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Lst>
  <p:notesMasterIdLst>
    <p:notesMasterId r:id="rId27"/>
  </p:notesMasterIdLst>
  <p:sldIdLst>
    <p:sldId id="256" r:id="rId2"/>
    <p:sldId id="353" r:id="rId3"/>
    <p:sldId id="342" r:id="rId4"/>
    <p:sldId id="331" r:id="rId5"/>
    <p:sldId id="349" r:id="rId6"/>
    <p:sldId id="352" r:id="rId7"/>
    <p:sldId id="354" r:id="rId8"/>
    <p:sldId id="322" r:id="rId9"/>
    <p:sldId id="355" r:id="rId10"/>
    <p:sldId id="356" r:id="rId11"/>
    <p:sldId id="362" r:id="rId12"/>
    <p:sldId id="357" r:id="rId13"/>
    <p:sldId id="359" r:id="rId14"/>
    <p:sldId id="360" r:id="rId15"/>
    <p:sldId id="361" r:id="rId16"/>
    <p:sldId id="363" r:id="rId17"/>
    <p:sldId id="365" r:id="rId18"/>
    <p:sldId id="372" r:id="rId19"/>
    <p:sldId id="366" r:id="rId20"/>
    <p:sldId id="367" r:id="rId21"/>
    <p:sldId id="368" r:id="rId22"/>
    <p:sldId id="369" r:id="rId23"/>
    <p:sldId id="370" r:id="rId24"/>
    <p:sldId id="371" r:id="rId25"/>
    <p:sldId id="350" r:id="rId2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5FCF4C59-35D9-4B15-9E2B-017B17B176FB}">
          <p14:sldIdLst>
            <p14:sldId id="256"/>
          </p14:sldIdLst>
        </p14:section>
        <p14:section name="Sekcja podsumowania - 0,5 minuty" id="{0EF670B4-035A-412C-AE46-8A2F7B9295F9}">
          <p14:sldIdLst>
            <p14:sldId id="353"/>
          </p14:sldIdLst>
        </p14:section>
        <p14:section name="WE in the existing research - 2 minuty" id="{199644D8-C676-4890-AFDE-ECE6A03861F2}">
          <p14:sldIdLst>
            <p14:sldId id="342"/>
          </p14:sldIdLst>
        </p14:section>
        <p14:section name="Definition and measurement of WE - 1 minuta" id="{124D3D1F-3C6D-43C8-AAF9-A02EDEDF51FA}">
          <p14:sldIdLst>
            <p14:sldId id="331"/>
          </p14:sldIdLst>
        </p14:section>
        <p14:section name="Research questions/hypothesis - 1 minuta" id="{9DA604CD-EDBF-4BDB-B2D3-4C51C1095584}">
          <p14:sldIdLst>
            <p14:sldId id="349"/>
          </p14:sldIdLst>
        </p14:section>
        <p14:section name="Sources of data - data combining &amp; cleaning  - 3, 5 minuty" id="{D9DFA817-9979-4051-B8B8-C293C4F6B57B}">
          <p14:sldIdLst>
            <p14:sldId id="352"/>
            <p14:sldId id="354"/>
          </p14:sldIdLst>
        </p14:section>
        <p14:section name="Modelling and results - 9 minut" id="{B1E7ADA7-049E-4CEF-B2CD-7822802F163A}">
          <p14:sldIdLst>
            <p14:sldId id="322"/>
            <p14:sldId id="355"/>
            <p14:sldId id="356"/>
            <p14:sldId id="362"/>
            <p14:sldId id="357"/>
            <p14:sldId id="359"/>
            <p14:sldId id="360"/>
            <p14:sldId id="361"/>
            <p14:sldId id="363"/>
            <p14:sldId id="365"/>
            <p14:sldId id="372"/>
            <p14:sldId id="366"/>
            <p14:sldId id="367"/>
            <p14:sldId id="368"/>
            <p14:sldId id="369"/>
            <p14:sldId id="370"/>
          </p14:sldIdLst>
        </p14:section>
        <p14:section name="3 minuty na pytania" id="{B3869779-C11F-4E69-88BB-B246D386AEC6}">
          <p14:sldIdLst>
            <p14:sldId id="371"/>
            <p14:sldId id="35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5332" autoAdjust="0"/>
  </p:normalViewPr>
  <p:slideViewPr>
    <p:cSldViewPr snapToGrid="0">
      <p:cViewPr varScale="1">
        <p:scale>
          <a:sx n="83" d="100"/>
          <a:sy n="83" d="100"/>
        </p:scale>
        <p:origin x="701"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3A9AEB-2F30-45A5-A5A9-5413A60A44CB}" type="doc">
      <dgm:prSet loTypeId="urn:microsoft.com/office/officeart/2005/8/layout/vProcess5" loCatId="process" qsTypeId="urn:microsoft.com/office/officeart/2005/8/quickstyle/simple2" qsCatId="simple" csTypeId="urn:microsoft.com/office/officeart/2005/8/colors/accent3_4" csCatId="accent3" phldr="1"/>
      <dgm:spPr/>
      <dgm:t>
        <a:bodyPr/>
        <a:lstStyle/>
        <a:p>
          <a:endParaRPr lang="pl-PL"/>
        </a:p>
      </dgm:t>
    </dgm:pt>
    <dgm:pt modelId="{028A31AA-595A-4E71-B4B6-CF95874DACF4}">
      <dgm:prSet phldrT="[Tekst]"/>
      <dgm:spPr/>
      <dgm:t>
        <a:bodyPr/>
        <a:lstStyle/>
        <a:p>
          <a:r>
            <a:rPr lang="pl-PL" dirty="0"/>
            <a:t>William Kahn (1990)</a:t>
          </a:r>
        </a:p>
      </dgm:t>
    </dgm:pt>
    <dgm:pt modelId="{72DB5653-B738-4DBA-918D-959C9504ABB5}" type="parTrans" cxnId="{E3276119-325D-4639-A33F-2D618A480F64}">
      <dgm:prSet/>
      <dgm:spPr/>
      <dgm:t>
        <a:bodyPr/>
        <a:lstStyle/>
        <a:p>
          <a:endParaRPr lang="pl-PL"/>
        </a:p>
      </dgm:t>
    </dgm:pt>
    <dgm:pt modelId="{DDB33599-250E-4E09-8CB7-1CEC21F66360}" type="sibTrans" cxnId="{E3276119-325D-4639-A33F-2D618A480F64}">
      <dgm:prSet/>
      <dgm:spPr/>
      <dgm:t>
        <a:bodyPr/>
        <a:lstStyle/>
        <a:p>
          <a:endParaRPr lang="pl-PL"/>
        </a:p>
      </dgm:t>
    </dgm:pt>
    <dgm:pt modelId="{AF0AFCC4-DC93-4BC7-83ED-F31B035F502A}">
      <dgm:prSet phldrT="[Tekst]"/>
      <dgm:spPr/>
      <dgm:t>
        <a:bodyPr/>
        <a:lstStyle/>
        <a:p>
          <a:r>
            <a:rPr lang="pl-PL" dirty="0" err="1"/>
            <a:t>Practitioners</a:t>
          </a:r>
          <a:r>
            <a:rPr lang="pl-PL" dirty="0"/>
            <a:t> &amp; </a:t>
          </a:r>
          <a:r>
            <a:rPr lang="pl-PL" dirty="0" err="1"/>
            <a:t>Academics</a:t>
          </a:r>
          <a:r>
            <a:rPr lang="pl-PL" dirty="0"/>
            <a:t> (</a:t>
          </a:r>
          <a:r>
            <a:rPr lang="pl-PL" dirty="0" err="1"/>
            <a:t>psychology</a:t>
          </a:r>
          <a:r>
            <a:rPr lang="pl-PL" dirty="0"/>
            <a:t> of </a:t>
          </a:r>
          <a:r>
            <a:rPr lang="pl-PL" dirty="0" err="1"/>
            <a:t>work</a:t>
          </a:r>
          <a:r>
            <a:rPr lang="pl-PL" dirty="0"/>
            <a:t> and </a:t>
          </a:r>
          <a:r>
            <a:rPr lang="pl-PL" dirty="0" err="1"/>
            <a:t>organisation</a:t>
          </a:r>
          <a:r>
            <a:rPr lang="pl-PL" dirty="0"/>
            <a:t>, </a:t>
          </a:r>
          <a:r>
            <a:rPr lang="pl-PL" dirty="0" err="1"/>
            <a:t>managemnet</a:t>
          </a:r>
          <a:r>
            <a:rPr lang="pl-PL" dirty="0"/>
            <a:t> science, </a:t>
          </a:r>
          <a:r>
            <a:rPr lang="pl-PL" dirty="0" err="1"/>
            <a:t>economy</a:t>
          </a:r>
          <a:r>
            <a:rPr lang="pl-PL" dirty="0"/>
            <a:t> – not </a:t>
          </a:r>
          <a:r>
            <a:rPr lang="pl-PL" dirty="0" err="1"/>
            <a:t>so</a:t>
          </a:r>
          <a:r>
            <a:rPr lang="pl-PL" dirty="0"/>
            <a:t> much)</a:t>
          </a:r>
        </a:p>
      </dgm:t>
    </dgm:pt>
    <dgm:pt modelId="{C465B81F-9EEB-47EC-A02B-2B8A14B3D56E}" type="parTrans" cxnId="{7488A804-5660-41DA-B8A7-B75DB138AE19}">
      <dgm:prSet/>
      <dgm:spPr/>
      <dgm:t>
        <a:bodyPr/>
        <a:lstStyle/>
        <a:p>
          <a:endParaRPr lang="pl-PL"/>
        </a:p>
      </dgm:t>
    </dgm:pt>
    <dgm:pt modelId="{37E8B10C-E7E5-4E2E-BB67-FFE5A07050C3}" type="sibTrans" cxnId="{7488A804-5660-41DA-B8A7-B75DB138AE19}">
      <dgm:prSet/>
      <dgm:spPr/>
      <dgm:t>
        <a:bodyPr/>
        <a:lstStyle/>
        <a:p>
          <a:endParaRPr lang="pl-PL"/>
        </a:p>
      </dgm:t>
    </dgm:pt>
    <dgm:pt modelId="{33F8BBA3-E69F-4CFF-9FC3-564D4BF76782}">
      <dgm:prSet phldrT="[Tekst]"/>
      <dgm:spPr/>
      <dgm:t>
        <a:bodyPr/>
        <a:lstStyle/>
        <a:p>
          <a:r>
            <a:rPr lang="pl-PL" dirty="0" err="1"/>
            <a:t>Metaanalysis</a:t>
          </a:r>
          <a:r>
            <a:rPr lang="pl-PL" dirty="0"/>
            <a:t> (</a:t>
          </a:r>
          <a:r>
            <a:rPr lang="pl-PL" dirty="0" err="1"/>
            <a:t>frequency</a:t>
          </a:r>
          <a:r>
            <a:rPr lang="pl-PL" dirty="0"/>
            <a:t> of </a:t>
          </a:r>
          <a:r>
            <a:rPr lang="pl-PL" dirty="0" err="1"/>
            <a:t>concept</a:t>
          </a:r>
          <a:r>
            <a:rPr lang="pl-PL" dirty="0"/>
            <a:t> </a:t>
          </a:r>
          <a:r>
            <a:rPr lang="pl-PL" dirty="0" err="1"/>
            <a:t>using</a:t>
          </a:r>
          <a:r>
            <a:rPr lang="pl-PL" dirty="0"/>
            <a:t> in the </a:t>
          </a:r>
          <a:r>
            <a:rPr lang="pl-PL" dirty="0" err="1"/>
            <a:t>scientific</a:t>
          </a:r>
          <a:r>
            <a:rPr lang="pl-PL" dirty="0"/>
            <a:t> </a:t>
          </a:r>
          <a:r>
            <a:rPr lang="pl-PL" dirty="0" err="1"/>
            <a:t>articles</a:t>
          </a:r>
          <a:r>
            <a:rPr lang="pl-PL" dirty="0"/>
            <a:t>, </a:t>
          </a:r>
          <a:r>
            <a:rPr lang="pl-PL" dirty="0" err="1"/>
            <a:t>models</a:t>
          </a:r>
          <a:r>
            <a:rPr lang="pl-PL" dirty="0"/>
            <a:t>’ </a:t>
          </a:r>
          <a:r>
            <a:rPr lang="pl-PL" dirty="0" err="1"/>
            <a:t>review</a:t>
          </a:r>
          <a:r>
            <a:rPr lang="pl-PL" dirty="0"/>
            <a:t> etc.) </a:t>
          </a:r>
        </a:p>
      </dgm:t>
    </dgm:pt>
    <dgm:pt modelId="{4B9255E1-F4E4-4C97-96FD-8319ABAC9AB7}" type="parTrans" cxnId="{A83461FF-70AC-4324-9995-CCE7B01A61E7}">
      <dgm:prSet/>
      <dgm:spPr/>
      <dgm:t>
        <a:bodyPr/>
        <a:lstStyle/>
        <a:p>
          <a:endParaRPr lang="pl-PL"/>
        </a:p>
      </dgm:t>
    </dgm:pt>
    <dgm:pt modelId="{BA9F91F3-B9A4-4223-9665-EFCA2111D9BA}" type="sibTrans" cxnId="{A83461FF-70AC-4324-9995-CCE7B01A61E7}">
      <dgm:prSet/>
      <dgm:spPr/>
      <dgm:t>
        <a:bodyPr/>
        <a:lstStyle/>
        <a:p>
          <a:endParaRPr lang="pl-PL"/>
        </a:p>
      </dgm:t>
    </dgm:pt>
    <dgm:pt modelId="{A33EE77C-1805-4659-BDDC-D07E114231F2}" type="pres">
      <dgm:prSet presAssocID="{A63A9AEB-2F30-45A5-A5A9-5413A60A44CB}" presName="outerComposite" presStyleCnt="0">
        <dgm:presLayoutVars>
          <dgm:chMax val="5"/>
          <dgm:dir/>
          <dgm:resizeHandles val="exact"/>
        </dgm:presLayoutVars>
      </dgm:prSet>
      <dgm:spPr/>
    </dgm:pt>
    <dgm:pt modelId="{C7E2EB26-DB78-47FE-A2A9-88494AD825C2}" type="pres">
      <dgm:prSet presAssocID="{A63A9AEB-2F30-45A5-A5A9-5413A60A44CB}" presName="dummyMaxCanvas" presStyleCnt="0">
        <dgm:presLayoutVars/>
      </dgm:prSet>
      <dgm:spPr/>
    </dgm:pt>
    <dgm:pt modelId="{8AA80D9C-00A2-4831-92D1-1E42647B6CE5}" type="pres">
      <dgm:prSet presAssocID="{A63A9AEB-2F30-45A5-A5A9-5413A60A44CB}" presName="ThreeNodes_1" presStyleLbl="node1" presStyleIdx="0" presStyleCnt="3">
        <dgm:presLayoutVars>
          <dgm:bulletEnabled val="1"/>
        </dgm:presLayoutVars>
      </dgm:prSet>
      <dgm:spPr/>
    </dgm:pt>
    <dgm:pt modelId="{8FF5395C-74B0-4B01-9B16-D60E66B9628F}" type="pres">
      <dgm:prSet presAssocID="{A63A9AEB-2F30-45A5-A5A9-5413A60A44CB}" presName="ThreeNodes_2" presStyleLbl="node1" presStyleIdx="1" presStyleCnt="3">
        <dgm:presLayoutVars>
          <dgm:bulletEnabled val="1"/>
        </dgm:presLayoutVars>
      </dgm:prSet>
      <dgm:spPr/>
    </dgm:pt>
    <dgm:pt modelId="{AE282474-B671-49B6-BA5D-EC133BD21193}" type="pres">
      <dgm:prSet presAssocID="{A63A9AEB-2F30-45A5-A5A9-5413A60A44CB}" presName="ThreeNodes_3" presStyleLbl="node1" presStyleIdx="2" presStyleCnt="3">
        <dgm:presLayoutVars>
          <dgm:bulletEnabled val="1"/>
        </dgm:presLayoutVars>
      </dgm:prSet>
      <dgm:spPr/>
    </dgm:pt>
    <dgm:pt modelId="{AC2D3BC7-76D7-4D92-833B-09078EFF3630}" type="pres">
      <dgm:prSet presAssocID="{A63A9AEB-2F30-45A5-A5A9-5413A60A44CB}" presName="ThreeConn_1-2" presStyleLbl="fgAccFollowNode1" presStyleIdx="0" presStyleCnt="2">
        <dgm:presLayoutVars>
          <dgm:bulletEnabled val="1"/>
        </dgm:presLayoutVars>
      </dgm:prSet>
      <dgm:spPr/>
    </dgm:pt>
    <dgm:pt modelId="{77775A5D-7753-4F9E-AD97-0EC7E7579B97}" type="pres">
      <dgm:prSet presAssocID="{A63A9AEB-2F30-45A5-A5A9-5413A60A44CB}" presName="ThreeConn_2-3" presStyleLbl="fgAccFollowNode1" presStyleIdx="1" presStyleCnt="2">
        <dgm:presLayoutVars>
          <dgm:bulletEnabled val="1"/>
        </dgm:presLayoutVars>
      </dgm:prSet>
      <dgm:spPr/>
    </dgm:pt>
    <dgm:pt modelId="{74B285E8-D84C-40F7-93D0-CE36E13DD967}" type="pres">
      <dgm:prSet presAssocID="{A63A9AEB-2F30-45A5-A5A9-5413A60A44CB}" presName="ThreeNodes_1_text" presStyleLbl="node1" presStyleIdx="2" presStyleCnt="3">
        <dgm:presLayoutVars>
          <dgm:bulletEnabled val="1"/>
        </dgm:presLayoutVars>
      </dgm:prSet>
      <dgm:spPr/>
    </dgm:pt>
    <dgm:pt modelId="{9DCB0C9B-F84C-4F1F-BD1B-2A746A647DC5}" type="pres">
      <dgm:prSet presAssocID="{A63A9AEB-2F30-45A5-A5A9-5413A60A44CB}" presName="ThreeNodes_2_text" presStyleLbl="node1" presStyleIdx="2" presStyleCnt="3">
        <dgm:presLayoutVars>
          <dgm:bulletEnabled val="1"/>
        </dgm:presLayoutVars>
      </dgm:prSet>
      <dgm:spPr/>
    </dgm:pt>
    <dgm:pt modelId="{32B6CDB5-8F2F-4DD9-9236-4CCA6B5D635C}" type="pres">
      <dgm:prSet presAssocID="{A63A9AEB-2F30-45A5-A5A9-5413A60A44CB}" presName="ThreeNodes_3_text" presStyleLbl="node1" presStyleIdx="2" presStyleCnt="3">
        <dgm:presLayoutVars>
          <dgm:bulletEnabled val="1"/>
        </dgm:presLayoutVars>
      </dgm:prSet>
      <dgm:spPr/>
    </dgm:pt>
  </dgm:ptLst>
  <dgm:cxnLst>
    <dgm:cxn modelId="{7488A804-5660-41DA-B8A7-B75DB138AE19}" srcId="{A63A9AEB-2F30-45A5-A5A9-5413A60A44CB}" destId="{AF0AFCC4-DC93-4BC7-83ED-F31B035F502A}" srcOrd="1" destOrd="0" parTransId="{C465B81F-9EEB-47EC-A02B-2B8A14B3D56E}" sibTransId="{37E8B10C-E7E5-4E2E-BB67-FFE5A07050C3}"/>
    <dgm:cxn modelId="{C57F2418-2B70-440C-B606-61255BC31C6B}" type="presOf" srcId="{33F8BBA3-E69F-4CFF-9FC3-564D4BF76782}" destId="{AE282474-B671-49B6-BA5D-EC133BD21193}" srcOrd="0" destOrd="0" presId="urn:microsoft.com/office/officeart/2005/8/layout/vProcess5"/>
    <dgm:cxn modelId="{E3276119-325D-4639-A33F-2D618A480F64}" srcId="{A63A9AEB-2F30-45A5-A5A9-5413A60A44CB}" destId="{028A31AA-595A-4E71-B4B6-CF95874DACF4}" srcOrd="0" destOrd="0" parTransId="{72DB5653-B738-4DBA-918D-959C9504ABB5}" sibTransId="{DDB33599-250E-4E09-8CB7-1CEC21F66360}"/>
    <dgm:cxn modelId="{3AD1661E-46CD-47ED-A522-45C584383614}" type="presOf" srcId="{AF0AFCC4-DC93-4BC7-83ED-F31B035F502A}" destId="{8FF5395C-74B0-4B01-9B16-D60E66B9628F}" srcOrd="0" destOrd="0" presId="urn:microsoft.com/office/officeart/2005/8/layout/vProcess5"/>
    <dgm:cxn modelId="{566F7B3B-6DF6-4AFD-A30F-6188D3B00680}" type="presOf" srcId="{A63A9AEB-2F30-45A5-A5A9-5413A60A44CB}" destId="{A33EE77C-1805-4659-BDDC-D07E114231F2}" srcOrd="0" destOrd="0" presId="urn:microsoft.com/office/officeart/2005/8/layout/vProcess5"/>
    <dgm:cxn modelId="{2DAE8769-9F78-4BDA-8C79-B1122D974C0A}" type="presOf" srcId="{AF0AFCC4-DC93-4BC7-83ED-F31B035F502A}" destId="{9DCB0C9B-F84C-4F1F-BD1B-2A746A647DC5}" srcOrd="1" destOrd="0" presId="urn:microsoft.com/office/officeart/2005/8/layout/vProcess5"/>
    <dgm:cxn modelId="{72B9A97B-039A-4646-99BB-ACC4B1439C58}" type="presOf" srcId="{028A31AA-595A-4E71-B4B6-CF95874DACF4}" destId="{8AA80D9C-00A2-4831-92D1-1E42647B6CE5}" srcOrd="0" destOrd="0" presId="urn:microsoft.com/office/officeart/2005/8/layout/vProcess5"/>
    <dgm:cxn modelId="{E2F3FA86-091C-4003-BD3C-0E59B35D2DB1}" type="presOf" srcId="{37E8B10C-E7E5-4E2E-BB67-FFE5A07050C3}" destId="{77775A5D-7753-4F9E-AD97-0EC7E7579B97}" srcOrd="0" destOrd="0" presId="urn:microsoft.com/office/officeart/2005/8/layout/vProcess5"/>
    <dgm:cxn modelId="{A6739CCE-D77C-4ACC-9E80-3114C580392E}" type="presOf" srcId="{33F8BBA3-E69F-4CFF-9FC3-564D4BF76782}" destId="{32B6CDB5-8F2F-4DD9-9236-4CCA6B5D635C}" srcOrd="1" destOrd="0" presId="urn:microsoft.com/office/officeart/2005/8/layout/vProcess5"/>
    <dgm:cxn modelId="{759E2BE4-596F-4E90-B4DD-4266EFC3C42B}" type="presOf" srcId="{028A31AA-595A-4E71-B4B6-CF95874DACF4}" destId="{74B285E8-D84C-40F7-93D0-CE36E13DD967}" srcOrd="1" destOrd="0" presId="urn:microsoft.com/office/officeart/2005/8/layout/vProcess5"/>
    <dgm:cxn modelId="{673F82EA-54BB-4C70-BFE4-FDEFC5EFA67A}" type="presOf" srcId="{DDB33599-250E-4E09-8CB7-1CEC21F66360}" destId="{AC2D3BC7-76D7-4D92-833B-09078EFF3630}" srcOrd="0" destOrd="0" presId="urn:microsoft.com/office/officeart/2005/8/layout/vProcess5"/>
    <dgm:cxn modelId="{A83461FF-70AC-4324-9995-CCE7B01A61E7}" srcId="{A63A9AEB-2F30-45A5-A5A9-5413A60A44CB}" destId="{33F8BBA3-E69F-4CFF-9FC3-564D4BF76782}" srcOrd="2" destOrd="0" parTransId="{4B9255E1-F4E4-4C97-96FD-8319ABAC9AB7}" sibTransId="{BA9F91F3-B9A4-4223-9665-EFCA2111D9BA}"/>
    <dgm:cxn modelId="{C4C7BB6A-1057-40F3-A961-D68E6485D1FC}" type="presParOf" srcId="{A33EE77C-1805-4659-BDDC-D07E114231F2}" destId="{C7E2EB26-DB78-47FE-A2A9-88494AD825C2}" srcOrd="0" destOrd="0" presId="urn:microsoft.com/office/officeart/2005/8/layout/vProcess5"/>
    <dgm:cxn modelId="{A5F394D2-FFCA-41AF-8766-EB067D988BB6}" type="presParOf" srcId="{A33EE77C-1805-4659-BDDC-D07E114231F2}" destId="{8AA80D9C-00A2-4831-92D1-1E42647B6CE5}" srcOrd="1" destOrd="0" presId="urn:microsoft.com/office/officeart/2005/8/layout/vProcess5"/>
    <dgm:cxn modelId="{1A3162E4-7CC6-4300-9A83-ED27EE285873}" type="presParOf" srcId="{A33EE77C-1805-4659-BDDC-D07E114231F2}" destId="{8FF5395C-74B0-4B01-9B16-D60E66B9628F}" srcOrd="2" destOrd="0" presId="urn:microsoft.com/office/officeart/2005/8/layout/vProcess5"/>
    <dgm:cxn modelId="{F0A11D6A-9C5A-48F4-8EE1-71DF6F63847A}" type="presParOf" srcId="{A33EE77C-1805-4659-BDDC-D07E114231F2}" destId="{AE282474-B671-49B6-BA5D-EC133BD21193}" srcOrd="3" destOrd="0" presId="urn:microsoft.com/office/officeart/2005/8/layout/vProcess5"/>
    <dgm:cxn modelId="{78ADCE42-C141-4BAE-AAB9-C9F0A8C8E87E}" type="presParOf" srcId="{A33EE77C-1805-4659-BDDC-D07E114231F2}" destId="{AC2D3BC7-76D7-4D92-833B-09078EFF3630}" srcOrd="4" destOrd="0" presId="urn:microsoft.com/office/officeart/2005/8/layout/vProcess5"/>
    <dgm:cxn modelId="{A86D183A-2B7E-420A-BFAE-58604D066A01}" type="presParOf" srcId="{A33EE77C-1805-4659-BDDC-D07E114231F2}" destId="{77775A5D-7753-4F9E-AD97-0EC7E7579B97}" srcOrd="5" destOrd="0" presId="urn:microsoft.com/office/officeart/2005/8/layout/vProcess5"/>
    <dgm:cxn modelId="{87027EE7-B641-4936-A309-D4BA1BC903FE}" type="presParOf" srcId="{A33EE77C-1805-4659-BDDC-D07E114231F2}" destId="{74B285E8-D84C-40F7-93D0-CE36E13DD967}" srcOrd="6" destOrd="0" presId="urn:microsoft.com/office/officeart/2005/8/layout/vProcess5"/>
    <dgm:cxn modelId="{E7B9BBE9-C212-4E70-98E2-AA98F7431F21}" type="presParOf" srcId="{A33EE77C-1805-4659-BDDC-D07E114231F2}" destId="{9DCB0C9B-F84C-4F1F-BD1B-2A746A647DC5}" srcOrd="7" destOrd="0" presId="urn:microsoft.com/office/officeart/2005/8/layout/vProcess5"/>
    <dgm:cxn modelId="{8017605E-142F-41ED-938B-1E9292CAAA7E}" type="presParOf" srcId="{A33EE77C-1805-4659-BDDC-D07E114231F2}" destId="{32B6CDB5-8F2F-4DD9-9236-4CCA6B5D635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D9EFE7-6788-4F7A-9226-7796620BBCE2}" type="doc">
      <dgm:prSet loTypeId="urn:microsoft.com/office/officeart/2005/8/layout/hierarchy4" loCatId="list" qsTypeId="urn:microsoft.com/office/officeart/2005/8/quickstyle/simple1" qsCatId="simple" csTypeId="urn:microsoft.com/office/officeart/2005/8/colors/accent3_4" csCatId="accent3" phldr="1"/>
      <dgm:spPr/>
      <dgm:t>
        <a:bodyPr/>
        <a:lstStyle/>
        <a:p>
          <a:endParaRPr lang="pl-PL"/>
        </a:p>
      </dgm:t>
    </dgm:pt>
    <dgm:pt modelId="{86ECE5B9-D52A-478A-9C94-38649447E28C}">
      <dgm:prSet phldrT="[Tekst]" custT="1"/>
      <dgm:spPr>
        <a:solidFill>
          <a:schemeClr val="bg1">
            <a:lumMod val="50000"/>
          </a:schemeClr>
        </a:solidFill>
      </dgm:spPr>
      <dgm:t>
        <a:bodyPr/>
        <a:lstStyle/>
        <a:p>
          <a:r>
            <a:rPr lang="pl-PL" sz="4800" dirty="0" err="1"/>
            <a:t>Final</a:t>
          </a:r>
          <a:r>
            <a:rPr lang="pl-PL" sz="4800" dirty="0"/>
            <a:t> </a:t>
          </a:r>
          <a:r>
            <a:rPr lang="pl-PL" sz="4800" dirty="0" err="1"/>
            <a:t>database</a:t>
          </a:r>
          <a:endParaRPr lang="pl-PL" sz="4800" dirty="0"/>
        </a:p>
        <a:p>
          <a:r>
            <a:rPr lang="pl-PL" sz="3200" dirty="0"/>
            <a:t>115 608 </a:t>
          </a:r>
          <a:r>
            <a:rPr lang="pl-PL" sz="3200" dirty="0" err="1"/>
            <a:t>observations</a:t>
          </a:r>
          <a:r>
            <a:rPr lang="pl-PL" sz="3200" dirty="0"/>
            <a:t>/101 </a:t>
          </a:r>
          <a:r>
            <a:rPr lang="pl-PL" sz="3200" dirty="0" err="1"/>
            <a:t>variables</a:t>
          </a:r>
          <a:r>
            <a:rPr lang="pl-PL" sz="3200" dirty="0"/>
            <a:t>/36 </a:t>
          </a:r>
          <a:r>
            <a:rPr lang="pl-PL" sz="3200" dirty="0" err="1"/>
            <a:t>European</a:t>
          </a:r>
          <a:r>
            <a:rPr lang="pl-PL" sz="3200" dirty="0"/>
            <a:t> </a:t>
          </a:r>
          <a:r>
            <a:rPr lang="pl-PL" sz="3200" dirty="0" err="1"/>
            <a:t>countres</a:t>
          </a:r>
          <a:endParaRPr lang="pl-PL" sz="3200" dirty="0"/>
        </a:p>
      </dgm:t>
    </dgm:pt>
    <dgm:pt modelId="{243BCF72-6E4B-4688-81DF-B0673D3FDE34}" type="parTrans" cxnId="{FC03B031-8C49-4039-A048-2F303C658101}">
      <dgm:prSet/>
      <dgm:spPr/>
      <dgm:t>
        <a:bodyPr/>
        <a:lstStyle/>
        <a:p>
          <a:endParaRPr lang="pl-PL"/>
        </a:p>
      </dgm:t>
    </dgm:pt>
    <dgm:pt modelId="{C46F43C9-A7EA-4137-8741-774DAEEB0C1D}" type="sibTrans" cxnId="{FC03B031-8C49-4039-A048-2F303C658101}">
      <dgm:prSet/>
      <dgm:spPr/>
      <dgm:t>
        <a:bodyPr/>
        <a:lstStyle/>
        <a:p>
          <a:endParaRPr lang="pl-PL"/>
        </a:p>
      </dgm:t>
    </dgm:pt>
    <dgm:pt modelId="{374C8FAA-FAFB-4E83-AB37-97B17C4B43D2}">
      <dgm:prSet phldrT="[Tekst]"/>
      <dgm:spPr>
        <a:solidFill>
          <a:schemeClr val="bg1">
            <a:lumMod val="65000"/>
          </a:schemeClr>
        </a:solidFill>
      </dgm:spPr>
      <dgm:t>
        <a:bodyPr/>
        <a:lstStyle/>
        <a:p>
          <a:r>
            <a:rPr lang="pl-PL" dirty="0"/>
            <a:t>Eurofound – EWCS* 2015</a:t>
          </a:r>
        </a:p>
      </dgm:t>
    </dgm:pt>
    <dgm:pt modelId="{CFD03EC2-9693-41D0-8B64-6E2B2AB03D32}" type="parTrans" cxnId="{5441A71F-FDD5-4559-9F39-5165A79F1D53}">
      <dgm:prSet/>
      <dgm:spPr/>
      <dgm:t>
        <a:bodyPr/>
        <a:lstStyle/>
        <a:p>
          <a:endParaRPr lang="pl-PL"/>
        </a:p>
      </dgm:t>
    </dgm:pt>
    <dgm:pt modelId="{9C6F87F1-A59E-4B27-ABD0-77CE161E6A5F}" type="sibTrans" cxnId="{5441A71F-FDD5-4559-9F39-5165A79F1D53}">
      <dgm:prSet/>
      <dgm:spPr/>
      <dgm:t>
        <a:bodyPr/>
        <a:lstStyle/>
        <a:p>
          <a:endParaRPr lang="pl-PL"/>
        </a:p>
      </dgm:t>
    </dgm:pt>
    <dgm:pt modelId="{68DA54EC-E23C-487D-A5A6-FB69CD993F86}">
      <dgm:prSet phldrT="[Tekst]" custT="1"/>
      <dgm:spPr>
        <a:solidFill>
          <a:schemeClr val="bg1">
            <a:lumMod val="75000"/>
          </a:schemeClr>
        </a:solidFill>
      </dgm:spPr>
      <dgm:t>
        <a:bodyPr/>
        <a:lstStyle/>
        <a:p>
          <a:r>
            <a:rPr lang="pl-PL" sz="2200" dirty="0"/>
            <a:t>The World Bank </a:t>
          </a:r>
        </a:p>
        <a:p>
          <a:r>
            <a:rPr lang="pl-PL" sz="1800" dirty="0"/>
            <a:t>(The World </a:t>
          </a:r>
          <a:r>
            <a:rPr lang="pl-PL" sz="1800" dirty="0" err="1"/>
            <a:t>Governance</a:t>
          </a:r>
          <a:r>
            <a:rPr lang="pl-PL" sz="1800" dirty="0"/>
            <a:t> </a:t>
          </a:r>
          <a:r>
            <a:rPr lang="pl-PL" sz="1800" dirty="0" err="1"/>
            <a:t>Indicator</a:t>
          </a:r>
          <a:r>
            <a:rPr lang="pl-PL" sz="1800" dirty="0"/>
            <a:t>/Doing Business)</a:t>
          </a:r>
        </a:p>
        <a:p>
          <a:r>
            <a:rPr lang="pl-PL" sz="1600" dirty="0"/>
            <a:t> </a:t>
          </a:r>
        </a:p>
      </dgm:t>
    </dgm:pt>
    <dgm:pt modelId="{FD5CC633-BDBC-40E6-9013-0DD77A9990B4}" type="parTrans" cxnId="{28090579-F46D-49F0-B59C-D30549D0E005}">
      <dgm:prSet/>
      <dgm:spPr/>
      <dgm:t>
        <a:bodyPr/>
        <a:lstStyle/>
        <a:p>
          <a:endParaRPr lang="pl-PL"/>
        </a:p>
      </dgm:t>
    </dgm:pt>
    <dgm:pt modelId="{364E433C-9B11-480F-A33C-4C89FE2EC562}" type="sibTrans" cxnId="{28090579-F46D-49F0-B59C-D30549D0E005}">
      <dgm:prSet/>
      <dgm:spPr/>
      <dgm:t>
        <a:bodyPr/>
        <a:lstStyle/>
        <a:p>
          <a:endParaRPr lang="pl-PL"/>
        </a:p>
      </dgm:t>
    </dgm:pt>
    <dgm:pt modelId="{95D95880-E567-4461-9381-429E5235953E}">
      <dgm:prSet phldrT="[Tekst]" custT="1"/>
      <dgm:spPr>
        <a:solidFill>
          <a:schemeClr val="bg1">
            <a:lumMod val="75000"/>
          </a:schemeClr>
        </a:solidFill>
      </dgm:spPr>
      <dgm:t>
        <a:bodyPr/>
        <a:lstStyle/>
        <a:p>
          <a:r>
            <a:rPr lang="pl-PL" sz="2200" dirty="0"/>
            <a:t>Eurostat/Office for </a:t>
          </a:r>
          <a:r>
            <a:rPr lang="pl-PL" sz="2200" dirty="0" err="1"/>
            <a:t>National</a:t>
          </a:r>
          <a:r>
            <a:rPr lang="pl-PL" sz="2200" dirty="0"/>
            <a:t> </a:t>
          </a:r>
          <a:r>
            <a:rPr lang="pl-PL" sz="2200" dirty="0" err="1"/>
            <a:t>Statistics</a:t>
          </a:r>
          <a:endParaRPr lang="pl-PL" sz="2200" dirty="0"/>
        </a:p>
        <a:p>
          <a:r>
            <a:rPr lang="pl-PL" sz="1800" dirty="0"/>
            <a:t>(GDP per capita </a:t>
          </a:r>
          <a:r>
            <a:rPr lang="pl-PL" sz="1800" dirty="0" err="1"/>
            <a:t>unemployment</a:t>
          </a:r>
          <a:r>
            <a:rPr lang="pl-PL" sz="1800" dirty="0"/>
            <a:t>/</a:t>
          </a:r>
          <a:r>
            <a:rPr lang="pl-PL" sz="1800" dirty="0" err="1"/>
            <a:t>employment</a:t>
          </a:r>
          <a:r>
            <a:rPr lang="pl-PL" sz="1800" dirty="0"/>
            <a:t> </a:t>
          </a:r>
          <a:r>
            <a:rPr lang="pl-PL" sz="1800" dirty="0" err="1"/>
            <a:t>rate</a:t>
          </a:r>
          <a:r>
            <a:rPr lang="pl-PL" sz="1800" dirty="0"/>
            <a:t>) </a:t>
          </a:r>
        </a:p>
      </dgm:t>
    </dgm:pt>
    <dgm:pt modelId="{EDE844EE-DDC4-40AD-BACB-1F6E9BB997C1}" type="parTrans" cxnId="{86AFB654-EC09-465B-AC69-15B123959A24}">
      <dgm:prSet/>
      <dgm:spPr/>
      <dgm:t>
        <a:bodyPr/>
        <a:lstStyle/>
        <a:p>
          <a:endParaRPr lang="pl-PL"/>
        </a:p>
      </dgm:t>
    </dgm:pt>
    <dgm:pt modelId="{8A565D0E-0000-4CCF-A9F1-CE562699DEBC}" type="sibTrans" cxnId="{86AFB654-EC09-465B-AC69-15B123959A24}">
      <dgm:prSet/>
      <dgm:spPr/>
      <dgm:t>
        <a:bodyPr/>
        <a:lstStyle/>
        <a:p>
          <a:endParaRPr lang="pl-PL"/>
        </a:p>
      </dgm:t>
    </dgm:pt>
    <dgm:pt modelId="{7FF0EEB7-6B84-4DB1-A570-9FCBD43AF319}">
      <dgm:prSet phldrT="[Tekst]"/>
      <dgm:spPr>
        <a:solidFill>
          <a:schemeClr val="bg1">
            <a:lumMod val="65000"/>
          </a:schemeClr>
        </a:solidFill>
      </dgm:spPr>
      <dgm:t>
        <a:bodyPr/>
        <a:lstStyle/>
        <a:p>
          <a:r>
            <a:rPr lang="pl-PL" dirty="0"/>
            <a:t>Eurofound – EWCS* 2021</a:t>
          </a:r>
        </a:p>
      </dgm:t>
    </dgm:pt>
    <dgm:pt modelId="{30D19478-6C5B-4A36-AB1C-324320EBD17E}" type="parTrans" cxnId="{ED9E381D-8FA9-42E1-9591-E42391A59E09}">
      <dgm:prSet/>
      <dgm:spPr/>
      <dgm:t>
        <a:bodyPr/>
        <a:lstStyle/>
        <a:p>
          <a:endParaRPr lang="pl-PL"/>
        </a:p>
      </dgm:t>
    </dgm:pt>
    <dgm:pt modelId="{68D86DB5-490C-4E86-B74C-8942DFB36610}" type="sibTrans" cxnId="{ED9E381D-8FA9-42E1-9591-E42391A59E09}">
      <dgm:prSet/>
      <dgm:spPr/>
      <dgm:t>
        <a:bodyPr/>
        <a:lstStyle/>
        <a:p>
          <a:endParaRPr lang="pl-PL"/>
        </a:p>
      </dgm:t>
    </dgm:pt>
    <dgm:pt modelId="{3D7113EF-24CD-4894-BAED-F5B77FF9C60C}">
      <dgm:prSet phldrT="[Tekst]" custT="1"/>
      <dgm:spPr>
        <a:solidFill>
          <a:schemeClr val="bg1">
            <a:lumMod val="75000"/>
          </a:schemeClr>
        </a:solidFill>
      </dgm:spPr>
      <dgm:t>
        <a:bodyPr/>
        <a:lstStyle/>
        <a:p>
          <a:r>
            <a:rPr lang="pl-PL" sz="2200" dirty="0" err="1"/>
            <a:t>European</a:t>
          </a:r>
          <a:r>
            <a:rPr lang="pl-PL" sz="2200" dirty="0"/>
            <a:t> </a:t>
          </a:r>
          <a:r>
            <a:rPr lang="pl-PL" sz="2200" dirty="0" err="1"/>
            <a:t>Social</a:t>
          </a:r>
          <a:r>
            <a:rPr lang="pl-PL" sz="2200" dirty="0"/>
            <a:t> </a:t>
          </a:r>
          <a:r>
            <a:rPr lang="pl-PL" sz="2200" dirty="0" err="1"/>
            <a:t>Survey</a:t>
          </a:r>
          <a:endParaRPr lang="pl-PL" sz="2200" dirty="0"/>
        </a:p>
        <a:p>
          <a:r>
            <a:rPr lang="pl-PL" sz="1800" dirty="0"/>
            <a:t>(</a:t>
          </a:r>
          <a:r>
            <a:rPr lang="pl-PL" sz="1800" dirty="0" err="1"/>
            <a:t>social</a:t>
          </a:r>
          <a:r>
            <a:rPr lang="pl-PL" sz="1800" dirty="0"/>
            <a:t> trust)</a:t>
          </a:r>
        </a:p>
      </dgm:t>
    </dgm:pt>
    <dgm:pt modelId="{BB89FE77-E1B7-45CF-88A7-B7AE68B4028C}" type="parTrans" cxnId="{69CF7636-8249-419E-99FE-B91172FF9B58}">
      <dgm:prSet/>
      <dgm:spPr/>
      <dgm:t>
        <a:bodyPr/>
        <a:lstStyle/>
        <a:p>
          <a:endParaRPr lang="pl-PL"/>
        </a:p>
      </dgm:t>
    </dgm:pt>
    <dgm:pt modelId="{AEFF2CC9-CCAA-4B2E-A24A-65908C085901}" type="sibTrans" cxnId="{69CF7636-8249-419E-99FE-B91172FF9B58}">
      <dgm:prSet/>
      <dgm:spPr/>
      <dgm:t>
        <a:bodyPr/>
        <a:lstStyle/>
        <a:p>
          <a:endParaRPr lang="pl-PL"/>
        </a:p>
      </dgm:t>
    </dgm:pt>
    <dgm:pt modelId="{A6CB8467-B1CD-4927-84F9-413BD34521F1}" type="pres">
      <dgm:prSet presAssocID="{6FD9EFE7-6788-4F7A-9226-7796620BBCE2}" presName="Name0" presStyleCnt="0">
        <dgm:presLayoutVars>
          <dgm:chPref val="1"/>
          <dgm:dir/>
          <dgm:animOne val="branch"/>
          <dgm:animLvl val="lvl"/>
          <dgm:resizeHandles/>
        </dgm:presLayoutVars>
      </dgm:prSet>
      <dgm:spPr/>
    </dgm:pt>
    <dgm:pt modelId="{104B4754-F610-4D43-86AD-5BEF090018FF}" type="pres">
      <dgm:prSet presAssocID="{86ECE5B9-D52A-478A-9C94-38649447E28C}" presName="vertOne" presStyleCnt="0"/>
      <dgm:spPr/>
    </dgm:pt>
    <dgm:pt modelId="{F41C9E98-4C85-456A-9A4D-C50F6A3BB3F0}" type="pres">
      <dgm:prSet presAssocID="{86ECE5B9-D52A-478A-9C94-38649447E28C}" presName="txOne" presStyleLbl="node0" presStyleIdx="0" presStyleCnt="1" custLinFactNeighborX="-287">
        <dgm:presLayoutVars>
          <dgm:chPref val="3"/>
        </dgm:presLayoutVars>
      </dgm:prSet>
      <dgm:spPr/>
    </dgm:pt>
    <dgm:pt modelId="{336A364D-BB90-4301-8B1B-69A1CA6CA106}" type="pres">
      <dgm:prSet presAssocID="{86ECE5B9-D52A-478A-9C94-38649447E28C}" presName="parTransOne" presStyleCnt="0"/>
      <dgm:spPr/>
    </dgm:pt>
    <dgm:pt modelId="{1BDCF1C4-A21A-4FF0-8D5E-6D9AB7C0DAD2}" type="pres">
      <dgm:prSet presAssocID="{86ECE5B9-D52A-478A-9C94-38649447E28C}" presName="horzOne" presStyleCnt="0"/>
      <dgm:spPr/>
    </dgm:pt>
    <dgm:pt modelId="{AE24A64A-312E-487F-A1AD-D227A411F70A}" type="pres">
      <dgm:prSet presAssocID="{374C8FAA-FAFB-4E83-AB37-97B17C4B43D2}" presName="vertTwo" presStyleCnt="0"/>
      <dgm:spPr/>
    </dgm:pt>
    <dgm:pt modelId="{80C4A93B-48CD-4413-B055-4DA89C3B0D44}" type="pres">
      <dgm:prSet presAssocID="{374C8FAA-FAFB-4E83-AB37-97B17C4B43D2}" presName="txTwo" presStyleLbl="node2" presStyleIdx="0" presStyleCnt="2">
        <dgm:presLayoutVars>
          <dgm:chPref val="3"/>
        </dgm:presLayoutVars>
      </dgm:prSet>
      <dgm:spPr/>
    </dgm:pt>
    <dgm:pt modelId="{1D7B2F61-0792-4253-8F71-CE1DECA53C98}" type="pres">
      <dgm:prSet presAssocID="{374C8FAA-FAFB-4E83-AB37-97B17C4B43D2}" presName="parTransTwo" presStyleCnt="0"/>
      <dgm:spPr/>
    </dgm:pt>
    <dgm:pt modelId="{9BD50515-CE6F-4078-9D1F-386C967F8E46}" type="pres">
      <dgm:prSet presAssocID="{374C8FAA-FAFB-4E83-AB37-97B17C4B43D2}" presName="horzTwo" presStyleCnt="0"/>
      <dgm:spPr/>
    </dgm:pt>
    <dgm:pt modelId="{C19CD989-9FE2-4A3C-A74D-FDB1BFFC426E}" type="pres">
      <dgm:prSet presAssocID="{68DA54EC-E23C-487D-A5A6-FB69CD993F86}" presName="vertThree" presStyleCnt="0"/>
      <dgm:spPr/>
    </dgm:pt>
    <dgm:pt modelId="{59DA76EB-12B1-4C2B-9CFB-22490D9A039F}" type="pres">
      <dgm:prSet presAssocID="{68DA54EC-E23C-487D-A5A6-FB69CD993F86}" presName="txThree" presStyleLbl="node3" presStyleIdx="0" presStyleCnt="3">
        <dgm:presLayoutVars>
          <dgm:chPref val="3"/>
        </dgm:presLayoutVars>
      </dgm:prSet>
      <dgm:spPr/>
    </dgm:pt>
    <dgm:pt modelId="{EE8C89A9-ACA4-4213-87DD-B18CB55FB9F8}" type="pres">
      <dgm:prSet presAssocID="{68DA54EC-E23C-487D-A5A6-FB69CD993F86}" presName="horzThree" presStyleCnt="0"/>
      <dgm:spPr/>
    </dgm:pt>
    <dgm:pt modelId="{29F7651A-7CDC-465A-970A-291874DB6184}" type="pres">
      <dgm:prSet presAssocID="{364E433C-9B11-480F-A33C-4C89FE2EC562}" presName="sibSpaceThree" presStyleCnt="0"/>
      <dgm:spPr/>
    </dgm:pt>
    <dgm:pt modelId="{F6F83516-8EF5-4322-B208-679C23AA2A1C}" type="pres">
      <dgm:prSet presAssocID="{95D95880-E567-4461-9381-429E5235953E}" presName="vertThree" presStyleCnt="0"/>
      <dgm:spPr/>
    </dgm:pt>
    <dgm:pt modelId="{6EAEBE5D-8ECE-40DC-BA46-40FD2E75A418}" type="pres">
      <dgm:prSet presAssocID="{95D95880-E567-4461-9381-429E5235953E}" presName="txThree" presStyleLbl="node3" presStyleIdx="1" presStyleCnt="3" custScaleX="113780">
        <dgm:presLayoutVars>
          <dgm:chPref val="3"/>
        </dgm:presLayoutVars>
      </dgm:prSet>
      <dgm:spPr/>
    </dgm:pt>
    <dgm:pt modelId="{F328518A-0334-4BF3-83B9-5D4FA1D752CC}" type="pres">
      <dgm:prSet presAssocID="{95D95880-E567-4461-9381-429E5235953E}" presName="horzThree" presStyleCnt="0"/>
      <dgm:spPr/>
    </dgm:pt>
    <dgm:pt modelId="{61CE1F4F-DA9F-402B-A10B-8B983F267ED1}" type="pres">
      <dgm:prSet presAssocID="{9C6F87F1-A59E-4B27-ABD0-77CE161E6A5F}" presName="sibSpaceTwo" presStyleCnt="0"/>
      <dgm:spPr/>
    </dgm:pt>
    <dgm:pt modelId="{ACDAAC9B-48D4-406E-8050-EF3FB88A1DD0}" type="pres">
      <dgm:prSet presAssocID="{7FF0EEB7-6B84-4DB1-A570-9FCBD43AF319}" presName="vertTwo" presStyleCnt="0"/>
      <dgm:spPr/>
    </dgm:pt>
    <dgm:pt modelId="{28B2BF69-698E-4B12-AA70-920F82FCA6F4}" type="pres">
      <dgm:prSet presAssocID="{7FF0EEB7-6B84-4DB1-A570-9FCBD43AF319}" presName="txTwo" presStyleLbl="node2" presStyleIdx="1" presStyleCnt="2">
        <dgm:presLayoutVars>
          <dgm:chPref val="3"/>
        </dgm:presLayoutVars>
      </dgm:prSet>
      <dgm:spPr/>
    </dgm:pt>
    <dgm:pt modelId="{3FEFAB16-0375-4191-9A21-310DD43775EB}" type="pres">
      <dgm:prSet presAssocID="{7FF0EEB7-6B84-4DB1-A570-9FCBD43AF319}" presName="parTransTwo" presStyleCnt="0"/>
      <dgm:spPr/>
    </dgm:pt>
    <dgm:pt modelId="{AFFB4786-37AE-49D3-864C-1F92A2E89681}" type="pres">
      <dgm:prSet presAssocID="{7FF0EEB7-6B84-4DB1-A570-9FCBD43AF319}" presName="horzTwo" presStyleCnt="0"/>
      <dgm:spPr/>
    </dgm:pt>
    <dgm:pt modelId="{79E9D777-DC38-47F5-956E-D56A6C6DC432}" type="pres">
      <dgm:prSet presAssocID="{3D7113EF-24CD-4894-BAED-F5B77FF9C60C}" presName="vertThree" presStyleCnt="0"/>
      <dgm:spPr/>
    </dgm:pt>
    <dgm:pt modelId="{AFAA1962-AB58-43A7-8740-5BACFBE5779F}" type="pres">
      <dgm:prSet presAssocID="{3D7113EF-24CD-4894-BAED-F5B77FF9C60C}" presName="txThree" presStyleLbl="node3" presStyleIdx="2" presStyleCnt="3">
        <dgm:presLayoutVars>
          <dgm:chPref val="3"/>
        </dgm:presLayoutVars>
      </dgm:prSet>
      <dgm:spPr/>
    </dgm:pt>
    <dgm:pt modelId="{25869374-376C-4EAC-928F-20FCFD2E5217}" type="pres">
      <dgm:prSet presAssocID="{3D7113EF-24CD-4894-BAED-F5B77FF9C60C}" presName="horzThree" presStyleCnt="0"/>
      <dgm:spPr/>
    </dgm:pt>
  </dgm:ptLst>
  <dgm:cxnLst>
    <dgm:cxn modelId="{B714D417-D4E5-40CF-8360-1AD0A02D9310}" type="presOf" srcId="{95D95880-E567-4461-9381-429E5235953E}" destId="{6EAEBE5D-8ECE-40DC-BA46-40FD2E75A418}" srcOrd="0" destOrd="0" presId="urn:microsoft.com/office/officeart/2005/8/layout/hierarchy4"/>
    <dgm:cxn modelId="{E63BC919-3A31-44F9-98A3-442C0D6F7AC0}" type="presOf" srcId="{374C8FAA-FAFB-4E83-AB37-97B17C4B43D2}" destId="{80C4A93B-48CD-4413-B055-4DA89C3B0D44}" srcOrd="0" destOrd="0" presId="urn:microsoft.com/office/officeart/2005/8/layout/hierarchy4"/>
    <dgm:cxn modelId="{ED9E381D-8FA9-42E1-9591-E42391A59E09}" srcId="{86ECE5B9-D52A-478A-9C94-38649447E28C}" destId="{7FF0EEB7-6B84-4DB1-A570-9FCBD43AF319}" srcOrd="1" destOrd="0" parTransId="{30D19478-6C5B-4A36-AB1C-324320EBD17E}" sibTransId="{68D86DB5-490C-4E86-B74C-8942DFB36610}"/>
    <dgm:cxn modelId="{5441A71F-FDD5-4559-9F39-5165A79F1D53}" srcId="{86ECE5B9-D52A-478A-9C94-38649447E28C}" destId="{374C8FAA-FAFB-4E83-AB37-97B17C4B43D2}" srcOrd="0" destOrd="0" parTransId="{CFD03EC2-9693-41D0-8B64-6E2B2AB03D32}" sibTransId="{9C6F87F1-A59E-4B27-ABD0-77CE161E6A5F}"/>
    <dgm:cxn modelId="{FC03B031-8C49-4039-A048-2F303C658101}" srcId="{6FD9EFE7-6788-4F7A-9226-7796620BBCE2}" destId="{86ECE5B9-D52A-478A-9C94-38649447E28C}" srcOrd="0" destOrd="0" parTransId="{243BCF72-6E4B-4688-81DF-B0673D3FDE34}" sibTransId="{C46F43C9-A7EA-4137-8741-774DAEEB0C1D}"/>
    <dgm:cxn modelId="{69CF7636-8249-419E-99FE-B91172FF9B58}" srcId="{7FF0EEB7-6B84-4DB1-A570-9FCBD43AF319}" destId="{3D7113EF-24CD-4894-BAED-F5B77FF9C60C}" srcOrd="0" destOrd="0" parTransId="{BB89FE77-E1B7-45CF-88A7-B7AE68B4028C}" sibTransId="{AEFF2CC9-CCAA-4B2E-A24A-65908C085901}"/>
    <dgm:cxn modelId="{C004BE49-A1D7-4AE4-B230-92BCF502BD53}" type="presOf" srcId="{6FD9EFE7-6788-4F7A-9226-7796620BBCE2}" destId="{A6CB8467-B1CD-4927-84F9-413BD34521F1}" srcOrd="0" destOrd="0" presId="urn:microsoft.com/office/officeart/2005/8/layout/hierarchy4"/>
    <dgm:cxn modelId="{86AFB654-EC09-465B-AC69-15B123959A24}" srcId="{374C8FAA-FAFB-4E83-AB37-97B17C4B43D2}" destId="{95D95880-E567-4461-9381-429E5235953E}" srcOrd="1" destOrd="0" parTransId="{EDE844EE-DDC4-40AD-BACB-1F6E9BB997C1}" sibTransId="{8A565D0E-0000-4CCF-A9F1-CE562699DEBC}"/>
    <dgm:cxn modelId="{28090579-F46D-49F0-B59C-D30549D0E005}" srcId="{374C8FAA-FAFB-4E83-AB37-97B17C4B43D2}" destId="{68DA54EC-E23C-487D-A5A6-FB69CD993F86}" srcOrd="0" destOrd="0" parTransId="{FD5CC633-BDBC-40E6-9013-0DD77A9990B4}" sibTransId="{364E433C-9B11-480F-A33C-4C89FE2EC562}"/>
    <dgm:cxn modelId="{D682C0B5-3760-4B03-84B7-374337661354}" type="presOf" srcId="{3D7113EF-24CD-4894-BAED-F5B77FF9C60C}" destId="{AFAA1962-AB58-43A7-8740-5BACFBE5779F}" srcOrd="0" destOrd="0" presId="urn:microsoft.com/office/officeart/2005/8/layout/hierarchy4"/>
    <dgm:cxn modelId="{3252A1CC-8610-4979-AF04-BC3A2590A569}" type="presOf" srcId="{7FF0EEB7-6B84-4DB1-A570-9FCBD43AF319}" destId="{28B2BF69-698E-4B12-AA70-920F82FCA6F4}" srcOrd="0" destOrd="0" presId="urn:microsoft.com/office/officeart/2005/8/layout/hierarchy4"/>
    <dgm:cxn modelId="{612CA7DB-9553-4052-BD61-D758C7E24B20}" type="presOf" srcId="{68DA54EC-E23C-487D-A5A6-FB69CD993F86}" destId="{59DA76EB-12B1-4C2B-9CFB-22490D9A039F}" srcOrd="0" destOrd="0" presId="urn:microsoft.com/office/officeart/2005/8/layout/hierarchy4"/>
    <dgm:cxn modelId="{26926AFD-F62E-4942-8349-76AF7AF7FAD7}" type="presOf" srcId="{86ECE5B9-D52A-478A-9C94-38649447E28C}" destId="{F41C9E98-4C85-456A-9A4D-C50F6A3BB3F0}" srcOrd="0" destOrd="0" presId="urn:microsoft.com/office/officeart/2005/8/layout/hierarchy4"/>
    <dgm:cxn modelId="{C37669EB-F8D0-43CF-B828-45ECBFBD28DB}" type="presParOf" srcId="{A6CB8467-B1CD-4927-84F9-413BD34521F1}" destId="{104B4754-F610-4D43-86AD-5BEF090018FF}" srcOrd="0" destOrd="0" presId="urn:microsoft.com/office/officeart/2005/8/layout/hierarchy4"/>
    <dgm:cxn modelId="{958355C7-FBDC-4E00-88B6-3A353702682D}" type="presParOf" srcId="{104B4754-F610-4D43-86AD-5BEF090018FF}" destId="{F41C9E98-4C85-456A-9A4D-C50F6A3BB3F0}" srcOrd="0" destOrd="0" presId="urn:microsoft.com/office/officeart/2005/8/layout/hierarchy4"/>
    <dgm:cxn modelId="{7E03C178-8E1B-4590-B580-09C4193A99AF}" type="presParOf" srcId="{104B4754-F610-4D43-86AD-5BEF090018FF}" destId="{336A364D-BB90-4301-8B1B-69A1CA6CA106}" srcOrd="1" destOrd="0" presId="urn:microsoft.com/office/officeart/2005/8/layout/hierarchy4"/>
    <dgm:cxn modelId="{129345CF-3AA6-47D9-829A-4F476E532FF2}" type="presParOf" srcId="{104B4754-F610-4D43-86AD-5BEF090018FF}" destId="{1BDCF1C4-A21A-4FF0-8D5E-6D9AB7C0DAD2}" srcOrd="2" destOrd="0" presId="urn:microsoft.com/office/officeart/2005/8/layout/hierarchy4"/>
    <dgm:cxn modelId="{9A7FBB64-07FD-47ED-B85A-75395F86884E}" type="presParOf" srcId="{1BDCF1C4-A21A-4FF0-8D5E-6D9AB7C0DAD2}" destId="{AE24A64A-312E-487F-A1AD-D227A411F70A}" srcOrd="0" destOrd="0" presId="urn:microsoft.com/office/officeart/2005/8/layout/hierarchy4"/>
    <dgm:cxn modelId="{5CA8356E-C242-4E0E-8BDB-DCA446CF5A78}" type="presParOf" srcId="{AE24A64A-312E-487F-A1AD-D227A411F70A}" destId="{80C4A93B-48CD-4413-B055-4DA89C3B0D44}" srcOrd="0" destOrd="0" presId="urn:microsoft.com/office/officeart/2005/8/layout/hierarchy4"/>
    <dgm:cxn modelId="{B77693F6-D9A2-4347-B9D0-5597EADA0473}" type="presParOf" srcId="{AE24A64A-312E-487F-A1AD-D227A411F70A}" destId="{1D7B2F61-0792-4253-8F71-CE1DECA53C98}" srcOrd="1" destOrd="0" presId="urn:microsoft.com/office/officeart/2005/8/layout/hierarchy4"/>
    <dgm:cxn modelId="{836F6D42-EB42-4D57-BAF7-1F566D9422C1}" type="presParOf" srcId="{AE24A64A-312E-487F-A1AD-D227A411F70A}" destId="{9BD50515-CE6F-4078-9D1F-386C967F8E46}" srcOrd="2" destOrd="0" presId="urn:microsoft.com/office/officeart/2005/8/layout/hierarchy4"/>
    <dgm:cxn modelId="{B7E18481-8BF8-4137-A8A5-56B6157171D3}" type="presParOf" srcId="{9BD50515-CE6F-4078-9D1F-386C967F8E46}" destId="{C19CD989-9FE2-4A3C-A74D-FDB1BFFC426E}" srcOrd="0" destOrd="0" presId="urn:microsoft.com/office/officeart/2005/8/layout/hierarchy4"/>
    <dgm:cxn modelId="{7C088BC9-7265-448B-961B-5F58B168D59D}" type="presParOf" srcId="{C19CD989-9FE2-4A3C-A74D-FDB1BFFC426E}" destId="{59DA76EB-12B1-4C2B-9CFB-22490D9A039F}" srcOrd="0" destOrd="0" presId="urn:microsoft.com/office/officeart/2005/8/layout/hierarchy4"/>
    <dgm:cxn modelId="{9E86724A-B75C-4975-9E5F-52818B8A28CF}" type="presParOf" srcId="{C19CD989-9FE2-4A3C-A74D-FDB1BFFC426E}" destId="{EE8C89A9-ACA4-4213-87DD-B18CB55FB9F8}" srcOrd="1" destOrd="0" presId="urn:microsoft.com/office/officeart/2005/8/layout/hierarchy4"/>
    <dgm:cxn modelId="{4052B03B-515F-4EB6-B28A-4245E41EF5E1}" type="presParOf" srcId="{9BD50515-CE6F-4078-9D1F-386C967F8E46}" destId="{29F7651A-7CDC-465A-970A-291874DB6184}" srcOrd="1" destOrd="0" presId="urn:microsoft.com/office/officeart/2005/8/layout/hierarchy4"/>
    <dgm:cxn modelId="{3748D274-BBF2-4793-BCBB-2050963FDD38}" type="presParOf" srcId="{9BD50515-CE6F-4078-9D1F-386C967F8E46}" destId="{F6F83516-8EF5-4322-B208-679C23AA2A1C}" srcOrd="2" destOrd="0" presId="urn:microsoft.com/office/officeart/2005/8/layout/hierarchy4"/>
    <dgm:cxn modelId="{D65D40C3-367A-4927-B12E-25F64513C4B4}" type="presParOf" srcId="{F6F83516-8EF5-4322-B208-679C23AA2A1C}" destId="{6EAEBE5D-8ECE-40DC-BA46-40FD2E75A418}" srcOrd="0" destOrd="0" presId="urn:microsoft.com/office/officeart/2005/8/layout/hierarchy4"/>
    <dgm:cxn modelId="{FC8810A5-B5C7-4D62-B5DB-9468C3FF2865}" type="presParOf" srcId="{F6F83516-8EF5-4322-B208-679C23AA2A1C}" destId="{F328518A-0334-4BF3-83B9-5D4FA1D752CC}" srcOrd="1" destOrd="0" presId="urn:microsoft.com/office/officeart/2005/8/layout/hierarchy4"/>
    <dgm:cxn modelId="{CF086D5F-C095-4AF2-8678-4CFF14D08574}" type="presParOf" srcId="{1BDCF1C4-A21A-4FF0-8D5E-6D9AB7C0DAD2}" destId="{61CE1F4F-DA9F-402B-A10B-8B983F267ED1}" srcOrd="1" destOrd="0" presId="urn:microsoft.com/office/officeart/2005/8/layout/hierarchy4"/>
    <dgm:cxn modelId="{C143416C-B9CC-48D0-AAD7-15728E4A35DE}" type="presParOf" srcId="{1BDCF1C4-A21A-4FF0-8D5E-6D9AB7C0DAD2}" destId="{ACDAAC9B-48D4-406E-8050-EF3FB88A1DD0}" srcOrd="2" destOrd="0" presId="urn:microsoft.com/office/officeart/2005/8/layout/hierarchy4"/>
    <dgm:cxn modelId="{ECB8A868-DC31-4C08-83DE-481811EBEF11}" type="presParOf" srcId="{ACDAAC9B-48D4-406E-8050-EF3FB88A1DD0}" destId="{28B2BF69-698E-4B12-AA70-920F82FCA6F4}" srcOrd="0" destOrd="0" presId="urn:microsoft.com/office/officeart/2005/8/layout/hierarchy4"/>
    <dgm:cxn modelId="{3EEC3983-4620-4839-9D84-8E0FAEDBD38B}" type="presParOf" srcId="{ACDAAC9B-48D4-406E-8050-EF3FB88A1DD0}" destId="{3FEFAB16-0375-4191-9A21-310DD43775EB}" srcOrd="1" destOrd="0" presId="urn:microsoft.com/office/officeart/2005/8/layout/hierarchy4"/>
    <dgm:cxn modelId="{2128068E-3EFC-4386-9E6F-2DC472F6A685}" type="presParOf" srcId="{ACDAAC9B-48D4-406E-8050-EF3FB88A1DD0}" destId="{AFFB4786-37AE-49D3-864C-1F92A2E89681}" srcOrd="2" destOrd="0" presId="urn:microsoft.com/office/officeart/2005/8/layout/hierarchy4"/>
    <dgm:cxn modelId="{7196F403-A59C-4F51-9140-1514922AB57D}" type="presParOf" srcId="{AFFB4786-37AE-49D3-864C-1F92A2E89681}" destId="{79E9D777-DC38-47F5-956E-D56A6C6DC432}" srcOrd="0" destOrd="0" presId="urn:microsoft.com/office/officeart/2005/8/layout/hierarchy4"/>
    <dgm:cxn modelId="{ED7E3BED-DB85-421C-856E-358569D29616}" type="presParOf" srcId="{79E9D777-DC38-47F5-956E-D56A6C6DC432}" destId="{AFAA1962-AB58-43A7-8740-5BACFBE5779F}" srcOrd="0" destOrd="0" presId="urn:microsoft.com/office/officeart/2005/8/layout/hierarchy4"/>
    <dgm:cxn modelId="{9C06A1C8-A66F-4B58-833C-607C3C8507A0}" type="presParOf" srcId="{79E9D777-DC38-47F5-956E-D56A6C6DC432}" destId="{25869374-376C-4EAC-928F-20FCFD2E521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80D9C-00A2-4831-92D1-1E42647B6CE5}">
      <dsp:nvSpPr>
        <dsp:cNvPr id="0" name=""/>
        <dsp:cNvSpPr/>
      </dsp:nvSpPr>
      <dsp:spPr>
        <a:xfrm>
          <a:off x="0" y="0"/>
          <a:ext cx="8069778" cy="1032873"/>
        </a:xfrm>
        <a:prstGeom prst="roundRect">
          <a:avLst>
            <a:gd name="adj" fmla="val 10000"/>
          </a:avLst>
        </a:prstGeom>
        <a:solidFill>
          <a:schemeClr val="accent3">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l-PL" sz="2000" kern="1200" dirty="0"/>
            <a:t>William Kahn (1990)</a:t>
          </a:r>
        </a:p>
      </dsp:txBody>
      <dsp:txXfrm>
        <a:off x="30252" y="30252"/>
        <a:ext cx="6955226" cy="972369"/>
      </dsp:txXfrm>
    </dsp:sp>
    <dsp:sp modelId="{8FF5395C-74B0-4B01-9B16-D60E66B9628F}">
      <dsp:nvSpPr>
        <dsp:cNvPr id="0" name=""/>
        <dsp:cNvSpPr/>
      </dsp:nvSpPr>
      <dsp:spPr>
        <a:xfrm>
          <a:off x="712039" y="1205019"/>
          <a:ext cx="8069778" cy="1032873"/>
        </a:xfrm>
        <a:prstGeom prst="roundRect">
          <a:avLst>
            <a:gd name="adj" fmla="val 10000"/>
          </a:avLst>
        </a:prstGeom>
        <a:solidFill>
          <a:schemeClr val="accent3">
            <a:shade val="50000"/>
            <a:hueOff val="0"/>
            <a:satOff val="0"/>
            <a:lumOff val="2397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l-PL" sz="2000" kern="1200" dirty="0" err="1"/>
            <a:t>Practitioners</a:t>
          </a:r>
          <a:r>
            <a:rPr lang="pl-PL" sz="2000" kern="1200" dirty="0"/>
            <a:t> &amp; </a:t>
          </a:r>
          <a:r>
            <a:rPr lang="pl-PL" sz="2000" kern="1200" dirty="0" err="1"/>
            <a:t>Academics</a:t>
          </a:r>
          <a:r>
            <a:rPr lang="pl-PL" sz="2000" kern="1200" dirty="0"/>
            <a:t> (</a:t>
          </a:r>
          <a:r>
            <a:rPr lang="pl-PL" sz="2000" kern="1200" dirty="0" err="1"/>
            <a:t>psychology</a:t>
          </a:r>
          <a:r>
            <a:rPr lang="pl-PL" sz="2000" kern="1200" dirty="0"/>
            <a:t> of </a:t>
          </a:r>
          <a:r>
            <a:rPr lang="pl-PL" sz="2000" kern="1200" dirty="0" err="1"/>
            <a:t>work</a:t>
          </a:r>
          <a:r>
            <a:rPr lang="pl-PL" sz="2000" kern="1200" dirty="0"/>
            <a:t> and </a:t>
          </a:r>
          <a:r>
            <a:rPr lang="pl-PL" sz="2000" kern="1200" dirty="0" err="1"/>
            <a:t>organisation</a:t>
          </a:r>
          <a:r>
            <a:rPr lang="pl-PL" sz="2000" kern="1200" dirty="0"/>
            <a:t>, </a:t>
          </a:r>
          <a:r>
            <a:rPr lang="pl-PL" sz="2000" kern="1200" dirty="0" err="1"/>
            <a:t>managemnet</a:t>
          </a:r>
          <a:r>
            <a:rPr lang="pl-PL" sz="2000" kern="1200" dirty="0"/>
            <a:t> science, </a:t>
          </a:r>
          <a:r>
            <a:rPr lang="pl-PL" sz="2000" kern="1200" dirty="0" err="1"/>
            <a:t>economy</a:t>
          </a:r>
          <a:r>
            <a:rPr lang="pl-PL" sz="2000" kern="1200" dirty="0"/>
            <a:t> – not </a:t>
          </a:r>
          <a:r>
            <a:rPr lang="pl-PL" sz="2000" kern="1200" dirty="0" err="1"/>
            <a:t>so</a:t>
          </a:r>
          <a:r>
            <a:rPr lang="pl-PL" sz="2000" kern="1200" dirty="0"/>
            <a:t> much)</a:t>
          </a:r>
        </a:p>
      </dsp:txBody>
      <dsp:txXfrm>
        <a:off x="742291" y="1235271"/>
        <a:ext cx="6625867" cy="972369"/>
      </dsp:txXfrm>
    </dsp:sp>
    <dsp:sp modelId="{AE282474-B671-49B6-BA5D-EC133BD21193}">
      <dsp:nvSpPr>
        <dsp:cNvPr id="0" name=""/>
        <dsp:cNvSpPr/>
      </dsp:nvSpPr>
      <dsp:spPr>
        <a:xfrm>
          <a:off x="1424078" y="2410039"/>
          <a:ext cx="8069778" cy="1032873"/>
        </a:xfrm>
        <a:prstGeom prst="roundRect">
          <a:avLst>
            <a:gd name="adj" fmla="val 10000"/>
          </a:avLst>
        </a:prstGeom>
        <a:solidFill>
          <a:schemeClr val="accent3">
            <a:shade val="50000"/>
            <a:hueOff val="0"/>
            <a:satOff val="0"/>
            <a:lumOff val="2397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l-PL" sz="2000" kern="1200" dirty="0" err="1"/>
            <a:t>Metaanalysis</a:t>
          </a:r>
          <a:r>
            <a:rPr lang="pl-PL" sz="2000" kern="1200" dirty="0"/>
            <a:t> (</a:t>
          </a:r>
          <a:r>
            <a:rPr lang="pl-PL" sz="2000" kern="1200" dirty="0" err="1"/>
            <a:t>frequency</a:t>
          </a:r>
          <a:r>
            <a:rPr lang="pl-PL" sz="2000" kern="1200" dirty="0"/>
            <a:t> of </a:t>
          </a:r>
          <a:r>
            <a:rPr lang="pl-PL" sz="2000" kern="1200" dirty="0" err="1"/>
            <a:t>concept</a:t>
          </a:r>
          <a:r>
            <a:rPr lang="pl-PL" sz="2000" kern="1200" dirty="0"/>
            <a:t> </a:t>
          </a:r>
          <a:r>
            <a:rPr lang="pl-PL" sz="2000" kern="1200" dirty="0" err="1"/>
            <a:t>using</a:t>
          </a:r>
          <a:r>
            <a:rPr lang="pl-PL" sz="2000" kern="1200" dirty="0"/>
            <a:t> in the </a:t>
          </a:r>
          <a:r>
            <a:rPr lang="pl-PL" sz="2000" kern="1200" dirty="0" err="1"/>
            <a:t>scientific</a:t>
          </a:r>
          <a:r>
            <a:rPr lang="pl-PL" sz="2000" kern="1200" dirty="0"/>
            <a:t> </a:t>
          </a:r>
          <a:r>
            <a:rPr lang="pl-PL" sz="2000" kern="1200" dirty="0" err="1"/>
            <a:t>articles</a:t>
          </a:r>
          <a:r>
            <a:rPr lang="pl-PL" sz="2000" kern="1200" dirty="0"/>
            <a:t>, </a:t>
          </a:r>
          <a:r>
            <a:rPr lang="pl-PL" sz="2000" kern="1200" dirty="0" err="1"/>
            <a:t>models</a:t>
          </a:r>
          <a:r>
            <a:rPr lang="pl-PL" sz="2000" kern="1200" dirty="0"/>
            <a:t>’ </a:t>
          </a:r>
          <a:r>
            <a:rPr lang="pl-PL" sz="2000" kern="1200" dirty="0" err="1"/>
            <a:t>review</a:t>
          </a:r>
          <a:r>
            <a:rPr lang="pl-PL" sz="2000" kern="1200" dirty="0"/>
            <a:t> etc.) </a:t>
          </a:r>
        </a:p>
      </dsp:txBody>
      <dsp:txXfrm>
        <a:off x="1454330" y="2440291"/>
        <a:ext cx="6625867" cy="972369"/>
      </dsp:txXfrm>
    </dsp:sp>
    <dsp:sp modelId="{AC2D3BC7-76D7-4D92-833B-09078EFF3630}">
      <dsp:nvSpPr>
        <dsp:cNvPr id="0" name=""/>
        <dsp:cNvSpPr/>
      </dsp:nvSpPr>
      <dsp:spPr>
        <a:xfrm>
          <a:off x="7398410" y="783262"/>
          <a:ext cx="671368" cy="671368"/>
        </a:xfrm>
        <a:prstGeom prst="downArrow">
          <a:avLst>
            <a:gd name="adj1" fmla="val 55000"/>
            <a:gd name="adj2" fmla="val 45000"/>
          </a:avLst>
        </a:prstGeom>
        <a:solidFill>
          <a:schemeClr val="accent3">
            <a:alpha val="90000"/>
            <a:tint val="55000"/>
            <a:hueOff val="0"/>
            <a:satOff val="0"/>
            <a:lumOff val="0"/>
            <a:alphaOff val="0"/>
          </a:schemeClr>
        </a:solidFill>
        <a:ln w="12700" cap="flat" cmpd="sng" algn="ctr">
          <a:solidFill>
            <a:schemeClr val="accent3">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pl-PL" sz="3000" kern="1200"/>
        </a:p>
      </dsp:txBody>
      <dsp:txXfrm>
        <a:off x="7549468" y="783262"/>
        <a:ext cx="369252" cy="505204"/>
      </dsp:txXfrm>
    </dsp:sp>
    <dsp:sp modelId="{77775A5D-7753-4F9E-AD97-0EC7E7579B97}">
      <dsp:nvSpPr>
        <dsp:cNvPr id="0" name=""/>
        <dsp:cNvSpPr/>
      </dsp:nvSpPr>
      <dsp:spPr>
        <a:xfrm>
          <a:off x="8110449" y="1981396"/>
          <a:ext cx="671368" cy="671368"/>
        </a:xfrm>
        <a:prstGeom prst="downArrow">
          <a:avLst>
            <a:gd name="adj1" fmla="val 55000"/>
            <a:gd name="adj2" fmla="val 45000"/>
          </a:avLst>
        </a:prstGeom>
        <a:solidFill>
          <a:schemeClr val="accent3">
            <a:alpha val="90000"/>
            <a:tint val="55000"/>
            <a:hueOff val="0"/>
            <a:satOff val="0"/>
            <a:lumOff val="0"/>
            <a:alphaOff val="0"/>
          </a:schemeClr>
        </a:solidFill>
        <a:ln w="12700" cap="flat" cmpd="sng" algn="ctr">
          <a:solidFill>
            <a:schemeClr val="accent3">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pl-PL" sz="3000" kern="1200"/>
        </a:p>
      </dsp:txBody>
      <dsp:txXfrm>
        <a:off x="8261507" y="1981396"/>
        <a:ext cx="369252" cy="505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C9E98-4C85-456A-9A4D-C50F6A3BB3F0}">
      <dsp:nvSpPr>
        <dsp:cNvPr id="0" name=""/>
        <dsp:cNvSpPr/>
      </dsp:nvSpPr>
      <dsp:spPr>
        <a:xfrm>
          <a:off x="0" y="2960"/>
          <a:ext cx="10688810" cy="1399361"/>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pl-PL" sz="4800" kern="1200" dirty="0" err="1"/>
            <a:t>Final</a:t>
          </a:r>
          <a:r>
            <a:rPr lang="pl-PL" sz="4800" kern="1200" dirty="0"/>
            <a:t> </a:t>
          </a:r>
          <a:r>
            <a:rPr lang="pl-PL" sz="4800" kern="1200" dirty="0" err="1"/>
            <a:t>database</a:t>
          </a:r>
          <a:endParaRPr lang="pl-PL" sz="4800" kern="1200" dirty="0"/>
        </a:p>
        <a:p>
          <a:pPr marL="0" lvl="0" indent="0" algn="ctr" defTabSz="2133600">
            <a:lnSpc>
              <a:spcPct val="90000"/>
            </a:lnSpc>
            <a:spcBef>
              <a:spcPct val="0"/>
            </a:spcBef>
            <a:spcAft>
              <a:spcPct val="35000"/>
            </a:spcAft>
            <a:buNone/>
          </a:pPr>
          <a:r>
            <a:rPr lang="pl-PL" sz="3200" kern="1200" dirty="0"/>
            <a:t>115 608 </a:t>
          </a:r>
          <a:r>
            <a:rPr lang="pl-PL" sz="3200" kern="1200" dirty="0" err="1"/>
            <a:t>observations</a:t>
          </a:r>
          <a:r>
            <a:rPr lang="pl-PL" sz="3200" kern="1200" dirty="0"/>
            <a:t>/101 </a:t>
          </a:r>
          <a:r>
            <a:rPr lang="pl-PL" sz="3200" kern="1200" dirty="0" err="1"/>
            <a:t>variables</a:t>
          </a:r>
          <a:r>
            <a:rPr lang="pl-PL" sz="3200" kern="1200" dirty="0"/>
            <a:t>/36 </a:t>
          </a:r>
          <a:r>
            <a:rPr lang="pl-PL" sz="3200" kern="1200" dirty="0" err="1"/>
            <a:t>European</a:t>
          </a:r>
          <a:r>
            <a:rPr lang="pl-PL" sz="3200" kern="1200" dirty="0"/>
            <a:t> </a:t>
          </a:r>
          <a:r>
            <a:rPr lang="pl-PL" sz="3200" kern="1200" dirty="0" err="1"/>
            <a:t>countres</a:t>
          </a:r>
          <a:endParaRPr lang="pl-PL" sz="3200" kern="1200" dirty="0"/>
        </a:p>
      </dsp:txBody>
      <dsp:txXfrm>
        <a:off x="40986" y="43946"/>
        <a:ext cx="10606838" cy="1317389"/>
      </dsp:txXfrm>
    </dsp:sp>
    <dsp:sp modelId="{80C4A93B-48CD-4413-B055-4DA89C3B0D44}">
      <dsp:nvSpPr>
        <dsp:cNvPr id="0" name=""/>
        <dsp:cNvSpPr/>
      </dsp:nvSpPr>
      <dsp:spPr>
        <a:xfrm>
          <a:off x="14604" y="1585719"/>
          <a:ext cx="7124819" cy="1399361"/>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pl-PL" sz="3700" kern="1200" dirty="0"/>
            <a:t>Eurofound – EWCS* 2015</a:t>
          </a:r>
        </a:p>
      </dsp:txBody>
      <dsp:txXfrm>
        <a:off x="55590" y="1626705"/>
        <a:ext cx="7042847" cy="1317389"/>
      </dsp:txXfrm>
    </dsp:sp>
    <dsp:sp modelId="{59DA76EB-12B1-4C2B-9CFB-22490D9A039F}">
      <dsp:nvSpPr>
        <dsp:cNvPr id="0" name=""/>
        <dsp:cNvSpPr/>
      </dsp:nvSpPr>
      <dsp:spPr>
        <a:xfrm>
          <a:off x="14604" y="3168478"/>
          <a:ext cx="3268565" cy="1399361"/>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l-PL" sz="2200" kern="1200" dirty="0"/>
            <a:t>The World Bank </a:t>
          </a:r>
        </a:p>
        <a:p>
          <a:pPr marL="0" lvl="0" indent="0" algn="ctr" defTabSz="977900">
            <a:lnSpc>
              <a:spcPct val="90000"/>
            </a:lnSpc>
            <a:spcBef>
              <a:spcPct val="0"/>
            </a:spcBef>
            <a:spcAft>
              <a:spcPct val="35000"/>
            </a:spcAft>
            <a:buNone/>
          </a:pPr>
          <a:r>
            <a:rPr lang="pl-PL" sz="1800" kern="1200" dirty="0"/>
            <a:t>(The World </a:t>
          </a:r>
          <a:r>
            <a:rPr lang="pl-PL" sz="1800" kern="1200" dirty="0" err="1"/>
            <a:t>Governance</a:t>
          </a:r>
          <a:r>
            <a:rPr lang="pl-PL" sz="1800" kern="1200" dirty="0"/>
            <a:t> </a:t>
          </a:r>
          <a:r>
            <a:rPr lang="pl-PL" sz="1800" kern="1200" dirty="0" err="1"/>
            <a:t>Indicator</a:t>
          </a:r>
          <a:r>
            <a:rPr lang="pl-PL" sz="1800" kern="1200" dirty="0"/>
            <a:t>/Doing Business)</a:t>
          </a:r>
        </a:p>
        <a:p>
          <a:pPr marL="0" lvl="0" indent="0" algn="ctr" defTabSz="977900">
            <a:lnSpc>
              <a:spcPct val="90000"/>
            </a:lnSpc>
            <a:spcBef>
              <a:spcPct val="0"/>
            </a:spcBef>
            <a:spcAft>
              <a:spcPct val="35000"/>
            </a:spcAft>
            <a:buNone/>
          </a:pPr>
          <a:r>
            <a:rPr lang="pl-PL" sz="1600" kern="1200" dirty="0"/>
            <a:t> </a:t>
          </a:r>
        </a:p>
      </dsp:txBody>
      <dsp:txXfrm>
        <a:off x="55590" y="3209464"/>
        <a:ext cx="3186593" cy="1317389"/>
      </dsp:txXfrm>
    </dsp:sp>
    <dsp:sp modelId="{6EAEBE5D-8ECE-40DC-BA46-40FD2E75A418}">
      <dsp:nvSpPr>
        <dsp:cNvPr id="0" name=""/>
        <dsp:cNvSpPr/>
      </dsp:nvSpPr>
      <dsp:spPr>
        <a:xfrm>
          <a:off x="3420450" y="3168478"/>
          <a:ext cx="3718973" cy="1399361"/>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l-PL" sz="2200" kern="1200" dirty="0"/>
            <a:t>Eurostat/Office for </a:t>
          </a:r>
          <a:r>
            <a:rPr lang="pl-PL" sz="2200" kern="1200" dirty="0" err="1"/>
            <a:t>National</a:t>
          </a:r>
          <a:r>
            <a:rPr lang="pl-PL" sz="2200" kern="1200" dirty="0"/>
            <a:t> </a:t>
          </a:r>
          <a:r>
            <a:rPr lang="pl-PL" sz="2200" kern="1200" dirty="0" err="1"/>
            <a:t>Statistics</a:t>
          </a:r>
          <a:endParaRPr lang="pl-PL" sz="2200" kern="1200" dirty="0"/>
        </a:p>
        <a:p>
          <a:pPr marL="0" lvl="0" indent="0" algn="ctr" defTabSz="977900">
            <a:lnSpc>
              <a:spcPct val="90000"/>
            </a:lnSpc>
            <a:spcBef>
              <a:spcPct val="0"/>
            </a:spcBef>
            <a:spcAft>
              <a:spcPct val="35000"/>
            </a:spcAft>
            <a:buNone/>
          </a:pPr>
          <a:r>
            <a:rPr lang="pl-PL" sz="1800" kern="1200" dirty="0"/>
            <a:t>(GDP per capita </a:t>
          </a:r>
          <a:r>
            <a:rPr lang="pl-PL" sz="1800" kern="1200" dirty="0" err="1"/>
            <a:t>unemployment</a:t>
          </a:r>
          <a:r>
            <a:rPr lang="pl-PL" sz="1800" kern="1200" dirty="0"/>
            <a:t>/</a:t>
          </a:r>
          <a:r>
            <a:rPr lang="pl-PL" sz="1800" kern="1200" dirty="0" err="1"/>
            <a:t>employment</a:t>
          </a:r>
          <a:r>
            <a:rPr lang="pl-PL" sz="1800" kern="1200" dirty="0"/>
            <a:t> </a:t>
          </a:r>
          <a:r>
            <a:rPr lang="pl-PL" sz="1800" kern="1200" dirty="0" err="1"/>
            <a:t>rate</a:t>
          </a:r>
          <a:r>
            <a:rPr lang="pl-PL" sz="1800" kern="1200" dirty="0"/>
            <a:t>) </a:t>
          </a:r>
        </a:p>
      </dsp:txBody>
      <dsp:txXfrm>
        <a:off x="3461436" y="3209464"/>
        <a:ext cx="3637001" cy="1317389"/>
      </dsp:txXfrm>
    </dsp:sp>
    <dsp:sp modelId="{28B2BF69-698E-4B12-AA70-920F82FCA6F4}">
      <dsp:nvSpPr>
        <dsp:cNvPr id="0" name=""/>
        <dsp:cNvSpPr/>
      </dsp:nvSpPr>
      <dsp:spPr>
        <a:xfrm>
          <a:off x="7413983" y="1585719"/>
          <a:ext cx="3268565" cy="1399361"/>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pl-PL" sz="3700" kern="1200" dirty="0"/>
            <a:t>Eurofound – EWCS* 2021</a:t>
          </a:r>
        </a:p>
      </dsp:txBody>
      <dsp:txXfrm>
        <a:off x="7454969" y="1626705"/>
        <a:ext cx="3186593" cy="1317389"/>
      </dsp:txXfrm>
    </dsp:sp>
    <dsp:sp modelId="{AFAA1962-AB58-43A7-8740-5BACFBE5779F}">
      <dsp:nvSpPr>
        <dsp:cNvPr id="0" name=""/>
        <dsp:cNvSpPr/>
      </dsp:nvSpPr>
      <dsp:spPr>
        <a:xfrm>
          <a:off x="7413983" y="3168478"/>
          <a:ext cx="3268565" cy="1399361"/>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l-PL" sz="2200" kern="1200" dirty="0" err="1"/>
            <a:t>European</a:t>
          </a:r>
          <a:r>
            <a:rPr lang="pl-PL" sz="2200" kern="1200" dirty="0"/>
            <a:t> </a:t>
          </a:r>
          <a:r>
            <a:rPr lang="pl-PL" sz="2200" kern="1200" dirty="0" err="1"/>
            <a:t>Social</a:t>
          </a:r>
          <a:r>
            <a:rPr lang="pl-PL" sz="2200" kern="1200" dirty="0"/>
            <a:t> </a:t>
          </a:r>
          <a:r>
            <a:rPr lang="pl-PL" sz="2200" kern="1200" dirty="0" err="1"/>
            <a:t>Survey</a:t>
          </a:r>
          <a:endParaRPr lang="pl-PL" sz="2200" kern="1200" dirty="0"/>
        </a:p>
        <a:p>
          <a:pPr marL="0" lvl="0" indent="0" algn="ctr" defTabSz="977900">
            <a:lnSpc>
              <a:spcPct val="90000"/>
            </a:lnSpc>
            <a:spcBef>
              <a:spcPct val="0"/>
            </a:spcBef>
            <a:spcAft>
              <a:spcPct val="35000"/>
            </a:spcAft>
            <a:buNone/>
          </a:pPr>
          <a:r>
            <a:rPr lang="pl-PL" sz="1800" kern="1200" dirty="0"/>
            <a:t>(</a:t>
          </a:r>
          <a:r>
            <a:rPr lang="pl-PL" sz="1800" kern="1200" dirty="0" err="1"/>
            <a:t>social</a:t>
          </a:r>
          <a:r>
            <a:rPr lang="pl-PL" sz="1800" kern="1200" dirty="0"/>
            <a:t> trust)</a:t>
          </a:r>
        </a:p>
      </dsp:txBody>
      <dsp:txXfrm>
        <a:off x="7454969" y="3209464"/>
        <a:ext cx="3186593" cy="131738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8C0AE3-3A26-45B0-B50B-1E8EADB35738}" type="datetimeFigureOut">
              <a:rPr lang="pl-PL" smtClean="0"/>
              <a:t>07.09.2023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7AABB-8EC2-40D6-B785-67BB4BC3D81E}" type="slidenum">
              <a:rPr lang="pl-PL" smtClean="0"/>
              <a:t>‹#›</a:t>
            </a:fld>
            <a:endParaRPr lang="pl-PL"/>
          </a:p>
        </p:txBody>
      </p:sp>
    </p:spTree>
    <p:extLst>
      <p:ext uri="{BB962C8B-B14F-4D97-AF65-F5344CB8AC3E}">
        <p14:creationId xmlns:p14="http://schemas.microsoft.com/office/powerpoint/2010/main" val="317747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997AABB-8EC2-40D6-B785-67BB4BC3D81E}" type="slidenum">
              <a:rPr lang="pl-PL" smtClean="0"/>
              <a:t>1</a:t>
            </a:fld>
            <a:endParaRPr lang="pl-PL"/>
          </a:p>
        </p:txBody>
      </p:sp>
    </p:spTree>
    <p:extLst>
      <p:ext uri="{BB962C8B-B14F-4D97-AF65-F5344CB8AC3E}">
        <p14:creationId xmlns:p14="http://schemas.microsoft.com/office/powerpoint/2010/main" val="2104078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997AABB-8EC2-40D6-B785-67BB4BC3D81E}" type="slidenum">
              <a:rPr lang="pl-PL" smtClean="0"/>
              <a:t>3</a:t>
            </a:fld>
            <a:endParaRPr lang="pl-PL"/>
          </a:p>
        </p:txBody>
      </p:sp>
    </p:spTree>
    <p:extLst>
      <p:ext uri="{BB962C8B-B14F-4D97-AF65-F5344CB8AC3E}">
        <p14:creationId xmlns:p14="http://schemas.microsoft.com/office/powerpoint/2010/main" val="267017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997AABB-8EC2-40D6-B785-67BB4BC3D81E}" type="slidenum">
              <a:rPr lang="pl-PL" smtClean="0"/>
              <a:t>4</a:t>
            </a:fld>
            <a:endParaRPr lang="pl-PL"/>
          </a:p>
        </p:txBody>
      </p:sp>
    </p:spTree>
    <p:extLst>
      <p:ext uri="{BB962C8B-B14F-4D97-AF65-F5344CB8AC3E}">
        <p14:creationId xmlns:p14="http://schemas.microsoft.com/office/powerpoint/2010/main" val="2063390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997AABB-8EC2-40D6-B785-67BB4BC3D81E}" type="slidenum">
              <a:rPr lang="pl-PL" smtClean="0"/>
              <a:t>5</a:t>
            </a:fld>
            <a:endParaRPr lang="pl-PL"/>
          </a:p>
        </p:txBody>
      </p:sp>
    </p:spTree>
    <p:extLst>
      <p:ext uri="{BB962C8B-B14F-4D97-AF65-F5344CB8AC3E}">
        <p14:creationId xmlns:p14="http://schemas.microsoft.com/office/powerpoint/2010/main" val="1774504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997AABB-8EC2-40D6-B785-67BB4BC3D81E}" type="slidenum">
              <a:rPr lang="pl-PL" smtClean="0"/>
              <a:t>6</a:t>
            </a:fld>
            <a:endParaRPr lang="pl-PL"/>
          </a:p>
        </p:txBody>
      </p:sp>
    </p:spTree>
    <p:extLst>
      <p:ext uri="{BB962C8B-B14F-4D97-AF65-F5344CB8AC3E}">
        <p14:creationId xmlns:p14="http://schemas.microsoft.com/office/powerpoint/2010/main" val="2181425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997AABB-8EC2-40D6-B785-67BB4BC3D81E}" type="slidenum">
              <a:rPr lang="pl-PL" smtClean="0"/>
              <a:t>7</a:t>
            </a:fld>
            <a:endParaRPr lang="pl-PL"/>
          </a:p>
        </p:txBody>
      </p:sp>
    </p:spTree>
    <p:extLst>
      <p:ext uri="{BB962C8B-B14F-4D97-AF65-F5344CB8AC3E}">
        <p14:creationId xmlns:p14="http://schemas.microsoft.com/office/powerpoint/2010/main" val="1593039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997AABB-8EC2-40D6-B785-67BB4BC3D81E}" type="slidenum">
              <a:rPr lang="pl-PL" smtClean="0"/>
              <a:t>12</a:t>
            </a:fld>
            <a:endParaRPr lang="pl-PL"/>
          </a:p>
        </p:txBody>
      </p:sp>
    </p:spTree>
    <p:extLst>
      <p:ext uri="{BB962C8B-B14F-4D97-AF65-F5344CB8AC3E}">
        <p14:creationId xmlns:p14="http://schemas.microsoft.com/office/powerpoint/2010/main" val="404797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4997AABB-8EC2-40D6-B785-67BB4BC3D81E}" type="slidenum">
              <a:rPr lang="pl-PL" smtClean="0"/>
              <a:t>14</a:t>
            </a:fld>
            <a:endParaRPr lang="pl-PL"/>
          </a:p>
        </p:txBody>
      </p:sp>
    </p:spTree>
    <p:extLst>
      <p:ext uri="{BB962C8B-B14F-4D97-AF65-F5344CB8AC3E}">
        <p14:creationId xmlns:p14="http://schemas.microsoft.com/office/powerpoint/2010/main" val="1632560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4E3A84-2C14-4378-9E16-76C4C12F6BE8}"/>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C05404D0-F0D8-4935-B661-BF4E2408B9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D80E834F-E7FB-45BC-9BAC-0B21A0EE8CDE}"/>
              </a:ext>
            </a:extLst>
          </p:cNvPr>
          <p:cNvSpPr>
            <a:spLocks noGrp="1"/>
          </p:cNvSpPr>
          <p:nvPr>
            <p:ph type="dt" sz="half" idx="10"/>
          </p:nvPr>
        </p:nvSpPr>
        <p:spPr/>
        <p:txBody>
          <a:bodyPr/>
          <a:lstStyle/>
          <a:p>
            <a:fld id="{19F08A30-B0EE-4085-881D-2ACC6A6A9FBC}" type="datetimeFigureOut">
              <a:rPr lang="pl-PL" smtClean="0"/>
              <a:t>07.09.2023</a:t>
            </a:fld>
            <a:endParaRPr lang="pl-PL"/>
          </a:p>
        </p:txBody>
      </p:sp>
      <p:sp>
        <p:nvSpPr>
          <p:cNvPr id="5" name="Symbol zastępczy stopki 4">
            <a:extLst>
              <a:ext uri="{FF2B5EF4-FFF2-40B4-BE49-F238E27FC236}">
                <a16:creationId xmlns:a16="http://schemas.microsoft.com/office/drawing/2014/main" id="{DE4B43C7-B21E-4A5E-8120-6A41F72BC10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2A794A6-AF18-45F8-91B3-9CD652771788}"/>
              </a:ext>
            </a:extLst>
          </p:cNvPr>
          <p:cNvSpPr>
            <a:spLocks noGrp="1"/>
          </p:cNvSpPr>
          <p:nvPr>
            <p:ph type="sldNum" sz="quarter" idx="12"/>
          </p:nvPr>
        </p:nvSpPr>
        <p:spPr/>
        <p:txBody>
          <a:bodyPr/>
          <a:lstStyle/>
          <a:p>
            <a:fld id="{4F6A4F0F-B5FE-43FD-B27B-87F8256FEDFE}" type="slidenum">
              <a:rPr lang="pl-PL" smtClean="0"/>
              <a:t>‹#›</a:t>
            </a:fld>
            <a:endParaRPr lang="pl-PL"/>
          </a:p>
        </p:txBody>
      </p:sp>
    </p:spTree>
    <p:extLst>
      <p:ext uri="{BB962C8B-B14F-4D97-AF65-F5344CB8AC3E}">
        <p14:creationId xmlns:p14="http://schemas.microsoft.com/office/powerpoint/2010/main" val="2732727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142DF60-2300-4705-B7FF-89A1A06573F5}"/>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3E9A3618-5D4B-43C4-9A42-01EB4A90246B}"/>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96C0B49-9879-4F90-8510-80549F974D52}"/>
              </a:ext>
            </a:extLst>
          </p:cNvPr>
          <p:cNvSpPr>
            <a:spLocks noGrp="1"/>
          </p:cNvSpPr>
          <p:nvPr>
            <p:ph type="dt" sz="half" idx="10"/>
          </p:nvPr>
        </p:nvSpPr>
        <p:spPr/>
        <p:txBody>
          <a:bodyPr/>
          <a:lstStyle/>
          <a:p>
            <a:fld id="{19F08A30-B0EE-4085-881D-2ACC6A6A9FBC}" type="datetimeFigureOut">
              <a:rPr lang="pl-PL" smtClean="0"/>
              <a:t>07.09.2023</a:t>
            </a:fld>
            <a:endParaRPr lang="pl-PL"/>
          </a:p>
        </p:txBody>
      </p:sp>
      <p:sp>
        <p:nvSpPr>
          <p:cNvPr id="5" name="Symbol zastępczy stopki 4">
            <a:extLst>
              <a:ext uri="{FF2B5EF4-FFF2-40B4-BE49-F238E27FC236}">
                <a16:creationId xmlns:a16="http://schemas.microsoft.com/office/drawing/2014/main" id="{C1EE4012-DF83-428C-B6DC-FEA3AA582A5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FEE0332-4D5E-4368-93D1-B2B421CD880D}"/>
              </a:ext>
            </a:extLst>
          </p:cNvPr>
          <p:cNvSpPr>
            <a:spLocks noGrp="1"/>
          </p:cNvSpPr>
          <p:nvPr>
            <p:ph type="sldNum" sz="quarter" idx="12"/>
          </p:nvPr>
        </p:nvSpPr>
        <p:spPr/>
        <p:txBody>
          <a:bodyPr/>
          <a:lstStyle/>
          <a:p>
            <a:fld id="{4F6A4F0F-B5FE-43FD-B27B-87F8256FEDFE}" type="slidenum">
              <a:rPr lang="pl-PL" smtClean="0"/>
              <a:t>‹#›</a:t>
            </a:fld>
            <a:endParaRPr lang="pl-PL"/>
          </a:p>
        </p:txBody>
      </p:sp>
    </p:spTree>
    <p:extLst>
      <p:ext uri="{BB962C8B-B14F-4D97-AF65-F5344CB8AC3E}">
        <p14:creationId xmlns:p14="http://schemas.microsoft.com/office/powerpoint/2010/main" val="1722593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51DC179A-297E-46EA-A09C-AF3F3648BA16}"/>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DE98829B-C6C7-4D10-A48A-D9CEED119CCE}"/>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0E11C9D-FCD2-4077-A871-93A4CBB2BBB4}"/>
              </a:ext>
            </a:extLst>
          </p:cNvPr>
          <p:cNvSpPr>
            <a:spLocks noGrp="1"/>
          </p:cNvSpPr>
          <p:nvPr>
            <p:ph type="dt" sz="half" idx="10"/>
          </p:nvPr>
        </p:nvSpPr>
        <p:spPr/>
        <p:txBody>
          <a:bodyPr/>
          <a:lstStyle/>
          <a:p>
            <a:fld id="{19F08A30-B0EE-4085-881D-2ACC6A6A9FBC}" type="datetimeFigureOut">
              <a:rPr lang="pl-PL" smtClean="0"/>
              <a:t>07.09.2023</a:t>
            </a:fld>
            <a:endParaRPr lang="pl-PL"/>
          </a:p>
        </p:txBody>
      </p:sp>
      <p:sp>
        <p:nvSpPr>
          <p:cNvPr id="5" name="Symbol zastępczy stopki 4">
            <a:extLst>
              <a:ext uri="{FF2B5EF4-FFF2-40B4-BE49-F238E27FC236}">
                <a16:creationId xmlns:a16="http://schemas.microsoft.com/office/drawing/2014/main" id="{082BF7CE-A05C-426E-913A-9F229AD7E39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76CBDCE-B998-439A-9DDB-40047B9F513C}"/>
              </a:ext>
            </a:extLst>
          </p:cNvPr>
          <p:cNvSpPr>
            <a:spLocks noGrp="1"/>
          </p:cNvSpPr>
          <p:nvPr>
            <p:ph type="sldNum" sz="quarter" idx="12"/>
          </p:nvPr>
        </p:nvSpPr>
        <p:spPr/>
        <p:txBody>
          <a:bodyPr/>
          <a:lstStyle/>
          <a:p>
            <a:fld id="{4F6A4F0F-B5FE-43FD-B27B-87F8256FEDFE}" type="slidenum">
              <a:rPr lang="pl-PL" smtClean="0"/>
              <a:t>‹#›</a:t>
            </a:fld>
            <a:endParaRPr lang="pl-PL"/>
          </a:p>
        </p:txBody>
      </p:sp>
    </p:spTree>
    <p:extLst>
      <p:ext uri="{BB962C8B-B14F-4D97-AF65-F5344CB8AC3E}">
        <p14:creationId xmlns:p14="http://schemas.microsoft.com/office/powerpoint/2010/main" val="2886382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209D24-DFDF-42D7-A883-1BE9843B3084}"/>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F3702D2E-594C-403F-8446-089D5B2FAF37}"/>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C3CFFB7-F655-41C0-99C8-C0F27786C59A}"/>
              </a:ext>
            </a:extLst>
          </p:cNvPr>
          <p:cNvSpPr>
            <a:spLocks noGrp="1"/>
          </p:cNvSpPr>
          <p:nvPr>
            <p:ph type="dt" sz="half" idx="10"/>
          </p:nvPr>
        </p:nvSpPr>
        <p:spPr/>
        <p:txBody>
          <a:bodyPr/>
          <a:lstStyle/>
          <a:p>
            <a:fld id="{19F08A30-B0EE-4085-881D-2ACC6A6A9FBC}" type="datetimeFigureOut">
              <a:rPr lang="pl-PL" smtClean="0"/>
              <a:t>07.09.2023</a:t>
            </a:fld>
            <a:endParaRPr lang="pl-PL"/>
          </a:p>
        </p:txBody>
      </p:sp>
      <p:sp>
        <p:nvSpPr>
          <p:cNvPr id="5" name="Symbol zastępczy stopki 4">
            <a:extLst>
              <a:ext uri="{FF2B5EF4-FFF2-40B4-BE49-F238E27FC236}">
                <a16:creationId xmlns:a16="http://schemas.microsoft.com/office/drawing/2014/main" id="{64863E4E-B267-43A1-8852-3BE72B9AE50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BA759C2-96CA-4779-A386-8F69B492A990}"/>
              </a:ext>
            </a:extLst>
          </p:cNvPr>
          <p:cNvSpPr>
            <a:spLocks noGrp="1"/>
          </p:cNvSpPr>
          <p:nvPr>
            <p:ph type="sldNum" sz="quarter" idx="12"/>
          </p:nvPr>
        </p:nvSpPr>
        <p:spPr/>
        <p:txBody>
          <a:bodyPr/>
          <a:lstStyle/>
          <a:p>
            <a:fld id="{4F6A4F0F-B5FE-43FD-B27B-87F8256FEDFE}" type="slidenum">
              <a:rPr lang="pl-PL" smtClean="0"/>
              <a:t>‹#›</a:t>
            </a:fld>
            <a:endParaRPr lang="pl-PL"/>
          </a:p>
        </p:txBody>
      </p:sp>
    </p:spTree>
    <p:extLst>
      <p:ext uri="{BB962C8B-B14F-4D97-AF65-F5344CB8AC3E}">
        <p14:creationId xmlns:p14="http://schemas.microsoft.com/office/powerpoint/2010/main" val="2198433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FE4BAC7-C054-47A4-B666-AE6ED5E74696}"/>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B211FC76-0B28-45FE-9FE3-4742FFC650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A2C508FA-1073-4D88-AD46-C3D2CC9DEB0D}"/>
              </a:ext>
            </a:extLst>
          </p:cNvPr>
          <p:cNvSpPr>
            <a:spLocks noGrp="1"/>
          </p:cNvSpPr>
          <p:nvPr>
            <p:ph type="dt" sz="half" idx="10"/>
          </p:nvPr>
        </p:nvSpPr>
        <p:spPr/>
        <p:txBody>
          <a:bodyPr/>
          <a:lstStyle/>
          <a:p>
            <a:fld id="{19F08A30-B0EE-4085-881D-2ACC6A6A9FBC}" type="datetimeFigureOut">
              <a:rPr lang="pl-PL" smtClean="0"/>
              <a:t>07.09.2023</a:t>
            </a:fld>
            <a:endParaRPr lang="pl-PL"/>
          </a:p>
        </p:txBody>
      </p:sp>
      <p:sp>
        <p:nvSpPr>
          <p:cNvPr id="5" name="Symbol zastępczy stopki 4">
            <a:extLst>
              <a:ext uri="{FF2B5EF4-FFF2-40B4-BE49-F238E27FC236}">
                <a16:creationId xmlns:a16="http://schemas.microsoft.com/office/drawing/2014/main" id="{4F217B65-B5F2-4817-A36B-1B5A80E588D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6572C2F-0C92-4D6E-A1D8-CE823B790EB9}"/>
              </a:ext>
            </a:extLst>
          </p:cNvPr>
          <p:cNvSpPr>
            <a:spLocks noGrp="1"/>
          </p:cNvSpPr>
          <p:nvPr>
            <p:ph type="sldNum" sz="quarter" idx="12"/>
          </p:nvPr>
        </p:nvSpPr>
        <p:spPr/>
        <p:txBody>
          <a:bodyPr/>
          <a:lstStyle/>
          <a:p>
            <a:fld id="{4F6A4F0F-B5FE-43FD-B27B-87F8256FEDFE}" type="slidenum">
              <a:rPr lang="pl-PL" smtClean="0"/>
              <a:t>‹#›</a:t>
            </a:fld>
            <a:endParaRPr lang="pl-PL"/>
          </a:p>
        </p:txBody>
      </p:sp>
    </p:spTree>
    <p:extLst>
      <p:ext uri="{BB962C8B-B14F-4D97-AF65-F5344CB8AC3E}">
        <p14:creationId xmlns:p14="http://schemas.microsoft.com/office/powerpoint/2010/main" val="2593917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AE376F3-E88A-4852-A008-506C5D01A3AC}"/>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6BAC620-790B-4344-9A80-CB04FCD9968C}"/>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9CAF4902-F1BD-4B40-967A-45DBE91519D2}"/>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422CC655-5FB7-44FF-ACD5-859F6E1A5DD6}"/>
              </a:ext>
            </a:extLst>
          </p:cNvPr>
          <p:cNvSpPr>
            <a:spLocks noGrp="1"/>
          </p:cNvSpPr>
          <p:nvPr>
            <p:ph type="dt" sz="half" idx="10"/>
          </p:nvPr>
        </p:nvSpPr>
        <p:spPr/>
        <p:txBody>
          <a:bodyPr/>
          <a:lstStyle/>
          <a:p>
            <a:fld id="{19F08A30-B0EE-4085-881D-2ACC6A6A9FBC}" type="datetimeFigureOut">
              <a:rPr lang="pl-PL" smtClean="0"/>
              <a:t>07.09.2023</a:t>
            </a:fld>
            <a:endParaRPr lang="pl-PL"/>
          </a:p>
        </p:txBody>
      </p:sp>
      <p:sp>
        <p:nvSpPr>
          <p:cNvPr id="6" name="Symbol zastępczy stopki 5">
            <a:extLst>
              <a:ext uri="{FF2B5EF4-FFF2-40B4-BE49-F238E27FC236}">
                <a16:creationId xmlns:a16="http://schemas.microsoft.com/office/drawing/2014/main" id="{0A328745-8092-460A-B349-597AC81525C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2A67E9B-DED4-4BB4-9ACF-4D47B255F420}"/>
              </a:ext>
            </a:extLst>
          </p:cNvPr>
          <p:cNvSpPr>
            <a:spLocks noGrp="1"/>
          </p:cNvSpPr>
          <p:nvPr>
            <p:ph type="sldNum" sz="quarter" idx="12"/>
          </p:nvPr>
        </p:nvSpPr>
        <p:spPr/>
        <p:txBody>
          <a:bodyPr/>
          <a:lstStyle/>
          <a:p>
            <a:fld id="{4F6A4F0F-B5FE-43FD-B27B-87F8256FEDFE}" type="slidenum">
              <a:rPr lang="pl-PL" smtClean="0"/>
              <a:t>‹#›</a:t>
            </a:fld>
            <a:endParaRPr lang="pl-PL"/>
          </a:p>
        </p:txBody>
      </p:sp>
    </p:spTree>
    <p:extLst>
      <p:ext uri="{BB962C8B-B14F-4D97-AF65-F5344CB8AC3E}">
        <p14:creationId xmlns:p14="http://schemas.microsoft.com/office/powerpoint/2010/main" val="65259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67A438-82E1-49DE-8C83-93802418E259}"/>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B76456B3-1ED0-478D-A9CE-8F91B8551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455D95E4-6CC7-4341-AFB1-F02CDBE90CD4}"/>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B3D44CAA-10E2-4C9D-A284-518265C299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6BF692A2-EF07-46DD-B3F8-DC3E7A32AA24}"/>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067652D9-3A49-46F0-8DC4-1A90A69665E6}"/>
              </a:ext>
            </a:extLst>
          </p:cNvPr>
          <p:cNvSpPr>
            <a:spLocks noGrp="1"/>
          </p:cNvSpPr>
          <p:nvPr>
            <p:ph type="dt" sz="half" idx="10"/>
          </p:nvPr>
        </p:nvSpPr>
        <p:spPr/>
        <p:txBody>
          <a:bodyPr/>
          <a:lstStyle/>
          <a:p>
            <a:fld id="{19F08A30-B0EE-4085-881D-2ACC6A6A9FBC}" type="datetimeFigureOut">
              <a:rPr lang="pl-PL" smtClean="0"/>
              <a:t>07.09.2023</a:t>
            </a:fld>
            <a:endParaRPr lang="pl-PL"/>
          </a:p>
        </p:txBody>
      </p:sp>
      <p:sp>
        <p:nvSpPr>
          <p:cNvPr id="8" name="Symbol zastępczy stopki 7">
            <a:extLst>
              <a:ext uri="{FF2B5EF4-FFF2-40B4-BE49-F238E27FC236}">
                <a16:creationId xmlns:a16="http://schemas.microsoft.com/office/drawing/2014/main" id="{9B4554A8-6B7B-4FD6-BCCA-6E27622FFB93}"/>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FA6F9AD4-242D-4ADF-BAB7-D30B31978258}"/>
              </a:ext>
            </a:extLst>
          </p:cNvPr>
          <p:cNvSpPr>
            <a:spLocks noGrp="1"/>
          </p:cNvSpPr>
          <p:nvPr>
            <p:ph type="sldNum" sz="quarter" idx="12"/>
          </p:nvPr>
        </p:nvSpPr>
        <p:spPr/>
        <p:txBody>
          <a:bodyPr/>
          <a:lstStyle/>
          <a:p>
            <a:fld id="{4F6A4F0F-B5FE-43FD-B27B-87F8256FEDFE}" type="slidenum">
              <a:rPr lang="pl-PL" smtClean="0"/>
              <a:t>‹#›</a:t>
            </a:fld>
            <a:endParaRPr lang="pl-PL"/>
          </a:p>
        </p:txBody>
      </p:sp>
    </p:spTree>
    <p:extLst>
      <p:ext uri="{BB962C8B-B14F-4D97-AF65-F5344CB8AC3E}">
        <p14:creationId xmlns:p14="http://schemas.microsoft.com/office/powerpoint/2010/main" val="2184890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022A9E4-2697-4D9E-ADC7-DB68CF72890D}"/>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3524C53F-6BAA-482D-AE71-21C28A81B605}"/>
              </a:ext>
            </a:extLst>
          </p:cNvPr>
          <p:cNvSpPr>
            <a:spLocks noGrp="1"/>
          </p:cNvSpPr>
          <p:nvPr>
            <p:ph type="dt" sz="half" idx="10"/>
          </p:nvPr>
        </p:nvSpPr>
        <p:spPr/>
        <p:txBody>
          <a:bodyPr/>
          <a:lstStyle/>
          <a:p>
            <a:fld id="{19F08A30-B0EE-4085-881D-2ACC6A6A9FBC}" type="datetimeFigureOut">
              <a:rPr lang="pl-PL" smtClean="0"/>
              <a:t>07.09.2023</a:t>
            </a:fld>
            <a:endParaRPr lang="pl-PL"/>
          </a:p>
        </p:txBody>
      </p:sp>
      <p:sp>
        <p:nvSpPr>
          <p:cNvPr id="4" name="Symbol zastępczy stopki 3">
            <a:extLst>
              <a:ext uri="{FF2B5EF4-FFF2-40B4-BE49-F238E27FC236}">
                <a16:creationId xmlns:a16="http://schemas.microsoft.com/office/drawing/2014/main" id="{95EA4981-DB6B-4327-9AB2-5A2E0925AAFB}"/>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849ADABC-FEEF-4EBF-A145-E9DEC0853A37}"/>
              </a:ext>
            </a:extLst>
          </p:cNvPr>
          <p:cNvSpPr>
            <a:spLocks noGrp="1"/>
          </p:cNvSpPr>
          <p:nvPr>
            <p:ph type="sldNum" sz="quarter" idx="12"/>
          </p:nvPr>
        </p:nvSpPr>
        <p:spPr/>
        <p:txBody>
          <a:bodyPr/>
          <a:lstStyle/>
          <a:p>
            <a:fld id="{4F6A4F0F-B5FE-43FD-B27B-87F8256FEDFE}" type="slidenum">
              <a:rPr lang="pl-PL" smtClean="0"/>
              <a:t>‹#›</a:t>
            </a:fld>
            <a:endParaRPr lang="pl-PL"/>
          </a:p>
        </p:txBody>
      </p:sp>
    </p:spTree>
    <p:extLst>
      <p:ext uri="{BB962C8B-B14F-4D97-AF65-F5344CB8AC3E}">
        <p14:creationId xmlns:p14="http://schemas.microsoft.com/office/powerpoint/2010/main" val="3994216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BD8C9BD2-0432-4A49-87B5-F9EBCC1FFEFF}"/>
              </a:ext>
            </a:extLst>
          </p:cNvPr>
          <p:cNvSpPr>
            <a:spLocks noGrp="1"/>
          </p:cNvSpPr>
          <p:nvPr>
            <p:ph type="dt" sz="half" idx="10"/>
          </p:nvPr>
        </p:nvSpPr>
        <p:spPr/>
        <p:txBody>
          <a:bodyPr/>
          <a:lstStyle/>
          <a:p>
            <a:fld id="{19F08A30-B0EE-4085-881D-2ACC6A6A9FBC}" type="datetimeFigureOut">
              <a:rPr lang="pl-PL" smtClean="0"/>
              <a:t>07.09.2023</a:t>
            </a:fld>
            <a:endParaRPr lang="pl-PL"/>
          </a:p>
        </p:txBody>
      </p:sp>
      <p:sp>
        <p:nvSpPr>
          <p:cNvPr id="3" name="Symbol zastępczy stopki 2">
            <a:extLst>
              <a:ext uri="{FF2B5EF4-FFF2-40B4-BE49-F238E27FC236}">
                <a16:creationId xmlns:a16="http://schemas.microsoft.com/office/drawing/2014/main" id="{34297148-B4FD-4A65-BBD4-3C31B4A8FC9B}"/>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24591107-2D9E-4F77-B146-7A2CE5C78C78}"/>
              </a:ext>
            </a:extLst>
          </p:cNvPr>
          <p:cNvSpPr>
            <a:spLocks noGrp="1"/>
          </p:cNvSpPr>
          <p:nvPr>
            <p:ph type="sldNum" sz="quarter" idx="12"/>
          </p:nvPr>
        </p:nvSpPr>
        <p:spPr/>
        <p:txBody>
          <a:bodyPr/>
          <a:lstStyle/>
          <a:p>
            <a:fld id="{4F6A4F0F-B5FE-43FD-B27B-87F8256FEDFE}" type="slidenum">
              <a:rPr lang="pl-PL" smtClean="0"/>
              <a:t>‹#›</a:t>
            </a:fld>
            <a:endParaRPr lang="pl-PL"/>
          </a:p>
        </p:txBody>
      </p:sp>
    </p:spTree>
    <p:extLst>
      <p:ext uri="{BB962C8B-B14F-4D97-AF65-F5344CB8AC3E}">
        <p14:creationId xmlns:p14="http://schemas.microsoft.com/office/powerpoint/2010/main" val="4249374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A8FF219-9799-4695-8903-574742725915}"/>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AB43C9D9-3A0F-4A10-BAF1-ED763F1CDD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5775B846-F9F6-476D-BC8E-4402A4E6E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5D2D29F7-2E82-437F-B02D-BBBDB7EE4BEC}"/>
              </a:ext>
            </a:extLst>
          </p:cNvPr>
          <p:cNvSpPr>
            <a:spLocks noGrp="1"/>
          </p:cNvSpPr>
          <p:nvPr>
            <p:ph type="dt" sz="half" idx="10"/>
          </p:nvPr>
        </p:nvSpPr>
        <p:spPr/>
        <p:txBody>
          <a:bodyPr/>
          <a:lstStyle/>
          <a:p>
            <a:fld id="{19F08A30-B0EE-4085-881D-2ACC6A6A9FBC}" type="datetimeFigureOut">
              <a:rPr lang="pl-PL" smtClean="0"/>
              <a:t>07.09.2023</a:t>
            </a:fld>
            <a:endParaRPr lang="pl-PL"/>
          </a:p>
        </p:txBody>
      </p:sp>
      <p:sp>
        <p:nvSpPr>
          <p:cNvPr id="6" name="Symbol zastępczy stopki 5">
            <a:extLst>
              <a:ext uri="{FF2B5EF4-FFF2-40B4-BE49-F238E27FC236}">
                <a16:creationId xmlns:a16="http://schemas.microsoft.com/office/drawing/2014/main" id="{D7FA722E-2C04-41EB-8871-9C88502DF19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3103AC4-B09C-4729-88C2-F8DB8D27B8EC}"/>
              </a:ext>
            </a:extLst>
          </p:cNvPr>
          <p:cNvSpPr>
            <a:spLocks noGrp="1"/>
          </p:cNvSpPr>
          <p:nvPr>
            <p:ph type="sldNum" sz="quarter" idx="12"/>
          </p:nvPr>
        </p:nvSpPr>
        <p:spPr/>
        <p:txBody>
          <a:bodyPr/>
          <a:lstStyle/>
          <a:p>
            <a:fld id="{4F6A4F0F-B5FE-43FD-B27B-87F8256FEDFE}" type="slidenum">
              <a:rPr lang="pl-PL" smtClean="0"/>
              <a:t>‹#›</a:t>
            </a:fld>
            <a:endParaRPr lang="pl-PL"/>
          </a:p>
        </p:txBody>
      </p:sp>
    </p:spTree>
    <p:extLst>
      <p:ext uri="{BB962C8B-B14F-4D97-AF65-F5344CB8AC3E}">
        <p14:creationId xmlns:p14="http://schemas.microsoft.com/office/powerpoint/2010/main" val="2148554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B22BE1B-E33C-43B1-B53B-747559BEABF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F86D70DD-3D5E-4423-8ED0-DC34873EC4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59375073-4B29-474B-869E-E091AB0B9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ED13C613-3274-4AF3-A924-7F6E7E6D75DA}"/>
              </a:ext>
            </a:extLst>
          </p:cNvPr>
          <p:cNvSpPr>
            <a:spLocks noGrp="1"/>
          </p:cNvSpPr>
          <p:nvPr>
            <p:ph type="dt" sz="half" idx="10"/>
          </p:nvPr>
        </p:nvSpPr>
        <p:spPr/>
        <p:txBody>
          <a:bodyPr/>
          <a:lstStyle/>
          <a:p>
            <a:fld id="{19F08A30-B0EE-4085-881D-2ACC6A6A9FBC}" type="datetimeFigureOut">
              <a:rPr lang="pl-PL" smtClean="0"/>
              <a:t>07.09.2023</a:t>
            </a:fld>
            <a:endParaRPr lang="pl-PL"/>
          </a:p>
        </p:txBody>
      </p:sp>
      <p:sp>
        <p:nvSpPr>
          <p:cNvPr id="6" name="Symbol zastępczy stopki 5">
            <a:extLst>
              <a:ext uri="{FF2B5EF4-FFF2-40B4-BE49-F238E27FC236}">
                <a16:creationId xmlns:a16="http://schemas.microsoft.com/office/drawing/2014/main" id="{0A4E3EF5-0BCF-40A0-8748-7DBA664DD2F7}"/>
              </a:ext>
            </a:extLst>
          </p:cNvPr>
          <p:cNvSpPr>
            <a:spLocks noGrp="1"/>
          </p:cNvSpPr>
          <p:nvPr>
            <p:ph type="ftr" sz="quarter" idx="11"/>
          </p:nvPr>
        </p:nvSpPr>
        <p:spPr/>
        <p:txBody>
          <a:bodyPr/>
          <a:lstStyle/>
          <a:p>
            <a:endParaRPr lang="en-US" dirty="0"/>
          </a:p>
        </p:txBody>
      </p:sp>
      <p:sp>
        <p:nvSpPr>
          <p:cNvPr id="7" name="Symbol zastępczy numeru slajdu 6">
            <a:extLst>
              <a:ext uri="{FF2B5EF4-FFF2-40B4-BE49-F238E27FC236}">
                <a16:creationId xmlns:a16="http://schemas.microsoft.com/office/drawing/2014/main" id="{082843EA-72EA-42DF-B88A-04F29D5C09E2}"/>
              </a:ext>
            </a:extLst>
          </p:cNvPr>
          <p:cNvSpPr>
            <a:spLocks noGrp="1"/>
          </p:cNvSpPr>
          <p:nvPr>
            <p:ph type="sldNum" sz="quarter" idx="12"/>
          </p:nvPr>
        </p:nvSpPr>
        <p:spPr/>
        <p:txBody>
          <a:bodyPr/>
          <a:lstStyle/>
          <a:p>
            <a:fld id="{4F6A4F0F-B5FE-43FD-B27B-87F8256FEDFE}" type="slidenum">
              <a:rPr lang="pl-PL" smtClean="0"/>
              <a:t>‹#›</a:t>
            </a:fld>
            <a:endParaRPr lang="pl-PL"/>
          </a:p>
        </p:txBody>
      </p:sp>
    </p:spTree>
    <p:extLst>
      <p:ext uri="{BB962C8B-B14F-4D97-AF65-F5344CB8AC3E}">
        <p14:creationId xmlns:p14="http://schemas.microsoft.com/office/powerpoint/2010/main" val="3945453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8BE92752-79ED-4F4E-BF86-BDD4EC1C8C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07B71DB1-219F-45FD-AA95-98D5A8B2F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5CEA88C-EB4B-449C-A92F-5D6618CCB8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08A30-B0EE-4085-881D-2ACC6A6A9FBC}" type="datetimeFigureOut">
              <a:rPr lang="pl-PL" smtClean="0"/>
              <a:t>07.09.2023</a:t>
            </a:fld>
            <a:endParaRPr lang="pl-PL"/>
          </a:p>
        </p:txBody>
      </p:sp>
      <p:sp>
        <p:nvSpPr>
          <p:cNvPr id="5" name="Symbol zastępczy stopki 4">
            <a:extLst>
              <a:ext uri="{FF2B5EF4-FFF2-40B4-BE49-F238E27FC236}">
                <a16:creationId xmlns:a16="http://schemas.microsoft.com/office/drawing/2014/main" id="{452F92FF-E5B4-4A53-8BE9-F5FE4515D9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9BD298D0-FD23-49ED-BF4B-1D16D9F2A9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6A4F0F-B5FE-43FD-B27B-87F8256FEDFE}" type="slidenum">
              <a:rPr lang="pl-PL" smtClean="0"/>
              <a:t>‹#›</a:t>
            </a:fld>
            <a:endParaRPr lang="pl-PL"/>
          </a:p>
        </p:txBody>
      </p:sp>
    </p:spTree>
    <p:extLst>
      <p:ext uri="{BB962C8B-B14F-4D97-AF65-F5344CB8AC3E}">
        <p14:creationId xmlns:p14="http://schemas.microsoft.com/office/powerpoint/2010/main" val="298389083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png"/><Relationship Id="rId7" Type="http://schemas.openxmlformats.org/officeDocument/2006/relationships/slide" Target="slide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slide" Target="slide8.xml"/><Relationship Id="rId5" Type="http://schemas.openxmlformats.org/officeDocument/2006/relationships/image" Target="../media/image5.png"/><Relationship Id="rId10" Type="http://schemas.openxmlformats.org/officeDocument/2006/relationships/slide" Target="slide6.xml"/><Relationship Id="rId4" Type="http://schemas.openxmlformats.org/officeDocument/2006/relationships/image" Target="../media/image4.png"/><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hyperlink" Target="http://doi.org/10.5255/UKDA-SN-8098-4"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24" name="Picture 23" descr="Pracownik wpisujący tekst na laptopie">
            <a:extLst>
              <a:ext uri="{FF2B5EF4-FFF2-40B4-BE49-F238E27FC236}">
                <a16:creationId xmlns:a16="http://schemas.microsoft.com/office/drawing/2014/main" id="{77842F8F-0EBD-4152-9ACE-EF1C62C64EA1}"/>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t="25000"/>
          <a:stretch/>
        </p:blipFill>
        <p:spPr>
          <a:xfrm>
            <a:off x="0" y="-197699"/>
            <a:ext cx="12191980" cy="6857990"/>
          </a:xfrm>
          <a:prstGeom prst="rect">
            <a:avLst/>
          </a:prstGeom>
        </p:spPr>
      </p:pic>
      <p:sp>
        <p:nvSpPr>
          <p:cNvPr id="2" name="Tytuł 1">
            <a:extLst>
              <a:ext uri="{FF2B5EF4-FFF2-40B4-BE49-F238E27FC236}">
                <a16:creationId xmlns:a16="http://schemas.microsoft.com/office/drawing/2014/main" id="{66994F33-8FCC-4EE0-AB21-A8B2317352A8}"/>
              </a:ext>
            </a:extLst>
          </p:cNvPr>
          <p:cNvSpPr>
            <a:spLocks noGrp="1"/>
          </p:cNvSpPr>
          <p:nvPr>
            <p:ph type="ctrTitle"/>
          </p:nvPr>
        </p:nvSpPr>
        <p:spPr>
          <a:xfrm>
            <a:off x="1025610" y="197709"/>
            <a:ext cx="10700951" cy="5288691"/>
          </a:xfrm>
        </p:spPr>
        <p:txBody>
          <a:bodyPr>
            <a:normAutofit/>
          </a:bodyPr>
          <a:lstStyle/>
          <a:p>
            <a:pPr>
              <a:spcBef>
                <a:spcPts val="600"/>
              </a:spcBef>
              <a:spcAft>
                <a:spcPts val="600"/>
              </a:spcAft>
            </a:pPr>
            <a:br>
              <a:rPr lang="pl-PL" sz="2000" dirty="0">
                <a:solidFill>
                  <a:srgbClr val="FFFFFF"/>
                </a:solidFill>
              </a:rPr>
            </a:br>
            <a:br>
              <a:rPr lang="pl-PL" sz="2000" dirty="0">
                <a:solidFill>
                  <a:srgbClr val="FFFFFF"/>
                </a:solidFill>
              </a:rPr>
            </a:br>
            <a:r>
              <a:rPr lang="pl-PL" sz="5500" dirty="0">
                <a:solidFill>
                  <a:srgbClr val="FFFFFF"/>
                </a:solidFill>
                <a:latin typeface="+mn-lt"/>
              </a:rPr>
              <a:t>USE OF STATA </a:t>
            </a:r>
            <a:r>
              <a:rPr lang="pl-PL" sz="5500">
                <a:solidFill>
                  <a:srgbClr val="FFFFFF"/>
                </a:solidFill>
                <a:latin typeface="+mn-lt"/>
              </a:rPr>
              <a:t>IN MODELING </a:t>
            </a:r>
            <a:r>
              <a:rPr lang="pl-PL" sz="5500" dirty="0">
                <a:solidFill>
                  <a:srgbClr val="FFFFFF"/>
                </a:solidFill>
                <a:latin typeface="+mn-lt"/>
              </a:rPr>
              <a:t>THE DETERMINANATS OF WORK ENGAGEMENT</a:t>
            </a:r>
            <a:br>
              <a:rPr lang="pl-PL" sz="2900" b="1" dirty="0">
                <a:solidFill>
                  <a:srgbClr val="FFFFFF"/>
                </a:solidFill>
              </a:rPr>
            </a:br>
            <a:br>
              <a:rPr lang="pl-PL" sz="2900" b="1" dirty="0">
                <a:solidFill>
                  <a:srgbClr val="FFFFFF"/>
                </a:solidFill>
              </a:rPr>
            </a:br>
            <a:br>
              <a:rPr lang="pl-PL" sz="2000" dirty="0">
                <a:solidFill>
                  <a:srgbClr val="FFFFFF"/>
                </a:solidFill>
              </a:rPr>
            </a:br>
            <a:br>
              <a:rPr lang="pl-PL" sz="2000" dirty="0">
                <a:solidFill>
                  <a:srgbClr val="FFFFFF"/>
                </a:solidFill>
              </a:rPr>
            </a:br>
            <a:br>
              <a:rPr lang="pl-PL" sz="2000" dirty="0">
                <a:solidFill>
                  <a:srgbClr val="FFFFFF"/>
                </a:solidFill>
              </a:rPr>
            </a:br>
            <a:br>
              <a:rPr lang="pl-PL" sz="2000" dirty="0">
                <a:solidFill>
                  <a:srgbClr val="FFFFFF"/>
                </a:solidFill>
              </a:rPr>
            </a:br>
            <a:endParaRPr lang="pl-PL" sz="2000" dirty="0">
              <a:solidFill>
                <a:srgbClr val="FFFFFF"/>
              </a:solidFill>
            </a:endParaRPr>
          </a:p>
        </p:txBody>
      </p:sp>
      <p:sp>
        <p:nvSpPr>
          <p:cNvPr id="3" name="Podtytuł 2">
            <a:extLst>
              <a:ext uri="{FF2B5EF4-FFF2-40B4-BE49-F238E27FC236}">
                <a16:creationId xmlns:a16="http://schemas.microsoft.com/office/drawing/2014/main" id="{5B32160C-F381-46F7-B8C4-AC724F41DF1D}"/>
              </a:ext>
            </a:extLst>
          </p:cNvPr>
          <p:cNvSpPr>
            <a:spLocks noGrp="1"/>
          </p:cNvSpPr>
          <p:nvPr>
            <p:ph type="subTitle" idx="1"/>
          </p:nvPr>
        </p:nvSpPr>
        <p:spPr>
          <a:xfrm>
            <a:off x="135171" y="4746930"/>
            <a:ext cx="11926957" cy="1569096"/>
          </a:xfrm>
        </p:spPr>
        <p:txBody>
          <a:bodyPr>
            <a:normAutofit/>
          </a:bodyPr>
          <a:lstStyle/>
          <a:p>
            <a:r>
              <a:rPr lang="pl-PL" sz="2600" b="1" dirty="0">
                <a:solidFill>
                  <a:srgbClr val="FFFFFF"/>
                </a:solidFill>
              </a:rPr>
              <a:t>Paulina HOJDA, University of </a:t>
            </a:r>
            <a:r>
              <a:rPr lang="pl-PL" sz="2600" b="1" dirty="0" err="1">
                <a:solidFill>
                  <a:srgbClr val="FFFFFF"/>
                </a:solidFill>
              </a:rPr>
              <a:t>Lodz</a:t>
            </a:r>
            <a:r>
              <a:rPr lang="pl-PL" sz="2600" b="1" dirty="0">
                <a:solidFill>
                  <a:srgbClr val="FFFFFF"/>
                </a:solidFill>
              </a:rPr>
              <a:t>, </a:t>
            </a:r>
            <a:r>
              <a:rPr lang="pl-PL" sz="2600" b="1" dirty="0" err="1">
                <a:solidFill>
                  <a:srgbClr val="FFFFFF"/>
                </a:solidFill>
              </a:rPr>
              <a:t>Doctoral</a:t>
            </a:r>
            <a:r>
              <a:rPr lang="pl-PL" sz="2600" b="1" dirty="0">
                <a:solidFill>
                  <a:srgbClr val="FFFFFF"/>
                </a:solidFill>
              </a:rPr>
              <a:t> School of </a:t>
            </a:r>
            <a:r>
              <a:rPr lang="pl-PL" sz="2600" b="1" dirty="0" err="1">
                <a:solidFill>
                  <a:srgbClr val="FFFFFF"/>
                </a:solidFill>
              </a:rPr>
              <a:t>Social</a:t>
            </a:r>
            <a:r>
              <a:rPr lang="pl-PL" sz="2600" b="1" dirty="0">
                <a:solidFill>
                  <a:srgbClr val="FFFFFF"/>
                </a:solidFill>
              </a:rPr>
              <a:t> </a:t>
            </a:r>
            <a:r>
              <a:rPr lang="pl-PL" sz="2600" b="1" dirty="0" err="1">
                <a:solidFill>
                  <a:srgbClr val="FFFFFF"/>
                </a:solidFill>
              </a:rPr>
              <a:t>Sciences</a:t>
            </a:r>
            <a:endParaRPr lang="pl-PL" sz="2600" b="1" dirty="0">
              <a:solidFill>
                <a:srgbClr val="FFFFFF"/>
              </a:solidFill>
            </a:endParaRPr>
          </a:p>
          <a:p>
            <a:r>
              <a:rPr lang="pl-PL" sz="2600" b="1" dirty="0">
                <a:solidFill>
                  <a:srgbClr val="FFFFFF"/>
                </a:solidFill>
              </a:rPr>
              <a:t>Sylwia ROSZKOWSKA, Jagiellonian University &amp; University of </a:t>
            </a:r>
            <a:r>
              <a:rPr lang="pl-PL" sz="2600" b="1" dirty="0" err="1">
                <a:solidFill>
                  <a:srgbClr val="FFFFFF"/>
                </a:solidFill>
              </a:rPr>
              <a:t>Lodz</a:t>
            </a:r>
            <a:endParaRPr lang="pl-PL" sz="2600" b="1" dirty="0">
              <a:solidFill>
                <a:srgbClr val="FFFFFF"/>
              </a:solidFill>
            </a:endParaRPr>
          </a:p>
        </p:txBody>
      </p:sp>
      <p:sp>
        <p:nvSpPr>
          <p:cNvPr id="4" name="pole tekstowe 3">
            <a:extLst>
              <a:ext uri="{FF2B5EF4-FFF2-40B4-BE49-F238E27FC236}">
                <a16:creationId xmlns:a16="http://schemas.microsoft.com/office/drawing/2014/main" id="{BF6CB835-A8D9-7AE0-F03E-7087E488A1D2}"/>
              </a:ext>
            </a:extLst>
          </p:cNvPr>
          <p:cNvSpPr txBox="1"/>
          <p:nvPr/>
        </p:nvSpPr>
        <p:spPr>
          <a:xfrm>
            <a:off x="1125045" y="357308"/>
            <a:ext cx="9941889" cy="646331"/>
          </a:xfrm>
          <a:prstGeom prst="rect">
            <a:avLst/>
          </a:prstGeom>
          <a:noFill/>
        </p:spPr>
        <p:txBody>
          <a:bodyPr wrap="square" rtlCol="0">
            <a:spAutoFit/>
          </a:bodyPr>
          <a:lstStyle/>
          <a:p>
            <a:pPr algn="ctr"/>
            <a:r>
              <a:rPr lang="pl-PL" sz="3600" b="1" dirty="0"/>
              <a:t>2023 UK STATA CONFERENCE  </a:t>
            </a:r>
          </a:p>
        </p:txBody>
      </p:sp>
    </p:spTree>
    <p:extLst>
      <p:ext uri="{BB962C8B-B14F-4D97-AF65-F5344CB8AC3E}">
        <p14:creationId xmlns:p14="http://schemas.microsoft.com/office/powerpoint/2010/main" val="331633017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 name="Rectangle 205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67089" y="643467"/>
            <a:ext cx="7657822" cy="55710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2035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2911535775"/>
              </p:ext>
            </p:extLst>
          </p:nvPr>
        </p:nvGraphicFramePr>
        <p:xfrm>
          <a:off x="0" y="180475"/>
          <a:ext cx="12191999" cy="6412850"/>
        </p:xfrm>
        <a:graphic>
          <a:graphicData uri="http://schemas.openxmlformats.org/drawingml/2006/table">
            <a:tbl>
              <a:tblPr>
                <a:tableStyleId>{5C22544A-7EE6-4342-B048-85BDC9FD1C3A}</a:tableStyleId>
              </a:tblPr>
              <a:tblGrid>
                <a:gridCol w="5434309">
                  <a:extLst>
                    <a:ext uri="{9D8B030D-6E8A-4147-A177-3AD203B41FA5}">
                      <a16:colId xmlns:a16="http://schemas.microsoft.com/office/drawing/2014/main" val="613670097"/>
                    </a:ext>
                  </a:extLst>
                </a:gridCol>
                <a:gridCol w="1351538">
                  <a:extLst>
                    <a:ext uri="{9D8B030D-6E8A-4147-A177-3AD203B41FA5}">
                      <a16:colId xmlns:a16="http://schemas.microsoft.com/office/drawing/2014/main" val="1179936216"/>
                    </a:ext>
                  </a:extLst>
                </a:gridCol>
                <a:gridCol w="1351538">
                  <a:extLst>
                    <a:ext uri="{9D8B030D-6E8A-4147-A177-3AD203B41FA5}">
                      <a16:colId xmlns:a16="http://schemas.microsoft.com/office/drawing/2014/main" val="160121559"/>
                    </a:ext>
                  </a:extLst>
                </a:gridCol>
                <a:gridCol w="1351538">
                  <a:extLst>
                    <a:ext uri="{9D8B030D-6E8A-4147-A177-3AD203B41FA5}">
                      <a16:colId xmlns:a16="http://schemas.microsoft.com/office/drawing/2014/main" val="2975230545"/>
                    </a:ext>
                  </a:extLst>
                </a:gridCol>
                <a:gridCol w="1351538">
                  <a:extLst>
                    <a:ext uri="{9D8B030D-6E8A-4147-A177-3AD203B41FA5}">
                      <a16:colId xmlns:a16="http://schemas.microsoft.com/office/drawing/2014/main" val="3848671394"/>
                    </a:ext>
                  </a:extLst>
                </a:gridCol>
                <a:gridCol w="1351538">
                  <a:extLst>
                    <a:ext uri="{9D8B030D-6E8A-4147-A177-3AD203B41FA5}">
                      <a16:colId xmlns:a16="http://schemas.microsoft.com/office/drawing/2014/main" val="2559416270"/>
                    </a:ext>
                  </a:extLst>
                </a:gridCol>
              </a:tblGrid>
              <a:tr h="256514">
                <a:tc>
                  <a:txBody>
                    <a:bodyPr/>
                    <a:lstStyle/>
                    <a:p>
                      <a:pPr algn="l" fontAlgn="b"/>
                      <a:r>
                        <a:rPr lang="pl-PL" sz="1600" b="1" u="none" strike="noStrike" dirty="0" err="1">
                          <a:effectLst/>
                        </a:rPr>
                        <a:t>Engagment</a:t>
                      </a:r>
                      <a:r>
                        <a:rPr lang="pl-PL" sz="1600" b="1" u="none" strike="noStrike" dirty="0">
                          <a:effectLst/>
                        </a:rPr>
                        <a:t> index </a:t>
                      </a:r>
                      <a:r>
                        <a:rPr lang="pl-PL" sz="1600" b="1" u="none" strike="noStrike" dirty="0" err="1">
                          <a:effectLst/>
                        </a:rPr>
                        <a:t>values</a:t>
                      </a:r>
                      <a:r>
                        <a:rPr lang="pl-PL" sz="1600" b="1" u="none" strike="noStrike" dirty="0">
                          <a:effectLst/>
                        </a:rPr>
                        <a:t> – </a:t>
                      </a:r>
                      <a:r>
                        <a:rPr lang="pl-PL" sz="1600" b="1" u="none" strike="noStrike" dirty="0" err="1">
                          <a:effectLst/>
                        </a:rPr>
                        <a:t>raw</a:t>
                      </a:r>
                      <a:r>
                        <a:rPr lang="pl-PL" sz="1600" b="1" u="none" strike="noStrike" dirty="0">
                          <a:effectLst/>
                        </a:rPr>
                        <a:t> data</a:t>
                      </a:r>
                      <a:endParaRPr lang="pl-PL" sz="1600" b="1"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Obs</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Mean</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Std. Dev.</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Min</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Max</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105945622"/>
                  </a:ext>
                </a:extLst>
              </a:tr>
              <a:tr h="256514">
                <a:tc>
                  <a:txBody>
                    <a:bodyPr/>
                    <a:lstStyle/>
                    <a:p>
                      <a:pPr algn="l" fontAlgn="b"/>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dirty="0">
                          <a:effectLst/>
                        </a:rPr>
                        <a:t>2016</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9422703"/>
                  </a:ext>
                </a:extLst>
              </a:tr>
              <a:tr h="256514">
                <a:tc>
                  <a:txBody>
                    <a:bodyPr/>
                    <a:lstStyle/>
                    <a:p>
                      <a:pPr algn="l" fontAlgn="b"/>
                      <a:r>
                        <a:rPr lang="pl-PL" sz="1600" u="none" strike="noStrike" dirty="0" err="1">
                          <a:effectLst/>
                        </a:rPr>
                        <a:t>energy</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43,646</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3.81114</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0.84912</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5</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147419052"/>
                  </a:ext>
                </a:extLst>
              </a:tr>
              <a:tr h="256514">
                <a:tc>
                  <a:txBody>
                    <a:bodyPr/>
                    <a:lstStyle/>
                    <a:p>
                      <a:pPr algn="l" fontAlgn="b"/>
                      <a:r>
                        <a:rPr lang="pl-PL" sz="1600" u="none" strike="noStrike" dirty="0" err="1">
                          <a:effectLst/>
                        </a:rPr>
                        <a:t>enthusiastic</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43,608</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3.834847</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0.992722</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5</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976292250"/>
                  </a:ext>
                </a:extLst>
              </a:tr>
              <a:tr h="256514">
                <a:tc>
                  <a:txBody>
                    <a:bodyPr/>
                    <a:lstStyle/>
                    <a:p>
                      <a:pPr algn="l" fontAlgn="b"/>
                      <a:r>
                        <a:rPr lang="pl-PL" sz="1600" u="none" strike="noStrike" dirty="0" err="1">
                          <a:effectLst/>
                        </a:rPr>
                        <a:t>timeflies</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43,666</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4.083154</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0.912188</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5</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142602153"/>
                  </a:ext>
                </a:extLst>
              </a:tr>
              <a:tr h="256514">
                <a:tc>
                  <a:txBody>
                    <a:bodyPr/>
                    <a:lstStyle/>
                    <a:p>
                      <a:pPr algn="l" fontAlgn="b"/>
                      <a:r>
                        <a:rPr lang="pl-PL" sz="1600" u="none" strike="noStrike" dirty="0">
                          <a:effectLst/>
                        </a:rPr>
                        <a:t>engagement</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43,513</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3.91054</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0.743823</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5</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848612813"/>
                  </a:ext>
                </a:extLst>
              </a:tr>
              <a:tr h="256514">
                <a:tc>
                  <a:txBody>
                    <a:bodyPr/>
                    <a:lstStyle/>
                    <a:p>
                      <a:pPr algn="l" fontAlgn="b"/>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2021</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072721573"/>
                  </a:ext>
                </a:extLst>
              </a:tr>
              <a:tr h="256514">
                <a:tc>
                  <a:txBody>
                    <a:bodyPr/>
                    <a:lstStyle/>
                    <a:p>
                      <a:pPr algn="l" fontAlgn="b"/>
                      <a:r>
                        <a:rPr lang="pl-PL" sz="1600" u="none" strike="noStrike" dirty="0" err="1">
                          <a:effectLst/>
                        </a:rPr>
                        <a:t>energy</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35,794</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3.801559</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0.932941</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5</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491368071"/>
                  </a:ext>
                </a:extLst>
              </a:tr>
              <a:tr h="256514">
                <a:tc>
                  <a:txBody>
                    <a:bodyPr/>
                    <a:lstStyle/>
                    <a:p>
                      <a:pPr algn="l" fontAlgn="b"/>
                      <a:r>
                        <a:rPr lang="pl-PL" sz="1600" u="none" strike="noStrike" dirty="0" err="1">
                          <a:effectLst/>
                        </a:rPr>
                        <a:t>enthusiastic</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35,778</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3.975124</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0.980793</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5</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831183618"/>
                  </a:ext>
                </a:extLst>
              </a:tr>
              <a:tr h="256514">
                <a:tc>
                  <a:txBody>
                    <a:bodyPr/>
                    <a:lstStyle/>
                    <a:p>
                      <a:pPr algn="l" fontAlgn="b"/>
                      <a:r>
                        <a:rPr lang="pl-PL" sz="1600" u="none" strike="noStrike" dirty="0" err="1">
                          <a:effectLst/>
                        </a:rPr>
                        <a:t>timeflies</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35,807</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4.126288</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0.926062</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5</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969326880"/>
                  </a:ext>
                </a:extLst>
              </a:tr>
              <a:tr h="256514">
                <a:tc>
                  <a:txBody>
                    <a:bodyPr/>
                    <a:lstStyle/>
                    <a:p>
                      <a:pPr algn="l" fontAlgn="b"/>
                      <a:r>
                        <a:rPr lang="pl-PL" sz="1600" u="none" strike="noStrike" dirty="0">
                          <a:effectLst/>
                        </a:rPr>
                        <a:t>engagement</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35,689</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3.967702</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0.738489</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5</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967550140"/>
                  </a:ext>
                </a:extLst>
              </a:tr>
              <a:tr h="256514">
                <a:tc>
                  <a:txBody>
                    <a:bodyPr/>
                    <a:lstStyle/>
                    <a:p>
                      <a:pPr algn="l" fontAlgn="b"/>
                      <a:r>
                        <a:rPr lang="en-US" sz="1600" b="1" u="none" strike="noStrike" dirty="0" err="1">
                          <a:effectLst/>
                        </a:rPr>
                        <a:t>kwallis</a:t>
                      </a:r>
                      <a:r>
                        <a:rPr lang="en-US" sz="1600" b="1" u="none" strike="noStrike" dirty="0">
                          <a:effectLst/>
                        </a:rPr>
                        <a:t> test by country and </a:t>
                      </a:r>
                      <a:r>
                        <a:rPr lang="pl-PL" sz="1600" b="1" u="none" strike="noStrike" dirty="0">
                          <a:effectLst/>
                        </a:rPr>
                        <a:t> </a:t>
                      </a:r>
                      <a:r>
                        <a:rPr lang="en-US" sz="1600" b="1" u="none" strike="noStrike" dirty="0">
                          <a:effectLst/>
                        </a:rPr>
                        <a:t>year, p&lt;0.001</a:t>
                      </a:r>
                      <a:endParaRPr lang="en-US" sz="1600" b="1"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180259565"/>
                  </a:ext>
                </a:extLst>
              </a:tr>
              <a:tr h="256514">
                <a:tc>
                  <a:txBody>
                    <a:bodyPr/>
                    <a:lstStyle/>
                    <a:p>
                      <a:pPr algn="l" fontAlgn="b"/>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522170747"/>
                  </a:ext>
                </a:extLst>
              </a:tr>
              <a:tr h="256514">
                <a:tc>
                  <a:txBody>
                    <a:bodyPr/>
                    <a:lstStyle/>
                    <a:p>
                      <a:pPr algn="l" fontAlgn="b"/>
                      <a:r>
                        <a:rPr lang="pl-PL" sz="1600" b="1" u="none" strike="noStrike" dirty="0" err="1">
                          <a:effectLst/>
                        </a:rPr>
                        <a:t>Engagment</a:t>
                      </a:r>
                      <a:r>
                        <a:rPr lang="pl-PL" sz="1600" b="1" u="none" strike="noStrike" dirty="0">
                          <a:effectLst/>
                        </a:rPr>
                        <a:t> - </a:t>
                      </a:r>
                      <a:r>
                        <a:rPr lang="pl-PL" sz="1600" b="1" u="none" strike="noStrike" dirty="0" err="1">
                          <a:effectLst/>
                        </a:rPr>
                        <a:t>dummy</a:t>
                      </a:r>
                      <a:r>
                        <a:rPr lang="pl-PL" sz="1600" b="1" u="none" strike="noStrike" dirty="0">
                          <a:effectLst/>
                        </a:rPr>
                        <a:t> (1 - </a:t>
                      </a:r>
                      <a:r>
                        <a:rPr lang="pl-PL" sz="1600" b="1" u="none" strike="noStrike" dirty="0" err="1">
                          <a:effectLst/>
                        </a:rPr>
                        <a:t>Often</a:t>
                      </a:r>
                      <a:r>
                        <a:rPr lang="pl-PL" sz="1600" b="1" u="none" strike="noStrike" dirty="0">
                          <a:effectLst/>
                        </a:rPr>
                        <a:t>/</a:t>
                      </a:r>
                      <a:r>
                        <a:rPr lang="pl-PL" sz="1600" b="1" u="none" strike="noStrike" dirty="0" err="1">
                          <a:effectLst/>
                        </a:rPr>
                        <a:t>always</a:t>
                      </a:r>
                      <a:r>
                        <a:rPr lang="pl-PL" sz="1600" b="1" u="none" strike="noStrike" dirty="0">
                          <a:effectLst/>
                        </a:rPr>
                        <a:t>)</a:t>
                      </a:r>
                      <a:endParaRPr lang="pl-PL" sz="1600" b="1"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357388634"/>
                  </a:ext>
                </a:extLst>
              </a:tr>
              <a:tr h="256514">
                <a:tc>
                  <a:txBody>
                    <a:bodyPr/>
                    <a:lstStyle/>
                    <a:p>
                      <a:pPr algn="l" fontAlgn="b"/>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2016</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11485098"/>
                  </a:ext>
                </a:extLst>
              </a:tr>
              <a:tr h="256514">
                <a:tc>
                  <a:txBody>
                    <a:bodyPr/>
                    <a:lstStyle/>
                    <a:p>
                      <a:pPr algn="l" fontAlgn="b"/>
                      <a:r>
                        <a:rPr lang="pl-PL" sz="1600" u="none" strike="noStrike" dirty="0" err="1">
                          <a:effectLst/>
                        </a:rPr>
                        <a:t>energy</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43,646</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0.706434</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0.455401</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311248902"/>
                  </a:ext>
                </a:extLst>
              </a:tr>
              <a:tr h="256514">
                <a:tc>
                  <a:txBody>
                    <a:bodyPr/>
                    <a:lstStyle/>
                    <a:p>
                      <a:pPr algn="l" fontAlgn="b"/>
                      <a:r>
                        <a:rPr lang="pl-PL" sz="1600" u="none" strike="noStrike" dirty="0" err="1">
                          <a:effectLst/>
                        </a:rPr>
                        <a:t>enthusiastic</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43,608</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0.696524</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0.459764</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773574341"/>
                  </a:ext>
                </a:extLst>
              </a:tr>
              <a:tr h="256514">
                <a:tc>
                  <a:txBody>
                    <a:bodyPr/>
                    <a:lstStyle/>
                    <a:p>
                      <a:pPr algn="l" fontAlgn="b"/>
                      <a:r>
                        <a:rPr lang="pl-PL" sz="1600" u="none" strike="noStrike" dirty="0" err="1">
                          <a:effectLst/>
                        </a:rPr>
                        <a:t>timeflies</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43,666</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0.774332</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0.418026</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081577217"/>
                  </a:ext>
                </a:extLst>
              </a:tr>
              <a:tr h="256514">
                <a:tc>
                  <a:txBody>
                    <a:bodyPr/>
                    <a:lstStyle/>
                    <a:p>
                      <a:pPr algn="l" fontAlgn="b"/>
                      <a:r>
                        <a:rPr lang="pl-PL" sz="1600" u="none" strike="noStrike" dirty="0">
                          <a:effectLst/>
                        </a:rPr>
                        <a:t>engagement</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43,513</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0.60529</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0.488794</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009811315"/>
                  </a:ext>
                </a:extLst>
              </a:tr>
              <a:tr h="256514">
                <a:tc>
                  <a:txBody>
                    <a:bodyPr/>
                    <a:lstStyle/>
                    <a:p>
                      <a:pPr algn="l" fontAlgn="b"/>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2021</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85102658"/>
                  </a:ext>
                </a:extLst>
              </a:tr>
              <a:tr h="256514">
                <a:tc>
                  <a:txBody>
                    <a:bodyPr/>
                    <a:lstStyle/>
                    <a:p>
                      <a:pPr algn="l" fontAlgn="b"/>
                      <a:r>
                        <a:rPr lang="pl-PL" sz="1600" u="none" strike="noStrike" dirty="0" err="1">
                          <a:effectLst/>
                        </a:rPr>
                        <a:t>energy</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35,794</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0.669135</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0.470531</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676061485"/>
                  </a:ext>
                </a:extLst>
              </a:tr>
              <a:tr h="256514">
                <a:tc>
                  <a:txBody>
                    <a:bodyPr/>
                    <a:lstStyle/>
                    <a:p>
                      <a:pPr algn="l" fontAlgn="b"/>
                      <a:r>
                        <a:rPr lang="pl-PL" sz="1600" u="none" strike="noStrike" dirty="0" err="1">
                          <a:effectLst/>
                        </a:rPr>
                        <a:t>enthusiastic</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35,778</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0.733943</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0.441901</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153149165"/>
                  </a:ext>
                </a:extLst>
              </a:tr>
              <a:tr h="256514">
                <a:tc>
                  <a:txBody>
                    <a:bodyPr/>
                    <a:lstStyle/>
                    <a:p>
                      <a:pPr algn="l" fontAlgn="b"/>
                      <a:r>
                        <a:rPr lang="pl-PL" sz="1600" u="none" strike="noStrike" dirty="0" err="1">
                          <a:effectLst/>
                        </a:rPr>
                        <a:t>timeflies</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35,807</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0.786159</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0.410022</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610919429"/>
                  </a:ext>
                </a:extLst>
              </a:tr>
              <a:tr h="256514">
                <a:tc>
                  <a:txBody>
                    <a:bodyPr/>
                    <a:lstStyle/>
                    <a:p>
                      <a:pPr algn="l" fontAlgn="b"/>
                      <a:r>
                        <a:rPr lang="pl-PL" sz="1600" u="none" strike="noStrike" dirty="0" err="1">
                          <a:effectLst/>
                        </a:rPr>
                        <a:t>engagment_index</a:t>
                      </a:r>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pl-PL" sz="1600" u="none" strike="noStrike">
                          <a:effectLst/>
                        </a:rPr>
                        <a:t>35,689</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0.627869</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0.48338</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0</a:t>
                      </a:r>
                      <a:endParaRPr lang="pl-PL" sz="16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pl-PL" sz="1600" u="none" strike="noStrike">
                          <a:effectLst/>
                        </a:rPr>
                        <a:t>1</a:t>
                      </a:r>
                      <a:endParaRPr lang="pl-PL" sz="16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290178850"/>
                  </a:ext>
                </a:extLst>
              </a:tr>
              <a:tr h="256514">
                <a:tc>
                  <a:txBody>
                    <a:bodyPr/>
                    <a:lstStyle/>
                    <a:p>
                      <a:pPr algn="l" fontAlgn="b"/>
                      <a:r>
                        <a:rPr lang="en-US" sz="1600" b="1" u="none" strike="noStrike" dirty="0" err="1">
                          <a:effectLst/>
                        </a:rPr>
                        <a:t>kwallis</a:t>
                      </a:r>
                      <a:r>
                        <a:rPr lang="en-US" sz="1600" b="1" u="none" strike="noStrike" dirty="0">
                          <a:effectLst/>
                        </a:rPr>
                        <a:t> test by country and </a:t>
                      </a:r>
                      <a:r>
                        <a:rPr lang="pl-PL" sz="1600" b="1" u="none" strike="noStrike" dirty="0">
                          <a:effectLst/>
                        </a:rPr>
                        <a:t> </a:t>
                      </a:r>
                      <a:r>
                        <a:rPr lang="en-US" sz="1600" b="1" u="none" strike="noStrike" dirty="0">
                          <a:effectLst/>
                        </a:rPr>
                        <a:t>year, p&lt;0.001</a:t>
                      </a:r>
                      <a:endParaRPr lang="en-US" sz="1600" b="1"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endParaRPr lang="pl-PL" sz="16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45568382"/>
                  </a:ext>
                </a:extLst>
              </a:tr>
            </a:tbl>
          </a:graphicData>
        </a:graphic>
      </p:graphicFrame>
    </p:spTree>
    <p:extLst>
      <p:ext uri="{BB962C8B-B14F-4D97-AF65-F5344CB8AC3E}">
        <p14:creationId xmlns:p14="http://schemas.microsoft.com/office/powerpoint/2010/main" val="3970048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ytuł 3"/>
          <p:cNvSpPr>
            <a:spLocks noGrp="1"/>
          </p:cNvSpPr>
          <p:nvPr>
            <p:ph type="title"/>
          </p:nvPr>
        </p:nvSpPr>
        <p:spPr>
          <a:xfrm>
            <a:off x="7791113" y="65308"/>
            <a:ext cx="3368323" cy="503853"/>
          </a:xfrm>
        </p:spPr>
        <p:txBody>
          <a:bodyPr>
            <a:noAutofit/>
          </a:bodyPr>
          <a:lstStyle/>
          <a:p>
            <a:r>
              <a:rPr lang="pl-PL" sz="3600" dirty="0" err="1"/>
              <a:t>Working</a:t>
            </a:r>
            <a:r>
              <a:rPr lang="pl-PL" sz="3600" dirty="0"/>
              <a:t> </a:t>
            </a:r>
            <a:r>
              <a:rPr lang="pl-PL" sz="3600" dirty="0" err="1"/>
              <a:t>forms</a:t>
            </a:r>
            <a:endParaRPr lang="pl-PL" sz="3600" dirty="0"/>
          </a:p>
        </p:txBody>
      </p:sp>
      <p:sp>
        <p:nvSpPr>
          <p:cNvPr id="5" name="Prostokąt 4"/>
          <p:cNvSpPr/>
          <p:nvPr/>
        </p:nvSpPr>
        <p:spPr>
          <a:xfrm>
            <a:off x="130628" y="382562"/>
            <a:ext cx="11597951" cy="1954381"/>
          </a:xfrm>
          <a:prstGeom prst="rect">
            <a:avLst/>
          </a:prstGeom>
        </p:spPr>
        <p:txBody>
          <a:bodyPr wrap="square">
            <a:spAutoFit/>
          </a:bodyPr>
          <a:lstStyle/>
          <a:p>
            <a:r>
              <a:rPr lang="en-US" sz="1100" b="1" dirty="0" err="1">
                <a:latin typeface="Courier New" panose="02070309020205020404" pitchFamily="49" charset="0"/>
                <a:cs typeface="Courier New" panose="02070309020205020404" pitchFamily="49" charset="0"/>
              </a:rPr>
              <a:t>usual_hours_week</a:t>
            </a:r>
            <a:r>
              <a:rPr lang="en-US" sz="1100" b="1" dirty="0">
                <a:latin typeface="Courier New" panose="02070309020205020404" pitchFamily="49" charset="0"/>
                <a:cs typeface="Courier New" panose="02070309020205020404" pitchFamily="49" charset="0"/>
              </a:rPr>
              <a:t>:</a:t>
            </a:r>
          </a:p>
          <a:p>
            <a:r>
              <a:rPr lang="en-US" sz="1100" dirty="0">
                <a:latin typeface="Courier New" panose="02070309020205020404" pitchFamily="49" charset="0"/>
                <a:cs typeface="Courier New" panose="02070309020205020404" pitchFamily="49" charset="0"/>
              </a:rPr>
              <a:t>1.  Q24 [</a:t>
            </a:r>
            <a:r>
              <a:rPr lang="en-US" sz="1100" dirty="0" err="1">
                <a:latin typeface="Courier New" panose="02070309020205020404" pitchFamily="49" charset="0"/>
                <a:cs typeface="Courier New" panose="02070309020205020404" pitchFamily="49" charset="0"/>
              </a:rPr>
              <a:t>usual_hours_week</a:t>
            </a:r>
            <a:r>
              <a:rPr lang="en-US" sz="1100" dirty="0">
                <a:latin typeface="Courier New" panose="02070309020205020404" pitchFamily="49" charset="0"/>
                <a:cs typeface="Courier New" panose="02070309020205020404" pitchFamily="49" charset="0"/>
              </a:rPr>
              <a:t>] How many hours do you usually work per week in your main paid job?</a:t>
            </a:r>
          </a:p>
          <a:p>
            <a:r>
              <a:rPr lang="en-US" sz="1100" b="1" dirty="0" err="1">
                <a:latin typeface="Courier New" panose="02070309020205020404" pitchFamily="49" charset="0"/>
                <a:cs typeface="Courier New" panose="02070309020205020404" pitchFamily="49" charset="0"/>
              </a:rPr>
              <a:t>usual_days</a:t>
            </a:r>
            <a:r>
              <a:rPr lang="en-US" sz="1100" b="1" dirty="0">
                <a:latin typeface="Courier New" panose="02070309020205020404" pitchFamily="49" charset="0"/>
                <a:cs typeface="Courier New" panose="02070309020205020404" pitchFamily="49" charset="0"/>
              </a:rPr>
              <a:t>:</a:t>
            </a:r>
          </a:p>
          <a:p>
            <a:r>
              <a:rPr lang="en-US" sz="1100" dirty="0">
                <a:latin typeface="Courier New" panose="02070309020205020404" pitchFamily="49" charset="0"/>
                <a:cs typeface="Courier New" panose="02070309020205020404" pitchFamily="49" charset="0"/>
              </a:rPr>
              <a:t>1.  Q26 [</a:t>
            </a:r>
            <a:r>
              <a:rPr lang="en-US" sz="1100" dirty="0" err="1">
                <a:latin typeface="Courier New" panose="02070309020205020404" pitchFamily="49" charset="0"/>
                <a:cs typeface="Courier New" panose="02070309020205020404" pitchFamily="49" charset="0"/>
              </a:rPr>
              <a:t>usual_days</a:t>
            </a:r>
            <a:r>
              <a:rPr lang="en-US" sz="1100" dirty="0">
                <a:latin typeface="Courier New" panose="02070309020205020404" pitchFamily="49" charset="0"/>
                <a:cs typeface="Courier New" panose="02070309020205020404" pitchFamily="49" charset="0"/>
              </a:rPr>
              <a:t>] How many days per week do you usually work in your main paid job?</a:t>
            </a:r>
          </a:p>
          <a:p>
            <a:r>
              <a:rPr lang="en-US" sz="1100" b="1" dirty="0" err="1">
                <a:latin typeface="Courier New" panose="02070309020205020404" pitchFamily="49" charset="0"/>
                <a:cs typeface="Courier New" panose="02070309020205020404" pitchFamily="49" charset="0"/>
              </a:rPr>
              <a:t>hours_other_job_week</a:t>
            </a:r>
            <a:r>
              <a:rPr lang="en-US" sz="1100" b="1" dirty="0">
                <a:latin typeface="Courier New" panose="02070309020205020404" pitchFamily="49" charset="0"/>
                <a:cs typeface="Courier New" panose="02070309020205020404" pitchFamily="49" charset="0"/>
              </a:rPr>
              <a:t>:</a:t>
            </a:r>
          </a:p>
          <a:p>
            <a:r>
              <a:rPr lang="en-US" sz="1100" dirty="0">
                <a:latin typeface="Courier New" panose="02070309020205020404" pitchFamily="49" charset="0"/>
                <a:cs typeface="Courier New" panose="02070309020205020404" pitchFamily="49" charset="0"/>
              </a:rPr>
              <a:t>1.  Q28 [</a:t>
            </a:r>
            <a:r>
              <a:rPr lang="en-US" sz="1100" dirty="0" err="1">
                <a:latin typeface="Courier New" panose="02070309020205020404" pitchFamily="49" charset="0"/>
                <a:cs typeface="Courier New" panose="02070309020205020404" pitchFamily="49" charset="0"/>
              </a:rPr>
              <a:t>hours_other_job_week</a:t>
            </a:r>
            <a:r>
              <a:rPr lang="en-US" sz="1100" dirty="0">
                <a:latin typeface="Courier New" panose="02070309020205020404" pitchFamily="49" charset="0"/>
                <a:cs typeface="Courier New" panose="02070309020205020404" pitchFamily="49" charset="0"/>
              </a:rPr>
              <a:t>] How many hours a week on average do you work in job(s) other than your main paid job?</a:t>
            </a:r>
          </a:p>
          <a:p>
            <a:r>
              <a:rPr lang="en-US" sz="1100" b="1" dirty="0">
                <a:latin typeface="Courier New" panose="02070309020205020404" pitchFamily="49" charset="0"/>
                <a:cs typeface="Courier New" panose="02070309020205020404" pitchFamily="49" charset="0"/>
              </a:rPr>
              <a:t>telework:</a:t>
            </a:r>
          </a:p>
          <a:p>
            <a:r>
              <a:rPr lang="en-US" sz="1100" dirty="0">
                <a:latin typeface="Courier New" panose="02070309020205020404" pitchFamily="49" charset="0"/>
                <a:cs typeface="Courier New" panose="02070309020205020404" pitchFamily="49" charset="0"/>
              </a:rPr>
              <a:t>1.  EU27 employees only - telework status see </a:t>
            </a:r>
            <a:r>
              <a:rPr lang="en-US" sz="1100" dirty="0" err="1">
                <a:latin typeface="Courier New" panose="02070309020205020404" pitchFamily="49" charset="0"/>
                <a:cs typeface="Courier New" panose="02070309020205020404" pitchFamily="49" charset="0"/>
              </a:rPr>
              <a:t>Eurofound</a:t>
            </a:r>
            <a:r>
              <a:rPr lang="en-US" sz="1100" dirty="0">
                <a:latin typeface="Courier New" panose="02070309020205020404" pitchFamily="49" charset="0"/>
                <a:cs typeface="Courier New" panose="02070309020205020404" pitchFamily="49" charset="0"/>
              </a:rPr>
              <a:t> (2022), "Telework during the pandemic: Prevalence, working conditions and regulations"</a:t>
            </a:r>
          </a:p>
          <a:p>
            <a:r>
              <a:rPr lang="en-US" sz="1100" b="1" dirty="0">
                <a:latin typeface="Courier New" panose="02070309020205020404" pitchFamily="49" charset="0"/>
                <a:cs typeface="Courier New" panose="02070309020205020404" pitchFamily="49" charset="0"/>
              </a:rPr>
              <a:t>night:</a:t>
            </a:r>
          </a:p>
          <a:p>
            <a:r>
              <a:rPr lang="en-US" sz="1100" dirty="0">
                <a:latin typeface="Courier New" panose="02070309020205020404" pitchFamily="49" charset="0"/>
                <a:cs typeface="Courier New" panose="02070309020205020404" pitchFamily="49" charset="0"/>
              </a:rPr>
              <a:t>1.  Q37a [night] How often do you work at night, for a t least 2 hours between 10.00 pm and 05.00 am?</a:t>
            </a:r>
          </a:p>
        </p:txBody>
      </p:sp>
    </p:spTree>
    <p:extLst>
      <p:ext uri="{BB962C8B-B14F-4D97-AF65-F5344CB8AC3E}">
        <p14:creationId xmlns:p14="http://schemas.microsoft.com/office/powerpoint/2010/main" val="1881890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rostokąt 3"/>
          <p:cNvSpPr/>
          <p:nvPr/>
        </p:nvSpPr>
        <p:spPr>
          <a:xfrm>
            <a:off x="130628" y="930288"/>
            <a:ext cx="11747241" cy="5078313"/>
          </a:xfrm>
          <a:prstGeom prst="rect">
            <a:avLst/>
          </a:prstGeom>
        </p:spPr>
        <p:txBody>
          <a:bodyPr wrap="square">
            <a:spAutoFit/>
          </a:bodyPr>
          <a:lstStyle/>
          <a:p>
            <a:r>
              <a:rPr lang="en-US" sz="1200" b="1" dirty="0">
                <a:latin typeface="Courier New" panose="02070309020205020404" pitchFamily="49" charset="0"/>
                <a:cs typeface="Courier New" panose="02070309020205020404" pitchFamily="49" charset="0"/>
              </a:rPr>
              <a:t>noise:</a:t>
            </a:r>
          </a:p>
          <a:p>
            <a:r>
              <a:rPr lang="en-US" sz="1200" dirty="0">
                <a:latin typeface="Courier New" panose="02070309020205020404" pitchFamily="49" charset="0"/>
                <a:cs typeface="Courier New" panose="02070309020205020404" pitchFamily="49" charset="0"/>
              </a:rPr>
              <a:t>1.  Q29B B.[noise] Noise so loud that you would have to raise your voice to talk to people [How often are you exposed at work to ...?]</a:t>
            </a:r>
          </a:p>
          <a:p>
            <a:r>
              <a:rPr lang="en-US" sz="1200" b="1" dirty="0">
                <a:latin typeface="Courier New" panose="02070309020205020404" pitchFamily="49" charset="0"/>
                <a:cs typeface="Courier New" panose="02070309020205020404" pitchFamily="49" charset="0"/>
              </a:rPr>
              <a:t>chemicals:</a:t>
            </a:r>
          </a:p>
          <a:p>
            <a:r>
              <a:rPr lang="en-US" sz="1200" dirty="0">
                <a:latin typeface="Courier New" panose="02070309020205020404" pitchFamily="49" charset="0"/>
                <a:cs typeface="Courier New" panose="02070309020205020404" pitchFamily="49" charset="0"/>
              </a:rPr>
              <a:t>1.  Q29G G. [chemicals] Handling or being in skin contact with chemical products or substance [How often are you exposed at work to ...?]</a:t>
            </a:r>
          </a:p>
          <a:p>
            <a:r>
              <a:rPr lang="en-US" sz="1200" b="1" dirty="0">
                <a:latin typeface="Courier New" panose="02070309020205020404" pitchFamily="49" charset="0"/>
                <a:cs typeface="Courier New" panose="02070309020205020404" pitchFamily="49" charset="0"/>
              </a:rPr>
              <a:t>infect:</a:t>
            </a:r>
          </a:p>
          <a:p>
            <a:r>
              <a:rPr lang="en-US" sz="1200" dirty="0">
                <a:latin typeface="Courier New" panose="02070309020205020404" pitchFamily="49" charset="0"/>
                <a:cs typeface="Courier New" panose="02070309020205020404" pitchFamily="49" charset="0"/>
              </a:rPr>
              <a:t>1.  Q29G I. [infect] Handling or being in direct contact with materials which can be infectious, such as waste, bodily fluids, laboratory materials etc. [How often are you</a:t>
            </a:r>
          </a:p>
          <a:p>
            <a:r>
              <a:rPr lang="en-US" sz="1200" dirty="0">
                <a:latin typeface="Courier New" panose="02070309020205020404" pitchFamily="49" charset="0"/>
                <a:cs typeface="Courier New" panose="02070309020205020404" pitchFamily="49" charset="0"/>
              </a:rPr>
              <a:t>exposed at work to ...?]</a:t>
            </a:r>
          </a:p>
          <a:p>
            <a:r>
              <a:rPr lang="en-US" sz="1200" b="1" dirty="0" err="1">
                <a:latin typeface="Courier New" panose="02070309020205020404" pitchFamily="49" charset="0"/>
                <a:cs typeface="Courier New" panose="02070309020205020404" pitchFamily="49" charset="0"/>
              </a:rPr>
              <a:t>tiring_positions</a:t>
            </a:r>
            <a:r>
              <a:rPr lang="en-US" sz="1200" b="1"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1.  Q30A [</a:t>
            </a:r>
            <a:r>
              <a:rPr lang="en-US" sz="1200" dirty="0" err="1">
                <a:latin typeface="Courier New" panose="02070309020205020404" pitchFamily="49" charset="0"/>
                <a:cs typeface="Courier New" panose="02070309020205020404" pitchFamily="49" charset="0"/>
              </a:rPr>
              <a:t>tiring_positions</a:t>
            </a:r>
            <a:r>
              <a:rPr lang="en-US" sz="1200" dirty="0">
                <a:latin typeface="Courier New" panose="02070309020205020404" pitchFamily="49" charset="0"/>
                <a:cs typeface="Courier New" panose="02070309020205020404" pitchFamily="49" charset="0"/>
              </a:rPr>
              <a:t>] Tiring or painful positions [How often does your main paid job involve...?]</a:t>
            </a:r>
          </a:p>
          <a:p>
            <a:r>
              <a:rPr lang="en-US" sz="1200" b="1" dirty="0">
                <a:latin typeface="Courier New" panose="02070309020205020404" pitchFamily="49" charset="0"/>
                <a:cs typeface="Courier New" panose="02070309020205020404" pitchFamily="49" charset="0"/>
              </a:rPr>
              <a:t>lifting:</a:t>
            </a:r>
          </a:p>
          <a:p>
            <a:r>
              <a:rPr lang="en-US" sz="1200" dirty="0">
                <a:latin typeface="Courier New" panose="02070309020205020404" pitchFamily="49" charset="0"/>
                <a:cs typeface="Courier New" panose="02070309020205020404" pitchFamily="49" charset="0"/>
              </a:rPr>
              <a:t>1.  Q30B [lifting] Lifting or moving people [How often does your main paid job involve...?]</a:t>
            </a:r>
          </a:p>
          <a:p>
            <a:r>
              <a:rPr lang="en-US" sz="1200" b="1" dirty="0" err="1">
                <a:latin typeface="Courier New" panose="02070309020205020404" pitchFamily="49" charset="0"/>
                <a:cs typeface="Courier New" panose="02070309020205020404" pitchFamily="49" charset="0"/>
              </a:rPr>
              <a:t>carrying_loads</a:t>
            </a:r>
            <a:r>
              <a:rPr lang="en-US" sz="1200" b="1"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1.  Q30C [</a:t>
            </a:r>
            <a:r>
              <a:rPr lang="en-US" sz="1200" dirty="0" err="1">
                <a:latin typeface="Courier New" panose="02070309020205020404" pitchFamily="49" charset="0"/>
                <a:cs typeface="Courier New" panose="02070309020205020404" pitchFamily="49" charset="0"/>
              </a:rPr>
              <a:t>carrying_loads</a:t>
            </a:r>
            <a:r>
              <a:rPr lang="en-US" sz="1200" dirty="0">
                <a:latin typeface="Courier New" panose="02070309020205020404" pitchFamily="49" charset="0"/>
                <a:cs typeface="Courier New" panose="02070309020205020404" pitchFamily="49" charset="0"/>
              </a:rPr>
              <a:t>] Carrying or moving heavy loads [How often does your main paid job involve...?]</a:t>
            </a:r>
          </a:p>
          <a:p>
            <a:r>
              <a:rPr lang="en-US" sz="1200" b="1" dirty="0" err="1">
                <a:latin typeface="Courier New" panose="02070309020205020404" pitchFamily="49" charset="0"/>
                <a:cs typeface="Courier New" panose="02070309020205020404" pitchFamily="49" charset="0"/>
              </a:rPr>
              <a:t>repetitive_movements</a:t>
            </a:r>
            <a:r>
              <a:rPr lang="en-US" sz="1200" b="1"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1.  Q30E [</a:t>
            </a:r>
            <a:r>
              <a:rPr lang="en-US" sz="1200" dirty="0" err="1">
                <a:latin typeface="Courier New" panose="02070309020205020404" pitchFamily="49" charset="0"/>
                <a:cs typeface="Courier New" panose="02070309020205020404" pitchFamily="49" charset="0"/>
              </a:rPr>
              <a:t>repetitive_movements</a:t>
            </a:r>
            <a:r>
              <a:rPr lang="en-US" sz="1200" dirty="0">
                <a:latin typeface="Courier New" panose="02070309020205020404" pitchFamily="49" charset="0"/>
                <a:cs typeface="Courier New" panose="02070309020205020404" pitchFamily="49" charset="0"/>
              </a:rPr>
              <a:t>] Repetitive hand or arm movements [How often does your main paid job involve...?]</a:t>
            </a:r>
          </a:p>
          <a:p>
            <a:r>
              <a:rPr lang="en-US" sz="1200" b="1" dirty="0" err="1">
                <a:latin typeface="Courier New" panose="02070309020205020404" pitchFamily="49" charset="0"/>
                <a:cs typeface="Courier New" panose="02070309020205020404" pitchFamily="49" charset="0"/>
              </a:rPr>
              <a:t>dealing_customers</a:t>
            </a:r>
            <a:r>
              <a:rPr lang="en-US" sz="1200" b="1"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1.  Q30F [</a:t>
            </a:r>
            <a:r>
              <a:rPr lang="en-US" sz="1200" dirty="0" err="1">
                <a:latin typeface="Courier New" panose="02070309020205020404" pitchFamily="49" charset="0"/>
                <a:cs typeface="Courier New" panose="02070309020205020404" pitchFamily="49" charset="0"/>
              </a:rPr>
              <a:t>dealing_customers</a:t>
            </a:r>
            <a:r>
              <a:rPr lang="en-US" sz="1200" dirty="0">
                <a:latin typeface="Courier New" panose="02070309020205020404" pitchFamily="49" charset="0"/>
                <a:cs typeface="Courier New" panose="02070309020205020404" pitchFamily="49" charset="0"/>
              </a:rPr>
              <a:t>] Dealing directly with people who are not employees at your workplace such as customers, passengers, pupils, patients etc. [How often does your</a:t>
            </a:r>
            <a:r>
              <a:rPr lang="pl-PL" sz="1200" dirty="0">
                <a:latin typeface="Courier New" panose="02070309020205020404" pitchFamily="49" charset="0"/>
                <a:cs typeface="Courier New" panose="02070309020205020404" pitchFamily="49" charset="0"/>
              </a:rPr>
              <a:t> </a:t>
            </a:r>
            <a:r>
              <a:rPr lang="en-US" sz="1200" dirty="0">
                <a:latin typeface="Courier New" panose="02070309020205020404" pitchFamily="49" charset="0"/>
                <a:cs typeface="Courier New" panose="02070309020205020404" pitchFamily="49" charset="0"/>
              </a:rPr>
              <a:t>main paid job involve...?]</a:t>
            </a:r>
          </a:p>
          <a:p>
            <a:r>
              <a:rPr lang="en-US" sz="1200" b="1" dirty="0">
                <a:latin typeface="Courier New" panose="02070309020205020404" pitchFamily="49" charset="0"/>
                <a:cs typeface="Courier New" panose="02070309020205020404" pitchFamily="49" charset="0"/>
              </a:rPr>
              <a:t>computer:</a:t>
            </a:r>
          </a:p>
          <a:p>
            <a:r>
              <a:rPr lang="en-US" sz="1200" dirty="0">
                <a:latin typeface="Courier New" panose="02070309020205020404" pitchFamily="49" charset="0"/>
                <a:cs typeface="Courier New" panose="02070309020205020404" pitchFamily="49" charset="0"/>
              </a:rPr>
              <a:t>1.  Q30J [computer] Working with computer, laptop, tablet, smartphone [How often does your main paid job involve...?]</a:t>
            </a:r>
          </a:p>
          <a:p>
            <a:r>
              <a:rPr lang="en-US" sz="1200" b="1" dirty="0" err="1">
                <a:latin typeface="Courier New" panose="02070309020205020404" pitchFamily="49" charset="0"/>
                <a:cs typeface="Courier New" panose="02070309020205020404" pitchFamily="49" charset="0"/>
              </a:rPr>
              <a:t>loc_home</a:t>
            </a:r>
            <a:r>
              <a:rPr lang="en-US" sz="1200" b="1"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1.  QM35E [</a:t>
            </a:r>
            <a:r>
              <a:rPr lang="en-US" sz="1200" dirty="0" err="1">
                <a:latin typeface="Courier New" panose="02070309020205020404" pitchFamily="49" charset="0"/>
                <a:cs typeface="Courier New" panose="02070309020205020404" pitchFamily="49" charset="0"/>
              </a:rPr>
              <a:t>loc_home</a:t>
            </a:r>
            <a:r>
              <a:rPr lang="en-US" sz="1200" dirty="0">
                <a:latin typeface="Courier New" panose="02070309020205020404" pitchFamily="49" charset="0"/>
                <a:cs typeface="Courier New" panose="02070309020205020404" pitchFamily="49" charset="0"/>
              </a:rPr>
              <a:t>] Your own home [...how often you have worked in each location during the last 12 months in your main paid job]</a:t>
            </a:r>
          </a:p>
        </p:txBody>
      </p:sp>
      <p:sp>
        <p:nvSpPr>
          <p:cNvPr id="5" name="Tytuł 3"/>
          <p:cNvSpPr txBox="1">
            <a:spLocks/>
          </p:cNvSpPr>
          <p:nvPr/>
        </p:nvSpPr>
        <p:spPr>
          <a:xfrm>
            <a:off x="7868866" y="422990"/>
            <a:ext cx="3971702" cy="50385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dirty="0" err="1"/>
              <a:t>Working</a:t>
            </a:r>
            <a:r>
              <a:rPr lang="pl-PL" dirty="0"/>
              <a:t> </a:t>
            </a:r>
            <a:r>
              <a:rPr lang="pl-PL" dirty="0" err="1"/>
              <a:t>conditions</a:t>
            </a:r>
            <a:endParaRPr lang="pl-PL" dirty="0"/>
          </a:p>
        </p:txBody>
      </p:sp>
    </p:spTree>
    <p:extLst>
      <p:ext uri="{BB962C8B-B14F-4D97-AF65-F5344CB8AC3E}">
        <p14:creationId xmlns:p14="http://schemas.microsoft.com/office/powerpoint/2010/main" val="3071250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rostokąt 2"/>
          <p:cNvSpPr/>
          <p:nvPr/>
        </p:nvSpPr>
        <p:spPr>
          <a:xfrm>
            <a:off x="195920" y="180002"/>
            <a:ext cx="11019452" cy="6555641"/>
          </a:xfrm>
          <a:prstGeom prst="rect">
            <a:avLst/>
          </a:prstGeom>
        </p:spPr>
        <p:txBody>
          <a:bodyPr wrap="square">
            <a:spAutoFit/>
          </a:bodyPr>
          <a:lstStyle/>
          <a:p>
            <a:endParaRPr lang="en-US" sz="1200" dirty="0">
              <a:latin typeface="Courier New" panose="02070309020205020404" pitchFamily="49" charset="0"/>
              <a:cs typeface="Courier New" panose="02070309020205020404" pitchFamily="49" charset="0"/>
            </a:endParaRPr>
          </a:p>
          <a:p>
            <a:r>
              <a:rPr lang="pl-PL" sz="1200" dirty="0">
                <a:latin typeface="Courier New" panose="02070309020205020404" pitchFamily="49" charset="0"/>
                <a:cs typeface="Courier New" panose="02070309020205020404" pitchFamily="49" charset="0"/>
              </a:rPr>
              <a:t>ISCO </a:t>
            </a:r>
            <a:r>
              <a:rPr lang="pl-PL" sz="1200" dirty="0" err="1">
                <a:latin typeface="Courier New" panose="02070309020205020404" pitchFamily="49" charset="0"/>
                <a:cs typeface="Courier New" panose="02070309020205020404" pitchFamily="49" charset="0"/>
              </a:rPr>
              <a:t>group</a:t>
            </a:r>
            <a:r>
              <a:rPr lang="en-US" sz="1200" dirty="0">
                <a:latin typeface="Courier New" panose="02070309020205020404" pitchFamily="49" charset="0"/>
                <a:cs typeface="Courier New" panose="02070309020205020404" pitchFamily="49" charset="0"/>
              </a:rPr>
              <a:t>:</a:t>
            </a:r>
          </a:p>
          <a:p>
            <a:endParaRPr lang="pl-PL" sz="1200" dirty="0">
              <a:latin typeface="Courier New" panose="02070309020205020404" pitchFamily="49" charset="0"/>
              <a:cs typeface="Courier New" panose="02070309020205020404" pitchFamily="49" charset="0"/>
            </a:endParaRPr>
          </a:p>
          <a:p>
            <a:r>
              <a:rPr lang="en-US" sz="1200" dirty="0" err="1">
                <a:latin typeface="Courier New" panose="02070309020205020404" pitchFamily="49" charset="0"/>
                <a:cs typeface="Courier New" panose="02070309020205020404" pitchFamily="49" charset="0"/>
              </a:rPr>
              <a:t>employee_selfdeclared</a:t>
            </a:r>
            <a:r>
              <a:rPr lang="en-US" sz="1200"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  1.  Q7 [</a:t>
            </a:r>
            <a:r>
              <a:rPr lang="en-US" sz="1200" dirty="0" err="1">
                <a:latin typeface="Courier New" panose="02070309020205020404" pitchFamily="49" charset="0"/>
                <a:cs typeface="Courier New" panose="02070309020205020404" pitchFamily="49" charset="0"/>
              </a:rPr>
              <a:t>employee_selfdeclared</a:t>
            </a:r>
            <a:r>
              <a:rPr lang="en-US" sz="1200" dirty="0">
                <a:latin typeface="Courier New" panose="02070309020205020404" pitchFamily="49" charset="0"/>
                <a:cs typeface="Courier New" panose="02070309020205020404" pitchFamily="49" charset="0"/>
              </a:rPr>
              <a:t>] Are you working as an employee or are you self-employed?</a:t>
            </a:r>
          </a:p>
          <a:p>
            <a:endParaRPr lang="en-US" sz="1200" dirty="0">
              <a:latin typeface="Courier New" panose="02070309020205020404" pitchFamily="49" charset="0"/>
              <a:cs typeface="Courier New" panose="02070309020205020404" pitchFamily="49" charset="0"/>
            </a:endParaRPr>
          </a:p>
          <a:p>
            <a:r>
              <a:rPr lang="en-US" sz="1200" dirty="0" err="1">
                <a:latin typeface="Courier New" panose="02070309020205020404" pitchFamily="49" charset="0"/>
                <a:cs typeface="Courier New" panose="02070309020205020404" pitchFamily="49" charset="0"/>
              </a:rPr>
              <a:t>selfemp_director</a:t>
            </a:r>
            <a:r>
              <a:rPr lang="en-US" sz="1200"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  1.  Q8b1 [</a:t>
            </a:r>
            <a:r>
              <a:rPr lang="en-US" sz="1200" dirty="0" err="1">
                <a:latin typeface="Courier New" panose="02070309020205020404" pitchFamily="49" charset="0"/>
                <a:cs typeface="Courier New" panose="02070309020205020404" pitchFamily="49" charset="0"/>
              </a:rPr>
              <a:t>selfemp_director</a:t>
            </a:r>
            <a:r>
              <a:rPr lang="en-US" sz="1200" dirty="0">
                <a:latin typeface="Courier New" panose="02070309020205020404" pitchFamily="49" charset="0"/>
                <a:cs typeface="Courier New" panose="02070309020205020404" pitchFamily="49" charset="0"/>
              </a:rPr>
              <a:t>] Director of own business [...Which of the following descriptions apply to your job?]</a:t>
            </a:r>
          </a:p>
          <a:p>
            <a:endParaRPr lang="en-US" sz="1200" dirty="0">
              <a:latin typeface="Courier New" panose="02070309020205020404" pitchFamily="49" charset="0"/>
              <a:cs typeface="Courier New" panose="02070309020205020404" pitchFamily="49" charset="0"/>
            </a:endParaRPr>
          </a:p>
          <a:p>
            <a:r>
              <a:rPr lang="en-US" sz="1200" dirty="0" err="1">
                <a:latin typeface="Courier New" panose="02070309020205020404" pitchFamily="49" charset="0"/>
                <a:cs typeface="Courier New" panose="02070309020205020404" pitchFamily="49" charset="0"/>
              </a:rPr>
              <a:t>selfemp_business_partner</a:t>
            </a:r>
            <a:r>
              <a:rPr lang="en-US" sz="1200"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  1.  Q8b2 [</a:t>
            </a:r>
            <a:r>
              <a:rPr lang="en-US" sz="1200" dirty="0" err="1">
                <a:latin typeface="Courier New" panose="02070309020205020404" pitchFamily="49" charset="0"/>
                <a:cs typeface="Courier New" panose="02070309020205020404" pitchFamily="49" charset="0"/>
              </a:rPr>
              <a:t>selfemp_business_partner</a:t>
            </a:r>
            <a:r>
              <a:rPr lang="en-US" sz="1200" dirty="0">
                <a:latin typeface="Courier New" panose="02070309020205020404" pitchFamily="49" charset="0"/>
                <a:cs typeface="Courier New" panose="02070309020205020404" pitchFamily="49" charset="0"/>
              </a:rPr>
              <a:t>] A partner in a business or professional practice [...Which of the following descriptions apply to your job?]</a:t>
            </a:r>
          </a:p>
          <a:p>
            <a:endParaRPr lang="en-US" sz="1200" dirty="0">
              <a:latin typeface="Courier New" panose="02070309020205020404" pitchFamily="49" charset="0"/>
              <a:cs typeface="Courier New" panose="02070309020205020404" pitchFamily="49" charset="0"/>
            </a:endParaRPr>
          </a:p>
          <a:p>
            <a:r>
              <a:rPr lang="en-US" sz="1200" dirty="0" err="1">
                <a:latin typeface="Courier New" panose="02070309020205020404" pitchFamily="49" charset="0"/>
                <a:cs typeface="Courier New" panose="02070309020205020404" pitchFamily="49" charset="0"/>
              </a:rPr>
              <a:t>selfemp_work_yourself</a:t>
            </a:r>
            <a:r>
              <a:rPr lang="en-US" sz="1200"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  1.  Q8b3 [</a:t>
            </a:r>
            <a:r>
              <a:rPr lang="en-US" sz="1200" dirty="0" err="1">
                <a:latin typeface="Courier New" panose="02070309020205020404" pitchFamily="49" charset="0"/>
                <a:cs typeface="Courier New" panose="02070309020205020404" pitchFamily="49" charset="0"/>
              </a:rPr>
              <a:t>selfemp_work_yourself</a:t>
            </a:r>
            <a:r>
              <a:rPr lang="en-US" sz="1200" dirty="0">
                <a:latin typeface="Courier New" panose="02070309020205020404" pitchFamily="49" charset="0"/>
                <a:cs typeface="Courier New" panose="02070309020205020404" pitchFamily="49" charset="0"/>
              </a:rPr>
              <a:t>] Working for yourself [...Which of the following descriptions apply to your job?]</a:t>
            </a:r>
          </a:p>
          <a:p>
            <a:endParaRPr lang="en-US" sz="1200" dirty="0">
              <a:latin typeface="Courier New" panose="02070309020205020404" pitchFamily="49" charset="0"/>
              <a:cs typeface="Courier New" panose="02070309020205020404" pitchFamily="49" charset="0"/>
            </a:endParaRPr>
          </a:p>
          <a:p>
            <a:r>
              <a:rPr lang="en-US" sz="1200" dirty="0" err="1">
                <a:latin typeface="Courier New" panose="02070309020205020404" pitchFamily="49" charset="0"/>
                <a:cs typeface="Courier New" panose="02070309020205020404" pitchFamily="49" charset="0"/>
              </a:rPr>
              <a:t>selfemp_subcontractor</a:t>
            </a:r>
            <a:r>
              <a:rPr lang="en-US" sz="1200"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  1.  Q8b4 [</a:t>
            </a:r>
            <a:r>
              <a:rPr lang="en-US" sz="1200" dirty="0" err="1">
                <a:latin typeface="Courier New" panose="02070309020205020404" pitchFamily="49" charset="0"/>
                <a:cs typeface="Courier New" panose="02070309020205020404" pitchFamily="49" charset="0"/>
              </a:rPr>
              <a:t>selfemp_subcontractor</a:t>
            </a:r>
            <a:r>
              <a:rPr lang="en-US" sz="1200" dirty="0">
                <a:latin typeface="Courier New" panose="02070309020205020404" pitchFamily="49" charset="0"/>
                <a:cs typeface="Courier New" panose="02070309020205020404" pitchFamily="49" charset="0"/>
              </a:rPr>
              <a:t>] Working as a sub-contractor / contractor [...Which of the following descriptions apply to your job?]</a:t>
            </a:r>
          </a:p>
          <a:p>
            <a:endParaRPr lang="en-US" sz="1200" dirty="0">
              <a:latin typeface="Courier New" panose="02070309020205020404" pitchFamily="49" charset="0"/>
              <a:cs typeface="Courier New" panose="02070309020205020404" pitchFamily="49" charset="0"/>
            </a:endParaRPr>
          </a:p>
          <a:p>
            <a:r>
              <a:rPr lang="en-US" sz="1200" dirty="0" err="1">
                <a:latin typeface="Courier New" panose="02070309020205020404" pitchFamily="49" charset="0"/>
                <a:cs typeface="Courier New" panose="02070309020205020404" pitchFamily="49" charset="0"/>
              </a:rPr>
              <a:t>selfemp_freelancer</a:t>
            </a:r>
            <a:r>
              <a:rPr lang="en-US" sz="1200"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  1.  Q8b5 [</a:t>
            </a:r>
            <a:r>
              <a:rPr lang="en-US" sz="1200" dirty="0" err="1">
                <a:latin typeface="Courier New" panose="02070309020205020404" pitchFamily="49" charset="0"/>
                <a:cs typeface="Courier New" panose="02070309020205020404" pitchFamily="49" charset="0"/>
              </a:rPr>
              <a:t>selfemp_freelancer</a:t>
            </a:r>
            <a:r>
              <a:rPr lang="en-US" sz="1200" dirty="0">
                <a:latin typeface="Courier New" panose="02070309020205020404" pitchFamily="49" charset="0"/>
                <a:cs typeface="Courier New" panose="02070309020205020404" pitchFamily="49" charset="0"/>
              </a:rPr>
              <a:t>] Doing freelance work [...Which of the following descriptions apply to your job?]</a:t>
            </a:r>
          </a:p>
          <a:p>
            <a:endParaRPr lang="en-US" sz="1200" dirty="0">
              <a:latin typeface="Courier New" panose="02070309020205020404" pitchFamily="49" charset="0"/>
              <a:cs typeface="Courier New" panose="02070309020205020404" pitchFamily="49" charset="0"/>
            </a:endParaRPr>
          </a:p>
          <a:p>
            <a:r>
              <a:rPr lang="en-US" sz="1200" dirty="0" err="1">
                <a:latin typeface="Courier New" panose="02070309020205020404" pitchFamily="49" charset="0"/>
                <a:cs typeface="Courier New" panose="02070309020205020404" pitchFamily="49" charset="0"/>
              </a:rPr>
              <a:t>selfemp_paid_agency</a:t>
            </a:r>
            <a:r>
              <a:rPr lang="en-US" sz="1200"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  1.  Q8b6 [</a:t>
            </a:r>
            <a:r>
              <a:rPr lang="en-US" sz="1200" dirty="0" err="1">
                <a:latin typeface="Courier New" panose="02070309020205020404" pitchFamily="49" charset="0"/>
                <a:cs typeface="Courier New" panose="02070309020205020404" pitchFamily="49" charset="0"/>
              </a:rPr>
              <a:t>selfemp_paid_agency</a:t>
            </a:r>
            <a:r>
              <a:rPr lang="en-US" sz="1200" dirty="0">
                <a:latin typeface="Courier New" panose="02070309020205020404" pitchFamily="49" charset="0"/>
                <a:cs typeface="Courier New" panose="02070309020205020404" pitchFamily="49" charset="0"/>
              </a:rPr>
              <a:t>] Paid a salary or a wage by an agency [...Which of the following descriptions apply to your job?]</a:t>
            </a:r>
          </a:p>
          <a:p>
            <a:endParaRPr lang="en-US" sz="1200" dirty="0">
              <a:latin typeface="Courier New" panose="02070309020205020404" pitchFamily="49" charset="0"/>
              <a:cs typeface="Courier New" panose="02070309020205020404" pitchFamily="49" charset="0"/>
            </a:endParaRPr>
          </a:p>
          <a:p>
            <a:r>
              <a:rPr lang="en-US" sz="1200" dirty="0" err="1">
                <a:latin typeface="Courier New" panose="02070309020205020404" pitchFamily="49" charset="0"/>
                <a:cs typeface="Courier New" panose="02070309020205020404" pitchFamily="49" charset="0"/>
              </a:rPr>
              <a:t>selfemp_withemployees</a:t>
            </a:r>
            <a:r>
              <a:rPr lang="en-US" sz="1200"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  1.  Q9aC [</a:t>
            </a:r>
            <a:r>
              <a:rPr lang="en-US" sz="1200" dirty="0" err="1">
                <a:latin typeface="Courier New" panose="02070309020205020404" pitchFamily="49" charset="0"/>
                <a:cs typeface="Courier New" panose="02070309020205020404" pitchFamily="49" charset="0"/>
              </a:rPr>
              <a:t>selfemp_withemployees</a:t>
            </a:r>
            <a:r>
              <a:rPr lang="en-US" sz="1200" dirty="0">
                <a:latin typeface="Courier New" panose="02070309020205020404" pitchFamily="49" charset="0"/>
                <a:cs typeface="Courier New" panose="02070309020205020404" pitchFamily="49" charset="0"/>
              </a:rPr>
              <a:t>] Regarding your business, do you...? - Have employees (working for you)</a:t>
            </a:r>
          </a:p>
          <a:p>
            <a:endParaRPr lang="en-US" sz="1200" dirty="0">
              <a:latin typeface="Courier New" panose="02070309020205020404" pitchFamily="49" charset="0"/>
              <a:cs typeface="Courier New" panose="02070309020205020404" pitchFamily="49" charset="0"/>
            </a:endParaRPr>
          </a:p>
          <a:p>
            <a:r>
              <a:rPr lang="en-US" sz="1200" dirty="0" err="1">
                <a:latin typeface="Courier New" panose="02070309020205020404" pitchFamily="49" charset="0"/>
                <a:cs typeface="Courier New" panose="02070309020205020404" pitchFamily="49" charset="0"/>
              </a:rPr>
              <a:t>wp_size</a:t>
            </a:r>
            <a:r>
              <a:rPr lang="en-US" sz="1200"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  1.  Q16a [</a:t>
            </a:r>
            <a:r>
              <a:rPr lang="en-US" sz="1200" dirty="0" err="1">
                <a:latin typeface="Courier New" panose="02070309020205020404" pitchFamily="49" charset="0"/>
                <a:cs typeface="Courier New" panose="02070309020205020404" pitchFamily="49" charset="0"/>
              </a:rPr>
              <a:t>wp_size</a:t>
            </a:r>
            <a:r>
              <a:rPr lang="en-US" sz="1200" dirty="0">
                <a:latin typeface="Courier New" panose="02070309020205020404" pitchFamily="49" charset="0"/>
                <a:cs typeface="Courier New" panose="02070309020205020404" pitchFamily="49" charset="0"/>
              </a:rPr>
              <a:t>] How many people in total work at your workplace that is at the local site where you work?</a:t>
            </a:r>
          </a:p>
          <a:p>
            <a:endParaRPr lang="en-US" sz="1200" dirty="0">
              <a:latin typeface="Courier New" panose="02070309020205020404" pitchFamily="49" charset="0"/>
              <a:cs typeface="Courier New" panose="02070309020205020404" pitchFamily="49" charset="0"/>
            </a:endParaRPr>
          </a:p>
          <a:p>
            <a:r>
              <a:rPr lang="en-US" sz="1200" dirty="0" err="1">
                <a:latin typeface="Courier New" panose="02070309020205020404" pitchFamily="49" charset="0"/>
                <a:cs typeface="Courier New" panose="02070309020205020404" pitchFamily="49" charset="0"/>
              </a:rPr>
              <a:t>number_jobs_filter</a:t>
            </a:r>
            <a:r>
              <a:rPr lang="en-US" sz="1200"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  1.  [</a:t>
            </a:r>
            <a:r>
              <a:rPr lang="en-US" sz="1200" dirty="0" err="1">
                <a:latin typeface="Courier New" panose="02070309020205020404" pitchFamily="49" charset="0"/>
                <a:cs typeface="Courier New" panose="02070309020205020404" pitchFamily="49" charset="0"/>
              </a:rPr>
              <a:t>number_jobs_filter</a:t>
            </a:r>
            <a:r>
              <a:rPr lang="en-US" sz="1200" dirty="0">
                <a:latin typeface="Courier New" panose="02070309020205020404" pitchFamily="49" charset="0"/>
                <a:cs typeface="Courier New" panose="02070309020205020404" pitchFamily="49" charset="0"/>
              </a:rPr>
              <a:t>] Constructed variable indicating if respondent has one or multiple jobs</a:t>
            </a:r>
          </a:p>
        </p:txBody>
      </p:sp>
      <p:sp>
        <p:nvSpPr>
          <p:cNvPr id="4" name="Tytuł 3"/>
          <p:cNvSpPr txBox="1">
            <a:spLocks/>
          </p:cNvSpPr>
          <p:nvPr/>
        </p:nvSpPr>
        <p:spPr>
          <a:xfrm>
            <a:off x="7868866" y="422990"/>
            <a:ext cx="3971702" cy="50385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dirty="0"/>
              <a:t>Professional </a:t>
            </a:r>
            <a:r>
              <a:rPr lang="pl-PL" dirty="0" err="1"/>
              <a:t>characteristics</a:t>
            </a:r>
            <a:endParaRPr lang="pl-PL" dirty="0"/>
          </a:p>
        </p:txBody>
      </p:sp>
    </p:spTree>
    <p:extLst>
      <p:ext uri="{BB962C8B-B14F-4D97-AF65-F5344CB8AC3E}">
        <p14:creationId xmlns:p14="http://schemas.microsoft.com/office/powerpoint/2010/main" val="860202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10515600" cy="1124101"/>
          </a:xfrm>
        </p:spPr>
        <p:txBody>
          <a:bodyPr/>
          <a:lstStyle/>
          <a:p>
            <a:r>
              <a:rPr lang="pl-PL" dirty="0" err="1"/>
              <a:t>Demographic</a:t>
            </a:r>
            <a:r>
              <a:rPr lang="pl-PL" dirty="0"/>
              <a:t> and macro data</a:t>
            </a:r>
          </a:p>
        </p:txBody>
      </p:sp>
      <p:sp>
        <p:nvSpPr>
          <p:cNvPr id="3" name="Prostokąt 2"/>
          <p:cNvSpPr/>
          <p:nvPr/>
        </p:nvSpPr>
        <p:spPr>
          <a:xfrm>
            <a:off x="190919" y="1489226"/>
            <a:ext cx="11162881" cy="5370701"/>
          </a:xfrm>
          <a:prstGeom prst="rect">
            <a:avLst/>
          </a:prstGeom>
        </p:spPr>
        <p:txBody>
          <a:bodyPr wrap="square">
            <a:spAutoFit/>
          </a:bodyPr>
          <a:lstStyle/>
          <a:p>
            <a:r>
              <a:rPr lang="pl-PL" dirty="0">
                <a:latin typeface="Courier New" panose="02070309020205020404" pitchFamily="49" charset="0"/>
                <a:cs typeface="Courier New" panose="02070309020205020404" pitchFamily="49" charset="0"/>
              </a:rPr>
              <a:t>						</a:t>
            </a:r>
          </a:p>
          <a:p>
            <a:r>
              <a:rPr lang="pl-PL" sz="1300" b="1" dirty="0" err="1">
                <a:latin typeface="Courier New" panose="02070309020205020404" pitchFamily="49" charset="0"/>
                <a:cs typeface="Courier New" panose="02070309020205020404" pitchFamily="49" charset="0"/>
              </a:rPr>
              <a:t>gender</a:t>
            </a:r>
            <a:r>
              <a:rPr lang="pl-PL" sz="1300" b="1" dirty="0">
                <a:latin typeface="Courier New" panose="02070309020205020404" pitchFamily="49" charset="0"/>
                <a:cs typeface="Courier New" panose="02070309020205020404" pitchFamily="49" charset="0"/>
              </a:rPr>
              <a:t>:</a:t>
            </a:r>
            <a:r>
              <a:rPr lang="pl-PL" sz="1300" dirty="0">
                <a:latin typeface="Courier New" panose="02070309020205020404" pitchFamily="49" charset="0"/>
                <a:cs typeface="Courier New" panose="02070309020205020404" pitchFamily="49" charset="0"/>
              </a:rPr>
              <a:t> </a:t>
            </a:r>
          </a:p>
          <a:p>
            <a:r>
              <a:rPr lang="pl-PL" sz="1300" dirty="0" err="1">
                <a:latin typeface="Courier New" panose="02070309020205020404" pitchFamily="49" charset="0"/>
                <a:cs typeface="Courier New" panose="02070309020205020404" pitchFamily="49" charset="0"/>
              </a:rPr>
              <a:t>recoded</a:t>
            </a:r>
            <a:r>
              <a:rPr lang="pl-PL" sz="1300" dirty="0">
                <a:latin typeface="Courier New" panose="02070309020205020404" pitchFamily="49" charset="0"/>
                <a:cs typeface="Courier New" panose="02070309020205020404" pitchFamily="49" charset="0"/>
              </a:rPr>
              <a:t> </a:t>
            </a:r>
            <a:r>
              <a:rPr lang="pl-PL" sz="1300" dirty="0" err="1">
                <a:latin typeface="Courier New" panose="02070309020205020404" pitchFamily="49" charset="0"/>
                <a:cs typeface="Courier New" panose="02070309020205020404" pitchFamily="49" charset="0"/>
              </a:rPr>
              <a:t>gender</a:t>
            </a:r>
            <a:r>
              <a:rPr lang="pl-PL" sz="1300" dirty="0">
                <a:latin typeface="Courier New" panose="02070309020205020404" pitchFamily="49" charset="0"/>
                <a:cs typeface="Courier New" panose="02070309020205020404" pitchFamily="49" charset="0"/>
              </a:rPr>
              <a:t> to </a:t>
            </a:r>
            <a:r>
              <a:rPr lang="pl-PL" sz="1300" dirty="0" err="1">
                <a:latin typeface="Courier New" panose="02070309020205020404" pitchFamily="49" charset="0"/>
                <a:cs typeface="Courier New" panose="02070309020205020404" pitchFamily="49" charset="0"/>
              </a:rPr>
              <a:t>man</a:t>
            </a:r>
            <a:r>
              <a:rPr lang="pl-PL" sz="1300" dirty="0">
                <a:latin typeface="Courier New" panose="02070309020205020404" pitchFamily="49" charset="0"/>
                <a:cs typeface="Courier New" panose="02070309020205020404" pitchFamily="49" charset="0"/>
              </a:rPr>
              <a:t>, </a:t>
            </a:r>
            <a:r>
              <a:rPr lang="pl-PL" sz="1300" dirty="0" err="1">
                <a:latin typeface="Courier New" panose="02070309020205020404" pitchFamily="49" charset="0"/>
                <a:cs typeface="Courier New" panose="02070309020205020404" pitchFamily="49" charset="0"/>
              </a:rPr>
              <a:t>woman</a:t>
            </a:r>
            <a:r>
              <a:rPr lang="pl-PL" sz="1300" dirty="0">
                <a:latin typeface="Courier New" panose="02070309020205020404" pitchFamily="49" charset="0"/>
                <a:cs typeface="Courier New" panose="02070309020205020404" pitchFamily="49" charset="0"/>
              </a:rPr>
              <a:t>, </a:t>
            </a:r>
            <a:r>
              <a:rPr lang="pl-PL" sz="1300" dirty="0" err="1">
                <a:latin typeface="Courier New" panose="02070309020205020404" pitchFamily="49" charset="0"/>
                <a:cs typeface="Courier New" panose="02070309020205020404" pitchFamily="49" charset="0"/>
              </a:rPr>
              <a:t>random</a:t>
            </a:r>
            <a:r>
              <a:rPr lang="pl-PL" sz="1300" dirty="0">
                <a:latin typeface="Courier New" panose="02070309020205020404" pitchFamily="49" charset="0"/>
                <a:cs typeface="Courier New" panose="02070309020205020404" pitchFamily="49" charset="0"/>
              </a:rPr>
              <a:t> </a:t>
            </a:r>
            <a:r>
              <a:rPr lang="pl-PL" sz="1300" dirty="0" err="1">
                <a:latin typeface="Courier New" panose="02070309020205020404" pitchFamily="49" charset="0"/>
                <a:cs typeface="Courier New" panose="02070309020205020404" pitchFamily="49" charset="0"/>
              </a:rPr>
              <a:t>assignment</a:t>
            </a:r>
            <a:r>
              <a:rPr lang="pl-PL" sz="1300" dirty="0">
                <a:latin typeface="Courier New" panose="02070309020205020404" pitchFamily="49" charset="0"/>
                <a:cs typeface="Courier New" panose="02070309020205020404" pitchFamily="49" charset="0"/>
              </a:rPr>
              <a:t> of non	</a:t>
            </a:r>
            <a:r>
              <a:rPr lang="pl-PL" sz="1300" dirty="0" err="1">
                <a:latin typeface="Courier New" panose="02070309020205020404" pitchFamily="49" charset="0"/>
                <a:cs typeface="Courier New" panose="02070309020205020404" pitchFamily="49" charset="0"/>
              </a:rPr>
              <a:t>binary</a:t>
            </a:r>
            <a:endParaRPr lang="pl-PL" sz="1300" dirty="0">
              <a:latin typeface="Courier New" panose="02070309020205020404" pitchFamily="49" charset="0"/>
              <a:cs typeface="Courier New" panose="02070309020205020404" pitchFamily="49" charset="0"/>
            </a:endParaRPr>
          </a:p>
          <a:p>
            <a:r>
              <a:rPr lang="pl-PL" sz="1300" b="1" dirty="0" err="1">
                <a:latin typeface="Courier New" panose="02070309020205020404" pitchFamily="49" charset="0"/>
                <a:cs typeface="Courier New" panose="02070309020205020404" pitchFamily="49" charset="0"/>
              </a:rPr>
              <a:t>age</a:t>
            </a:r>
            <a:r>
              <a:rPr lang="pl-PL" sz="1300" b="1" dirty="0">
                <a:latin typeface="Courier New" panose="02070309020205020404" pitchFamily="49" charset="0"/>
                <a:cs typeface="Courier New" panose="02070309020205020404" pitchFamily="49" charset="0"/>
              </a:rPr>
              <a:t>:</a:t>
            </a:r>
            <a:r>
              <a:rPr lang="pl-PL" sz="1300" dirty="0">
                <a:latin typeface="Courier New" panose="02070309020205020404" pitchFamily="49" charset="0"/>
                <a:cs typeface="Courier New" panose="02070309020205020404" pitchFamily="49" charset="0"/>
              </a:rPr>
              <a:t>	</a:t>
            </a:r>
          </a:p>
          <a:p>
            <a:r>
              <a:rPr lang="pl-PL" sz="1300" b="1" dirty="0" err="1">
                <a:latin typeface="Courier New" panose="02070309020205020404" pitchFamily="49" charset="0"/>
                <a:cs typeface="Courier New" panose="02070309020205020404" pitchFamily="49" charset="0"/>
              </a:rPr>
              <a:t>seniority</a:t>
            </a:r>
            <a:r>
              <a:rPr lang="pl-PL" sz="1300" b="1" dirty="0">
                <a:latin typeface="Courier New" panose="02070309020205020404" pitchFamily="49" charset="0"/>
                <a:cs typeface="Courier New" panose="02070309020205020404" pitchFamily="49" charset="0"/>
              </a:rPr>
              <a:t>:	</a:t>
            </a:r>
          </a:p>
          <a:p>
            <a:r>
              <a:rPr lang="pl-PL" sz="1300" b="1" dirty="0">
                <a:latin typeface="Courier New" panose="02070309020205020404" pitchFamily="49" charset="0"/>
                <a:cs typeface="Courier New" panose="02070309020205020404" pitchFamily="49" charset="0"/>
              </a:rPr>
              <a:t>ISCED_11:	</a:t>
            </a:r>
          </a:p>
          <a:p>
            <a:r>
              <a:rPr lang="pl-PL" sz="1300" dirty="0">
                <a:latin typeface="Courier New" panose="02070309020205020404" pitchFamily="49" charset="0"/>
                <a:cs typeface="Courier New" panose="02070309020205020404" pitchFamily="49" charset="0"/>
              </a:rPr>
              <a:t>* Q106 [ISCED_11] </a:t>
            </a:r>
            <a:r>
              <a:rPr lang="pl-PL" sz="1300" dirty="0" err="1">
                <a:latin typeface="Courier New" panose="02070309020205020404" pitchFamily="49" charset="0"/>
                <a:cs typeface="Courier New" panose="02070309020205020404" pitchFamily="49" charset="0"/>
              </a:rPr>
              <a:t>What</a:t>
            </a:r>
            <a:r>
              <a:rPr lang="pl-PL" sz="1300" dirty="0">
                <a:latin typeface="Courier New" panose="02070309020205020404" pitchFamily="49" charset="0"/>
                <a:cs typeface="Courier New" panose="02070309020205020404" pitchFamily="49" charset="0"/>
              </a:rPr>
              <a:t> </a:t>
            </a:r>
            <a:r>
              <a:rPr lang="pl-PL" sz="1300" dirty="0" err="1">
                <a:latin typeface="Courier New" panose="02070309020205020404" pitchFamily="49" charset="0"/>
                <a:cs typeface="Courier New" panose="02070309020205020404" pitchFamily="49" charset="0"/>
              </a:rPr>
              <a:t>is</a:t>
            </a:r>
            <a:r>
              <a:rPr lang="pl-PL" sz="1300" dirty="0">
                <a:latin typeface="Courier New" panose="02070309020205020404" pitchFamily="49" charset="0"/>
                <a:cs typeface="Courier New" panose="02070309020205020404" pitchFamily="49" charset="0"/>
              </a:rPr>
              <a:t> the </a:t>
            </a:r>
            <a:r>
              <a:rPr lang="pl-PL" sz="1300" dirty="0" err="1">
                <a:latin typeface="Courier New" panose="02070309020205020404" pitchFamily="49" charset="0"/>
                <a:cs typeface="Courier New" panose="02070309020205020404" pitchFamily="49" charset="0"/>
              </a:rPr>
              <a:t>highest</a:t>
            </a:r>
            <a:r>
              <a:rPr lang="pl-PL" sz="1300" dirty="0">
                <a:latin typeface="Courier New" panose="02070309020205020404" pitchFamily="49" charset="0"/>
                <a:cs typeface="Courier New" panose="02070309020205020404" pitchFamily="49" charset="0"/>
              </a:rPr>
              <a:t> </a:t>
            </a:r>
            <a:r>
              <a:rPr lang="pl-PL" sz="1300" dirty="0" err="1">
                <a:latin typeface="Courier New" panose="02070309020205020404" pitchFamily="49" charset="0"/>
                <a:cs typeface="Courier New" panose="02070309020205020404" pitchFamily="49" charset="0"/>
              </a:rPr>
              <a:t>level</a:t>
            </a:r>
            <a:r>
              <a:rPr lang="pl-PL" sz="1300" dirty="0">
                <a:latin typeface="Courier New" panose="02070309020205020404" pitchFamily="49" charset="0"/>
                <a:cs typeface="Courier New" panose="02070309020205020404" pitchFamily="49" charset="0"/>
              </a:rPr>
              <a:t> of </a:t>
            </a:r>
            <a:r>
              <a:rPr lang="pl-PL" sz="1300" dirty="0" err="1">
                <a:latin typeface="Courier New" panose="02070309020205020404" pitchFamily="49" charset="0"/>
                <a:cs typeface="Courier New" panose="02070309020205020404" pitchFamily="49" charset="0"/>
              </a:rPr>
              <a:t>education</a:t>
            </a:r>
            <a:r>
              <a:rPr lang="pl-PL" sz="1300" dirty="0">
                <a:latin typeface="Courier New" panose="02070309020205020404" pitchFamily="49" charset="0"/>
                <a:cs typeface="Courier New" panose="02070309020205020404" pitchFamily="49" charset="0"/>
              </a:rPr>
              <a:t> </a:t>
            </a:r>
            <a:r>
              <a:rPr lang="pl-PL" sz="1300" dirty="0" err="1">
                <a:latin typeface="Courier New" panose="02070309020205020404" pitchFamily="49" charset="0"/>
                <a:cs typeface="Courier New" panose="02070309020205020404" pitchFamily="49" charset="0"/>
              </a:rPr>
              <a:t>or</a:t>
            </a:r>
            <a:r>
              <a:rPr lang="pl-PL" sz="1300" dirty="0">
                <a:latin typeface="Courier New" panose="02070309020205020404" pitchFamily="49" charset="0"/>
                <a:cs typeface="Courier New" panose="02070309020205020404" pitchFamily="49" charset="0"/>
              </a:rPr>
              <a:t> </a:t>
            </a:r>
            <a:r>
              <a:rPr lang="pl-PL" sz="1300" dirty="0" err="1">
                <a:latin typeface="Courier New" panose="02070309020205020404" pitchFamily="49" charset="0"/>
                <a:cs typeface="Courier New" panose="02070309020205020404" pitchFamily="49" charset="0"/>
              </a:rPr>
              <a:t>training</a:t>
            </a:r>
            <a:r>
              <a:rPr lang="pl-PL" sz="1300" dirty="0">
                <a:latin typeface="Courier New" panose="02070309020205020404" pitchFamily="49" charset="0"/>
                <a:cs typeface="Courier New" panose="02070309020205020404" pitchFamily="49" charset="0"/>
              </a:rPr>
              <a:t> </a:t>
            </a:r>
            <a:r>
              <a:rPr lang="pl-PL" sz="1300" dirty="0" err="1">
                <a:latin typeface="Courier New" panose="02070309020205020404" pitchFamily="49" charset="0"/>
                <a:cs typeface="Courier New" panose="02070309020205020404" pitchFamily="49" charset="0"/>
              </a:rPr>
              <a:t>that</a:t>
            </a:r>
            <a:r>
              <a:rPr lang="pl-PL" sz="1300" dirty="0">
                <a:latin typeface="Courier New" panose="02070309020205020404" pitchFamily="49" charset="0"/>
                <a:cs typeface="Courier New" panose="02070309020205020404" pitchFamily="49" charset="0"/>
              </a:rPr>
              <a:t> </a:t>
            </a:r>
            <a:r>
              <a:rPr lang="pl-PL" sz="1300" dirty="0" err="1">
                <a:latin typeface="Courier New" panose="02070309020205020404" pitchFamily="49" charset="0"/>
                <a:cs typeface="Courier New" panose="02070309020205020404" pitchFamily="49" charset="0"/>
              </a:rPr>
              <a:t>you</a:t>
            </a:r>
            <a:r>
              <a:rPr lang="pl-PL" sz="1300" dirty="0">
                <a:latin typeface="Courier New" panose="02070309020205020404" pitchFamily="49" charset="0"/>
                <a:cs typeface="Courier New" panose="02070309020205020404" pitchFamily="49" charset="0"/>
              </a:rPr>
              <a:t> </a:t>
            </a:r>
            <a:r>
              <a:rPr lang="pl-PL" sz="1300" dirty="0" err="1">
                <a:latin typeface="Courier New" panose="02070309020205020404" pitchFamily="49" charset="0"/>
                <a:cs typeface="Courier New" panose="02070309020205020404" pitchFamily="49" charset="0"/>
              </a:rPr>
              <a:t>have</a:t>
            </a:r>
            <a:endParaRPr lang="pl-PL" sz="1300" dirty="0">
              <a:latin typeface="Courier New" panose="02070309020205020404" pitchFamily="49" charset="0"/>
              <a:cs typeface="Courier New" panose="02070309020205020404" pitchFamily="49" charset="0"/>
            </a:endParaRPr>
          </a:p>
          <a:p>
            <a:r>
              <a:rPr lang="pl-PL" sz="1300" b="1" dirty="0" err="1">
                <a:latin typeface="Courier New" panose="02070309020205020404" pitchFamily="49" charset="0"/>
                <a:cs typeface="Courier New" panose="02070309020205020404" pitchFamily="49" charset="0"/>
              </a:rPr>
              <a:t>GDPcap</a:t>
            </a:r>
            <a:r>
              <a:rPr lang="pl-PL" sz="1300" b="1" dirty="0">
                <a:latin typeface="Courier New" panose="02070309020205020404" pitchFamily="49" charset="0"/>
                <a:cs typeface="Courier New" panose="02070309020205020404" pitchFamily="49" charset="0"/>
              </a:rPr>
              <a:t>:</a:t>
            </a:r>
            <a:r>
              <a:rPr lang="pl-PL" sz="1300" dirty="0">
                <a:latin typeface="Courier New" panose="02070309020205020404" pitchFamily="49" charset="0"/>
                <a:cs typeface="Courier New" panose="02070309020205020404" pitchFamily="49" charset="0"/>
              </a:rPr>
              <a:t>	</a:t>
            </a:r>
          </a:p>
          <a:p>
            <a:r>
              <a:rPr lang="pl-PL" sz="1300" dirty="0">
                <a:latin typeface="Courier New" panose="02070309020205020404" pitchFamily="49" charset="0"/>
                <a:cs typeface="Courier New" panose="02070309020205020404" pitchFamily="49" charset="0"/>
              </a:rPr>
              <a:t>Real GDP capita</a:t>
            </a:r>
          </a:p>
          <a:p>
            <a:r>
              <a:rPr lang="pl-PL" sz="1300" b="1" dirty="0">
                <a:latin typeface="Courier New" panose="02070309020205020404" pitchFamily="49" charset="0"/>
                <a:cs typeface="Courier New" panose="02070309020205020404" pitchFamily="49" charset="0"/>
              </a:rPr>
              <a:t>trust:</a:t>
            </a:r>
            <a:r>
              <a:rPr lang="pl-PL" sz="1300" dirty="0">
                <a:latin typeface="Courier New" panose="02070309020205020404" pitchFamily="49" charset="0"/>
                <a:cs typeface="Courier New" panose="02070309020205020404" pitchFamily="49" charset="0"/>
              </a:rPr>
              <a:t>	</a:t>
            </a:r>
          </a:p>
          <a:p>
            <a:r>
              <a:rPr lang="pl-PL" sz="1300" dirty="0" err="1">
                <a:latin typeface="Courier New" panose="02070309020205020404" pitchFamily="49" charset="0"/>
                <a:cs typeface="Courier New" panose="02070309020205020404" pitchFamily="49" charset="0"/>
              </a:rPr>
              <a:t>Social</a:t>
            </a:r>
            <a:r>
              <a:rPr lang="pl-PL" sz="1300" dirty="0">
                <a:latin typeface="Courier New" panose="02070309020205020404" pitchFamily="49" charset="0"/>
                <a:cs typeface="Courier New" panose="02070309020205020404" pitchFamily="49" charset="0"/>
              </a:rPr>
              <a:t> trust</a:t>
            </a:r>
          </a:p>
          <a:p>
            <a:r>
              <a:rPr lang="pl-PL" sz="1300" b="1" dirty="0" err="1">
                <a:latin typeface="Courier New" panose="02070309020205020404" pitchFamily="49" charset="0"/>
                <a:cs typeface="Courier New" panose="02070309020205020404" pitchFamily="49" charset="0"/>
              </a:rPr>
              <a:t>DoingBus</a:t>
            </a:r>
            <a:r>
              <a:rPr lang="pl-PL" sz="1300" b="1" dirty="0">
                <a:latin typeface="Courier New" panose="02070309020205020404" pitchFamily="49" charset="0"/>
                <a:cs typeface="Courier New" panose="02070309020205020404" pitchFamily="49" charset="0"/>
              </a:rPr>
              <a:t>:</a:t>
            </a:r>
          </a:p>
          <a:p>
            <a:r>
              <a:rPr lang="pl-PL" sz="1300" dirty="0" err="1">
                <a:latin typeface="Courier New" panose="02070309020205020404" pitchFamily="49" charset="0"/>
                <a:cs typeface="Courier New" panose="02070309020205020404" pitchFamily="49" charset="0"/>
              </a:rPr>
              <a:t>DoingBusiness</a:t>
            </a:r>
            <a:endParaRPr lang="pl-PL" sz="1300" dirty="0">
              <a:latin typeface="Courier New" panose="02070309020205020404" pitchFamily="49" charset="0"/>
              <a:cs typeface="Courier New" panose="02070309020205020404" pitchFamily="49" charset="0"/>
            </a:endParaRPr>
          </a:p>
          <a:p>
            <a:r>
              <a:rPr lang="pl-PL" sz="1300" b="1" dirty="0" err="1">
                <a:latin typeface="Courier New" panose="02070309020205020404" pitchFamily="49" charset="0"/>
                <a:cs typeface="Courier New" panose="02070309020205020404" pitchFamily="49" charset="0"/>
              </a:rPr>
              <a:t>VaA</a:t>
            </a:r>
            <a:endParaRPr lang="pl-PL" sz="1300" b="1" dirty="0">
              <a:latin typeface="Courier New" panose="02070309020205020404" pitchFamily="49" charset="0"/>
              <a:cs typeface="Courier New" panose="02070309020205020404" pitchFamily="49" charset="0"/>
            </a:endParaRPr>
          </a:p>
          <a:p>
            <a:r>
              <a:rPr lang="pl-PL" sz="1300" dirty="0">
                <a:latin typeface="Courier New" panose="02070309020205020404" pitchFamily="49" charset="0"/>
                <a:cs typeface="Courier New" panose="02070309020205020404" pitchFamily="49" charset="0"/>
              </a:rPr>
              <a:t>Voice and </a:t>
            </a:r>
            <a:r>
              <a:rPr lang="pl-PL" sz="1300" dirty="0" err="1">
                <a:latin typeface="Courier New" panose="02070309020205020404" pitchFamily="49" charset="0"/>
                <a:cs typeface="Courier New" panose="02070309020205020404" pitchFamily="49" charset="0"/>
              </a:rPr>
              <a:t>Accountability</a:t>
            </a:r>
            <a:endParaRPr lang="pl-PL" sz="1300" dirty="0">
              <a:latin typeface="Courier New" panose="02070309020205020404" pitchFamily="49" charset="0"/>
              <a:cs typeface="Courier New" panose="02070309020205020404" pitchFamily="49" charset="0"/>
            </a:endParaRPr>
          </a:p>
          <a:p>
            <a:r>
              <a:rPr lang="pl-PL" sz="1300" b="1" dirty="0">
                <a:latin typeface="Courier New" panose="02070309020205020404" pitchFamily="49" charset="0"/>
                <a:cs typeface="Courier New" panose="02070309020205020404" pitchFamily="49" charset="0"/>
              </a:rPr>
              <a:t>PSAV</a:t>
            </a:r>
          </a:p>
          <a:p>
            <a:r>
              <a:rPr lang="pl-PL" sz="1300" dirty="0" err="1">
                <a:latin typeface="Courier New" panose="02070309020205020404" pitchFamily="49" charset="0"/>
                <a:cs typeface="Courier New" panose="02070309020205020404" pitchFamily="49" charset="0"/>
              </a:rPr>
              <a:t>Political</a:t>
            </a:r>
            <a:r>
              <a:rPr lang="pl-PL" sz="1300" dirty="0">
                <a:latin typeface="Courier New" panose="02070309020205020404" pitchFamily="49" charset="0"/>
                <a:cs typeface="Courier New" panose="02070309020205020404" pitchFamily="49" charset="0"/>
              </a:rPr>
              <a:t> </a:t>
            </a:r>
            <a:r>
              <a:rPr lang="pl-PL" sz="1300" dirty="0" err="1">
                <a:latin typeface="Courier New" panose="02070309020205020404" pitchFamily="49" charset="0"/>
                <a:cs typeface="Courier New" panose="02070309020205020404" pitchFamily="49" charset="0"/>
              </a:rPr>
              <a:t>Stability</a:t>
            </a:r>
            <a:r>
              <a:rPr lang="pl-PL" sz="1300" dirty="0">
                <a:latin typeface="Courier New" panose="02070309020205020404" pitchFamily="49" charset="0"/>
                <a:cs typeface="Courier New" panose="02070309020205020404" pitchFamily="49" charset="0"/>
              </a:rPr>
              <a:t> and </a:t>
            </a:r>
            <a:r>
              <a:rPr lang="pl-PL" sz="1300" dirty="0" err="1">
                <a:latin typeface="Courier New" panose="02070309020205020404" pitchFamily="49" charset="0"/>
                <a:cs typeface="Courier New" panose="02070309020205020404" pitchFamily="49" charset="0"/>
              </a:rPr>
              <a:t>Absence</a:t>
            </a:r>
            <a:r>
              <a:rPr lang="pl-PL" sz="1300" dirty="0">
                <a:latin typeface="Courier New" panose="02070309020205020404" pitchFamily="49" charset="0"/>
                <a:cs typeface="Courier New" panose="02070309020205020404" pitchFamily="49" charset="0"/>
              </a:rPr>
              <a:t> of </a:t>
            </a:r>
            <a:r>
              <a:rPr lang="pl-PL" sz="1300" dirty="0" err="1">
                <a:latin typeface="Courier New" panose="02070309020205020404" pitchFamily="49" charset="0"/>
                <a:cs typeface="Courier New" panose="02070309020205020404" pitchFamily="49" charset="0"/>
              </a:rPr>
              <a:t>Violence</a:t>
            </a:r>
            <a:r>
              <a:rPr lang="pl-PL" sz="1300" dirty="0">
                <a:latin typeface="Courier New" panose="02070309020205020404" pitchFamily="49" charset="0"/>
                <a:cs typeface="Courier New" panose="02070309020205020404" pitchFamily="49" charset="0"/>
              </a:rPr>
              <a:t>/</a:t>
            </a:r>
            <a:r>
              <a:rPr lang="pl-PL" sz="1300" dirty="0" err="1">
                <a:latin typeface="Courier New" panose="02070309020205020404" pitchFamily="49" charset="0"/>
                <a:cs typeface="Courier New" panose="02070309020205020404" pitchFamily="49" charset="0"/>
              </a:rPr>
              <a:t>Terrorism</a:t>
            </a:r>
            <a:endParaRPr lang="pl-PL" sz="1300" dirty="0">
              <a:latin typeface="Courier New" panose="02070309020205020404" pitchFamily="49" charset="0"/>
              <a:cs typeface="Courier New" panose="02070309020205020404" pitchFamily="49" charset="0"/>
            </a:endParaRPr>
          </a:p>
          <a:p>
            <a:r>
              <a:rPr lang="pl-PL" sz="1300" b="1" dirty="0">
                <a:latin typeface="Courier New" panose="02070309020205020404" pitchFamily="49" charset="0"/>
                <a:cs typeface="Courier New" panose="02070309020205020404" pitchFamily="49" charset="0"/>
              </a:rPr>
              <a:t>GE</a:t>
            </a:r>
            <a:r>
              <a:rPr lang="pl-PL" sz="1300" dirty="0">
                <a:latin typeface="Courier New" panose="02070309020205020404" pitchFamily="49" charset="0"/>
                <a:cs typeface="Courier New" panose="02070309020205020404" pitchFamily="49" charset="0"/>
              </a:rPr>
              <a:t>	</a:t>
            </a:r>
          </a:p>
          <a:p>
            <a:r>
              <a:rPr lang="pl-PL" sz="1300" dirty="0" err="1">
                <a:latin typeface="Courier New" panose="02070309020205020404" pitchFamily="49" charset="0"/>
                <a:cs typeface="Courier New" panose="02070309020205020404" pitchFamily="49" charset="0"/>
              </a:rPr>
              <a:t>Government</a:t>
            </a:r>
            <a:r>
              <a:rPr lang="pl-PL" sz="1300" dirty="0">
                <a:latin typeface="Courier New" panose="02070309020205020404" pitchFamily="49" charset="0"/>
                <a:cs typeface="Courier New" panose="02070309020205020404" pitchFamily="49" charset="0"/>
              </a:rPr>
              <a:t> </a:t>
            </a:r>
            <a:r>
              <a:rPr lang="pl-PL" sz="1300" dirty="0" err="1">
                <a:latin typeface="Courier New" panose="02070309020205020404" pitchFamily="49" charset="0"/>
                <a:cs typeface="Courier New" panose="02070309020205020404" pitchFamily="49" charset="0"/>
              </a:rPr>
              <a:t>Effectiveness</a:t>
            </a:r>
            <a:endParaRPr lang="pl-PL" sz="1300" dirty="0">
              <a:latin typeface="Courier New" panose="02070309020205020404" pitchFamily="49" charset="0"/>
              <a:cs typeface="Courier New" panose="02070309020205020404" pitchFamily="49" charset="0"/>
            </a:endParaRPr>
          </a:p>
          <a:p>
            <a:r>
              <a:rPr lang="pl-PL" sz="1300" b="1" dirty="0">
                <a:latin typeface="Courier New" panose="02070309020205020404" pitchFamily="49" charset="0"/>
                <a:cs typeface="Courier New" panose="02070309020205020404" pitchFamily="49" charset="0"/>
              </a:rPr>
              <a:t>RQ:</a:t>
            </a:r>
            <a:r>
              <a:rPr lang="pl-PL" sz="1300" dirty="0">
                <a:latin typeface="Courier New" panose="02070309020205020404" pitchFamily="49" charset="0"/>
                <a:cs typeface="Courier New" panose="02070309020205020404" pitchFamily="49" charset="0"/>
              </a:rPr>
              <a:t>	</a:t>
            </a:r>
          </a:p>
          <a:p>
            <a:r>
              <a:rPr lang="pl-PL" sz="1300" dirty="0">
                <a:latin typeface="Courier New" panose="02070309020205020404" pitchFamily="49" charset="0"/>
                <a:cs typeface="Courier New" panose="02070309020205020404" pitchFamily="49" charset="0"/>
              </a:rPr>
              <a:t>Regulatory </a:t>
            </a:r>
            <a:r>
              <a:rPr lang="pl-PL" sz="1300" dirty="0" err="1">
                <a:latin typeface="Courier New" panose="02070309020205020404" pitchFamily="49" charset="0"/>
                <a:cs typeface="Courier New" panose="02070309020205020404" pitchFamily="49" charset="0"/>
              </a:rPr>
              <a:t>Quality</a:t>
            </a:r>
            <a:r>
              <a:rPr lang="pl-PL" sz="1300" dirty="0">
                <a:latin typeface="Courier New" panose="02070309020205020404" pitchFamily="49" charset="0"/>
                <a:cs typeface="Courier New" panose="02070309020205020404" pitchFamily="49" charset="0"/>
              </a:rPr>
              <a:t>:</a:t>
            </a:r>
          </a:p>
          <a:p>
            <a:r>
              <a:rPr lang="pl-PL" sz="1300" b="1" dirty="0" err="1">
                <a:latin typeface="Courier New" panose="02070309020205020404" pitchFamily="49" charset="0"/>
                <a:cs typeface="Courier New" panose="02070309020205020404" pitchFamily="49" charset="0"/>
              </a:rPr>
              <a:t>RoL</a:t>
            </a:r>
            <a:r>
              <a:rPr lang="pl-PL" sz="1300" b="1" dirty="0">
                <a:latin typeface="Courier New" panose="02070309020205020404" pitchFamily="49" charset="0"/>
                <a:cs typeface="Courier New" panose="02070309020205020404" pitchFamily="49" charset="0"/>
              </a:rPr>
              <a:t>:</a:t>
            </a:r>
            <a:r>
              <a:rPr lang="pl-PL" sz="1300" dirty="0">
                <a:latin typeface="Courier New" panose="02070309020205020404" pitchFamily="49" charset="0"/>
                <a:cs typeface="Courier New" panose="02070309020205020404" pitchFamily="49" charset="0"/>
              </a:rPr>
              <a:t> </a:t>
            </a:r>
          </a:p>
          <a:p>
            <a:r>
              <a:rPr lang="pl-PL" sz="1300" dirty="0" err="1">
                <a:latin typeface="Courier New" panose="02070309020205020404" pitchFamily="49" charset="0"/>
                <a:cs typeface="Courier New" panose="02070309020205020404" pitchFamily="49" charset="0"/>
              </a:rPr>
              <a:t>Rule</a:t>
            </a:r>
            <a:r>
              <a:rPr lang="pl-PL" sz="1300" dirty="0">
                <a:latin typeface="Courier New" panose="02070309020205020404" pitchFamily="49" charset="0"/>
                <a:cs typeface="Courier New" panose="02070309020205020404" pitchFamily="49" charset="0"/>
              </a:rPr>
              <a:t> of Law</a:t>
            </a:r>
          </a:p>
          <a:p>
            <a:r>
              <a:rPr lang="pl-PL" sz="1300" b="1" dirty="0" err="1">
                <a:latin typeface="Courier New" panose="02070309020205020404" pitchFamily="49" charset="0"/>
                <a:cs typeface="Courier New" panose="02070309020205020404" pitchFamily="49" charset="0"/>
              </a:rPr>
              <a:t>CoC</a:t>
            </a:r>
            <a:r>
              <a:rPr lang="pl-PL" sz="1300" b="1" dirty="0">
                <a:latin typeface="Courier New" panose="02070309020205020404" pitchFamily="49" charset="0"/>
                <a:cs typeface="Courier New" panose="02070309020205020404" pitchFamily="49" charset="0"/>
              </a:rPr>
              <a:t>:</a:t>
            </a:r>
          </a:p>
          <a:p>
            <a:r>
              <a:rPr lang="pl-PL" sz="1300" dirty="0">
                <a:latin typeface="Courier New" panose="02070309020205020404" pitchFamily="49" charset="0"/>
                <a:cs typeface="Courier New" panose="02070309020205020404" pitchFamily="49" charset="0"/>
              </a:rPr>
              <a:t>Control of </a:t>
            </a:r>
            <a:r>
              <a:rPr lang="pl-PL" sz="1300" dirty="0" err="1">
                <a:latin typeface="Courier New" panose="02070309020205020404" pitchFamily="49" charset="0"/>
                <a:cs typeface="Courier New" panose="02070309020205020404" pitchFamily="49" charset="0"/>
              </a:rPr>
              <a:t>Corruption</a:t>
            </a:r>
            <a:endParaRPr lang="pl-PL" sz="1300" dirty="0">
              <a:latin typeface="Courier New" panose="02070309020205020404" pitchFamily="49" charset="0"/>
              <a:cs typeface="Courier New" panose="02070309020205020404" pitchFamily="49" charset="0"/>
            </a:endParaRPr>
          </a:p>
          <a:p>
            <a:endParaRPr lang="pl-PL" sz="1300" dirty="0"/>
          </a:p>
        </p:txBody>
      </p:sp>
    </p:spTree>
    <p:extLst>
      <p:ext uri="{BB962C8B-B14F-4D97-AF65-F5344CB8AC3E}">
        <p14:creationId xmlns:p14="http://schemas.microsoft.com/office/powerpoint/2010/main" val="1356054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a:extLst>
              <a:ext uri="{FF2B5EF4-FFF2-40B4-BE49-F238E27FC236}">
                <a16:creationId xmlns:a16="http://schemas.microsoft.com/office/drawing/2014/main" id="{F3AA69DC-C4DA-99FA-7FFE-1C8750EEAA44}"/>
              </a:ext>
            </a:extLst>
          </p:cNvPr>
          <p:cNvSpPr>
            <a:spLocks noGrp="1"/>
          </p:cNvSpPr>
          <p:nvPr>
            <p:ph type="title"/>
          </p:nvPr>
        </p:nvSpPr>
        <p:spPr>
          <a:xfrm>
            <a:off x="9156032" y="2107615"/>
            <a:ext cx="2879557" cy="2031248"/>
          </a:xfrm>
        </p:spPr>
        <p:txBody>
          <a:bodyPr/>
          <a:lstStyle/>
          <a:p>
            <a:pPr algn="ctr"/>
            <a:r>
              <a:rPr lang="pl-PL" b="1" dirty="0" err="1">
                <a:solidFill>
                  <a:srgbClr val="C00000"/>
                </a:solidFill>
              </a:rPr>
              <a:t>Explanatory</a:t>
            </a:r>
            <a:r>
              <a:rPr lang="pl-PL" b="1" dirty="0">
                <a:solidFill>
                  <a:srgbClr val="C00000"/>
                </a:solidFill>
              </a:rPr>
              <a:t> </a:t>
            </a:r>
            <a:r>
              <a:rPr lang="pl-PL" b="1" dirty="0" err="1">
                <a:solidFill>
                  <a:srgbClr val="C00000"/>
                </a:solidFill>
              </a:rPr>
              <a:t>variables</a:t>
            </a:r>
            <a:endParaRPr lang="pl-PL" b="1" dirty="0">
              <a:solidFill>
                <a:srgbClr val="C00000"/>
              </a:solidFill>
            </a:endParaRPr>
          </a:p>
        </p:txBody>
      </p:sp>
      <p:graphicFrame>
        <p:nvGraphicFramePr>
          <p:cNvPr id="3" name="Tabela 2"/>
          <p:cNvGraphicFramePr>
            <a:graphicFrameLocks noGrp="1"/>
          </p:cNvGraphicFramePr>
          <p:nvPr>
            <p:extLst>
              <p:ext uri="{D42A27DB-BD31-4B8C-83A1-F6EECF244321}">
                <p14:modId xmlns:p14="http://schemas.microsoft.com/office/powerpoint/2010/main" val="2162660801"/>
              </p:ext>
            </p:extLst>
          </p:nvPr>
        </p:nvGraphicFramePr>
        <p:xfrm>
          <a:off x="165697" y="59211"/>
          <a:ext cx="8843312" cy="6887698"/>
        </p:xfrm>
        <a:graphic>
          <a:graphicData uri="http://schemas.openxmlformats.org/drawingml/2006/table">
            <a:tbl>
              <a:tblPr>
                <a:tableStyleId>{5C22544A-7EE6-4342-B048-85BDC9FD1C3A}</a:tableStyleId>
              </a:tblPr>
              <a:tblGrid>
                <a:gridCol w="1476465">
                  <a:extLst>
                    <a:ext uri="{9D8B030D-6E8A-4147-A177-3AD203B41FA5}">
                      <a16:colId xmlns:a16="http://schemas.microsoft.com/office/drawing/2014/main" val="3322512779"/>
                    </a:ext>
                  </a:extLst>
                </a:gridCol>
                <a:gridCol w="1485751">
                  <a:extLst>
                    <a:ext uri="{9D8B030D-6E8A-4147-A177-3AD203B41FA5}">
                      <a16:colId xmlns:a16="http://schemas.microsoft.com/office/drawing/2014/main" val="1150283218"/>
                    </a:ext>
                  </a:extLst>
                </a:gridCol>
                <a:gridCol w="1423843">
                  <a:extLst>
                    <a:ext uri="{9D8B030D-6E8A-4147-A177-3AD203B41FA5}">
                      <a16:colId xmlns:a16="http://schemas.microsoft.com/office/drawing/2014/main" val="128455150"/>
                    </a:ext>
                  </a:extLst>
                </a:gridCol>
                <a:gridCol w="1485751">
                  <a:extLst>
                    <a:ext uri="{9D8B030D-6E8A-4147-A177-3AD203B41FA5}">
                      <a16:colId xmlns:a16="http://schemas.microsoft.com/office/drawing/2014/main" val="525645269"/>
                    </a:ext>
                  </a:extLst>
                </a:gridCol>
                <a:gridCol w="1485751">
                  <a:extLst>
                    <a:ext uri="{9D8B030D-6E8A-4147-A177-3AD203B41FA5}">
                      <a16:colId xmlns:a16="http://schemas.microsoft.com/office/drawing/2014/main" val="559720262"/>
                    </a:ext>
                  </a:extLst>
                </a:gridCol>
                <a:gridCol w="1485751">
                  <a:extLst>
                    <a:ext uri="{9D8B030D-6E8A-4147-A177-3AD203B41FA5}">
                      <a16:colId xmlns:a16="http://schemas.microsoft.com/office/drawing/2014/main" val="3481974327"/>
                    </a:ext>
                  </a:extLst>
                </a:gridCol>
              </a:tblGrid>
              <a:tr h="100435">
                <a:tc>
                  <a:txBody>
                    <a:bodyPr/>
                    <a:lstStyle/>
                    <a:p>
                      <a:pPr algn="l" fontAlgn="b"/>
                      <a:r>
                        <a:rPr lang="pl-PL" sz="1200" u="none" strike="noStrike" dirty="0" err="1">
                          <a:effectLst/>
                        </a:rPr>
                        <a:t>Variable</a:t>
                      </a:r>
                      <a:endParaRPr lang="pl-PL" sz="1200" b="0" i="0" u="none" strike="noStrike" dirty="0">
                        <a:solidFill>
                          <a:srgbClr val="000000"/>
                        </a:solidFill>
                        <a:effectLst/>
                        <a:latin typeface="Calibri" panose="020F0502020204030204" pitchFamily="34" charset="0"/>
                      </a:endParaRPr>
                    </a:p>
                  </a:txBody>
                  <a:tcPr marL="3274" marR="3274" marT="3274" marB="0" anchor="b"/>
                </a:tc>
                <a:tc>
                  <a:txBody>
                    <a:bodyPr/>
                    <a:lstStyle/>
                    <a:p>
                      <a:pPr algn="l" fontAlgn="b"/>
                      <a:r>
                        <a:rPr lang="pl-PL" sz="1200" u="none" strike="noStrike">
                          <a:effectLst/>
                        </a:rPr>
                        <a:t>Obs</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l" fontAlgn="b"/>
                      <a:r>
                        <a:rPr lang="pl-PL" sz="1200" u="none" strike="noStrike">
                          <a:effectLst/>
                        </a:rPr>
                        <a:t>Mean</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l" fontAlgn="b"/>
                      <a:r>
                        <a:rPr lang="pl-PL" sz="1200" u="none" strike="noStrike">
                          <a:effectLst/>
                        </a:rPr>
                        <a:t>Std. Dev.</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l" fontAlgn="b"/>
                      <a:r>
                        <a:rPr lang="pl-PL" sz="1200" u="none" strike="noStrike">
                          <a:effectLst/>
                        </a:rPr>
                        <a:t>Min</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l" fontAlgn="b"/>
                      <a:r>
                        <a:rPr lang="pl-PL" sz="1200" u="none" strike="noStrike">
                          <a:effectLst/>
                        </a:rPr>
                        <a:t>Max</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810400186"/>
                  </a:ext>
                </a:extLst>
              </a:tr>
              <a:tr h="172624">
                <a:tc>
                  <a:txBody>
                    <a:bodyPr/>
                    <a:lstStyle/>
                    <a:p>
                      <a:pPr algn="l" fontAlgn="b"/>
                      <a:r>
                        <a:rPr lang="pl-PL" sz="1200" u="none" strike="noStrike" dirty="0" err="1">
                          <a:effectLst/>
                        </a:rPr>
                        <a:t>part_time</a:t>
                      </a:r>
                      <a:endParaRPr lang="pl-PL" sz="1200" b="0" i="0" u="none" strike="noStrike" dirty="0">
                        <a:solidFill>
                          <a:srgbClr val="006100"/>
                        </a:solidFill>
                        <a:effectLst/>
                        <a:latin typeface="Calibri" panose="020F0502020204030204" pitchFamily="34" charset="0"/>
                      </a:endParaRPr>
                    </a:p>
                  </a:txBody>
                  <a:tcPr marL="3274" marR="3274" marT="3274" marB="0" anchor="b">
                    <a:solidFill>
                      <a:schemeClr val="accent6">
                        <a:lumMod val="40000"/>
                        <a:lumOff val="60000"/>
                      </a:schemeClr>
                    </a:solidFill>
                  </a:tcPr>
                </a:tc>
                <a:tc>
                  <a:txBody>
                    <a:bodyPr/>
                    <a:lstStyle/>
                    <a:p>
                      <a:pPr algn="l" fontAlgn="b"/>
                      <a:r>
                        <a:rPr lang="pl-PL" sz="1200" u="none" strike="noStrike">
                          <a:effectLst/>
                        </a:rPr>
                        <a:t>111,995</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1.82357</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0.381185</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2</a:t>
                      </a:r>
                      <a:endParaRPr lang="pl-PL" sz="1200" b="0" i="0" u="none" strike="noStrike">
                        <a:solidFill>
                          <a:srgbClr val="0061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2344926721"/>
                  </a:ext>
                </a:extLst>
              </a:tr>
              <a:tr h="172624">
                <a:tc>
                  <a:txBody>
                    <a:bodyPr/>
                    <a:lstStyle/>
                    <a:p>
                      <a:pPr algn="l" fontAlgn="b"/>
                      <a:r>
                        <a:rPr lang="pl-PL" sz="1200" u="none" strike="noStrike" dirty="0" err="1">
                          <a:effectLst/>
                        </a:rPr>
                        <a:t>usual_hour~k</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6">
                        <a:lumMod val="40000"/>
                        <a:lumOff val="60000"/>
                      </a:schemeClr>
                    </a:solidFill>
                  </a:tcPr>
                </a:tc>
                <a:tc>
                  <a:txBody>
                    <a:bodyPr/>
                    <a:lstStyle/>
                    <a:p>
                      <a:pPr algn="l" fontAlgn="b"/>
                      <a:r>
                        <a:rPr lang="pl-PL" sz="1200" u="none" strike="noStrike">
                          <a:effectLst/>
                        </a:rPr>
                        <a:t>111,290</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39.0136</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12.97009</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168</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1467282395"/>
                  </a:ext>
                </a:extLst>
              </a:tr>
              <a:tr h="172624">
                <a:tc>
                  <a:txBody>
                    <a:bodyPr/>
                    <a:lstStyle/>
                    <a:p>
                      <a:pPr algn="l" fontAlgn="b"/>
                      <a:r>
                        <a:rPr lang="pl-PL" sz="1200" u="none" strike="noStrike" dirty="0" err="1">
                          <a:effectLst/>
                        </a:rPr>
                        <a:t>totalhour</a:t>
                      </a:r>
                      <a:endParaRPr lang="pl-PL" sz="1200" b="0" i="0" u="none" strike="noStrike" dirty="0">
                        <a:solidFill>
                          <a:srgbClr val="006100"/>
                        </a:solidFill>
                        <a:effectLst/>
                        <a:latin typeface="Calibri" panose="020F0502020204030204" pitchFamily="34" charset="0"/>
                      </a:endParaRPr>
                    </a:p>
                  </a:txBody>
                  <a:tcPr marL="3274" marR="3274" marT="3274" marB="0" anchor="b">
                    <a:solidFill>
                      <a:schemeClr val="accent6">
                        <a:lumMod val="40000"/>
                        <a:lumOff val="60000"/>
                      </a:schemeClr>
                    </a:solidFill>
                  </a:tcPr>
                </a:tc>
                <a:tc>
                  <a:txBody>
                    <a:bodyPr/>
                    <a:lstStyle/>
                    <a:p>
                      <a:pPr algn="l" fontAlgn="b"/>
                      <a:r>
                        <a:rPr lang="pl-PL" sz="1200" u="none" strike="noStrike">
                          <a:effectLst/>
                        </a:rPr>
                        <a:t>111,290</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39.7282</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13.75106</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328</a:t>
                      </a:r>
                      <a:endParaRPr lang="pl-PL" sz="1200" b="0" i="0" u="none" strike="noStrike">
                        <a:solidFill>
                          <a:srgbClr val="0061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2018745886"/>
                  </a:ext>
                </a:extLst>
              </a:tr>
              <a:tr h="172624">
                <a:tc>
                  <a:txBody>
                    <a:bodyPr/>
                    <a:lstStyle/>
                    <a:p>
                      <a:pPr algn="l" fontAlgn="b"/>
                      <a:r>
                        <a:rPr lang="pl-PL" sz="1200" u="none" strike="noStrike" dirty="0" err="1">
                          <a:effectLst/>
                        </a:rPr>
                        <a:t>usual_days</a:t>
                      </a:r>
                      <a:endParaRPr lang="pl-PL" sz="1200" b="0" i="0" u="none" strike="noStrike" dirty="0">
                        <a:solidFill>
                          <a:srgbClr val="006100"/>
                        </a:solidFill>
                        <a:effectLst/>
                        <a:latin typeface="Calibri" panose="020F0502020204030204" pitchFamily="34" charset="0"/>
                      </a:endParaRPr>
                    </a:p>
                  </a:txBody>
                  <a:tcPr marL="3274" marR="3274" marT="3274" marB="0" anchor="b">
                    <a:solidFill>
                      <a:schemeClr val="accent6">
                        <a:lumMod val="40000"/>
                        <a:lumOff val="60000"/>
                      </a:schemeClr>
                    </a:solidFill>
                  </a:tcPr>
                </a:tc>
                <a:tc>
                  <a:txBody>
                    <a:bodyPr/>
                    <a:lstStyle/>
                    <a:p>
                      <a:pPr algn="l" fontAlgn="b"/>
                      <a:r>
                        <a:rPr lang="pl-PL" sz="1200" u="none" strike="noStrike">
                          <a:effectLst/>
                        </a:rPr>
                        <a:t>78,270</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5.01069</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0.997512</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7</a:t>
                      </a:r>
                      <a:endParaRPr lang="pl-PL" sz="1200" b="0" i="0" u="none" strike="noStrike">
                        <a:solidFill>
                          <a:srgbClr val="0061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3629908429"/>
                  </a:ext>
                </a:extLst>
              </a:tr>
              <a:tr h="172624">
                <a:tc>
                  <a:txBody>
                    <a:bodyPr/>
                    <a:lstStyle/>
                    <a:p>
                      <a:pPr algn="l" fontAlgn="b"/>
                      <a:r>
                        <a:rPr lang="pl-PL" sz="1200" u="none" strike="noStrike" dirty="0" err="1">
                          <a:effectLst/>
                        </a:rPr>
                        <a:t>hours_othe~k</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6">
                        <a:lumMod val="40000"/>
                        <a:lumOff val="60000"/>
                      </a:schemeClr>
                    </a:solidFill>
                  </a:tcPr>
                </a:tc>
                <a:tc>
                  <a:txBody>
                    <a:bodyPr/>
                    <a:lstStyle/>
                    <a:p>
                      <a:pPr algn="l" fontAlgn="b"/>
                      <a:r>
                        <a:rPr lang="pl-PL" sz="1200" u="none" strike="noStrike">
                          <a:effectLst/>
                        </a:rPr>
                        <a:t>5,407</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15.0847</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14.65248</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160</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2571044008"/>
                  </a:ext>
                </a:extLst>
              </a:tr>
              <a:tr h="172624">
                <a:tc>
                  <a:txBody>
                    <a:bodyPr/>
                    <a:lstStyle/>
                    <a:p>
                      <a:pPr algn="l" fontAlgn="b"/>
                      <a:r>
                        <a:rPr lang="pl-PL" sz="1200" u="none" strike="noStrike" dirty="0" err="1">
                          <a:effectLst/>
                        </a:rPr>
                        <a:t>telework</a:t>
                      </a:r>
                      <a:endParaRPr lang="pl-PL" sz="1200" b="0" i="0" u="none" strike="noStrike" dirty="0">
                        <a:solidFill>
                          <a:srgbClr val="9C6500"/>
                        </a:solidFill>
                        <a:effectLst/>
                        <a:latin typeface="Calibri" panose="020F0502020204030204" pitchFamily="34" charset="0"/>
                      </a:endParaRPr>
                    </a:p>
                  </a:txBody>
                  <a:tcPr marL="3274" marR="3274" marT="3274" marB="0" anchor="b">
                    <a:solidFill>
                      <a:schemeClr val="accent6">
                        <a:lumMod val="40000"/>
                        <a:lumOff val="60000"/>
                      </a:schemeClr>
                    </a:solidFill>
                  </a:tcPr>
                </a:tc>
                <a:tc>
                  <a:txBody>
                    <a:bodyPr/>
                    <a:lstStyle/>
                    <a:p>
                      <a:pPr algn="l" fontAlgn="b"/>
                      <a:r>
                        <a:rPr lang="pl-PL" sz="1200" u="none" strike="noStrike">
                          <a:effectLst/>
                        </a:rPr>
                        <a:t>62,618</a:t>
                      </a:r>
                      <a:endParaRPr lang="pl-PL" sz="1200" b="0" i="0" u="none" strike="noStrike">
                        <a:solidFill>
                          <a:srgbClr val="9C65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3.1185</a:t>
                      </a:r>
                      <a:endParaRPr lang="pl-PL" sz="1200" b="0" i="0" u="none" strike="noStrike">
                        <a:solidFill>
                          <a:srgbClr val="9C65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1.804509</a:t>
                      </a:r>
                      <a:endParaRPr lang="pl-PL" sz="1200" b="0" i="0" u="none" strike="noStrike">
                        <a:solidFill>
                          <a:srgbClr val="9C65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9C65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6</a:t>
                      </a:r>
                      <a:endParaRPr lang="pl-PL" sz="1200" b="0" i="0" u="none" strike="noStrike">
                        <a:solidFill>
                          <a:srgbClr val="9C65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2391265179"/>
                  </a:ext>
                </a:extLst>
              </a:tr>
              <a:tr h="172624">
                <a:tc>
                  <a:txBody>
                    <a:bodyPr/>
                    <a:lstStyle/>
                    <a:p>
                      <a:pPr algn="l" fontAlgn="b"/>
                      <a:r>
                        <a:rPr lang="pl-PL" sz="1200" u="none" strike="noStrike" dirty="0" err="1">
                          <a:effectLst/>
                        </a:rPr>
                        <a:t>night</a:t>
                      </a:r>
                      <a:endParaRPr lang="pl-PL" sz="1200" b="0" i="0" u="none" strike="noStrike" dirty="0">
                        <a:solidFill>
                          <a:srgbClr val="006100"/>
                        </a:solidFill>
                        <a:effectLst/>
                        <a:latin typeface="Calibri" panose="020F0502020204030204" pitchFamily="34" charset="0"/>
                      </a:endParaRPr>
                    </a:p>
                  </a:txBody>
                  <a:tcPr marL="3274" marR="3274" marT="3274" marB="0" anchor="b">
                    <a:solidFill>
                      <a:schemeClr val="accent6">
                        <a:lumMod val="40000"/>
                        <a:lumOff val="60000"/>
                      </a:schemeClr>
                    </a:solidFill>
                  </a:tcPr>
                </a:tc>
                <a:tc>
                  <a:txBody>
                    <a:bodyPr/>
                    <a:lstStyle/>
                    <a:p>
                      <a:pPr algn="l" fontAlgn="b"/>
                      <a:r>
                        <a:rPr lang="pl-PL" sz="1200" u="none" strike="noStrike">
                          <a:effectLst/>
                        </a:rPr>
                        <a:t>114,760</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1.31</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0.462493</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2</a:t>
                      </a:r>
                      <a:endParaRPr lang="pl-PL" sz="1200" b="0" i="0" u="none" strike="noStrike">
                        <a:solidFill>
                          <a:srgbClr val="0061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3199195820"/>
                  </a:ext>
                </a:extLst>
              </a:tr>
              <a:tr h="172624">
                <a:tc>
                  <a:txBody>
                    <a:bodyPr/>
                    <a:lstStyle/>
                    <a:p>
                      <a:pPr algn="l" fontAlgn="b"/>
                      <a:r>
                        <a:rPr lang="pl-PL" sz="1200" u="none" strike="noStrike" dirty="0" err="1">
                          <a:effectLst/>
                        </a:rPr>
                        <a:t>noise</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2">
                        <a:lumMod val="20000"/>
                        <a:lumOff val="80000"/>
                      </a:schemeClr>
                    </a:solidFill>
                  </a:tcPr>
                </a:tc>
                <a:tc>
                  <a:txBody>
                    <a:bodyPr/>
                    <a:lstStyle/>
                    <a:p>
                      <a:pPr algn="l" fontAlgn="b"/>
                      <a:r>
                        <a:rPr lang="pl-PL" sz="1200" u="none" strike="noStrike">
                          <a:effectLst/>
                        </a:rPr>
                        <a:t>91,233</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1.98115</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1.211407</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5</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332704382"/>
                  </a:ext>
                </a:extLst>
              </a:tr>
              <a:tr h="172624">
                <a:tc>
                  <a:txBody>
                    <a:bodyPr/>
                    <a:lstStyle/>
                    <a:p>
                      <a:pPr algn="l" fontAlgn="b"/>
                      <a:r>
                        <a:rPr lang="pl-PL" sz="1200" u="none" strike="noStrike" dirty="0">
                          <a:effectLst/>
                        </a:rPr>
                        <a:t>chemicals</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2">
                        <a:lumMod val="20000"/>
                        <a:lumOff val="80000"/>
                      </a:schemeClr>
                    </a:solidFill>
                  </a:tcPr>
                </a:tc>
                <a:tc>
                  <a:txBody>
                    <a:bodyPr/>
                    <a:lstStyle/>
                    <a:p>
                      <a:pPr algn="l" fontAlgn="b"/>
                      <a:r>
                        <a:rPr lang="pl-PL" sz="1200" u="none" strike="noStrike">
                          <a:effectLst/>
                        </a:rPr>
                        <a:t>115,311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1.68081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1.164316</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5</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2959613736"/>
                  </a:ext>
                </a:extLst>
              </a:tr>
              <a:tr h="172624">
                <a:tc>
                  <a:txBody>
                    <a:bodyPr/>
                    <a:lstStyle/>
                    <a:p>
                      <a:pPr algn="l" fontAlgn="b"/>
                      <a:r>
                        <a:rPr lang="pl-PL" sz="1200" u="none" strike="noStrike" dirty="0" err="1">
                          <a:effectLst/>
                        </a:rPr>
                        <a:t>infect</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2">
                        <a:lumMod val="20000"/>
                        <a:lumOff val="80000"/>
                      </a:schemeClr>
                    </a:solidFill>
                  </a:tcPr>
                </a:tc>
                <a:tc>
                  <a:txBody>
                    <a:bodyPr/>
                    <a:lstStyle/>
                    <a:p>
                      <a:pPr algn="l" fontAlgn="b"/>
                      <a:r>
                        <a:rPr lang="pl-PL" sz="1200" u="none" strike="noStrike">
                          <a:effectLst/>
                        </a:rPr>
                        <a:t>115,270</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1.51694</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1.07451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5</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68084874"/>
                  </a:ext>
                </a:extLst>
              </a:tr>
              <a:tr h="172624">
                <a:tc>
                  <a:txBody>
                    <a:bodyPr/>
                    <a:lstStyle/>
                    <a:p>
                      <a:pPr algn="l" fontAlgn="b"/>
                      <a:r>
                        <a:rPr lang="pl-PL" sz="1200" u="none" strike="noStrike" dirty="0" err="1">
                          <a:effectLst/>
                        </a:rPr>
                        <a:t>tiring_pos~s</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2">
                        <a:lumMod val="20000"/>
                        <a:lumOff val="80000"/>
                      </a:schemeClr>
                    </a:solidFill>
                  </a:tcPr>
                </a:tc>
                <a:tc>
                  <a:txBody>
                    <a:bodyPr/>
                    <a:lstStyle/>
                    <a:p>
                      <a:pPr algn="l" fontAlgn="b"/>
                      <a:r>
                        <a:rPr lang="pl-PL" sz="1200" u="none" strike="noStrike">
                          <a:effectLst/>
                        </a:rPr>
                        <a:t>91,169</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2.40017</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dirty="0">
                          <a:effectLst/>
                        </a:rPr>
                        <a:t>1.299172</a:t>
                      </a:r>
                      <a:endParaRPr lang="pl-PL" sz="1200" b="0" i="0" u="none" strike="noStrike" dirty="0">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5</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92488397"/>
                  </a:ext>
                </a:extLst>
              </a:tr>
              <a:tr h="172624">
                <a:tc>
                  <a:txBody>
                    <a:bodyPr/>
                    <a:lstStyle/>
                    <a:p>
                      <a:pPr algn="l" fontAlgn="b"/>
                      <a:r>
                        <a:rPr lang="pl-PL" sz="1200" u="none" strike="noStrike" dirty="0">
                          <a:effectLst/>
                        </a:rPr>
                        <a:t>lifting</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2">
                        <a:lumMod val="20000"/>
                        <a:lumOff val="80000"/>
                      </a:schemeClr>
                    </a:solidFill>
                  </a:tcPr>
                </a:tc>
                <a:tc>
                  <a:txBody>
                    <a:bodyPr/>
                    <a:lstStyle/>
                    <a:p>
                      <a:pPr algn="l" fontAlgn="b"/>
                      <a:r>
                        <a:rPr lang="pl-PL" sz="1200" u="none" strike="noStrike">
                          <a:effectLst/>
                        </a:rPr>
                        <a:t>115,398</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1.34891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0.905825</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5</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797653233"/>
                  </a:ext>
                </a:extLst>
              </a:tr>
              <a:tr h="172624">
                <a:tc>
                  <a:txBody>
                    <a:bodyPr/>
                    <a:lstStyle/>
                    <a:p>
                      <a:pPr algn="l" fontAlgn="b"/>
                      <a:r>
                        <a:rPr lang="pl-PL" sz="1200" u="none" strike="noStrike" dirty="0" err="1">
                          <a:effectLst/>
                        </a:rPr>
                        <a:t>carrying_l~s</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2">
                        <a:lumMod val="20000"/>
                        <a:lumOff val="80000"/>
                      </a:schemeClr>
                    </a:solidFill>
                  </a:tcPr>
                </a:tc>
                <a:tc>
                  <a:txBody>
                    <a:bodyPr/>
                    <a:lstStyle/>
                    <a:p>
                      <a:pPr algn="l" fontAlgn="b"/>
                      <a:r>
                        <a:rPr lang="pl-PL" sz="1200" u="none" strike="noStrike">
                          <a:effectLst/>
                        </a:rPr>
                        <a:t>115,452</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1.96399</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1.223251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5</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1869577607"/>
                  </a:ext>
                </a:extLst>
              </a:tr>
              <a:tr h="172624">
                <a:tc>
                  <a:txBody>
                    <a:bodyPr/>
                    <a:lstStyle/>
                    <a:p>
                      <a:pPr algn="l" fontAlgn="b"/>
                      <a:r>
                        <a:rPr lang="pl-PL" sz="1200" u="none" strike="noStrike" dirty="0" err="1">
                          <a:effectLst/>
                        </a:rPr>
                        <a:t>repetitive~s</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2">
                        <a:lumMod val="20000"/>
                        <a:lumOff val="80000"/>
                      </a:schemeClr>
                    </a:solidFill>
                  </a:tcPr>
                </a:tc>
                <a:tc>
                  <a:txBody>
                    <a:bodyPr/>
                    <a:lstStyle/>
                    <a:p>
                      <a:pPr algn="l" fontAlgn="b"/>
                      <a:r>
                        <a:rPr lang="pl-PL" sz="1200" u="none" strike="noStrike">
                          <a:effectLst/>
                        </a:rPr>
                        <a:t>91,201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2.69707</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1.524617</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5</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4103434568"/>
                  </a:ext>
                </a:extLst>
              </a:tr>
              <a:tr h="172624">
                <a:tc>
                  <a:txBody>
                    <a:bodyPr/>
                    <a:lstStyle/>
                    <a:p>
                      <a:pPr algn="l" fontAlgn="b"/>
                      <a:r>
                        <a:rPr lang="pl-PL" sz="1200" u="none" strike="noStrike" dirty="0" err="1">
                          <a:effectLst/>
                        </a:rPr>
                        <a:t>dealing_cu~s</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2">
                        <a:lumMod val="20000"/>
                        <a:lumOff val="80000"/>
                      </a:schemeClr>
                    </a:solidFill>
                  </a:tcPr>
                </a:tc>
                <a:tc>
                  <a:txBody>
                    <a:bodyPr/>
                    <a:lstStyle/>
                    <a:p>
                      <a:pPr algn="l" fontAlgn="b"/>
                      <a:r>
                        <a:rPr lang="pl-PL" sz="1200" u="none" strike="noStrike" dirty="0">
                          <a:effectLst/>
                        </a:rPr>
                        <a:t>115,340</a:t>
                      </a:r>
                      <a:endParaRPr lang="pl-PL" sz="1200" b="0" i="0" u="none" strike="noStrike" dirty="0">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3.2904</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1.538028</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5</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1674949116"/>
                  </a:ext>
                </a:extLst>
              </a:tr>
              <a:tr h="172624">
                <a:tc>
                  <a:txBody>
                    <a:bodyPr/>
                    <a:lstStyle/>
                    <a:p>
                      <a:pPr algn="l" fontAlgn="b"/>
                      <a:r>
                        <a:rPr lang="pl-PL" sz="1200" u="none" strike="noStrike" dirty="0" err="1">
                          <a:effectLst/>
                        </a:rPr>
                        <a:t>computer</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2">
                        <a:lumMod val="20000"/>
                        <a:lumOff val="80000"/>
                      </a:schemeClr>
                    </a:solidFill>
                  </a:tcPr>
                </a:tc>
                <a:tc>
                  <a:txBody>
                    <a:bodyPr/>
                    <a:lstStyle/>
                    <a:p>
                      <a:pPr algn="l" fontAlgn="b"/>
                      <a:r>
                        <a:rPr lang="pl-PL" sz="1200" u="none" strike="noStrike">
                          <a:effectLst/>
                        </a:rPr>
                        <a:t>115,425</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3.53158</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1.611857</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5</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436449300"/>
                  </a:ext>
                </a:extLst>
              </a:tr>
              <a:tr h="172624">
                <a:tc>
                  <a:txBody>
                    <a:bodyPr/>
                    <a:lstStyle/>
                    <a:p>
                      <a:pPr algn="l" fontAlgn="b"/>
                      <a:r>
                        <a:rPr lang="pl-PL" sz="1200" u="none" strike="noStrike" dirty="0" err="1">
                          <a:effectLst/>
                        </a:rPr>
                        <a:t>loc_home</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2">
                        <a:lumMod val="20000"/>
                        <a:lumOff val="80000"/>
                      </a:schemeClr>
                    </a:solidFill>
                  </a:tcPr>
                </a:tc>
                <a:tc>
                  <a:txBody>
                    <a:bodyPr/>
                    <a:lstStyle/>
                    <a:p>
                      <a:pPr algn="l" fontAlgn="b"/>
                      <a:r>
                        <a:rPr lang="pl-PL" sz="1200" u="none" strike="noStrike">
                          <a:effectLst/>
                        </a:rPr>
                        <a:t>115,056</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2.17098</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1.496812</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5</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3562516525"/>
                  </a:ext>
                </a:extLst>
              </a:tr>
              <a:tr h="172624">
                <a:tc>
                  <a:txBody>
                    <a:bodyPr/>
                    <a:lstStyle/>
                    <a:p>
                      <a:pPr algn="l" fontAlgn="b"/>
                      <a:r>
                        <a:rPr lang="pl-PL" sz="1200" u="none" strike="noStrike" dirty="0" err="1">
                          <a:effectLst/>
                        </a:rPr>
                        <a:t>commute_ti~s</a:t>
                      </a:r>
                      <a:endParaRPr lang="pl-PL" sz="1200" b="0" i="0" u="none" strike="noStrike" dirty="0">
                        <a:solidFill>
                          <a:srgbClr val="9C6500"/>
                        </a:solidFill>
                        <a:effectLst/>
                        <a:latin typeface="Calibri" panose="020F0502020204030204" pitchFamily="34" charset="0"/>
                      </a:endParaRPr>
                    </a:p>
                  </a:txBody>
                  <a:tcPr marL="3274" marR="3274" marT="3274" marB="0" anchor="b">
                    <a:solidFill>
                      <a:schemeClr val="accent2">
                        <a:lumMod val="20000"/>
                        <a:lumOff val="80000"/>
                      </a:schemeClr>
                    </a:solidFill>
                  </a:tcPr>
                </a:tc>
                <a:tc>
                  <a:txBody>
                    <a:bodyPr/>
                    <a:lstStyle/>
                    <a:p>
                      <a:pPr algn="l" fontAlgn="b"/>
                      <a:r>
                        <a:rPr lang="pl-PL" sz="1200" u="none" strike="noStrike">
                          <a:effectLst/>
                        </a:rPr>
                        <a:t>68,484</a:t>
                      </a:r>
                      <a:endParaRPr lang="pl-PL" sz="1200" b="0" i="0" u="none" strike="noStrike">
                        <a:solidFill>
                          <a:srgbClr val="9C65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42.7448</a:t>
                      </a:r>
                      <a:endParaRPr lang="pl-PL" sz="1200" b="0" i="0" u="none" strike="noStrike">
                        <a:solidFill>
                          <a:srgbClr val="9C65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36.96349</a:t>
                      </a:r>
                      <a:endParaRPr lang="pl-PL" sz="1200" b="0" i="0" u="none" strike="noStrike">
                        <a:solidFill>
                          <a:srgbClr val="9C65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9C65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480</a:t>
                      </a:r>
                      <a:endParaRPr lang="pl-PL" sz="1200" b="0" i="0" u="none" strike="noStrike">
                        <a:solidFill>
                          <a:srgbClr val="9C65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2168684359"/>
                  </a:ext>
                </a:extLst>
              </a:tr>
              <a:tr h="172624">
                <a:tc>
                  <a:txBody>
                    <a:bodyPr/>
                    <a:lstStyle/>
                    <a:p>
                      <a:pPr algn="l" fontAlgn="b"/>
                      <a:r>
                        <a:rPr lang="pl-PL" sz="1200" u="none" strike="noStrike" dirty="0" err="1">
                          <a:effectLst/>
                        </a:rPr>
                        <a:t>osh_risk</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2">
                        <a:lumMod val="20000"/>
                        <a:lumOff val="80000"/>
                      </a:schemeClr>
                    </a:solidFill>
                  </a:tcPr>
                </a:tc>
                <a:tc>
                  <a:txBody>
                    <a:bodyPr/>
                    <a:lstStyle/>
                    <a:p>
                      <a:pPr algn="l" fontAlgn="b"/>
                      <a:r>
                        <a:rPr lang="pl-PL" sz="1200" u="none" strike="noStrike">
                          <a:effectLst/>
                        </a:rPr>
                        <a:t>114,349</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1.71805</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0.449952</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2</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1068010052"/>
                  </a:ext>
                </a:extLst>
              </a:tr>
              <a:tr h="172624">
                <a:tc>
                  <a:txBody>
                    <a:bodyPr/>
                    <a:lstStyle/>
                    <a:p>
                      <a:pPr algn="l" fontAlgn="b"/>
                      <a:r>
                        <a:rPr lang="pl-PL" sz="1200" u="none" strike="noStrike" dirty="0">
                          <a:effectLst/>
                        </a:rPr>
                        <a:t>ISCO_1_08</a:t>
                      </a:r>
                      <a:endParaRPr lang="pl-PL" sz="1200" b="0" i="0" u="none" strike="noStrike" dirty="0">
                        <a:solidFill>
                          <a:srgbClr val="006100"/>
                        </a:solidFill>
                        <a:effectLst/>
                        <a:latin typeface="Calibri" panose="020F0502020204030204" pitchFamily="34" charset="0"/>
                      </a:endParaRPr>
                    </a:p>
                  </a:txBody>
                  <a:tcPr marL="3274" marR="3274" marT="3274" marB="0" anchor="b">
                    <a:solidFill>
                      <a:schemeClr val="accent4">
                        <a:lumMod val="40000"/>
                        <a:lumOff val="60000"/>
                      </a:schemeClr>
                    </a:solidFill>
                  </a:tcPr>
                </a:tc>
                <a:tc>
                  <a:txBody>
                    <a:bodyPr/>
                    <a:lstStyle/>
                    <a:p>
                      <a:pPr algn="l" fontAlgn="b"/>
                      <a:r>
                        <a:rPr lang="pl-PL" sz="1200" u="none" strike="noStrike">
                          <a:effectLst/>
                        </a:rPr>
                        <a:t>115,420</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5.10121</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2.430923</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10</a:t>
                      </a:r>
                      <a:endParaRPr lang="pl-PL" sz="1200" b="0" i="0" u="none" strike="noStrike">
                        <a:solidFill>
                          <a:srgbClr val="0061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1087076161"/>
                  </a:ext>
                </a:extLst>
              </a:tr>
              <a:tr h="172624">
                <a:tc>
                  <a:txBody>
                    <a:bodyPr/>
                    <a:lstStyle/>
                    <a:p>
                      <a:pPr algn="l" fontAlgn="b"/>
                      <a:r>
                        <a:rPr lang="pl-PL" sz="1200" u="none" strike="noStrike" dirty="0" err="1">
                          <a:effectLst/>
                        </a:rPr>
                        <a:t>employee_s~d</a:t>
                      </a:r>
                      <a:endParaRPr lang="pl-PL" sz="1200" b="0" i="0" u="none" strike="noStrike" dirty="0">
                        <a:solidFill>
                          <a:srgbClr val="006100"/>
                        </a:solidFill>
                        <a:effectLst/>
                        <a:latin typeface="Calibri" panose="020F0502020204030204" pitchFamily="34" charset="0"/>
                      </a:endParaRPr>
                    </a:p>
                  </a:txBody>
                  <a:tcPr marL="3274" marR="3274" marT="3274" marB="0" anchor="b">
                    <a:solidFill>
                      <a:schemeClr val="accent4">
                        <a:lumMod val="40000"/>
                        <a:lumOff val="60000"/>
                      </a:schemeClr>
                    </a:solidFill>
                  </a:tcPr>
                </a:tc>
                <a:tc>
                  <a:txBody>
                    <a:bodyPr/>
                    <a:lstStyle/>
                    <a:p>
                      <a:pPr algn="l" fontAlgn="b"/>
                      <a:r>
                        <a:rPr lang="pl-PL" sz="1200" u="none" strike="noStrike">
                          <a:effectLst/>
                        </a:rPr>
                        <a:t>114,691</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1.14986</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0.356939</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2</a:t>
                      </a:r>
                      <a:endParaRPr lang="pl-PL" sz="1200" b="0" i="0" u="none" strike="noStrike">
                        <a:solidFill>
                          <a:srgbClr val="0061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215551787"/>
                  </a:ext>
                </a:extLst>
              </a:tr>
              <a:tr h="172624">
                <a:tc>
                  <a:txBody>
                    <a:bodyPr/>
                    <a:lstStyle/>
                    <a:p>
                      <a:pPr algn="l" fontAlgn="b"/>
                      <a:r>
                        <a:rPr lang="pl-PL" sz="1200" u="none" strike="noStrike" dirty="0" err="1">
                          <a:effectLst/>
                        </a:rPr>
                        <a:t>selfemp_di~r</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4">
                        <a:lumMod val="40000"/>
                        <a:lumOff val="60000"/>
                      </a:schemeClr>
                    </a:solidFill>
                  </a:tcPr>
                </a:tc>
                <a:tc>
                  <a:txBody>
                    <a:bodyPr/>
                    <a:lstStyle/>
                    <a:p>
                      <a:pPr algn="l" fontAlgn="b"/>
                      <a:r>
                        <a:rPr lang="pl-PL" sz="1200" u="none" strike="noStrike">
                          <a:effectLst/>
                        </a:rPr>
                        <a:t>79,895</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0.08333</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0.276389</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2697630569"/>
                  </a:ext>
                </a:extLst>
              </a:tr>
              <a:tr h="172624">
                <a:tc>
                  <a:txBody>
                    <a:bodyPr/>
                    <a:lstStyle/>
                    <a:p>
                      <a:pPr algn="l" fontAlgn="b"/>
                      <a:r>
                        <a:rPr lang="pl-PL" sz="1200" u="none" strike="noStrike" dirty="0" err="1">
                          <a:effectLst/>
                        </a:rPr>
                        <a:t>selfemp_bu~r</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4">
                        <a:lumMod val="40000"/>
                        <a:lumOff val="60000"/>
                      </a:schemeClr>
                    </a:solidFill>
                  </a:tcPr>
                </a:tc>
                <a:tc>
                  <a:txBody>
                    <a:bodyPr/>
                    <a:lstStyle/>
                    <a:p>
                      <a:pPr algn="l" fontAlgn="b"/>
                      <a:r>
                        <a:rPr lang="pl-PL" sz="1200" u="none" strike="noStrike">
                          <a:effectLst/>
                        </a:rPr>
                        <a:t>79,895</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dirty="0">
                          <a:effectLst/>
                        </a:rPr>
                        <a:t>0.02384</a:t>
                      </a:r>
                      <a:endParaRPr lang="pl-PL" sz="1200" b="0" i="0" u="none" strike="noStrike" dirty="0">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0.152563</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dirty="0">
                          <a:effectLst/>
                        </a:rPr>
                        <a:t>1</a:t>
                      </a:r>
                      <a:endParaRPr lang="pl-PL" sz="1200" b="0" i="0" u="none" strike="noStrike" dirty="0">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3616121296"/>
                  </a:ext>
                </a:extLst>
              </a:tr>
              <a:tr h="172624">
                <a:tc>
                  <a:txBody>
                    <a:bodyPr/>
                    <a:lstStyle/>
                    <a:p>
                      <a:pPr algn="l" fontAlgn="b"/>
                      <a:r>
                        <a:rPr lang="pl-PL" sz="1200" u="none" strike="noStrike" dirty="0" err="1">
                          <a:effectLst/>
                        </a:rPr>
                        <a:t>selfemp_wo~f</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4">
                        <a:lumMod val="40000"/>
                        <a:lumOff val="60000"/>
                      </a:schemeClr>
                    </a:solidFill>
                  </a:tcPr>
                </a:tc>
                <a:tc>
                  <a:txBody>
                    <a:bodyPr/>
                    <a:lstStyle/>
                    <a:p>
                      <a:pPr algn="l" fontAlgn="b"/>
                      <a:r>
                        <a:rPr lang="pl-PL" sz="1200" u="none" strike="noStrike">
                          <a:effectLst/>
                        </a:rPr>
                        <a:t>79,895</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0.1114</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0.314624</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2783646353"/>
                  </a:ext>
                </a:extLst>
              </a:tr>
              <a:tr h="172624">
                <a:tc>
                  <a:txBody>
                    <a:bodyPr/>
                    <a:lstStyle/>
                    <a:p>
                      <a:pPr algn="l" fontAlgn="b"/>
                      <a:r>
                        <a:rPr lang="pl-PL" sz="1200" u="none" strike="noStrike" dirty="0" err="1">
                          <a:effectLst/>
                        </a:rPr>
                        <a:t>selfemp_su~r</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4">
                        <a:lumMod val="40000"/>
                        <a:lumOff val="60000"/>
                      </a:schemeClr>
                    </a:solidFill>
                  </a:tcPr>
                </a:tc>
                <a:tc>
                  <a:txBody>
                    <a:bodyPr/>
                    <a:lstStyle/>
                    <a:p>
                      <a:pPr algn="l" fontAlgn="b"/>
                      <a:r>
                        <a:rPr lang="pl-PL" sz="1200" u="none" strike="noStrike">
                          <a:effectLst/>
                        </a:rPr>
                        <a:t>79,895</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0.01351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0.115425</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4168318024"/>
                  </a:ext>
                </a:extLst>
              </a:tr>
              <a:tr h="172624">
                <a:tc>
                  <a:txBody>
                    <a:bodyPr/>
                    <a:lstStyle/>
                    <a:p>
                      <a:pPr algn="l" fontAlgn="b"/>
                      <a:r>
                        <a:rPr lang="pl-PL" sz="1200" u="none" strike="noStrike" dirty="0" err="1">
                          <a:effectLst/>
                        </a:rPr>
                        <a:t>selfemp_fr~r</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4">
                        <a:lumMod val="40000"/>
                        <a:lumOff val="60000"/>
                      </a:schemeClr>
                    </a:solidFill>
                  </a:tcPr>
                </a:tc>
                <a:tc>
                  <a:txBody>
                    <a:bodyPr/>
                    <a:lstStyle/>
                    <a:p>
                      <a:pPr algn="l" fontAlgn="b"/>
                      <a:r>
                        <a:rPr lang="pl-PL" sz="1200" u="none" strike="noStrike">
                          <a:effectLst/>
                        </a:rPr>
                        <a:t>79,895</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0.0293</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0.16865</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3086147022"/>
                  </a:ext>
                </a:extLst>
              </a:tr>
              <a:tr h="172624">
                <a:tc>
                  <a:txBody>
                    <a:bodyPr/>
                    <a:lstStyle/>
                    <a:p>
                      <a:pPr algn="l" fontAlgn="b"/>
                      <a:r>
                        <a:rPr lang="pl-PL" sz="1200" u="none" strike="noStrike" dirty="0" err="1">
                          <a:effectLst/>
                        </a:rPr>
                        <a:t>selfemp_pa~y</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4">
                        <a:lumMod val="40000"/>
                        <a:lumOff val="60000"/>
                      </a:schemeClr>
                    </a:solidFill>
                  </a:tcPr>
                </a:tc>
                <a:tc>
                  <a:txBody>
                    <a:bodyPr/>
                    <a:lstStyle/>
                    <a:p>
                      <a:pPr algn="l" fontAlgn="b"/>
                      <a:r>
                        <a:rPr lang="pl-PL" sz="1200" u="none" strike="noStrike">
                          <a:effectLst/>
                        </a:rPr>
                        <a:t>79,895</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0.00344</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0.058568</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1618812944"/>
                  </a:ext>
                </a:extLst>
              </a:tr>
              <a:tr h="172624">
                <a:tc>
                  <a:txBody>
                    <a:bodyPr/>
                    <a:lstStyle/>
                    <a:p>
                      <a:pPr algn="l" fontAlgn="b"/>
                      <a:r>
                        <a:rPr lang="pl-PL" sz="1200" u="none" strike="noStrike" dirty="0" err="1">
                          <a:effectLst/>
                        </a:rPr>
                        <a:t>selfemp_wi~s</a:t>
                      </a:r>
                      <a:endParaRPr lang="pl-PL" sz="1200" b="0" i="0" u="none" strike="noStrike" dirty="0">
                        <a:solidFill>
                          <a:srgbClr val="9C0006"/>
                        </a:solidFill>
                        <a:effectLst/>
                        <a:latin typeface="Calibri" panose="020F0502020204030204" pitchFamily="34" charset="0"/>
                      </a:endParaRPr>
                    </a:p>
                  </a:txBody>
                  <a:tcPr marL="3274" marR="3274" marT="3274" marB="0" anchor="b">
                    <a:solidFill>
                      <a:schemeClr val="accent4">
                        <a:lumMod val="40000"/>
                        <a:lumOff val="60000"/>
                      </a:schemeClr>
                    </a:solidFill>
                  </a:tcPr>
                </a:tc>
                <a:tc>
                  <a:txBody>
                    <a:bodyPr/>
                    <a:lstStyle/>
                    <a:p>
                      <a:pPr algn="l" fontAlgn="b"/>
                      <a:r>
                        <a:rPr lang="pl-PL" sz="1200" u="none" strike="noStrike">
                          <a:effectLst/>
                        </a:rPr>
                        <a:t>16,927</a:t>
                      </a:r>
                      <a:endParaRPr lang="pl-PL" sz="1200" b="0" i="0" u="none" strike="noStrike">
                        <a:solidFill>
                          <a:srgbClr val="9C0006"/>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1.67957</a:t>
                      </a:r>
                      <a:endParaRPr lang="pl-PL" sz="1200" b="0" i="0" u="none" strike="noStrike">
                        <a:solidFill>
                          <a:srgbClr val="9C0006"/>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0.466658</a:t>
                      </a:r>
                      <a:endParaRPr lang="pl-PL" sz="1200" b="0" i="0" u="none" strike="noStrike">
                        <a:solidFill>
                          <a:srgbClr val="9C0006"/>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9C0006"/>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2</a:t>
                      </a:r>
                      <a:endParaRPr lang="pl-PL" sz="1200" b="0" i="0" u="none" strike="noStrike">
                        <a:solidFill>
                          <a:srgbClr val="9C0006"/>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630869040"/>
                  </a:ext>
                </a:extLst>
              </a:tr>
              <a:tr h="172624">
                <a:tc>
                  <a:txBody>
                    <a:bodyPr/>
                    <a:lstStyle/>
                    <a:p>
                      <a:pPr algn="l" fontAlgn="b"/>
                      <a:r>
                        <a:rPr lang="pl-PL" sz="1200" u="none" strike="noStrike" dirty="0" err="1">
                          <a:effectLst/>
                        </a:rPr>
                        <a:t>NACE_broad~s</a:t>
                      </a:r>
                      <a:endParaRPr lang="pl-PL" sz="1200" b="0" i="0" u="none" strike="noStrike" dirty="0">
                        <a:solidFill>
                          <a:srgbClr val="006100"/>
                        </a:solidFill>
                        <a:effectLst/>
                        <a:latin typeface="Calibri" panose="020F0502020204030204" pitchFamily="34" charset="0"/>
                      </a:endParaRPr>
                    </a:p>
                  </a:txBody>
                  <a:tcPr marL="3274" marR="3274" marT="3274" marB="0" anchor="b">
                    <a:solidFill>
                      <a:schemeClr val="accent4">
                        <a:lumMod val="40000"/>
                        <a:lumOff val="60000"/>
                      </a:schemeClr>
                    </a:solidFill>
                  </a:tcPr>
                </a:tc>
                <a:tc>
                  <a:txBody>
                    <a:bodyPr/>
                    <a:lstStyle/>
                    <a:p>
                      <a:pPr algn="l" fontAlgn="b"/>
                      <a:r>
                        <a:rPr lang="pl-PL" sz="1200" u="none" strike="noStrike">
                          <a:effectLst/>
                        </a:rPr>
                        <a:t>115,315</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5.97484</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3.11924</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16</a:t>
                      </a:r>
                      <a:endParaRPr lang="pl-PL" sz="1200" b="0" i="0" u="none" strike="noStrike">
                        <a:solidFill>
                          <a:srgbClr val="0061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1275997631"/>
                  </a:ext>
                </a:extLst>
              </a:tr>
              <a:tr h="172624">
                <a:tc>
                  <a:txBody>
                    <a:bodyPr/>
                    <a:lstStyle/>
                    <a:p>
                      <a:pPr algn="l" fontAlgn="b"/>
                      <a:r>
                        <a:rPr lang="pl-PL" sz="1200" u="none" strike="noStrike" dirty="0" err="1">
                          <a:effectLst/>
                        </a:rPr>
                        <a:t>private_se~r</a:t>
                      </a:r>
                      <a:endParaRPr lang="pl-PL" sz="1200" b="0" i="0" u="none" strike="noStrike" dirty="0">
                        <a:solidFill>
                          <a:srgbClr val="006100"/>
                        </a:solidFill>
                        <a:effectLst/>
                        <a:latin typeface="Calibri" panose="020F0502020204030204" pitchFamily="34" charset="0"/>
                      </a:endParaRPr>
                    </a:p>
                  </a:txBody>
                  <a:tcPr marL="3274" marR="3274" marT="3274" marB="0" anchor="b">
                    <a:solidFill>
                      <a:schemeClr val="accent4">
                        <a:lumMod val="40000"/>
                        <a:lumOff val="60000"/>
                      </a:schemeClr>
                    </a:solidFill>
                  </a:tcPr>
                </a:tc>
                <a:tc>
                  <a:txBody>
                    <a:bodyPr/>
                    <a:lstStyle/>
                    <a:p>
                      <a:pPr algn="l" fontAlgn="b"/>
                      <a:r>
                        <a:rPr lang="pl-PL" sz="1200" u="none" strike="noStrike">
                          <a:effectLst/>
                        </a:rPr>
                        <a:t>114,272</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1.49184</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0.873256</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5</a:t>
                      </a:r>
                      <a:endParaRPr lang="pl-PL" sz="1200" b="0" i="0" u="none" strike="noStrike">
                        <a:solidFill>
                          <a:srgbClr val="0061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2577350923"/>
                  </a:ext>
                </a:extLst>
              </a:tr>
              <a:tr h="160559">
                <a:tc>
                  <a:txBody>
                    <a:bodyPr/>
                    <a:lstStyle/>
                    <a:p>
                      <a:pPr algn="l" fontAlgn="b"/>
                      <a:r>
                        <a:rPr lang="pl-PL" sz="1200" u="none" strike="noStrike" dirty="0" err="1">
                          <a:effectLst/>
                        </a:rPr>
                        <a:t>wp_size</a:t>
                      </a:r>
                      <a:endParaRPr lang="pl-PL" sz="1200" b="0" i="0" u="none" strike="noStrike" dirty="0">
                        <a:solidFill>
                          <a:srgbClr val="006100"/>
                        </a:solidFill>
                        <a:effectLst/>
                        <a:latin typeface="Calibri" panose="020F0502020204030204" pitchFamily="34" charset="0"/>
                      </a:endParaRPr>
                    </a:p>
                  </a:txBody>
                  <a:tcPr marL="3274" marR="3274" marT="3274" marB="0" anchor="b">
                    <a:solidFill>
                      <a:schemeClr val="accent4">
                        <a:lumMod val="40000"/>
                        <a:lumOff val="60000"/>
                      </a:schemeClr>
                    </a:solidFill>
                  </a:tcPr>
                </a:tc>
                <a:tc>
                  <a:txBody>
                    <a:bodyPr/>
                    <a:lstStyle/>
                    <a:p>
                      <a:pPr algn="l" fontAlgn="b"/>
                      <a:r>
                        <a:rPr lang="pl-PL" sz="1200" u="none" strike="noStrike">
                          <a:effectLst/>
                        </a:rPr>
                        <a:t>85,237</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4.36867</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1.983883</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8</a:t>
                      </a:r>
                      <a:endParaRPr lang="pl-PL" sz="1200" b="0" i="0" u="none" strike="noStrike">
                        <a:solidFill>
                          <a:srgbClr val="0061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1609198975"/>
                  </a:ext>
                </a:extLst>
              </a:tr>
              <a:tr h="172624">
                <a:tc>
                  <a:txBody>
                    <a:bodyPr/>
                    <a:lstStyle/>
                    <a:p>
                      <a:pPr algn="l" fontAlgn="b"/>
                      <a:r>
                        <a:rPr lang="pl-PL" sz="1200" u="none" strike="noStrike" dirty="0" err="1">
                          <a:effectLst/>
                        </a:rPr>
                        <a:t>number_job~r</a:t>
                      </a:r>
                      <a:endParaRPr lang="pl-PL" sz="1200" b="0" i="0" u="none" strike="noStrike" dirty="0">
                        <a:solidFill>
                          <a:srgbClr val="006100"/>
                        </a:solidFill>
                        <a:effectLst/>
                        <a:latin typeface="Calibri" panose="020F0502020204030204" pitchFamily="34" charset="0"/>
                      </a:endParaRPr>
                    </a:p>
                  </a:txBody>
                  <a:tcPr marL="3274" marR="3274" marT="3274" marB="0" anchor="b">
                    <a:solidFill>
                      <a:schemeClr val="accent4">
                        <a:lumMod val="40000"/>
                        <a:lumOff val="60000"/>
                      </a:schemeClr>
                    </a:solidFill>
                  </a:tcPr>
                </a:tc>
                <a:tc>
                  <a:txBody>
                    <a:bodyPr/>
                    <a:lstStyle/>
                    <a:p>
                      <a:pPr algn="l" fontAlgn="b"/>
                      <a:r>
                        <a:rPr lang="pl-PL" sz="1200" u="none" strike="noStrike">
                          <a:effectLst/>
                        </a:rPr>
                        <a:t>115,408</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1.07552</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0.264235</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61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2</a:t>
                      </a:r>
                      <a:endParaRPr lang="pl-PL" sz="1200" b="0" i="0" u="none" strike="noStrike">
                        <a:solidFill>
                          <a:srgbClr val="0061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3724906658"/>
                  </a:ext>
                </a:extLst>
              </a:tr>
              <a:tr h="172624">
                <a:tc>
                  <a:txBody>
                    <a:bodyPr/>
                    <a:lstStyle/>
                    <a:p>
                      <a:pPr algn="l" fontAlgn="b"/>
                      <a:r>
                        <a:rPr lang="pl-PL" sz="1200" u="none" strike="noStrike" dirty="0" err="1">
                          <a:effectLst/>
                        </a:rPr>
                        <a:t>gender_rec~d</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5">
                        <a:lumMod val="40000"/>
                        <a:lumOff val="60000"/>
                      </a:schemeClr>
                    </a:solidFill>
                  </a:tcPr>
                </a:tc>
                <a:tc>
                  <a:txBody>
                    <a:bodyPr/>
                    <a:lstStyle/>
                    <a:p>
                      <a:pPr algn="l" fontAlgn="b"/>
                      <a:r>
                        <a:rPr lang="pl-PL" sz="1200" u="none" strike="noStrike">
                          <a:effectLst/>
                        </a:rPr>
                        <a:t>115,608</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1.48459</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0.504107</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9</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296983164"/>
                  </a:ext>
                </a:extLst>
              </a:tr>
              <a:tr h="172624">
                <a:tc>
                  <a:txBody>
                    <a:bodyPr/>
                    <a:lstStyle/>
                    <a:p>
                      <a:pPr algn="l" fontAlgn="b"/>
                      <a:r>
                        <a:rPr lang="pl-PL" sz="1200" u="none" strike="noStrike" dirty="0" err="1">
                          <a:effectLst/>
                        </a:rPr>
                        <a:t>age</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5">
                        <a:lumMod val="40000"/>
                        <a:lumOff val="60000"/>
                      </a:schemeClr>
                    </a:solidFill>
                  </a:tcPr>
                </a:tc>
                <a:tc>
                  <a:txBody>
                    <a:bodyPr/>
                    <a:lstStyle/>
                    <a:p>
                      <a:pPr algn="l" fontAlgn="b"/>
                      <a:r>
                        <a:rPr lang="pl-PL" sz="1200" u="none" strike="noStrike">
                          <a:effectLst/>
                        </a:rPr>
                        <a:t>115,316</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42.4956</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12.49371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15</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89</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4279809743"/>
                  </a:ext>
                </a:extLst>
              </a:tr>
              <a:tr h="172624">
                <a:tc>
                  <a:txBody>
                    <a:bodyPr/>
                    <a:lstStyle/>
                    <a:p>
                      <a:pPr algn="l" fontAlgn="b"/>
                      <a:r>
                        <a:rPr lang="pl-PL" sz="1200" u="none" strike="noStrike" dirty="0" err="1">
                          <a:effectLst/>
                        </a:rPr>
                        <a:t>seniority</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5">
                        <a:lumMod val="40000"/>
                        <a:lumOff val="60000"/>
                      </a:schemeClr>
                    </a:solidFill>
                  </a:tcPr>
                </a:tc>
                <a:tc>
                  <a:txBody>
                    <a:bodyPr/>
                    <a:lstStyle/>
                    <a:p>
                      <a:pPr algn="l" fontAlgn="b"/>
                      <a:r>
                        <a:rPr lang="pl-PL" sz="1200" u="none" strike="noStrike">
                          <a:effectLst/>
                        </a:rPr>
                        <a:t>114,067</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9.84273</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10.0821</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0</a:t>
                      </a:r>
                      <a:endParaRPr lang="pl-PL" sz="1200" b="0" i="0" u="none" strike="noStrike">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a:effectLst/>
                        </a:rPr>
                        <a:t>75</a:t>
                      </a:r>
                      <a:endParaRPr lang="pl-PL" sz="1200" b="0" i="0" u="none" strike="noStrike">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3149848389"/>
                  </a:ext>
                </a:extLst>
              </a:tr>
              <a:tr h="172624">
                <a:tc>
                  <a:txBody>
                    <a:bodyPr/>
                    <a:lstStyle/>
                    <a:p>
                      <a:pPr algn="l" fontAlgn="b"/>
                      <a:r>
                        <a:rPr lang="pl-PL" sz="1200" u="none" strike="noStrike" dirty="0">
                          <a:effectLst/>
                        </a:rPr>
                        <a:t>ISCED_11</a:t>
                      </a:r>
                      <a:endParaRPr lang="pl-PL" sz="1200" b="0" i="0" u="none" strike="noStrike" dirty="0">
                        <a:solidFill>
                          <a:srgbClr val="000000"/>
                        </a:solidFill>
                        <a:effectLst/>
                        <a:latin typeface="Calibri" panose="020F0502020204030204" pitchFamily="34" charset="0"/>
                      </a:endParaRPr>
                    </a:p>
                  </a:txBody>
                  <a:tcPr marL="3274" marR="3274" marT="3274" marB="0" anchor="b">
                    <a:solidFill>
                      <a:schemeClr val="accent5">
                        <a:lumMod val="40000"/>
                        <a:lumOff val="60000"/>
                      </a:schemeClr>
                    </a:solidFill>
                  </a:tcPr>
                </a:tc>
                <a:tc>
                  <a:txBody>
                    <a:bodyPr/>
                    <a:lstStyle/>
                    <a:p>
                      <a:pPr algn="l" fontAlgn="b"/>
                      <a:r>
                        <a:rPr lang="pl-PL" sz="1200" u="none" strike="noStrike" dirty="0">
                          <a:effectLst/>
                        </a:rPr>
                        <a:t>115,082</a:t>
                      </a:r>
                      <a:endParaRPr lang="pl-PL" sz="1200" b="0" i="0" u="none" strike="noStrike" dirty="0">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dirty="0">
                          <a:effectLst/>
                        </a:rPr>
                        <a:t>5.47227</a:t>
                      </a:r>
                      <a:endParaRPr lang="pl-PL" sz="1200" b="0" i="0" u="none" strike="noStrike" dirty="0">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dirty="0">
                          <a:effectLst/>
                        </a:rPr>
                        <a:t>1.874973</a:t>
                      </a:r>
                      <a:endParaRPr lang="pl-PL" sz="1200" b="0" i="0" u="none" strike="noStrike" dirty="0">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dirty="0">
                          <a:effectLst/>
                        </a:rPr>
                        <a:t>1</a:t>
                      </a:r>
                      <a:endParaRPr lang="pl-PL" sz="1200" b="0" i="0" u="none" strike="noStrike" dirty="0">
                        <a:solidFill>
                          <a:srgbClr val="000000"/>
                        </a:solidFill>
                        <a:effectLst/>
                        <a:latin typeface="Calibri" panose="020F0502020204030204" pitchFamily="34" charset="0"/>
                      </a:endParaRPr>
                    </a:p>
                  </a:txBody>
                  <a:tcPr marL="3274" marR="3274" marT="3274" marB="0" anchor="b"/>
                </a:tc>
                <a:tc>
                  <a:txBody>
                    <a:bodyPr/>
                    <a:lstStyle/>
                    <a:p>
                      <a:pPr algn="r" fontAlgn="b"/>
                      <a:r>
                        <a:rPr lang="pl-PL" sz="1200" u="none" strike="noStrike" dirty="0">
                          <a:effectLst/>
                        </a:rPr>
                        <a:t>9</a:t>
                      </a:r>
                      <a:endParaRPr lang="pl-PL" sz="1200" b="0" i="0" u="none" strike="noStrike" dirty="0">
                        <a:solidFill>
                          <a:srgbClr val="000000"/>
                        </a:solidFill>
                        <a:effectLst/>
                        <a:latin typeface="Calibri" panose="020F0502020204030204" pitchFamily="34" charset="0"/>
                      </a:endParaRPr>
                    </a:p>
                  </a:txBody>
                  <a:tcPr marL="3274" marR="3274" marT="3274" marB="0" anchor="b"/>
                </a:tc>
                <a:extLst>
                  <a:ext uri="{0D108BD9-81ED-4DB2-BD59-A6C34878D82A}">
                    <a16:rowId xmlns:a16="http://schemas.microsoft.com/office/drawing/2014/main" val="2988266232"/>
                  </a:ext>
                </a:extLst>
              </a:tr>
            </a:tbl>
          </a:graphicData>
        </a:graphic>
      </p:graphicFrame>
      <p:sp>
        <p:nvSpPr>
          <p:cNvPr id="2" name="pole tekstowe 1">
            <a:extLst>
              <a:ext uri="{FF2B5EF4-FFF2-40B4-BE49-F238E27FC236}">
                <a16:creationId xmlns:a16="http://schemas.microsoft.com/office/drawing/2014/main" id="{0A1D2459-83AD-F59C-B543-DA40E991E62E}"/>
              </a:ext>
            </a:extLst>
          </p:cNvPr>
          <p:cNvSpPr txBox="1"/>
          <p:nvPr/>
        </p:nvSpPr>
        <p:spPr>
          <a:xfrm>
            <a:off x="9248327" y="4138863"/>
            <a:ext cx="2879557" cy="923330"/>
          </a:xfrm>
          <a:prstGeom prst="rect">
            <a:avLst/>
          </a:prstGeom>
          <a:noFill/>
        </p:spPr>
        <p:txBody>
          <a:bodyPr wrap="square" rtlCol="0">
            <a:spAutoFit/>
          </a:bodyPr>
          <a:lstStyle/>
          <a:p>
            <a:pPr algn="ctr"/>
            <a:r>
              <a:rPr lang="pl-PL" dirty="0"/>
              <a:t>PLUS MACRO VARIABLES: </a:t>
            </a:r>
            <a:r>
              <a:rPr lang="pl-PL" b="1" dirty="0">
                <a:solidFill>
                  <a:srgbClr val="C00000"/>
                </a:solidFill>
              </a:rPr>
              <a:t>GDP per capita</a:t>
            </a:r>
          </a:p>
          <a:p>
            <a:pPr algn="ctr"/>
            <a:r>
              <a:rPr lang="pl-PL" b="1" dirty="0">
                <a:solidFill>
                  <a:srgbClr val="C00000"/>
                </a:solidFill>
              </a:rPr>
              <a:t>Doing Business</a:t>
            </a:r>
          </a:p>
        </p:txBody>
      </p:sp>
    </p:spTree>
    <p:extLst>
      <p:ext uri="{BB962C8B-B14F-4D97-AF65-F5344CB8AC3E}">
        <p14:creationId xmlns:p14="http://schemas.microsoft.com/office/powerpoint/2010/main" val="1342432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26432" y="252664"/>
            <a:ext cx="10864515" cy="569376"/>
          </a:xfrm>
        </p:spPr>
        <p:txBody>
          <a:bodyPr>
            <a:normAutofit fontScale="90000"/>
          </a:bodyPr>
          <a:lstStyle/>
          <a:p>
            <a:pPr algn="ctr"/>
            <a:r>
              <a:rPr lang="pl-PL" b="1" dirty="0">
                <a:solidFill>
                  <a:srgbClr val="C00000"/>
                </a:solidFill>
              </a:rPr>
              <a:t>        </a:t>
            </a:r>
            <a:r>
              <a:rPr lang="pl-PL" b="1" dirty="0" err="1">
                <a:solidFill>
                  <a:srgbClr val="C00000"/>
                </a:solidFill>
              </a:rPr>
              <a:t>Continue</a:t>
            </a:r>
            <a:r>
              <a:rPr lang="pl-PL" b="1" dirty="0">
                <a:solidFill>
                  <a:srgbClr val="C00000"/>
                </a:solidFill>
              </a:rPr>
              <a:t>                            Non-</a:t>
            </a:r>
            <a:r>
              <a:rPr lang="pl-PL" b="1" dirty="0" err="1">
                <a:solidFill>
                  <a:srgbClr val="C00000"/>
                </a:solidFill>
              </a:rPr>
              <a:t>continue</a:t>
            </a:r>
            <a:r>
              <a:rPr lang="pl-PL" b="1" dirty="0">
                <a:solidFill>
                  <a:srgbClr val="C00000"/>
                </a:solidFill>
              </a:rPr>
              <a:t> </a:t>
            </a:r>
            <a:r>
              <a:rPr lang="pl-PL" b="1" dirty="0" err="1">
                <a:solidFill>
                  <a:srgbClr val="C00000"/>
                </a:solidFill>
              </a:rPr>
              <a:t>variables</a:t>
            </a:r>
            <a:endParaRPr lang="pl-PL" b="1" dirty="0">
              <a:solidFill>
                <a:srgbClr val="C00000"/>
              </a:solidFill>
            </a:endParaRPr>
          </a:p>
        </p:txBody>
      </p:sp>
      <p:pic>
        <p:nvPicPr>
          <p:cNvPr id="3" name="Obraz 2"/>
          <p:cNvPicPr>
            <a:picLocks noChangeAspect="1"/>
          </p:cNvPicPr>
          <p:nvPr/>
        </p:nvPicPr>
        <p:blipFill rotWithShape="1">
          <a:blip r:embed="rId2"/>
          <a:srcRect l="4248" t="3781" b="2187"/>
          <a:stretch/>
        </p:blipFill>
        <p:spPr>
          <a:xfrm>
            <a:off x="18092" y="822040"/>
            <a:ext cx="6339664" cy="4556076"/>
          </a:xfrm>
          <a:prstGeom prst="rect">
            <a:avLst/>
          </a:prstGeom>
        </p:spPr>
      </p:pic>
      <p:pic>
        <p:nvPicPr>
          <p:cNvPr id="4" name="Obraz 3"/>
          <p:cNvPicPr>
            <a:picLocks noChangeAspect="1"/>
          </p:cNvPicPr>
          <p:nvPr/>
        </p:nvPicPr>
        <p:blipFill rotWithShape="1">
          <a:blip r:embed="rId3"/>
          <a:srcRect l="5740" t="3099" b="3318"/>
          <a:stretch/>
        </p:blipFill>
        <p:spPr>
          <a:xfrm>
            <a:off x="6424454" y="822040"/>
            <a:ext cx="5749454" cy="4679166"/>
          </a:xfrm>
          <a:prstGeom prst="rect">
            <a:avLst/>
          </a:prstGeom>
        </p:spPr>
      </p:pic>
    </p:spTree>
    <p:extLst>
      <p:ext uri="{BB962C8B-B14F-4D97-AF65-F5344CB8AC3E}">
        <p14:creationId xmlns:p14="http://schemas.microsoft.com/office/powerpoint/2010/main" val="254907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a 5"/>
          <p:cNvGraphicFramePr>
            <a:graphicFrameLocks noGrp="1"/>
          </p:cNvGraphicFramePr>
          <p:nvPr/>
        </p:nvGraphicFramePr>
        <p:xfrm>
          <a:off x="212432" y="452558"/>
          <a:ext cx="5578767" cy="5939005"/>
        </p:xfrm>
        <a:graphic>
          <a:graphicData uri="http://schemas.openxmlformats.org/drawingml/2006/table">
            <a:tbl>
              <a:tblPr>
                <a:tableStyleId>{9DCAF9ED-07DC-4A11-8D7F-57B35C25682E}</a:tableStyleId>
              </a:tblPr>
              <a:tblGrid>
                <a:gridCol w="2266062">
                  <a:extLst>
                    <a:ext uri="{9D8B030D-6E8A-4147-A177-3AD203B41FA5}">
                      <a16:colId xmlns:a16="http://schemas.microsoft.com/office/drawing/2014/main" val="2112541783"/>
                    </a:ext>
                  </a:extLst>
                </a:gridCol>
                <a:gridCol w="811723">
                  <a:extLst>
                    <a:ext uri="{9D8B030D-6E8A-4147-A177-3AD203B41FA5}">
                      <a16:colId xmlns:a16="http://schemas.microsoft.com/office/drawing/2014/main" val="2258774559"/>
                    </a:ext>
                  </a:extLst>
                </a:gridCol>
                <a:gridCol w="811723">
                  <a:extLst>
                    <a:ext uri="{9D8B030D-6E8A-4147-A177-3AD203B41FA5}">
                      <a16:colId xmlns:a16="http://schemas.microsoft.com/office/drawing/2014/main" val="1159384765"/>
                    </a:ext>
                  </a:extLst>
                </a:gridCol>
                <a:gridCol w="877536">
                  <a:extLst>
                    <a:ext uri="{9D8B030D-6E8A-4147-A177-3AD203B41FA5}">
                      <a16:colId xmlns:a16="http://schemas.microsoft.com/office/drawing/2014/main" val="3700138959"/>
                    </a:ext>
                  </a:extLst>
                </a:gridCol>
                <a:gridCol w="811723">
                  <a:extLst>
                    <a:ext uri="{9D8B030D-6E8A-4147-A177-3AD203B41FA5}">
                      <a16:colId xmlns:a16="http://schemas.microsoft.com/office/drawing/2014/main" val="3280714113"/>
                    </a:ext>
                  </a:extLst>
                </a:gridCol>
              </a:tblGrid>
              <a:tr h="331483">
                <a:tc>
                  <a:txBody>
                    <a:bodyPr/>
                    <a:lstStyle/>
                    <a:p>
                      <a:pPr algn="l" fontAlgn="b"/>
                      <a:r>
                        <a:rPr lang="pl-PL" sz="1300" b="1" u="none" strike="noStrike" dirty="0">
                          <a:effectLst/>
                        </a:rPr>
                        <a:t>VARIABLES</a:t>
                      </a:r>
                      <a:endParaRPr lang="pl-PL" sz="1300" b="1" i="0" u="none" strike="noStrike" dirty="0">
                        <a:effectLst/>
                        <a:latin typeface="Calibri" panose="020F0502020204030204" pitchFamily="34" charset="0"/>
                      </a:endParaRPr>
                    </a:p>
                  </a:txBody>
                  <a:tcPr marL="6573" marR="6573" marT="6573" marB="0" anchor="b"/>
                </a:tc>
                <a:tc>
                  <a:txBody>
                    <a:bodyPr/>
                    <a:lstStyle/>
                    <a:p>
                      <a:pPr algn="l" fontAlgn="b"/>
                      <a:r>
                        <a:rPr lang="pl-PL" sz="1300" b="1" u="none" strike="noStrike" dirty="0">
                          <a:effectLst/>
                        </a:rPr>
                        <a:t>index</a:t>
                      </a:r>
                      <a:endParaRPr lang="pl-PL" sz="1300" b="1" i="0" u="none" strike="noStrike" dirty="0">
                        <a:effectLst/>
                        <a:latin typeface="Calibri" panose="020F0502020204030204" pitchFamily="34" charset="0"/>
                      </a:endParaRPr>
                    </a:p>
                  </a:txBody>
                  <a:tcPr marL="6573" marR="6573" marT="6573" marB="0" anchor="b"/>
                </a:tc>
                <a:tc>
                  <a:txBody>
                    <a:bodyPr/>
                    <a:lstStyle/>
                    <a:p>
                      <a:pPr algn="l" fontAlgn="b"/>
                      <a:r>
                        <a:rPr lang="pl-PL" sz="1300" b="1" u="none" strike="noStrike" dirty="0" err="1">
                          <a:effectLst/>
                        </a:rPr>
                        <a:t>energy</a:t>
                      </a:r>
                      <a:endParaRPr lang="pl-PL" sz="1300" b="1" i="0" u="none" strike="noStrike" dirty="0">
                        <a:effectLst/>
                        <a:latin typeface="Calibri" panose="020F0502020204030204" pitchFamily="34" charset="0"/>
                      </a:endParaRPr>
                    </a:p>
                  </a:txBody>
                  <a:tcPr marL="6573" marR="6573" marT="6573" marB="0" anchor="b"/>
                </a:tc>
                <a:tc>
                  <a:txBody>
                    <a:bodyPr/>
                    <a:lstStyle/>
                    <a:p>
                      <a:pPr algn="l" fontAlgn="b"/>
                      <a:r>
                        <a:rPr lang="pl-PL" sz="1300" b="1" u="none" strike="noStrike" dirty="0" err="1">
                          <a:effectLst/>
                        </a:rPr>
                        <a:t>enthusiastic</a:t>
                      </a:r>
                      <a:endParaRPr lang="pl-PL" sz="1300" b="1" i="0" u="none" strike="noStrike" dirty="0">
                        <a:effectLst/>
                        <a:latin typeface="Calibri" panose="020F0502020204030204" pitchFamily="34" charset="0"/>
                      </a:endParaRPr>
                    </a:p>
                  </a:txBody>
                  <a:tcPr marL="6573" marR="6573" marT="6573" marB="0" anchor="b"/>
                </a:tc>
                <a:tc>
                  <a:txBody>
                    <a:bodyPr/>
                    <a:lstStyle/>
                    <a:p>
                      <a:pPr algn="l" fontAlgn="b"/>
                      <a:r>
                        <a:rPr lang="pl-PL" sz="1300" b="1" u="none" strike="noStrike" dirty="0" err="1">
                          <a:effectLst/>
                        </a:rPr>
                        <a:t>timeflies</a:t>
                      </a:r>
                      <a:endParaRPr lang="pl-PL" sz="1300" b="1"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3066625923"/>
                  </a:ext>
                </a:extLst>
              </a:tr>
              <a:tr h="207686">
                <a:tc>
                  <a:txBody>
                    <a:bodyPr/>
                    <a:lstStyle/>
                    <a:p>
                      <a:pPr algn="l" fontAlgn="b"/>
                      <a:r>
                        <a:rPr lang="pl-PL" sz="1300" u="none" strike="noStrike" dirty="0">
                          <a:effectLst/>
                        </a:rPr>
                        <a:t>part </a:t>
                      </a:r>
                      <a:r>
                        <a:rPr lang="pl-PL" sz="1300" u="none" strike="noStrike" dirty="0" err="1">
                          <a:effectLst/>
                        </a:rPr>
                        <a:t>time</a:t>
                      </a:r>
                      <a:r>
                        <a:rPr lang="pl-PL" sz="1300" u="none" strike="noStrike" dirty="0">
                          <a:effectLst/>
                        </a:rPr>
                        <a:t> </a:t>
                      </a:r>
                      <a:r>
                        <a:rPr lang="pl-PL" sz="1300" u="none" strike="noStrike" dirty="0" err="1">
                          <a:effectLst/>
                        </a:rPr>
                        <a:t>job</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0.907**</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a:effectLst/>
                        </a:rPr>
                        <a:t>0.933</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0.842***</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0.969</a:t>
                      </a:r>
                      <a:endParaRPr lang="pl-PL" sz="1300" b="0" i="0" u="none" strike="noStrike">
                        <a:effectLst/>
                        <a:latin typeface="Calibri" panose="020F0502020204030204" pitchFamily="34" charset="0"/>
                      </a:endParaRPr>
                    </a:p>
                  </a:txBody>
                  <a:tcPr marL="6573" marR="6573" marT="6573" marB="0" anchor="b"/>
                </a:tc>
                <a:extLst>
                  <a:ext uri="{0D108BD9-81ED-4DB2-BD59-A6C34878D82A}">
                    <a16:rowId xmlns:a16="http://schemas.microsoft.com/office/drawing/2014/main" val="1236712981"/>
                  </a:ext>
                </a:extLst>
              </a:tr>
              <a:tr h="207686">
                <a:tc>
                  <a:txBody>
                    <a:bodyPr/>
                    <a:lstStyle/>
                    <a:p>
                      <a:pPr algn="l" fontAlgn="b"/>
                      <a:r>
                        <a:rPr lang="pl-PL" sz="1300" u="none" strike="noStrike">
                          <a:effectLst/>
                        </a:rPr>
                        <a:t>usual hours week</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1.001</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0.999</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a:effectLst/>
                        </a:rPr>
                        <a:t>1.000</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1.004**</a:t>
                      </a:r>
                      <a:endParaRPr lang="pl-PL" sz="1300" b="0" i="0" u="none" strike="noStrike">
                        <a:effectLst/>
                        <a:latin typeface="Calibri" panose="020F0502020204030204" pitchFamily="34" charset="0"/>
                      </a:endParaRPr>
                    </a:p>
                  </a:txBody>
                  <a:tcPr marL="6573" marR="6573" marT="6573" marB="0" anchor="b"/>
                </a:tc>
                <a:extLst>
                  <a:ext uri="{0D108BD9-81ED-4DB2-BD59-A6C34878D82A}">
                    <a16:rowId xmlns:a16="http://schemas.microsoft.com/office/drawing/2014/main" val="1608831874"/>
                  </a:ext>
                </a:extLst>
              </a:tr>
              <a:tr h="207686">
                <a:tc>
                  <a:txBody>
                    <a:bodyPr/>
                    <a:lstStyle/>
                    <a:p>
                      <a:pPr algn="l" fontAlgn="b"/>
                      <a:r>
                        <a:rPr lang="pl-PL" sz="1300" u="none" strike="noStrike">
                          <a:effectLst/>
                        </a:rPr>
                        <a:t>night job</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0.944**</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a:effectLst/>
                        </a:rPr>
                        <a:t>0.946**</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0.964</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0.917***</a:t>
                      </a:r>
                      <a:endParaRPr lang="pl-PL" sz="1300" b="0" i="0" u="none" strike="noStrike">
                        <a:effectLst/>
                        <a:latin typeface="Calibri" panose="020F0502020204030204" pitchFamily="34" charset="0"/>
                      </a:endParaRPr>
                    </a:p>
                  </a:txBody>
                  <a:tcPr marL="6573" marR="6573" marT="6573" marB="0" anchor="b"/>
                </a:tc>
                <a:extLst>
                  <a:ext uri="{0D108BD9-81ED-4DB2-BD59-A6C34878D82A}">
                    <a16:rowId xmlns:a16="http://schemas.microsoft.com/office/drawing/2014/main" val="2009296367"/>
                  </a:ext>
                </a:extLst>
              </a:tr>
              <a:tr h="207686">
                <a:tc>
                  <a:txBody>
                    <a:bodyPr/>
                    <a:lstStyle/>
                    <a:p>
                      <a:pPr algn="l" fontAlgn="b"/>
                      <a:r>
                        <a:rPr lang="pl-PL" sz="1300" u="none" strike="noStrike">
                          <a:effectLst/>
                        </a:rPr>
                        <a:t>noise</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0.954***</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0.957***</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a:effectLst/>
                        </a:rPr>
                        <a:t>0.963***</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0.973**</a:t>
                      </a:r>
                      <a:endParaRPr lang="pl-PL" sz="1300" b="0" i="0" u="none" strike="noStrike">
                        <a:effectLst/>
                        <a:latin typeface="Calibri" panose="020F0502020204030204" pitchFamily="34" charset="0"/>
                      </a:endParaRPr>
                    </a:p>
                  </a:txBody>
                  <a:tcPr marL="6573" marR="6573" marT="6573" marB="0" anchor="b"/>
                </a:tc>
                <a:extLst>
                  <a:ext uri="{0D108BD9-81ED-4DB2-BD59-A6C34878D82A}">
                    <a16:rowId xmlns:a16="http://schemas.microsoft.com/office/drawing/2014/main" val="4263345762"/>
                  </a:ext>
                </a:extLst>
              </a:tr>
              <a:tr h="207686">
                <a:tc>
                  <a:txBody>
                    <a:bodyPr/>
                    <a:lstStyle/>
                    <a:p>
                      <a:pPr algn="l" fontAlgn="b"/>
                      <a:r>
                        <a:rPr lang="pl-PL" sz="1300" u="none" strike="noStrike">
                          <a:effectLst/>
                        </a:rPr>
                        <a:t>chemicals</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1.030**</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1.009</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a:effectLst/>
                        </a:rPr>
                        <a:t>1.027*</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1.020</a:t>
                      </a:r>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511153229"/>
                  </a:ext>
                </a:extLst>
              </a:tr>
              <a:tr h="207686">
                <a:tc>
                  <a:txBody>
                    <a:bodyPr/>
                    <a:lstStyle/>
                    <a:p>
                      <a:pPr algn="l" fontAlgn="b"/>
                      <a:r>
                        <a:rPr lang="pl-PL" sz="1300" u="none" strike="noStrike">
                          <a:effectLst/>
                        </a:rPr>
                        <a:t>infectious materials</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1.011</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1.000</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1.016</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a:effectLst/>
                        </a:rPr>
                        <a:t>0.994</a:t>
                      </a:r>
                      <a:endParaRPr lang="pl-PL" sz="1300" b="0" i="0" u="none" strike="noStrike">
                        <a:effectLst/>
                        <a:latin typeface="Calibri" panose="020F0502020204030204" pitchFamily="34" charset="0"/>
                      </a:endParaRPr>
                    </a:p>
                  </a:txBody>
                  <a:tcPr marL="6573" marR="6573" marT="6573" marB="0" anchor="b"/>
                </a:tc>
                <a:extLst>
                  <a:ext uri="{0D108BD9-81ED-4DB2-BD59-A6C34878D82A}">
                    <a16:rowId xmlns:a16="http://schemas.microsoft.com/office/drawing/2014/main" val="697619829"/>
                  </a:ext>
                </a:extLst>
              </a:tr>
              <a:tr h="207686">
                <a:tc>
                  <a:txBody>
                    <a:bodyPr/>
                    <a:lstStyle/>
                    <a:p>
                      <a:pPr algn="l" fontAlgn="b"/>
                      <a:r>
                        <a:rPr lang="pl-PL" sz="1300" u="none" strike="noStrike">
                          <a:effectLst/>
                        </a:rPr>
                        <a:t>tiring positions</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0.884***</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0.875***</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0.890***</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a:effectLst/>
                        </a:rPr>
                        <a:t>0.922***</a:t>
                      </a:r>
                      <a:endParaRPr lang="pl-PL" sz="1300" b="0" i="0" u="none" strike="noStrike">
                        <a:effectLst/>
                        <a:latin typeface="Calibri" panose="020F0502020204030204" pitchFamily="34" charset="0"/>
                      </a:endParaRPr>
                    </a:p>
                  </a:txBody>
                  <a:tcPr marL="6573" marR="6573" marT="6573" marB="0" anchor="b"/>
                </a:tc>
                <a:extLst>
                  <a:ext uri="{0D108BD9-81ED-4DB2-BD59-A6C34878D82A}">
                    <a16:rowId xmlns:a16="http://schemas.microsoft.com/office/drawing/2014/main" val="1883201357"/>
                  </a:ext>
                </a:extLst>
              </a:tr>
              <a:tr h="207686">
                <a:tc>
                  <a:txBody>
                    <a:bodyPr/>
                    <a:lstStyle/>
                    <a:p>
                      <a:pPr algn="l" fontAlgn="b"/>
                      <a:r>
                        <a:rPr lang="pl-PL" sz="1300" u="none" strike="noStrike">
                          <a:effectLst/>
                        </a:rPr>
                        <a:t>lifting</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1.018</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1.041*</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1.043**</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a:effectLst/>
                        </a:rPr>
                        <a:t>0.944***</a:t>
                      </a:r>
                      <a:endParaRPr lang="pl-PL" sz="1300" b="0" i="0" u="none" strike="noStrike">
                        <a:effectLst/>
                        <a:latin typeface="Calibri" panose="020F0502020204030204" pitchFamily="34" charset="0"/>
                      </a:endParaRPr>
                    </a:p>
                  </a:txBody>
                  <a:tcPr marL="6573" marR="6573" marT="6573" marB="0" anchor="b"/>
                </a:tc>
                <a:extLst>
                  <a:ext uri="{0D108BD9-81ED-4DB2-BD59-A6C34878D82A}">
                    <a16:rowId xmlns:a16="http://schemas.microsoft.com/office/drawing/2014/main" val="649333233"/>
                  </a:ext>
                </a:extLst>
              </a:tr>
              <a:tr h="207686">
                <a:tc>
                  <a:txBody>
                    <a:bodyPr/>
                    <a:lstStyle/>
                    <a:p>
                      <a:pPr algn="l" fontAlgn="b"/>
                      <a:r>
                        <a:rPr lang="pl-PL" sz="1300" u="none" strike="noStrike">
                          <a:effectLst/>
                        </a:rPr>
                        <a:t>carrying loads</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1.008</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1.021</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1.006</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a:effectLst/>
                        </a:rPr>
                        <a:t>1.040**</a:t>
                      </a:r>
                      <a:endParaRPr lang="pl-PL" sz="1300" b="0" i="0" u="none" strike="noStrike">
                        <a:effectLst/>
                        <a:latin typeface="Calibri" panose="020F0502020204030204" pitchFamily="34" charset="0"/>
                      </a:endParaRPr>
                    </a:p>
                  </a:txBody>
                  <a:tcPr marL="6573" marR="6573" marT="6573" marB="0" anchor="b"/>
                </a:tc>
                <a:extLst>
                  <a:ext uri="{0D108BD9-81ED-4DB2-BD59-A6C34878D82A}">
                    <a16:rowId xmlns:a16="http://schemas.microsoft.com/office/drawing/2014/main" val="1750298965"/>
                  </a:ext>
                </a:extLst>
              </a:tr>
              <a:tr h="207686">
                <a:tc>
                  <a:txBody>
                    <a:bodyPr/>
                    <a:lstStyle/>
                    <a:p>
                      <a:pPr algn="l" fontAlgn="b"/>
                      <a:r>
                        <a:rPr lang="pl-PL" sz="1300" u="none" strike="noStrike">
                          <a:effectLst/>
                        </a:rPr>
                        <a:t>repetitive movements</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0.954***</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0.933***</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0.937***</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0.955***</a:t>
                      </a:r>
                      <a:endParaRPr lang="pl-PL" sz="1300" b="0" i="0" u="none" strike="noStrike">
                        <a:effectLst/>
                        <a:latin typeface="Calibri" panose="020F0502020204030204" pitchFamily="34" charset="0"/>
                      </a:endParaRPr>
                    </a:p>
                  </a:txBody>
                  <a:tcPr marL="6573" marR="6573" marT="6573" marB="0" anchor="b"/>
                </a:tc>
                <a:extLst>
                  <a:ext uri="{0D108BD9-81ED-4DB2-BD59-A6C34878D82A}">
                    <a16:rowId xmlns:a16="http://schemas.microsoft.com/office/drawing/2014/main" val="539979373"/>
                  </a:ext>
                </a:extLst>
              </a:tr>
              <a:tr h="207686">
                <a:tc>
                  <a:txBody>
                    <a:bodyPr/>
                    <a:lstStyle/>
                    <a:p>
                      <a:pPr algn="l" fontAlgn="b"/>
                      <a:r>
                        <a:rPr lang="pl-PL" sz="1300" u="none" strike="noStrike">
                          <a:effectLst/>
                        </a:rPr>
                        <a:t>dealing customers</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1.093***</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1.084***</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1.098***</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1.044***</a:t>
                      </a:r>
                      <a:endParaRPr lang="pl-PL" sz="1300" b="0" i="0" u="none" strike="noStrike">
                        <a:effectLst/>
                        <a:latin typeface="Calibri" panose="020F0502020204030204" pitchFamily="34" charset="0"/>
                      </a:endParaRPr>
                    </a:p>
                  </a:txBody>
                  <a:tcPr marL="6573" marR="6573" marT="6573" marB="0" anchor="b"/>
                </a:tc>
                <a:extLst>
                  <a:ext uri="{0D108BD9-81ED-4DB2-BD59-A6C34878D82A}">
                    <a16:rowId xmlns:a16="http://schemas.microsoft.com/office/drawing/2014/main" val="3660151043"/>
                  </a:ext>
                </a:extLst>
              </a:tr>
              <a:tr h="207686">
                <a:tc>
                  <a:txBody>
                    <a:bodyPr/>
                    <a:lstStyle/>
                    <a:p>
                      <a:pPr algn="l" fontAlgn="b"/>
                      <a:r>
                        <a:rPr lang="pl-PL" sz="1300" u="none" strike="noStrike">
                          <a:effectLst/>
                        </a:rPr>
                        <a:t>computer</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1.001</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0.966***</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1.008</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0.997</a:t>
                      </a:r>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2569768870"/>
                  </a:ext>
                </a:extLst>
              </a:tr>
              <a:tr h="207686">
                <a:tc>
                  <a:txBody>
                    <a:bodyPr/>
                    <a:lstStyle/>
                    <a:p>
                      <a:pPr algn="l" fontAlgn="b"/>
                      <a:r>
                        <a:rPr lang="pl-PL" sz="1300" u="none" strike="noStrike">
                          <a:effectLst/>
                        </a:rPr>
                        <a:t>working home</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1.003</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0.967**</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1.016</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a:effectLst/>
                        </a:rPr>
                        <a:t>1.041**</a:t>
                      </a:r>
                      <a:endParaRPr lang="pl-PL" sz="1300" b="0" i="0" u="none" strike="noStrike">
                        <a:effectLst/>
                        <a:latin typeface="Calibri" panose="020F0502020204030204" pitchFamily="34" charset="0"/>
                      </a:endParaRPr>
                    </a:p>
                  </a:txBody>
                  <a:tcPr marL="6573" marR="6573" marT="6573" marB="0" anchor="b"/>
                </a:tc>
                <a:extLst>
                  <a:ext uri="{0D108BD9-81ED-4DB2-BD59-A6C34878D82A}">
                    <a16:rowId xmlns:a16="http://schemas.microsoft.com/office/drawing/2014/main" val="4277568767"/>
                  </a:ext>
                </a:extLst>
              </a:tr>
              <a:tr h="207686">
                <a:tc>
                  <a:txBody>
                    <a:bodyPr/>
                    <a:lstStyle/>
                    <a:p>
                      <a:pPr algn="l" fontAlgn="b"/>
                      <a:r>
                        <a:rPr lang="pl-PL" sz="1300" u="none" strike="noStrike">
                          <a:effectLst/>
                        </a:rPr>
                        <a:t>risk work</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0.665***</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0.575***</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0.620***</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0.815***</a:t>
                      </a:r>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3141374370"/>
                  </a:ext>
                </a:extLst>
              </a:tr>
              <a:tr h="207686">
                <a:tc>
                  <a:txBody>
                    <a:bodyPr/>
                    <a:lstStyle/>
                    <a:p>
                      <a:pPr algn="l" fontAlgn="b"/>
                      <a:r>
                        <a:rPr lang="pl-PL" sz="1300" u="none" strike="noStrike">
                          <a:effectLst/>
                        </a:rPr>
                        <a:t>ISCO (professional group)</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0.964***</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0.981***</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0.948***</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0.966***</a:t>
                      </a:r>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433160378"/>
                  </a:ext>
                </a:extLst>
              </a:tr>
              <a:tr h="207686">
                <a:tc>
                  <a:txBody>
                    <a:bodyPr/>
                    <a:lstStyle/>
                    <a:p>
                      <a:pPr algn="l" fontAlgn="b"/>
                      <a:r>
                        <a:rPr lang="pl-PL" sz="1300" u="none" strike="noStrike">
                          <a:effectLst/>
                        </a:rPr>
                        <a:t>selfemployed</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1.510***</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1.335***</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1.620***</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1.312***</a:t>
                      </a:r>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460883368"/>
                  </a:ext>
                </a:extLst>
              </a:tr>
              <a:tr h="207686">
                <a:tc>
                  <a:txBody>
                    <a:bodyPr/>
                    <a:lstStyle/>
                    <a:p>
                      <a:pPr algn="l" fontAlgn="b"/>
                      <a:r>
                        <a:rPr lang="pl-PL" sz="1300" u="none" strike="noStrike" dirty="0" err="1">
                          <a:effectLst/>
                        </a:rPr>
                        <a:t>private</a:t>
                      </a:r>
                      <a:r>
                        <a:rPr lang="pl-PL" sz="1300" u="none" strike="noStrike" dirty="0">
                          <a:effectLst/>
                        </a:rPr>
                        <a:t> </a:t>
                      </a:r>
                      <a:r>
                        <a:rPr lang="pl-PL" sz="1300" u="none" strike="noStrike" dirty="0" err="1">
                          <a:effectLst/>
                        </a:rPr>
                        <a:t>sector</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a:effectLst/>
                        </a:rPr>
                        <a:t>1.022</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1.096**</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0.985</a:t>
                      </a:r>
                      <a:endParaRPr lang="pl-PL" sz="1300" b="0" i="0" u="none" strike="noStrike" dirty="0">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0.988</a:t>
                      </a:r>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3606752999"/>
                  </a:ext>
                </a:extLst>
              </a:tr>
              <a:tr h="207686">
                <a:tc>
                  <a:txBody>
                    <a:bodyPr/>
                    <a:lstStyle/>
                    <a:p>
                      <a:pPr algn="l" fontAlgn="b"/>
                      <a:r>
                        <a:rPr lang="pl-PL" sz="1300" u="none" strike="noStrike">
                          <a:effectLst/>
                        </a:rPr>
                        <a:t>multiple jobs</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1.086</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1.094</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1.020</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1.103*</a:t>
                      </a:r>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2976887393"/>
                  </a:ext>
                </a:extLst>
              </a:tr>
              <a:tr h="207686">
                <a:tc>
                  <a:txBody>
                    <a:bodyPr/>
                    <a:lstStyle/>
                    <a:p>
                      <a:pPr algn="l" fontAlgn="b"/>
                      <a:r>
                        <a:rPr lang="pl-PL" sz="1300" u="none" strike="noStrike">
                          <a:effectLst/>
                        </a:rPr>
                        <a:t>men</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0.950*</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1.075**</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1.010</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0.865***</a:t>
                      </a:r>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1708608768"/>
                  </a:ext>
                </a:extLst>
              </a:tr>
              <a:tr h="207686">
                <a:tc>
                  <a:txBody>
                    <a:bodyPr/>
                    <a:lstStyle/>
                    <a:p>
                      <a:pPr algn="l" fontAlgn="b"/>
                      <a:r>
                        <a:rPr lang="pl-PL" sz="1300" u="none" strike="noStrike">
                          <a:effectLst/>
                        </a:rPr>
                        <a:t>seniority</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1.007***</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1.003</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1.004**</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1.013***</a:t>
                      </a:r>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435972830"/>
                  </a:ext>
                </a:extLst>
              </a:tr>
              <a:tr h="207686">
                <a:tc>
                  <a:txBody>
                    <a:bodyPr/>
                    <a:lstStyle/>
                    <a:p>
                      <a:pPr algn="l" fontAlgn="b"/>
                      <a:r>
                        <a:rPr lang="pl-PL" sz="1300" u="none" strike="noStrike">
                          <a:effectLst/>
                        </a:rPr>
                        <a:t>ISCED (edu)</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1.006</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1.012</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1.016</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1.034**</a:t>
                      </a:r>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319959448"/>
                  </a:ext>
                </a:extLst>
              </a:tr>
              <a:tr h="207686">
                <a:tc>
                  <a:txBody>
                    <a:bodyPr/>
                    <a:lstStyle/>
                    <a:p>
                      <a:pPr algn="l" fontAlgn="b"/>
                      <a:r>
                        <a:rPr lang="pl-PL" sz="1300" u="none" strike="noStrike">
                          <a:effectLst/>
                        </a:rPr>
                        <a:t>GDP per capita</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1.000*</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1.000*</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1.000**</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1.000</a:t>
                      </a:r>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1240611880"/>
                  </a:ext>
                </a:extLst>
              </a:tr>
              <a:tr h="207686">
                <a:tc>
                  <a:txBody>
                    <a:bodyPr/>
                    <a:lstStyle/>
                    <a:p>
                      <a:pPr algn="l" fontAlgn="b"/>
                      <a:r>
                        <a:rPr lang="pl-PL" sz="1300" u="none" strike="noStrike">
                          <a:effectLst/>
                        </a:rPr>
                        <a:t>NACE</a:t>
                      </a:r>
                      <a:endParaRPr lang="pl-PL" sz="1300" b="0" i="0" u="none" strike="noStrike">
                        <a:effectLst/>
                        <a:latin typeface="Calibri" panose="020F0502020204030204" pitchFamily="34" charset="0"/>
                      </a:endParaRPr>
                    </a:p>
                  </a:txBody>
                  <a:tcPr marL="6573" marR="6573" marT="6573" marB="0" anchor="b"/>
                </a:tc>
                <a:tc>
                  <a:txBody>
                    <a:bodyPr/>
                    <a:lstStyle/>
                    <a:p>
                      <a:pPr algn="l" fontAlgn="b"/>
                      <a:endParaRPr lang="pl-PL" sz="1300" b="0" i="0" u="none" strike="noStrike" dirty="0">
                        <a:effectLst/>
                        <a:latin typeface="Calibri" panose="020F0502020204030204" pitchFamily="34" charset="0"/>
                      </a:endParaRPr>
                    </a:p>
                  </a:txBody>
                  <a:tcPr marL="6573" marR="6573" marT="6573" marB="0" anchor="b"/>
                </a:tc>
                <a:tc>
                  <a:txBody>
                    <a:bodyPr/>
                    <a:lstStyle/>
                    <a:p>
                      <a:pPr algn="l" fontAlgn="b"/>
                      <a:endParaRPr lang="pl-PL" sz="1300" b="0" i="0" u="none" strike="noStrike" dirty="0">
                        <a:effectLst/>
                        <a:latin typeface="Calibri" panose="020F0502020204030204" pitchFamily="34" charset="0"/>
                      </a:endParaRPr>
                    </a:p>
                  </a:txBody>
                  <a:tcPr marL="6573" marR="6573" marT="6573" marB="0" anchor="b"/>
                </a:tc>
                <a:tc>
                  <a:txBody>
                    <a:bodyPr/>
                    <a:lstStyle/>
                    <a:p>
                      <a:pPr algn="l" fontAlgn="b"/>
                      <a:endParaRPr lang="pl-PL" sz="1300" b="0" i="0" u="none" strike="noStrike">
                        <a:effectLst/>
                        <a:latin typeface="Calibri" panose="020F0502020204030204" pitchFamily="34" charset="0"/>
                      </a:endParaRPr>
                    </a:p>
                  </a:txBody>
                  <a:tcPr marL="6573" marR="6573" marT="6573" marB="0" anchor="b"/>
                </a:tc>
                <a:tc>
                  <a:txBody>
                    <a:bodyPr/>
                    <a:lstStyle/>
                    <a:p>
                      <a:pPr algn="l" fontAlgn="b"/>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703175847"/>
                  </a:ext>
                </a:extLst>
              </a:tr>
              <a:tr h="207686">
                <a:tc>
                  <a:txBody>
                    <a:bodyPr/>
                    <a:lstStyle/>
                    <a:p>
                      <a:pPr algn="l" fontAlgn="b"/>
                      <a:r>
                        <a:rPr lang="pl-PL" sz="1300" u="none" strike="noStrike">
                          <a:effectLst/>
                        </a:rPr>
                        <a:t>Doing Bus</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1.007</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0.990</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1.027*</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1.005</a:t>
                      </a:r>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3356031579"/>
                  </a:ext>
                </a:extLst>
              </a:tr>
              <a:tr h="207686">
                <a:tc>
                  <a:txBody>
                    <a:bodyPr/>
                    <a:lstStyle/>
                    <a:p>
                      <a:pPr algn="l" fontAlgn="b"/>
                      <a:r>
                        <a:rPr lang="pl-PL" sz="1300" u="none" strike="noStrike">
                          <a:effectLst/>
                        </a:rPr>
                        <a:t>Constant</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0.922</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5.891**</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0.292</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2.155</a:t>
                      </a:r>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3162442539"/>
                  </a:ext>
                </a:extLst>
              </a:tr>
              <a:tr h="207686">
                <a:tc>
                  <a:txBody>
                    <a:bodyPr/>
                    <a:lstStyle/>
                    <a:p>
                      <a:pPr algn="l" fontAlgn="b"/>
                      <a:r>
                        <a:rPr lang="pl-PL" sz="1300" u="none" strike="noStrike">
                          <a:effectLst/>
                        </a:rPr>
                        <a:t>Observations</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55,024</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55,137</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a:effectLst/>
                        </a:rPr>
                        <a:t>55,114</a:t>
                      </a:r>
                      <a:endParaRPr lang="pl-PL" sz="1300" b="0" i="0" u="none" strike="noStrike">
                        <a:effectLst/>
                        <a:latin typeface="Calibri" panose="020F0502020204030204" pitchFamily="34" charset="0"/>
                      </a:endParaRPr>
                    </a:p>
                  </a:txBody>
                  <a:tcPr marL="6573" marR="6573" marT="6573" marB="0" anchor="b"/>
                </a:tc>
                <a:tc>
                  <a:txBody>
                    <a:bodyPr/>
                    <a:lstStyle/>
                    <a:p>
                      <a:pPr algn="l" fontAlgn="b"/>
                      <a:r>
                        <a:rPr lang="pl-PL" sz="1300" u="none" strike="noStrike" dirty="0">
                          <a:effectLst/>
                        </a:rPr>
                        <a:t>55,154</a:t>
                      </a:r>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3041498295"/>
                  </a:ext>
                </a:extLst>
              </a:tr>
              <a:tr h="207686">
                <a:tc>
                  <a:txBody>
                    <a:bodyPr/>
                    <a:lstStyle/>
                    <a:p>
                      <a:pPr algn="l" fontAlgn="b"/>
                      <a:r>
                        <a:rPr lang="pl-PL" sz="1300" u="none" strike="noStrike">
                          <a:effectLst/>
                        </a:rPr>
                        <a:t>*** p&lt;0.01, ** p&lt;0.05, * p&lt;0.1</a:t>
                      </a:r>
                      <a:endParaRPr lang="pl-PL" sz="1300" b="0" i="0" u="none" strike="noStrike">
                        <a:effectLst/>
                        <a:latin typeface="Calibri" panose="020F0502020204030204" pitchFamily="34" charset="0"/>
                      </a:endParaRPr>
                    </a:p>
                  </a:txBody>
                  <a:tcPr marL="6573" marR="6573" marT="6573" marB="0" anchor="b"/>
                </a:tc>
                <a:tc>
                  <a:txBody>
                    <a:bodyPr/>
                    <a:lstStyle/>
                    <a:p>
                      <a:pPr algn="l" fontAlgn="b"/>
                      <a:endParaRPr lang="pl-PL" sz="1300" b="0" i="0" u="none" strike="noStrike">
                        <a:effectLst/>
                        <a:latin typeface="Calibri" panose="020F0502020204030204" pitchFamily="34" charset="0"/>
                      </a:endParaRPr>
                    </a:p>
                  </a:txBody>
                  <a:tcPr marL="6573" marR="6573" marT="6573" marB="0" anchor="b"/>
                </a:tc>
                <a:tc>
                  <a:txBody>
                    <a:bodyPr/>
                    <a:lstStyle/>
                    <a:p>
                      <a:pPr algn="l" fontAlgn="b"/>
                      <a:endParaRPr lang="pl-PL" sz="1300" b="0" i="0" u="none" strike="noStrike">
                        <a:effectLst/>
                        <a:latin typeface="Calibri" panose="020F0502020204030204" pitchFamily="34" charset="0"/>
                      </a:endParaRPr>
                    </a:p>
                  </a:txBody>
                  <a:tcPr marL="6573" marR="6573" marT="6573" marB="0" anchor="b"/>
                </a:tc>
                <a:tc>
                  <a:txBody>
                    <a:bodyPr/>
                    <a:lstStyle/>
                    <a:p>
                      <a:pPr algn="l" fontAlgn="b"/>
                      <a:endParaRPr lang="pl-PL" sz="1300" b="0" i="0" u="none" strike="noStrike">
                        <a:effectLst/>
                        <a:latin typeface="Calibri" panose="020F0502020204030204" pitchFamily="34" charset="0"/>
                      </a:endParaRPr>
                    </a:p>
                  </a:txBody>
                  <a:tcPr marL="6573" marR="6573" marT="6573" marB="0" anchor="b"/>
                </a:tc>
                <a:tc>
                  <a:txBody>
                    <a:bodyPr/>
                    <a:lstStyle/>
                    <a:p>
                      <a:pPr algn="l" fontAlgn="b"/>
                      <a:endParaRPr lang="pl-PL" sz="1300" b="0" i="0" u="none" strike="noStrike" dirty="0">
                        <a:effectLst/>
                        <a:latin typeface="Calibri" panose="020F0502020204030204" pitchFamily="34" charset="0"/>
                      </a:endParaRPr>
                    </a:p>
                  </a:txBody>
                  <a:tcPr marL="6573" marR="6573" marT="6573" marB="0" anchor="b"/>
                </a:tc>
                <a:extLst>
                  <a:ext uri="{0D108BD9-81ED-4DB2-BD59-A6C34878D82A}">
                    <a16:rowId xmlns:a16="http://schemas.microsoft.com/office/drawing/2014/main" val="1131374348"/>
                  </a:ext>
                </a:extLst>
              </a:tr>
            </a:tbl>
          </a:graphicData>
        </a:graphic>
      </p:graphicFrame>
      <p:graphicFrame>
        <p:nvGraphicFramePr>
          <p:cNvPr id="8" name="Tabela 7"/>
          <p:cNvGraphicFramePr>
            <a:graphicFrameLocks noGrp="1"/>
          </p:cNvGraphicFramePr>
          <p:nvPr/>
        </p:nvGraphicFramePr>
        <p:xfrm>
          <a:off x="5901465" y="3103287"/>
          <a:ext cx="6216643" cy="3291840"/>
        </p:xfrm>
        <a:graphic>
          <a:graphicData uri="http://schemas.openxmlformats.org/drawingml/2006/table">
            <a:tbl>
              <a:tblPr>
                <a:tableStyleId>{BDBED569-4797-4DF1-A0F4-6AAB3CD982D8}</a:tableStyleId>
              </a:tblPr>
              <a:tblGrid>
                <a:gridCol w="3048572">
                  <a:extLst>
                    <a:ext uri="{9D8B030D-6E8A-4147-A177-3AD203B41FA5}">
                      <a16:colId xmlns:a16="http://schemas.microsoft.com/office/drawing/2014/main" val="4247321753"/>
                    </a:ext>
                  </a:extLst>
                </a:gridCol>
                <a:gridCol w="916198">
                  <a:extLst>
                    <a:ext uri="{9D8B030D-6E8A-4147-A177-3AD203B41FA5}">
                      <a16:colId xmlns:a16="http://schemas.microsoft.com/office/drawing/2014/main" val="1099317422"/>
                    </a:ext>
                  </a:extLst>
                </a:gridCol>
                <a:gridCol w="720205">
                  <a:extLst>
                    <a:ext uri="{9D8B030D-6E8A-4147-A177-3AD203B41FA5}">
                      <a16:colId xmlns:a16="http://schemas.microsoft.com/office/drawing/2014/main" val="156750840"/>
                    </a:ext>
                  </a:extLst>
                </a:gridCol>
                <a:gridCol w="884897">
                  <a:extLst>
                    <a:ext uri="{9D8B030D-6E8A-4147-A177-3AD203B41FA5}">
                      <a16:colId xmlns:a16="http://schemas.microsoft.com/office/drawing/2014/main" val="2962230147"/>
                    </a:ext>
                  </a:extLst>
                </a:gridCol>
                <a:gridCol w="646771">
                  <a:extLst>
                    <a:ext uri="{9D8B030D-6E8A-4147-A177-3AD203B41FA5}">
                      <a16:colId xmlns:a16="http://schemas.microsoft.com/office/drawing/2014/main" val="1458922369"/>
                    </a:ext>
                  </a:extLst>
                </a:gridCol>
              </a:tblGrid>
              <a:tr h="175260">
                <a:tc>
                  <a:txBody>
                    <a:bodyPr/>
                    <a:lstStyle/>
                    <a:p>
                      <a:pPr algn="l" fontAlgn="b"/>
                      <a:r>
                        <a:rPr lang="pl-PL" sz="1300" b="1" u="none" strike="noStrike" dirty="0">
                          <a:effectLst/>
                        </a:rPr>
                        <a:t>VARIABLES</a:t>
                      </a:r>
                      <a:endParaRPr lang="pl-PL" sz="1300" b="1" i="0" u="none" strike="noStrike" dirty="0">
                        <a:effectLst/>
                        <a:latin typeface="Calibri" panose="020F0502020204030204" pitchFamily="34" charset="0"/>
                      </a:endParaRPr>
                    </a:p>
                  </a:txBody>
                  <a:tcPr marL="7620" marR="7620" marT="7620" marB="0" anchor="b"/>
                </a:tc>
                <a:tc>
                  <a:txBody>
                    <a:bodyPr/>
                    <a:lstStyle/>
                    <a:p>
                      <a:pPr algn="l" fontAlgn="b"/>
                      <a:r>
                        <a:rPr lang="pl-PL" sz="1300" b="1" u="none" strike="noStrike" dirty="0">
                          <a:effectLst/>
                        </a:rPr>
                        <a:t>index</a:t>
                      </a:r>
                      <a:endParaRPr lang="pl-PL" sz="1300" b="1" i="0" u="none" strike="noStrike" dirty="0">
                        <a:effectLst/>
                        <a:latin typeface="Calibri" panose="020F0502020204030204" pitchFamily="34" charset="0"/>
                      </a:endParaRPr>
                    </a:p>
                  </a:txBody>
                  <a:tcPr marL="7620" marR="7620" marT="7620" marB="0" anchor="b"/>
                </a:tc>
                <a:tc>
                  <a:txBody>
                    <a:bodyPr/>
                    <a:lstStyle/>
                    <a:p>
                      <a:pPr algn="l" fontAlgn="b"/>
                      <a:r>
                        <a:rPr lang="pl-PL" sz="1300" b="1" u="none" strike="noStrike" dirty="0" err="1">
                          <a:effectLst/>
                        </a:rPr>
                        <a:t>energy</a:t>
                      </a:r>
                      <a:endParaRPr lang="pl-PL" sz="1300" b="1" i="0" u="none" strike="noStrike" dirty="0">
                        <a:effectLst/>
                        <a:latin typeface="Calibri" panose="020F0502020204030204" pitchFamily="34" charset="0"/>
                      </a:endParaRPr>
                    </a:p>
                  </a:txBody>
                  <a:tcPr marL="7620" marR="7620" marT="7620" marB="0" anchor="b"/>
                </a:tc>
                <a:tc>
                  <a:txBody>
                    <a:bodyPr/>
                    <a:lstStyle/>
                    <a:p>
                      <a:pPr algn="l" fontAlgn="b"/>
                      <a:r>
                        <a:rPr lang="pl-PL" sz="1300" b="1" u="none" strike="noStrike" dirty="0" err="1">
                          <a:effectLst/>
                        </a:rPr>
                        <a:t>enthusiastic</a:t>
                      </a:r>
                      <a:endParaRPr lang="pl-PL" sz="1300" b="1" i="0" u="none" strike="noStrike" dirty="0">
                        <a:effectLst/>
                        <a:latin typeface="Calibri" panose="020F0502020204030204" pitchFamily="34" charset="0"/>
                      </a:endParaRPr>
                    </a:p>
                  </a:txBody>
                  <a:tcPr marL="7620" marR="7620" marT="7620" marB="0" anchor="b"/>
                </a:tc>
                <a:tc>
                  <a:txBody>
                    <a:bodyPr/>
                    <a:lstStyle/>
                    <a:p>
                      <a:pPr algn="l" fontAlgn="b"/>
                      <a:r>
                        <a:rPr lang="pl-PL" sz="1300" b="1" u="none" strike="noStrike" dirty="0" err="1">
                          <a:effectLst/>
                        </a:rPr>
                        <a:t>timeflies</a:t>
                      </a:r>
                      <a:endParaRPr lang="pl-PL" sz="1300" b="1" i="0" u="none" strike="noStrike" dirty="0">
                        <a:effectLst/>
                        <a:latin typeface="Calibri" panose="020F0502020204030204" pitchFamily="34" charset="0"/>
                      </a:endParaRPr>
                    </a:p>
                  </a:txBody>
                  <a:tcPr marL="7620" marR="7620" marT="7620" marB="0" anchor="b"/>
                </a:tc>
                <a:extLst>
                  <a:ext uri="{0D108BD9-81ED-4DB2-BD59-A6C34878D82A}">
                    <a16:rowId xmlns:a16="http://schemas.microsoft.com/office/drawing/2014/main" val="740662515"/>
                  </a:ext>
                </a:extLst>
              </a:tr>
              <a:tr h="175260">
                <a:tc>
                  <a:txBody>
                    <a:bodyPr/>
                    <a:lstStyle/>
                    <a:p>
                      <a:pPr algn="l" fontAlgn="b"/>
                      <a:r>
                        <a:rPr lang="pl-PL" sz="1300" u="none" strike="noStrike">
                          <a:effectLst/>
                        </a:rPr>
                        <a:t>Commerce and hospitality</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1.022</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a:effectLst/>
                        </a:rPr>
                        <a:t>1.080</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1.054</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0.906</a:t>
                      </a:r>
                      <a:endParaRPr lang="pl-PL" sz="13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585600670"/>
                  </a:ext>
                </a:extLst>
              </a:tr>
              <a:tr h="175260">
                <a:tc>
                  <a:txBody>
                    <a:bodyPr/>
                    <a:lstStyle/>
                    <a:p>
                      <a:pPr algn="l" fontAlgn="b"/>
                      <a:r>
                        <a:rPr lang="pl-PL" sz="1300" u="none" strike="noStrike" dirty="0">
                          <a:effectLst/>
                        </a:rPr>
                        <a:t>Construction</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1.524**</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1.425**</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a:effectLst/>
                        </a:rPr>
                        <a:t>1.624***</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1.373***</a:t>
                      </a:r>
                      <a:endParaRPr lang="pl-PL" sz="1300" b="0" i="0" u="none" strike="noStrike" dirty="0">
                        <a:effectLst/>
                        <a:latin typeface="Calibri" panose="020F0502020204030204" pitchFamily="34" charset="0"/>
                      </a:endParaRPr>
                    </a:p>
                  </a:txBody>
                  <a:tcPr marL="7620" marR="7620" marT="7620" marB="0" anchor="b"/>
                </a:tc>
                <a:extLst>
                  <a:ext uri="{0D108BD9-81ED-4DB2-BD59-A6C34878D82A}">
                    <a16:rowId xmlns:a16="http://schemas.microsoft.com/office/drawing/2014/main" val="2498839836"/>
                  </a:ext>
                </a:extLst>
              </a:tr>
              <a:tr h="175260">
                <a:tc>
                  <a:txBody>
                    <a:bodyPr/>
                    <a:lstStyle/>
                    <a:p>
                      <a:pPr algn="l" fontAlgn="b"/>
                      <a:r>
                        <a:rPr lang="pl-PL" sz="1300" u="none" strike="noStrike">
                          <a:effectLst/>
                        </a:rPr>
                        <a:t>Education</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1.653***</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a:effectLst/>
                        </a:rPr>
                        <a:t>1.597***</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1.969***</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1.337**</a:t>
                      </a:r>
                      <a:endParaRPr lang="pl-PL" sz="13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955481863"/>
                  </a:ext>
                </a:extLst>
              </a:tr>
              <a:tr h="175260">
                <a:tc>
                  <a:txBody>
                    <a:bodyPr/>
                    <a:lstStyle/>
                    <a:p>
                      <a:pPr algn="l" fontAlgn="b"/>
                      <a:r>
                        <a:rPr lang="pl-PL" sz="1300" u="none" strike="noStrike">
                          <a:effectLst/>
                        </a:rPr>
                        <a:t>Financial services</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0.925</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a:effectLst/>
                        </a:rPr>
                        <a:t>0.966</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0.914</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1.043</a:t>
                      </a:r>
                      <a:endParaRPr lang="pl-PL" sz="13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721824730"/>
                  </a:ext>
                </a:extLst>
              </a:tr>
              <a:tr h="175260">
                <a:tc>
                  <a:txBody>
                    <a:bodyPr/>
                    <a:lstStyle/>
                    <a:p>
                      <a:pPr algn="l" fontAlgn="b"/>
                      <a:r>
                        <a:rPr lang="pl-PL" sz="1300" u="none" strike="noStrike">
                          <a:effectLst/>
                        </a:rPr>
                        <a:t>Health</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1.401*</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a:effectLst/>
                        </a:rPr>
                        <a:t>1.376**</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1.586***</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1.305**</a:t>
                      </a:r>
                      <a:endParaRPr lang="pl-PL" sz="1300" b="0" i="0" u="none" strike="noStrike" dirty="0">
                        <a:effectLst/>
                        <a:latin typeface="Calibri" panose="020F0502020204030204" pitchFamily="34" charset="0"/>
                      </a:endParaRPr>
                    </a:p>
                  </a:txBody>
                  <a:tcPr marL="7620" marR="7620" marT="7620" marB="0" anchor="b"/>
                </a:tc>
                <a:extLst>
                  <a:ext uri="{0D108BD9-81ED-4DB2-BD59-A6C34878D82A}">
                    <a16:rowId xmlns:a16="http://schemas.microsoft.com/office/drawing/2014/main" val="2996356919"/>
                  </a:ext>
                </a:extLst>
              </a:tr>
              <a:tr h="175260">
                <a:tc>
                  <a:txBody>
                    <a:bodyPr/>
                    <a:lstStyle/>
                    <a:p>
                      <a:pPr algn="l" fontAlgn="b"/>
                      <a:r>
                        <a:rPr lang="pl-PL" sz="1300" u="none" strike="noStrike">
                          <a:effectLst/>
                        </a:rPr>
                        <a:t>Industry</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1.191</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a:effectLst/>
                        </a:rPr>
                        <a:t>1.155</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1.248</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1.092</a:t>
                      </a:r>
                      <a:endParaRPr lang="pl-PL" sz="13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278231000"/>
                  </a:ext>
                </a:extLst>
              </a:tr>
              <a:tr h="175260">
                <a:tc>
                  <a:txBody>
                    <a:bodyPr/>
                    <a:lstStyle/>
                    <a:p>
                      <a:pPr algn="l" fontAlgn="b"/>
                      <a:r>
                        <a:rPr lang="pl-PL" sz="1300" u="none" strike="noStrike">
                          <a:effectLst/>
                        </a:rPr>
                        <a:t>Other services</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1.127</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a:effectLst/>
                        </a:rPr>
                        <a:t>1.102</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1.293*</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0.979</a:t>
                      </a:r>
                      <a:endParaRPr lang="pl-PL" sz="13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262955583"/>
                  </a:ext>
                </a:extLst>
              </a:tr>
              <a:tr h="175260">
                <a:tc>
                  <a:txBody>
                    <a:bodyPr/>
                    <a:lstStyle/>
                    <a:p>
                      <a:pPr algn="l" fontAlgn="b"/>
                      <a:r>
                        <a:rPr lang="en-US" sz="1300" u="none" strike="noStrike">
                          <a:effectLst/>
                        </a:rPr>
                        <a:t>Public administration and defence sector</a:t>
                      </a:r>
                      <a:endParaRPr lang="en-US"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1.080</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a:effectLst/>
                        </a:rPr>
                        <a:t>1.213</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1.102</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0.954</a:t>
                      </a:r>
                      <a:endParaRPr lang="pl-PL" sz="13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783750844"/>
                  </a:ext>
                </a:extLst>
              </a:tr>
              <a:tr h="175260">
                <a:tc>
                  <a:txBody>
                    <a:bodyPr/>
                    <a:lstStyle/>
                    <a:p>
                      <a:pPr algn="l" fontAlgn="b"/>
                      <a:r>
                        <a:rPr lang="pl-PL" sz="1300" u="none" strike="noStrike">
                          <a:effectLst/>
                        </a:rPr>
                        <a:t>Transportation and storage</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1.151</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a:effectLst/>
                        </a:rPr>
                        <a:t>1.113</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1.170</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1.059</a:t>
                      </a:r>
                      <a:endParaRPr lang="pl-PL" sz="13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368629341"/>
                  </a:ext>
                </a:extLst>
              </a:tr>
              <a:tr h="175260">
                <a:tc>
                  <a:txBody>
                    <a:bodyPr/>
                    <a:lstStyle/>
                    <a:p>
                      <a:pPr algn="l" fontAlgn="b"/>
                      <a:r>
                        <a:rPr lang="pl-PL" sz="1300" u="none" strike="noStrike">
                          <a:effectLst/>
                        </a:rPr>
                        <a:t>Information and communication</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1.086</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a:effectLst/>
                        </a:rPr>
                        <a:t>1.255*</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1.220</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0.948</a:t>
                      </a:r>
                      <a:endParaRPr lang="pl-PL" sz="13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746456218"/>
                  </a:ext>
                </a:extLst>
              </a:tr>
              <a:tr h="175260">
                <a:tc>
                  <a:txBody>
                    <a:bodyPr/>
                    <a:lstStyle/>
                    <a:p>
                      <a:pPr algn="l" fontAlgn="b"/>
                      <a:r>
                        <a:rPr lang="en-US" sz="1300" u="none" strike="noStrike">
                          <a:effectLst/>
                        </a:rPr>
                        <a:t>Professional, scientific and technical acivities</a:t>
                      </a:r>
                      <a:endParaRPr lang="en-US"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1.178</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a:effectLst/>
                        </a:rPr>
                        <a:t>1.165</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1.283</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1.048</a:t>
                      </a:r>
                      <a:endParaRPr lang="pl-PL" sz="13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56067021"/>
                  </a:ext>
                </a:extLst>
              </a:tr>
              <a:tr h="175260">
                <a:tc>
                  <a:txBody>
                    <a:bodyPr/>
                    <a:lstStyle/>
                    <a:p>
                      <a:pPr algn="l" fontAlgn="b"/>
                      <a:r>
                        <a:rPr lang="en-US" sz="1300" u="none" strike="noStrike">
                          <a:effectLst/>
                        </a:rPr>
                        <a:t>Administrative and support service activities</a:t>
                      </a:r>
                      <a:endParaRPr lang="en-US"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0.942</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a:effectLst/>
                        </a:rPr>
                        <a:t>1.022</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0.961</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0.968</a:t>
                      </a:r>
                      <a:endParaRPr lang="pl-PL" sz="13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027161224"/>
                  </a:ext>
                </a:extLst>
              </a:tr>
              <a:tr h="175260">
                <a:tc>
                  <a:txBody>
                    <a:bodyPr/>
                    <a:lstStyle/>
                    <a:p>
                      <a:pPr algn="l" fontAlgn="b"/>
                      <a:r>
                        <a:rPr lang="pl-PL" sz="1300" u="none" strike="noStrike">
                          <a:effectLst/>
                        </a:rPr>
                        <a:t>Arts, entertainment and recreation</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1.586**</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a:effectLst/>
                        </a:rPr>
                        <a:t>1.555**</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2.072***</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1.092</a:t>
                      </a:r>
                      <a:endParaRPr lang="pl-PL" sz="13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207489259"/>
                  </a:ext>
                </a:extLst>
              </a:tr>
              <a:tr h="175260">
                <a:tc>
                  <a:txBody>
                    <a:bodyPr/>
                    <a:lstStyle/>
                    <a:p>
                      <a:pPr algn="l" fontAlgn="b"/>
                      <a:r>
                        <a:rPr lang="pl-PL" sz="1300" u="none" strike="noStrike">
                          <a:effectLst/>
                        </a:rPr>
                        <a:t>Activities of households</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0.912</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a:effectLst/>
                        </a:rPr>
                        <a:t>1.043</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0.800</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a:effectLst/>
                        </a:rPr>
                        <a:t>0.935</a:t>
                      </a:r>
                      <a:endParaRPr lang="pl-PL" sz="13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4078233971"/>
                  </a:ext>
                </a:extLst>
              </a:tr>
              <a:tr h="175260">
                <a:tc>
                  <a:txBody>
                    <a:bodyPr/>
                    <a:lstStyle/>
                    <a:p>
                      <a:pPr algn="l" fontAlgn="b"/>
                      <a:r>
                        <a:rPr lang="pl-PL" sz="1300" u="none" strike="noStrike">
                          <a:effectLst/>
                        </a:rPr>
                        <a:t>Activities of extraterritorial organisations</a:t>
                      </a:r>
                      <a:endParaRPr lang="pl-PL" sz="1300" b="0" i="0" u="none" strike="noStrike">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1.057</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1.286</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1.132</a:t>
                      </a:r>
                      <a:endParaRPr lang="pl-PL" sz="1300" b="0" i="0" u="none" strike="noStrike" dirty="0">
                        <a:effectLst/>
                        <a:latin typeface="Calibri" panose="020F0502020204030204" pitchFamily="34" charset="0"/>
                      </a:endParaRPr>
                    </a:p>
                  </a:txBody>
                  <a:tcPr marL="7620" marR="7620" marT="7620" marB="0" anchor="b"/>
                </a:tc>
                <a:tc>
                  <a:txBody>
                    <a:bodyPr/>
                    <a:lstStyle/>
                    <a:p>
                      <a:pPr algn="l" fontAlgn="b"/>
                      <a:r>
                        <a:rPr lang="pl-PL" sz="1300" u="none" strike="noStrike" dirty="0">
                          <a:effectLst/>
                        </a:rPr>
                        <a:t>0.941</a:t>
                      </a:r>
                      <a:endParaRPr lang="pl-PL" sz="1300" b="0" i="0" u="none" strike="noStrike" dirty="0">
                        <a:effectLst/>
                        <a:latin typeface="Calibri" panose="020F0502020204030204" pitchFamily="34" charset="0"/>
                      </a:endParaRPr>
                    </a:p>
                  </a:txBody>
                  <a:tcPr marL="7620" marR="7620" marT="7620" marB="0" anchor="b"/>
                </a:tc>
                <a:extLst>
                  <a:ext uri="{0D108BD9-81ED-4DB2-BD59-A6C34878D82A}">
                    <a16:rowId xmlns:a16="http://schemas.microsoft.com/office/drawing/2014/main" val="3901951797"/>
                  </a:ext>
                </a:extLst>
              </a:tr>
            </a:tbl>
          </a:graphicData>
        </a:graphic>
      </p:graphicFrame>
      <p:cxnSp>
        <p:nvCxnSpPr>
          <p:cNvPr id="10" name="Łącznik prosty ze strzałką 9"/>
          <p:cNvCxnSpPr/>
          <p:nvPr/>
        </p:nvCxnSpPr>
        <p:spPr>
          <a:xfrm>
            <a:off x="3020291" y="5440218"/>
            <a:ext cx="15886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64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2"/>
          <p:cNvPicPr>
            <a:picLocks noChangeAspect="1"/>
          </p:cNvPicPr>
          <p:nvPr/>
        </p:nvPicPr>
        <p:blipFill>
          <a:blip r:embed="rId2"/>
          <a:stretch>
            <a:fillRect/>
          </a:stretch>
        </p:blipFill>
        <p:spPr>
          <a:xfrm>
            <a:off x="2267089" y="643467"/>
            <a:ext cx="7657822" cy="5571066"/>
          </a:xfrm>
          <a:prstGeom prst="rect">
            <a:avLst/>
          </a:prstGeom>
        </p:spPr>
      </p:pic>
    </p:spTree>
    <p:extLst>
      <p:ext uri="{BB962C8B-B14F-4D97-AF65-F5344CB8AC3E}">
        <p14:creationId xmlns:p14="http://schemas.microsoft.com/office/powerpoint/2010/main" val="3519411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BF9995-92BB-E62D-F31B-127294D9C8A1}"/>
              </a:ext>
            </a:extLst>
          </p:cNvPr>
          <p:cNvSpPr>
            <a:spLocks noGrp="1"/>
          </p:cNvSpPr>
          <p:nvPr>
            <p:ph type="title"/>
          </p:nvPr>
        </p:nvSpPr>
        <p:spPr/>
        <p:txBody>
          <a:bodyPr/>
          <a:lstStyle/>
          <a:p>
            <a:pPr algn="ctr"/>
            <a:r>
              <a:rPr lang="pl-PL" b="1" dirty="0" err="1">
                <a:solidFill>
                  <a:srgbClr val="C00000"/>
                </a:solidFill>
              </a:rPr>
              <a:t>What</a:t>
            </a:r>
            <a:r>
              <a:rPr lang="pl-PL" b="1" dirty="0">
                <a:solidFill>
                  <a:srgbClr val="C00000"/>
                </a:solidFill>
              </a:rPr>
              <a:t> </a:t>
            </a:r>
            <a:r>
              <a:rPr lang="pl-PL" b="1" dirty="0" err="1">
                <a:solidFill>
                  <a:srgbClr val="C00000"/>
                </a:solidFill>
              </a:rPr>
              <a:t>will</a:t>
            </a:r>
            <a:r>
              <a:rPr lang="pl-PL" b="1" dirty="0">
                <a:solidFill>
                  <a:srgbClr val="C00000"/>
                </a:solidFill>
              </a:rPr>
              <a:t> I talk </a:t>
            </a:r>
            <a:r>
              <a:rPr lang="pl-PL" b="1" dirty="0" err="1">
                <a:solidFill>
                  <a:srgbClr val="C00000"/>
                </a:solidFill>
              </a:rPr>
              <a:t>about</a:t>
            </a:r>
            <a:r>
              <a:rPr lang="pl-PL" b="1" dirty="0">
                <a:solidFill>
                  <a:srgbClr val="C00000"/>
                </a:solidFill>
              </a:rPr>
              <a:t>? </a:t>
            </a:r>
          </a:p>
        </p:txBody>
      </p:sp>
      <mc:AlternateContent xmlns:mc="http://schemas.openxmlformats.org/markup-compatibility/2006">
        <mc:Choice xmlns:psuz="http://schemas.microsoft.com/office/powerpoint/2016/summaryzoom" Requires="psuz">
          <p:graphicFrame>
            <p:nvGraphicFramePr>
              <p:cNvPr id="5" name="Powiększenie z podsumowaniem 4">
                <a:extLst>
                  <a:ext uri="{FF2B5EF4-FFF2-40B4-BE49-F238E27FC236}">
                    <a16:creationId xmlns:a16="http://schemas.microsoft.com/office/drawing/2014/main" id="{4221ADBF-1F35-30C2-B55D-5D70B04E2D33}"/>
                  </a:ext>
                </a:extLst>
              </p:cNvPr>
              <p:cNvGraphicFramePr>
                <a:graphicFrameLocks noChangeAspect="1"/>
              </p:cNvGraphicFramePr>
              <p:nvPr>
                <p:extLst>
                  <p:ext uri="{D42A27DB-BD31-4B8C-83A1-F6EECF244321}">
                    <p14:modId xmlns:p14="http://schemas.microsoft.com/office/powerpoint/2010/main" val="4114628956"/>
                  </p:ext>
                </p:extLst>
              </p:nvPr>
            </p:nvGraphicFramePr>
            <p:xfrm>
              <a:off x="838200" y="1825625"/>
              <a:ext cx="10515600" cy="4351338"/>
            </p:xfrm>
            <a:graphic>
              <a:graphicData uri="http://schemas.microsoft.com/office/powerpoint/2016/summaryzoom">
                <psuz:summaryZm>
                  <psuz:summaryZmObj sectionId="{199644D8-C676-4890-AFDE-ECE6A03861F2}">
                    <psuz:zmPr id="{7B9FD90F-B195-4EAD-AC3F-D20DE72E6186}" transitionDur="1000">
                      <p166:blipFill xmlns:p166="http://schemas.microsoft.com/office/powerpoint/2016/6/main">
                        <a:blip r:embed="rId2"/>
                        <a:stretch>
                          <a:fillRect/>
                        </a:stretch>
                      </p166:blipFill>
                      <p166:spPr xmlns:p166="http://schemas.microsoft.com/office/powerpoint/2016/6/main">
                        <a:xfrm>
                          <a:off x="407479" y="342010"/>
                          <a:ext cx="3154680" cy="1774508"/>
                        </a:xfrm>
                        <a:prstGeom prst="rect">
                          <a:avLst/>
                        </a:prstGeom>
                        <a:ln w="3175">
                          <a:solidFill>
                            <a:prstClr val="ltGray"/>
                          </a:solidFill>
                        </a:ln>
                      </p166:spPr>
                    </psuz:zmPr>
                  </psuz:summaryZmObj>
                  <psuz:summaryZmObj sectionId="{124D3D1F-3C6D-43C8-AAF9-A02EDEDF51FA}">
                    <psuz:zmPr id="{A36B519B-3496-48E7-B71B-36E66234A951}" transitionDur="1000">
                      <p166:blipFill xmlns:p166="http://schemas.microsoft.com/office/powerpoint/2016/6/main">
                        <a:blip r:embed="rId3"/>
                        <a:stretch>
                          <a:fillRect/>
                        </a:stretch>
                      </p166:blipFill>
                      <p166:spPr xmlns:p166="http://schemas.microsoft.com/office/powerpoint/2016/6/main">
                        <a:xfrm>
                          <a:off x="3680460" y="342010"/>
                          <a:ext cx="3154680" cy="1774508"/>
                        </a:xfrm>
                        <a:prstGeom prst="rect">
                          <a:avLst/>
                        </a:prstGeom>
                        <a:ln w="3175">
                          <a:solidFill>
                            <a:prstClr val="ltGray"/>
                          </a:solidFill>
                        </a:ln>
                      </p166:spPr>
                    </psuz:zmPr>
                  </psuz:summaryZmObj>
                  <psuz:summaryZmObj sectionId="{9DA604CD-EDBF-4BDB-B2D3-4C51C1095584}">
                    <psuz:zmPr id="{631E2186-2203-443B-93AF-855666DE21CF}" transitionDur="1000">
                      <p166:blipFill xmlns:p166="http://schemas.microsoft.com/office/powerpoint/2016/6/main">
                        <a:blip r:embed="rId4"/>
                        <a:stretch>
                          <a:fillRect/>
                        </a:stretch>
                      </p166:blipFill>
                      <p166:spPr xmlns:p166="http://schemas.microsoft.com/office/powerpoint/2016/6/main">
                        <a:xfrm>
                          <a:off x="6953441" y="342010"/>
                          <a:ext cx="3154680" cy="1774508"/>
                        </a:xfrm>
                        <a:prstGeom prst="rect">
                          <a:avLst/>
                        </a:prstGeom>
                        <a:ln w="3175">
                          <a:solidFill>
                            <a:prstClr val="ltGray"/>
                          </a:solidFill>
                        </a:ln>
                      </p166:spPr>
                    </psuz:zmPr>
                  </psuz:summaryZmObj>
                  <psuz:summaryZmObj sectionId="{D9DFA817-9979-4051-B8B8-C293C4F6B57B}">
                    <psuz:zmPr id="{C6D4CB67-DCE8-48D5-8645-D9CE6E8518CC}" transitionDur="1000">
                      <p166:blipFill xmlns:p166="http://schemas.microsoft.com/office/powerpoint/2016/6/main">
                        <a:blip r:embed="rId5"/>
                        <a:stretch>
                          <a:fillRect/>
                        </a:stretch>
                      </p166:blipFill>
                      <p166:spPr xmlns:p166="http://schemas.microsoft.com/office/powerpoint/2016/6/main">
                        <a:xfrm>
                          <a:off x="407479" y="2234819"/>
                          <a:ext cx="3154680" cy="1774508"/>
                        </a:xfrm>
                        <a:prstGeom prst="rect">
                          <a:avLst/>
                        </a:prstGeom>
                        <a:ln w="3175">
                          <a:solidFill>
                            <a:prstClr val="ltGray"/>
                          </a:solidFill>
                        </a:ln>
                      </p166:spPr>
                    </psuz:zmPr>
                  </psuz:summaryZmObj>
                  <psuz:summaryZmObj sectionId="{B1E7ADA7-049E-4CEF-B2CD-7822802F163A}">
                    <psuz:zmPr id="{523CF4D2-BEC0-4B77-8ED5-34DEC503A97D}" transitionDur="1000">
                      <p166:blipFill xmlns:p166="http://schemas.microsoft.com/office/powerpoint/2016/6/main">
                        <a:blip r:embed="rId6"/>
                        <a:stretch>
                          <a:fillRect/>
                        </a:stretch>
                      </p166:blipFill>
                      <p166:spPr xmlns:p166="http://schemas.microsoft.com/office/powerpoint/2016/6/main">
                        <a:xfrm>
                          <a:off x="3680460" y="2234819"/>
                          <a:ext cx="3154680" cy="1774508"/>
                        </a:xfrm>
                        <a:prstGeom prst="rect">
                          <a:avLst/>
                        </a:prstGeom>
                        <a:ln w="3175">
                          <a:solidFill>
                            <a:prstClr val="ltGray"/>
                          </a:solidFill>
                        </a:ln>
                      </p166:spPr>
                    </psuz:zmPr>
                  </psuz:summaryZmObj>
                  <psuz:gridLayout/>
                </psuz:summaryZm>
              </a:graphicData>
            </a:graphic>
          </p:graphicFrame>
        </mc:Choice>
        <mc:Fallback>
          <p:grpSp>
            <p:nvGrpSpPr>
              <p:cNvPr id="5" name="Powiększenie z podsumowaniem 4">
                <a:extLst>
                  <a:ext uri="{FF2B5EF4-FFF2-40B4-BE49-F238E27FC236}">
                    <a16:creationId xmlns:a16="http://schemas.microsoft.com/office/drawing/2014/main" id="{4221ADBF-1F35-30C2-B55D-5D70B04E2D33}"/>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3" name="Obraz 3">
                  <a:hlinkClick r:id="rId7"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245679" y="2167635"/>
                  <a:ext cx="3154680" cy="1774508"/>
                </a:xfrm>
                <a:prstGeom prst="rect">
                  <a:avLst/>
                </a:prstGeom>
                <a:ln w="3175">
                  <a:solidFill>
                    <a:prstClr val="ltGray"/>
                  </a:solidFill>
                </a:ln>
              </p:spPr>
            </p:pic>
            <p:pic>
              <p:nvPicPr>
                <p:cNvPr id="4" name="Obraz 4">
                  <a:hlinkClick r:id="rId8"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518660" y="2167635"/>
                  <a:ext cx="3154680" cy="1774508"/>
                </a:xfrm>
                <a:prstGeom prst="rect">
                  <a:avLst/>
                </a:prstGeom>
                <a:ln w="3175">
                  <a:solidFill>
                    <a:prstClr val="ltGray"/>
                  </a:solidFill>
                </a:ln>
              </p:spPr>
            </p:pic>
            <p:pic>
              <p:nvPicPr>
                <p:cNvPr id="6" name="Obraz 6">
                  <a:hlinkClick r:id="rId9"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7791641" y="2167635"/>
                  <a:ext cx="3154680" cy="1774508"/>
                </a:xfrm>
                <a:prstGeom prst="rect">
                  <a:avLst/>
                </a:prstGeom>
                <a:ln w="3175">
                  <a:solidFill>
                    <a:prstClr val="ltGray"/>
                  </a:solidFill>
                </a:ln>
              </p:spPr>
            </p:pic>
            <p:pic>
              <p:nvPicPr>
                <p:cNvPr id="7" name="Obraz 7">
                  <a:hlinkClick r:id="rId10"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245679" y="4060444"/>
                  <a:ext cx="3154680" cy="1774508"/>
                </a:xfrm>
                <a:prstGeom prst="rect">
                  <a:avLst/>
                </a:prstGeom>
                <a:ln w="3175">
                  <a:solidFill>
                    <a:prstClr val="ltGray"/>
                  </a:solidFill>
                </a:ln>
              </p:spPr>
            </p:pic>
            <p:pic>
              <p:nvPicPr>
                <p:cNvPr id="8" name="Obraz 8">
                  <a:hlinkClick r:id="rId11"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518660" y="4060444"/>
                  <a:ext cx="3154680" cy="1774508"/>
                </a:xfrm>
                <a:prstGeom prst="rect">
                  <a:avLst/>
                </a:prstGeom>
                <a:ln w="3175">
                  <a:solidFill>
                    <a:prstClr val="ltGray"/>
                  </a:solidFill>
                </a:ln>
              </p:spPr>
            </p:pic>
          </p:grpSp>
        </mc:Fallback>
      </mc:AlternateContent>
    </p:spTree>
    <p:extLst>
      <p:ext uri="{BB962C8B-B14F-4D97-AF65-F5344CB8AC3E}">
        <p14:creationId xmlns:p14="http://schemas.microsoft.com/office/powerpoint/2010/main" val="258042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10515600" cy="650875"/>
          </a:xfrm>
        </p:spPr>
        <p:txBody>
          <a:bodyPr>
            <a:normAutofit fontScale="90000"/>
          </a:bodyPr>
          <a:lstStyle/>
          <a:p>
            <a:pPr algn="ctr"/>
            <a:r>
              <a:rPr lang="pl-PL" b="1" dirty="0">
                <a:solidFill>
                  <a:srgbClr val="C00000"/>
                </a:solidFill>
              </a:rPr>
              <a:t>Ordinal variables</a:t>
            </a:r>
          </a:p>
        </p:txBody>
      </p:sp>
      <p:pic>
        <p:nvPicPr>
          <p:cNvPr id="3" name="Obraz 2"/>
          <p:cNvPicPr>
            <a:picLocks noChangeAspect="1"/>
          </p:cNvPicPr>
          <p:nvPr/>
        </p:nvPicPr>
        <p:blipFill>
          <a:blip r:embed="rId2"/>
          <a:stretch>
            <a:fillRect/>
          </a:stretch>
        </p:blipFill>
        <p:spPr>
          <a:xfrm>
            <a:off x="1543337" y="923427"/>
            <a:ext cx="8090189" cy="5883774"/>
          </a:xfrm>
          <a:prstGeom prst="rect">
            <a:avLst/>
          </a:prstGeom>
        </p:spPr>
      </p:pic>
    </p:spTree>
    <p:extLst>
      <p:ext uri="{BB962C8B-B14F-4D97-AF65-F5344CB8AC3E}">
        <p14:creationId xmlns:p14="http://schemas.microsoft.com/office/powerpoint/2010/main" val="1948550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1839421" y="276502"/>
            <a:ext cx="8462819" cy="6154777"/>
          </a:xfrm>
          <a:prstGeom prst="rect">
            <a:avLst/>
          </a:prstGeom>
        </p:spPr>
      </p:pic>
    </p:spTree>
    <p:extLst>
      <p:ext uri="{BB962C8B-B14F-4D97-AF65-F5344CB8AC3E}">
        <p14:creationId xmlns:p14="http://schemas.microsoft.com/office/powerpoint/2010/main" val="3676547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893455" y="660401"/>
            <a:ext cx="7934036" cy="5770208"/>
          </a:xfrm>
          <a:prstGeom prst="rect">
            <a:avLst/>
          </a:prstGeom>
        </p:spPr>
      </p:pic>
    </p:spTree>
    <p:extLst>
      <p:ext uri="{BB962C8B-B14F-4D97-AF65-F5344CB8AC3E}">
        <p14:creationId xmlns:p14="http://schemas.microsoft.com/office/powerpoint/2010/main" val="1375511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571049" y="365125"/>
            <a:ext cx="8718261" cy="6340553"/>
          </a:xfrm>
          <a:prstGeom prst="rect">
            <a:avLst/>
          </a:prstGeom>
        </p:spPr>
      </p:pic>
    </p:spTree>
    <p:extLst>
      <p:ext uri="{BB962C8B-B14F-4D97-AF65-F5344CB8AC3E}">
        <p14:creationId xmlns:p14="http://schemas.microsoft.com/office/powerpoint/2010/main" val="1045600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3A245A-E73D-E0FB-E719-B2FBC055BE9B}"/>
              </a:ext>
            </a:extLst>
          </p:cNvPr>
          <p:cNvSpPr>
            <a:spLocks noGrp="1"/>
          </p:cNvSpPr>
          <p:nvPr>
            <p:ph type="title"/>
          </p:nvPr>
        </p:nvSpPr>
        <p:spPr>
          <a:xfrm>
            <a:off x="766618" y="365125"/>
            <a:ext cx="10587182" cy="4225348"/>
          </a:xfrm>
        </p:spPr>
        <p:txBody>
          <a:bodyPr>
            <a:normAutofit/>
          </a:bodyPr>
          <a:lstStyle/>
          <a:p>
            <a:br>
              <a:rPr lang="pl-PL" sz="2000" dirty="0"/>
            </a:br>
            <a:r>
              <a:rPr lang="pl-PL" sz="3600" b="1" dirty="0"/>
              <a:t>References</a:t>
            </a:r>
            <a:br>
              <a:rPr lang="pl-PL" sz="2000" dirty="0"/>
            </a:br>
            <a:br>
              <a:rPr lang="pl-PL" sz="2000" dirty="0"/>
            </a:br>
            <a:br>
              <a:rPr lang="pl-PL" sz="2000" dirty="0"/>
            </a:br>
            <a:r>
              <a:rPr lang="pl-PL" sz="2000" dirty="0"/>
              <a:t>Eurofound. (2022). European Working Conditions Telephone Survey, 2021. [data collection]. UK Data Service. SN: 9026, DOI: 10.5255/UKDA-SN-9026-1</a:t>
            </a:r>
            <a:br>
              <a:rPr lang="pl-PL" sz="2000" dirty="0"/>
            </a:br>
            <a:br>
              <a:rPr lang="pl-PL" sz="2000" dirty="0"/>
            </a:br>
            <a:r>
              <a:rPr lang="pl-PL" sz="2000" dirty="0"/>
              <a:t>European Foundation for the Improvement of Living and Working Conditions. (2017). European Working Conditions Survey, 2015. [data collection]. 4th Edition. UK Data Service. SN: 8098, </a:t>
            </a:r>
            <a:r>
              <a:rPr lang="pl-PL" sz="2000" dirty="0">
                <a:hlinkClick r:id="rId2">
                  <a:extLst>
                    <a:ext uri="{A12FA001-AC4F-418D-AE19-62706E023703}">
                      <ahyp:hlinkClr xmlns:ahyp="http://schemas.microsoft.com/office/drawing/2018/hyperlinkcolor" val="tx"/>
                    </a:ext>
                  </a:extLst>
                </a:hlinkClick>
              </a:rPr>
              <a:t>http://doi.org/10.5255/UKDA-SN-8098-4</a:t>
            </a:r>
            <a:br>
              <a:rPr lang="pl-PL" sz="2000" dirty="0"/>
            </a:br>
            <a:br>
              <a:rPr lang="pl-PL" sz="2000" dirty="0"/>
            </a:br>
            <a:br>
              <a:rPr lang="pl-PL" sz="2000" dirty="0"/>
            </a:br>
            <a:br>
              <a:rPr lang="pl-PL" sz="2000" dirty="0"/>
            </a:br>
            <a:endParaRPr lang="pl-PL" sz="2000" dirty="0"/>
          </a:p>
        </p:txBody>
      </p:sp>
    </p:spTree>
    <p:extLst>
      <p:ext uri="{BB962C8B-B14F-4D97-AF65-F5344CB8AC3E}">
        <p14:creationId xmlns:p14="http://schemas.microsoft.com/office/powerpoint/2010/main" val="1356680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679D9915-EC15-F9AD-15E4-9D1930A2F210}"/>
              </a:ext>
            </a:extLst>
          </p:cNvPr>
          <p:cNvSpPr>
            <a:spLocks noGrp="1"/>
          </p:cNvSpPr>
          <p:nvPr>
            <p:ph type="title"/>
          </p:nvPr>
        </p:nvSpPr>
        <p:spPr>
          <a:xfrm>
            <a:off x="493295" y="926432"/>
            <a:ext cx="10852484" cy="4920916"/>
          </a:xfrm>
        </p:spPr>
        <p:txBody>
          <a:bodyPr>
            <a:normAutofit fontScale="90000"/>
          </a:bodyPr>
          <a:lstStyle/>
          <a:p>
            <a:pPr algn="ctr">
              <a:lnSpc>
                <a:spcPct val="100000"/>
              </a:lnSpc>
            </a:pPr>
            <a:br>
              <a:rPr lang="pl-PL" b="1" dirty="0"/>
            </a:br>
            <a:r>
              <a:rPr lang="pl-PL" sz="3100" b="1" i="1" dirty="0" err="1"/>
              <a:t>Your</a:t>
            </a:r>
            <a:r>
              <a:rPr lang="pl-PL" sz="3100" b="1" i="1" dirty="0"/>
              <a:t> </a:t>
            </a:r>
            <a:r>
              <a:rPr lang="pl-PL" sz="3100" b="1" i="1" dirty="0" err="1"/>
              <a:t>work</a:t>
            </a:r>
            <a:r>
              <a:rPr lang="pl-PL" sz="3100" b="1" i="1" dirty="0"/>
              <a:t> </a:t>
            </a:r>
            <a:r>
              <a:rPr lang="pl-PL" sz="3100" b="1" i="1" dirty="0" err="1"/>
              <a:t>is</a:t>
            </a:r>
            <a:r>
              <a:rPr lang="pl-PL" sz="3100" b="1" i="1" dirty="0"/>
              <a:t> </a:t>
            </a:r>
            <a:r>
              <a:rPr lang="pl-PL" sz="3100" b="1" i="1" dirty="0" err="1"/>
              <a:t>going</a:t>
            </a:r>
            <a:r>
              <a:rPr lang="pl-PL" sz="3100" b="1" i="1" dirty="0"/>
              <a:t> to </a:t>
            </a:r>
            <a:r>
              <a:rPr lang="pl-PL" sz="3100" b="1" i="1" dirty="0" err="1"/>
              <a:t>fill</a:t>
            </a:r>
            <a:r>
              <a:rPr lang="pl-PL" sz="3100" b="1" i="1" dirty="0"/>
              <a:t> a </a:t>
            </a:r>
            <a:r>
              <a:rPr lang="pl-PL" sz="3100" b="1" i="1" dirty="0" err="1"/>
              <a:t>large</a:t>
            </a:r>
            <a:r>
              <a:rPr lang="pl-PL" sz="3100" b="1" i="1" dirty="0"/>
              <a:t> part of </a:t>
            </a:r>
            <a:r>
              <a:rPr lang="pl-PL" sz="3100" b="1" i="1" dirty="0" err="1"/>
              <a:t>your</a:t>
            </a:r>
            <a:r>
              <a:rPr lang="pl-PL" sz="3100" b="1" i="1" dirty="0"/>
              <a:t> life, and the </a:t>
            </a:r>
            <a:r>
              <a:rPr lang="pl-PL" sz="3100" b="1" i="1" dirty="0" err="1"/>
              <a:t>only</a:t>
            </a:r>
            <a:r>
              <a:rPr lang="pl-PL" sz="3100" b="1" i="1" dirty="0"/>
              <a:t> </a:t>
            </a:r>
            <a:r>
              <a:rPr lang="pl-PL" sz="3100" b="1" i="1" dirty="0" err="1"/>
              <a:t>way</a:t>
            </a:r>
            <a:r>
              <a:rPr lang="pl-PL" sz="3100" b="1" i="1" dirty="0"/>
              <a:t> to be </a:t>
            </a:r>
            <a:r>
              <a:rPr lang="pl-PL" sz="3100" b="1" i="1" dirty="0" err="1"/>
              <a:t>truly</a:t>
            </a:r>
            <a:r>
              <a:rPr lang="pl-PL" sz="3100" b="1" i="1" dirty="0"/>
              <a:t> </a:t>
            </a:r>
            <a:r>
              <a:rPr lang="pl-PL" sz="3100" b="1" i="1" dirty="0" err="1"/>
              <a:t>satisfied</a:t>
            </a:r>
            <a:r>
              <a:rPr lang="pl-PL" sz="3100" b="1" i="1" dirty="0"/>
              <a:t> </a:t>
            </a:r>
            <a:r>
              <a:rPr lang="pl-PL" sz="3100" b="1" i="1" dirty="0" err="1"/>
              <a:t>is</a:t>
            </a:r>
            <a:r>
              <a:rPr lang="pl-PL" sz="3100" b="1" i="1" dirty="0"/>
              <a:t> to do </a:t>
            </a:r>
            <a:r>
              <a:rPr lang="pl-PL" sz="3100" b="1" i="1" dirty="0" err="1"/>
              <a:t>what</a:t>
            </a:r>
            <a:r>
              <a:rPr lang="pl-PL" sz="3100" b="1" i="1" dirty="0"/>
              <a:t> </a:t>
            </a:r>
            <a:r>
              <a:rPr lang="pl-PL" sz="3100" b="1" i="1" dirty="0" err="1"/>
              <a:t>you</a:t>
            </a:r>
            <a:r>
              <a:rPr lang="pl-PL" sz="3100" b="1" i="1" dirty="0"/>
              <a:t> </a:t>
            </a:r>
            <a:r>
              <a:rPr lang="pl-PL" sz="3100" b="1" i="1" dirty="0" err="1"/>
              <a:t>believe</a:t>
            </a:r>
            <a:r>
              <a:rPr lang="pl-PL" sz="3100" b="1" i="1" dirty="0"/>
              <a:t> </a:t>
            </a:r>
            <a:r>
              <a:rPr lang="pl-PL" sz="3100" b="1" i="1" dirty="0" err="1"/>
              <a:t>is</a:t>
            </a:r>
            <a:r>
              <a:rPr lang="pl-PL" sz="3100" b="1" i="1" dirty="0"/>
              <a:t> </a:t>
            </a:r>
            <a:r>
              <a:rPr lang="pl-PL" sz="3100" b="1" i="1" dirty="0" err="1"/>
              <a:t>great</a:t>
            </a:r>
            <a:r>
              <a:rPr lang="pl-PL" sz="3100" b="1" i="1" dirty="0"/>
              <a:t> </a:t>
            </a:r>
            <a:r>
              <a:rPr lang="pl-PL" sz="3100" b="1" i="1" dirty="0" err="1"/>
              <a:t>work</a:t>
            </a:r>
            <a:r>
              <a:rPr lang="pl-PL" sz="3100" b="1" i="1" dirty="0"/>
              <a:t>. </a:t>
            </a:r>
            <a:br>
              <a:rPr lang="pl-PL" sz="3100" b="1" i="1" dirty="0"/>
            </a:br>
            <a:r>
              <a:rPr lang="pl-PL" sz="3100" b="1" i="1" dirty="0"/>
              <a:t>And the </a:t>
            </a:r>
            <a:r>
              <a:rPr lang="pl-PL" sz="3100" b="1" i="1" dirty="0" err="1"/>
              <a:t>only</a:t>
            </a:r>
            <a:r>
              <a:rPr lang="pl-PL" sz="3100" b="1" i="1" dirty="0"/>
              <a:t> </a:t>
            </a:r>
            <a:r>
              <a:rPr lang="pl-PL" sz="3100" b="1" i="1" dirty="0" err="1"/>
              <a:t>way</a:t>
            </a:r>
            <a:r>
              <a:rPr lang="pl-PL" sz="3100" b="1" i="1" dirty="0"/>
              <a:t> to do </a:t>
            </a:r>
            <a:r>
              <a:rPr lang="pl-PL" sz="3100" b="1" i="1" dirty="0" err="1"/>
              <a:t>great</a:t>
            </a:r>
            <a:r>
              <a:rPr lang="pl-PL" sz="3100" b="1" i="1" dirty="0"/>
              <a:t> </a:t>
            </a:r>
            <a:r>
              <a:rPr lang="pl-PL" sz="3100" b="1" i="1" dirty="0" err="1"/>
              <a:t>work</a:t>
            </a:r>
            <a:r>
              <a:rPr lang="pl-PL" sz="3100" b="1" i="1" dirty="0"/>
              <a:t> </a:t>
            </a:r>
            <a:r>
              <a:rPr lang="pl-PL" sz="3100" b="1" i="1" dirty="0" err="1"/>
              <a:t>is</a:t>
            </a:r>
            <a:r>
              <a:rPr lang="pl-PL" sz="3100" b="1" i="1" dirty="0"/>
              <a:t> to love </a:t>
            </a:r>
            <a:r>
              <a:rPr lang="pl-PL" sz="3100" b="1" i="1" dirty="0" err="1"/>
              <a:t>what</a:t>
            </a:r>
            <a:r>
              <a:rPr lang="pl-PL" sz="3100" b="1" i="1" dirty="0"/>
              <a:t> </a:t>
            </a:r>
            <a:r>
              <a:rPr lang="pl-PL" sz="3100" b="1" i="1" dirty="0" err="1"/>
              <a:t>you</a:t>
            </a:r>
            <a:r>
              <a:rPr lang="pl-PL" sz="3100" b="1" i="1" dirty="0"/>
              <a:t> do. </a:t>
            </a:r>
            <a:br>
              <a:rPr lang="pl-PL" sz="3100" b="1" i="1" dirty="0"/>
            </a:br>
            <a:r>
              <a:rPr lang="pl-PL" sz="3100" b="1" i="1" dirty="0" err="1"/>
              <a:t>If</a:t>
            </a:r>
            <a:r>
              <a:rPr lang="pl-PL" sz="3100" b="1" i="1" dirty="0"/>
              <a:t> </a:t>
            </a:r>
            <a:r>
              <a:rPr lang="pl-PL" sz="3100" b="1" i="1" dirty="0" err="1"/>
              <a:t>you</a:t>
            </a:r>
            <a:r>
              <a:rPr lang="pl-PL" sz="3100" b="1" i="1" dirty="0"/>
              <a:t> </a:t>
            </a:r>
            <a:r>
              <a:rPr lang="pl-PL" sz="3100" b="1" i="1" dirty="0" err="1"/>
              <a:t>haven’t</a:t>
            </a:r>
            <a:r>
              <a:rPr lang="pl-PL" sz="3100" b="1" i="1" dirty="0"/>
              <a:t> </a:t>
            </a:r>
            <a:r>
              <a:rPr lang="pl-PL" sz="3100" b="1" i="1" dirty="0" err="1"/>
              <a:t>found</a:t>
            </a:r>
            <a:r>
              <a:rPr lang="pl-PL" sz="3100" b="1" i="1" dirty="0"/>
              <a:t> </a:t>
            </a:r>
            <a:r>
              <a:rPr lang="pl-PL" sz="3100" b="1" i="1" dirty="0" err="1"/>
              <a:t>it</a:t>
            </a:r>
            <a:r>
              <a:rPr lang="pl-PL" sz="3100" b="1" i="1" dirty="0"/>
              <a:t> </a:t>
            </a:r>
            <a:r>
              <a:rPr lang="pl-PL" sz="3100" b="1" i="1" dirty="0" err="1"/>
              <a:t>yet</a:t>
            </a:r>
            <a:r>
              <a:rPr lang="pl-PL" sz="3100" b="1" i="1" dirty="0"/>
              <a:t>, </a:t>
            </a:r>
            <a:r>
              <a:rPr lang="pl-PL" sz="3100" b="1" i="1" dirty="0" err="1"/>
              <a:t>keep</a:t>
            </a:r>
            <a:r>
              <a:rPr lang="pl-PL" sz="3100" b="1" i="1" dirty="0"/>
              <a:t> </a:t>
            </a:r>
            <a:r>
              <a:rPr lang="pl-PL" sz="3100" b="1" i="1" dirty="0" err="1"/>
              <a:t>looking</a:t>
            </a:r>
            <a:r>
              <a:rPr lang="pl-PL" sz="3100" b="1" i="1" dirty="0"/>
              <a:t> </a:t>
            </a:r>
            <a:r>
              <a:rPr lang="pl-PL" sz="3100" b="1" dirty="0"/>
              <a:t>(Steve </a:t>
            </a:r>
            <a:r>
              <a:rPr lang="pl-PL" sz="3100" b="1" dirty="0" err="1"/>
              <a:t>Jobs</a:t>
            </a:r>
            <a:r>
              <a:rPr lang="pl-PL" sz="3100" b="1" dirty="0"/>
              <a:t>).</a:t>
            </a:r>
            <a:br>
              <a:rPr lang="pl-PL" b="1" dirty="0"/>
            </a:br>
            <a:r>
              <a:rPr lang="pl-PL" b="1" dirty="0"/>
              <a:t>                                                                          </a:t>
            </a:r>
            <a:br>
              <a:rPr lang="pl-PL" b="1" dirty="0"/>
            </a:br>
            <a:r>
              <a:rPr lang="pl-PL" sz="6000" b="1" dirty="0" err="1"/>
              <a:t>Thank</a:t>
            </a:r>
            <a:r>
              <a:rPr lang="pl-PL" sz="6000" b="1" dirty="0"/>
              <a:t> </a:t>
            </a:r>
            <a:r>
              <a:rPr lang="pl-PL" sz="6000" b="1" dirty="0" err="1"/>
              <a:t>you</a:t>
            </a:r>
            <a:r>
              <a:rPr lang="pl-PL" sz="6000" b="1" dirty="0"/>
              <a:t> for </a:t>
            </a:r>
            <a:r>
              <a:rPr lang="pl-PL" sz="6000" b="1" dirty="0" err="1"/>
              <a:t>your</a:t>
            </a:r>
            <a:r>
              <a:rPr lang="pl-PL" sz="6000" b="1" dirty="0"/>
              <a:t> </a:t>
            </a:r>
            <a:r>
              <a:rPr lang="pl-PL" sz="6000" b="1" dirty="0" err="1"/>
              <a:t>attention</a:t>
            </a:r>
            <a:r>
              <a:rPr lang="pl-PL" sz="6000" b="1" dirty="0"/>
              <a:t>!</a:t>
            </a:r>
            <a:br>
              <a:rPr lang="pl-PL" b="1" dirty="0"/>
            </a:br>
            <a:br>
              <a:rPr lang="pl-PL" dirty="0"/>
            </a:br>
            <a:endParaRPr lang="pl-PL" dirty="0"/>
          </a:p>
        </p:txBody>
      </p:sp>
    </p:spTree>
    <p:extLst>
      <p:ext uri="{BB962C8B-B14F-4D97-AF65-F5344CB8AC3E}">
        <p14:creationId xmlns:p14="http://schemas.microsoft.com/office/powerpoint/2010/main" val="2916434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1542D9-6708-4423-9059-A91B67167934}"/>
              </a:ext>
            </a:extLst>
          </p:cNvPr>
          <p:cNvSpPr>
            <a:spLocks noGrp="1"/>
          </p:cNvSpPr>
          <p:nvPr>
            <p:ph type="title"/>
          </p:nvPr>
        </p:nvSpPr>
        <p:spPr/>
        <p:txBody>
          <a:bodyPr/>
          <a:lstStyle/>
          <a:p>
            <a:pPr algn="ctr"/>
            <a:r>
              <a:rPr lang="pl-PL" b="1" dirty="0" err="1">
                <a:solidFill>
                  <a:srgbClr val="C00000"/>
                </a:solidFill>
              </a:rPr>
              <a:t>Work</a:t>
            </a:r>
            <a:r>
              <a:rPr lang="pl-PL" b="1" dirty="0">
                <a:solidFill>
                  <a:srgbClr val="C00000"/>
                </a:solidFill>
              </a:rPr>
              <a:t> engagement in the </a:t>
            </a:r>
            <a:r>
              <a:rPr lang="pl-PL" b="1" dirty="0" err="1">
                <a:solidFill>
                  <a:srgbClr val="C00000"/>
                </a:solidFill>
              </a:rPr>
              <a:t>existing</a:t>
            </a:r>
            <a:r>
              <a:rPr lang="pl-PL" b="1" dirty="0">
                <a:solidFill>
                  <a:srgbClr val="C00000"/>
                </a:solidFill>
              </a:rPr>
              <a:t> </a:t>
            </a:r>
            <a:r>
              <a:rPr lang="pl-PL" b="1" dirty="0" err="1">
                <a:solidFill>
                  <a:srgbClr val="C00000"/>
                </a:solidFill>
              </a:rPr>
              <a:t>research</a:t>
            </a:r>
            <a:endParaRPr lang="pl-PL" b="1" dirty="0">
              <a:solidFill>
                <a:srgbClr val="C00000"/>
              </a:solidFill>
            </a:endParaRPr>
          </a:p>
        </p:txBody>
      </p:sp>
      <p:sp>
        <p:nvSpPr>
          <p:cNvPr id="3" name="Symbol zastępczy zawartości 2">
            <a:extLst>
              <a:ext uri="{FF2B5EF4-FFF2-40B4-BE49-F238E27FC236}">
                <a16:creationId xmlns:a16="http://schemas.microsoft.com/office/drawing/2014/main" id="{DF291C54-805A-4F58-A673-5C90EE258934}"/>
              </a:ext>
            </a:extLst>
          </p:cNvPr>
          <p:cNvSpPr>
            <a:spLocks noGrp="1"/>
          </p:cNvSpPr>
          <p:nvPr>
            <p:ph idx="1"/>
          </p:nvPr>
        </p:nvSpPr>
        <p:spPr>
          <a:xfrm>
            <a:off x="838200" y="1478943"/>
            <a:ext cx="10515600" cy="4698020"/>
          </a:xfrm>
        </p:spPr>
        <p:txBody>
          <a:bodyPr/>
          <a:lstStyle/>
          <a:p>
            <a:pPr marL="0" indent="0" algn="ctr">
              <a:buNone/>
            </a:pPr>
            <a:r>
              <a:rPr lang="pl-PL" dirty="0"/>
              <a:t>At the </a:t>
            </a:r>
            <a:r>
              <a:rPr lang="pl-PL" b="1" dirty="0" err="1"/>
              <a:t>beginning</a:t>
            </a:r>
            <a:r>
              <a:rPr lang="pl-PL" b="1" dirty="0"/>
              <a:t> of XXI </a:t>
            </a:r>
            <a:r>
              <a:rPr lang="pl-PL" dirty="0">
                <a:sym typeface="Wingdings" panose="05000000000000000000" pitchFamily="2" charset="2"/>
              </a:rPr>
              <a:t> the </a:t>
            </a:r>
            <a:r>
              <a:rPr lang="pl-PL" dirty="0" err="1">
                <a:sym typeface="Wingdings" panose="05000000000000000000" pitchFamily="2" charset="2"/>
              </a:rPr>
              <a:t>increase</a:t>
            </a:r>
            <a:r>
              <a:rPr lang="pl-PL" dirty="0">
                <a:sym typeface="Wingdings" panose="05000000000000000000" pitchFamily="2" charset="2"/>
              </a:rPr>
              <a:t> of </a:t>
            </a:r>
            <a:r>
              <a:rPr lang="pl-PL" dirty="0" err="1">
                <a:sym typeface="Wingdings" panose="05000000000000000000" pitchFamily="2" charset="2"/>
              </a:rPr>
              <a:t>interest</a:t>
            </a:r>
            <a:r>
              <a:rPr lang="pl-PL" dirty="0">
                <a:sym typeface="Wingdings" panose="05000000000000000000" pitchFamily="2" charset="2"/>
              </a:rPr>
              <a:t> in the WE</a:t>
            </a:r>
            <a:endParaRPr lang="pl-PL" dirty="0"/>
          </a:p>
        </p:txBody>
      </p:sp>
      <p:graphicFrame>
        <p:nvGraphicFramePr>
          <p:cNvPr id="4" name="Diagram 3">
            <a:extLst>
              <a:ext uri="{FF2B5EF4-FFF2-40B4-BE49-F238E27FC236}">
                <a16:creationId xmlns:a16="http://schemas.microsoft.com/office/drawing/2014/main" id="{70BAA7A1-521C-43FE-9519-2C3AE6B556E8}"/>
              </a:ext>
            </a:extLst>
          </p:cNvPr>
          <p:cNvGraphicFramePr/>
          <p:nvPr>
            <p:extLst>
              <p:ext uri="{D42A27DB-BD31-4B8C-83A1-F6EECF244321}">
                <p14:modId xmlns:p14="http://schemas.microsoft.com/office/powerpoint/2010/main" val="3359965498"/>
              </p:ext>
            </p:extLst>
          </p:nvPr>
        </p:nvGraphicFramePr>
        <p:xfrm>
          <a:off x="1614115" y="2210464"/>
          <a:ext cx="9493857" cy="3442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ole tekstowe 4">
            <a:extLst>
              <a:ext uri="{FF2B5EF4-FFF2-40B4-BE49-F238E27FC236}">
                <a16:creationId xmlns:a16="http://schemas.microsoft.com/office/drawing/2014/main" id="{1F0B815B-8D94-19CE-CCBB-7700B9AEDB5F}"/>
              </a:ext>
            </a:extLst>
          </p:cNvPr>
          <p:cNvSpPr txBox="1"/>
          <p:nvPr/>
        </p:nvSpPr>
        <p:spPr>
          <a:xfrm>
            <a:off x="739471" y="5915770"/>
            <a:ext cx="11219291" cy="369332"/>
          </a:xfrm>
          <a:prstGeom prst="rect">
            <a:avLst/>
          </a:prstGeom>
          <a:noFill/>
        </p:spPr>
        <p:txBody>
          <a:bodyPr wrap="square" rtlCol="0">
            <a:spAutoFit/>
          </a:bodyPr>
          <a:lstStyle/>
          <a:p>
            <a:r>
              <a:rPr lang="pl-PL" b="1" dirty="0" err="1"/>
              <a:t>Searching</a:t>
            </a:r>
            <a:r>
              <a:rPr lang="pl-PL" b="1" dirty="0"/>
              <a:t> for a term in </a:t>
            </a:r>
            <a:r>
              <a:rPr lang="pl-PL" b="1" dirty="0" err="1"/>
              <a:t>google</a:t>
            </a:r>
            <a:r>
              <a:rPr lang="pl-PL" dirty="0"/>
              <a:t>: 2010 – 0,5 milion </a:t>
            </a:r>
            <a:r>
              <a:rPr lang="pl-PL" dirty="0" err="1"/>
              <a:t>results</a:t>
            </a:r>
            <a:r>
              <a:rPr lang="pl-PL" dirty="0"/>
              <a:t> (</a:t>
            </a:r>
            <a:r>
              <a:rPr lang="pl-PL" dirty="0" err="1"/>
              <a:t>Shuck</a:t>
            </a:r>
            <a:r>
              <a:rPr lang="pl-PL" dirty="0"/>
              <a:t>, </a:t>
            </a:r>
            <a:r>
              <a:rPr lang="pl-PL" dirty="0" err="1"/>
              <a:t>Wollard</a:t>
            </a:r>
            <a:r>
              <a:rPr lang="pl-PL" dirty="0"/>
              <a:t>), </a:t>
            </a:r>
            <a:r>
              <a:rPr lang="pl-PL" dirty="0" err="1"/>
              <a:t>Today</a:t>
            </a:r>
            <a:r>
              <a:rPr lang="pl-PL" dirty="0"/>
              <a:t> – </a:t>
            </a:r>
            <a:r>
              <a:rPr lang="pl-PL" b="1" dirty="0"/>
              <a:t>223 </a:t>
            </a:r>
            <a:r>
              <a:rPr lang="pl-PL" b="1" dirty="0" err="1"/>
              <a:t>million</a:t>
            </a:r>
            <a:r>
              <a:rPr lang="pl-PL" b="1" dirty="0"/>
              <a:t>  </a:t>
            </a:r>
          </a:p>
        </p:txBody>
      </p:sp>
    </p:spTree>
    <p:extLst>
      <p:ext uri="{BB962C8B-B14F-4D97-AF65-F5344CB8AC3E}">
        <p14:creationId xmlns:p14="http://schemas.microsoft.com/office/powerpoint/2010/main" val="4008750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ytuł 4">
            <a:extLst>
              <a:ext uri="{FF2B5EF4-FFF2-40B4-BE49-F238E27FC236}">
                <a16:creationId xmlns:a16="http://schemas.microsoft.com/office/drawing/2014/main" id="{3E1D02FF-16DD-4BA1-8754-18C7886B0699}"/>
              </a:ext>
            </a:extLst>
          </p:cNvPr>
          <p:cNvSpPr>
            <a:spLocks noGrp="1"/>
          </p:cNvSpPr>
          <p:nvPr>
            <p:ph type="title"/>
          </p:nvPr>
        </p:nvSpPr>
        <p:spPr>
          <a:xfrm>
            <a:off x="628151" y="215731"/>
            <a:ext cx="10567285" cy="2049306"/>
          </a:xfrm>
        </p:spPr>
        <p:txBody>
          <a:bodyPr vert="horz" lIns="91440" tIns="45720" rIns="91440" bIns="45720" rtlCol="0" anchor="ctr">
            <a:normAutofit/>
          </a:bodyPr>
          <a:lstStyle/>
          <a:p>
            <a:r>
              <a:rPr lang="pl-PL" sz="4000" b="1" dirty="0" err="1">
                <a:solidFill>
                  <a:srgbClr val="C00000"/>
                </a:solidFill>
              </a:rPr>
              <a:t>Work</a:t>
            </a:r>
            <a:r>
              <a:rPr lang="pl-PL" sz="4000" b="1" dirty="0">
                <a:solidFill>
                  <a:srgbClr val="C00000"/>
                </a:solidFill>
              </a:rPr>
              <a:t> engagement – </a:t>
            </a:r>
            <a:r>
              <a:rPr lang="pl-PL" sz="4000" b="1" dirty="0" err="1">
                <a:solidFill>
                  <a:srgbClr val="C00000"/>
                </a:solidFill>
              </a:rPr>
              <a:t>definition</a:t>
            </a:r>
            <a:r>
              <a:rPr lang="pl-PL" sz="4000" b="1" dirty="0">
                <a:solidFill>
                  <a:srgbClr val="C00000"/>
                </a:solidFill>
              </a:rPr>
              <a:t> &amp; </a:t>
            </a:r>
            <a:r>
              <a:rPr lang="pl-PL" sz="4000" b="1" dirty="0" err="1">
                <a:solidFill>
                  <a:srgbClr val="C00000"/>
                </a:solidFill>
              </a:rPr>
              <a:t>measurement</a:t>
            </a:r>
            <a:br>
              <a:rPr lang="pl-PL" sz="4600" dirty="0"/>
            </a:br>
            <a:endParaRPr lang="en-US" sz="4600" dirty="0"/>
          </a:p>
        </p:txBody>
      </p:sp>
      <p:sp>
        <p:nvSpPr>
          <p:cNvPr id="6" name="pole tekstowe 5">
            <a:extLst>
              <a:ext uri="{FF2B5EF4-FFF2-40B4-BE49-F238E27FC236}">
                <a16:creationId xmlns:a16="http://schemas.microsoft.com/office/drawing/2014/main" id="{C221AA17-0173-46C2-9A07-4F02C2BB9F23}"/>
              </a:ext>
            </a:extLst>
          </p:cNvPr>
          <p:cNvSpPr txBox="1"/>
          <p:nvPr/>
        </p:nvSpPr>
        <p:spPr>
          <a:xfrm>
            <a:off x="628151" y="1407381"/>
            <a:ext cx="10662701" cy="5234888"/>
          </a:xfrm>
          <a:prstGeom prst="rect">
            <a:avLst/>
          </a:prstGeom>
        </p:spPr>
        <p:txBody>
          <a:bodyPr vert="horz" lIns="91440" tIns="45720" rIns="91440" bIns="45720" rtlCol="0">
            <a:normAutofit/>
          </a:bodyPr>
          <a:lstStyle/>
          <a:p>
            <a:pPr>
              <a:lnSpc>
                <a:spcPct val="90000"/>
              </a:lnSpc>
              <a:spcAft>
                <a:spcPts val="600"/>
              </a:spcAft>
            </a:pPr>
            <a:r>
              <a:rPr lang="en-US" sz="2800" b="1" dirty="0"/>
              <a:t>Positive state of mind con</a:t>
            </a:r>
            <a:r>
              <a:rPr lang="pl-PL" sz="2800" b="1" dirty="0"/>
              <a:t>n</a:t>
            </a:r>
            <a:r>
              <a:rPr lang="en-US" sz="2800" b="1" dirty="0" err="1"/>
              <a:t>ected</a:t>
            </a:r>
            <a:r>
              <a:rPr lang="en-US" sz="2800" b="1" dirty="0"/>
              <a:t> with WORK which is</a:t>
            </a:r>
            <a:r>
              <a:rPr lang="pl-PL" sz="2800" b="1" dirty="0"/>
              <a:t> </a:t>
            </a:r>
            <a:r>
              <a:rPr lang="en-US" sz="2800" b="1" dirty="0" err="1"/>
              <a:t>characterised</a:t>
            </a:r>
            <a:r>
              <a:rPr lang="en-US" sz="2800" b="1" dirty="0"/>
              <a:t> by</a:t>
            </a:r>
            <a:r>
              <a:rPr lang="pl-PL" sz="2800" dirty="0"/>
              <a:t>: VIGOR (</a:t>
            </a:r>
            <a:r>
              <a:rPr lang="pl-PL" sz="2800" dirty="0" err="1"/>
              <a:t>energy</a:t>
            </a:r>
            <a:r>
              <a:rPr lang="pl-PL" sz="2800" dirty="0"/>
              <a:t>), DEDICATION (enthusiasm) and ABSORPTION </a:t>
            </a:r>
          </a:p>
          <a:p>
            <a:pPr>
              <a:lnSpc>
                <a:spcPct val="90000"/>
              </a:lnSpc>
              <a:spcAft>
                <a:spcPts val="600"/>
              </a:spcAft>
            </a:pPr>
            <a:r>
              <a:rPr lang="pl-PL" sz="2800" b="1" dirty="0" err="1"/>
              <a:t>Measurement</a:t>
            </a:r>
            <a:r>
              <a:rPr lang="pl-PL" sz="2800" dirty="0"/>
              <a:t>: UTRECHT WORK ENGAGEMENT SCALE</a:t>
            </a:r>
          </a:p>
          <a:p>
            <a:pPr>
              <a:lnSpc>
                <a:spcPct val="90000"/>
              </a:lnSpc>
              <a:spcAft>
                <a:spcPts val="600"/>
              </a:spcAft>
            </a:pPr>
            <a:endParaRPr lang="en-US" sz="3800" dirty="0"/>
          </a:p>
        </p:txBody>
      </p:sp>
      <p:pic>
        <p:nvPicPr>
          <p:cNvPr id="2" name="Symbol zastępczy zawartości 3">
            <a:extLst>
              <a:ext uri="{FF2B5EF4-FFF2-40B4-BE49-F238E27FC236}">
                <a16:creationId xmlns:a16="http://schemas.microsoft.com/office/drawing/2014/main" id="{EA94FA11-BFBB-3638-CEE1-B04C70C5A7E1}"/>
              </a:ext>
            </a:extLst>
          </p:cNvPr>
          <p:cNvPicPr>
            <a:picLocks noChangeAspect="1"/>
          </p:cNvPicPr>
          <p:nvPr/>
        </p:nvPicPr>
        <p:blipFill>
          <a:blip r:embed="rId3"/>
          <a:stretch>
            <a:fillRect/>
          </a:stretch>
        </p:blipFill>
        <p:spPr>
          <a:xfrm>
            <a:off x="1423283" y="3063554"/>
            <a:ext cx="5859656" cy="3578715"/>
          </a:xfrm>
          <a:prstGeom prst="rect">
            <a:avLst/>
          </a:prstGeom>
          <a:ln>
            <a:solidFill>
              <a:schemeClr val="bg1"/>
            </a:solidFill>
          </a:ln>
        </p:spPr>
      </p:pic>
      <p:pic>
        <p:nvPicPr>
          <p:cNvPr id="4" name="Symbol zastępczy zawartości 3">
            <a:extLst>
              <a:ext uri="{FF2B5EF4-FFF2-40B4-BE49-F238E27FC236}">
                <a16:creationId xmlns:a16="http://schemas.microsoft.com/office/drawing/2014/main" id="{2A589344-2966-4D17-936C-A9CC4F54E614}"/>
              </a:ext>
            </a:extLst>
          </p:cNvPr>
          <p:cNvPicPr>
            <a:picLocks noGrp="1" noChangeAspect="1"/>
          </p:cNvPicPr>
          <p:nvPr>
            <p:ph idx="1"/>
          </p:nvPr>
        </p:nvPicPr>
        <p:blipFill rotWithShape="1">
          <a:blip r:embed="rId4">
            <a:alphaModFix amt="54000"/>
          </a:blip>
          <a:srcRect l="5884" r="-1" b="-1"/>
          <a:stretch/>
        </p:blipFill>
        <p:spPr>
          <a:xfrm>
            <a:off x="8118637" y="3368841"/>
            <a:ext cx="3204337" cy="2272608"/>
          </a:xfrm>
          <a:prstGeom prst="rect">
            <a:avLst/>
          </a:prstGeom>
        </p:spPr>
      </p:pic>
    </p:spTree>
    <p:extLst>
      <p:ext uri="{BB962C8B-B14F-4D97-AF65-F5344CB8AC3E}">
        <p14:creationId xmlns:p14="http://schemas.microsoft.com/office/powerpoint/2010/main" val="150283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DB46AA4F-FB12-FDDE-CAFB-95F34F95BF53}"/>
              </a:ext>
            </a:extLst>
          </p:cNvPr>
          <p:cNvSpPr>
            <a:spLocks noGrp="1"/>
          </p:cNvSpPr>
          <p:nvPr>
            <p:ph type="title"/>
          </p:nvPr>
        </p:nvSpPr>
        <p:spPr/>
        <p:txBody>
          <a:bodyPr/>
          <a:lstStyle/>
          <a:p>
            <a:pPr algn="ctr"/>
            <a:r>
              <a:rPr lang="pl-PL" b="1" dirty="0" err="1">
                <a:solidFill>
                  <a:srgbClr val="C00000"/>
                </a:solidFill>
              </a:rPr>
              <a:t>Research</a:t>
            </a:r>
            <a:r>
              <a:rPr lang="pl-PL" b="1" dirty="0">
                <a:solidFill>
                  <a:srgbClr val="C00000"/>
                </a:solidFill>
              </a:rPr>
              <a:t> </a:t>
            </a:r>
            <a:r>
              <a:rPr lang="pl-PL" b="1" dirty="0" err="1">
                <a:solidFill>
                  <a:srgbClr val="C00000"/>
                </a:solidFill>
              </a:rPr>
              <a:t>question</a:t>
            </a:r>
            <a:endParaRPr lang="pl-PL" b="1" dirty="0">
              <a:solidFill>
                <a:srgbClr val="C00000"/>
              </a:solidFill>
            </a:endParaRPr>
          </a:p>
        </p:txBody>
      </p:sp>
      <p:sp>
        <p:nvSpPr>
          <p:cNvPr id="5" name="Symbol zastępczy zawartości 4">
            <a:extLst>
              <a:ext uri="{FF2B5EF4-FFF2-40B4-BE49-F238E27FC236}">
                <a16:creationId xmlns:a16="http://schemas.microsoft.com/office/drawing/2014/main" id="{E0C41C92-0A1F-E9FE-BE44-E0179B1A55B9}"/>
              </a:ext>
            </a:extLst>
          </p:cNvPr>
          <p:cNvSpPr>
            <a:spLocks noGrp="1"/>
          </p:cNvSpPr>
          <p:nvPr>
            <p:ph idx="1"/>
          </p:nvPr>
        </p:nvSpPr>
        <p:spPr>
          <a:xfrm>
            <a:off x="838200" y="1825625"/>
            <a:ext cx="10635532" cy="4351338"/>
          </a:xfrm>
        </p:spPr>
        <p:txBody>
          <a:bodyPr>
            <a:normAutofit/>
          </a:bodyPr>
          <a:lstStyle/>
          <a:p>
            <a:pPr marL="0" indent="0" algn="ctr">
              <a:buNone/>
            </a:pPr>
            <a:r>
              <a:rPr lang="pl-PL" sz="3200" dirty="0">
                <a:latin typeface="Calibri" panose="020F0502020204030204" pitchFamily="34" charset="0"/>
                <a:ea typeface="Calibri" panose="020F0502020204030204" pitchFamily="34" charset="0"/>
                <a:cs typeface="Calibri" panose="020F0502020204030204" pitchFamily="34" charset="0"/>
              </a:rPr>
              <a:t>In </a:t>
            </a:r>
            <a:r>
              <a:rPr lang="pl-PL" sz="3200" dirty="0" err="1">
                <a:latin typeface="Calibri" panose="020F0502020204030204" pitchFamily="34" charset="0"/>
                <a:ea typeface="Calibri" panose="020F0502020204030204" pitchFamily="34" charset="0"/>
                <a:cs typeface="Calibri" panose="020F0502020204030204" pitchFamily="34" charset="0"/>
              </a:rPr>
              <a:t>what</a:t>
            </a:r>
            <a:r>
              <a:rPr lang="pl-PL" sz="3200" dirty="0">
                <a:latin typeface="Calibri" panose="020F0502020204030204" pitchFamily="34" charset="0"/>
                <a:ea typeface="Calibri" panose="020F0502020204030204" pitchFamily="34" charset="0"/>
                <a:cs typeface="Calibri" panose="020F0502020204030204" pitchFamily="34" charset="0"/>
              </a:rPr>
              <a:t> </a:t>
            </a:r>
            <a:r>
              <a:rPr lang="pl-PL" sz="3200" dirty="0" err="1">
                <a:latin typeface="Calibri" panose="020F0502020204030204" pitchFamily="34" charset="0"/>
                <a:ea typeface="Calibri" panose="020F0502020204030204" pitchFamily="34" charset="0"/>
                <a:cs typeface="Calibri" panose="020F0502020204030204" pitchFamily="34" charset="0"/>
              </a:rPr>
              <a:t>way</a:t>
            </a:r>
            <a:r>
              <a:rPr lang="pl-PL" sz="3200" dirty="0">
                <a:latin typeface="Calibri" panose="020F0502020204030204" pitchFamily="34" charset="0"/>
                <a:ea typeface="Calibri" panose="020F0502020204030204" pitchFamily="34" charset="0"/>
                <a:cs typeface="Calibri" panose="020F0502020204030204" pitchFamily="34" charset="0"/>
              </a:rPr>
              <a:t> do </a:t>
            </a:r>
            <a:r>
              <a:rPr lang="pl-PL" sz="3200" dirty="0" err="1">
                <a:latin typeface="Calibri" panose="020F0502020204030204" pitchFamily="34" charset="0"/>
                <a:ea typeface="Calibri" panose="020F0502020204030204" pitchFamily="34" charset="0"/>
                <a:cs typeface="Calibri" panose="020F0502020204030204" pitchFamily="34" charset="0"/>
              </a:rPr>
              <a:t>working</a:t>
            </a:r>
            <a:r>
              <a:rPr lang="pl-PL" sz="3200" dirty="0">
                <a:latin typeface="Calibri" panose="020F0502020204030204" pitchFamily="34" charset="0"/>
                <a:ea typeface="Calibri" panose="020F0502020204030204" pitchFamily="34" charset="0"/>
                <a:cs typeface="Calibri" panose="020F0502020204030204" pitchFamily="34" charset="0"/>
              </a:rPr>
              <a:t> </a:t>
            </a:r>
            <a:r>
              <a:rPr lang="pl-PL" sz="3200" dirty="0" err="1">
                <a:latin typeface="Calibri" panose="020F0502020204030204" pitchFamily="34" charset="0"/>
                <a:ea typeface="Calibri" panose="020F0502020204030204" pitchFamily="34" charset="0"/>
                <a:cs typeface="Calibri" panose="020F0502020204030204" pitchFamily="34" charset="0"/>
              </a:rPr>
              <a:t>conditions</a:t>
            </a:r>
            <a:r>
              <a:rPr lang="pl-PL" sz="3200" dirty="0">
                <a:latin typeface="Calibri" panose="020F0502020204030204" pitchFamily="34" charset="0"/>
                <a:ea typeface="Calibri" panose="020F0502020204030204" pitchFamily="34" charset="0"/>
                <a:cs typeface="Calibri" panose="020F0502020204030204" pitchFamily="34" charset="0"/>
              </a:rPr>
              <a:t>, </a:t>
            </a:r>
            <a:r>
              <a:rPr lang="pl-PL" sz="3200" dirty="0" err="1">
                <a:latin typeface="Calibri" panose="020F0502020204030204" pitchFamily="34" charset="0"/>
                <a:ea typeface="Calibri" panose="020F0502020204030204" pitchFamily="34" charset="0"/>
                <a:cs typeface="Calibri" panose="020F0502020204030204" pitchFamily="34" charset="0"/>
              </a:rPr>
              <a:t>occupational</a:t>
            </a:r>
            <a:r>
              <a:rPr lang="pl-PL" sz="3200" dirty="0">
                <a:latin typeface="Calibri" panose="020F0502020204030204" pitchFamily="34" charset="0"/>
                <a:ea typeface="Calibri" panose="020F0502020204030204" pitchFamily="34" charset="0"/>
                <a:cs typeface="Calibri" panose="020F0502020204030204" pitchFamily="34" charset="0"/>
              </a:rPr>
              <a:t> </a:t>
            </a:r>
            <a:r>
              <a:rPr lang="pl-PL" sz="3200" dirty="0" err="1">
                <a:latin typeface="Calibri" panose="020F0502020204030204" pitchFamily="34" charset="0"/>
                <a:ea typeface="Calibri" panose="020F0502020204030204" pitchFamily="34" charset="0"/>
                <a:cs typeface="Calibri" panose="020F0502020204030204" pitchFamily="34" charset="0"/>
              </a:rPr>
              <a:t>characteristics</a:t>
            </a:r>
            <a:r>
              <a:rPr lang="pl-PL" sz="3200" dirty="0">
                <a:latin typeface="Calibri" panose="020F0502020204030204" pitchFamily="34" charset="0"/>
                <a:ea typeface="Calibri" panose="020F0502020204030204" pitchFamily="34" charset="0"/>
                <a:cs typeface="Calibri" panose="020F0502020204030204" pitchFamily="34" charset="0"/>
              </a:rPr>
              <a:t>, the </a:t>
            </a:r>
            <a:r>
              <a:rPr lang="pl-PL" sz="3200" dirty="0" err="1">
                <a:latin typeface="Calibri" panose="020F0502020204030204" pitchFamily="34" charset="0"/>
                <a:ea typeface="Calibri" panose="020F0502020204030204" pitchFamily="34" charset="0"/>
                <a:cs typeface="Calibri" panose="020F0502020204030204" pitchFamily="34" charset="0"/>
              </a:rPr>
              <a:t>level</a:t>
            </a:r>
            <a:r>
              <a:rPr lang="pl-PL" sz="3200" dirty="0">
                <a:latin typeface="Calibri" panose="020F0502020204030204" pitchFamily="34" charset="0"/>
                <a:ea typeface="Calibri" panose="020F0502020204030204" pitchFamily="34" charset="0"/>
                <a:cs typeface="Calibri" panose="020F0502020204030204" pitchFamily="34" charset="0"/>
              </a:rPr>
              <a:t> of </a:t>
            </a:r>
            <a:r>
              <a:rPr lang="pl-PL" sz="3200" dirty="0" err="1">
                <a:latin typeface="Calibri" panose="020F0502020204030204" pitchFamily="34" charset="0"/>
                <a:ea typeface="Calibri" panose="020F0502020204030204" pitchFamily="34" charset="0"/>
                <a:cs typeface="Calibri" panose="020F0502020204030204" pitchFamily="34" charset="0"/>
              </a:rPr>
              <a:t>human</a:t>
            </a:r>
            <a:r>
              <a:rPr lang="pl-PL" sz="3200" dirty="0">
                <a:latin typeface="Calibri" panose="020F0502020204030204" pitchFamily="34" charset="0"/>
                <a:ea typeface="Calibri" panose="020F0502020204030204" pitchFamily="34" charset="0"/>
                <a:cs typeface="Calibri" panose="020F0502020204030204" pitchFamily="34" charset="0"/>
              </a:rPr>
              <a:t> </a:t>
            </a:r>
            <a:r>
              <a:rPr lang="pl-PL" sz="3200" dirty="0" err="1">
                <a:latin typeface="Calibri" panose="020F0502020204030204" pitchFamily="34" charset="0"/>
                <a:ea typeface="Calibri" panose="020F0502020204030204" pitchFamily="34" charset="0"/>
                <a:cs typeface="Calibri" panose="020F0502020204030204" pitchFamily="34" charset="0"/>
              </a:rPr>
              <a:t>capital</a:t>
            </a:r>
            <a:r>
              <a:rPr lang="pl-PL" sz="3200" dirty="0">
                <a:latin typeface="Calibri" panose="020F0502020204030204" pitchFamily="34" charset="0"/>
                <a:ea typeface="Calibri" panose="020F0502020204030204" pitchFamily="34" charset="0"/>
                <a:cs typeface="Calibri" panose="020F0502020204030204" pitchFamily="34" charset="0"/>
              </a:rPr>
              <a:t> and </a:t>
            </a:r>
            <a:r>
              <a:rPr lang="pl-PL" sz="3200" dirty="0" err="1">
                <a:latin typeface="Calibri" panose="020F0502020204030204" pitchFamily="34" charset="0"/>
                <a:ea typeface="Calibri" panose="020F0502020204030204" pitchFamily="34" charset="0"/>
                <a:cs typeface="Calibri" panose="020F0502020204030204" pitchFamily="34" charset="0"/>
              </a:rPr>
              <a:t>some</a:t>
            </a:r>
            <a:r>
              <a:rPr lang="pl-PL" sz="3200" dirty="0">
                <a:latin typeface="Calibri" panose="020F0502020204030204" pitchFamily="34" charset="0"/>
                <a:ea typeface="Calibri" panose="020F0502020204030204" pitchFamily="34" charset="0"/>
                <a:cs typeface="Calibri" panose="020F0502020204030204" pitchFamily="34" charset="0"/>
              </a:rPr>
              <a:t> </a:t>
            </a:r>
            <a:r>
              <a:rPr lang="pl-PL" sz="3200" dirty="0" err="1">
                <a:latin typeface="Calibri" panose="020F0502020204030204" pitchFamily="34" charset="0"/>
                <a:ea typeface="Calibri" panose="020F0502020204030204" pitchFamily="34" charset="0"/>
                <a:cs typeface="Calibri" panose="020F0502020204030204" pitchFamily="34" charset="0"/>
              </a:rPr>
              <a:t>macroeconomic</a:t>
            </a:r>
            <a:r>
              <a:rPr lang="pl-PL" sz="3200" dirty="0">
                <a:latin typeface="Calibri" panose="020F0502020204030204" pitchFamily="34" charset="0"/>
                <a:ea typeface="Calibri" panose="020F0502020204030204" pitchFamily="34" charset="0"/>
                <a:cs typeface="Calibri" panose="020F0502020204030204" pitchFamily="34" charset="0"/>
              </a:rPr>
              <a:t> and </a:t>
            </a:r>
            <a:r>
              <a:rPr lang="pl-PL" sz="3200" dirty="0" err="1">
                <a:latin typeface="Calibri" panose="020F0502020204030204" pitchFamily="34" charset="0"/>
                <a:ea typeface="Calibri" panose="020F0502020204030204" pitchFamily="34" charset="0"/>
                <a:cs typeface="Calibri" panose="020F0502020204030204" pitchFamily="34" charset="0"/>
              </a:rPr>
              <a:t>macrosocial</a:t>
            </a:r>
            <a:r>
              <a:rPr lang="pl-PL" sz="3200" dirty="0">
                <a:latin typeface="Calibri" panose="020F0502020204030204" pitchFamily="34" charset="0"/>
                <a:ea typeface="Calibri" panose="020F0502020204030204" pitchFamily="34" charset="0"/>
                <a:cs typeface="Calibri" panose="020F0502020204030204" pitchFamily="34" charset="0"/>
              </a:rPr>
              <a:t> </a:t>
            </a:r>
            <a:r>
              <a:rPr lang="pl-PL" sz="3200" dirty="0" err="1">
                <a:latin typeface="Calibri" panose="020F0502020204030204" pitchFamily="34" charset="0"/>
                <a:ea typeface="Calibri" panose="020F0502020204030204" pitchFamily="34" charset="0"/>
                <a:cs typeface="Calibri" panose="020F0502020204030204" pitchFamily="34" charset="0"/>
              </a:rPr>
              <a:t>factors</a:t>
            </a:r>
            <a:r>
              <a:rPr lang="pl-PL" sz="3200" dirty="0">
                <a:latin typeface="Calibri" panose="020F0502020204030204" pitchFamily="34" charset="0"/>
                <a:ea typeface="Calibri" panose="020F0502020204030204" pitchFamily="34" charset="0"/>
                <a:cs typeface="Calibri" panose="020F0502020204030204" pitchFamily="34" charset="0"/>
              </a:rPr>
              <a:t> </a:t>
            </a:r>
            <a:r>
              <a:rPr lang="pl-PL" sz="3200" dirty="0" err="1">
                <a:latin typeface="Calibri" panose="020F0502020204030204" pitchFamily="34" charset="0"/>
                <a:ea typeface="Calibri" panose="020F0502020204030204" pitchFamily="34" charset="0"/>
                <a:cs typeface="Calibri" panose="020F0502020204030204" pitchFamily="34" charset="0"/>
              </a:rPr>
              <a:t>inluence</a:t>
            </a:r>
            <a:r>
              <a:rPr lang="pl-PL" sz="3200" dirty="0">
                <a:latin typeface="Calibri" panose="020F0502020204030204" pitchFamily="34" charset="0"/>
                <a:ea typeface="Calibri" panose="020F0502020204030204" pitchFamily="34" charset="0"/>
                <a:cs typeface="Calibri" panose="020F0502020204030204" pitchFamily="34" charset="0"/>
              </a:rPr>
              <a:t> </a:t>
            </a:r>
            <a:r>
              <a:rPr lang="pl-PL" sz="3200" dirty="0" err="1">
                <a:latin typeface="Calibri" panose="020F0502020204030204" pitchFamily="34" charset="0"/>
                <a:ea typeface="Calibri" panose="020F0502020204030204" pitchFamily="34" charset="0"/>
                <a:cs typeface="Calibri" panose="020F0502020204030204" pitchFamily="34" charset="0"/>
              </a:rPr>
              <a:t>or</a:t>
            </a:r>
            <a:r>
              <a:rPr lang="pl-PL" sz="3200" dirty="0">
                <a:latin typeface="Calibri" panose="020F0502020204030204" pitchFamily="34" charset="0"/>
                <a:ea typeface="Calibri" panose="020F0502020204030204" pitchFamily="34" charset="0"/>
                <a:cs typeface="Calibri" panose="020F0502020204030204" pitchFamily="34" charset="0"/>
              </a:rPr>
              <a:t> </a:t>
            </a:r>
            <a:r>
              <a:rPr lang="pl-PL" sz="3200" dirty="0" err="1">
                <a:latin typeface="Calibri" panose="020F0502020204030204" pitchFamily="34" charset="0"/>
                <a:ea typeface="Calibri" panose="020F0502020204030204" pitchFamily="34" charset="0"/>
                <a:cs typeface="Calibri" panose="020F0502020204030204" pitchFamily="34" charset="0"/>
              </a:rPr>
              <a:t>are</a:t>
            </a:r>
            <a:r>
              <a:rPr lang="pl-PL" sz="3200" dirty="0">
                <a:latin typeface="Calibri" panose="020F0502020204030204" pitchFamily="34" charset="0"/>
                <a:ea typeface="Calibri" panose="020F0502020204030204" pitchFamily="34" charset="0"/>
                <a:cs typeface="Calibri" panose="020F0502020204030204" pitchFamily="34" charset="0"/>
              </a:rPr>
              <a:t> </a:t>
            </a:r>
            <a:r>
              <a:rPr lang="pl-PL" sz="3200" dirty="0" err="1">
                <a:latin typeface="Calibri" panose="020F0502020204030204" pitchFamily="34" charset="0"/>
                <a:ea typeface="Calibri" panose="020F0502020204030204" pitchFamily="34" charset="0"/>
                <a:cs typeface="Calibri" panose="020F0502020204030204" pitchFamily="34" charset="0"/>
              </a:rPr>
              <a:t>correlated</a:t>
            </a:r>
            <a:r>
              <a:rPr lang="pl-PL" sz="3200" dirty="0">
                <a:latin typeface="Calibri" panose="020F0502020204030204" pitchFamily="34" charset="0"/>
                <a:ea typeface="Calibri" panose="020F0502020204030204" pitchFamily="34" charset="0"/>
                <a:cs typeface="Calibri" panose="020F0502020204030204" pitchFamily="34" charset="0"/>
              </a:rPr>
              <a:t> with the </a:t>
            </a:r>
            <a:r>
              <a:rPr lang="pl-PL" sz="3200" dirty="0" err="1">
                <a:latin typeface="Calibri" panose="020F0502020204030204" pitchFamily="34" charset="0"/>
                <a:ea typeface="Calibri" panose="020F0502020204030204" pitchFamily="34" charset="0"/>
                <a:cs typeface="Calibri" panose="020F0502020204030204" pitchFamily="34" charset="0"/>
              </a:rPr>
              <a:t>level</a:t>
            </a:r>
            <a:r>
              <a:rPr lang="pl-PL" sz="3200" dirty="0">
                <a:latin typeface="Calibri" panose="020F0502020204030204" pitchFamily="34" charset="0"/>
                <a:ea typeface="Calibri" panose="020F0502020204030204" pitchFamily="34" charset="0"/>
                <a:cs typeface="Calibri" panose="020F0502020204030204" pitchFamily="34" charset="0"/>
              </a:rPr>
              <a:t> of </a:t>
            </a:r>
            <a:r>
              <a:rPr lang="pl-PL" sz="3200" dirty="0" err="1">
                <a:latin typeface="Calibri" panose="020F0502020204030204" pitchFamily="34" charset="0"/>
                <a:ea typeface="Calibri" panose="020F0502020204030204" pitchFamily="34" charset="0"/>
                <a:cs typeface="Calibri" panose="020F0502020204030204" pitchFamily="34" charset="0"/>
              </a:rPr>
              <a:t>work</a:t>
            </a:r>
            <a:r>
              <a:rPr lang="pl-PL" sz="3200" dirty="0">
                <a:latin typeface="Calibri" panose="020F0502020204030204" pitchFamily="34" charset="0"/>
                <a:ea typeface="Calibri" panose="020F0502020204030204" pitchFamily="34" charset="0"/>
                <a:cs typeface="Calibri" panose="020F0502020204030204" pitchFamily="34" charset="0"/>
              </a:rPr>
              <a:t> engagement </a:t>
            </a:r>
            <a:br>
              <a:rPr lang="pl-PL" sz="3200" dirty="0">
                <a:latin typeface="Calibri" panose="020F0502020204030204" pitchFamily="34" charset="0"/>
                <a:ea typeface="Calibri" panose="020F0502020204030204" pitchFamily="34" charset="0"/>
                <a:cs typeface="Calibri" panose="020F0502020204030204" pitchFamily="34" charset="0"/>
              </a:rPr>
            </a:br>
            <a:r>
              <a:rPr lang="pl-PL" sz="3200" dirty="0">
                <a:latin typeface="Calibri" panose="020F0502020204030204" pitchFamily="34" charset="0"/>
                <a:ea typeface="Calibri" panose="020F0502020204030204" pitchFamily="34" charset="0"/>
                <a:cs typeface="Calibri" panose="020F0502020204030204" pitchFamily="34" charset="0"/>
              </a:rPr>
              <a:t>in EU </a:t>
            </a:r>
            <a:r>
              <a:rPr lang="pl-PL" sz="3200" dirty="0" err="1">
                <a:latin typeface="Calibri" panose="020F0502020204030204" pitchFamily="34" charset="0"/>
                <a:ea typeface="Calibri" panose="020F0502020204030204" pitchFamily="34" charset="0"/>
                <a:cs typeface="Calibri" panose="020F0502020204030204" pitchFamily="34" charset="0"/>
              </a:rPr>
              <a:t>countries</a:t>
            </a:r>
            <a:r>
              <a:rPr lang="pl-PL" sz="3200" dirty="0">
                <a:latin typeface="Calibri" panose="020F0502020204030204" pitchFamily="34" charset="0"/>
                <a:ea typeface="Calibri" panose="020F0502020204030204" pitchFamily="34" charset="0"/>
                <a:cs typeface="Calibri" panose="020F0502020204030204" pitchFamily="34" charset="0"/>
              </a:rPr>
              <a:t>? </a:t>
            </a:r>
            <a:endParaRPr lang="pl-PL" sz="3200" dirty="0">
              <a:latin typeface="Calibri" panose="020F0502020204030204" pitchFamily="34" charset="0"/>
              <a:ea typeface="Calibri" panose="020F0502020204030204" pitchFamily="34" charset="0"/>
            </a:endParaRPr>
          </a:p>
          <a:p>
            <a:pPr marL="0" indent="0">
              <a:buNone/>
            </a:pPr>
            <a:endParaRPr lang="pl-PL" b="1" dirty="0"/>
          </a:p>
        </p:txBody>
      </p:sp>
    </p:spTree>
    <p:extLst>
      <p:ext uri="{BB962C8B-B14F-4D97-AF65-F5344CB8AC3E}">
        <p14:creationId xmlns:p14="http://schemas.microsoft.com/office/powerpoint/2010/main" val="2712630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87A88E05-D58B-4FB9-076F-20EC02717FB9}"/>
              </a:ext>
            </a:extLst>
          </p:cNvPr>
          <p:cNvSpPr>
            <a:spLocks noGrp="1"/>
          </p:cNvSpPr>
          <p:nvPr>
            <p:ph type="title"/>
          </p:nvPr>
        </p:nvSpPr>
        <p:spPr/>
        <p:txBody>
          <a:bodyPr/>
          <a:lstStyle/>
          <a:p>
            <a:pPr algn="ctr"/>
            <a:r>
              <a:rPr lang="pl-PL" b="1" dirty="0" err="1">
                <a:solidFill>
                  <a:srgbClr val="C00000"/>
                </a:solidFill>
              </a:rPr>
              <a:t>Sources</a:t>
            </a:r>
            <a:r>
              <a:rPr lang="pl-PL" b="1" dirty="0">
                <a:solidFill>
                  <a:srgbClr val="C00000"/>
                </a:solidFill>
              </a:rPr>
              <a:t> of data - data </a:t>
            </a:r>
            <a:r>
              <a:rPr lang="pl-PL" b="1" dirty="0" err="1">
                <a:solidFill>
                  <a:srgbClr val="C00000"/>
                </a:solidFill>
              </a:rPr>
              <a:t>combining</a:t>
            </a:r>
            <a:r>
              <a:rPr lang="pl-PL" b="1" dirty="0">
                <a:solidFill>
                  <a:srgbClr val="C00000"/>
                </a:solidFill>
              </a:rPr>
              <a:t> &amp; </a:t>
            </a:r>
            <a:r>
              <a:rPr lang="pl-PL" b="1" dirty="0" err="1">
                <a:solidFill>
                  <a:srgbClr val="C00000"/>
                </a:solidFill>
              </a:rPr>
              <a:t>cleaning</a:t>
            </a:r>
            <a:r>
              <a:rPr lang="pl-PL" b="1" dirty="0">
                <a:solidFill>
                  <a:srgbClr val="C00000"/>
                </a:solidFill>
              </a:rPr>
              <a:t>  </a:t>
            </a:r>
          </a:p>
        </p:txBody>
      </p:sp>
      <p:sp>
        <p:nvSpPr>
          <p:cNvPr id="6" name="Symbol zastępczy zawartości 5">
            <a:extLst>
              <a:ext uri="{FF2B5EF4-FFF2-40B4-BE49-F238E27FC236}">
                <a16:creationId xmlns:a16="http://schemas.microsoft.com/office/drawing/2014/main" id="{FA14341D-7DE3-75CC-8546-F1A89E86612B}"/>
              </a:ext>
            </a:extLst>
          </p:cNvPr>
          <p:cNvSpPr>
            <a:spLocks noGrp="1"/>
          </p:cNvSpPr>
          <p:nvPr>
            <p:ph idx="1"/>
          </p:nvPr>
        </p:nvSpPr>
        <p:spPr>
          <a:xfrm>
            <a:off x="747423" y="1606163"/>
            <a:ext cx="10606377" cy="4570800"/>
          </a:xfrm>
        </p:spPr>
        <p:txBody>
          <a:bodyPr/>
          <a:lstStyle/>
          <a:p>
            <a:pPr marL="0" indent="0" algn="ctr">
              <a:buNone/>
            </a:pPr>
            <a:endParaRPr lang="pl-PL" dirty="0"/>
          </a:p>
        </p:txBody>
      </p:sp>
      <p:graphicFrame>
        <p:nvGraphicFramePr>
          <p:cNvPr id="4" name="Diagram 3">
            <a:extLst>
              <a:ext uri="{FF2B5EF4-FFF2-40B4-BE49-F238E27FC236}">
                <a16:creationId xmlns:a16="http://schemas.microsoft.com/office/drawing/2014/main" id="{3EDA9452-3BDB-F96C-DBAA-C5E66D51A074}"/>
              </a:ext>
            </a:extLst>
          </p:cNvPr>
          <p:cNvGraphicFramePr/>
          <p:nvPr>
            <p:extLst>
              <p:ext uri="{D42A27DB-BD31-4B8C-83A1-F6EECF244321}">
                <p14:modId xmlns:p14="http://schemas.microsoft.com/office/powerpoint/2010/main" val="2735641463"/>
              </p:ext>
            </p:extLst>
          </p:nvPr>
        </p:nvGraphicFramePr>
        <p:xfrm>
          <a:off x="747423" y="1606163"/>
          <a:ext cx="10697154" cy="457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ole tekstowe 6">
            <a:extLst>
              <a:ext uri="{FF2B5EF4-FFF2-40B4-BE49-F238E27FC236}">
                <a16:creationId xmlns:a16="http://schemas.microsoft.com/office/drawing/2014/main" id="{8FECF741-CB8E-E1A1-832D-5077BEE4447C}"/>
              </a:ext>
            </a:extLst>
          </p:cNvPr>
          <p:cNvSpPr txBox="1"/>
          <p:nvPr/>
        </p:nvSpPr>
        <p:spPr>
          <a:xfrm>
            <a:off x="747424" y="6512118"/>
            <a:ext cx="10697154" cy="369332"/>
          </a:xfrm>
          <a:prstGeom prst="rect">
            <a:avLst/>
          </a:prstGeom>
          <a:noFill/>
        </p:spPr>
        <p:txBody>
          <a:bodyPr wrap="square" rtlCol="0">
            <a:spAutoFit/>
          </a:bodyPr>
          <a:lstStyle/>
          <a:p>
            <a:r>
              <a:rPr lang="pl-PL" dirty="0"/>
              <a:t>*EWCS – </a:t>
            </a:r>
            <a:r>
              <a:rPr lang="pl-PL" dirty="0" err="1"/>
              <a:t>European</a:t>
            </a:r>
            <a:r>
              <a:rPr lang="pl-PL" dirty="0"/>
              <a:t>  </a:t>
            </a:r>
            <a:r>
              <a:rPr lang="pl-PL" dirty="0" err="1"/>
              <a:t>Working</a:t>
            </a:r>
            <a:r>
              <a:rPr lang="pl-PL" dirty="0"/>
              <a:t> </a:t>
            </a:r>
            <a:r>
              <a:rPr lang="pl-PL" dirty="0" err="1"/>
              <a:t>Conditions</a:t>
            </a:r>
            <a:r>
              <a:rPr lang="pl-PL" dirty="0"/>
              <a:t> </a:t>
            </a:r>
            <a:r>
              <a:rPr lang="pl-PL" dirty="0" err="1"/>
              <a:t>Survey</a:t>
            </a:r>
            <a:r>
              <a:rPr lang="pl-PL" dirty="0"/>
              <a:t> </a:t>
            </a:r>
          </a:p>
        </p:txBody>
      </p:sp>
    </p:spTree>
    <p:extLst>
      <p:ext uri="{BB962C8B-B14F-4D97-AF65-F5344CB8AC3E}">
        <p14:creationId xmlns:p14="http://schemas.microsoft.com/office/powerpoint/2010/main" val="1803039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DBE1F9E-06D6-E2C3-3B00-384085AB65FF}"/>
              </a:ext>
            </a:extLst>
          </p:cNvPr>
          <p:cNvSpPr>
            <a:spLocks noGrp="1"/>
          </p:cNvSpPr>
          <p:nvPr>
            <p:ph type="title"/>
          </p:nvPr>
        </p:nvSpPr>
        <p:spPr/>
        <p:txBody>
          <a:bodyPr/>
          <a:lstStyle/>
          <a:p>
            <a:r>
              <a:rPr lang="pl-PL" b="1" dirty="0">
                <a:solidFill>
                  <a:srgbClr val="C00000"/>
                </a:solidFill>
              </a:rPr>
              <a:t>Sources of data - data combining &amp; cleaning</a:t>
            </a:r>
            <a:endParaRPr lang="pl-PL" dirty="0"/>
          </a:p>
        </p:txBody>
      </p:sp>
      <p:sp>
        <p:nvSpPr>
          <p:cNvPr id="3" name="Symbol zastępczy zawartości 2">
            <a:extLst>
              <a:ext uri="{FF2B5EF4-FFF2-40B4-BE49-F238E27FC236}">
                <a16:creationId xmlns:a16="http://schemas.microsoft.com/office/drawing/2014/main" id="{2E371B2C-68AE-13B3-F4D2-812E92921240}"/>
              </a:ext>
            </a:extLst>
          </p:cNvPr>
          <p:cNvSpPr>
            <a:spLocks noGrp="1"/>
          </p:cNvSpPr>
          <p:nvPr>
            <p:ph idx="1"/>
          </p:nvPr>
        </p:nvSpPr>
        <p:spPr>
          <a:xfrm>
            <a:off x="715617" y="1367624"/>
            <a:ext cx="10638183" cy="4809339"/>
          </a:xfrm>
        </p:spPr>
        <p:txBody>
          <a:bodyPr>
            <a:normAutofit lnSpcReduction="10000"/>
          </a:bodyPr>
          <a:lstStyle/>
          <a:p>
            <a:pPr marL="0" indent="0">
              <a:buNone/>
            </a:pPr>
            <a:r>
              <a:rPr lang="pl-PL" b="1" dirty="0"/>
              <a:t>Obstacles</a:t>
            </a:r>
          </a:p>
          <a:p>
            <a:pPr marL="0" indent="0">
              <a:buNone/>
            </a:pPr>
            <a:r>
              <a:rPr lang="pl-PL" dirty="0"/>
              <a:t>Due to change in </a:t>
            </a:r>
            <a:r>
              <a:rPr lang="pl-PL"/>
              <a:t>the interviewing </a:t>
            </a:r>
            <a:r>
              <a:rPr lang="pl-PL" dirty="0"/>
              <a:t>mode in EWCS (telephone interview</a:t>
            </a:r>
            <a:r>
              <a:rPr lang="pl-PL"/>
              <a:t>) databases </a:t>
            </a:r>
            <a:r>
              <a:rPr lang="pl-PL" dirty="0"/>
              <a:t>were more different than similar (many questions removed or reformulated) </a:t>
            </a:r>
          </a:p>
          <a:p>
            <a:pPr marL="0" indent="0">
              <a:buNone/>
            </a:pPr>
            <a:endParaRPr lang="pl-PL" dirty="0"/>
          </a:p>
          <a:p>
            <a:pPr marL="0" indent="0">
              <a:buNone/>
            </a:pPr>
            <a:r>
              <a:rPr lang="pl-PL" dirty="0"/>
              <a:t>Only some variables: the same questions, scales, cafeteria style/response options </a:t>
            </a:r>
            <a:r>
              <a:rPr lang="pl-PL" dirty="0">
                <a:sym typeface="Wingdings" panose="05000000000000000000" pitchFamily="2" charset="2"/>
              </a:rPr>
              <a:t> simple </a:t>
            </a:r>
            <a:r>
              <a:rPr lang="pl-PL" i="1" dirty="0">
                <a:sym typeface="Wingdings" panose="05000000000000000000" pitchFamily="2" charset="2"/>
              </a:rPr>
              <a:t>merge</a:t>
            </a:r>
            <a:r>
              <a:rPr lang="pl-PL" dirty="0">
                <a:sym typeface="Wingdings" panose="05000000000000000000" pitchFamily="2" charset="2"/>
              </a:rPr>
              <a:t> or </a:t>
            </a:r>
            <a:r>
              <a:rPr lang="pl-PL" i="1" dirty="0" err="1">
                <a:sym typeface="Wingdings" panose="05000000000000000000" pitchFamily="2" charset="2"/>
              </a:rPr>
              <a:t>append</a:t>
            </a:r>
            <a:r>
              <a:rPr lang="pl-PL" i="1" dirty="0">
                <a:sym typeface="Wingdings" panose="05000000000000000000" pitchFamily="2" charset="2"/>
              </a:rPr>
              <a:t> </a:t>
            </a:r>
            <a:r>
              <a:rPr lang="pl-PL" dirty="0" err="1">
                <a:sym typeface="Wingdings" panose="05000000000000000000" pitchFamily="2" charset="2"/>
              </a:rPr>
              <a:t>sometimes</a:t>
            </a:r>
            <a:r>
              <a:rPr lang="pl-PL" i="1" dirty="0">
                <a:sym typeface="Wingdings" panose="05000000000000000000" pitchFamily="2" charset="2"/>
              </a:rPr>
              <a:t> </a:t>
            </a:r>
            <a:r>
              <a:rPr lang="pl-PL" dirty="0" err="1">
                <a:sym typeface="Wingdings" panose="05000000000000000000" pitchFamily="2" charset="2"/>
              </a:rPr>
              <a:t>impossible</a:t>
            </a:r>
            <a:r>
              <a:rPr lang="pl-PL" i="1" dirty="0">
                <a:sym typeface="Wingdings" panose="05000000000000000000" pitchFamily="2" charset="2"/>
              </a:rPr>
              <a:t> </a:t>
            </a:r>
          </a:p>
          <a:p>
            <a:pPr marL="0" indent="0">
              <a:buNone/>
            </a:pPr>
            <a:r>
              <a:rPr lang="pl-PL" i="1" dirty="0">
                <a:sym typeface="Wingdings" panose="05000000000000000000" pitchFamily="2" charset="2"/>
              </a:rPr>
              <a:t>                                                         </a:t>
            </a:r>
            <a:endParaRPr lang="pl-PL" i="1" dirty="0"/>
          </a:p>
          <a:p>
            <a:pPr marL="0" indent="0">
              <a:buNone/>
            </a:pPr>
            <a:endParaRPr lang="pl-PL" b="1" dirty="0"/>
          </a:p>
          <a:p>
            <a:pPr marL="0" indent="0">
              <a:buNone/>
            </a:pPr>
            <a:r>
              <a:rPr lang="pl-PL" dirty="0"/>
              <a:t>Recoding, re-labeling, generating, replacing if…</a:t>
            </a:r>
          </a:p>
        </p:txBody>
      </p:sp>
      <p:cxnSp>
        <p:nvCxnSpPr>
          <p:cNvPr id="5" name="Łącznik prosty ze strzałką 4">
            <a:extLst>
              <a:ext uri="{FF2B5EF4-FFF2-40B4-BE49-F238E27FC236}">
                <a16:creationId xmlns:a16="http://schemas.microsoft.com/office/drawing/2014/main" id="{835E0B73-DD73-04BF-9853-2ECC94DE13B9}"/>
              </a:ext>
            </a:extLst>
          </p:cNvPr>
          <p:cNvCxnSpPr>
            <a:cxnSpLocks/>
          </p:cNvCxnSpPr>
          <p:nvPr/>
        </p:nvCxnSpPr>
        <p:spPr>
          <a:xfrm>
            <a:off x="5440018" y="2800847"/>
            <a:ext cx="0" cy="628153"/>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cxnSp>
        <p:nvCxnSpPr>
          <p:cNvPr id="8" name="Łącznik prosty ze strzałką 7">
            <a:extLst>
              <a:ext uri="{FF2B5EF4-FFF2-40B4-BE49-F238E27FC236}">
                <a16:creationId xmlns:a16="http://schemas.microsoft.com/office/drawing/2014/main" id="{2AC4363C-C001-1BDE-325C-EE0515E89F14}"/>
              </a:ext>
            </a:extLst>
          </p:cNvPr>
          <p:cNvCxnSpPr>
            <a:cxnSpLocks/>
          </p:cNvCxnSpPr>
          <p:nvPr/>
        </p:nvCxnSpPr>
        <p:spPr>
          <a:xfrm>
            <a:off x="5440018" y="4642934"/>
            <a:ext cx="0" cy="667910"/>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62529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a:extLst>
              <a:ext uri="{FF2B5EF4-FFF2-40B4-BE49-F238E27FC236}">
                <a16:creationId xmlns:a16="http://schemas.microsoft.com/office/drawing/2014/main" id="{E9F2763A-99BE-D03E-B585-4FFB7EDCFBEE}"/>
              </a:ext>
            </a:extLst>
          </p:cNvPr>
          <p:cNvSpPr>
            <a:spLocks noGrp="1"/>
          </p:cNvSpPr>
          <p:nvPr>
            <p:ph type="title"/>
          </p:nvPr>
        </p:nvSpPr>
        <p:spPr/>
        <p:txBody>
          <a:bodyPr/>
          <a:lstStyle/>
          <a:p>
            <a:pPr algn="ctr"/>
            <a:r>
              <a:rPr lang="pl-PL" b="1" dirty="0">
                <a:solidFill>
                  <a:srgbClr val="C00000"/>
                </a:solidFill>
              </a:rPr>
              <a:t>Modeling Work Engagement </a:t>
            </a:r>
          </a:p>
        </p:txBody>
      </p:sp>
      <p:sp>
        <p:nvSpPr>
          <p:cNvPr id="8" name="Symbol zastępczy zawartości 7">
            <a:extLst>
              <a:ext uri="{FF2B5EF4-FFF2-40B4-BE49-F238E27FC236}">
                <a16:creationId xmlns:a16="http://schemas.microsoft.com/office/drawing/2014/main" id="{6E71010E-BE34-8F9D-6F0F-E8861E2F1CC3}"/>
              </a:ext>
            </a:extLst>
          </p:cNvPr>
          <p:cNvSpPr>
            <a:spLocks noGrp="1"/>
          </p:cNvSpPr>
          <p:nvPr>
            <p:ph sz="half" idx="1"/>
          </p:nvPr>
        </p:nvSpPr>
        <p:spPr>
          <a:xfrm>
            <a:off x="731519" y="1825625"/>
            <a:ext cx="5581815" cy="4351338"/>
          </a:xfrm>
        </p:spPr>
        <p:txBody>
          <a:bodyPr>
            <a:normAutofit fontScale="85000" lnSpcReduction="20000"/>
          </a:bodyPr>
          <a:lstStyle/>
          <a:p>
            <a:pPr marL="0" indent="0" algn="ctr">
              <a:buNone/>
            </a:pPr>
            <a:r>
              <a:rPr lang="pl-PL" dirty="0"/>
              <a:t>Dependent (explained) variable </a:t>
            </a:r>
          </a:p>
          <a:p>
            <a:pPr marL="0" indent="0" algn="ctr">
              <a:buNone/>
            </a:pPr>
            <a:r>
              <a:rPr lang="pl-PL" b="1" dirty="0"/>
              <a:t>WORK ENGAGEMENT </a:t>
            </a:r>
          </a:p>
          <a:p>
            <a:pPr marL="0" indent="0" algn="ctr">
              <a:buNone/>
            </a:pPr>
            <a:endParaRPr lang="pl-PL" dirty="0"/>
          </a:p>
          <a:p>
            <a:pPr marL="0" indent="0" algn="ctr">
              <a:buNone/>
            </a:pPr>
            <a:endParaRPr lang="pl-PL" dirty="0"/>
          </a:p>
          <a:p>
            <a:pPr marL="0" indent="0" algn="ctr">
              <a:buNone/>
            </a:pPr>
            <a:r>
              <a:rPr lang="pl-PL" dirty="0"/>
              <a:t>3 variables into </a:t>
            </a:r>
            <a:r>
              <a:rPr lang="pl-PL" b="1" dirty="0"/>
              <a:t>index</a:t>
            </a:r>
          </a:p>
          <a:p>
            <a:pPr marL="0" indent="0" algn="ctr">
              <a:buNone/>
            </a:pPr>
            <a:r>
              <a:rPr lang="pl-PL" sz="2600" dirty="0"/>
              <a:t>replace </a:t>
            </a:r>
            <a:r>
              <a:rPr lang="pl-PL" sz="2600" b="1" dirty="0" err="1"/>
              <a:t>engagement_index</a:t>
            </a:r>
            <a:r>
              <a:rPr lang="pl-PL" sz="2600" b="1" dirty="0"/>
              <a:t>* </a:t>
            </a:r>
            <a:r>
              <a:rPr lang="pl-PL" sz="2600" dirty="0"/>
              <a:t>= </a:t>
            </a:r>
          </a:p>
          <a:p>
            <a:pPr marL="0" indent="0" algn="ctr">
              <a:buNone/>
            </a:pPr>
            <a:r>
              <a:rPr lang="pl-PL" sz="2600" dirty="0"/>
              <a:t>(eng_energy + eng_enthusiastic + eng_timeflies) / 3 if eng_energy &gt; 0 | eng_enthusiastic &gt; 0 | eng_timeflies &gt; 0</a:t>
            </a:r>
          </a:p>
          <a:p>
            <a:pPr marL="0" indent="0" algn="ctr">
              <a:buNone/>
            </a:pPr>
            <a:endParaRPr lang="pl-PL" sz="2600" dirty="0"/>
          </a:p>
          <a:p>
            <a:pPr marL="0" indent="0" algn="ctr">
              <a:buNone/>
            </a:pPr>
            <a:endParaRPr lang="pl-PL" sz="2600" dirty="0"/>
          </a:p>
          <a:p>
            <a:pPr marL="0" indent="0">
              <a:buNone/>
            </a:pPr>
            <a:r>
              <a:rPr lang="pl-PL" sz="2600" dirty="0"/>
              <a:t>*</a:t>
            </a:r>
            <a:r>
              <a:rPr lang="pl-PL" sz="2400" dirty="0"/>
              <a:t>EWCS </a:t>
            </a:r>
            <a:r>
              <a:rPr lang="pl-PL" sz="2400" dirty="0" err="1"/>
              <a:t>concept</a:t>
            </a:r>
            <a:endParaRPr lang="pl-PL" sz="2400" dirty="0"/>
          </a:p>
        </p:txBody>
      </p:sp>
      <p:sp>
        <p:nvSpPr>
          <p:cNvPr id="9" name="Symbol zastępczy zawartości 8">
            <a:extLst>
              <a:ext uri="{FF2B5EF4-FFF2-40B4-BE49-F238E27FC236}">
                <a16:creationId xmlns:a16="http://schemas.microsoft.com/office/drawing/2014/main" id="{AB826F84-2F7E-752E-9F5F-BAA09148D254}"/>
              </a:ext>
            </a:extLst>
          </p:cNvPr>
          <p:cNvSpPr>
            <a:spLocks noGrp="1"/>
          </p:cNvSpPr>
          <p:nvPr>
            <p:ph sz="half" idx="2"/>
          </p:nvPr>
        </p:nvSpPr>
        <p:spPr>
          <a:xfrm>
            <a:off x="6217921" y="1825625"/>
            <a:ext cx="5383032" cy="4351338"/>
          </a:xfrm>
        </p:spPr>
        <p:txBody>
          <a:bodyPr>
            <a:normAutofit fontScale="85000" lnSpcReduction="20000"/>
          </a:bodyPr>
          <a:lstStyle/>
          <a:p>
            <a:pPr marL="0" indent="0" algn="ctr">
              <a:buNone/>
            </a:pPr>
            <a:r>
              <a:rPr lang="pl-PL" b="1" dirty="0"/>
              <a:t>Explanatory variables </a:t>
            </a:r>
            <a:r>
              <a:rPr lang="pl-PL" dirty="0"/>
              <a:t>(predictors)</a:t>
            </a:r>
          </a:p>
          <a:p>
            <a:pPr marL="0" indent="0" algn="ctr">
              <a:buNone/>
            </a:pPr>
            <a:endParaRPr lang="pl-PL" dirty="0"/>
          </a:p>
          <a:p>
            <a:pPr marL="0" indent="0" algn="ctr">
              <a:buNone/>
            </a:pPr>
            <a:endParaRPr lang="pl-PL" dirty="0"/>
          </a:p>
          <a:p>
            <a:pPr marL="0" indent="0" algn="ctr">
              <a:buNone/>
            </a:pPr>
            <a:endParaRPr lang="pl-PL" dirty="0"/>
          </a:p>
          <a:p>
            <a:pPr marL="0" indent="0" algn="ctr">
              <a:buNone/>
            </a:pPr>
            <a:r>
              <a:rPr lang="pl-PL" dirty="0"/>
              <a:t>Clastering similar into groups according theory and </a:t>
            </a:r>
            <a:r>
              <a:rPr lang="pl-PL" dirty="0" err="1"/>
              <a:t>existing</a:t>
            </a:r>
            <a:r>
              <a:rPr lang="pl-PL" dirty="0"/>
              <a:t> </a:t>
            </a:r>
            <a:r>
              <a:rPr lang="pl-PL" dirty="0" err="1"/>
              <a:t>models</a:t>
            </a:r>
            <a:r>
              <a:rPr lang="pl-PL" dirty="0"/>
              <a:t>:</a:t>
            </a:r>
          </a:p>
          <a:p>
            <a:pPr marL="0" indent="0" algn="ctr">
              <a:buNone/>
            </a:pPr>
            <a:endParaRPr lang="pl-PL" dirty="0"/>
          </a:p>
          <a:p>
            <a:pPr marL="514350" indent="-514350" algn="ctr">
              <a:buAutoNum type="arabicPeriod"/>
            </a:pPr>
            <a:r>
              <a:rPr lang="pl-PL" sz="2400" dirty="0"/>
              <a:t>Working conditions</a:t>
            </a:r>
          </a:p>
          <a:p>
            <a:pPr marL="514350" indent="-514350" algn="ctr">
              <a:buAutoNum type="arabicPeriod"/>
            </a:pPr>
            <a:r>
              <a:rPr lang="pl-PL" sz="2400" dirty="0" err="1"/>
              <a:t>Working</a:t>
            </a:r>
            <a:r>
              <a:rPr lang="pl-PL" sz="2400" dirty="0"/>
              <a:t> </a:t>
            </a:r>
            <a:r>
              <a:rPr lang="pl-PL" sz="2400" dirty="0" err="1"/>
              <a:t>forms</a:t>
            </a:r>
            <a:endParaRPr lang="pl-PL" sz="2400" dirty="0"/>
          </a:p>
          <a:p>
            <a:pPr marL="514350" indent="-514350" algn="ctr">
              <a:buAutoNum type="arabicPeriod"/>
            </a:pPr>
            <a:r>
              <a:rPr lang="pl-PL" sz="2400" dirty="0"/>
              <a:t>Professional </a:t>
            </a:r>
            <a:r>
              <a:rPr lang="pl-PL" sz="2400" dirty="0" err="1"/>
              <a:t>characteristics</a:t>
            </a:r>
            <a:endParaRPr lang="pl-PL" sz="2400" dirty="0"/>
          </a:p>
          <a:p>
            <a:pPr marL="514350" indent="-514350" algn="ctr">
              <a:buAutoNum type="arabicPeriod"/>
            </a:pPr>
            <a:r>
              <a:rPr lang="pl-PL" sz="2400" dirty="0" err="1"/>
              <a:t>Demographic</a:t>
            </a:r>
            <a:r>
              <a:rPr lang="pl-PL" sz="2400" dirty="0"/>
              <a:t> and macro data</a:t>
            </a:r>
          </a:p>
          <a:p>
            <a:pPr marL="514350" indent="-514350" algn="ctr">
              <a:buAutoNum type="arabicPeriod"/>
            </a:pPr>
            <a:r>
              <a:rPr lang="pl-PL" sz="2400" dirty="0"/>
              <a:t>Human </a:t>
            </a:r>
            <a:r>
              <a:rPr lang="pl-PL" sz="2400" dirty="0" err="1"/>
              <a:t>capital</a:t>
            </a:r>
            <a:endParaRPr lang="pl-PL" sz="2400" dirty="0"/>
          </a:p>
          <a:p>
            <a:pPr marL="0" indent="0" algn="ctr">
              <a:buNone/>
            </a:pPr>
            <a:endParaRPr lang="pl-PL" sz="2400" dirty="0"/>
          </a:p>
        </p:txBody>
      </p:sp>
      <p:cxnSp>
        <p:nvCxnSpPr>
          <p:cNvPr id="10" name="Łącznik prosty ze strzałką 9">
            <a:extLst>
              <a:ext uri="{FF2B5EF4-FFF2-40B4-BE49-F238E27FC236}">
                <a16:creationId xmlns:a16="http://schemas.microsoft.com/office/drawing/2014/main" id="{1F8B9024-15E8-C9F3-0F6F-FF96D44EB7EF}"/>
              </a:ext>
            </a:extLst>
          </p:cNvPr>
          <p:cNvCxnSpPr>
            <a:cxnSpLocks/>
          </p:cNvCxnSpPr>
          <p:nvPr/>
        </p:nvCxnSpPr>
        <p:spPr>
          <a:xfrm>
            <a:off x="3411110" y="2608028"/>
            <a:ext cx="0" cy="628153"/>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cxnSp>
        <p:nvCxnSpPr>
          <p:cNvPr id="11" name="Łącznik prosty ze strzałką 10">
            <a:extLst>
              <a:ext uri="{FF2B5EF4-FFF2-40B4-BE49-F238E27FC236}">
                <a16:creationId xmlns:a16="http://schemas.microsoft.com/office/drawing/2014/main" id="{574A2CCE-7D70-2378-B9F1-7FE116481150}"/>
              </a:ext>
            </a:extLst>
          </p:cNvPr>
          <p:cNvCxnSpPr>
            <a:cxnSpLocks/>
          </p:cNvCxnSpPr>
          <p:nvPr/>
        </p:nvCxnSpPr>
        <p:spPr>
          <a:xfrm>
            <a:off x="8795468" y="2505986"/>
            <a:ext cx="0" cy="628153"/>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1594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animEffect transition="in" filter="fade">
                                      <p:cBhvr>
                                        <p:cTn id="14" dur="1000"/>
                                        <p:tgtEl>
                                          <p:spTgt spid="9">
                                            <p:txEl>
                                              <p:pRg st="4" end="4"/>
                                            </p:txEl>
                                          </p:spTgt>
                                        </p:tgtEl>
                                      </p:cBhvr>
                                    </p:animEffect>
                                    <p:anim calcmode="lin" valueType="num">
                                      <p:cBhvr>
                                        <p:cTn id="1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animEffect transition="in" filter="fade">
                                      <p:cBhvr>
                                        <p:cTn id="21" dur="1000"/>
                                        <p:tgtEl>
                                          <p:spTgt spid="9">
                                            <p:txEl>
                                              <p:pRg st="6" end="6"/>
                                            </p:txEl>
                                          </p:spTgt>
                                        </p:tgtEl>
                                      </p:cBhvr>
                                    </p:animEffect>
                                    <p:anim calcmode="lin" valueType="num">
                                      <p:cBhvr>
                                        <p:cTn id="22"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7" end="7"/>
                                            </p:txEl>
                                          </p:spTgt>
                                        </p:tgtEl>
                                        <p:attrNameLst>
                                          <p:attrName>style.visibility</p:attrName>
                                        </p:attrNameLst>
                                      </p:cBhvr>
                                      <p:to>
                                        <p:strVal val="visible"/>
                                      </p:to>
                                    </p:set>
                                    <p:animEffect transition="in" filter="fade">
                                      <p:cBhvr>
                                        <p:cTn id="28" dur="1000"/>
                                        <p:tgtEl>
                                          <p:spTgt spid="9">
                                            <p:txEl>
                                              <p:pRg st="7" end="7"/>
                                            </p:txEl>
                                          </p:spTgt>
                                        </p:tgtEl>
                                      </p:cBhvr>
                                    </p:animEffect>
                                    <p:anim calcmode="lin" valueType="num">
                                      <p:cBhvr>
                                        <p:cTn id="29"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9" end="9"/>
                                            </p:txEl>
                                          </p:spTgt>
                                        </p:tgtEl>
                                        <p:attrNameLst>
                                          <p:attrName>style.visibility</p:attrName>
                                        </p:attrNameLst>
                                      </p:cBhvr>
                                      <p:to>
                                        <p:strVal val="visible"/>
                                      </p:to>
                                    </p:set>
                                    <p:animEffect transition="in" filter="fade">
                                      <p:cBhvr>
                                        <p:cTn id="42" dur="1000"/>
                                        <p:tgtEl>
                                          <p:spTgt spid="9">
                                            <p:txEl>
                                              <p:pRg st="9" end="9"/>
                                            </p:txEl>
                                          </p:spTgt>
                                        </p:tgtEl>
                                      </p:cBhvr>
                                    </p:animEffect>
                                    <p:anim calcmode="lin" valueType="num">
                                      <p:cBhvr>
                                        <p:cTn id="43"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xEl>
                                              <p:pRg st="10" end="10"/>
                                            </p:txEl>
                                          </p:spTgt>
                                        </p:tgtEl>
                                        <p:attrNameLst>
                                          <p:attrName>style.visibility</p:attrName>
                                        </p:attrNameLst>
                                      </p:cBhvr>
                                      <p:to>
                                        <p:strVal val="visible"/>
                                      </p:to>
                                    </p:set>
                                    <p:animEffect transition="in" filter="fade">
                                      <p:cBhvr>
                                        <p:cTn id="49" dur="1000"/>
                                        <p:tgtEl>
                                          <p:spTgt spid="9">
                                            <p:txEl>
                                              <p:pRg st="10" end="10"/>
                                            </p:txEl>
                                          </p:spTgt>
                                        </p:tgtEl>
                                      </p:cBhvr>
                                    </p:animEffect>
                                    <p:anim calcmode="lin" valueType="num">
                                      <p:cBhvr>
                                        <p:cTn id="50"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xEl>
                                              <p:pRg st="0" end="0"/>
                                            </p:txEl>
                                          </p:spTgt>
                                        </p:tgtEl>
                                        <p:attrNameLst>
                                          <p:attrName>style.visibility</p:attrName>
                                        </p:attrNameLst>
                                      </p:cBhvr>
                                      <p:to>
                                        <p:strVal val="visible"/>
                                      </p:to>
                                    </p:set>
                                    <p:animEffect transition="in" filter="fade">
                                      <p:cBhvr>
                                        <p:cTn id="56" dur="1000"/>
                                        <p:tgtEl>
                                          <p:spTgt spid="8">
                                            <p:txEl>
                                              <p:pRg st="0" end="0"/>
                                            </p:txEl>
                                          </p:spTgt>
                                        </p:tgtEl>
                                      </p:cBhvr>
                                    </p:animEffect>
                                    <p:anim calcmode="lin" valueType="num">
                                      <p:cBhvr>
                                        <p:cTn id="5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xEl>
                                              <p:pRg st="1" end="1"/>
                                            </p:txEl>
                                          </p:spTgt>
                                        </p:tgtEl>
                                        <p:attrNameLst>
                                          <p:attrName>style.visibility</p:attrName>
                                        </p:attrNameLst>
                                      </p:cBhvr>
                                      <p:to>
                                        <p:strVal val="visible"/>
                                      </p:to>
                                    </p:set>
                                    <p:animEffect transition="in" filter="fade">
                                      <p:cBhvr>
                                        <p:cTn id="63" dur="1000"/>
                                        <p:tgtEl>
                                          <p:spTgt spid="8">
                                            <p:txEl>
                                              <p:pRg st="1" end="1"/>
                                            </p:txEl>
                                          </p:spTgt>
                                        </p:tgtEl>
                                      </p:cBhvr>
                                    </p:animEffect>
                                    <p:anim calcmode="lin" valueType="num">
                                      <p:cBhvr>
                                        <p:cTn id="6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8">
                                            <p:txEl>
                                              <p:pRg st="4" end="4"/>
                                            </p:txEl>
                                          </p:spTgt>
                                        </p:tgtEl>
                                        <p:attrNameLst>
                                          <p:attrName>style.visibility</p:attrName>
                                        </p:attrNameLst>
                                      </p:cBhvr>
                                      <p:to>
                                        <p:strVal val="visible"/>
                                      </p:to>
                                    </p:set>
                                    <p:animEffect transition="in" filter="fade">
                                      <p:cBhvr>
                                        <p:cTn id="70" dur="1000"/>
                                        <p:tgtEl>
                                          <p:spTgt spid="8">
                                            <p:txEl>
                                              <p:pRg st="4" end="4"/>
                                            </p:txEl>
                                          </p:spTgt>
                                        </p:tgtEl>
                                      </p:cBhvr>
                                    </p:animEffect>
                                    <p:anim calcmode="lin" valueType="num">
                                      <p:cBhvr>
                                        <p:cTn id="71"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8">
                                            <p:txEl>
                                              <p:pRg st="5" end="5"/>
                                            </p:txEl>
                                          </p:spTgt>
                                        </p:tgtEl>
                                        <p:attrNameLst>
                                          <p:attrName>style.visibility</p:attrName>
                                        </p:attrNameLst>
                                      </p:cBhvr>
                                      <p:to>
                                        <p:strVal val="visible"/>
                                      </p:to>
                                    </p:set>
                                    <p:animEffect transition="in" filter="fade">
                                      <p:cBhvr>
                                        <p:cTn id="77" dur="1000"/>
                                        <p:tgtEl>
                                          <p:spTgt spid="8">
                                            <p:txEl>
                                              <p:pRg st="5" end="5"/>
                                            </p:txEl>
                                          </p:spTgt>
                                        </p:tgtEl>
                                      </p:cBhvr>
                                    </p:animEffect>
                                    <p:anim calcmode="lin" valueType="num">
                                      <p:cBhvr>
                                        <p:cTn id="78"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79"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8">
                                            <p:txEl>
                                              <p:pRg st="6" end="6"/>
                                            </p:txEl>
                                          </p:spTgt>
                                        </p:tgtEl>
                                        <p:attrNameLst>
                                          <p:attrName>style.visibility</p:attrName>
                                        </p:attrNameLst>
                                      </p:cBhvr>
                                      <p:to>
                                        <p:strVal val="visible"/>
                                      </p:to>
                                    </p:set>
                                    <p:animEffect transition="in" filter="fade">
                                      <p:cBhvr>
                                        <p:cTn id="84" dur="1000"/>
                                        <p:tgtEl>
                                          <p:spTgt spid="8">
                                            <p:txEl>
                                              <p:pRg st="6" end="6"/>
                                            </p:txEl>
                                          </p:spTgt>
                                        </p:tgtEl>
                                      </p:cBhvr>
                                    </p:animEffect>
                                    <p:anim calcmode="lin" valueType="num">
                                      <p:cBhvr>
                                        <p:cTn id="85"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86"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8">
                                            <p:txEl>
                                              <p:pRg st="9" end="9"/>
                                            </p:txEl>
                                          </p:spTgt>
                                        </p:tgtEl>
                                        <p:attrNameLst>
                                          <p:attrName>style.visibility</p:attrName>
                                        </p:attrNameLst>
                                      </p:cBhvr>
                                      <p:to>
                                        <p:strVal val="visible"/>
                                      </p:to>
                                    </p:set>
                                    <p:animEffect transition="in" filter="fade">
                                      <p:cBhvr>
                                        <p:cTn id="91" dur="1000"/>
                                        <p:tgtEl>
                                          <p:spTgt spid="8">
                                            <p:txEl>
                                              <p:pRg st="9" end="9"/>
                                            </p:txEl>
                                          </p:spTgt>
                                        </p:tgtEl>
                                      </p:cBhvr>
                                    </p:animEffect>
                                    <p:anim calcmode="lin" valueType="num">
                                      <p:cBhvr>
                                        <p:cTn id="92"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93"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67089" y="643467"/>
            <a:ext cx="7657822" cy="55710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0722774"/>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6023</TotalTime>
  <Words>2306</Words>
  <Application>Microsoft Office PowerPoint</Application>
  <PresentationFormat>Panoramiczny</PresentationFormat>
  <Paragraphs>709</Paragraphs>
  <Slides>25</Slides>
  <Notes>8</Notes>
  <HiddenSlides>5</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25</vt:i4>
      </vt:variant>
    </vt:vector>
  </HeadingPairs>
  <TitlesOfParts>
    <vt:vector size="30" baseType="lpstr">
      <vt:lpstr>Arial</vt:lpstr>
      <vt:lpstr>Calibri</vt:lpstr>
      <vt:lpstr>Calibri Light</vt:lpstr>
      <vt:lpstr>Courier New</vt:lpstr>
      <vt:lpstr>Motyw pakietu Office</vt:lpstr>
      <vt:lpstr>  USE OF STATA IN MODELING THE DETERMINANATS OF WORK ENGAGEMENT      </vt:lpstr>
      <vt:lpstr>What will I talk about? </vt:lpstr>
      <vt:lpstr>Work engagement in the existing research</vt:lpstr>
      <vt:lpstr>Work engagement – definition &amp; measurement </vt:lpstr>
      <vt:lpstr>Research question</vt:lpstr>
      <vt:lpstr>Sources of data - data combining &amp; cleaning  </vt:lpstr>
      <vt:lpstr>Sources of data - data combining &amp; cleaning</vt:lpstr>
      <vt:lpstr>Modeling Work Engagement </vt:lpstr>
      <vt:lpstr>Prezentacja programu PowerPoint</vt:lpstr>
      <vt:lpstr>Prezentacja programu PowerPoint</vt:lpstr>
      <vt:lpstr>Prezentacja programu PowerPoint</vt:lpstr>
      <vt:lpstr>Working forms</vt:lpstr>
      <vt:lpstr>Prezentacja programu PowerPoint</vt:lpstr>
      <vt:lpstr>Prezentacja programu PowerPoint</vt:lpstr>
      <vt:lpstr>Demographic and macro data</vt:lpstr>
      <vt:lpstr>Explanatory variables</vt:lpstr>
      <vt:lpstr>        Continue                            Non-continue variables</vt:lpstr>
      <vt:lpstr>Prezentacja programu PowerPoint</vt:lpstr>
      <vt:lpstr>Prezentacja programu PowerPoint</vt:lpstr>
      <vt:lpstr>Ordinal variables</vt:lpstr>
      <vt:lpstr>Prezentacja programu PowerPoint</vt:lpstr>
      <vt:lpstr>Prezentacja programu PowerPoint</vt:lpstr>
      <vt:lpstr>Prezentacja programu PowerPoint</vt:lpstr>
      <vt:lpstr> References   Eurofound. (2022). European Working Conditions Telephone Survey, 2021. [data collection]. UK Data Service. SN: 9026, DOI: 10.5255/UKDA-SN-9026-1  European Foundation for the Improvement of Living and Working Conditions. (2017). European Working Conditions Survey, 2015. [data collection]. 4th Edition. UK Data Service. SN: 8098, http://doi.org/10.5255/UKDA-SN-8098-4    </vt:lpstr>
      <vt:lpstr> Your work is going to fill a large part of your life, and the only way to be truly satisfied is to do what you believe is great work.  And the only way to do great work is to love what you do.  If you haven’t found it yet, keep looking (Steve Jobs).                                                                            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IPB Paulina Hojda, I rok SDNS UŁ Determinanty zaangażowania pracowników – analiza międzykrajowa na podstawie europejskiego Badania Warunków Pracy z uwzględnieniem danych przed i w trakcie pandemii</dc:title>
  <dc:creator>Paulina Hojda</dc:creator>
  <cp:lastModifiedBy>Paulina Hojda</cp:lastModifiedBy>
  <cp:revision>197</cp:revision>
  <dcterms:created xsi:type="dcterms:W3CDTF">2021-08-30T19:29:58Z</dcterms:created>
  <dcterms:modified xsi:type="dcterms:W3CDTF">2023-09-07T20:52:46Z</dcterms:modified>
</cp:coreProperties>
</file>