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</p:sldMasterIdLst>
  <p:sldIdLst>
    <p:sldId id="256" r:id="rId3"/>
    <p:sldId id="285" r:id="rId4"/>
    <p:sldId id="286" r:id="rId5"/>
    <p:sldId id="287" r:id="rId6"/>
    <p:sldId id="257" r:id="rId7"/>
    <p:sldId id="258" r:id="rId8"/>
    <p:sldId id="259" r:id="rId9"/>
    <p:sldId id="260" r:id="rId10"/>
    <p:sldId id="262" r:id="rId11"/>
    <p:sldId id="264" r:id="rId12"/>
    <p:sldId id="265" r:id="rId13"/>
    <p:sldId id="267" r:id="rId14"/>
    <p:sldId id="281" r:id="rId15"/>
    <p:sldId id="270" r:id="rId16"/>
    <p:sldId id="271" r:id="rId17"/>
    <p:sldId id="272" r:id="rId18"/>
    <p:sldId id="282" r:id="rId19"/>
    <p:sldId id="283" r:id="rId20"/>
    <p:sldId id="273" r:id="rId21"/>
    <p:sldId id="274" r:id="rId22"/>
    <p:sldId id="275" r:id="rId23"/>
    <p:sldId id="276" r:id="rId24"/>
    <p:sldId id="266" r:id="rId25"/>
    <p:sldId id="290" r:id="rId26"/>
    <p:sldId id="268" r:id="rId27"/>
    <p:sldId id="269" r:id="rId28"/>
    <p:sldId id="291" r:id="rId29"/>
    <p:sldId id="278" r:id="rId30"/>
  </p:sldIdLst>
  <p:sldSz cx="12192000" cy="6858000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9221" y="1848227"/>
            <a:ext cx="9144000" cy="2387600"/>
          </a:xfrm>
        </p:spPr>
        <p:txBody>
          <a:bodyPr anchor="b">
            <a:normAutofit/>
          </a:bodyPr>
          <a:lstStyle>
            <a:lvl1pPr algn="l"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9221" y="4318475"/>
            <a:ext cx="9144000" cy="165576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6" y="6356352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2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1" y="6261968"/>
            <a:ext cx="1055087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3"/>
          </p:nvPr>
        </p:nvSpPr>
        <p:spPr>
          <a:xfrm>
            <a:off x="6172200" y="1825627"/>
            <a:ext cx="5181600" cy="41982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6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9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976850" y="-1"/>
            <a:ext cx="7215151" cy="617045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00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2"/>
          <p:cNvSpPr>
            <a:spLocks noGrp="1"/>
          </p:cNvSpPr>
          <p:nvPr>
            <p:ph type="pic" idx="13"/>
          </p:nvPr>
        </p:nvSpPr>
        <p:spPr>
          <a:xfrm>
            <a:off x="0" y="2"/>
            <a:ext cx="12192000" cy="61634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45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92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56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83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848449" cy="1600200"/>
          </a:xfrm>
        </p:spPr>
        <p:txBody>
          <a:bodyPr anchor="b">
            <a:normAutofit/>
          </a:bodyPr>
          <a:lstStyle>
            <a:lvl1pPr>
              <a:defRPr sz="315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Informasjon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848449" cy="3811588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Sosiale medier?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/>
          <p:cNvCxnSpPr/>
          <p:nvPr/>
        </p:nvCxnSpPr>
        <p:spPr>
          <a:xfrm>
            <a:off x="5458120" y="457200"/>
            <a:ext cx="0" cy="54117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34" y="1980885"/>
            <a:ext cx="4746567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8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50" baseline="0">
                <a:solidFill>
                  <a:srgbClr val="2840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rgbClr val="28406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6" y="6356352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87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vslutning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848449" cy="1600200"/>
          </a:xfrm>
        </p:spPr>
        <p:txBody>
          <a:bodyPr anchor="b">
            <a:normAutofit/>
          </a:bodyPr>
          <a:lstStyle>
            <a:lvl1pPr>
              <a:defRPr sz="315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Informasjon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848449" cy="3811588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Sosiale medier?</a:t>
            </a:r>
          </a:p>
        </p:txBody>
      </p:sp>
      <p:cxnSp>
        <p:nvCxnSpPr>
          <p:cNvPr id="3" name="Rett linje 2"/>
          <p:cNvCxnSpPr/>
          <p:nvPr/>
        </p:nvCxnSpPr>
        <p:spPr>
          <a:xfrm>
            <a:off x="5458120" y="457200"/>
            <a:ext cx="0" cy="5411788"/>
          </a:xfrm>
          <a:prstGeom prst="line">
            <a:avLst/>
          </a:prstGeom>
          <a:ln>
            <a:solidFill>
              <a:srgbClr val="28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313" y="1980885"/>
            <a:ext cx="4742409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09221" y="1848227"/>
            <a:ext cx="9144000" cy="2387600"/>
          </a:xfrm>
        </p:spPr>
        <p:txBody>
          <a:bodyPr anchor="b">
            <a:normAutofit/>
          </a:bodyPr>
          <a:lstStyle>
            <a:lvl1pPr algn="l"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09221" y="4318475"/>
            <a:ext cx="9144000" cy="165576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6" y="6356352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34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50" baseline="0">
                <a:solidFill>
                  <a:srgbClr val="2840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rgbClr val="28406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6" y="6356352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4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1764068"/>
            <a:ext cx="4746567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98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80" y="1764068"/>
            <a:ext cx="4742409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41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30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5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1" y="6261968"/>
            <a:ext cx="1055087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3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0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1" y="1764068"/>
            <a:ext cx="4746567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28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1" y="6261968"/>
            <a:ext cx="1055087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4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g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3"/>
          </p:nvPr>
        </p:nvSpPr>
        <p:spPr>
          <a:xfrm>
            <a:off x="6172200" y="1825627"/>
            <a:ext cx="5181600" cy="41982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3450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3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4976850" y="-1"/>
            <a:ext cx="7215151" cy="617045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432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02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lassholder for bilde 2"/>
          <p:cNvSpPr>
            <a:spLocks noGrp="1"/>
          </p:cNvSpPr>
          <p:nvPr>
            <p:ph type="pic" idx="13"/>
          </p:nvPr>
        </p:nvSpPr>
        <p:spPr>
          <a:xfrm>
            <a:off x="0" y="2"/>
            <a:ext cx="12192000" cy="61634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785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71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228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848449" cy="1600200"/>
          </a:xfrm>
        </p:spPr>
        <p:txBody>
          <a:bodyPr anchor="b">
            <a:normAutofit/>
          </a:bodyPr>
          <a:lstStyle>
            <a:lvl1pPr>
              <a:defRPr sz="3150" baseline="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Informasjon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848449" cy="3811588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Sosiale medier?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Rett linje 7"/>
          <p:cNvCxnSpPr/>
          <p:nvPr/>
        </p:nvCxnSpPr>
        <p:spPr>
          <a:xfrm>
            <a:off x="5458120" y="457200"/>
            <a:ext cx="0" cy="54117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234" y="1980885"/>
            <a:ext cx="4746567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9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680" y="1764068"/>
            <a:ext cx="4742409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16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vslutning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839789" y="457200"/>
            <a:ext cx="3848449" cy="1600200"/>
          </a:xfrm>
        </p:spPr>
        <p:txBody>
          <a:bodyPr anchor="b">
            <a:normAutofit/>
          </a:bodyPr>
          <a:lstStyle>
            <a:lvl1pPr>
              <a:defRPr sz="3150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Informasjon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0"/>
            <a:ext cx="3848449" cy="3811588"/>
          </a:xfrm>
        </p:spPr>
        <p:txBody>
          <a:bodyPr>
            <a:normAutofit/>
          </a:bodyPr>
          <a:lstStyle>
            <a:lvl1pPr marL="0" indent="0">
              <a:buNone/>
              <a:defRPr sz="21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dirty="0"/>
              <a:t>Sosiale medier?</a:t>
            </a:r>
          </a:p>
        </p:txBody>
      </p:sp>
      <p:cxnSp>
        <p:nvCxnSpPr>
          <p:cNvPr id="3" name="Rett linje 2"/>
          <p:cNvCxnSpPr/>
          <p:nvPr/>
        </p:nvCxnSpPr>
        <p:spPr>
          <a:xfrm>
            <a:off x="5458120" y="457200"/>
            <a:ext cx="0" cy="5411788"/>
          </a:xfrm>
          <a:prstGeom prst="line">
            <a:avLst/>
          </a:prstGeom>
          <a:ln>
            <a:solidFill>
              <a:srgbClr val="2840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313" y="1980885"/>
            <a:ext cx="4742409" cy="212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2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7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5761548"/>
            <a:ext cx="1987551" cy="88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4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56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61" y="6261968"/>
            <a:ext cx="1055087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1982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98" y="6261968"/>
            <a:ext cx="1056012" cy="4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4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6" y="6356352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C617811D-E5F5-46DE-9FA3-714C672BCD8A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CC780514-9A6E-48F9-A325-853340AD39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5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b="1" i="0" kern="1200" baseline="0">
          <a:solidFill>
            <a:srgbClr val="28406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A82A3"/>
        </a:buClr>
        <a:buSzPct val="111000"/>
        <a:buFont typeface="Arial"/>
        <a:buChar char="•"/>
        <a:defRPr sz="2100" kern="1200" baseline="0">
          <a:solidFill>
            <a:srgbClr val="28406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800" kern="1200" baseline="0">
          <a:solidFill>
            <a:srgbClr val="28406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500" kern="1200" baseline="0">
          <a:solidFill>
            <a:srgbClr val="28406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350" kern="1200" baseline="0">
          <a:solidFill>
            <a:srgbClr val="28406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350" kern="1200" baseline="0">
          <a:solidFill>
            <a:srgbClr val="28406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353476" y="6356352"/>
            <a:ext cx="1227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1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b="1" i="0" kern="1200" baseline="0">
          <a:solidFill>
            <a:srgbClr val="28406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4A82A3"/>
        </a:buClr>
        <a:buSzPct val="111000"/>
        <a:buFont typeface="Arial"/>
        <a:buChar char="•"/>
        <a:defRPr sz="2100" kern="1200" baseline="0">
          <a:solidFill>
            <a:srgbClr val="28406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800" kern="1200" baseline="0">
          <a:solidFill>
            <a:srgbClr val="28406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500" kern="1200" baseline="0">
          <a:solidFill>
            <a:srgbClr val="28406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350" kern="1200" baseline="0">
          <a:solidFill>
            <a:srgbClr val="28406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A82A3"/>
        </a:buClr>
        <a:buFont typeface="Arial"/>
        <a:buChar char="•"/>
        <a:defRPr sz="1350" kern="1200" baseline="0">
          <a:solidFill>
            <a:srgbClr val="28406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tructurizr.com/share/85365/1fa47ee4-e613-4fef-bf70-1956a1d7b762/diagrams#CR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221" y="1848227"/>
            <a:ext cx="9144000" cy="962350"/>
          </a:xfrm>
        </p:spPr>
        <p:txBody>
          <a:bodyPr>
            <a:normAutofit fontScale="90000"/>
          </a:bodyPr>
          <a:lstStyle/>
          <a:p>
            <a:r>
              <a:rPr lang="nb-NO" dirty="0"/>
              <a:t>1. </a:t>
            </a:r>
            <a:r>
              <a:rPr lang="nb-NO" dirty="0" err="1"/>
              <a:t>Securing</a:t>
            </a:r>
            <a:r>
              <a:rPr lang="nb-NO" dirty="0"/>
              <a:t> Stata</a:t>
            </a:r>
            <a:br>
              <a:rPr lang="nb-NO" dirty="0"/>
            </a:br>
            <a:r>
              <a:rPr lang="nb-NO" dirty="0"/>
              <a:t>2. Using </a:t>
            </a:r>
            <a:r>
              <a:rPr lang="nb-NO" dirty="0" err="1"/>
              <a:t>characterisics</a:t>
            </a:r>
            <a:r>
              <a:rPr lang="nb-NO" dirty="0"/>
              <a:t> for metadata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2023 UK Stata Conference</a:t>
            </a:r>
            <a:br>
              <a:rPr dirty="0"/>
            </a:br>
            <a:br>
              <a:rPr dirty="0"/>
            </a:br>
            <a:r>
              <a:rPr dirty="0"/>
              <a:t>Bjarte Aagnes </a:t>
            </a:r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31B3C2-7DFB-49BA-F1B2-4379022B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2162175"/>
            <a:ext cx="77343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88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6236F-FB41-3080-A3A7-2DF653B0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271" y="0"/>
            <a:ext cx="1013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2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A7DA51-189A-5660-2EAC-F76E47B3B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728787"/>
            <a:ext cx="111633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24900E7-91EC-D990-1208-06F62CF3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050" y="0"/>
            <a:ext cx="946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41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F32A90-9B61-C562-6718-BDDB766E8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18" y="0"/>
            <a:ext cx="10195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47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16A70E-2628-9648-FE60-0E829ED6B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436" y="0"/>
            <a:ext cx="6739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2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B626A9-C8AD-8EF5-0114-5B62A2F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366"/>
            <a:ext cx="12192000" cy="669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55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900335-359D-1760-F49E-74A33899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860"/>
            <a:ext cx="12192000" cy="451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579847-42C6-851F-CB3A-015F02422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9150"/>
            <a:ext cx="12192000" cy="27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0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A9FEE8-F22C-3EA0-4164-79A4E7D2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995487"/>
            <a:ext cx="12011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76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Cancer d</a:t>
            </a:r>
            <a:r>
              <a:rPr dirty="0" err="1"/>
              <a:t>ata</a:t>
            </a:r>
            <a:r>
              <a:rPr dirty="0"/>
              <a:t> start with cancer diagnosis</a:t>
            </a:r>
          </a:p>
        </p:txBody>
      </p:sp>
      <p:pic>
        <p:nvPicPr>
          <p:cNvPr id="3" name="Picture 1" descr="./brain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03600" y="1600200"/>
            <a:ext cx="53848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brain tumor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5F5F0F-B713-2DA7-2A87-D573CABFF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309812"/>
            <a:ext cx="101917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6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A678E1-6900-077D-7964-4BB9513F4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8813"/>
            <a:ext cx="12192000" cy="214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CCBC43-4664-2ADA-0489-A2C4C46E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747837"/>
            <a:ext cx="106108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90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Meta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dirty="0"/>
              <a:t>Source meta data system </a:t>
            </a:r>
          </a:p>
          <a:p>
            <a:pPr lvl="1"/>
            <a:r>
              <a:rPr dirty="0"/>
              <a:t>In DWH tables </a:t>
            </a:r>
            <a:r>
              <a:rPr dirty="0" err="1"/>
              <a:t>Variable_Dim</a:t>
            </a:r>
            <a:r>
              <a:rPr dirty="0"/>
              <a:t>, </a:t>
            </a:r>
            <a:r>
              <a:rPr dirty="0" err="1"/>
              <a:t>Variable_Value_dim</a:t>
            </a:r>
            <a:endParaRPr lang="nb-NO" dirty="0"/>
          </a:p>
          <a:p>
            <a:pPr marL="342900" lvl="1" indent="0">
              <a:buNone/>
            </a:pPr>
            <a:endParaRPr lang="nb-NO" dirty="0"/>
          </a:p>
          <a:p>
            <a:pPr lvl="1"/>
            <a:r>
              <a:rPr lang="nb-NO" dirty="0" err="1"/>
              <a:t>Daily</a:t>
            </a:r>
            <a:r>
              <a:rPr lang="nb-NO" dirty="0"/>
              <a:t> </a:t>
            </a:r>
            <a:r>
              <a:rPr lang="nb-NO" dirty="0" err="1"/>
              <a:t>creation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dta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metadata</a:t>
            </a:r>
          </a:p>
          <a:p>
            <a:pPr lvl="1"/>
            <a:r>
              <a:rPr lang="nb-NO" dirty="0"/>
              <a:t>For 3500 variables </a:t>
            </a:r>
            <a:r>
              <a:rPr lang="nb-NO" b="1" dirty="0"/>
              <a:t>26 variable metadata elements</a:t>
            </a:r>
          </a:p>
          <a:p>
            <a:pPr lvl="1"/>
            <a:r>
              <a:rPr lang="nb-NO" dirty="0"/>
              <a:t>For </a:t>
            </a:r>
            <a:r>
              <a:rPr lang="nb-NO" dirty="0" err="1"/>
              <a:t>subset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variables </a:t>
            </a:r>
            <a:r>
              <a:rPr lang="nb-NO" b="1" dirty="0"/>
              <a:t>2 lists: </a:t>
            </a:r>
            <a:r>
              <a:rPr lang="nb-NO" b="1" dirty="0" err="1"/>
              <a:t>value_code</a:t>
            </a:r>
            <a:r>
              <a:rPr lang="nb-NO" b="1" dirty="0"/>
              <a:t>, </a:t>
            </a:r>
            <a:r>
              <a:rPr lang="nb-NO" b="1" dirty="0" err="1"/>
              <a:t>value_code</a:t>
            </a:r>
            <a:r>
              <a:rPr lang="nb-NO" b="1" dirty="0"/>
              <a:t> </a:t>
            </a:r>
            <a:r>
              <a:rPr lang="nb-NO" b="1" dirty="0" err="1"/>
              <a:t>description</a:t>
            </a:r>
            <a:endParaRPr lang="nb-NO" b="1" dirty="0"/>
          </a:p>
          <a:p>
            <a:pPr lvl="1"/>
            <a:endParaRPr b="1" dirty="0"/>
          </a:p>
          <a:p>
            <a:pPr lvl="1"/>
            <a:r>
              <a:rPr dirty="0"/>
              <a:t>When fetching data meta data is automatically attached</a:t>
            </a:r>
            <a:endParaRPr lang="nb-NO" dirty="0"/>
          </a:p>
          <a:p>
            <a:pPr lvl="1"/>
            <a:r>
              <a:rPr lang="nb-NO" dirty="0" err="1"/>
              <a:t>Add</a:t>
            </a:r>
            <a:r>
              <a:rPr lang="nb-NO" dirty="0"/>
              <a:t> variable </a:t>
            </a:r>
            <a:r>
              <a:rPr lang="nb-NO" dirty="0" err="1"/>
              <a:t>labels</a:t>
            </a:r>
            <a:endParaRPr lang="nb-NO" dirty="0"/>
          </a:p>
          <a:p>
            <a:pPr lvl="1"/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value</a:t>
            </a:r>
            <a:r>
              <a:rPr lang="nb-NO" dirty="0"/>
              <a:t> </a:t>
            </a:r>
            <a:r>
              <a:rPr lang="nb-NO" dirty="0" err="1"/>
              <a:t>labels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metadata «</a:t>
            </a:r>
            <a:r>
              <a:rPr lang="nb-NO" dirty="0" err="1"/>
              <a:t>Integer</a:t>
            </a:r>
            <a:r>
              <a:rPr lang="nb-NO" dirty="0"/>
              <a:t>» and lists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value_code</a:t>
            </a:r>
            <a:r>
              <a:rPr lang="nb-NO" dirty="0"/>
              <a:t>, </a:t>
            </a:r>
            <a:r>
              <a:rPr lang="nb-NO" dirty="0" err="1"/>
              <a:t>value_code</a:t>
            </a:r>
            <a:r>
              <a:rPr lang="nb-NO" dirty="0"/>
              <a:t> </a:t>
            </a:r>
            <a:r>
              <a:rPr lang="nb-NO" dirty="0" err="1"/>
              <a:t>description</a:t>
            </a:r>
            <a:r>
              <a:rPr lang="nb-NO" dirty="0"/>
              <a:t> </a:t>
            </a:r>
          </a:p>
          <a:p>
            <a:pPr marL="342900" lvl="1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Automatic labels from meta data</a:t>
            </a:r>
          </a:p>
        </p:txBody>
      </p:sp>
      <p:pic>
        <p:nvPicPr>
          <p:cNvPr id="3" name="Picture 1" descr="./stata_meta_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628900"/>
            <a:ext cx="8229600" cy="2463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Automatic variable labels from meta data (EN)</a:t>
            </a:r>
          </a:p>
        </p:txBody>
      </p:sp>
      <p:pic>
        <p:nvPicPr>
          <p:cNvPr id="3" name="Picture 1" descr="./stata_meta_1_en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667000"/>
            <a:ext cx="8229600" cy="2387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Automatic value labels from meta data</a:t>
            </a:r>
          </a:p>
        </p:txBody>
      </p:sp>
      <p:pic>
        <p:nvPicPr>
          <p:cNvPr id="3" name="Picture 1" descr="./stata_meta_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451100"/>
            <a:ext cx="8229600" cy="2832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Utility: get local macros for use in programming</a:t>
            </a:r>
          </a:p>
        </p:txBody>
      </p:sp>
      <p:pic>
        <p:nvPicPr>
          <p:cNvPr id="3" name="Picture 1" descr="./Stata_locals_metadata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81200" y="2514600"/>
            <a:ext cx="8229600" cy="2705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7717AB-D43A-DADB-DAA1-317519E523B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087688"/>
            <a:ext cx="5772150" cy="1676400"/>
          </a:xfrm>
        </p:spPr>
      </p:pic>
    </p:spTree>
    <p:extLst>
      <p:ext uri="{BB962C8B-B14F-4D97-AF65-F5344CB8AC3E}">
        <p14:creationId xmlns:p14="http://schemas.microsoft.com/office/powerpoint/2010/main" val="3944146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WHO classification of CNS tumors</a:t>
            </a:r>
          </a:p>
        </p:txBody>
      </p:sp>
      <p:pic>
        <p:nvPicPr>
          <p:cNvPr id="3" name="Picture 1" descr="./brain2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03600" y="1600200"/>
            <a:ext cx="53848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morfology 94453 “Glioblastom, IDH-mutert”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hlinkClick r:id="rId2"/>
              </a:rPr>
              <a:t>Technical context (Cancer Registry of Norway)</a:t>
            </a:r>
          </a:p>
        </p:txBody>
      </p:sp>
      <p:pic>
        <p:nvPicPr>
          <p:cNvPr id="3" name="Picture 1" descr="./system-landscape.PNG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51200" y="1600200"/>
            <a:ext cx="5702300" cy="4013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56134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algn="ctr"/>
            <a:r>
              <a:t>System landscape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B9848-1B5E-A3B2-91DA-85A7A8ED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2033587"/>
            <a:ext cx="74771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9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AAB724-D534-8198-8A9D-AB617DDE35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55725"/>
            <a:ext cx="10756900" cy="482917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AD04F2-9CD8-28BE-0553-DB6381510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" y="1738312"/>
            <a:ext cx="113061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7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3C6BE3-58BE-5523-1523-CE8757CBA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2166937"/>
            <a:ext cx="103251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6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B45A3-BA51-902F-0575-039FA41FFCD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505075"/>
            <a:ext cx="10515600" cy="2840038"/>
          </a:xfrm>
        </p:spPr>
      </p:pic>
    </p:spTree>
    <p:extLst>
      <p:ext uri="{BB962C8B-B14F-4D97-AF65-F5344CB8AC3E}">
        <p14:creationId xmlns:p14="http://schemas.microsoft.com/office/powerpoint/2010/main" val="476671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8EC746-9197-1D33-3DF1-771919D62AB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19288"/>
            <a:ext cx="6305550" cy="4010025"/>
          </a:xfrm>
        </p:spPr>
      </p:pic>
    </p:spTree>
    <p:extLst>
      <p:ext uri="{BB962C8B-B14F-4D97-AF65-F5344CB8AC3E}">
        <p14:creationId xmlns:p14="http://schemas.microsoft.com/office/powerpoint/2010/main" val="4001226218"/>
      </p:ext>
    </p:extLst>
  </p:cSld>
  <p:clrMapOvr>
    <a:masterClrMapping/>
  </p:clrMapOvr>
</p:sld>
</file>

<file path=ppt/theme/theme1.xml><?xml version="1.0" encoding="utf-8"?>
<a:theme xmlns:a="http://schemas.openxmlformats.org/drawingml/2006/main" name="CRN">
  <a:themeElements>
    <a:clrScheme name="Kreftregisteret">
      <a:dk1>
        <a:srgbClr val="000000"/>
      </a:dk1>
      <a:lt1>
        <a:srgbClr val="02406B"/>
      </a:lt1>
      <a:dk2>
        <a:srgbClr val="FFFFFF"/>
      </a:dk2>
      <a:lt2>
        <a:srgbClr val="DBDCDD"/>
      </a:lt2>
      <a:accent1>
        <a:srgbClr val="02406B"/>
      </a:accent1>
      <a:accent2>
        <a:srgbClr val="0482A5"/>
      </a:accent2>
      <a:accent3>
        <a:srgbClr val="BC1C3B"/>
      </a:accent3>
      <a:accent4>
        <a:srgbClr val="78C1C0"/>
      </a:accent4>
      <a:accent5>
        <a:srgbClr val="E3AB24"/>
      </a:accent5>
      <a:accent6>
        <a:srgbClr val="999999"/>
      </a:accent6>
      <a:hlink>
        <a:srgbClr val="02406B"/>
      </a:hlink>
      <a:folHlink>
        <a:srgbClr val="808183"/>
      </a:folHlink>
    </a:clrScheme>
    <a:fontScheme name="Kreftregister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N" id="{08C8C4A7-05C5-410D-B661-E47FAD6639D3}" vid="{C283D7D6-B635-4D27-ACD2-85A13691D0B2}"/>
    </a:ext>
  </a:extLst>
</a:theme>
</file>

<file path=ppt/theme/theme2.xml><?xml version="1.0" encoding="utf-8"?>
<a:theme xmlns:a="http://schemas.openxmlformats.org/drawingml/2006/main" name="1_Kreftregisteret - Enkel logo">
  <a:themeElements>
    <a:clrScheme name="Kreftregisteret">
      <a:dk1>
        <a:srgbClr val="000000"/>
      </a:dk1>
      <a:lt1>
        <a:srgbClr val="02406B"/>
      </a:lt1>
      <a:dk2>
        <a:srgbClr val="FFFFFF"/>
      </a:dk2>
      <a:lt2>
        <a:srgbClr val="DBDCDD"/>
      </a:lt2>
      <a:accent1>
        <a:srgbClr val="02406B"/>
      </a:accent1>
      <a:accent2>
        <a:srgbClr val="0482A5"/>
      </a:accent2>
      <a:accent3>
        <a:srgbClr val="BC1C3B"/>
      </a:accent3>
      <a:accent4>
        <a:srgbClr val="78C1C0"/>
      </a:accent4>
      <a:accent5>
        <a:srgbClr val="E3AB24"/>
      </a:accent5>
      <a:accent6>
        <a:srgbClr val="999999"/>
      </a:accent6>
      <a:hlink>
        <a:srgbClr val="02406B"/>
      </a:hlink>
      <a:folHlink>
        <a:srgbClr val="808183"/>
      </a:folHlink>
    </a:clrScheme>
    <a:fontScheme name="Kreftregistere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reftforeningen-Engelsk-mork-enkel-logo" id="{7237947F-0CEF-5247-BD72-EE18CC14AF9A}" vid="{DA6D52C4-C731-C446-8F41-93666FEDC2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630</TotalTime>
  <Words>157</Words>
  <Application>Microsoft Office PowerPoint</Application>
  <PresentationFormat>Widescreen</PresentationFormat>
  <Paragraphs>24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CRN</vt:lpstr>
      <vt:lpstr>1_Kreftregisteret - Enkel logo</vt:lpstr>
      <vt:lpstr>1. Securing Stata 2. Using characterisics for metadata</vt:lpstr>
      <vt:lpstr>Cancer data start with cancer diagnosis</vt:lpstr>
      <vt:lpstr>WHO classification of CNS tumors</vt:lpstr>
      <vt:lpstr>Technical context (Cancer Registry of Norway)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 data</vt:lpstr>
      <vt:lpstr>Automatic labels from meta data</vt:lpstr>
      <vt:lpstr>Automatic variable labels from meta data (EN)</vt:lpstr>
      <vt:lpstr>Automatic value labels from meta data</vt:lpstr>
      <vt:lpstr>Utility: get local macros for use in programming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secure Stata in a secure environment</dc:title>
  <dc:creator>Bjarte Aagnes</dc:creator>
  <cp:lastModifiedBy>Bjarte Aagnes</cp:lastModifiedBy>
  <cp:revision>49</cp:revision>
  <dcterms:created xsi:type="dcterms:W3CDTF">2022-10-12T08:12:56Z</dcterms:created>
  <dcterms:modified xsi:type="dcterms:W3CDTF">2023-09-07T23:08:42Z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1fdeea-9437-4de2-969c-d0eba5dec47e_Enabled">
    <vt:lpwstr>true</vt:lpwstr>
  </property>
  <property fmtid="{D5CDD505-2E9C-101B-9397-08002B2CF9AE}" pid="3" name="MSIP_Label_971fdeea-9437-4de2-969c-d0eba5dec47e_SetDate">
    <vt:lpwstr>2022-10-12T08:18:30Z</vt:lpwstr>
  </property>
  <property fmtid="{D5CDD505-2E9C-101B-9397-08002B2CF9AE}" pid="4" name="MSIP_Label_971fdeea-9437-4de2-969c-d0eba5dec47e_Method">
    <vt:lpwstr>Standard</vt:lpwstr>
  </property>
  <property fmtid="{D5CDD505-2E9C-101B-9397-08002B2CF9AE}" pid="5" name="MSIP_Label_971fdeea-9437-4de2-969c-d0eba5dec47e_Name">
    <vt:lpwstr>Offentlig</vt:lpwstr>
  </property>
  <property fmtid="{D5CDD505-2E9C-101B-9397-08002B2CF9AE}" pid="6" name="MSIP_Label_971fdeea-9437-4de2-969c-d0eba5dec47e_SiteId">
    <vt:lpwstr>974bec44-9bad-4fdb-8e88-d3a1452197c8</vt:lpwstr>
  </property>
  <property fmtid="{D5CDD505-2E9C-101B-9397-08002B2CF9AE}" pid="7" name="MSIP_Label_971fdeea-9437-4de2-969c-d0eba5dec47e_ActionId">
    <vt:lpwstr>183c1385-4080-47a9-8389-a09cdc9a651a</vt:lpwstr>
  </property>
  <property fmtid="{D5CDD505-2E9C-101B-9397-08002B2CF9AE}" pid="8" name="MSIP_Label_971fdeea-9437-4de2-969c-d0eba5dec47e_ContentBits">
    <vt:lpwstr>0</vt:lpwstr>
  </property>
</Properties>
</file>