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9"/>
  </p:notesMasterIdLst>
  <p:sldIdLst>
    <p:sldId id="261" r:id="rId2"/>
    <p:sldId id="451" r:id="rId3"/>
    <p:sldId id="453" r:id="rId4"/>
    <p:sldId id="462" r:id="rId5"/>
    <p:sldId id="452" r:id="rId6"/>
    <p:sldId id="467" r:id="rId7"/>
    <p:sldId id="469" r:id="rId8"/>
    <p:sldId id="470" r:id="rId9"/>
    <p:sldId id="471" r:id="rId10"/>
    <p:sldId id="468" r:id="rId11"/>
    <p:sldId id="473" r:id="rId12"/>
    <p:sldId id="474" r:id="rId13"/>
    <p:sldId id="477" r:id="rId14"/>
    <p:sldId id="472" r:id="rId15"/>
    <p:sldId id="454" r:id="rId16"/>
    <p:sldId id="455" r:id="rId17"/>
    <p:sldId id="457" r:id="rId18"/>
    <p:sldId id="458" r:id="rId19"/>
    <p:sldId id="459" r:id="rId20"/>
    <p:sldId id="460" r:id="rId21"/>
    <p:sldId id="461" r:id="rId22"/>
    <p:sldId id="463" r:id="rId23"/>
    <p:sldId id="475" r:id="rId24"/>
    <p:sldId id="464" r:id="rId25"/>
    <p:sldId id="483" r:id="rId26"/>
    <p:sldId id="486" r:id="rId27"/>
    <p:sldId id="478" r:id="rId28"/>
    <p:sldId id="479" r:id="rId29"/>
    <p:sldId id="481" r:id="rId30"/>
    <p:sldId id="482" r:id="rId31"/>
    <p:sldId id="480" r:id="rId32"/>
    <p:sldId id="465" r:id="rId33"/>
    <p:sldId id="484" r:id="rId34"/>
    <p:sldId id="487" r:id="rId35"/>
    <p:sldId id="489" r:id="rId36"/>
    <p:sldId id="491" r:id="rId37"/>
    <p:sldId id="488" r:id="rId38"/>
    <p:sldId id="490" r:id="rId39"/>
    <p:sldId id="492" r:id="rId40"/>
    <p:sldId id="493" r:id="rId41"/>
    <p:sldId id="496" r:id="rId42"/>
    <p:sldId id="497" r:id="rId43"/>
    <p:sldId id="494" r:id="rId44"/>
    <p:sldId id="485" r:id="rId45"/>
    <p:sldId id="466" r:id="rId46"/>
    <p:sldId id="500" r:id="rId47"/>
    <p:sldId id="498" r:id="rId48"/>
    <p:sldId id="499" r:id="rId49"/>
    <p:sldId id="501" r:id="rId50"/>
    <p:sldId id="502" r:id="rId51"/>
    <p:sldId id="503" r:id="rId52"/>
    <p:sldId id="504" r:id="rId53"/>
    <p:sldId id="505" r:id="rId54"/>
    <p:sldId id="506" r:id="rId55"/>
    <p:sldId id="387" r:id="rId56"/>
    <p:sldId id="495" r:id="rId57"/>
    <p:sldId id="309"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0FF686-7BBE-4667-B224-69157BCE7E3E}" type="datetimeFigureOut">
              <a:rPr lang="en-GB" smtClean="0"/>
              <a:t>07/09/2022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D280AC-57C1-4067-9A77-F535B9B0FCA1}" type="slidenum">
              <a:rPr lang="en-GB" smtClean="0"/>
              <a:t>‹#›</a:t>
            </a:fld>
            <a:endParaRPr lang="en-GB"/>
          </a:p>
        </p:txBody>
      </p:sp>
    </p:spTree>
    <p:extLst>
      <p:ext uri="{BB962C8B-B14F-4D97-AF65-F5344CB8AC3E}">
        <p14:creationId xmlns:p14="http://schemas.microsoft.com/office/powerpoint/2010/main" val="954672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5CDD8-2965-45C3-A3B1-243B89E937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76C9EB8-5B27-4702-9EC1-CC233B0CD6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5ABB0E3-43F5-4E6F-BD84-BCD069E3C0B9}"/>
              </a:ext>
            </a:extLst>
          </p:cNvPr>
          <p:cNvSpPr>
            <a:spLocks noGrp="1"/>
          </p:cNvSpPr>
          <p:nvPr>
            <p:ph type="dt" sz="half" idx="10"/>
          </p:nvPr>
        </p:nvSpPr>
        <p:spPr/>
        <p:txBody>
          <a:bodyPr/>
          <a:lstStyle/>
          <a:p>
            <a:fld id="{CB26D534-67EE-4A62-96E2-F1AE1B46CB59}" type="datetime1">
              <a:rPr lang="en-GB" smtClean="0"/>
              <a:t>07/09/2022</a:t>
            </a:fld>
            <a:endParaRPr lang="en-GB"/>
          </a:p>
        </p:txBody>
      </p:sp>
      <p:sp>
        <p:nvSpPr>
          <p:cNvPr id="5" name="Footer Placeholder 4">
            <a:extLst>
              <a:ext uri="{FF2B5EF4-FFF2-40B4-BE49-F238E27FC236}">
                <a16:creationId xmlns:a16="http://schemas.microsoft.com/office/drawing/2014/main" id="{D6A54D83-5A62-4835-BC94-AEDCD2B42E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751552-4969-4180-98F5-36F8A37375A8}"/>
              </a:ext>
            </a:extLst>
          </p:cNvPr>
          <p:cNvSpPr>
            <a:spLocks noGrp="1"/>
          </p:cNvSpPr>
          <p:nvPr>
            <p:ph type="sldNum" sz="quarter" idx="12"/>
          </p:nvPr>
        </p:nvSpPr>
        <p:spPr/>
        <p:txBody>
          <a:bodyPr/>
          <a:lstStyle/>
          <a:p>
            <a:fld id="{FD47E1B6-02E0-4F0E-87BA-CC5D1F54E6FE}" type="slidenum">
              <a:rPr lang="en-GB" smtClean="0"/>
              <a:t>‹#›</a:t>
            </a:fld>
            <a:endParaRPr lang="en-GB"/>
          </a:p>
        </p:txBody>
      </p:sp>
    </p:spTree>
    <p:extLst>
      <p:ext uri="{BB962C8B-B14F-4D97-AF65-F5344CB8AC3E}">
        <p14:creationId xmlns:p14="http://schemas.microsoft.com/office/powerpoint/2010/main" val="139983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8841F-A7E2-4594-8EA9-16CEEB0FF6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15D585-D67F-4AC0-AAB3-4DFB77330E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B457DF-0A1E-4BA1-B9F4-87F3FCDE75F8}"/>
              </a:ext>
            </a:extLst>
          </p:cNvPr>
          <p:cNvSpPr>
            <a:spLocks noGrp="1"/>
          </p:cNvSpPr>
          <p:nvPr>
            <p:ph type="dt" sz="half" idx="10"/>
          </p:nvPr>
        </p:nvSpPr>
        <p:spPr/>
        <p:txBody>
          <a:bodyPr/>
          <a:lstStyle/>
          <a:p>
            <a:fld id="{885883C8-7AA2-402F-B42B-4F669E61D5B3}" type="datetime1">
              <a:rPr lang="en-GB" smtClean="0"/>
              <a:t>07/09/2022</a:t>
            </a:fld>
            <a:endParaRPr lang="en-GB"/>
          </a:p>
        </p:txBody>
      </p:sp>
      <p:sp>
        <p:nvSpPr>
          <p:cNvPr id="5" name="Footer Placeholder 4">
            <a:extLst>
              <a:ext uri="{FF2B5EF4-FFF2-40B4-BE49-F238E27FC236}">
                <a16:creationId xmlns:a16="http://schemas.microsoft.com/office/drawing/2014/main" id="{F634CDCD-F391-43D8-8096-9B23110146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0ED0D5-768A-4F60-A66B-9A6356E6B048}"/>
              </a:ext>
            </a:extLst>
          </p:cNvPr>
          <p:cNvSpPr>
            <a:spLocks noGrp="1"/>
          </p:cNvSpPr>
          <p:nvPr>
            <p:ph type="sldNum" sz="quarter" idx="12"/>
          </p:nvPr>
        </p:nvSpPr>
        <p:spPr/>
        <p:txBody>
          <a:bodyPr/>
          <a:lstStyle/>
          <a:p>
            <a:fld id="{FD47E1B6-02E0-4F0E-87BA-CC5D1F54E6FE}" type="slidenum">
              <a:rPr lang="en-GB" smtClean="0"/>
              <a:t>‹#›</a:t>
            </a:fld>
            <a:endParaRPr lang="en-GB"/>
          </a:p>
        </p:txBody>
      </p:sp>
    </p:spTree>
    <p:extLst>
      <p:ext uri="{BB962C8B-B14F-4D97-AF65-F5344CB8AC3E}">
        <p14:creationId xmlns:p14="http://schemas.microsoft.com/office/powerpoint/2010/main" val="2916820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E5F1FE-EB6C-476A-A2A0-FB399DCD28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D0388A-508F-46B8-8A78-AF5E610D98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0255E8-4E70-46DA-A0C3-0FA9311845E9}"/>
              </a:ext>
            </a:extLst>
          </p:cNvPr>
          <p:cNvSpPr>
            <a:spLocks noGrp="1"/>
          </p:cNvSpPr>
          <p:nvPr>
            <p:ph type="dt" sz="half" idx="10"/>
          </p:nvPr>
        </p:nvSpPr>
        <p:spPr/>
        <p:txBody>
          <a:bodyPr/>
          <a:lstStyle/>
          <a:p>
            <a:fld id="{D1151AE3-C0EE-47A6-B87B-8D8B722B32B3}" type="datetime1">
              <a:rPr lang="en-GB" smtClean="0"/>
              <a:t>07/09/2022</a:t>
            </a:fld>
            <a:endParaRPr lang="en-GB"/>
          </a:p>
        </p:txBody>
      </p:sp>
      <p:sp>
        <p:nvSpPr>
          <p:cNvPr id="5" name="Footer Placeholder 4">
            <a:extLst>
              <a:ext uri="{FF2B5EF4-FFF2-40B4-BE49-F238E27FC236}">
                <a16:creationId xmlns:a16="http://schemas.microsoft.com/office/drawing/2014/main" id="{E6B35A77-686D-4259-9D7F-5D242309C3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FA11E0-7DDD-498E-89CD-C556A802890C}"/>
              </a:ext>
            </a:extLst>
          </p:cNvPr>
          <p:cNvSpPr>
            <a:spLocks noGrp="1"/>
          </p:cNvSpPr>
          <p:nvPr>
            <p:ph type="sldNum" sz="quarter" idx="12"/>
          </p:nvPr>
        </p:nvSpPr>
        <p:spPr/>
        <p:txBody>
          <a:bodyPr/>
          <a:lstStyle/>
          <a:p>
            <a:fld id="{FD47E1B6-02E0-4F0E-87BA-CC5D1F54E6FE}" type="slidenum">
              <a:rPr lang="en-GB" smtClean="0"/>
              <a:t>‹#›</a:t>
            </a:fld>
            <a:endParaRPr lang="en-GB"/>
          </a:p>
        </p:txBody>
      </p:sp>
    </p:spTree>
    <p:extLst>
      <p:ext uri="{BB962C8B-B14F-4D97-AF65-F5344CB8AC3E}">
        <p14:creationId xmlns:p14="http://schemas.microsoft.com/office/powerpoint/2010/main" val="187110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CCC01-1EC9-4714-A9FC-3DE76B044F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5744C1-1F57-492D-9242-0DBE21D75A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015F0B-97FA-4964-BEFB-3167F6AE2366}"/>
              </a:ext>
            </a:extLst>
          </p:cNvPr>
          <p:cNvSpPr>
            <a:spLocks noGrp="1"/>
          </p:cNvSpPr>
          <p:nvPr>
            <p:ph type="dt" sz="half" idx="10"/>
          </p:nvPr>
        </p:nvSpPr>
        <p:spPr/>
        <p:txBody>
          <a:bodyPr/>
          <a:lstStyle/>
          <a:p>
            <a:fld id="{E7E89977-E9B9-4F73-A6F3-E7A661A263DB}" type="datetime1">
              <a:rPr lang="en-GB" smtClean="0"/>
              <a:t>07/09/2022</a:t>
            </a:fld>
            <a:endParaRPr lang="en-GB"/>
          </a:p>
        </p:txBody>
      </p:sp>
      <p:sp>
        <p:nvSpPr>
          <p:cNvPr id="5" name="Footer Placeholder 4">
            <a:extLst>
              <a:ext uri="{FF2B5EF4-FFF2-40B4-BE49-F238E27FC236}">
                <a16:creationId xmlns:a16="http://schemas.microsoft.com/office/drawing/2014/main" id="{3EA331DB-3034-427B-919C-1C88D5B3A0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8886FB-9979-45D9-8C71-BC40B5006F97}"/>
              </a:ext>
            </a:extLst>
          </p:cNvPr>
          <p:cNvSpPr>
            <a:spLocks noGrp="1"/>
          </p:cNvSpPr>
          <p:nvPr>
            <p:ph type="sldNum" sz="quarter" idx="12"/>
          </p:nvPr>
        </p:nvSpPr>
        <p:spPr/>
        <p:txBody>
          <a:bodyPr/>
          <a:lstStyle/>
          <a:p>
            <a:fld id="{FD47E1B6-02E0-4F0E-87BA-CC5D1F54E6FE}" type="slidenum">
              <a:rPr lang="en-GB" smtClean="0"/>
              <a:t>‹#›</a:t>
            </a:fld>
            <a:endParaRPr lang="en-GB"/>
          </a:p>
        </p:txBody>
      </p:sp>
    </p:spTree>
    <p:extLst>
      <p:ext uri="{BB962C8B-B14F-4D97-AF65-F5344CB8AC3E}">
        <p14:creationId xmlns:p14="http://schemas.microsoft.com/office/powerpoint/2010/main" val="1165219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B88A5-3ADC-4273-A03D-209507694D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398700B-320C-4DC1-BFE3-7B570AD695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0CE612-C402-495F-9FFC-F77BD8632C6D}"/>
              </a:ext>
            </a:extLst>
          </p:cNvPr>
          <p:cNvSpPr>
            <a:spLocks noGrp="1"/>
          </p:cNvSpPr>
          <p:nvPr>
            <p:ph type="dt" sz="half" idx="10"/>
          </p:nvPr>
        </p:nvSpPr>
        <p:spPr/>
        <p:txBody>
          <a:bodyPr/>
          <a:lstStyle/>
          <a:p>
            <a:fld id="{FF27ACDE-924D-4739-917A-12E49B9A7246}" type="datetime1">
              <a:rPr lang="en-GB" smtClean="0"/>
              <a:t>07/09/2022</a:t>
            </a:fld>
            <a:endParaRPr lang="en-GB"/>
          </a:p>
        </p:txBody>
      </p:sp>
      <p:sp>
        <p:nvSpPr>
          <p:cNvPr id="5" name="Footer Placeholder 4">
            <a:extLst>
              <a:ext uri="{FF2B5EF4-FFF2-40B4-BE49-F238E27FC236}">
                <a16:creationId xmlns:a16="http://schemas.microsoft.com/office/drawing/2014/main" id="{667E83C7-8E54-4533-8F9E-24B91005DF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280CA0-5862-4F54-BE2D-4077C5EEA746}"/>
              </a:ext>
            </a:extLst>
          </p:cNvPr>
          <p:cNvSpPr>
            <a:spLocks noGrp="1"/>
          </p:cNvSpPr>
          <p:nvPr>
            <p:ph type="sldNum" sz="quarter" idx="12"/>
          </p:nvPr>
        </p:nvSpPr>
        <p:spPr/>
        <p:txBody>
          <a:bodyPr/>
          <a:lstStyle/>
          <a:p>
            <a:fld id="{FD47E1B6-02E0-4F0E-87BA-CC5D1F54E6FE}" type="slidenum">
              <a:rPr lang="en-GB" smtClean="0"/>
              <a:t>‹#›</a:t>
            </a:fld>
            <a:endParaRPr lang="en-GB"/>
          </a:p>
        </p:txBody>
      </p:sp>
    </p:spTree>
    <p:extLst>
      <p:ext uri="{BB962C8B-B14F-4D97-AF65-F5344CB8AC3E}">
        <p14:creationId xmlns:p14="http://schemas.microsoft.com/office/powerpoint/2010/main" val="2627704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C004C-58CB-49EC-B2E4-0C8BCC0F02F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B32C53-013B-4871-BC5A-172B93A766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584C0E3-FFB1-480E-8D4C-BB5FD381BE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8604FA8-DAD5-4CEA-A014-381524C60ED1}"/>
              </a:ext>
            </a:extLst>
          </p:cNvPr>
          <p:cNvSpPr>
            <a:spLocks noGrp="1"/>
          </p:cNvSpPr>
          <p:nvPr>
            <p:ph type="dt" sz="half" idx="10"/>
          </p:nvPr>
        </p:nvSpPr>
        <p:spPr/>
        <p:txBody>
          <a:bodyPr/>
          <a:lstStyle/>
          <a:p>
            <a:fld id="{3132AEE7-16D1-48C7-9E44-FF24C1745B12}" type="datetime1">
              <a:rPr lang="en-GB" smtClean="0"/>
              <a:t>07/09/2022</a:t>
            </a:fld>
            <a:endParaRPr lang="en-GB"/>
          </a:p>
        </p:txBody>
      </p:sp>
      <p:sp>
        <p:nvSpPr>
          <p:cNvPr id="6" name="Footer Placeholder 5">
            <a:extLst>
              <a:ext uri="{FF2B5EF4-FFF2-40B4-BE49-F238E27FC236}">
                <a16:creationId xmlns:a16="http://schemas.microsoft.com/office/drawing/2014/main" id="{5D7487C3-2448-4FA3-A4CD-9B9658363B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E1C8E5-8E37-4FD2-B2D6-F2A82917A39F}"/>
              </a:ext>
            </a:extLst>
          </p:cNvPr>
          <p:cNvSpPr>
            <a:spLocks noGrp="1"/>
          </p:cNvSpPr>
          <p:nvPr>
            <p:ph type="sldNum" sz="quarter" idx="12"/>
          </p:nvPr>
        </p:nvSpPr>
        <p:spPr/>
        <p:txBody>
          <a:bodyPr/>
          <a:lstStyle/>
          <a:p>
            <a:fld id="{FD47E1B6-02E0-4F0E-87BA-CC5D1F54E6FE}" type="slidenum">
              <a:rPr lang="en-GB" smtClean="0"/>
              <a:t>‹#›</a:t>
            </a:fld>
            <a:endParaRPr lang="en-GB"/>
          </a:p>
        </p:txBody>
      </p:sp>
    </p:spTree>
    <p:extLst>
      <p:ext uri="{BB962C8B-B14F-4D97-AF65-F5344CB8AC3E}">
        <p14:creationId xmlns:p14="http://schemas.microsoft.com/office/powerpoint/2010/main" val="370747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0BEE6-6B07-42E7-9EDF-DDA8B8F1ADF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110EC6C-4816-4532-9720-7B3196219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CC8E6E-46F1-4901-A8A1-2B2F837244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946AF97-FBF5-4797-8B89-F7AFEB58C5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61AB81-D567-4E2E-99F6-6E580F700D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CA476EC-E83D-4882-ACF1-863E678B5ACC}"/>
              </a:ext>
            </a:extLst>
          </p:cNvPr>
          <p:cNvSpPr>
            <a:spLocks noGrp="1"/>
          </p:cNvSpPr>
          <p:nvPr>
            <p:ph type="dt" sz="half" idx="10"/>
          </p:nvPr>
        </p:nvSpPr>
        <p:spPr/>
        <p:txBody>
          <a:bodyPr/>
          <a:lstStyle/>
          <a:p>
            <a:fld id="{02AB2219-C0A5-4AB5-BCA8-7C96025A8631}" type="datetime1">
              <a:rPr lang="en-GB" smtClean="0"/>
              <a:t>07/09/2022</a:t>
            </a:fld>
            <a:endParaRPr lang="en-GB"/>
          </a:p>
        </p:txBody>
      </p:sp>
      <p:sp>
        <p:nvSpPr>
          <p:cNvPr id="8" name="Footer Placeholder 7">
            <a:extLst>
              <a:ext uri="{FF2B5EF4-FFF2-40B4-BE49-F238E27FC236}">
                <a16:creationId xmlns:a16="http://schemas.microsoft.com/office/drawing/2014/main" id="{A8A5F05A-76A6-47C9-93CB-0A771B3D806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68C83E5-A5F6-45E9-B8C2-C91A6F07BF5C}"/>
              </a:ext>
            </a:extLst>
          </p:cNvPr>
          <p:cNvSpPr>
            <a:spLocks noGrp="1"/>
          </p:cNvSpPr>
          <p:nvPr>
            <p:ph type="sldNum" sz="quarter" idx="12"/>
          </p:nvPr>
        </p:nvSpPr>
        <p:spPr/>
        <p:txBody>
          <a:bodyPr/>
          <a:lstStyle/>
          <a:p>
            <a:fld id="{FD47E1B6-02E0-4F0E-87BA-CC5D1F54E6FE}" type="slidenum">
              <a:rPr lang="en-GB" smtClean="0"/>
              <a:t>‹#›</a:t>
            </a:fld>
            <a:endParaRPr lang="en-GB"/>
          </a:p>
        </p:txBody>
      </p:sp>
    </p:spTree>
    <p:extLst>
      <p:ext uri="{BB962C8B-B14F-4D97-AF65-F5344CB8AC3E}">
        <p14:creationId xmlns:p14="http://schemas.microsoft.com/office/powerpoint/2010/main" val="133573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54ECD-A69C-4D69-99FE-72F140A7A11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6B17376-E37B-4C1F-A267-CBAB58093642}"/>
              </a:ext>
            </a:extLst>
          </p:cNvPr>
          <p:cNvSpPr>
            <a:spLocks noGrp="1"/>
          </p:cNvSpPr>
          <p:nvPr>
            <p:ph type="dt" sz="half" idx="10"/>
          </p:nvPr>
        </p:nvSpPr>
        <p:spPr/>
        <p:txBody>
          <a:bodyPr/>
          <a:lstStyle/>
          <a:p>
            <a:fld id="{B744D1E7-FA87-4B56-8FDC-E7B062FCA9A1}" type="datetime1">
              <a:rPr lang="en-GB" smtClean="0"/>
              <a:t>07/09/2022</a:t>
            </a:fld>
            <a:endParaRPr lang="en-GB"/>
          </a:p>
        </p:txBody>
      </p:sp>
      <p:sp>
        <p:nvSpPr>
          <p:cNvPr id="4" name="Footer Placeholder 3">
            <a:extLst>
              <a:ext uri="{FF2B5EF4-FFF2-40B4-BE49-F238E27FC236}">
                <a16:creationId xmlns:a16="http://schemas.microsoft.com/office/drawing/2014/main" id="{E2483504-1FF6-49AA-9547-C9BEBF72681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2678AC1-4DC9-4862-8CE0-60ABDE39CC1E}"/>
              </a:ext>
            </a:extLst>
          </p:cNvPr>
          <p:cNvSpPr>
            <a:spLocks noGrp="1"/>
          </p:cNvSpPr>
          <p:nvPr>
            <p:ph type="sldNum" sz="quarter" idx="12"/>
          </p:nvPr>
        </p:nvSpPr>
        <p:spPr/>
        <p:txBody>
          <a:bodyPr/>
          <a:lstStyle/>
          <a:p>
            <a:fld id="{FD47E1B6-02E0-4F0E-87BA-CC5D1F54E6FE}" type="slidenum">
              <a:rPr lang="en-GB" smtClean="0"/>
              <a:t>‹#›</a:t>
            </a:fld>
            <a:endParaRPr lang="en-GB"/>
          </a:p>
        </p:txBody>
      </p:sp>
    </p:spTree>
    <p:extLst>
      <p:ext uri="{BB962C8B-B14F-4D97-AF65-F5344CB8AC3E}">
        <p14:creationId xmlns:p14="http://schemas.microsoft.com/office/powerpoint/2010/main" val="3867730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526DC0-6988-42FD-8211-53BE6AAAF241}"/>
              </a:ext>
            </a:extLst>
          </p:cNvPr>
          <p:cNvSpPr>
            <a:spLocks noGrp="1"/>
          </p:cNvSpPr>
          <p:nvPr>
            <p:ph type="dt" sz="half" idx="10"/>
          </p:nvPr>
        </p:nvSpPr>
        <p:spPr/>
        <p:txBody>
          <a:bodyPr/>
          <a:lstStyle/>
          <a:p>
            <a:fld id="{EA9A0EA6-C581-4D80-9883-FF7C534ED00E}" type="datetime1">
              <a:rPr lang="en-GB" smtClean="0"/>
              <a:t>07/09/2022</a:t>
            </a:fld>
            <a:endParaRPr lang="en-GB"/>
          </a:p>
        </p:txBody>
      </p:sp>
      <p:sp>
        <p:nvSpPr>
          <p:cNvPr id="3" name="Footer Placeholder 2">
            <a:extLst>
              <a:ext uri="{FF2B5EF4-FFF2-40B4-BE49-F238E27FC236}">
                <a16:creationId xmlns:a16="http://schemas.microsoft.com/office/drawing/2014/main" id="{93A9F8F4-FC9D-45DD-933B-475F6BE515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9C439E2-B9A0-4E58-BDED-5C7567F2B823}"/>
              </a:ext>
            </a:extLst>
          </p:cNvPr>
          <p:cNvSpPr>
            <a:spLocks noGrp="1"/>
          </p:cNvSpPr>
          <p:nvPr>
            <p:ph type="sldNum" sz="quarter" idx="12"/>
          </p:nvPr>
        </p:nvSpPr>
        <p:spPr/>
        <p:txBody>
          <a:bodyPr/>
          <a:lstStyle/>
          <a:p>
            <a:fld id="{FD47E1B6-02E0-4F0E-87BA-CC5D1F54E6FE}" type="slidenum">
              <a:rPr lang="en-GB" smtClean="0"/>
              <a:t>‹#›</a:t>
            </a:fld>
            <a:endParaRPr lang="en-GB"/>
          </a:p>
        </p:txBody>
      </p:sp>
    </p:spTree>
    <p:extLst>
      <p:ext uri="{BB962C8B-B14F-4D97-AF65-F5344CB8AC3E}">
        <p14:creationId xmlns:p14="http://schemas.microsoft.com/office/powerpoint/2010/main" val="1203791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B7F58-3BDC-4E85-99F2-94BCE2AA2D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2C3B437-591B-4660-86C5-599542595F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42284D1-5D5D-4905-BB22-BA53ED1DBA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A5D00E-9732-484F-8C4A-9C36CD32A94D}"/>
              </a:ext>
            </a:extLst>
          </p:cNvPr>
          <p:cNvSpPr>
            <a:spLocks noGrp="1"/>
          </p:cNvSpPr>
          <p:nvPr>
            <p:ph type="dt" sz="half" idx="10"/>
          </p:nvPr>
        </p:nvSpPr>
        <p:spPr/>
        <p:txBody>
          <a:bodyPr/>
          <a:lstStyle/>
          <a:p>
            <a:fld id="{3964FBD2-75A8-4D0B-AEF1-D08AFDFE0F03}" type="datetime1">
              <a:rPr lang="en-GB" smtClean="0"/>
              <a:t>07/09/2022</a:t>
            </a:fld>
            <a:endParaRPr lang="en-GB"/>
          </a:p>
        </p:txBody>
      </p:sp>
      <p:sp>
        <p:nvSpPr>
          <p:cNvPr id="6" name="Footer Placeholder 5">
            <a:extLst>
              <a:ext uri="{FF2B5EF4-FFF2-40B4-BE49-F238E27FC236}">
                <a16:creationId xmlns:a16="http://schemas.microsoft.com/office/drawing/2014/main" id="{2E2FD153-84A1-4727-B527-72D88EF52E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51CB6F-F6C4-430F-BC57-CC1C9A816DE8}"/>
              </a:ext>
            </a:extLst>
          </p:cNvPr>
          <p:cNvSpPr>
            <a:spLocks noGrp="1"/>
          </p:cNvSpPr>
          <p:nvPr>
            <p:ph type="sldNum" sz="quarter" idx="12"/>
          </p:nvPr>
        </p:nvSpPr>
        <p:spPr/>
        <p:txBody>
          <a:bodyPr/>
          <a:lstStyle/>
          <a:p>
            <a:fld id="{FD47E1B6-02E0-4F0E-87BA-CC5D1F54E6FE}" type="slidenum">
              <a:rPr lang="en-GB" smtClean="0"/>
              <a:t>‹#›</a:t>
            </a:fld>
            <a:endParaRPr lang="en-GB"/>
          </a:p>
        </p:txBody>
      </p:sp>
    </p:spTree>
    <p:extLst>
      <p:ext uri="{BB962C8B-B14F-4D97-AF65-F5344CB8AC3E}">
        <p14:creationId xmlns:p14="http://schemas.microsoft.com/office/powerpoint/2010/main" val="697046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6D51F-3FCD-4CFA-BA95-13398DC4B9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3149F82-9919-402F-A812-E0C73EC15A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9F017FA-0D5C-403D-9705-7F3ABCAB1D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248192-399F-4E57-9C9C-4D9A2BFEBB18}"/>
              </a:ext>
            </a:extLst>
          </p:cNvPr>
          <p:cNvSpPr>
            <a:spLocks noGrp="1"/>
          </p:cNvSpPr>
          <p:nvPr>
            <p:ph type="dt" sz="half" idx="10"/>
          </p:nvPr>
        </p:nvSpPr>
        <p:spPr/>
        <p:txBody>
          <a:bodyPr/>
          <a:lstStyle/>
          <a:p>
            <a:fld id="{E55C62F1-AF7F-4F09-BB16-1C206D915B14}" type="datetime1">
              <a:rPr lang="en-GB" smtClean="0"/>
              <a:t>07/09/2022</a:t>
            </a:fld>
            <a:endParaRPr lang="en-GB"/>
          </a:p>
        </p:txBody>
      </p:sp>
      <p:sp>
        <p:nvSpPr>
          <p:cNvPr id="6" name="Footer Placeholder 5">
            <a:extLst>
              <a:ext uri="{FF2B5EF4-FFF2-40B4-BE49-F238E27FC236}">
                <a16:creationId xmlns:a16="http://schemas.microsoft.com/office/drawing/2014/main" id="{48C36AE7-4BFE-48D9-9C4A-6B880CBA06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039F4F1-DFED-4559-BD1C-E0086A2AC6D1}"/>
              </a:ext>
            </a:extLst>
          </p:cNvPr>
          <p:cNvSpPr>
            <a:spLocks noGrp="1"/>
          </p:cNvSpPr>
          <p:nvPr>
            <p:ph type="sldNum" sz="quarter" idx="12"/>
          </p:nvPr>
        </p:nvSpPr>
        <p:spPr/>
        <p:txBody>
          <a:bodyPr/>
          <a:lstStyle/>
          <a:p>
            <a:fld id="{FD47E1B6-02E0-4F0E-87BA-CC5D1F54E6FE}" type="slidenum">
              <a:rPr lang="en-GB" smtClean="0"/>
              <a:t>‹#›</a:t>
            </a:fld>
            <a:endParaRPr lang="en-GB"/>
          </a:p>
        </p:txBody>
      </p:sp>
    </p:spTree>
    <p:extLst>
      <p:ext uri="{BB962C8B-B14F-4D97-AF65-F5344CB8AC3E}">
        <p14:creationId xmlns:p14="http://schemas.microsoft.com/office/powerpoint/2010/main" val="1989735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43B29B-5E09-464A-9774-81AD9BE7F2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0C9C7E1-B54A-4B67-BD85-3862F4A4EE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B7C40A-CF36-4EA8-81C2-C71C58E061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18B813-9515-4CD8-B6EB-5AD6BBCC91AC}" type="datetime1">
              <a:rPr lang="en-GB" smtClean="0"/>
              <a:t>07/09/2022</a:t>
            </a:fld>
            <a:endParaRPr lang="en-GB"/>
          </a:p>
        </p:txBody>
      </p:sp>
      <p:sp>
        <p:nvSpPr>
          <p:cNvPr id="5" name="Footer Placeholder 4">
            <a:extLst>
              <a:ext uri="{FF2B5EF4-FFF2-40B4-BE49-F238E27FC236}">
                <a16:creationId xmlns:a16="http://schemas.microsoft.com/office/drawing/2014/main" id="{C06097DE-15CD-49A6-9E04-4D4F00F429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151742A-DF9E-4F8E-8A48-452E3B5876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7E1B6-02E0-4F0E-87BA-CC5D1F54E6FE}" type="slidenum">
              <a:rPr lang="en-GB" smtClean="0"/>
              <a:t>‹#›</a:t>
            </a:fld>
            <a:endParaRPr lang="en-GB"/>
          </a:p>
        </p:txBody>
      </p:sp>
    </p:spTree>
    <p:extLst>
      <p:ext uri="{BB962C8B-B14F-4D97-AF65-F5344CB8AC3E}">
        <p14:creationId xmlns:p14="http://schemas.microsoft.com/office/powerpoint/2010/main" val="211798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stata-journal.com/article.html?article=gr003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stata.com/statalist/archive/2003-05/msg00084.html"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hyperlink" Target="https://www.stata.com/meeting/uk19/slides/uk19_cox.pptx" TargetMode="External"/><Relationship Id="rId2" Type="http://schemas.openxmlformats.org/officeDocument/2006/relationships/hyperlink" Target="https://www.statalist.org/forums/forum/general-stata-discussion/general/1561836-transplot-package-downloadable-from-ssc"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www.stata-journal.com/article.html?article=gr007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7568" y="1124745"/>
            <a:ext cx="7772400" cy="2043905"/>
          </a:xfrm>
        </p:spPr>
        <p:txBody>
          <a:bodyPr>
            <a:normAutofit/>
          </a:bodyPr>
          <a:lstStyle/>
          <a:p>
            <a:pPr algn="l"/>
            <a:r>
              <a:rPr lang="en-GB" sz="3600" dirty="0">
                <a:latin typeface="Georgia" panose="02040502050405020303" pitchFamily="18" charset="0"/>
              </a:rPr>
              <a:t>Grinding axes:</a:t>
            </a:r>
            <a:br>
              <a:rPr lang="en-GB" sz="3600" dirty="0">
                <a:latin typeface="Georgia" panose="02040502050405020303" pitchFamily="18" charset="0"/>
              </a:rPr>
            </a:br>
            <a:r>
              <a:rPr lang="en-GB" sz="3600" dirty="0">
                <a:latin typeface="Georgia" panose="02040502050405020303" pitchFamily="18" charset="0"/>
              </a:rPr>
              <a:t>Axis scales, labels and ticks</a:t>
            </a:r>
          </a:p>
        </p:txBody>
      </p:sp>
      <p:sp>
        <p:nvSpPr>
          <p:cNvPr id="3" name="Subtitle 2"/>
          <p:cNvSpPr>
            <a:spLocks noGrp="1"/>
          </p:cNvSpPr>
          <p:nvPr>
            <p:ph type="subTitle" idx="1"/>
          </p:nvPr>
        </p:nvSpPr>
        <p:spPr>
          <a:xfrm>
            <a:off x="2161310" y="3886200"/>
            <a:ext cx="7135091" cy="1752600"/>
          </a:xfrm>
        </p:spPr>
        <p:txBody>
          <a:bodyPr>
            <a:normAutofit/>
          </a:bodyPr>
          <a:lstStyle/>
          <a:p>
            <a:pPr algn="l"/>
            <a:r>
              <a:rPr lang="en-GB" sz="2800" dirty="0">
                <a:latin typeface="Georgia" panose="02040502050405020303" pitchFamily="18" charset="0"/>
              </a:rPr>
              <a:t>Nicholas J. Cox</a:t>
            </a:r>
          </a:p>
          <a:p>
            <a:pPr algn="l"/>
            <a:r>
              <a:rPr lang="en-GB" sz="2800" dirty="0">
                <a:latin typeface="Georgia" panose="02040502050405020303" pitchFamily="18" charset="0"/>
              </a:rPr>
              <a:t>Department of Geography</a:t>
            </a:r>
          </a:p>
        </p:txBody>
      </p:sp>
      <p:pic>
        <p:nvPicPr>
          <p:cNvPr id="1026" name="Picture 2" descr="C:\Users\dgg0njc\Downloads\DU_Logo_Small_2col (1).t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2413" y="5134795"/>
            <a:ext cx="2798064" cy="1261872"/>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https://s-media-cache-ak0.pinimg.com/236x/23/63/b3/2363b3e7147f33b5ac40ba9eb6fbcec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21393" y="3863017"/>
            <a:ext cx="2247900" cy="2533651"/>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009291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683AE-BD7C-2914-EF5F-06809F0BB51F}"/>
              </a:ext>
            </a:extLst>
          </p:cNvPr>
          <p:cNvSpPr>
            <a:spLocks noGrp="1"/>
          </p:cNvSpPr>
          <p:nvPr>
            <p:ph type="title"/>
          </p:nvPr>
        </p:nvSpPr>
        <p:spPr/>
        <p:txBody>
          <a:bodyPr>
            <a:normAutofit/>
          </a:bodyPr>
          <a:lstStyle/>
          <a:p>
            <a:r>
              <a:rPr lang="en-GB" sz="3200" dirty="0">
                <a:latin typeface="Georgia" panose="02040502050405020303" pitchFamily="18" charset="0"/>
              </a:rPr>
              <a:t>Labels may refer to intervals, not points</a:t>
            </a:r>
          </a:p>
        </p:txBody>
      </p:sp>
      <p:sp>
        <p:nvSpPr>
          <p:cNvPr id="3" name="Content Placeholder 2">
            <a:extLst>
              <a:ext uri="{FF2B5EF4-FFF2-40B4-BE49-F238E27FC236}">
                <a16:creationId xmlns:a16="http://schemas.microsoft.com/office/drawing/2014/main" id="{BD72E19E-4437-A58E-664D-F5841CE46A34}"/>
              </a:ext>
            </a:extLst>
          </p:cNvPr>
          <p:cNvSpPr>
            <a:spLocks noGrp="1"/>
          </p:cNvSpPr>
          <p:nvPr>
            <p:ph idx="1"/>
          </p:nvPr>
        </p:nvSpPr>
        <p:spPr/>
        <p:txBody>
          <a:bodyPr>
            <a:normAutofit/>
          </a:bodyPr>
          <a:lstStyle/>
          <a:p>
            <a:pPr marL="0" indent="0">
              <a:buNone/>
            </a:pPr>
            <a:r>
              <a:rPr lang="en-GB" sz="2400" dirty="0">
                <a:latin typeface="Georgia" panose="02040502050405020303" pitchFamily="18" charset="0"/>
              </a:rPr>
              <a:t>Sometimes a text label refers to an interval, not a point. </a:t>
            </a:r>
          </a:p>
          <a:p>
            <a:pPr marL="0" indent="0">
              <a:buNone/>
            </a:pPr>
            <a:r>
              <a:rPr lang="en-GB" sz="2400" dirty="0">
                <a:latin typeface="Georgia" panose="02040502050405020303" pitchFamily="18" charset="0"/>
              </a:rPr>
              <a:t>Consider time series. </a:t>
            </a:r>
          </a:p>
          <a:p>
            <a:pPr marL="0" indent="0">
              <a:buNone/>
            </a:pPr>
            <a:r>
              <a:rPr lang="en-GB" sz="2400" dirty="0">
                <a:latin typeface="Georgia" panose="02040502050405020303" pitchFamily="18" charset="0"/>
              </a:rPr>
              <a:t>A time series extending over say 100 years is usually treated as a series of points and we don’t try to label each year on the time axis. </a:t>
            </a:r>
          </a:p>
          <a:p>
            <a:pPr marL="0" indent="0">
              <a:buNone/>
            </a:pPr>
            <a:r>
              <a:rPr lang="en-GB" sz="2400" dirty="0">
                <a:latin typeface="Georgia" panose="02040502050405020303" pitchFamily="18" charset="0"/>
              </a:rPr>
              <a:t> </a:t>
            </a:r>
          </a:p>
          <a:p>
            <a:pPr marL="0" indent="0">
              <a:buNone/>
            </a:pPr>
            <a:r>
              <a:rPr lang="en-GB" sz="2400" dirty="0">
                <a:latin typeface="Georgia" panose="02040502050405020303" pitchFamily="18" charset="0"/>
              </a:rPr>
              <a:t>A time series extending over say 10 years or less is one where a different approach often helps, namely </a:t>
            </a:r>
          </a:p>
          <a:p>
            <a:pPr>
              <a:buFont typeface="Georgia" panose="02040502050405020303" pitchFamily="18" charset="0"/>
              <a:buChar char="◊"/>
            </a:pPr>
            <a:r>
              <a:rPr lang="en-GB" sz="2400" dirty="0">
                <a:latin typeface="Georgia" panose="02040502050405020303" pitchFamily="18" charset="0"/>
              </a:rPr>
              <a:t> labels without ticks in the middle of each interval </a:t>
            </a:r>
          </a:p>
          <a:p>
            <a:pPr>
              <a:buFont typeface="Georgia" panose="02040502050405020303" pitchFamily="18" charset="0"/>
              <a:buChar char="◊"/>
            </a:pPr>
            <a:r>
              <a:rPr lang="en-GB" sz="2400" dirty="0">
                <a:latin typeface="Georgia" panose="02040502050405020303" pitchFamily="18" charset="0"/>
              </a:rPr>
              <a:t> big ticks at the ends of each interval. </a:t>
            </a:r>
          </a:p>
        </p:txBody>
      </p:sp>
      <p:sp>
        <p:nvSpPr>
          <p:cNvPr id="4" name="Slide Number Placeholder 3">
            <a:extLst>
              <a:ext uri="{FF2B5EF4-FFF2-40B4-BE49-F238E27FC236}">
                <a16:creationId xmlns:a16="http://schemas.microsoft.com/office/drawing/2014/main" id="{B15949DA-8936-2689-F726-793F75DD1B6A}"/>
              </a:ext>
            </a:extLst>
          </p:cNvPr>
          <p:cNvSpPr>
            <a:spLocks noGrp="1"/>
          </p:cNvSpPr>
          <p:nvPr>
            <p:ph type="sldNum" sz="quarter" idx="12"/>
          </p:nvPr>
        </p:nvSpPr>
        <p:spPr/>
        <p:txBody>
          <a:bodyPr/>
          <a:lstStyle/>
          <a:p>
            <a:fld id="{FD47E1B6-02E0-4F0E-87BA-CC5D1F54E6FE}" type="slidenum">
              <a:rPr lang="en-GB" smtClean="0"/>
              <a:t>10</a:t>
            </a:fld>
            <a:endParaRPr lang="en-GB"/>
          </a:p>
        </p:txBody>
      </p:sp>
    </p:spTree>
    <p:extLst>
      <p:ext uri="{BB962C8B-B14F-4D97-AF65-F5344CB8AC3E}">
        <p14:creationId xmlns:p14="http://schemas.microsoft.com/office/powerpoint/2010/main" val="669213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2B61215-5567-6CA0-8FC6-6FB6552DD7EA}"/>
              </a:ext>
            </a:extLst>
          </p:cNvPr>
          <p:cNvSpPr>
            <a:spLocks noGrp="1"/>
          </p:cNvSpPr>
          <p:nvPr>
            <p:ph type="sldNum" sz="quarter" idx="12"/>
          </p:nvPr>
        </p:nvSpPr>
        <p:spPr/>
        <p:txBody>
          <a:bodyPr/>
          <a:lstStyle/>
          <a:p>
            <a:fld id="{FD47E1B6-02E0-4F0E-87BA-CC5D1F54E6FE}" type="slidenum">
              <a:rPr lang="en-GB" smtClean="0"/>
              <a:t>11</a:t>
            </a:fld>
            <a:endParaRPr lang="en-GB"/>
          </a:p>
        </p:txBody>
      </p:sp>
      <p:pic>
        <p:nvPicPr>
          <p:cNvPr id="6" name="Picture 5">
            <a:extLst>
              <a:ext uri="{FF2B5EF4-FFF2-40B4-BE49-F238E27FC236}">
                <a16:creationId xmlns:a16="http://schemas.microsoft.com/office/drawing/2014/main" id="{0795A927-92D3-95DA-F4C5-43A64D88009A}"/>
              </a:ext>
            </a:extLst>
          </p:cNvPr>
          <p:cNvPicPr>
            <a:picLocks noChangeAspect="1"/>
          </p:cNvPicPr>
          <p:nvPr/>
        </p:nvPicPr>
        <p:blipFill>
          <a:blip r:embed="rId2"/>
          <a:stretch>
            <a:fillRect/>
          </a:stretch>
        </p:blipFill>
        <p:spPr>
          <a:xfrm>
            <a:off x="1710397" y="685800"/>
            <a:ext cx="7543800" cy="5486400"/>
          </a:xfrm>
          <a:prstGeom prst="rect">
            <a:avLst/>
          </a:prstGeom>
        </p:spPr>
      </p:pic>
    </p:spTree>
    <p:extLst>
      <p:ext uri="{BB962C8B-B14F-4D97-AF65-F5344CB8AC3E}">
        <p14:creationId xmlns:p14="http://schemas.microsoft.com/office/powerpoint/2010/main" val="2807633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5FD756F-8768-E5EE-598F-8742A71DC2A5}"/>
              </a:ext>
            </a:extLst>
          </p:cNvPr>
          <p:cNvSpPr>
            <a:spLocks noGrp="1"/>
          </p:cNvSpPr>
          <p:nvPr>
            <p:ph type="sldNum" sz="quarter" idx="12"/>
          </p:nvPr>
        </p:nvSpPr>
        <p:spPr/>
        <p:txBody>
          <a:bodyPr/>
          <a:lstStyle/>
          <a:p>
            <a:fld id="{FD47E1B6-02E0-4F0E-87BA-CC5D1F54E6FE}" type="slidenum">
              <a:rPr lang="en-GB" smtClean="0"/>
              <a:t>12</a:t>
            </a:fld>
            <a:endParaRPr lang="en-GB"/>
          </a:p>
        </p:txBody>
      </p:sp>
      <p:pic>
        <p:nvPicPr>
          <p:cNvPr id="6" name="Picture 5">
            <a:extLst>
              <a:ext uri="{FF2B5EF4-FFF2-40B4-BE49-F238E27FC236}">
                <a16:creationId xmlns:a16="http://schemas.microsoft.com/office/drawing/2014/main" id="{552BFA07-418A-EDC2-056B-EECF39109103}"/>
              </a:ext>
            </a:extLst>
          </p:cNvPr>
          <p:cNvPicPr>
            <a:picLocks noChangeAspect="1"/>
          </p:cNvPicPr>
          <p:nvPr/>
        </p:nvPicPr>
        <p:blipFill>
          <a:blip r:embed="rId2"/>
          <a:stretch>
            <a:fillRect/>
          </a:stretch>
        </p:blipFill>
        <p:spPr>
          <a:xfrm>
            <a:off x="1794803" y="573259"/>
            <a:ext cx="7543800" cy="5486400"/>
          </a:xfrm>
          <a:prstGeom prst="rect">
            <a:avLst/>
          </a:prstGeom>
        </p:spPr>
      </p:pic>
    </p:spTree>
    <p:extLst>
      <p:ext uri="{BB962C8B-B14F-4D97-AF65-F5344CB8AC3E}">
        <p14:creationId xmlns:p14="http://schemas.microsoft.com/office/powerpoint/2010/main" val="413758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E7F1D7-098F-E5C9-1005-10B4B7F53E0C}"/>
              </a:ext>
            </a:extLst>
          </p:cNvPr>
          <p:cNvSpPr>
            <a:spLocks noGrp="1"/>
          </p:cNvSpPr>
          <p:nvPr>
            <p:ph type="title"/>
          </p:nvPr>
        </p:nvSpPr>
        <p:spPr/>
        <p:txBody>
          <a:bodyPr/>
          <a:lstStyle/>
          <a:p>
            <a:r>
              <a:rPr lang="en-GB" sz="3200" dirty="0">
                <a:latin typeface="Georgia" panose="02040502050405020303" pitchFamily="18" charset="0"/>
              </a:rPr>
              <a:t>Christmas is coming, or showing seasonal detail </a:t>
            </a:r>
            <a:endParaRPr lang="en-GB" dirty="0"/>
          </a:p>
        </p:txBody>
      </p:sp>
      <p:sp>
        <p:nvSpPr>
          <p:cNvPr id="4" name="Content Placeholder 3">
            <a:extLst>
              <a:ext uri="{FF2B5EF4-FFF2-40B4-BE49-F238E27FC236}">
                <a16:creationId xmlns:a16="http://schemas.microsoft.com/office/drawing/2014/main" id="{99894503-B9E5-EDC1-4D07-9E010CAD3A54}"/>
              </a:ext>
            </a:extLst>
          </p:cNvPr>
          <p:cNvSpPr>
            <a:spLocks noGrp="1"/>
          </p:cNvSpPr>
          <p:nvPr>
            <p:ph idx="1"/>
          </p:nvPr>
        </p:nvSpPr>
        <p:spPr/>
        <p:txBody>
          <a:bodyPr>
            <a:normAutofit/>
          </a:bodyPr>
          <a:lstStyle/>
          <a:p>
            <a:pPr marL="0" indent="0">
              <a:buNone/>
            </a:pPr>
            <a:r>
              <a:rPr lang="en-GB" sz="2400" dirty="0">
                <a:latin typeface="Georgia" panose="02040502050405020303" pitchFamily="18" charset="0"/>
              </a:rPr>
              <a:t>A small bonus of this trick – using grid lines too – is that we get to see more clearly that turkey sales are usually highest in the 4</a:t>
            </a:r>
            <a:r>
              <a:rPr lang="en-GB" sz="2400" baseline="30000" dirty="0">
                <a:latin typeface="Georgia" panose="02040502050405020303" pitchFamily="18" charset="0"/>
              </a:rPr>
              <a:t>th</a:t>
            </a:r>
            <a:r>
              <a:rPr lang="en-GB" sz="2400" dirty="0">
                <a:latin typeface="Georgia" panose="02040502050405020303" pitchFamily="18" charset="0"/>
              </a:rPr>
              <a:t> quarter.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More generally, detail on seasonality can be important, or at least interesting.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This was written up at </a:t>
            </a:r>
          </a:p>
          <a:p>
            <a:pPr marL="0" indent="0">
              <a:buNone/>
            </a:pPr>
            <a:r>
              <a:rPr lang="en-GB" sz="2400" dirty="0">
                <a:latin typeface="Georgia" panose="02040502050405020303" pitchFamily="18" charset="0"/>
                <a:hlinkClick r:id="rId2"/>
              </a:rPr>
              <a:t>https://www.stata-journal.com/article.html?article=gr0030</a:t>
            </a:r>
            <a:endParaRPr lang="en-GB" sz="2400" dirty="0">
              <a:latin typeface="Georgia" panose="02040502050405020303" pitchFamily="18" charset="0"/>
            </a:endParaRPr>
          </a:p>
        </p:txBody>
      </p:sp>
      <p:sp>
        <p:nvSpPr>
          <p:cNvPr id="2" name="Slide Number Placeholder 1">
            <a:extLst>
              <a:ext uri="{FF2B5EF4-FFF2-40B4-BE49-F238E27FC236}">
                <a16:creationId xmlns:a16="http://schemas.microsoft.com/office/drawing/2014/main" id="{DD244EC3-17FD-D238-C87E-0F970847595D}"/>
              </a:ext>
            </a:extLst>
          </p:cNvPr>
          <p:cNvSpPr>
            <a:spLocks noGrp="1"/>
          </p:cNvSpPr>
          <p:nvPr>
            <p:ph type="sldNum" sz="quarter" idx="12"/>
          </p:nvPr>
        </p:nvSpPr>
        <p:spPr/>
        <p:txBody>
          <a:bodyPr/>
          <a:lstStyle/>
          <a:p>
            <a:fld id="{FD47E1B6-02E0-4F0E-87BA-CC5D1F54E6FE}" type="slidenum">
              <a:rPr lang="en-GB" smtClean="0"/>
              <a:t>13</a:t>
            </a:fld>
            <a:endParaRPr lang="en-GB"/>
          </a:p>
        </p:txBody>
      </p:sp>
    </p:spTree>
    <p:extLst>
      <p:ext uri="{BB962C8B-B14F-4D97-AF65-F5344CB8AC3E}">
        <p14:creationId xmlns:p14="http://schemas.microsoft.com/office/powerpoint/2010/main" val="2829351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4D7E2-3624-ADB2-5DF1-C78C027480C8}"/>
              </a:ext>
            </a:extLst>
          </p:cNvPr>
          <p:cNvSpPr>
            <a:spLocks noGrp="1"/>
          </p:cNvSpPr>
          <p:nvPr>
            <p:ph type="title"/>
          </p:nvPr>
        </p:nvSpPr>
        <p:spPr/>
        <p:txBody>
          <a:bodyPr/>
          <a:lstStyle/>
          <a:p>
            <a:r>
              <a:rPr lang="en-GB" sz="3200" dirty="0">
                <a:latin typeface="Georgia" panose="02040502050405020303" pitchFamily="18" charset="0"/>
              </a:rPr>
              <a:t>A pet peeve (I have others)</a:t>
            </a:r>
            <a:r>
              <a:rPr lang="en-GB" dirty="0"/>
              <a:t>	</a:t>
            </a:r>
          </a:p>
        </p:txBody>
      </p:sp>
      <p:sp>
        <p:nvSpPr>
          <p:cNvPr id="3" name="Content Placeholder 2">
            <a:extLst>
              <a:ext uri="{FF2B5EF4-FFF2-40B4-BE49-F238E27FC236}">
                <a16:creationId xmlns:a16="http://schemas.microsoft.com/office/drawing/2014/main" id="{B2BF0127-24A2-665B-278B-106B1473DAD4}"/>
              </a:ext>
            </a:extLst>
          </p:cNvPr>
          <p:cNvSpPr>
            <a:spLocks noGrp="1"/>
          </p:cNvSpPr>
          <p:nvPr>
            <p:ph idx="1"/>
          </p:nvPr>
        </p:nvSpPr>
        <p:spPr/>
        <p:txBody>
          <a:bodyPr>
            <a:normAutofit/>
          </a:bodyPr>
          <a:lstStyle/>
          <a:p>
            <a:pPr marL="0" indent="0">
              <a:buNone/>
            </a:pPr>
            <a:r>
              <a:rPr lang="en-GB" sz="2400" dirty="0">
                <a:latin typeface="Georgia" panose="02040502050405020303" pitchFamily="18" charset="0"/>
              </a:rPr>
              <a:t>I often see </a:t>
            </a:r>
            <a:r>
              <a:rPr lang="en-GB" sz="2400" dirty="0">
                <a:latin typeface="Lucida Console" panose="020B0609040504020204" pitchFamily="49" charset="0"/>
              </a:rPr>
              <a:t>time</a:t>
            </a:r>
            <a:r>
              <a:rPr lang="en-GB" sz="2400" dirty="0">
                <a:latin typeface="Georgia" panose="02040502050405020303" pitchFamily="18" charset="0"/>
              </a:rPr>
              <a:t> or </a:t>
            </a:r>
            <a:r>
              <a:rPr lang="en-GB" sz="2400" dirty="0">
                <a:latin typeface="Lucida Console" panose="020B0609040504020204" pitchFamily="49" charset="0"/>
              </a:rPr>
              <a:t>year</a:t>
            </a:r>
            <a:r>
              <a:rPr lang="en-GB" sz="2400" dirty="0">
                <a:latin typeface="Georgia" panose="02040502050405020303" pitchFamily="18" charset="0"/>
              </a:rPr>
              <a:t> as </a:t>
            </a:r>
            <a:r>
              <a:rPr lang="en-GB" sz="2400" i="1" dirty="0">
                <a:latin typeface="Georgia" panose="02040502050405020303" pitchFamily="18" charset="0"/>
              </a:rPr>
              <a:t>x</a:t>
            </a:r>
            <a:r>
              <a:rPr lang="en-GB" sz="2400" dirty="0">
                <a:latin typeface="Georgia" panose="02040502050405020303" pitchFamily="18" charset="0"/>
              </a:rPr>
              <a:t> axis title.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Who needs that?  It can be cut without loss.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In your past there was some teacher (of physics???) who was savage if you did not give precise axis titles.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That teacher was right – except in this case. </a:t>
            </a:r>
          </a:p>
        </p:txBody>
      </p:sp>
      <p:sp>
        <p:nvSpPr>
          <p:cNvPr id="4" name="Slide Number Placeholder 3">
            <a:extLst>
              <a:ext uri="{FF2B5EF4-FFF2-40B4-BE49-F238E27FC236}">
                <a16:creationId xmlns:a16="http://schemas.microsoft.com/office/drawing/2014/main" id="{CF167DB3-504F-A0CC-3D51-68F5BD0518DA}"/>
              </a:ext>
            </a:extLst>
          </p:cNvPr>
          <p:cNvSpPr>
            <a:spLocks noGrp="1"/>
          </p:cNvSpPr>
          <p:nvPr>
            <p:ph type="sldNum" sz="quarter" idx="12"/>
          </p:nvPr>
        </p:nvSpPr>
        <p:spPr/>
        <p:txBody>
          <a:bodyPr/>
          <a:lstStyle/>
          <a:p>
            <a:fld id="{FD47E1B6-02E0-4F0E-87BA-CC5D1F54E6FE}" type="slidenum">
              <a:rPr lang="en-GB" smtClean="0"/>
              <a:t>14</a:t>
            </a:fld>
            <a:endParaRPr lang="en-GB"/>
          </a:p>
        </p:txBody>
      </p:sp>
    </p:spTree>
    <p:extLst>
      <p:ext uri="{BB962C8B-B14F-4D97-AF65-F5344CB8AC3E}">
        <p14:creationId xmlns:p14="http://schemas.microsoft.com/office/powerpoint/2010/main" val="2394537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9340A-F3EA-91F3-16B6-664B5DCA6CBB}"/>
              </a:ext>
            </a:extLst>
          </p:cNvPr>
          <p:cNvSpPr>
            <a:spLocks noGrp="1"/>
          </p:cNvSpPr>
          <p:nvPr>
            <p:ph type="title"/>
          </p:nvPr>
        </p:nvSpPr>
        <p:spPr/>
        <p:txBody>
          <a:bodyPr>
            <a:normAutofit/>
          </a:bodyPr>
          <a:lstStyle/>
          <a:p>
            <a:r>
              <a:rPr lang="en-GB" sz="3200" dirty="0">
                <a:latin typeface="Georgia" panose="02040502050405020303" pitchFamily="18" charset="0"/>
              </a:rPr>
              <a:t>Nudging axis labels slightly</a:t>
            </a:r>
          </a:p>
        </p:txBody>
      </p:sp>
      <p:sp>
        <p:nvSpPr>
          <p:cNvPr id="3" name="Content Placeholder 2">
            <a:extLst>
              <a:ext uri="{FF2B5EF4-FFF2-40B4-BE49-F238E27FC236}">
                <a16:creationId xmlns:a16="http://schemas.microsoft.com/office/drawing/2014/main" id="{2BC76E7E-B18B-3300-BDC2-B1425FA49A83}"/>
              </a:ext>
            </a:extLst>
          </p:cNvPr>
          <p:cNvSpPr>
            <a:spLocks noGrp="1"/>
          </p:cNvSpPr>
          <p:nvPr>
            <p:ph idx="1"/>
          </p:nvPr>
        </p:nvSpPr>
        <p:spPr/>
        <p:txBody>
          <a:bodyPr>
            <a:normAutofit/>
          </a:bodyPr>
          <a:lstStyle/>
          <a:p>
            <a:pPr marL="0" indent="0">
              <a:buNone/>
            </a:pPr>
            <a:r>
              <a:rPr lang="en-GB" sz="2400" dirty="0">
                <a:latin typeface="Georgia" panose="02040502050405020303" pitchFamily="18" charset="0"/>
              </a:rPr>
              <a:t>On graphs with multiple panels, labels can get unfortunately close,                or even overlap.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You can increase the separation of panels, which may be wasteful of space, or just add spaces on the fly to nudge the end labels inwards.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For example: </a:t>
            </a:r>
          </a:p>
          <a:p>
            <a:pPr marL="0" indent="0">
              <a:buNone/>
            </a:pPr>
            <a:r>
              <a:rPr lang="en-GB" sz="2400" dirty="0" err="1">
                <a:latin typeface="Lucida Console" panose="020B0609040504020204" pitchFamily="49" charset="0"/>
              </a:rPr>
              <a:t>Xla</a:t>
            </a:r>
            <a:r>
              <a:rPr lang="en-GB" sz="2400" dirty="0">
                <a:latin typeface="Lucida Console" panose="020B0609040504020204" pitchFamily="49" charset="0"/>
              </a:rPr>
              <a:t>(1935 “ 1935" 1955 "1955 " 1940(5)1950) </a:t>
            </a:r>
          </a:p>
          <a:p>
            <a:pPr marL="0" indent="0">
              <a:buNone/>
            </a:pPr>
            <a:endParaRPr lang="en-GB" sz="2400" dirty="0">
              <a:latin typeface="Lucida Console" panose="020B0609040504020204" pitchFamily="49" charset="0"/>
            </a:endParaRPr>
          </a:p>
          <a:p>
            <a:pPr marL="0" indent="0">
              <a:buNone/>
            </a:pPr>
            <a:r>
              <a:rPr lang="en-GB" sz="1800" dirty="0">
                <a:latin typeface="Georgia" panose="02040502050405020303" pitchFamily="18" charset="0"/>
              </a:rPr>
              <a:t>Who introduced </a:t>
            </a:r>
            <a:r>
              <a:rPr lang="en-GB" sz="1800" i="1" dirty="0">
                <a:latin typeface="Georgia" panose="02040502050405020303" pitchFamily="18" charset="0"/>
              </a:rPr>
              <a:t>a(b)c</a:t>
            </a:r>
            <a:r>
              <a:rPr lang="en-GB" sz="1800" dirty="0">
                <a:latin typeface="Georgia" panose="02040502050405020303" pitchFamily="18" charset="0"/>
              </a:rPr>
              <a:t> notation, and when? The first use known to me was by J.W. Tukey in 1948. </a:t>
            </a:r>
          </a:p>
        </p:txBody>
      </p:sp>
      <p:sp>
        <p:nvSpPr>
          <p:cNvPr id="4" name="Slide Number Placeholder 3">
            <a:extLst>
              <a:ext uri="{FF2B5EF4-FFF2-40B4-BE49-F238E27FC236}">
                <a16:creationId xmlns:a16="http://schemas.microsoft.com/office/drawing/2014/main" id="{3B9B0BBD-F326-48C4-4B75-9307CCAF4341}"/>
              </a:ext>
            </a:extLst>
          </p:cNvPr>
          <p:cNvSpPr>
            <a:spLocks noGrp="1"/>
          </p:cNvSpPr>
          <p:nvPr>
            <p:ph type="sldNum" sz="quarter" idx="12"/>
          </p:nvPr>
        </p:nvSpPr>
        <p:spPr/>
        <p:txBody>
          <a:bodyPr/>
          <a:lstStyle/>
          <a:p>
            <a:fld id="{FD47E1B6-02E0-4F0E-87BA-CC5D1F54E6FE}" type="slidenum">
              <a:rPr lang="en-GB" smtClean="0"/>
              <a:t>15</a:t>
            </a:fld>
            <a:endParaRPr lang="en-GB"/>
          </a:p>
        </p:txBody>
      </p:sp>
    </p:spTree>
    <p:extLst>
      <p:ext uri="{BB962C8B-B14F-4D97-AF65-F5344CB8AC3E}">
        <p14:creationId xmlns:p14="http://schemas.microsoft.com/office/powerpoint/2010/main" val="1366694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BDA9F59-4EB9-7C78-84BF-8456166CD6A0}"/>
              </a:ext>
            </a:extLst>
          </p:cNvPr>
          <p:cNvSpPr>
            <a:spLocks noGrp="1"/>
          </p:cNvSpPr>
          <p:nvPr>
            <p:ph type="sldNum" sz="quarter" idx="12"/>
          </p:nvPr>
        </p:nvSpPr>
        <p:spPr/>
        <p:txBody>
          <a:bodyPr/>
          <a:lstStyle/>
          <a:p>
            <a:fld id="{FD47E1B6-02E0-4F0E-87BA-CC5D1F54E6FE}" type="slidenum">
              <a:rPr lang="en-GB" smtClean="0"/>
              <a:t>16</a:t>
            </a:fld>
            <a:endParaRPr lang="en-GB"/>
          </a:p>
        </p:txBody>
      </p:sp>
      <p:pic>
        <p:nvPicPr>
          <p:cNvPr id="8" name="Picture 7">
            <a:extLst>
              <a:ext uri="{FF2B5EF4-FFF2-40B4-BE49-F238E27FC236}">
                <a16:creationId xmlns:a16="http://schemas.microsoft.com/office/drawing/2014/main" id="{6087AC69-58C3-09C3-D4D0-6EFD97450FDD}"/>
              </a:ext>
            </a:extLst>
          </p:cNvPr>
          <p:cNvPicPr>
            <a:picLocks noChangeAspect="1"/>
          </p:cNvPicPr>
          <p:nvPr/>
        </p:nvPicPr>
        <p:blipFill>
          <a:blip r:embed="rId2"/>
          <a:stretch>
            <a:fillRect/>
          </a:stretch>
        </p:blipFill>
        <p:spPr>
          <a:xfrm>
            <a:off x="2132428" y="685800"/>
            <a:ext cx="7543800" cy="5486400"/>
          </a:xfrm>
          <a:prstGeom prst="rect">
            <a:avLst/>
          </a:prstGeom>
        </p:spPr>
      </p:pic>
    </p:spTree>
    <p:extLst>
      <p:ext uri="{BB962C8B-B14F-4D97-AF65-F5344CB8AC3E}">
        <p14:creationId xmlns:p14="http://schemas.microsoft.com/office/powerpoint/2010/main" val="2388270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45D2C75-CCBE-4ADF-AA88-674CC97F9DD0}"/>
              </a:ext>
            </a:extLst>
          </p:cNvPr>
          <p:cNvSpPr>
            <a:spLocks noGrp="1"/>
          </p:cNvSpPr>
          <p:nvPr>
            <p:ph type="sldNum" sz="quarter" idx="12"/>
          </p:nvPr>
        </p:nvSpPr>
        <p:spPr/>
        <p:txBody>
          <a:bodyPr/>
          <a:lstStyle/>
          <a:p>
            <a:fld id="{FD47E1B6-02E0-4F0E-87BA-CC5D1F54E6FE}" type="slidenum">
              <a:rPr lang="en-GB" smtClean="0"/>
              <a:t>17</a:t>
            </a:fld>
            <a:endParaRPr lang="en-GB"/>
          </a:p>
        </p:txBody>
      </p:sp>
      <p:pic>
        <p:nvPicPr>
          <p:cNvPr id="6" name="Picture 5">
            <a:extLst>
              <a:ext uri="{FF2B5EF4-FFF2-40B4-BE49-F238E27FC236}">
                <a16:creationId xmlns:a16="http://schemas.microsoft.com/office/drawing/2014/main" id="{CF1CBBBA-393F-2EDD-9082-78F1280CF2FC}"/>
              </a:ext>
            </a:extLst>
          </p:cNvPr>
          <p:cNvPicPr>
            <a:picLocks noChangeAspect="1"/>
          </p:cNvPicPr>
          <p:nvPr/>
        </p:nvPicPr>
        <p:blipFill>
          <a:blip r:embed="rId2"/>
          <a:stretch>
            <a:fillRect/>
          </a:stretch>
        </p:blipFill>
        <p:spPr>
          <a:xfrm>
            <a:off x="1780736" y="460716"/>
            <a:ext cx="7543800" cy="5486400"/>
          </a:xfrm>
          <a:prstGeom prst="rect">
            <a:avLst/>
          </a:prstGeom>
        </p:spPr>
      </p:pic>
    </p:spTree>
    <p:extLst>
      <p:ext uri="{BB962C8B-B14F-4D97-AF65-F5344CB8AC3E}">
        <p14:creationId xmlns:p14="http://schemas.microsoft.com/office/powerpoint/2010/main" val="251749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34AEC4-0DFE-FC20-3139-6C3AB1276F13}"/>
              </a:ext>
            </a:extLst>
          </p:cNvPr>
          <p:cNvSpPr>
            <a:spLocks noGrp="1"/>
          </p:cNvSpPr>
          <p:nvPr>
            <p:ph type="title"/>
          </p:nvPr>
        </p:nvSpPr>
        <p:spPr/>
        <p:txBody>
          <a:bodyPr/>
          <a:lstStyle/>
          <a:p>
            <a:r>
              <a:rPr lang="en-GB" sz="3200" dirty="0">
                <a:latin typeface="Georgia" panose="02040502050405020303" pitchFamily="18" charset="0"/>
              </a:rPr>
              <a:t>Labels on logarithmic scale</a:t>
            </a:r>
          </a:p>
        </p:txBody>
      </p:sp>
      <p:sp>
        <p:nvSpPr>
          <p:cNvPr id="4" name="Content Placeholder 3">
            <a:extLst>
              <a:ext uri="{FF2B5EF4-FFF2-40B4-BE49-F238E27FC236}">
                <a16:creationId xmlns:a16="http://schemas.microsoft.com/office/drawing/2014/main" id="{00E48F2F-DE4C-B737-0ED9-544212DA126E}"/>
              </a:ext>
            </a:extLst>
          </p:cNvPr>
          <p:cNvSpPr>
            <a:spLocks noGrp="1"/>
          </p:cNvSpPr>
          <p:nvPr>
            <p:ph idx="1"/>
          </p:nvPr>
        </p:nvSpPr>
        <p:spPr/>
        <p:txBody>
          <a:bodyPr>
            <a:normAutofit/>
          </a:bodyPr>
          <a:lstStyle/>
          <a:p>
            <a:pPr marL="0" indent="0">
              <a:buNone/>
            </a:pPr>
            <a:r>
              <a:rPr lang="en-GB" sz="2400" dirty="0">
                <a:latin typeface="Georgia" panose="02040502050405020303" pitchFamily="18" charset="0"/>
              </a:rPr>
              <a:t>That example leads naturally to the question of plotting on logarithmic scale. </a:t>
            </a:r>
          </a:p>
          <a:p>
            <a:pPr marL="0" indent="0">
              <a:buNone/>
            </a:pPr>
            <a:endParaRPr lang="en-GB" sz="2400" dirty="0">
              <a:latin typeface="Georgia" panose="02040502050405020303" pitchFamily="18" charset="0"/>
            </a:endParaRPr>
          </a:p>
          <a:p>
            <a:pPr marL="0" indent="0">
              <a:buNone/>
            </a:pPr>
            <a:r>
              <a:rPr lang="en-GB" sz="2400" dirty="0">
                <a:latin typeface="Lucida Console" panose="020B0609040504020204" pitchFamily="49" charset="0"/>
              </a:rPr>
              <a:t>graph </a:t>
            </a:r>
            <a:r>
              <a:rPr lang="en-GB" sz="2400" dirty="0">
                <a:latin typeface="Georgia" panose="02040502050405020303" pitchFamily="18" charset="0"/>
              </a:rPr>
              <a:t>doesn’t an especially good job of automating “nice” labels on logarithmic scale.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This is what you get by asking for the previous graph to be shown with </a:t>
            </a:r>
            <a:r>
              <a:rPr lang="en-GB" sz="2400" dirty="0" err="1">
                <a:latin typeface="Lucida Console" panose="020B0609040504020204" pitchFamily="49" charset="0"/>
              </a:rPr>
              <a:t>ysc</a:t>
            </a:r>
            <a:r>
              <a:rPr lang="en-GB" sz="2400" dirty="0">
                <a:latin typeface="Lucida Console" panose="020B0609040504020204" pitchFamily="49" charset="0"/>
              </a:rPr>
              <a:t>(log)</a:t>
            </a:r>
            <a:r>
              <a:rPr lang="en-GB" sz="2400" dirty="0">
                <a:latin typeface="Georgia" panose="02040502050405020303" pitchFamily="18" charset="0"/>
              </a:rPr>
              <a:t>. </a:t>
            </a:r>
            <a:endParaRPr lang="en-GB" sz="2400" dirty="0">
              <a:latin typeface="Lucida Console" panose="020B0609040504020204" pitchFamily="49" charset="0"/>
            </a:endParaRPr>
          </a:p>
        </p:txBody>
      </p:sp>
      <p:sp>
        <p:nvSpPr>
          <p:cNvPr id="2" name="Slide Number Placeholder 1">
            <a:extLst>
              <a:ext uri="{FF2B5EF4-FFF2-40B4-BE49-F238E27FC236}">
                <a16:creationId xmlns:a16="http://schemas.microsoft.com/office/drawing/2014/main" id="{04AF0218-1769-04F5-8ABB-187E2B6185A9}"/>
              </a:ext>
            </a:extLst>
          </p:cNvPr>
          <p:cNvSpPr>
            <a:spLocks noGrp="1"/>
          </p:cNvSpPr>
          <p:nvPr>
            <p:ph type="sldNum" sz="quarter" idx="12"/>
          </p:nvPr>
        </p:nvSpPr>
        <p:spPr/>
        <p:txBody>
          <a:bodyPr/>
          <a:lstStyle/>
          <a:p>
            <a:fld id="{FD47E1B6-02E0-4F0E-87BA-CC5D1F54E6FE}" type="slidenum">
              <a:rPr lang="en-GB" smtClean="0"/>
              <a:t>18</a:t>
            </a:fld>
            <a:endParaRPr lang="en-GB"/>
          </a:p>
        </p:txBody>
      </p:sp>
    </p:spTree>
    <p:extLst>
      <p:ext uri="{BB962C8B-B14F-4D97-AF65-F5344CB8AC3E}">
        <p14:creationId xmlns:p14="http://schemas.microsoft.com/office/powerpoint/2010/main" val="4008693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D14A3B0-75F9-A97F-69E1-4B199DD41D74}"/>
              </a:ext>
            </a:extLst>
          </p:cNvPr>
          <p:cNvSpPr>
            <a:spLocks noGrp="1"/>
          </p:cNvSpPr>
          <p:nvPr>
            <p:ph type="sldNum" sz="quarter" idx="12"/>
          </p:nvPr>
        </p:nvSpPr>
        <p:spPr/>
        <p:txBody>
          <a:bodyPr/>
          <a:lstStyle/>
          <a:p>
            <a:fld id="{FD47E1B6-02E0-4F0E-87BA-CC5D1F54E6FE}" type="slidenum">
              <a:rPr lang="en-GB" smtClean="0"/>
              <a:t>19</a:t>
            </a:fld>
            <a:endParaRPr lang="en-GB"/>
          </a:p>
        </p:txBody>
      </p:sp>
      <p:pic>
        <p:nvPicPr>
          <p:cNvPr id="8" name="Picture 7">
            <a:extLst>
              <a:ext uri="{FF2B5EF4-FFF2-40B4-BE49-F238E27FC236}">
                <a16:creationId xmlns:a16="http://schemas.microsoft.com/office/drawing/2014/main" id="{2F65C5B7-A6CE-5693-25FD-57565017FD27}"/>
              </a:ext>
            </a:extLst>
          </p:cNvPr>
          <p:cNvPicPr>
            <a:picLocks noChangeAspect="1"/>
          </p:cNvPicPr>
          <p:nvPr/>
        </p:nvPicPr>
        <p:blipFill>
          <a:blip r:embed="rId2"/>
          <a:stretch>
            <a:fillRect/>
          </a:stretch>
        </p:blipFill>
        <p:spPr>
          <a:xfrm>
            <a:off x="1865141" y="545123"/>
            <a:ext cx="7543800" cy="5486400"/>
          </a:xfrm>
          <a:prstGeom prst="rect">
            <a:avLst/>
          </a:prstGeom>
        </p:spPr>
      </p:pic>
    </p:spTree>
    <p:extLst>
      <p:ext uri="{BB962C8B-B14F-4D97-AF65-F5344CB8AC3E}">
        <p14:creationId xmlns:p14="http://schemas.microsoft.com/office/powerpoint/2010/main" val="2848450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0F36-EB55-97E9-B997-F167D6EDD9AB}"/>
              </a:ext>
            </a:extLst>
          </p:cNvPr>
          <p:cNvSpPr>
            <a:spLocks noGrp="1"/>
          </p:cNvSpPr>
          <p:nvPr>
            <p:ph type="title"/>
          </p:nvPr>
        </p:nvSpPr>
        <p:spPr/>
        <p:txBody>
          <a:bodyPr>
            <a:normAutofit fontScale="90000"/>
          </a:bodyPr>
          <a:lstStyle/>
          <a:p>
            <a:r>
              <a:rPr lang="en-GB" sz="3200" dirty="0">
                <a:latin typeface="Georgia" panose="02040502050405020303" pitchFamily="18" charset="0"/>
              </a:rPr>
              <a:t>Aims  </a:t>
            </a:r>
            <a:r>
              <a:rPr lang="en-GB" sz="3200" i="1" dirty="0">
                <a:latin typeface="Georgia" panose="02040502050405020303" pitchFamily="18" charset="0"/>
              </a:rPr>
              <a:t>                                                                      Axis </a:t>
            </a:r>
            <a:r>
              <a:rPr lang="en-GB" sz="3200" i="1" dirty="0" err="1">
                <a:latin typeface="Georgia" panose="02040502050405020303" pitchFamily="18" charset="0"/>
              </a:rPr>
              <a:t>axis</a:t>
            </a:r>
            <a:r>
              <a:rPr lang="en-GB" sz="3200" dirty="0">
                <a:latin typeface="Georgia" panose="02040502050405020303" pitchFamily="18" charset="0"/>
              </a:rPr>
              <a:t>, </a:t>
            </a:r>
            <a:br>
              <a:rPr lang="en-GB" sz="3200" dirty="0">
                <a:latin typeface="Georgia" panose="02040502050405020303" pitchFamily="18" charset="0"/>
              </a:rPr>
            </a:br>
            <a:r>
              <a:rPr lang="en-GB" sz="3200" dirty="0">
                <a:latin typeface="Georgia" panose="02040502050405020303" pitchFamily="18" charset="0"/>
              </a:rPr>
              <a:t>                                                                  the chital or spotted deer </a:t>
            </a:r>
          </a:p>
        </p:txBody>
      </p:sp>
      <p:sp>
        <p:nvSpPr>
          <p:cNvPr id="3" name="Content Placeholder 2">
            <a:extLst>
              <a:ext uri="{FF2B5EF4-FFF2-40B4-BE49-F238E27FC236}">
                <a16:creationId xmlns:a16="http://schemas.microsoft.com/office/drawing/2014/main" id="{A80607F0-4EDD-8D96-6285-EA21AE8C9355}"/>
              </a:ext>
            </a:extLst>
          </p:cNvPr>
          <p:cNvSpPr>
            <a:spLocks noGrp="1"/>
          </p:cNvSpPr>
          <p:nvPr>
            <p:ph sz="half" idx="1"/>
          </p:nvPr>
        </p:nvSpPr>
        <p:spPr/>
        <p:txBody>
          <a:bodyPr>
            <a:normAutofit/>
          </a:bodyPr>
          <a:lstStyle/>
          <a:p>
            <a:pPr marL="0" indent="0" algn="l">
              <a:buNone/>
            </a:pPr>
            <a:r>
              <a:rPr lang="en-GB" sz="2400" b="0" i="0" dirty="0">
                <a:solidFill>
                  <a:srgbClr val="222222"/>
                </a:solidFill>
                <a:effectLst/>
                <a:latin typeface="Georgia" panose="02040502050405020303" pitchFamily="18" charset="0"/>
              </a:rPr>
              <a:t>This is a round-up of some technique for graph axes, ranging from some simple tricks to some community-contributed commands</a:t>
            </a:r>
            <a:r>
              <a:rPr lang="en-GB" sz="2400" dirty="0">
                <a:solidFill>
                  <a:srgbClr val="222222"/>
                </a:solidFill>
                <a:latin typeface="Georgia" panose="02040502050405020303" pitchFamily="18" charset="0"/>
              </a:rPr>
              <a:t>, both old and new. </a:t>
            </a:r>
          </a:p>
          <a:p>
            <a:pPr marL="0" indent="0" algn="l">
              <a:buNone/>
            </a:pPr>
            <a:endParaRPr lang="en-GB" sz="2400" dirty="0">
              <a:solidFill>
                <a:srgbClr val="222222"/>
              </a:solidFill>
              <a:latin typeface="Georgia" panose="02040502050405020303" pitchFamily="18" charset="0"/>
            </a:endParaRPr>
          </a:p>
          <a:p>
            <a:pPr marL="0" indent="0" algn="l">
              <a:buNone/>
            </a:pPr>
            <a:r>
              <a:rPr lang="en-GB" sz="2400" b="0" i="0" dirty="0">
                <a:solidFill>
                  <a:srgbClr val="222222"/>
                </a:solidFill>
                <a:effectLst/>
                <a:latin typeface="Georgia" panose="02040502050405020303" pitchFamily="18" charset="0"/>
              </a:rPr>
              <a:t>Code to reproduce all graphs will be posted after the meeting. </a:t>
            </a:r>
            <a:br>
              <a:rPr lang="en-GB" sz="2400" b="0" i="0" dirty="0">
                <a:solidFill>
                  <a:srgbClr val="222222"/>
                </a:solidFill>
                <a:effectLst/>
                <a:latin typeface="Georgia" panose="02040502050405020303" pitchFamily="18" charset="0"/>
              </a:rPr>
            </a:br>
            <a:endParaRPr lang="en-GB" sz="2400"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66B6BB41-6655-CC3C-5287-428B01F38722}"/>
              </a:ext>
            </a:extLst>
          </p:cNvPr>
          <p:cNvSpPr>
            <a:spLocks noGrp="1"/>
          </p:cNvSpPr>
          <p:nvPr>
            <p:ph type="sldNum" sz="quarter" idx="12"/>
          </p:nvPr>
        </p:nvSpPr>
        <p:spPr/>
        <p:txBody>
          <a:bodyPr/>
          <a:lstStyle/>
          <a:p>
            <a:fld id="{FD47E1B6-02E0-4F0E-87BA-CC5D1F54E6FE}" type="slidenum">
              <a:rPr lang="en-GB" smtClean="0"/>
              <a:t>2</a:t>
            </a:fld>
            <a:endParaRPr lang="en-GB"/>
          </a:p>
        </p:txBody>
      </p:sp>
      <p:pic>
        <p:nvPicPr>
          <p:cNvPr id="6" name="Content Placeholder 5">
            <a:extLst>
              <a:ext uri="{FF2B5EF4-FFF2-40B4-BE49-F238E27FC236}">
                <a16:creationId xmlns:a16="http://schemas.microsoft.com/office/drawing/2014/main" id="{B56CD2B2-C9D5-8889-48C3-891D5C73C9B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272337" y="2554288"/>
            <a:ext cx="3000375" cy="3385344"/>
          </a:xfrm>
        </p:spPr>
      </p:pic>
    </p:spTree>
    <p:extLst>
      <p:ext uri="{BB962C8B-B14F-4D97-AF65-F5344CB8AC3E}">
        <p14:creationId xmlns:p14="http://schemas.microsoft.com/office/powerpoint/2010/main" val="3598545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10C1-2C44-AA13-CE64-6B992AF34618}"/>
              </a:ext>
            </a:extLst>
          </p:cNvPr>
          <p:cNvSpPr>
            <a:spLocks noGrp="1"/>
          </p:cNvSpPr>
          <p:nvPr>
            <p:ph type="title"/>
          </p:nvPr>
        </p:nvSpPr>
        <p:spPr/>
        <p:txBody>
          <a:bodyPr/>
          <a:lstStyle/>
          <a:p>
            <a:r>
              <a:rPr lang="en-GB" sz="3200" dirty="0" err="1">
                <a:latin typeface="Lucida Console" panose="020B0609040504020204" pitchFamily="49" charset="0"/>
              </a:rPr>
              <a:t>niceloglabels</a:t>
            </a:r>
            <a:r>
              <a:rPr lang="en-GB" dirty="0">
                <a:latin typeface="Lucida Console" panose="020B0609040504020204" pitchFamily="49" charset="0"/>
              </a:rPr>
              <a:t> </a:t>
            </a:r>
          </a:p>
        </p:txBody>
      </p:sp>
      <p:sp>
        <p:nvSpPr>
          <p:cNvPr id="4" name="Content Placeholder 3">
            <a:extLst>
              <a:ext uri="{FF2B5EF4-FFF2-40B4-BE49-F238E27FC236}">
                <a16:creationId xmlns:a16="http://schemas.microsoft.com/office/drawing/2014/main" id="{97BDF49B-00BF-071B-E5B3-171EED2687B6}"/>
              </a:ext>
            </a:extLst>
          </p:cNvPr>
          <p:cNvSpPr>
            <a:spLocks noGrp="1"/>
          </p:cNvSpPr>
          <p:nvPr>
            <p:ph idx="1"/>
          </p:nvPr>
        </p:nvSpPr>
        <p:spPr/>
        <p:txBody>
          <a:bodyPr/>
          <a:lstStyle/>
          <a:p>
            <a:pPr marL="0" indent="0">
              <a:buNone/>
            </a:pPr>
            <a:r>
              <a:rPr lang="en-GB" sz="2400" dirty="0">
                <a:latin typeface="Georgia" panose="02040502050405020303" pitchFamily="18" charset="0"/>
              </a:rPr>
              <a:t>A generous interpretation is that Stata is saying “You should know what you want here, so back to you to tell me”.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A few failed attempts at better code indicated that there isn’t a solution – except what people prefer as their style and that works well for their data.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Something better is offered by </a:t>
            </a:r>
            <a:r>
              <a:rPr lang="en-GB" sz="2400" dirty="0" err="1">
                <a:latin typeface="Lucida Console" panose="020B0609040504020204" pitchFamily="49" charset="0"/>
              </a:rPr>
              <a:t>niceloglabels</a:t>
            </a:r>
            <a:r>
              <a:rPr lang="en-GB" sz="2400" dirty="0">
                <a:latin typeface="Georgia" panose="02040502050405020303" pitchFamily="18" charset="0"/>
              </a:rPr>
              <a:t>, which </a:t>
            </a:r>
          </a:p>
          <a:p>
            <a:pPr>
              <a:buFont typeface="Georgia" panose="02040502050405020303" pitchFamily="18" charset="0"/>
              <a:buChar char="◊"/>
            </a:pPr>
            <a:r>
              <a:rPr lang="en-GB" sz="2400" dirty="0">
                <a:latin typeface="Georgia" panose="02040502050405020303" pitchFamily="18" charset="0"/>
              </a:rPr>
              <a:t>suggests nice log labels given a style choice </a:t>
            </a:r>
          </a:p>
          <a:p>
            <a:pPr>
              <a:buFont typeface="Georgia" panose="02040502050405020303" pitchFamily="18" charset="0"/>
              <a:buChar char="◊"/>
            </a:pPr>
            <a:r>
              <a:rPr lang="en-GB" sz="2400" dirty="0">
                <a:latin typeface="Georgia" panose="02040502050405020303" pitchFamily="18" charset="0"/>
              </a:rPr>
              <a:t>puts their specification into a local macro for later use. </a:t>
            </a:r>
          </a:p>
          <a:p>
            <a:pPr marL="0" indent="0">
              <a:buNone/>
            </a:pPr>
            <a:endParaRPr lang="en-GB" sz="2400" dirty="0">
              <a:latin typeface="Georgia" panose="02040502050405020303" pitchFamily="18" charset="0"/>
            </a:endParaRPr>
          </a:p>
          <a:p>
            <a:pPr marL="0" indent="0">
              <a:buNone/>
            </a:pPr>
            <a:endParaRPr lang="en-GB" sz="2400" dirty="0">
              <a:latin typeface="Georgia" panose="02040502050405020303" pitchFamily="18" charset="0"/>
            </a:endParaRPr>
          </a:p>
          <a:p>
            <a:pPr marL="0" indent="0">
              <a:buNone/>
            </a:pPr>
            <a:endParaRPr lang="en-GB" sz="2400" dirty="0">
              <a:latin typeface="Georgia" panose="02040502050405020303" pitchFamily="18" charset="0"/>
            </a:endParaRPr>
          </a:p>
          <a:p>
            <a:pPr marL="0" indent="0">
              <a:buNone/>
            </a:pPr>
            <a:endParaRPr lang="en-GB" dirty="0">
              <a:latin typeface="Georgia" panose="02040502050405020303" pitchFamily="18" charset="0"/>
            </a:endParaRPr>
          </a:p>
        </p:txBody>
      </p:sp>
      <p:sp>
        <p:nvSpPr>
          <p:cNvPr id="2" name="Slide Number Placeholder 1">
            <a:extLst>
              <a:ext uri="{FF2B5EF4-FFF2-40B4-BE49-F238E27FC236}">
                <a16:creationId xmlns:a16="http://schemas.microsoft.com/office/drawing/2014/main" id="{7D46670B-C8EE-D5FE-248D-26FB9470F93B}"/>
              </a:ext>
            </a:extLst>
          </p:cNvPr>
          <p:cNvSpPr>
            <a:spLocks noGrp="1"/>
          </p:cNvSpPr>
          <p:nvPr>
            <p:ph type="sldNum" sz="quarter" idx="12"/>
          </p:nvPr>
        </p:nvSpPr>
        <p:spPr/>
        <p:txBody>
          <a:bodyPr/>
          <a:lstStyle/>
          <a:p>
            <a:fld id="{FD47E1B6-02E0-4F0E-87BA-CC5D1F54E6FE}" type="slidenum">
              <a:rPr lang="en-GB" smtClean="0"/>
              <a:t>20</a:t>
            </a:fld>
            <a:endParaRPr lang="en-GB"/>
          </a:p>
        </p:txBody>
      </p:sp>
    </p:spTree>
    <p:extLst>
      <p:ext uri="{BB962C8B-B14F-4D97-AF65-F5344CB8AC3E}">
        <p14:creationId xmlns:p14="http://schemas.microsoft.com/office/powerpoint/2010/main" val="3251461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F7E8D-C7EA-5C34-2084-A81B286C5FA4}"/>
              </a:ext>
            </a:extLst>
          </p:cNvPr>
          <p:cNvSpPr>
            <a:spLocks noGrp="1"/>
          </p:cNvSpPr>
          <p:nvPr>
            <p:ph type="title"/>
          </p:nvPr>
        </p:nvSpPr>
        <p:spPr/>
        <p:txBody>
          <a:bodyPr>
            <a:normAutofit/>
          </a:bodyPr>
          <a:lstStyle/>
          <a:p>
            <a:r>
              <a:rPr lang="en-GB" sz="3200" dirty="0">
                <a:latin typeface="Georgia" panose="02040502050405020303" pitchFamily="18" charset="0"/>
              </a:rPr>
              <a:t>So what are “nice” log labels? </a:t>
            </a:r>
          </a:p>
        </p:txBody>
      </p:sp>
      <p:sp>
        <p:nvSpPr>
          <p:cNvPr id="3" name="Content Placeholder 2">
            <a:extLst>
              <a:ext uri="{FF2B5EF4-FFF2-40B4-BE49-F238E27FC236}">
                <a16:creationId xmlns:a16="http://schemas.microsoft.com/office/drawing/2014/main" id="{DD8085E2-1909-8CE2-3F1B-6AC7235FB94B}"/>
              </a:ext>
            </a:extLst>
          </p:cNvPr>
          <p:cNvSpPr>
            <a:spLocks noGrp="1"/>
          </p:cNvSpPr>
          <p:nvPr>
            <p:ph idx="1"/>
          </p:nvPr>
        </p:nvSpPr>
        <p:spPr/>
        <p:txBody>
          <a:bodyPr/>
          <a:lstStyle/>
          <a:p>
            <a:pPr marL="0" indent="0">
              <a:buNone/>
            </a:pPr>
            <a:r>
              <a:rPr lang="en-GB" sz="2400" dirty="0">
                <a:latin typeface="Georgia" panose="02040502050405020303" pitchFamily="18" charset="0"/>
              </a:rPr>
              <a:t>As in the rest of life, “nice” can be hard to define precisely,                               but easier to recognise in practice. </a:t>
            </a:r>
          </a:p>
          <a:p>
            <a:pPr marL="0" indent="0">
              <a:buNone/>
            </a:pPr>
            <a:endParaRPr lang="en-GB" sz="2400" dirty="0">
              <a:latin typeface="Georgia" panose="02040502050405020303" pitchFamily="18" charset="0"/>
            </a:endParaRPr>
          </a:p>
          <a:p>
            <a:pPr marL="0" indent="0">
              <a:buNone/>
            </a:pPr>
            <a:r>
              <a:rPr lang="en-GB" sz="2400" dirty="0" err="1">
                <a:latin typeface="Lucida Console" panose="020B0609040504020204" pitchFamily="49" charset="0"/>
              </a:rPr>
              <a:t>niceloglabels</a:t>
            </a:r>
            <a:r>
              <a:rPr lang="en-GB" sz="2400" dirty="0">
                <a:latin typeface="Lucida Console" panose="020B0609040504020204" pitchFamily="49" charset="0"/>
              </a:rPr>
              <a:t> </a:t>
            </a:r>
            <a:r>
              <a:rPr lang="en-GB" sz="2400" dirty="0">
                <a:latin typeface="Georgia" panose="02040502050405020303" pitchFamily="18" charset="0"/>
              </a:rPr>
              <a:t>suggests </a:t>
            </a:r>
            <a:r>
              <a:rPr lang="en-GB" sz="2400" i="1" dirty="0">
                <a:latin typeface="Georgia" panose="02040502050405020303" pitchFamily="18" charset="0"/>
              </a:rPr>
              <a:t> </a:t>
            </a:r>
            <a:r>
              <a:rPr lang="en-GB" sz="2400" dirty="0">
                <a:latin typeface="Georgia" panose="02040502050405020303" pitchFamily="18" charset="0"/>
              </a:rPr>
              <a:t>labels depending on a range and                             a preferred style. So, </a:t>
            </a:r>
          </a:p>
          <a:p>
            <a:pPr marL="0" indent="0">
              <a:buNone/>
            </a:pPr>
            <a:r>
              <a:rPr lang="en-GB" sz="2400" dirty="0">
                <a:latin typeface="Georgia" panose="02040502050405020303" pitchFamily="18" charset="0"/>
              </a:rPr>
              <a:t>style 1 is for labels that are powers of 10 </a:t>
            </a:r>
          </a:p>
          <a:p>
            <a:pPr marL="0" indent="0">
              <a:buNone/>
            </a:pPr>
            <a:r>
              <a:rPr lang="en-GB" sz="2400" dirty="0">
                <a:latin typeface="Georgia" panose="02040502050405020303" pitchFamily="18" charset="0"/>
              </a:rPr>
              <a:t>style 2 is for powers of 2 </a:t>
            </a:r>
          </a:p>
          <a:p>
            <a:pPr marL="0" indent="0">
              <a:buNone/>
            </a:pPr>
            <a:r>
              <a:rPr lang="en-GB" sz="2400" dirty="0">
                <a:latin typeface="Georgia" panose="02040502050405020303" pitchFamily="18" charset="0"/>
              </a:rPr>
              <a:t>style 13 is for sequences like 1, 3, 10, 30, 100 </a:t>
            </a:r>
          </a:p>
          <a:p>
            <a:pPr marL="0" indent="0">
              <a:buNone/>
            </a:pPr>
            <a:r>
              <a:rPr lang="en-GB" sz="2400" dirty="0">
                <a:latin typeface="Georgia" panose="02040502050405020303" pitchFamily="18" charset="0"/>
              </a:rPr>
              <a:t>style 125 is for sequences like 1, 2, 5, 10, 20, 50, 100 </a:t>
            </a:r>
          </a:p>
          <a:p>
            <a:pPr marL="0" indent="0">
              <a:buNone/>
            </a:pPr>
            <a:r>
              <a:rPr lang="en-GB" sz="2400" dirty="0">
                <a:latin typeface="Georgia" panose="02040502050405020303" pitchFamily="18" charset="0"/>
              </a:rPr>
              <a:t>And there are others. </a:t>
            </a:r>
          </a:p>
        </p:txBody>
      </p:sp>
      <p:sp>
        <p:nvSpPr>
          <p:cNvPr id="4" name="Slide Number Placeholder 3">
            <a:extLst>
              <a:ext uri="{FF2B5EF4-FFF2-40B4-BE49-F238E27FC236}">
                <a16:creationId xmlns:a16="http://schemas.microsoft.com/office/drawing/2014/main" id="{6C8BBE68-3744-7D50-8E81-759CB274E5F6}"/>
              </a:ext>
            </a:extLst>
          </p:cNvPr>
          <p:cNvSpPr>
            <a:spLocks noGrp="1"/>
          </p:cNvSpPr>
          <p:nvPr>
            <p:ph type="sldNum" sz="quarter" idx="12"/>
          </p:nvPr>
        </p:nvSpPr>
        <p:spPr/>
        <p:txBody>
          <a:bodyPr/>
          <a:lstStyle/>
          <a:p>
            <a:fld id="{FD47E1B6-02E0-4F0E-87BA-CC5D1F54E6FE}" type="slidenum">
              <a:rPr lang="en-GB" smtClean="0"/>
              <a:t>21</a:t>
            </a:fld>
            <a:endParaRPr lang="en-GB"/>
          </a:p>
        </p:txBody>
      </p:sp>
    </p:spTree>
    <p:extLst>
      <p:ext uri="{BB962C8B-B14F-4D97-AF65-F5344CB8AC3E}">
        <p14:creationId xmlns:p14="http://schemas.microsoft.com/office/powerpoint/2010/main" val="1369945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44B6A-5F1A-71F2-B3AB-90C20DD7E43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BA6F338-B22B-6CEA-68C0-600D42A41384}"/>
              </a:ext>
            </a:extLst>
          </p:cNvPr>
          <p:cNvSpPr>
            <a:spLocks noGrp="1"/>
          </p:cNvSpPr>
          <p:nvPr>
            <p:ph idx="1"/>
          </p:nvPr>
        </p:nvSpPr>
        <p:spPr/>
        <p:txBody>
          <a:bodyPr>
            <a:normAutofit/>
          </a:bodyPr>
          <a:lstStyle/>
          <a:p>
            <a:pPr marL="0" indent="0">
              <a:buNone/>
            </a:pPr>
            <a:r>
              <a:rPr lang="en-GB" sz="2400" dirty="0">
                <a:latin typeface="Georgia" panose="02040502050405020303" pitchFamily="18" charset="0"/>
              </a:rPr>
              <a:t>Yet more: you can specify that you want to see </a:t>
            </a:r>
          </a:p>
          <a:p>
            <a:pPr marL="0" indent="0">
              <a:buNone/>
            </a:pPr>
            <a:r>
              <a:rPr lang="en-GB" sz="2400" dirty="0">
                <a:latin typeface="Georgia" panose="02040502050405020303" pitchFamily="18" charset="0"/>
              </a:rPr>
              <a:t>powers with superscripts like 10</a:t>
            </a:r>
            <a:r>
              <a:rPr lang="en-GB" sz="2400" baseline="30000" dirty="0">
                <a:latin typeface="Georgia" panose="02040502050405020303" pitchFamily="18" charset="0"/>
              </a:rPr>
              <a:t>6 </a:t>
            </a:r>
            <a:r>
              <a:rPr lang="en-GB" sz="2400" dirty="0">
                <a:latin typeface="Georgia" panose="02040502050405020303" pitchFamily="18" charset="0"/>
              </a:rPr>
              <a:t> or 10</a:t>
            </a:r>
            <a:r>
              <a:rPr lang="en-GB" sz="2400" baseline="30000" dirty="0">
                <a:latin typeface="Georgia" panose="02040502050405020303" pitchFamily="18" charset="0"/>
              </a:rPr>
              <a:t>-9  </a:t>
            </a:r>
            <a:r>
              <a:rPr lang="en-GB" sz="2400" dirty="0">
                <a:latin typeface="Georgia" panose="02040502050405020303" pitchFamily="18" charset="0"/>
              </a:rPr>
              <a:t>or </a:t>
            </a:r>
          </a:p>
          <a:p>
            <a:pPr marL="0" indent="0">
              <a:buNone/>
            </a:pPr>
            <a:r>
              <a:rPr lang="en-GB" sz="2400" dirty="0">
                <a:latin typeface="Georgia" panose="02040502050405020303" pitchFamily="18" charset="0"/>
              </a:rPr>
              <a:t>unit fractions such as 1/10 or 1/16. </a:t>
            </a:r>
            <a:endParaRPr lang="en-GB" sz="2400" baseline="30000" dirty="0">
              <a:latin typeface="Lucida Console" panose="020B0609040504020204" pitchFamily="49" charset="0"/>
            </a:endParaRPr>
          </a:p>
        </p:txBody>
      </p:sp>
      <p:sp>
        <p:nvSpPr>
          <p:cNvPr id="4" name="Slide Number Placeholder 3">
            <a:extLst>
              <a:ext uri="{FF2B5EF4-FFF2-40B4-BE49-F238E27FC236}">
                <a16:creationId xmlns:a16="http://schemas.microsoft.com/office/drawing/2014/main" id="{91A9AE42-E88C-BD33-2B24-C04182A89473}"/>
              </a:ext>
            </a:extLst>
          </p:cNvPr>
          <p:cNvSpPr>
            <a:spLocks noGrp="1"/>
          </p:cNvSpPr>
          <p:nvPr>
            <p:ph type="sldNum" sz="quarter" idx="12"/>
          </p:nvPr>
        </p:nvSpPr>
        <p:spPr/>
        <p:txBody>
          <a:bodyPr/>
          <a:lstStyle/>
          <a:p>
            <a:fld id="{FD47E1B6-02E0-4F0E-87BA-CC5D1F54E6FE}" type="slidenum">
              <a:rPr lang="en-GB" smtClean="0"/>
              <a:t>22</a:t>
            </a:fld>
            <a:endParaRPr lang="en-GB"/>
          </a:p>
        </p:txBody>
      </p:sp>
    </p:spTree>
    <p:extLst>
      <p:ext uri="{BB962C8B-B14F-4D97-AF65-F5344CB8AC3E}">
        <p14:creationId xmlns:p14="http://schemas.microsoft.com/office/powerpoint/2010/main" val="1849450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8DAA72A-2E73-097C-3B27-4FD8CED12A13}"/>
              </a:ext>
            </a:extLst>
          </p:cNvPr>
          <p:cNvSpPr>
            <a:spLocks noGrp="1"/>
          </p:cNvSpPr>
          <p:nvPr>
            <p:ph type="sldNum" sz="quarter" idx="12"/>
          </p:nvPr>
        </p:nvSpPr>
        <p:spPr/>
        <p:txBody>
          <a:bodyPr/>
          <a:lstStyle/>
          <a:p>
            <a:fld id="{FD47E1B6-02E0-4F0E-87BA-CC5D1F54E6FE}" type="slidenum">
              <a:rPr lang="en-GB" smtClean="0"/>
              <a:t>23</a:t>
            </a:fld>
            <a:endParaRPr lang="en-GB"/>
          </a:p>
        </p:txBody>
      </p:sp>
      <p:pic>
        <p:nvPicPr>
          <p:cNvPr id="6" name="Picture 5">
            <a:extLst>
              <a:ext uri="{FF2B5EF4-FFF2-40B4-BE49-F238E27FC236}">
                <a16:creationId xmlns:a16="http://schemas.microsoft.com/office/drawing/2014/main" id="{6D8E7D20-4A83-5187-FC69-40C692F2B448}"/>
              </a:ext>
            </a:extLst>
          </p:cNvPr>
          <p:cNvPicPr>
            <a:picLocks noChangeAspect="1"/>
          </p:cNvPicPr>
          <p:nvPr/>
        </p:nvPicPr>
        <p:blipFill>
          <a:blip r:embed="rId2"/>
          <a:stretch>
            <a:fillRect/>
          </a:stretch>
        </p:blipFill>
        <p:spPr>
          <a:xfrm>
            <a:off x="2076157" y="685800"/>
            <a:ext cx="7543800" cy="5486400"/>
          </a:xfrm>
          <a:prstGeom prst="rect">
            <a:avLst/>
          </a:prstGeom>
        </p:spPr>
      </p:pic>
    </p:spTree>
    <p:extLst>
      <p:ext uri="{BB962C8B-B14F-4D97-AF65-F5344CB8AC3E}">
        <p14:creationId xmlns:p14="http://schemas.microsoft.com/office/powerpoint/2010/main" val="1829940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DD434-6E00-9EB3-C95A-BD2D3D1BED03}"/>
              </a:ext>
            </a:extLst>
          </p:cNvPr>
          <p:cNvSpPr>
            <a:spLocks noGrp="1"/>
          </p:cNvSpPr>
          <p:nvPr>
            <p:ph type="title"/>
          </p:nvPr>
        </p:nvSpPr>
        <p:spPr/>
        <p:txBody>
          <a:bodyPr>
            <a:normAutofit/>
          </a:bodyPr>
          <a:lstStyle/>
          <a:p>
            <a:r>
              <a:rPr lang="en-GB" sz="3200" b="0" i="0" dirty="0" err="1">
                <a:solidFill>
                  <a:srgbClr val="222222"/>
                </a:solidFill>
                <a:effectLst/>
                <a:latin typeface="Lucida Console" panose="020B0609040504020204" pitchFamily="49" charset="0"/>
              </a:rPr>
              <a:t>nicelabels</a:t>
            </a:r>
            <a:endParaRPr lang="en-GB" sz="3200" dirty="0"/>
          </a:p>
        </p:txBody>
      </p:sp>
      <p:sp>
        <p:nvSpPr>
          <p:cNvPr id="3" name="Content Placeholder 2">
            <a:extLst>
              <a:ext uri="{FF2B5EF4-FFF2-40B4-BE49-F238E27FC236}">
                <a16:creationId xmlns:a16="http://schemas.microsoft.com/office/drawing/2014/main" id="{36EB0DC2-514E-165A-5E13-2093A0A6F5AB}"/>
              </a:ext>
            </a:extLst>
          </p:cNvPr>
          <p:cNvSpPr>
            <a:spLocks noGrp="1"/>
          </p:cNvSpPr>
          <p:nvPr>
            <p:ph idx="1"/>
          </p:nvPr>
        </p:nvSpPr>
        <p:spPr>
          <a:xfrm>
            <a:off x="838200" y="1794933"/>
            <a:ext cx="10515600" cy="4382030"/>
          </a:xfrm>
        </p:spPr>
        <p:txBody>
          <a:bodyPr>
            <a:normAutofit fontScale="92500" lnSpcReduction="20000"/>
          </a:bodyPr>
          <a:lstStyle/>
          <a:p>
            <a:pPr marL="0" indent="0">
              <a:buNone/>
            </a:pPr>
            <a:r>
              <a:rPr lang="en-GB" sz="2600" b="0" i="0" dirty="0" err="1">
                <a:solidFill>
                  <a:srgbClr val="222222"/>
                </a:solidFill>
                <a:effectLst/>
                <a:latin typeface="Lucida Console" panose="020B0609040504020204" pitchFamily="49" charset="0"/>
              </a:rPr>
              <a:t>nicelabels</a:t>
            </a:r>
            <a:r>
              <a:rPr lang="en-GB" sz="2600" dirty="0">
                <a:solidFill>
                  <a:srgbClr val="222222"/>
                </a:solidFill>
                <a:latin typeface="Lucida Console" panose="020B0609040504020204" pitchFamily="49" charset="0"/>
              </a:rPr>
              <a:t> </a:t>
            </a:r>
            <a:r>
              <a:rPr lang="en-GB" sz="2600" dirty="0">
                <a:solidFill>
                  <a:srgbClr val="222222"/>
                </a:solidFill>
                <a:latin typeface="Georgia" panose="02040502050405020303" pitchFamily="18" charset="0"/>
              </a:rPr>
              <a:t>came after </a:t>
            </a:r>
            <a:r>
              <a:rPr lang="en-GB" sz="2600" dirty="0" err="1">
                <a:solidFill>
                  <a:srgbClr val="222222"/>
                </a:solidFill>
                <a:latin typeface="Lucida Console" panose="020B0609040504020204" pitchFamily="49" charset="0"/>
              </a:rPr>
              <a:t>niceloglabels</a:t>
            </a:r>
            <a:r>
              <a:rPr lang="en-GB" sz="2600" dirty="0">
                <a:solidFill>
                  <a:srgbClr val="222222"/>
                </a:solidFill>
                <a:latin typeface="Georgia" panose="02040502050405020303" pitchFamily="18" charset="0"/>
              </a:rPr>
              <a:t>, as it is needed less often. </a:t>
            </a:r>
          </a:p>
          <a:p>
            <a:pPr marL="0" indent="0">
              <a:buNone/>
            </a:pPr>
            <a:endParaRPr lang="en-GB" sz="2600" dirty="0">
              <a:solidFill>
                <a:srgbClr val="222222"/>
              </a:solidFill>
              <a:latin typeface="Georgia" panose="02040502050405020303" pitchFamily="18" charset="0"/>
            </a:endParaRPr>
          </a:p>
          <a:p>
            <a:pPr marL="0" indent="0">
              <a:buNone/>
            </a:pPr>
            <a:r>
              <a:rPr lang="en-GB" sz="2600" dirty="0">
                <a:solidFill>
                  <a:srgbClr val="222222"/>
                </a:solidFill>
                <a:latin typeface="Georgia" panose="02040502050405020303" pitchFamily="18" charset="0"/>
              </a:rPr>
              <a:t>It extends James Hardin’s </a:t>
            </a:r>
            <a:r>
              <a:rPr lang="en-GB" sz="2600" dirty="0" err="1">
                <a:solidFill>
                  <a:srgbClr val="222222"/>
                </a:solidFill>
                <a:latin typeface="Lucida Console" panose="020B0609040504020204" pitchFamily="49" charset="0"/>
              </a:rPr>
              <a:t>nicenum</a:t>
            </a:r>
            <a:r>
              <a:rPr lang="en-GB" sz="2600" dirty="0">
                <a:solidFill>
                  <a:srgbClr val="222222"/>
                </a:solidFill>
                <a:latin typeface="Lucida Console" panose="020B0609040504020204" pitchFamily="49" charset="0"/>
              </a:rPr>
              <a:t> </a:t>
            </a:r>
            <a:r>
              <a:rPr lang="en-GB" sz="2600" dirty="0">
                <a:solidFill>
                  <a:srgbClr val="222222"/>
                </a:solidFill>
                <a:latin typeface="Georgia" panose="02040502050405020303" pitchFamily="18" charset="0"/>
              </a:rPr>
              <a:t>from </a:t>
            </a:r>
            <a:r>
              <a:rPr lang="en-GB" sz="2600" i="1" dirty="0">
                <a:solidFill>
                  <a:srgbClr val="222222"/>
                </a:solidFill>
                <a:latin typeface="Georgia" panose="02040502050405020303" pitchFamily="18" charset="0"/>
              </a:rPr>
              <a:t>Stata Technical Bulletin</a:t>
            </a:r>
            <a:r>
              <a:rPr lang="en-GB" sz="2600" dirty="0">
                <a:solidFill>
                  <a:srgbClr val="222222"/>
                </a:solidFill>
                <a:latin typeface="Georgia" panose="02040502050405020303" pitchFamily="18" charset="0"/>
              </a:rPr>
              <a:t>               25: 2–3 (1995). </a:t>
            </a:r>
          </a:p>
          <a:p>
            <a:pPr marL="0" indent="0">
              <a:buNone/>
            </a:pPr>
            <a:endParaRPr lang="en-GB" sz="2600" dirty="0">
              <a:solidFill>
                <a:srgbClr val="222222"/>
              </a:solidFill>
              <a:latin typeface="Georgia" panose="02040502050405020303" pitchFamily="18" charset="0"/>
            </a:endParaRPr>
          </a:p>
          <a:p>
            <a:pPr marL="0" indent="0">
              <a:buNone/>
            </a:pPr>
            <a:r>
              <a:rPr lang="en-GB" sz="2600" dirty="0">
                <a:solidFill>
                  <a:srgbClr val="222222"/>
                </a:solidFill>
                <a:latin typeface="Georgia" panose="02040502050405020303" pitchFamily="18" charset="0"/>
              </a:rPr>
              <a:t>In essence, 1, 2 and 5 times powers of 10 are nice.  </a:t>
            </a:r>
            <a:r>
              <a:rPr lang="en-GB" sz="2600">
                <a:solidFill>
                  <a:srgbClr val="222222"/>
                </a:solidFill>
                <a:latin typeface="Georgia" panose="02040502050405020303" pitchFamily="18" charset="0"/>
              </a:rPr>
              <a:t>1, 20 </a:t>
            </a:r>
            <a:r>
              <a:rPr lang="en-GB" sz="2600" dirty="0">
                <a:solidFill>
                  <a:srgbClr val="222222"/>
                </a:solidFill>
                <a:latin typeface="Georgia" panose="02040502050405020303" pitchFamily="18" charset="0"/>
              </a:rPr>
              <a:t>and 500 </a:t>
            </a:r>
            <a:r>
              <a:rPr lang="en-GB" sz="2600">
                <a:solidFill>
                  <a:srgbClr val="222222"/>
                </a:solidFill>
                <a:latin typeface="Georgia" panose="02040502050405020303" pitchFamily="18" charset="0"/>
              </a:rPr>
              <a:t>are nice. </a:t>
            </a:r>
            <a:endParaRPr lang="en-GB" sz="2600" dirty="0">
              <a:solidFill>
                <a:srgbClr val="222222"/>
              </a:solidFill>
              <a:latin typeface="Georgia" panose="02040502050405020303" pitchFamily="18" charset="0"/>
            </a:endParaRPr>
          </a:p>
          <a:p>
            <a:pPr marL="0" indent="0">
              <a:buNone/>
            </a:pPr>
            <a:endParaRPr lang="en-GB" sz="2600" dirty="0">
              <a:solidFill>
                <a:srgbClr val="222222"/>
              </a:solidFill>
              <a:latin typeface="Georgia" panose="02040502050405020303" pitchFamily="18" charset="0"/>
            </a:endParaRPr>
          </a:p>
          <a:p>
            <a:pPr marL="0" indent="0">
              <a:buNone/>
            </a:pPr>
            <a:r>
              <a:rPr lang="en-GB" sz="2600" dirty="0">
                <a:solidFill>
                  <a:srgbClr val="222222"/>
                </a:solidFill>
                <a:latin typeface="Georgia" panose="02040502050405020303" pitchFamily="18" charset="0"/>
              </a:rPr>
              <a:t>Given a range (equivalently a variable with its range),  </a:t>
            </a:r>
            <a:r>
              <a:rPr lang="en-GB" sz="2600" dirty="0" err="1">
                <a:solidFill>
                  <a:srgbClr val="222222"/>
                </a:solidFill>
                <a:latin typeface="Lucida Console" panose="020B0609040504020204" pitchFamily="49" charset="0"/>
              </a:rPr>
              <a:t>nicelabels</a:t>
            </a:r>
            <a:r>
              <a:rPr lang="en-GB" sz="2600" dirty="0">
                <a:solidFill>
                  <a:srgbClr val="222222"/>
                </a:solidFill>
                <a:latin typeface="Lucida Console" panose="020B0609040504020204" pitchFamily="49" charset="0"/>
              </a:rPr>
              <a:t> </a:t>
            </a:r>
            <a:r>
              <a:rPr lang="en-GB" sz="2600" dirty="0">
                <a:solidFill>
                  <a:srgbClr val="222222"/>
                </a:solidFill>
                <a:latin typeface="Georgia" panose="02040502050405020303" pitchFamily="18" charset="0"/>
              </a:rPr>
              <a:t>can suggest tight labels (within the range) or loose labels (wider than the range). </a:t>
            </a:r>
          </a:p>
          <a:p>
            <a:pPr marL="0" indent="0">
              <a:buNone/>
            </a:pPr>
            <a:endParaRPr lang="en-GB" sz="2600" dirty="0">
              <a:solidFill>
                <a:srgbClr val="222222"/>
              </a:solidFill>
              <a:latin typeface="Georgia" panose="02040502050405020303" pitchFamily="18" charset="0"/>
            </a:endParaRPr>
          </a:p>
          <a:p>
            <a:pPr marL="0" indent="0">
              <a:buNone/>
            </a:pPr>
            <a:r>
              <a:rPr lang="en-GB" sz="2600" dirty="0">
                <a:solidFill>
                  <a:srgbClr val="222222"/>
                </a:solidFill>
                <a:latin typeface="Georgia" panose="02040502050405020303" pitchFamily="18" charset="0"/>
              </a:rPr>
              <a:t>It can be used together with other preferences such as always showing zero or always showing the observed minimum and maximum</a:t>
            </a:r>
            <a:r>
              <a:rPr lang="en-GB" sz="2400" dirty="0">
                <a:solidFill>
                  <a:srgbClr val="222222"/>
                </a:solidFill>
                <a:latin typeface="Georgia" panose="02040502050405020303" pitchFamily="18" charset="0"/>
              </a:rPr>
              <a:t>.</a:t>
            </a:r>
          </a:p>
          <a:p>
            <a:pPr marL="0" indent="0">
              <a:buNone/>
            </a:pPr>
            <a:endParaRPr lang="en-GB" sz="2400" dirty="0">
              <a:solidFill>
                <a:srgbClr val="222222"/>
              </a:solidFill>
              <a:latin typeface="Lucida Console" panose="020B0609040504020204" pitchFamily="49" charset="0"/>
            </a:endParaRPr>
          </a:p>
          <a:p>
            <a:pPr marL="0" indent="0">
              <a:buNone/>
            </a:pPr>
            <a:endParaRPr lang="en-GB" b="0" i="0" dirty="0">
              <a:solidFill>
                <a:srgbClr val="222222"/>
              </a:solidFill>
              <a:effectLst/>
              <a:latin typeface="Lucida Console" panose="020B0609040504020204" pitchFamily="49" charset="0"/>
            </a:endParaRPr>
          </a:p>
          <a:p>
            <a:pPr marL="0" indent="0">
              <a:buNone/>
            </a:pPr>
            <a:endParaRPr lang="en-GB" dirty="0"/>
          </a:p>
        </p:txBody>
      </p:sp>
      <p:sp>
        <p:nvSpPr>
          <p:cNvPr id="4" name="Slide Number Placeholder 3">
            <a:extLst>
              <a:ext uri="{FF2B5EF4-FFF2-40B4-BE49-F238E27FC236}">
                <a16:creationId xmlns:a16="http://schemas.microsoft.com/office/drawing/2014/main" id="{D8F10552-93E8-187B-B9A3-BF4ED6F5B980}"/>
              </a:ext>
            </a:extLst>
          </p:cNvPr>
          <p:cNvSpPr>
            <a:spLocks noGrp="1"/>
          </p:cNvSpPr>
          <p:nvPr>
            <p:ph type="sldNum" sz="quarter" idx="12"/>
          </p:nvPr>
        </p:nvSpPr>
        <p:spPr/>
        <p:txBody>
          <a:bodyPr/>
          <a:lstStyle/>
          <a:p>
            <a:fld id="{FD47E1B6-02E0-4F0E-87BA-CC5D1F54E6FE}" type="slidenum">
              <a:rPr lang="en-GB" smtClean="0"/>
              <a:t>24</a:t>
            </a:fld>
            <a:endParaRPr lang="en-GB"/>
          </a:p>
        </p:txBody>
      </p:sp>
      <p:sp>
        <p:nvSpPr>
          <p:cNvPr id="5" name="Rectangle 2">
            <a:extLst>
              <a:ext uri="{FF2B5EF4-FFF2-40B4-BE49-F238E27FC236}">
                <a16:creationId xmlns:a16="http://schemas.microsoft.com/office/drawing/2014/main" id="{9F50B019-6B56-AB9B-142C-C5E3D2AC9E28}"/>
              </a:ext>
            </a:extLst>
          </p:cNvPr>
          <p:cNvSpPr>
            <a:spLocks noChangeArrowheads="1"/>
          </p:cNvSpPr>
          <p:nvPr/>
        </p:nvSpPr>
        <p:spPr bwMode="auto">
          <a:xfrm>
            <a:off x="0" y="63836"/>
            <a:ext cx="32060" cy="329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3929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80B28-29DB-C5E3-948C-EEBD5ED07C8D}"/>
              </a:ext>
            </a:extLst>
          </p:cNvPr>
          <p:cNvSpPr>
            <a:spLocks noGrp="1"/>
          </p:cNvSpPr>
          <p:nvPr>
            <p:ph type="title"/>
          </p:nvPr>
        </p:nvSpPr>
        <p:spPr/>
        <p:txBody>
          <a:bodyPr>
            <a:normAutofit/>
          </a:bodyPr>
          <a:lstStyle/>
          <a:p>
            <a:r>
              <a:rPr lang="en-GB" sz="3200" dirty="0">
                <a:latin typeface="Georgia" panose="02040502050405020303" pitchFamily="18" charset="0"/>
              </a:rPr>
              <a:t>Being nice isn’t everything </a:t>
            </a:r>
          </a:p>
        </p:txBody>
      </p:sp>
      <p:sp>
        <p:nvSpPr>
          <p:cNvPr id="3" name="Content Placeholder 2">
            <a:extLst>
              <a:ext uri="{FF2B5EF4-FFF2-40B4-BE49-F238E27FC236}">
                <a16:creationId xmlns:a16="http://schemas.microsoft.com/office/drawing/2014/main" id="{23EDD0A0-C45E-ACEA-2D50-DBCE3E374BE1}"/>
              </a:ext>
            </a:extLst>
          </p:cNvPr>
          <p:cNvSpPr>
            <a:spLocks noGrp="1"/>
          </p:cNvSpPr>
          <p:nvPr>
            <p:ph idx="1"/>
          </p:nvPr>
        </p:nvSpPr>
        <p:spPr/>
        <p:txBody>
          <a:bodyPr>
            <a:normAutofit/>
          </a:bodyPr>
          <a:lstStyle/>
          <a:p>
            <a:pPr marL="0" indent="0">
              <a:buNone/>
            </a:pPr>
            <a:r>
              <a:rPr lang="en-GB" sz="2600" dirty="0">
                <a:latin typeface="Georgia" panose="02040502050405020303" pitchFamily="18" charset="0"/>
              </a:rPr>
              <a:t>Multiples of 0 25 50 75 100 might be exactly what you need for labelling extremes, median and quartiles or benchmarks on any percent scale. </a:t>
            </a:r>
          </a:p>
          <a:p>
            <a:pPr marL="0" indent="0">
              <a:buNone/>
            </a:pPr>
            <a:endParaRPr lang="en-GB" sz="2600" dirty="0">
              <a:latin typeface="Georgia" panose="02040502050405020303" pitchFamily="18" charset="0"/>
            </a:endParaRPr>
          </a:p>
          <a:p>
            <a:pPr marL="0" indent="0">
              <a:buNone/>
            </a:pPr>
            <a:r>
              <a:rPr lang="en-GB" sz="2600" dirty="0">
                <a:latin typeface="Georgia" panose="02040502050405020303" pitchFamily="18" charset="0"/>
              </a:rPr>
              <a:t>For hours of the day, 0(3)24 or 0(6)24 could be good. </a:t>
            </a:r>
          </a:p>
          <a:p>
            <a:pPr marL="0" indent="0">
              <a:buNone/>
            </a:pPr>
            <a:endParaRPr lang="en-GB" sz="2600" dirty="0">
              <a:latin typeface="Georgia" panose="02040502050405020303" pitchFamily="18" charset="0"/>
            </a:endParaRPr>
          </a:p>
          <a:p>
            <a:pPr marL="0" indent="0">
              <a:buNone/>
            </a:pPr>
            <a:r>
              <a:rPr lang="en-GB" sz="2600" dirty="0">
                <a:latin typeface="Georgia" panose="02040502050405020303" pitchFamily="18" charset="0"/>
              </a:rPr>
              <a:t>For map directions as compass bearings, 0(45)360° or 0(90)360° could be good (noting that 0 </a:t>
            </a:r>
            <a:r>
              <a:rPr lang="en-GB" sz="2600" dirty="0">
                <a:latin typeface="Calibri" panose="020F0502020204030204" pitchFamily="34" charset="0"/>
                <a:cs typeface="Calibri" panose="020F0502020204030204" pitchFamily="34" charset="0"/>
              </a:rPr>
              <a:t>≡</a:t>
            </a:r>
            <a:r>
              <a:rPr lang="en-GB" sz="2600" dirty="0">
                <a:latin typeface="Georgia" panose="02040502050405020303" pitchFamily="18" charset="0"/>
                <a:cs typeface="Calibri" panose="020F0502020204030204" pitchFamily="34" charset="0"/>
              </a:rPr>
              <a:t> </a:t>
            </a:r>
            <a:r>
              <a:rPr lang="en-GB" sz="2600" dirty="0">
                <a:latin typeface="Georgia" panose="02040502050405020303" pitchFamily="18" charset="0"/>
              </a:rPr>
              <a:t>360°). </a:t>
            </a:r>
          </a:p>
          <a:p>
            <a:pPr marL="0" indent="0">
              <a:buNone/>
            </a:pPr>
            <a:endParaRPr lang="en-GB" sz="2600" dirty="0">
              <a:latin typeface="Georgia" panose="02040502050405020303" pitchFamily="18" charset="0"/>
            </a:endParaRPr>
          </a:p>
          <a:p>
            <a:pPr marL="0" indent="0">
              <a:buNone/>
            </a:pPr>
            <a:endParaRPr lang="en-GB"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0DC628EB-DEA6-AB43-D3EA-298EE9EC2C75}"/>
              </a:ext>
            </a:extLst>
          </p:cNvPr>
          <p:cNvSpPr>
            <a:spLocks noGrp="1"/>
          </p:cNvSpPr>
          <p:nvPr>
            <p:ph type="sldNum" sz="quarter" idx="12"/>
          </p:nvPr>
        </p:nvSpPr>
        <p:spPr/>
        <p:txBody>
          <a:bodyPr/>
          <a:lstStyle/>
          <a:p>
            <a:fld id="{FD47E1B6-02E0-4F0E-87BA-CC5D1F54E6FE}" type="slidenum">
              <a:rPr lang="en-GB" smtClean="0"/>
              <a:t>25</a:t>
            </a:fld>
            <a:endParaRPr lang="en-GB"/>
          </a:p>
        </p:txBody>
      </p:sp>
    </p:spTree>
    <p:extLst>
      <p:ext uri="{BB962C8B-B14F-4D97-AF65-F5344CB8AC3E}">
        <p14:creationId xmlns:p14="http://schemas.microsoft.com/office/powerpoint/2010/main" val="1389827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D62E-8569-05E0-9F12-24CDD74E670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E66AC6A-4FF4-246A-D0D2-A152E4217011}"/>
              </a:ext>
            </a:extLst>
          </p:cNvPr>
          <p:cNvSpPr>
            <a:spLocks noGrp="1"/>
          </p:cNvSpPr>
          <p:nvPr>
            <p:ph idx="1"/>
          </p:nvPr>
        </p:nvSpPr>
        <p:spPr/>
        <p:txBody>
          <a:bodyPr/>
          <a:lstStyle/>
          <a:p>
            <a:pPr marL="0" indent="0">
              <a:buNone/>
            </a:pPr>
            <a:r>
              <a:rPr lang="en-GB" sz="2600" dirty="0">
                <a:latin typeface="Lucida Console" panose="020B0609040504020204" pitchFamily="49" charset="0"/>
              </a:rPr>
              <a:t>. </a:t>
            </a:r>
            <a:r>
              <a:rPr lang="en-GB" sz="2600" dirty="0" err="1">
                <a:latin typeface="Lucida Console" panose="020B0609040504020204" pitchFamily="49" charset="0"/>
              </a:rPr>
              <a:t>numlist</a:t>
            </a:r>
            <a:r>
              <a:rPr lang="en-GB" sz="2600" dirty="0">
                <a:latin typeface="Lucida Console" panose="020B0609040504020204" pitchFamily="49" charset="0"/>
              </a:rPr>
              <a:t> "22652(14)22820“</a:t>
            </a:r>
          </a:p>
          <a:p>
            <a:pPr marL="0" indent="0">
              <a:buNone/>
            </a:pPr>
            <a:endParaRPr lang="en-GB" sz="2600" dirty="0">
              <a:latin typeface="Lucida Console" panose="020B0609040504020204" pitchFamily="49" charset="0"/>
            </a:endParaRPr>
          </a:p>
          <a:p>
            <a:pPr marL="0" indent="0">
              <a:buNone/>
            </a:pPr>
            <a:r>
              <a:rPr lang="it-IT" sz="2600" dirty="0">
                <a:latin typeface="Lucida Console" panose="020B0609040504020204" pitchFamily="49" charset="0"/>
              </a:rPr>
              <a:t>. di "`r(numlist)'"</a:t>
            </a:r>
          </a:p>
          <a:p>
            <a:pPr marL="0" indent="0">
              <a:buNone/>
            </a:pPr>
            <a:r>
              <a:rPr lang="it-IT" sz="2600" dirty="0">
                <a:latin typeface="Lucida Console" panose="020B0609040504020204" pitchFamily="49" charset="0"/>
              </a:rPr>
              <a:t>22652 22666 22680 22694 22708 22722 22736 22750 22764 22778 22792 22806 22820</a:t>
            </a:r>
          </a:p>
          <a:p>
            <a:pPr marL="0" indent="0">
              <a:buNone/>
            </a:pPr>
            <a:endParaRPr lang="it-IT" sz="2600" dirty="0">
              <a:latin typeface="Lucida Console" panose="020B0609040504020204" pitchFamily="49" charset="0"/>
            </a:endParaRPr>
          </a:p>
          <a:p>
            <a:pPr marL="0" indent="0">
              <a:buNone/>
            </a:pPr>
            <a:r>
              <a:rPr lang="en-GB" dirty="0">
                <a:latin typeface="Georgia" panose="02040502050405020303" pitchFamily="18" charset="0"/>
              </a:rPr>
              <a:t>may look horrible, but the list denotes every other Friday in the first half of 2022 and could be the basis for acceptable date labels.</a:t>
            </a:r>
          </a:p>
          <a:p>
            <a:pPr marL="0" indent="0">
              <a:buNone/>
            </a:pPr>
            <a:endParaRPr lang="en-GB" dirty="0"/>
          </a:p>
        </p:txBody>
      </p:sp>
      <p:sp>
        <p:nvSpPr>
          <p:cNvPr id="4" name="Slide Number Placeholder 3">
            <a:extLst>
              <a:ext uri="{FF2B5EF4-FFF2-40B4-BE49-F238E27FC236}">
                <a16:creationId xmlns:a16="http://schemas.microsoft.com/office/drawing/2014/main" id="{957948C2-1705-6329-600C-225A76A7EE76}"/>
              </a:ext>
            </a:extLst>
          </p:cNvPr>
          <p:cNvSpPr>
            <a:spLocks noGrp="1"/>
          </p:cNvSpPr>
          <p:nvPr>
            <p:ph type="sldNum" sz="quarter" idx="12"/>
          </p:nvPr>
        </p:nvSpPr>
        <p:spPr/>
        <p:txBody>
          <a:bodyPr/>
          <a:lstStyle/>
          <a:p>
            <a:fld id="{FD47E1B6-02E0-4F0E-87BA-CC5D1F54E6FE}" type="slidenum">
              <a:rPr lang="en-GB" smtClean="0"/>
              <a:t>26</a:t>
            </a:fld>
            <a:endParaRPr lang="en-GB"/>
          </a:p>
        </p:txBody>
      </p:sp>
    </p:spTree>
    <p:extLst>
      <p:ext uri="{BB962C8B-B14F-4D97-AF65-F5344CB8AC3E}">
        <p14:creationId xmlns:p14="http://schemas.microsoft.com/office/powerpoint/2010/main" val="3472694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3DA2F-CB78-3344-256A-F4F91219F4D9}"/>
              </a:ext>
            </a:extLst>
          </p:cNvPr>
          <p:cNvSpPr>
            <a:spLocks noGrp="1"/>
          </p:cNvSpPr>
          <p:nvPr>
            <p:ph type="title"/>
          </p:nvPr>
        </p:nvSpPr>
        <p:spPr/>
        <p:txBody>
          <a:bodyPr>
            <a:normAutofit/>
          </a:bodyPr>
          <a:lstStyle/>
          <a:p>
            <a:r>
              <a:rPr lang="en-GB" sz="3200" dirty="0" err="1">
                <a:latin typeface="Lucida Console" panose="020B0609040504020204" pitchFamily="49" charset="0"/>
              </a:rPr>
              <a:t>nicelabels</a:t>
            </a:r>
            <a:r>
              <a:rPr lang="en-GB" sz="3200" dirty="0">
                <a:latin typeface="Lucida Console" panose="020B0609040504020204" pitchFamily="49" charset="0"/>
              </a:rPr>
              <a:t> </a:t>
            </a:r>
            <a:r>
              <a:rPr lang="en-GB" sz="3200" dirty="0">
                <a:latin typeface="Georgia" panose="02040502050405020303" pitchFamily="18" charset="0"/>
              </a:rPr>
              <a:t>with a numeric range</a:t>
            </a:r>
            <a:endParaRPr lang="en-GB" sz="3200" dirty="0">
              <a:latin typeface="Lucida Console" panose="020B0609040504020204" pitchFamily="49" charset="0"/>
            </a:endParaRPr>
          </a:p>
        </p:txBody>
      </p:sp>
      <p:sp>
        <p:nvSpPr>
          <p:cNvPr id="3" name="Content Placeholder 2">
            <a:extLst>
              <a:ext uri="{FF2B5EF4-FFF2-40B4-BE49-F238E27FC236}">
                <a16:creationId xmlns:a16="http://schemas.microsoft.com/office/drawing/2014/main" id="{80F3FDD7-1181-5696-0CB2-F3C45FE7CDAF}"/>
              </a:ext>
            </a:extLst>
          </p:cNvPr>
          <p:cNvSpPr>
            <a:spLocks noGrp="1"/>
          </p:cNvSpPr>
          <p:nvPr>
            <p:ph idx="1"/>
          </p:nvPr>
        </p:nvSpPr>
        <p:spPr/>
        <p:txBody>
          <a:bodyPr>
            <a:normAutofit fontScale="55000" lnSpcReduction="20000"/>
          </a:bodyPr>
          <a:lstStyle/>
          <a:p>
            <a:pPr marL="0" indent="0">
              <a:buNone/>
            </a:pPr>
            <a:r>
              <a:rPr lang="en-GB" dirty="0">
                <a:latin typeface="Lucida Console" panose="020B0609040504020204" pitchFamily="49" charset="0"/>
              </a:rPr>
              <a:t>. </a:t>
            </a:r>
            <a:r>
              <a:rPr lang="en-GB" dirty="0" err="1">
                <a:latin typeface="Lucida Console" panose="020B0609040504020204" pitchFamily="49" charset="0"/>
              </a:rPr>
              <a:t>nicelabels</a:t>
            </a:r>
            <a:r>
              <a:rPr lang="en-GB" dirty="0">
                <a:latin typeface="Lucida Console" panose="020B0609040504020204" pitchFamily="49" charset="0"/>
              </a:rPr>
              <a:t> 142 233, local(foo)</a:t>
            </a:r>
          </a:p>
          <a:p>
            <a:pPr marL="0" indent="0">
              <a:buNone/>
            </a:pPr>
            <a:r>
              <a:rPr lang="en-GB" dirty="0">
                <a:latin typeface="Lucida Console" panose="020B0609040504020204" pitchFamily="49" charset="0"/>
              </a:rPr>
              <a:t>step:      20</a:t>
            </a:r>
          </a:p>
          <a:p>
            <a:pPr marL="0" indent="0">
              <a:buNone/>
            </a:pPr>
            <a:r>
              <a:rPr lang="en-GB" dirty="0">
                <a:latin typeface="Lucida Console" panose="020B0609040504020204" pitchFamily="49" charset="0"/>
              </a:rPr>
              <a:t>labels:    140 160 180 200 220 240</a:t>
            </a:r>
          </a:p>
          <a:p>
            <a:pPr marL="0" indent="0">
              <a:buNone/>
            </a:pPr>
            <a:endParaRPr lang="en-GB" dirty="0">
              <a:latin typeface="Lucida Console" panose="020B0609040504020204" pitchFamily="49" charset="0"/>
            </a:endParaRPr>
          </a:p>
          <a:p>
            <a:pPr marL="0" indent="0">
              <a:buNone/>
            </a:pPr>
            <a:r>
              <a:rPr lang="en-GB" dirty="0">
                <a:latin typeface="Lucida Console" panose="020B0609040504020204" pitchFamily="49" charset="0"/>
              </a:rPr>
              <a:t>. </a:t>
            </a:r>
            <a:r>
              <a:rPr lang="en-GB" dirty="0" err="1">
                <a:latin typeface="Lucida Console" panose="020B0609040504020204" pitchFamily="49" charset="0"/>
              </a:rPr>
              <a:t>nicelabels</a:t>
            </a:r>
            <a:r>
              <a:rPr lang="en-GB" dirty="0">
                <a:latin typeface="Lucida Console" panose="020B0609040504020204" pitchFamily="49" charset="0"/>
              </a:rPr>
              <a:t> 142 233, local(foo) tight</a:t>
            </a:r>
          </a:p>
          <a:p>
            <a:pPr marL="0" indent="0">
              <a:buNone/>
            </a:pPr>
            <a:r>
              <a:rPr lang="en-GB" dirty="0">
                <a:latin typeface="Lucida Console" panose="020B0609040504020204" pitchFamily="49" charset="0"/>
              </a:rPr>
              <a:t>step:      20</a:t>
            </a:r>
          </a:p>
          <a:p>
            <a:pPr marL="0" indent="0">
              <a:buNone/>
            </a:pPr>
            <a:r>
              <a:rPr lang="en-GB" dirty="0">
                <a:latin typeface="Lucida Console" panose="020B0609040504020204" pitchFamily="49" charset="0"/>
              </a:rPr>
              <a:t>labels:    160 180 200 220</a:t>
            </a:r>
          </a:p>
          <a:p>
            <a:pPr marL="0" indent="0">
              <a:buNone/>
            </a:pPr>
            <a:endParaRPr lang="en-GB" dirty="0">
              <a:latin typeface="Lucida Console" panose="020B0609040504020204" pitchFamily="49" charset="0"/>
            </a:endParaRPr>
          </a:p>
          <a:p>
            <a:pPr marL="0" indent="0">
              <a:buNone/>
            </a:pPr>
            <a:r>
              <a:rPr lang="en-GB" dirty="0">
                <a:latin typeface="Lucida Console" panose="020B0609040504020204" pitchFamily="49" charset="0"/>
              </a:rPr>
              <a:t>. </a:t>
            </a:r>
            <a:r>
              <a:rPr lang="en-GB" dirty="0" err="1">
                <a:latin typeface="Lucida Console" panose="020B0609040504020204" pitchFamily="49" charset="0"/>
              </a:rPr>
              <a:t>nicelabels</a:t>
            </a:r>
            <a:r>
              <a:rPr lang="en-GB" dirty="0">
                <a:latin typeface="Lucida Console" panose="020B0609040504020204" pitchFamily="49" charset="0"/>
              </a:rPr>
              <a:t> 142 233, local(foo) </a:t>
            </a:r>
            <a:r>
              <a:rPr lang="en-GB" dirty="0" err="1">
                <a:latin typeface="Lucida Console" panose="020B0609040504020204" pitchFamily="49" charset="0"/>
              </a:rPr>
              <a:t>nvals</a:t>
            </a:r>
            <a:r>
              <a:rPr lang="en-GB" dirty="0">
                <a:latin typeface="Lucida Console" panose="020B0609040504020204" pitchFamily="49" charset="0"/>
              </a:rPr>
              <a:t>(10)</a:t>
            </a:r>
          </a:p>
          <a:p>
            <a:pPr marL="0" indent="0">
              <a:buNone/>
            </a:pPr>
            <a:r>
              <a:rPr lang="en-GB" dirty="0">
                <a:latin typeface="Lucida Console" panose="020B0609040504020204" pitchFamily="49" charset="0"/>
              </a:rPr>
              <a:t>step:      10</a:t>
            </a:r>
          </a:p>
          <a:p>
            <a:pPr marL="0" indent="0">
              <a:buNone/>
            </a:pPr>
            <a:r>
              <a:rPr lang="en-GB" dirty="0">
                <a:latin typeface="Lucida Console" panose="020B0609040504020204" pitchFamily="49" charset="0"/>
              </a:rPr>
              <a:t>labels:    140 150 160 170 180 190 200 210 220 230 240</a:t>
            </a:r>
          </a:p>
          <a:p>
            <a:pPr marL="0" indent="0">
              <a:buNone/>
            </a:pPr>
            <a:endParaRPr lang="en-GB" dirty="0">
              <a:latin typeface="Lucida Console" panose="020B0609040504020204" pitchFamily="49" charset="0"/>
            </a:endParaRPr>
          </a:p>
          <a:p>
            <a:pPr marL="0" indent="0">
              <a:buNone/>
            </a:pPr>
            <a:r>
              <a:rPr lang="en-GB" dirty="0">
                <a:latin typeface="Lucida Console" panose="020B0609040504020204" pitchFamily="49" charset="0"/>
              </a:rPr>
              <a:t>. </a:t>
            </a:r>
            <a:r>
              <a:rPr lang="en-GB" dirty="0" err="1">
                <a:latin typeface="Lucida Console" panose="020B0609040504020204" pitchFamily="49" charset="0"/>
              </a:rPr>
              <a:t>Nicelabels</a:t>
            </a:r>
            <a:r>
              <a:rPr lang="en-GB" dirty="0">
                <a:latin typeface="Lucida Console" panose="020B0609040504020204" pitchFamily="49" charset="0"/>
              </a:rPr>
              <a:t> 142 233, local(foo) </a:t>
            </a:r>
            <a:r>
              <a:rPr lang="en-GB" dirty="0" err="1">
                <a:latin typeface="Lucida Console" panose="020B0609040504020204" pitchFamily="49" charset="0"/>
              </a:rPr>
              <a:t>nvals</a:t>
            </a:r>
            <a:r>
              <a:rPr lang="en-GB" dirty="0">
                <a:latin typeface="Lucida Console" panose="020B0609040504020204" pitchFamily="49" charset="0"/>
              </a:rPr>
              <a:t>(10) tight </a:t>
            </a:r>
          </a:p>
          <a:p>
            <a:pPr marL="0" indent="0">
              <a:buNone/>
            </a:pPr>
            <a:r>
              <a:rPr lang="en-GB" dirty="0">
                <a:latin typeface="Lucida Console" panose="020B0609040504020204" pitchFamily="49" charset="0"/>
              </a:rPr>
              <a:t>labels:    150 160 170 180 190 200 210 220 230</a:t>
            </a:r>
          </a:p>
          <a:p>
            <a:pPr marL="0" indent="0">
              <a:buNone/>
            </a:pPr>
            <a:endParaRPr lang="en-GB" dirty="0"/>
          </a:p>
        </p:txBody>
      </p:sp>
      <p:sp>
        <p:nvSpPr>
          <p:cNvPr id="4" name="Slide Number Placeholder 3">
            <a:extLst>
              <a:ext uri="{FF2B5EF4-FFF2-40B4-BE49-F238E27FC236}">
                <a16:creationId xmlns:a16="http://schemas.microsoft.com/office/drawing/2014/main" id="{C2AF1449-935F-2AC0-53EE-B29500702909}"/>
              </a:ext>
            </a:extLst>
          </p:cNvPr>
          <p:cNvSpPr>
            <a:spLocks noGrp="1"/>
          </p:cNvSpPr>
          <p:nvPr>
            <p:ph type="sldNum" sz="quarter" idx="12"/>
          </p:nvPr>
        </p:nvSpPr>
        <p:spPr/>
        <p:txBody>
          <a:bodyPr/>
          <a:lstStyle/>
          <a:p>
            <a:fld id="{FD47E1B6-02E0-4F0E-87BA-CC5D1F54E6FE}" type="slidenum">
              <a:rPr lang="en-GB" smtClean="0"/>
              <a:t>27</a:t>
            </a:fld>
            <a:endParaRPr lang="en-GB"/>
          </a:p>
        </p:txBody>
      </p:sp>
    </p:spTree>
    <p:extLst>
      <p:ext uri="{BB962C8B-B14F-4D97-AF65-F5344CB8AC3E}">
        <p14:creationId xmlns:p14="http://schemas.microsoft.com/office/powerpoint/2010/main" val="10112080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4EED4-56ED-C2E7-67DA-17180F849DB4}"/>
              </a:ext>
            </a:extLst>
          </p:cNvPr>
          <p:cNvSpPr>
            <a:spLocks noGrp="1"/>
          </p:cNvSpPr>
          <p:nvPr>
            <p:ph type="title"/>
          </p:nvPr>
        </p:nvSpPr>
        <p:spPr/>
        <p:txBody>
          <a:bodyPr>
            <a:normAutofit/>
          </a:bodyPr>
          <a:lstStyle/>
          <a:p>
            <a:r>
              <a:rPr lang="en-GB" sz="3200" dirty="0" err="1">
                <a:latin typeface="Lucida Console" panose="020B0609040504020204" pitchFamily="49" charset="0"/>
              </a:rPr>
              <a:t>nicelabels</a:t>
            </a:r>
            <a:r>
              <a:rPr lang="en-GB" sz="3200" dirty="0">
                <a:latin typeface="Lucida Console" panose="020B0609040504020204" pitchFamily="49" charset="0"/>
              </a:rPr>
              <a:t> </a:t>
            </a:r>
            <a:r>
              <a:rPr lang="en-GB" sz="3200" dirty="0">
                <a:latin typeface="Georgia" panose="02040502050405020303" pitchFamily="18" charset="0"/>
              </a:rPr>
              <a:t>with a numeric variable (</a:t>
            </a:r>
            <a:r>
              <a:rPr lang="en-GB" sz="3200" dirty="0" err="1">
                <a:latin typeface="Lucida Console" panose="020B0609040504020204" pitchFamily="49" charset="0"/>
              </a:rPr>
              <a:t>census.dta</a:t>
            </a:r>
            <a:r>
              <a:rPr lang="en-GB" sz="3200" dirty="0">
                <a:latin typeface="Georgia" panose="02040502050405020303" pitchFamily="18" charset="0"/>
              </a:rPr>
              <a:t>)</a:t>
            </a:r>
            <a:endParaRPr lang="en-GB" sz="3200" dirty="0"/>
          </a:p>
        </p:txBody>
      </p:sp>
      <p:sp>
        <p:nvSpPr>
          <p:cNvPr id="3" name="Content Placeholder 2">
            <a:extLst>
              <a:ext uri="{FF2B5EF4-FFF2-40B4-BE49-F238E27FC236}">
                <a16:creationId xmlns:a16="http://schemas.microsoft.com/office/drawing/2014/main" id="{754F29F8-B98F-E5A9-D061-8A99CF36285E}"/>
              </a:ext>
            </a:extLst>
          </p:cNvPr>
          <p:cNvSpPr>
            <a:spLocks noGrp="1"/>
          </p:cNvSpPr>
          <p:nvPr>
            <p:ph idx="1"/>
          </p:nvPr>
        </p:nvSpPr>
        <p:spPr/>
        <p:txBody>
          <a:bodyPr>
            <a:normAutofit fontScale="55000" lnSpcReduction="20000"/>
          </a:bodyPr>
          <a:lstStyle/>
          <a:p>
            <a:pPr marL="0" indent="0">
              <a:buNone/>
            </a:pPr>
            <a:r>
              <a:rPr lang="en-GB" dirty="0">
                <a:latin typeface="Lucida Console" panose="020B0609040504020204" pitchFamily="49" charset="0"/>
              </a:rPr>
              <a:t>. </a:t>
            </a:r>
            <a:r>
              <a:rPr lang="en-GB" dirty="0" err="1">
                <a:latin typeface="Lucida Console" panose="020B0609040504020204" pitchFamily="49" charset="0"/>
              </a:rPr>
              <a:t>nicelabels</a:t>
            </a:r>
            <a:r>
              <a:rPr lang="en-GB" dirty="0">
                <a:latin typeface="Lucida Console" panose="020B0609040504020204" pitchFamily="49" charset="0"/>
              </a:rPr>
              <a:t> </a:t>
            </a:r>
            <a:r>
              <a:rPr lang="en-GB" dirty="0" err="1">
                <a:latin typeface="Lucida Console" panose="020B0609040504020204" pitchFamily="49" charset="0"/>
              </a:rPr>
              <a:t>medage</a:t>
            </a:r>
            <a:r>
              <a:rPr lang="en-GB" dirty="0">
                <a:latin typeface="Lucida Console" panose="020B0609040504020204" pitchFamily="49" charset="0"/>
              </a:rPr>
              <a:t>, local(</a:t>
            </a:r>
            <a:r>
              <a:rPr lang="en-GB" dirty="0" err="1">
                <a:latin typeface="Lucida Console" panose="020B0609040504020204" pitchFamily="49" charset="0"/>
              </a:rPr>
              <a:t>agela</a:t>
            </a:r>
            <a:r>
              <a:rPr lang="en-GB" dirty="0">
                <a:latin typeface="Lucida Console" panose="020B0609040504020204" pitchFamily="49" charset="0"/>
              </a:rPr>
              <a:t>)</a:t>
            </a:r>
          </a:p>
          <a:p>
            <a:pPr marL="0" indent="0">
              <a:buNone/>
            </a:pPr>
            <a:r>
              <a:rPr lang="en-GB" dirty="0">
                <a:latin typeface="Lucida Console" panose="020B0609040504020204" pitchFamily="49" charset="0"/>
              </a:rPr>
              <a:t>step:      5</a:t>
            </a:r>
          </a:p>
          <a:p>
            <a:pPr marL="0" indent="0">
              <a:buNone/>
            </a:pPr>
            <a:r>
              <a:rPr lang="en-GB" dirty="0">
                <a:latin typeface="Lucida Console" panose="020B0609040504020204" pitchFamily="49" charset="0"/>
              </a:rPr>
              <a:t>labels:    20 25 30 35</a:t>
            </a:r>
          </a:p>
          <a:p>
            <a:pPr marL="0" indent="0">
              <a:buNone/>
            </a:pPr>
            <a:endParaRPr lang="en-GB" dirty="0">
              <a:latin typeface="Lucida Console" panose="020B0609040504020204" pitchFamily="49" charset="0"/>
            </a:endParaRPr>
          </a:p>
          <a:p>
            <a:pPr marL="0" indent="0">
              <a:buNone/>
            </a:pPr>
            <a:r>
              <a:rPr lang="en-GB" dirty="0">
                <a:latin typeface="Lucida Console" panose="020B0609040504020204" pitchFamily="49" charset="0"/>
              </a:rPr>
              <a:t>. </a:t>
            </a:r>
            <a:r>
              <a:rPr lang="en-GB" dirty="0" err="1">
                <a:latin typeface="Lucida Console" panose="020B0609040504020204" pitchFamily="49" charset="0"/>
              </a:rPr>
              <a:t>nicelabels</a:t>
            </a:r>
            <a:r>
              <a:rPr lang="en-GB" dirty="0">
                <a:latin typeface="Lucida Console" panose="020B0609040504020204" pitchFamily="49" charset="0"/>
              </a:rPr>
              <a:t> </a:t>
            </a:r>
            <a:r>
              <a:rPr lang="en-GB" dirty="0" err="1">
                <a:latin typeface="Lucida Console" panose="020B0609040504020204" pitchFamily="49" charset="0"/>
              </a:rPr>
              <a:t>medage</a:t>
            </a:r>
            <a:r>
              <a:rPr lang="en-GB" dirty="0">
                <a:latin typeface="Lucida Console" panose="020B0609040504020204" pitchFamily="49" charset="0"/>
              </a:rPr>
              <a:t>, local(</a:t>
            </a:r>
            <a:r>
              <a:rPr lang="en-GB" dirty="0" err="1">
                <a:latin typeface="Lucida Console" panose="020B0609040504020204" pitchFamily="49" charset="0"/>
              </a:rPr>
              <a:t>agela</a:t>
            </a:r>
            <a:r>
              <a:rPr lang="en-GB" dirty="0">
                <a:latin typeface="Lucida Console" panose="020B0609040504020204" pitchFamily="49" charset="0"/>
              </a:rPr>
              <a:t>) tight</a:t>
            </a:r>
          </a:p>
          <a:p>
            <a:pPr marL="0" indent="0">
              <a:buNone/>
            </a:pPr>
            <a:r>
              <a:rPr lang="en-GB" dirty="0">
                <a:latin typeface="Lucida Console" panose="020B0609040504020204" pitchFamily="49" charset="0"/>
              </a:rPr>
              <a:t>step:      5</a:t>
            </a:r>
          </a:p>
          <a:p>
            <a:pPr marL="0" indent="0">
              <a:buNone/>
            </a:pPr>
            <a:r>
              <a:rPr lang="en-GB" dirty="0">
                <a:latin typeface="Lucida Console" panose="020B0609040504020204" pitchFamily="49" charset="0"/>
              </a:rPr>
              <a:t>labels:    25 30</a:t>
            </a:r>
          </a:p>
          <a:p>
            <a:pPr marL="0" indent="0">
              <a:buNone/>
            </a:pPr>
            <a:endParaRPr lang="en-GB" dirty="0">
              <a:latin typeface="Lucida Console" panose="020B0609040504020204" pitchFamily="49" charset="0"/>
            </a:endParaRPr>
          </a:p>
          <a:p>
            <a:pPr marL="0" indent="0">
              <a:buNone/>
            </a:pPr>
            <a:r>
              <a:rPr lang="en-GB" dirty="0">
                <a:latin typeface="Lucida Console" panose="020B0609040504020204" pitchFamily="49" charset="0"/>
              </a:rPr>
              <a:t>. </a:t>
            </a:r>
            <a:r>
              <a:rPr lang="en-GB" dirty="0" err="1">
                <a:latin typeface="Lucida Console" panose="020B0609040504020204" pitchFamily="49" charset="0"/>
              </a:rPr>
              <a:t>nicelabels</a:t>
            </a:r>
            <a:r>
              <a:rPr lang="en-GB" dirty="0">
                <a:latin typeface="Lucida Console" panose="020B0609040504020204" pitchFamily="49" charset="0"/>
              </a:rPr>
              <a:t> </a:t>
            </a:r>
            <a:r>
              <a:rPr lang="en-GB" dirty="0" err="1">
                <a:latin typeface="Lucida Console" panose="020B0609040504020204" pitchFamily="49" charset="0"/>
              </a:rPr>
              <a:t>medage</a:t>
            </a:r>
            <a:r>
              <a:rPr lang="en-GB" dirty="0">
                <a:latin typeface="Lucida Console" panose="020B0609040504020204" pitchFamily="49" charset="0"/>
              </a:rPr>
              <a:t>, local(</a:t>
            </a:r>
            <a:r>
              <a:rPr lang="en-GB" dirty="0" err="1">
                <a:latin typeface="Lucida Console" panose="020B0609040504020204" pitchFamily="49" charset="0"/>
              </a:rPr>
              <a:t>agela</a:t>
            </a:r>
            <a:r>
              <a:rPr lang="en-GB" dirty="0">
                <a:latin typeface="Lucida Console" panose="020B0609040504020204" pitchFamily="49" charset="0"/>
              </a:rPr>
              <a:t>) </a:t>
            </a:r>
            <a:r>
              <a:rPr lang="en-GB" dirty="0" err="1">
                <a:latin typeface="Lucida Console" panose="020B0609040504020204" pitchFamily="49" charset="0"/>
              </a:rPr>
              <a:t>nvals</a:t>
            </a:r>
            <a:r>
              <a:rPr lang="en-GB" dirty="0">
                <a:latin typeface="Lucida Console" panose="020B0609040504020204" pitchFamily="49" charset="0"/>
              </a:rPr>
              <a:t>(10)</a:t>
            </a:r>
          </a:p>
          <a:p>
            <a:pPr marL="0" indent="0">
              <a:buNone/>
            </a:pPr>
            <a:r>
              <a:rPr lang="en-GB" dirty="0">
                <a:latin typeface="Lucida Console" panose="020B0609040504020204" pitchFamily="49" charset="0"/>
              </a:rPr>
              <a:t>step:      2</a:t>
            </a:r>
          </a:p>
          <a:p>
            <a:pPr marL="0" indent="0">
              <a:buNone/>
            </a:pPr>
            <a:r>
              <a:rPr lang="en-GB" dirty="0">
                <a:latin typeface="Lucida Console" panose="020B0609040504020204" pitchFamily="49" charset="0"/>
              </a:rPr>
              <a:t>labels:    24 26 28 30 32 34 36</a:t>
            </a:r>
          </a:p>
          <a:p>
            <a:pPr marL="0" indent="0">
              <a:buNone/>
            </a:pPr>
            <a:endParaRPr lang="en-GB" dirty="0">
              <a:latin typeface="Lucida Console" panose="020B0609040504020204" pitchFamily="49" charset="0"/>
            </a:endParaRPr>
          </a:p>
          <a:p>
            <a:pPr marL="0" indent="0">
              <a:buNone/>
            </a:pPr>
            <a:r>
              <a:rPr lang="en-GB" dirty="0">
                <a:latin typeface="Lucida Console" panose="020B0609040504020204" pitchFamily="49" charset="0"/>
              </a:rPr>
              <a:t>. </a:t>
            </a:r>
            <a:r>
              <a:rPr lang="en-GB" dirty="0" err="1">
                <a:latin typeface="Lucida Console" panose="020B0609040504020204" pitchFamily="49" charset="0"/>
              </a:rPr>
              <a:t>nicelabels</a:t>
            </a:r>
            <a:r>
              <a:rPr lang="en-GB" dirty="0">
                <a:latin typeface="Lucida Console" panose="020B0609040504020204" pitchFamily="49" charset="0"/>
              </a:rPr>
              <a:t> </a:t>
            </a:r>
            <a:r>
              <a:rPr lang="en-GB" dirty="0" err="1">
                <a:latin typeface="Lucida Console" panose="020B0609040504020204" pitchFamily="49" charset="0"/>
              </a:rPr>
              <a:t>medage</a:t>
            </a:r>
            <a:r>
              <a:rPr lang="en-GB" dirty="0">
                <a:latin typeface="Lucida Console" panose="020B0609040504020204" pitchFamily="49" charset="0"/>
              </a:rPr>
              <a:t>, local(</a:t>
            </a:r>
            <a:r>
              <a:rPr lang="en-GB" dirty="0" err="1">
                <a:latin typeface="Lucida Console" panose="020B0609040504020204" pitchFamily="49" charset="0"/>
              </a:rPr>
              <a:t>agela</a:t>
            </a:r>
            <a:r>
              <a:rPr lang="en-GB" dirty="0">
                <a:latin typeface="Lucida Console" panose="020B0609040504020204" pitchFamily="49" charset="0"/>
              </a:rPr>
              <a:t>) </a:t>
            </a:r>
            <a:r>
              <a:rPr lang="en-GB" dirty="0" err="1">
                <a:latin typeface="Lucida Console" panose="020B0609040504020204" pitchFamily="49" charset="0"/>
              </a:rPr>
              <a:t>nvals</a:t>
            </a:r>
            <a:r>
              <a:rPr lang="en-GB" dirty="0">
                <a:latin typeface="Lucida Console" panose="020B0609040504020204" pitchFamily="49" charset="0"/>
              </a:rPr>
              <a:t>(10) tight</a:t>
            </a:r>
          </a:p>
          <a:p>
            <a:pPr marL="0" indent="0">
              <a:buNone/>
            </a:pPr>
            <a:r>
              <a:rPr lang="en-GB" dirty="0">
                <a:latin typeface="Lucida Console" panose="020B0609040504020204" pitchFamily="49" charset="0"/>
              </a:rPr>
              <a:t>step:      2</a:t>
            </a:r>
          </a:p>
          <a:p>
            <a:pPr marL="0" indent="0">
              <a:buNone/>
            </a:pPr>
            <a:r>
              <a:rPr lang="en-GB" dirty="0">
                <a:latin typeface="Lucida Console" panose="020B0609040504020204" pitchFamily="49" charset="0"/>
              </a:rPr>
              <a:t>labels:    26 28 30 32 34</a:t>
            </a:r>
          </a:p>
          <a:p>
            <a:pPr marL="0" indent="0">
              <a:buNone/>
            </a:pPr>
            <a:endParaRPr lang="en-GB" dirty="0"/>
          </a:p>
        </p:txBody>
      </p:sp>
      <p:sp>
        <p:nvSpPr>
          <p:cNvPr id="4" name="Slide Number Placeholder 3">
            <a:extLst>
              <a:ext uri="{FF2B5EF4-FFF2-40B4-BE49-F238E27FC236}">
                <a16:creationId xmlns:a16="http://schemas.microsoft.com/office/drawing/2014/main" id="{AAABEB32-2C2B-102A-7C2F-5890D725A5C2}"/>
              </a:ext>
            </a:extLst>
          </p:cNvPr>
          <p:cNvSpPr>
            <a:spLocks noGrp="1"/>
          </p:cNvSpPr>
          <p:nvPr>
            <p:ph type="sldNum" sz="quarter" idx="12"/>
          </p:nvPr>
        </p:nvSpPr>
        <p:spPr/>
        <p:txBody>
          <a:bodyPr/>
          <a:lstStyle/>
          <a:p>
            <a:fld id="{FD47E1B6-02E0-4F0E-87BA-CC5D1F54E6FE}" type="slidenum">
              <a:rPr lang="en-GB" smtClean="0"/>
              <a:t>28</a:t>
            </a:fld>
            <a:endParaRPr lang="en-GB"/>
          </a:p>
        </p:txBody>
      </p:sp>
    </p:spTree>
    <p:extLst>
      <p:ext uri="{BB962C8B-B14F-4D97-AF65-F5344CB8AC3E}">
        <p14:creationId xmlns:p14="http://schemas.microsoft.com/office/powerpoint/2010/main" val="15614362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46FC-E8A5-69A1-81A6-1EDF1155FB61}"/>
              </a:ext>
            </a:extLst>
          </p:cNvPr>
          <p:cNvSpPr>
            <a:spLocks noGrp="1"/>
          </p:cNvSpPr>
          <p:nvPr>
            <p:ph type="title"/>
          </p:nvPr>
        </p:nvSpPr>
        <p:spPr/>
        <p:txBody>
          <a:bodyPr>
            <a:normAutofit/>
          </a:bodyPr>
          <a:lstStyle/>
          <a:p>
            <a:r>
              <a:rPr lang="en-GB" sz="3200" dirty="0">
                <a:latin typeface="Georgia" panose="02040502050405020303" pitchFamily="18" charset="0"/>
              </a:rPr>
              <a:t>Axis labels must start at zero? </a:t>
            </a:r>
          </a:p>
        </p:txBody>
      </p:sp>
      <p:sp>
        <p:nvSpPr>
          <p:cNvPr id="3" name="Content Placeholder 2">
            <a:extLst>
              <a:ext uri="{FF2B5EF4-FFF2-40B4-BE49-F238E27FC236}">
                <a16:creationId xmlns:a16="http://schemas.microsoft.com/office/drawing/2014/main" id="{586E6CE6-FD7D-C55B-5769-139FCA689A67}"/>
              </a:ext>
            </a:extLst>
          </p:cNvPr>
          <p:cNvSpPr>
            <a:spLocks noGrp="1"/>
          </p:cNvSpPr>
          <p:nvPr>
            <p:ph idx="1"/>
          </p:nvPr>
        </p:nvSpPr>
        <p:spPr/>
        <p:txBody>
          <a:bodyPr>
            <a:normAutofit/>
          </a:bodyPr>
          <a:lstStyle/>
          <a:p>
            <a:pPr marL="0" indent="0">
              <a:buNone/>
            </a:pPr>
            <a:r>
              <a:rPr lang="en-GB" sz="2200" dirty="0">
                <a:latin typeface="Georgia" panose="02040502050405020303" pitchFamily="18" charset="0"/>
              </a:rPr>
              <a:t>A variable is all positive, but regardless you want to insist on labels starting at zero:</a:t>
            </a:r>
          </a:p>
          <a:p>
            <a:pPr marL="0" indent="0">
              <a:buNone/>
            </a:pPr>
            <a:endParaRPr lang="en-GB" sz="2200" dirty="0"/>
          </a:p>
          <a:p>
            <a:pPr marL="0" indent="0">
              <a:buNone/>
            </a:pPr>
            <a:r>
              <a:rPr lang="en-GB" sz="2200" dirty="0">
                <a:latin typeface="Lucida Console" panose="020B0609040504020204" pitchFamily="49" charset="0"/>
              </a:rPr>
              <a:t>. </a:t>
            </a:r>
            <a:r>
              <a:rPr lang="en-GB" sz="2200" dirty="0" err="1">
                <a:latin typeface="Lucida Console" panose="020B0609040504020204" pitchFamily="49" charset="0"/>
              </a:rPr>
              <a:t>sysuse</a:t>
            </a:r>
            <a:r>
              <a:rPr lang="en-GB" sz="2200" dirty="0">
                <a:latin typeface="Lucida Console" panose="020B0609040504020204" pitchFamily="49" charset="0"/>
              </a:rPr>
              <a:t> auto, clear</a:t>
            </a:r>
          </a:p>
          <a:p>
            <a:pPr marL="0" indent="0">
              <a:buNone/>
            </a:pPr>
            <a:r>
              <a:rPr lang="en-GB" sz="2200" dirty="0">
                <a:latin typeface="Lucida Console" panose="020B0609040504020204" pitchFamily="49" charset="0"/>
              </a:rPr>
              <a:t>(1978 automobile data)</a:t>
            </a:r>
          </a:p>
          <a:p>
            <a:pPr marL="0" indent="0">
              <a:buNone/>
            </a:pPr>
            <a:endParaRPr lang="en-GB" sz="2200" dirty="0">
              <a:latin typeface="Lucida Console" panose="020B0609040504020204" pitchFamily="49" charset="0"/>
            </a:endParaRPr>
          </a:p>
          <a:p>
            <a:pPr marL="0" indent="0">
              <a:buNone/>
            </a:pPr>
            <a:r>
              <a:rPr lang="en-GB" sz="2200" dirty="0">
                <a:latin typeface="Lucida Console" panose="020B0609040504020204" pitchFamily="49" charset="0"/>
              </a:rPr>
              <a:t>. summarize mpg, </a:t>
            </a:r>
            <a:r>
              <a:rPr lang="en-GB" sz="2200" dirty="0" err="1">
                <a:latin typeface="Lucida Console" panose="020B0609040504020204" pitchFamily="49" charset="0"/>
              </a:rPr>
              <a:t>meanonly</a:t>
            </a:r>
            <a:endParaRPr lang="en-GB" sz="2200" dirty="0">
              <a:latin typeface="Lucida Console" panose="020B0609040504020204" pitchFamily="49" charset="0"/>
            </a:endParaRPr>
          </a:p>
          <a:p>
            <a:pPr marL="0" indent="0">
              <a:buNone/>
            </a:pPr>
            <a:r>
              <a:rPr lang="en-GB" sz="2200" dirty="0">
                <a:latin typeface="Lucida Console" panose="020B0609040504020204" pitchFamily="49" charset="0"/>
              </a:rPr>
              <a:t>.</a:t>
            </a:r>
          </a:p>
          <a:p>
            <a:pPr marL="0" indent="0">
              <a:buNone/>
            </a:pPr>
            <a:r>
              <a:rPr lang="en-GB" sz="2200" dirty="0">
                <a:latin typeface="Lucida Console" panose="020B0609040504020204" pitchFamily="49" charset="0"/>
              </a:rPr>
              <a:t>. </a:t>
            </a:r>
            <a:r>
              <a:rPr lang="en-GB" sz="2200" dirty="0" err="1">
                <a:latin typeface="Lucida Console" panose="020B0609040504020204" pitchFamily="49" charset="0"/>
              </a:rPr>
              <a:t>nicelabels</a:t>
            </a:r>
            <a:r>
              <a:rPr lang="en-GB" sz="2200" dirty="0">
                <a:latin typeface="Lucida Console" panose="020B0609040504020204" pitchFamily="49" charset="0"/>
              </a:rPr>
              <a:t> 0 `r(max)', local(foo)</a:t>
            </a:r>
          </a:p>
          <a:p>
            <a:pPr marL="0" indent="0">
              <a:buNone/>
            </a:pPr>
            <a:r>
              <a:rPr lang="en-GB" sz="2200" dirty="0">
                <a:latin typeface="Lucida Console" panose="020B0609040504020204" pitchFamily="49" charset="0"/>
              </a:rPr>
              <a:t>step:      10</a:t>
            </a:r>
          </a:p>
          <a:p>
            <a:pPr marL="0" indent="0">
              <a:buNone/>
            </a:pPr>
            <a:r>
              <a:rPr lang="en-GB" sz="2200" dirty="0">
                <a:latin typeface="Lucida Console" panose="020B0609040504020204" pitchFamily="49" charset="0"/>
              </a:rPr>
              <a:t>labels:    0 10 20 30 40 50</a:t>
            </a:r>
          </a:p>
          <a:p>
            <a:pPr marL="0" indent="0">
              <a:buNone/>
            </a:pPr>
            <a:endParaRPr lang="en-GB" dirty="0"/>
          </a:p>
        </p:txBody>
      </p:sp>
      <p:sp>
        <p:nvSpPr>
          <p:cNvPr id="4" name="Slide Number Placeholder 3">
            <a:extLst>
              <a:ext uri="{FF2B5EF4-FFF2-40B4-BE49-F238E27FC236}">
                <a16:creationId xmlns:a16="http://schemas.microsoft.com/office/drawing/2014/main" id="{45B89AB7-8BCB-3A9D-8E64-0AFAFCF24ECE}"/>
              </a:ext>
            </a:extLst>
          </p:cNvPr>
          <p:cNvSpPr>
            <a:spLocks noGrp="1"/>
          </p:cNvSpPr>
          <p:nvPr>
            <p:ph type="sldNum" sz="quarter" idx="12"/>
          </p:nvPr>
        </p:nvSpPr>
        <p:spPr/>
        <p:txBody>
          <a:bodyPr/>
          <a:lstStyle/>
          <a:p>
            <a:fld id="{FD47E1B6-02E0-4F0E-87BA-CC5D1F54E6FE}" type="slidenum">
              <a:rPr lang="en-GB" smtClean="0"/>
              <a:t>29</a:t>
            </a:fld>
            <a:endParaRPr lang="en-GB"/>
          </a:p>
        </p:txBody>
      </p:sp>
    </p:spTree>
    <p:extLst>
      <p:ext uri="{BB962C8B-B14F-4D97-AF65-F5344CB8AC3E}">
        <p14:creationId xmlns:p14="http://schemas.microsoft.com/office/powerpoint/2010/main" val="3862253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51ED8-2B6A-D489-841A-9C72B0969DA0}"/>
              </a:ext>
            </a:extLst>
          </p:cNvPr>
          <p:cNvSpPr>
            <a:spLocks noGrp="1"/>
          </p:cNvSpPr>
          <p:nvPr>
            <p:ph type="title"/>
          </p:nvPr>
        </p:nvSpPr>
        <p:spPr/>
        <p:txBody>
          <a:bodyPr>
            <a:normAutofit/>
          </a:bodyPr>
          <a:lstStyle/>
          <a:p>
            <a:r>
              <a:rPr lang="en-GB" sz="3200" dirty="0">
                <a:latin typeface="Georgia" panose="02040502050405020303" pitchFamily="18" charset="0"/>
              </a:rPr>
              <a:t>Commands from SSC and </a:t>
            </a:r>
            <a:r>
              <a:rPr lang="en-GB" sz="3200" i="1" dirty="0">
                <a:latin typeface="Georgia" panose="02040502050405020303" pitchFamily="18" charset="0"/>
              </a:rPr>
              <a:t>Stata Journal</a:t>
            </a:r>
          </a:p>
        </p:txBody>
      </p:sp>
      <p:sp>
        <p:nvSpPr>
          <p:cNvPr id="3" name="Content Placeholder 2">
            <a:extLst>
              <a:ext uri="{FF2B5EF4-FFF2-40B4-BE49-F238E27FC236}">
                <a16:creationId xmlns:a16="http://schemas.microsoft.com/office/drawing/2014/main" id="{97E31C87-DEC3-D584-9480-04C6EBFB6D47}"/>
              </a:ext>
            </a:extLst>
          </p:cNvPr>
          <p:cNvSpPr>
            <a:spLocks noGrp="1"/>
          </p:cNvSpPr>
          <p:nvPr>
            <p:ph idx="1"/>
          </p:nvPr>
        </p:nvSpPr>
        <p:spPr>
          <a:xfrm>
            <a:off x="838200" y="1557867"/>
            <a:ext cx="10515600" cy="4641321"/>
          </a:xfrm>
        </p:spPr>
        <p:txBody>
          <a:bodyPr>
            <a:normAutofit lnSpcReduction="10000"/>
          </a:bodyPr>
          <a:lstStyle/>
          <a:p>
            <a:pPr marL="0" indent="0">
              <a:buNone/>
            </a:pPr>
            <a:endParaRPr lang="en-GB" sz="2400" b="0" i="0" dirty="0">
              <a:solidFill>
                <a:srgbClr val="222222"/>
              </a:solidFill>
              <a:effectLst/>
              <a:latin typeface="Lucida Console" panose="020B0609040504020204" pitchFamily="49" charset="0"/>
            </a:endParaRPr>
          </a:p>
          <a:p>
            <a:pPr marL="0" indent="0">
              <a:buNone/>
            </a:pPr>
            <a:r>
              <a:rPr lang="en-GB" sz="2400" b="0" i="0" dirty="0" err="1">
                <a:solidFill>
                  <a:srgbClr val="222222"/>
                </a:solidFill>
                <a:effectLst/>
                <a:latin typeface="Lucida Console" panose="020B0609040504020204" pitchFamily="49" charset="0"/>
              </a:rPr>
              <a:t>nicelabels</a:t>
            </a:r>
            <a:r>
              <a:rPr lang="en-GB" sz="2400" dirty="0">
                <a:solidFill>
                  <a:srgbClr val="222222"/>
                </a:solidFill>
                <a:latin typeface="Lucida Console" panose="020B0609040504020204" pitchFamily="49" charset="0"/>
              </a:rPr>
              <a:t> </a:t>
            </a:r>
            <a:r>
              <a:rPr lang="en-GB" sz="2400" dirty="0">
                <a:solidFill>
                  <a:srgbClr val="222222"/>
                </a:solidFill>
                <a:latin typeface="Georgia" panose="02040502050405020303" pitchFamily="18" charset="0"/>
              </a:rPr>
              <a:t>SSC and </a:t>
            </a:r>
            <a:r>
              <a:rPr lang="en-GB" sz="2400" i="1" dirty="0">
                <a:solidFill>
                  <a:srgbClr val="222222"/>
                </a:solidFill>
                <a:latin typeface="Georgia" panose="02040502050405020303" pitchFamily="18" charset="0"/>
              </a:rPr>
              <a:t>Stata Journal </a:t>
            </a:r>
            <a:r>
              <a:rPr lang="en-GB" sz="2400" dirty="0">
                <a:solidFill>
                  <a:srgbClr val="222222"/>
                </a:solidFill>
                <a:latin typeface="Georgia" panose="02040502050405020303" pitchFamily="18" charset="0"/>
              </a:rPr>
              <a:t>22(4) in press </a:t>
            </a:r>
            <a:endParaRPr lang="en-GB" sz="2400" dirty="0">
              <a:solidFill>
                <a:srgbClr val="222222"/>
              </a:solidFill>
              <a:latin typeface="Lucida Console" panose="020B0609040504020204" pitchFamily="49" charset="0"/>
            </a:endParaRPr>
          </a:p>
          <a:p>
            <a:pPr marL="0" indent="0">
              <a:buNone/>
            </a:pPr>
            <a:endParaRPr lang="en-GB" sz="2400" b="0" i="0" dirty="0">
              <a:solidFill>
                <a:srgbClr val="222222"/>
              </a:solidFill>
              <a:effectLst/>
              <a:latin typeface="Lucida Console" panose="020B0609040504020204" pitchFamily="49" charset="0"/>
            </a:endParaRPr>
          </a:p>
          <a:p>
            <a:pPr marL="0" indent="0">
              <a:buNone/>
            </a:pPr>
            <a:r>
              <a:rPr lang="en-GB" sz="2400" dirty="0" err="1">
                <a:solidFill>
                  <a:srgbClr val="222222"/>
                </a:solidFill>
                <a:latin typeface="Lucida Console" panose="020B0609040504020204" pitchFamily="49" charset="0"/>
              </a:rPr>
              <a:t>n</a:t>
            </a:r>
            <a:r>
              <a:rPr lang="en-GB" sz="2400" b="0" i="0" dirty="0" err="1">
                <a:solidFill>
                  <a:srgbClr val="222222"/>
                </a:solidFill>
                <a:effectLst/>
                <a:latin typeface="Lucida Console" panose="020B0609040504020204" pitchFamily="49" charset="0"/>
              </a:rPr>
              <a:t>iceloglabels</a:t>
            </a:r>
            <a:r>
              <a:rPr lang="en-GB" sz="2400" b="0" i="0" dirty="0">
                <a:solidFill>
                  <a:srgbClr val="222222"/>
                </a:solidFill>
                <a:effectLst/>
                <a:latin typeface="Lucida Console" panose="020B0609040504020204" pitchFamily="49" charset="0"/>
              </a:rPr>
              <a:t> </a:t>
            </a:r>
            <a:r>
              <a:rPr lang="en-GB" sz="2400" b="0" i="1" dirty="0">
                <a:solidFill>
                  <a:srgbClr val="222222"/>
                </a:solidFill>
                <a:effectLst/>
                <a:latin typeface="Georgia" panose="02040502050405020303" pitchFamily="18" charset="0"/>
              </a:rPr>
              <a:t>Stata Journal </a:t>
            </a:r>
            <a:r>
              <a:rPr lang="en-GB" sz="2400" b="0" i="0" dirty="0">
                <a:solidFill>
                  <a:srgbClr val="222222"/>
                </a:solidFill>
                <a:effectLst/>
                <a:latin typeface="Georgia" panose="02040502050405020303" pitchFamily="18" charset="0"/>
              </a:rPr>
              <a:t>18(1): 262—286 and 20(3): 1028 </a:t>
            </a:r>
            <a:endParaRPr lang="en-GB" sz="2400" b="0" i="0" dirty="0">
              <a:solidFill>
                <a:srgbClr val="222222"/>
              </a:solidFill>
              <a:effectLst/>
              <a:latin typeface="Lucida Console" panose="020B0609040504020204" pitchFamily="49" charset="0"/>
            </a:endParaRPr>
          </a:p>
          <a:p>
            <a:pPr marL="0" indent="0">
              <a:buNone/>
            </a:pPr>
            <a:endParaRPr lang="en-GB" sz="2400" b="0" i="0" dirty="0">
              <a:solidFill>
                <a:srgbClr val="222222"/>
              </a:solidFill>
              <a:effectLst/>
              <a:latin typeface="Lucida Console" panose="020B0609040504020204" pitchFamily="49" charset="0"/>
            </a:endParaRPr>
          </a:p>
          <a:p>
            <a:pPr marL="0" indent="0">
              <a:buNone/>
            </a:pPr>
            <a:r>
              <a:rPr lang="en-GB" sz="2400" dirty="0" err="1">
                <a:solidFill>
                  <a:srgbClr val="222222"/>
                </a:solidFill>
                <a:latin typeface="Lucida Console" panose="020B0609040504020204" pitchFamily="49" charset="0"/>
              </a:rPr>
              <a:t>m</a:t>
            </a:r>
            <a:r>
              <a:rPr lang="en-GB" sz="2400" b="0" i="0" dirty="0" err="1">
                <a:solidFill>
                  <a:srgbClr val="222222"/>
                </a:solidFill>
                <a:effectLst/>
                <a:latin typeface="Lucida Console" panose="020B0609040504020204" pitchFamily="49" charset="0"/>
              </a:rPr>
              <a:t>ylabels</a:t>
            </a:r>
            <a:r>
              <a:rPr lang="en-GB" sz="2400" dirty="0">
                <a:solidFill>
                  <a:srgbClr val="222222"/>
                </a:solidFill>
                <a:latin typeface="Lucida Console" panose="020B0609040504020204" pitchFamily="49" charset="0"/>
              </a:rPr>
              <a:t> </a:t>
            </a:r>
            <a:r>
              <a:rPr lang="en-GB" sz="2400" dirty="0">
                <a:solidFill>
                  <a:srgbClr val="222222"/>
                </a:solidFill>
                <a:latin typeface="Georgia" panose="02040502050405020303" pitchFamily="18" charset="0"/>
              </a:rPr>
              <a:t>and</a:t>
            </a:r>
            <a:r>
              <a:rPr lang="en-GB" sz="2400" b="0" i="0" dirty="0">
                <a:solidFill>
                  <a:srgbClr val="222222"/>
                </a:solidFill>
                <a:effectLst/>
                <a:latin typeface="Lucida Console" panose="020B0609040504020204" pitchFamily="49" charset="0"/>
              </a:rPr>
              <a:t> </a:t>
            </a:r>
            <a:r>
              <a:rPr lang="en-GB" sz="2400" b="0" i="0" dirty="0" err="1">
                <a:solidFill>
                  <a:srgbClr val="222222"/>
                </a:solidFill>
                <a:effectLst/>
                <a:latin typeface="Lucida Console" panose="020B0609040504020204" pitchFamily="49" charset="0"/>
              </a:rPr>
              <a:t>myticks</a:t>
            </a:r>
            <a:r>
              <a:rPr lang="en-GB" sz="2400" dirty="0">
                <a:solidFill>
                  <a:srgbClr val="222222"/>
                </a:solidFill>
                <a:latin typeface="Lucida Console" panose="020B0609040504020204" pitchFamily="49" charset="0"/>
              </a:rPr>
              <a:t> </a:t>
            </a:r>
            <a:r>
              <a:rPr lang="en-GB" sz="2400" dirty="0">
                <a:solidFill>
                  <a:srgbClr val="222222"/>
                </a:solidFill>
                <a:latin typeface="Georgia" panose="02040502050405020303" pitchFamily="18" charset="0"/>
              </a:rPr>
              <a:t>SSC and </a:t>
            </a:r>
            <a:r>
              <a:rPr lang="en-GB" sz="2400" i="1" dirty="0">
                <a:solidFill>
                  <a:srgbClr val="222222"/>
                </a:solidFill>
                <a:latin typeface="Georgia" panose="02040502050405020303" pitchFamily="18" charset="0"/>
              </a:rPr>
              <a:t>Stata Journal </a:t>
            </a:r>
            <a:r>
              <a:rPr lang="en-GB" sz="2400" dirty="0">
                <a:solidFill>
                  <a:srgbClr val="222222"/>
                </a:solidFill>
                <a:latin typeface="Georgia" panose="02040502050405020303" pitchFamily="18" charset="0"/>
              </a:rPr>
              <a:t>22(4) in press </a:t>
            </a:r>
            <a:endParaRPr lang="en-GB" sz="2400" dirty="0">
              <a:solidFill>
                <a:srgbClr val="222222"/>
              </a:solidFill>
              <a:latin typeface="Lucida Console" panose="020B0609040504020204" pitchFamily="49" charset="0"/>
            </a:endParaRPr>
          </a:p>
          <a:p>
            <a:pPr marL="0" indent="0">
              <a:buNone/>
            </a:pPr>
            <a:endParaRPr lang="en-GB" sz="2400" b="0" i="0" dirty="0">
              <a:solidFill>
                <a:srgbClr val="222222"/>
              </a:solidFill>
              <a:effectLst/>
              <a:latin typeface="Lucida Console" panose="020B0609040504020204" pitchFamily="49" charset="0"/>
            </a:endParaRPr>
          </a:p>
          <a:p>
            <a:pPr marL="0" indent="0">
              <a:buNone/>
            </a:pPr>
            <a:r>
              <a:rPr lang="en-GB" sz="2400" dirty="0" err="1">
                <a:solidFill>
                  <a:srgbClr val="222222"/>
                </a:solidFill>
                <a:latin typeface="Lucida Console" panose="020B0609040504020204" pitchFamily="49" charset="0"/>
              </a:rPr>
              <a:t>qplot</a:t>
            </a:r>
            <a:r>
              <a:rPr lang="en-GB" sz="2400" dirty="0">
                <a:solidFill>
                  <a:srgbClr val="222222"/>
                </a:solidFill>
                <a:latin typeface="Lucida Console" panose="020B0609040504020204" pitchFamily="49" charset="0"/>
              </a:rPr>
              <a:t> </a:t>
            </a:r>
            <a:r>
              <a:rPr lang="en-GB" sz="2400" dirty="0">
                <a:solidFill>
                  <a:srgbClr val="222222"/>
                </a:solidFill>
                <a:latin typeface="Georgia" panose="02040502050405020303" pitchFamily="18" charset="0"/>
              </a:rPr>
              <a:t>latest </a:t>
            </a:r>
            <a:r>
              <a:rPr lang="en-GB" sz="2400" i="1" dirty="0">
                <a:solidFill>
                  <a:srgbClr val="222222"/>
                </a:solidFill>
                <a:latin typeface="Georgia" panose="02040502050405020303" pitchFamily="18" charset="0"/>
              </a:rPr>
              <a:t>Stata Journal </a:t>
            </a:r>
            <a:r>
              <a:rPr lang="en-GB" sz="2400" dirty="0">
                <a:solidFill>
                  <a:srgbClr val="222222"/>
                </a:solidFill>
                <a:latin typeface="Georgia" panose="02040502050405020303" pitchFamily="18" charset="0"/>
              </a:rPr>
              <a:t>19(3): 748</a:t>
            </a:r>
          </a:p>
          <a:p>
            <a:pPr marL="0" indent="0">
              <a:buNone/>
            </a:pPr>
            <a:r>
              <a:rPr lang="en-GB" sz="2400" dirty="0" err="1">
                <a:solidFill>
                  <a:srgbClr val="222222"/>
                </a:solidFill>
                <a:latin typeface="Lucida Console" panose="020B0609040504020204" pitchFamily="49" charset="0"/>
              </a:rPr>
              <a:t>d</a:t>
            </a:r>
            <a:r>
              <a:rPr lang="en-GB" sz="2400" b="0" i="0" dirty="0" err="1">
                <a:solidFill>
                  <a:srgbClr val="222222"/>
                </a:solidFill>
                <a:effectLst/>
                <a:latin typeface="Lucida Console" panose="020B0609040504020204" pitchFamily="49" charset="0"/>
              </a:rPr>
              <a:t>istplot</a:t>
            </a:r>
            <a:r>
              <a:rPr lang="en-GB" sz="2400" b="0" i="0" dirty="0">
                <a:solidFill>
                  <a:srgbClr val="222222"/>
                </a:solidFill>
                <a:effectLst/>
                <a:latin typeface="Lucida Console" panose="020B0609040504020204" pitchFamily="49" charset="0"/>
              </a:rPr>
              <a:t> </a:t>
            </a:r>
            <a:r>
              <a:rPr lang="en-GB" sz="2400" dirty="0">
                <a:solidFill>
                  <a:srgbClr val="222222"/>
                </a:solidFill>
                <a:latin typeface="Georgia" panose="02040502050405020303" pitchFamily="18" charset="0"/>
              </a:rPr>
              <a:t>latest </a:t>
            </a:r>
            <a:r>
              <a:rPr lang="en-GB" sz="2400" i="1" dirty="0">
                <a:solidFill>
                  <a:srgbClr val="222222"/>
                </a:solidFill>
                <a:latin typeface="Georgia" panose="02040502050405020303" pitchFamily="18" charset="0"/>
              </a:rPr>
              <a:t>Stata Journal </a:t>
            </a:r>
            <a:r>
              <a:rPr lang="en-GB" sz="2400" dirty="0">
                <a:solidFill>
                  <a:srgbClr val="222222"/>
                </a:solidFill>
                <a:latin typeface="Georgia" panose="02040502050405020303" pitchFamily="18" charset="0"/>
              </a:rPr>
              <a:t>19(1): 260</a:t>
            </a:r>
            <a:endParaRPr lang="en-GB" sz="2400" b="0" i="0" dirty="0">
              <a:solidFill>
                <a:srgbClr val="222222"/>
              </a:solidFill>
              <a:effectLst/>
              <a:latin typeface="Lucida Console" panose="020B0609040504020204" pitchFamily="49" charset="0"/>
            </a:endParaRPr>
          </a:p>
          <a:p>
            <a:pPr marL="0" indent="0">
              <a:buNone/>
            </a:pPr>
            <a:endParaRPr lang="en-GB" sz="2400" dirty="0">
              <a:solidFill>
                <a:srgbClr val="222222"/>
              </a:solidFill>
              <a:latin typeface="Georgia" panose="02040502050405020303" pitchFamily="18" charset="0"/>
            </a:endParaRPr>
          </a:p>
          <a:p>
            <a:pPr marL="0" indent="0">
              <a:buNone/>
            </a:pPr>
            <a:r>
              <a:rPr lang="en-GB" sz="2400" dirty="0" err="1">
                <a:solidFill>
                  <a:srgbClr val="222222"/>
                </a:solidFill>
                <a:latin typeface="Lucida Console" panose="020B0609040504020204" pitchFamily="49" charset="0"/>
              </a:rPr>
              <a:t>t</a:t>
            </a:r>
            <a:r>
              <a:rPr lang="en-GB" sz="2400" b="0" i="0" dirty="0" err="1">
                <a:solidFill>
                  <a:srgbClr val="222222"/>
                </a:solidFill>
                <a:effectLst/>
                <a:latin typeface="Lucida Console" panose="020B0609040504020204" pitchFamily="49" charset="0"/>
              </a:rPr>
              <a:t>ransplot</a:t>
            </a:r>
            <a:r>
              <a:rPr lang="en-GB" sz="2400" dirty="0">
                <a:solidFill>
                  <a:srgbClr val="222222"/>
                </a:solidFill>
                <a:latin typeface="Lucida Console" panose="020B0609040504020204" pitchFamily="49" charset="0"/>
              </a:rPr>
              <a:t> </a:t>
            </a:r>
            <a:r>
              <a:rPr lang="en-GB" sz="2400" dirty="0">
                <a:solidFill>
                  <a:srgbClr val="222222"/>
                </a:solidFill>
                <a:latin typeface="Georgia" panose="02040502050405020303" pitchFamily="18" charset="0"/>
              </a:rPr>
              <a:t>SSC </a:t>
            </a:r>
            <a:endParaRPr lang="en-GB" sz="2400"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0B836211-C466-7525-DEDA-4D928619AEA6}"/>
              </a:ext>
            </a:extLst>
          </p:cNvPr>
          <p:cNvSpPr>
            <a:spLocks noGrp="1"/>
          </p:cNvSpPr>
          <p:nvPr>
            <p:ph type="sldNum" sz="quarter" idx="12"/>
          </p:nvPr>
        </p:nvSpPr>
        <p:spPr/>
        <p:txBody>
          <a:bodyPr/>
          <a:lstStyle/>
          <a:p>
            <a:fld id="{FD47E1B6-02E0-4F0E-87BA-CC5D1F54E6FE}" type="slidenum">
              <a:rPr lang="en-GB" smtClean="0"/>
              <a:t>3</a:t>
            </a:fld>
            <a:endParaRPr lang="en-GB"/>
          </a:p>
        </p:txBody>
      </p:sp>
    </p:spTree>
    <p:extLst>
      <p:ext uri="{BB962C8B-B14F-4D97-AF65-F5344CB8AC3E}">
        <p14:creationId xmlns:p14="http://schemas.microsoft.com/office/powerpoint/2010/main" val="2656067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0305D-8036-F611-E054-F7EA0814C6E0}"/>
              </a:ext>
            </a:extLst>
          </p:cNvPr>
          <p:cNvSpPr>
            <a:spLocks noGrp="1"/>
          </p:cNvSpPr>
          <p:nvPr>
            <p:ph type="title"/>
          </p:nvPr>
        </p:nvSpPr>
        <p:spPr/>
        <p:txBody>
          <a:bodyPr>
            <a:normAutofit/>
          </a:bodyPr>
          <a:lstStyle/>
          <a:p>
            <a:r>
              <a:rPr lang="en-GB" sz="3200" dirty="0">
                <a:latin typeface="Georgia" panose="02040502050405020303" pitchFamily="18" charset="0"/>
              </a:rPr>
              <a:t>Observed minimum and maximum should be labels? </a:t>
            </a:r>
          </a:p>
        </p:txBody>
      </p:sp>
      <p:sp>
        <p:nvSpPr>
          <p:cNvPr id="3" name="Content Placeholder 2">
            <a:extLst>
              <a:ext uri="{FF2B5EF4-FFF2-40B4-BE49-F238E27FC236}">
                <a16:creationId xmlns:a16="http://schemas.microsoft.com/office/drawing/2014/main" id="{4754A4F5-5F70-3DA2-83A8-9DB02FDE4C85}"/>
              </a:ext>
            </a:extLst>
          </p:cNvPr>
          <p:cNvSpPr>
            <a:spLocks noGrp="1"/>
          </p:cNvSpPr>
          <p:nvPr>
            <p:ph idx="1"/>
          </p:nvPr>
        </p:nvSpPr>
        <p:spPr>
          <a:xfrm>
            <a:off x="838200" y="1690688"/>
            <a:ext cx="10515600" cy="4351338"/>
          </a:xfrm>
        </p:spPr>
        <p:txBody>
          <a:bodyPr>
            <a:noAutofit/>
          </a:bodyPr>
          <a:lstStyle/>
          <a:p>
            <a:pPr marL="0" indent="0">
              <a:buNone/>
            </a:pPr>
            <a:r>
              <a:rPr lang="en-GB" sz="2000" dirty="0">
                <a:latin typeface="Georgia" panose="02040502050405020303" pitchFamily="18" charset="0"/>
              </a:rPr>
              <a:t>This mix isn't guaranteed to be nice!</a:t>
            </a:r>
          </a:p>
          <a:p>
            <a:pPr marL="0" indent="0">
              <a:buNone/>
            </a:pPr>
            <a:endParaRPr lang="en-GB" sz="2000" dirty="0"/>
          </a:p>
          <a:p>
            <a:pPr marL="0" indent="0">
              <a:buNone/>
            </a:pPr>
            <a:r>
              <a:rPr lang="en-GB" sz="1800" dirty="0">
                <a:latin typeface="Lucida Console" panose="020B0609040504020204" pitchFamily="49" charset="0"/>
              </a:rPr>
              <a:t>. </a:t>
            </a:r>
            <a:r>
              <a:rPr lang="en-GB" sz="1800" dirty="0" err="1">
                <a:latin typeface="Lucida Console" panose="020B0609040504020204" pitchFamily="49" charset="0"/>
              </a:rPr>
              <a:t>nicelabels</a:t>
            </a:r>
            <a:r>
              <a:rPr lang="en-GB" sz="1800" dirty="0">
                <a:latin typeface="Lucida Console" panose="020B0609040504020204" pitchFamily="49" charset="0"/>
              </a:rPr>
              <a:t> mpg, tight local(</a:t>
            </a:r>
            <a:r>
              <a:rPr lang="en-GB" sz="1800" dirty="0" err="1">
                <a:latin typeface="Lucida Console" panose="020B0609040504020204" pitchFamily="49" charset="0"/>
              </a:rPr>
              <a:t>yla</a:t>
            </a:r>
            <a:r>
              <a:rPr lang="en-GB" sz="1800" dirty="0">
                <a:latin typeface="Lucida Console" panose="020B0609040504020204" pitchFamily="49" charset="0"/>
              </a:rPr>
              <a:t>)</a:t>
            </a:r>
          </a:p>
          <a:p>
            <a:pPr marL="0" indent="0">
              <a:buNone/>
            </a:pPr>
            <a:r>
              <a:rPr lang="en-GB" sz="1800" dirty="0">
                <a:latin typeface="Lucida Console" panose="020B0609040504020204" pitchFamily="49" charset="0"/>
              </a:rPr>
              <a:t>step:      10</a:t>
            </a:r>
          </a:p>
          <a:p>
            <a:pPr marL="0" indent="0">
              <a:buNone/>
            </a:pPr>
            <a:r>
              <a:rPr lang="en-GB" sz="1800" dirty="0">
                <a:latin typeface="Lucida Console" panose="020B0609040504020204" pitchFamily="49" charset="0"/>
              </a:rPr>
              <a:t>labels:    20 30 40</a:t>
            </a:r>
          </a:p>
          <a:p>
            <a:pPr marL="0" indent="0">
              <a:buNone/>
            </a:pPr>
            <a:endParaRPr lang="en-GB" sz="1800" dirty="0">
              <a:latin typeface="Lucida Console" panose="020B0609040504020204" pitchFamily="49" charset="0"/>
            </a:endParaRPr>
          </a:p>
          <a:p>
            <a:pPr marL="0" indent="0">
              <a:buNone/>
            </a:pPr>
            <a:r>
              <a:rPr lang="en-GB" sz="1800" dirty="0">
                <a:latin typeface="Lucida Console" panose="020B0609040504020204" pitchFamily="49" charset="0"/>
              </a:rPr>
              <a:t>. summarize mpg, </a:t>
            </a:r>
            <a:r>
              <a:rPr lang="en-GB" sz="1800" dirty="0" err="1">
                <a:latin typeface="Lucida Console" panose="020B0609040504020204" pitchFamily="49" charset="0"/>
              </a:rPr>
              <a:t>meanonly</a:t>
            </a:r>
            <a:endParaRPr lang="en-GB" sz="1800" dirty="0">
              <a:latin typeface="Lucida Console" panose="020B0609040504020204" pitchFamily="49" charset="0"/>
            </a:endParaRPr>
          </a:p>
          <a:p>
            <a:pPr marL="0" indent="0">
              <a:buNone/>
            </a:pPr>
            <a:r>
              <a:rPr lang="en-GB" sz="1800" dirty="0">
                <a:latin typeface="Lucida Console" panose="020B0609040504020204" pitchFamily="49" charset="0"/>
              </a:rPr>
              <a:t>. local </a:t>
            </a:r>
            <a:r>
              <a:rPr lang="en-GB" sz="1800" dirty="0" err="1">
                <a:latin typeface="Lucida Console" panose="020B0609040504020204" pitchFamily="49" charset="0"/>
              </a:rPr>
              <a:t>yla</a:t>
            </a:r>
            <a:r>
              <a:rPr lang="en-GB" sz="1800" dirty="0">
                <a:latin typeface="Lucida Console" panose="020B0609040504020204" pitchFamily="49" charset="0"/>
              </a:rPr>
              <a:t> `</a:t>
            </a:r>
            <a:r>
              <a:rPr lang="en-GB" sz="1800" dirty="0" err="1">
                <a:latin typeface="Lucida Console" panose="020B0609040504020204" pitchFamily="49" charset="0"/>
              </a:rPr>
              <a:t>yla</a:t>
            </a:r>
            <a:r>
              <a:rPr lang="en-GB" sz="1800" dirty="0">
                <a:latin typeface="Lucida Console" panose="020B0609040504020204" pitchFamily="49" charset="0"/>
              </a:rPr>
              <a:t>' `r(min)' `r(max)’</a:t>
            </a:r>
          </a:p>
          <a:p>
            <a:pPr marL="0" indent="0">
              <a:buNone/>
            </a:pPr>
            <a:endParaRPr lang="en-GB" sz="1800" dirty="0">
              <a:latin typeface="Lucida Console" panose="020B0609040504020204" pitchFamily="49" charset="0"/>
            </a:endParaRPr>
          </a:p>
          <a:p>
            <a:pPr marL="0" indent="0">
              <a:buNone/>
            </a:pPr>
            <a:r>
              <a:rPr lang="en-GB" sz="1800" dirty="0">
                <a:latin typeface="Lucida Console" panose="020B0609040504020204" pitchFamily="49" charset="0"/>
              </a:rPr>
              <a:t>(</a:t>
            </a:r>
            <a:r>
              <a:rPr lang="en-GB" sz="1800" dirty="0">
                <a:latin typeface="Georgia" panose="02040502050405020303" pitchFamily="18" charset="0"/>
              </a:rPr>
              <a:t>similar code for </a:t>
            </a:r>
            <a:r>
              <a:rPr lang="en-GB" sz="1800" dirty="0">
                <a:latin typeface="Lucida Console" panose="020B0609040504020204" pitchFamily="49" charset="0"/>
              </a:rPr>
              <a:t>weight) </a:t>
            </a:r>
          </a:p>
          <a:p>
            <a:pPr marL="0" indent="0">
              <a:buNone/>
            </a:pPr>
            <a:endParaRPr lang="en-GB" sz="1800" dirty="0">
              <a:latin typeface="Lucida Console" panose="020B0609040504020204" pitchFamily="49" charset="0"/>
            </a:endParaRPr>
          </a:p>
          <a:p>
            <a:pPr marL="0" indent="0">
              <a:buNone/>
            </a:pPr>
            <a:r>
              <a:rPr lang="en-GB" sz="1800" dirty="0">
                <a:latin typeface="Lucida Console" panose="020B0609040504020204" pitchFamily="49" charset="0"/>
              </a:rPr>
              <a:t>. scatter mpg weight, </a:t>
            </a:r>
            <a:r>
              <a:rPr lang="en-GB" sz="1800" dirty="0" err="1">
                <a:latin typeface="Lucida Console" panose="020B0609040504020204" pitchFamily="49" charset="0"/>
              </a:rPr>
              <a:t>xla</a:t>
            </a:r>
            <a:r>
              <a:rPr lang="en-GB" sz="1800" dirty="0">
                <a:latin typeface="Lucida Console" panose="020B0609040504020204" pitchFamily="49" charset="0"/>
              </a:rPr>
              <a:t>(`</a:t>
            </a:r>
            <a:r>
              <a:rPr lang="en-GB" sz="1800" dirty="0" err="1">
                <a:latin typeface="Lucida Console" panose="020B0609040504020204" pitchFamily="49" charset="0"/>
              </a:rPr>
              <a:t>xla</a:t>
            </a:r>
            <a:r>
              <a:rPr lang="en-GB" sz="1800" dirty="0">
                <a:latin typeface="Lucida Console" panose="020B0609040504020204" pitchFamily="49" charset="0"/>
              </a:rPr>
              <a:t>') </a:t>
            </a:r>
            <a:r>
              <a:rPr lang="en-GB" sz="1800" dirty="0" err="1">
                <a:latin typeface="Lucida Console" panose="020B0609040504020204" pitchFamily="49" charset="0"/>
              </a:rPr>
              <a:t>yla</a:t>
            </a:r>
            <a:r>
              <a:rPr lang="en-GB" sz="1800" dirty="0">
                <a:latin typeface="Lucida Console" panose="020B0609040504020204" pitchFamily="49" charset="0"/>
              </a:rPr>
              <a:t>(`</a:t>
            </a:r>
            <a:r>
              <a:rPr lang="en-GB" sz="1800" dirty="0" err="1">
                <a:latin typeface="Lucida Console" panose="020B0609040504020204" pitchFamily="49" charset="0"/>
              </a:rPr>
              <a:t>yla</a:t>
            </a:r>
            <a:r>
              <a:rPr lang="en-GB" sz="1800" dirty="0">
                <a:latin typeface="Lucida Console" panose="020B0609040504020204" pitchFamily="49" charset="0"/>
              </a:rPr>
              <a:t>', ang(h)) </a:t>
            </a:r>
            <a:r>
              <a:rPr lang="en-GB" sz="1800" dirty="0" err="1">
                <a:latin typeface="Lucida Console" panose="020B0609040504020204" pitchFamily="49" charset="0"/>
              </a:rPr>
              <a:t>ms</a:t>
            </a:r>
            <a:r>
              <a:rPr lang="en-GB" sz="1800" dirty="0">
                <a:latin typeface="Lucida Console" panose="020B0609040504020204" pitchFamily="49" charset="0"/>
              </a:rPr>
              <a:t>(Oh) </a:t>
            </a:r>
          </a:p>
          <a:p>
            <a:pPr marL="0" indent="0">
              <a:buNone/>
            </a:pPr>
            <a:endParaRPr lang="en-GB" sz="2000" dirty="0"/>
          </a:p>
        </p:txBody>
      </p:sp>
      <p:sp>
        <p:nvSpPr>
          <p:cNvPr id="4" name="Slide Number Placeholder 3">
            <a:extLst>
              <a:ext uri="{FF2B5EF4-FFF2-40B4-BE49-F238E27FC236}">
                <a16:creationId xmlns:a16="http://schemas.microsoft.com/office/drawing/2014/main" id="{1BE31EEB-4AE6-4FE3-26D2-52473A7423B2}"/>
              </a:ext>
            </a:extLst>
          </p:cNvPr>
          <p:cNvSpPr>
            <a:spLocks noGrp="1"/>
          </p:cNvSpPr>
          <p:nvPr>
            <p:ph type="sldNum" sz="quarter" idx="12"/>
          </p:nvPr>
        </p:nvSpPr>
        <p:spPr/>
        <p:txBody>
          <a:bodyPr/>
          <a:lstStyle/>
          <a:p>
            <a:fld id="{FD47E1B6-02E0-4F0E-87BA-CC5D1F54E6FE}" type="slidenum">
              <a:rPr lang="en-GB" smtClean="0"/>
              <a:t>30</a:t>
            </a:fld>
            <a:endParaRPr lang="en-GB"/>
          </a:p>
        </p:txBody>
      </p:sp>
    </p:spTree>
    <p:extLst>
      <p:ext uri="{BB962C8B-B14F-4D97-AF65-F5344CB8AC3E}">
        <p14:creationId xmlns:p14="http://schemas.microsoft.com/office/powerpoint/2010/main" val="27436265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F517E-5E67-FC44-0F57-C8D8DA766BD3}"/>
              </a:ext>
            </a:extLst>
          </p:cNvPr>
          <p:cNvSpPr>
            <a:spLocks noGrp="1"/>
          </p:cNvSpPr>
          <p:nvPr>
            <p:ph type="title"/>
          </p:nvPr>
        </p:nvSpPr>
        <p:spPr/>
        <p:txBody>
          <a:bodyPr>
            <a:normAutofit/>
          </a:bodyPr>
          <a:lstStyle/>
          <a:p>
            <a:r>
              <a:rPr lang="en-GB" sz="3200" dirty="0">
                <a:latin typeface="Georgia" panose="02040502050405020303" pitchFamily="18" charset="0"/>
              </a:rPr>
              <a:t>Want at least 5 labels?  </a:t>
            </a:r>
          </a:p>
        </p:txBody>
      </p:sp>
      <p:sp>
        <p:nvSpPr>
          <p:cNvPr id="3" name="Content Placeholder 2">
            <a:extLst>
              <a:ext uri="{FF2B5EF4-FFF2-40B4-BE49-F238E27FC236}">
                <a16:creationId xmlns:a16="http://schemas.microsoft.com/office/drawing/2014/main" id="{47095DB8-C2CD-DAC5-E8D3-478515E946F5}"/>
              </a:ext>
            </a:extLst>
          </p:cNvPr>
          <p:cNvSpPr>
            <a:spLocks noGrp="1"/>
          </p:cNvSpPr>
          <p:nvPr>
            <p:ph idx="1"/>
          </p:nvPr>
        </p:nvSpPr>
        <p:spPr/>
        <p:txBody>
          <a:bodyPr>
            <a:normAutofit fontScale="92500" lnSpcReduction="20000"/>
          </a:bodyPr>
          <a:lstStyle/>
          <a:p>
            <a:pPr marL="0" indent="0">
              <a:buNone/>
            </a:pPr>
            <a:r>
              <a:rPr lang="en-GB" dirty="0">
                <a:latin typeface="Georgia" panose="02040502050405020303" pitchFamily="18" charset="0"/>
              </a:rPr>
              <a:t>You can count the number suggested and tell </a:t>
            </a:r>
            <a:r>
              <a:rPr lang="en-GB" dirty="0" err="1">
                <a:latin typeface="Lucida Console" panose="020B0609040504020204" pitchFamily="49" charset="0"/>
              </a:rPr>
              <a:t>nicelabels</a:t>
            </a:r>
            <a:r>
              <a:rPr lang="en-GB" dirty="0">
                <a:latin typeface="Georgia" panose="02040502050405020303" pitchFamily="18" charset="0"/>
              </a:rPr>
              <a:t> to try again if it does not suggest enough. </a:t>
            </a:r>
          </a:p>
          <a:p>
            <a:pPr marL="0" indent="0">
              <a:buNone/>
            </a:pPr>
            <a:endParaRPr lang="en-GB" dirty="0">
              <a:latin typeface="Georgia" panose="02040502050405020303" pitchFamily="18" charset="0"/>
            </a:endParaRPr>
          </a:p>
          <a:p>
            <a:pPr marL="0" indent="0">
              <a:buNone/>
            </a:pPr>
            <a:r>
              <a:rPr lang="en-GB" dirty="0">
                <a:latin typeface="Georgia" panose="02040502050405020303" pitchFamily="18" charset="0"/>
              </a:rPr>
              <a:t>Some degree of automation may be important to some users.</a:t>
            </a:r>
          </a:p>
          <a:p>
            <a:pPr marL="0" indent="0">
              <a:buNone/>
            </a:pPr>
            <a:endParaRPr lang="en-GB" dirty="0"/>
          </a:p>
          <a:p>
            <a:pPr marL="0" indent="0">
              <a:buNone/>
            </a:pPr>
            <a:r>
              <a:rPr lang="en-GB" sz="2000" dirty="0">
                <a:latin typeface="Lucida Console" panose="020B0609040504020204" pitchFamily="49" charset="0"/>
              </a:rPr>
              <a:t>. </a:t>
            </a:r>
            <a:r>
              <a:rPr lang="en-GB" sz="2000" dirty="0" err="1">
                <a:latin typeface="Lucida Console" panose="020B0609040504020204" pitchFamily="49" charset="0"/>
              </a:rPr>
              <a:t>nicelabels</a:t>
            </a:r>
            <a:r>
              <a:rPr lang="en-GB" sz="2000" dirty="0">
                <a:latin typeface="Lucida Console" panose="020B0609040504020204" pitchFamily="49" charset="0"/>
              </a:rPr>
              <a:t> mpg, tight local(</a:t>
            </a:r>
            <a:r>
              <a:rPr lang="en-GB" sz="2000" dirty="0" err="1">
                <a:latin typeface="Lucida Console" panose="020B0609040504020204" pitchFamily="49" charset="0"/>
              </a:rPr>
              <a:t>yla</a:t>
            </a:r>
            <a:r>
              <a:rPr lang="en-GB" sz="2000" dirty="0">
                <a:latin typeface="Lucida Console" panose="020B0609040504020204" pitchFamily="49" charset="0"/>
              </a:rPr>
              <a:t>)</a:t>
            </a:r>
          </a:p>
          <a:p>
            <a:pPr marL="0" indent="0">
              <a:buNone/>
            </a:pPr>
            <a:r>
              <a:rPr lang="en-GB" sz="2000" dirty="0">
                <a:latin typeface="Lucida Console" panose="020B0609040504020204" pitchFamily="49" charset="0"/>
              </a:rPr>
              <a:t>step:      10</a:t>
            </a:r>
          </a:p>
          <a:p>
            <a:pPr marL="0" indent="0">
              <a:buNone/>
            </a:pPr>
            <a:r>
              <a:rPr lang="en-GB" sz="2000" dirty="0">
                <a:latin typeface="Lucida Console" panose="020B0609040504020204" pitchFamily="49" charset="0"/>
              </a:rPr>
              <a:t>labels:    20 30 40</a:t>
            </a:r>
          </a:p>
          <a:p>
            <a:pPr marL="0" indent="0">
              <a:buNone/>
            </a:pPr>
            <a:endParaRPr lang="en-GB" sz="2000" dirty="0">
              <a:latin typeface="Lucida Console" panose="020B0609040504020204" pitchFamily="49" charset="0"/>
            </a:endParaRPr>
          </a:p>
          <a:p>
            <a:pPr marL="0" indent="0">
              <a:buNone/>
            </a:pPr>
            <a:r>
              <a:rPr lang="en-GB" sz="2000" dirty="0">
                <a:latin typeface="Lucida Console" panose="020B0609040504020204" pitchFamily="49" charset="0"/>
              </a:rPr>
              <a:t>. if wordcount("`</a:t>
            </a:r>
            <a:r>
              <a:rPr lang="en-GB" sz="2000" dirty="0" err="1">
                <a:latin typeface="Lucida Console" panose="020B0609040504020204" pitchFamily="49" charset="0"/>
              </a:rPr>
              <a:t>yla</a:t>
            </a:r>
            <a:r>
              <a:rPr lang="en-GB" sz="2000" dirty="0">
                <a:latin typeface="Lucida Console" panose="020B0609040504020204" pitchFamily="49" charset="0"/>
              </a:rPr>
              <a:t>’”) &lt; 5 </a:t>
            </a:r>
            <a:r>
              <a:rPr lang="en-GB" sz="2000" dirty="0" err="1">
                <a:latin typeface="Lucida Console" panose="020B0609040504020204" pitchFamily="49" charset="0"/>
              </a:rPr>
              <a:t>nicelabels</a:t>
            </a:r>
            <a:r>
              <a:rPr lang="en-GB" sz="2000" dirty="0">
                <a:latin typeface="Lucida Console" panose="020B0609040504020204" pitchFamily="49" charset="0"/>
              </a:rPr>
              <a:t> mpg, tight local(</a:t>
            </a:r>
            <a:r>
              <a:rPr lang="en-GB" sz="2000" dirty="0" err="1">
                <a:latin typeface="Lucida Console" panose="020B0609040504020204" pitchFamily="49" charset="0"/>
              </a:rPr>
              <a:t>yla</a:t>
            </a:r>
            <a:r>
              <a:rPr lang="en-GB" sz="2000" dirty="0">
                <a:latin typeface="Lucida Console" panose="020B0609040504020204" pitchFamily="49" charset="0"/>
              </a:rPr>
              <a:t>) </a:t>
            </a:r>
            <a:r>
              <a:rPr lang="en-GB" sz="2000" dirty="0" err="1">
                <a:latin typeface="Lucida Console" panose="020B0609040504020204" pitchFamily="49" charset="0"/>
              </a:rPr>
              <a:t>nvals</a:t>
            </a:r>
            <a:r>
              <a:rPr lang="en-GB" sz="2000" dirty="0">
                <a:latin typeface="Lucida Console" panose="020B0609040504020204" pitchFamily="49" charset="0"/>
              </a:rPr>
              <a:t>(10)</a:t>
            </a:r>
          </a:p>
          <a:p>
            <a:pPr marL="0" indent="0">
              <a:buNone/>
            </a:pPr>
            <a:r>
              <a:rPr lang="en-GB" sz="2000" dirty="0">
                <a:latin typeface="Lucida Console" panose="020B0609040504020204" pitchFamily="49" charset="0"/>
              </a:rPr>
              <a:t>step:      5</a:t>
            </a:r>
          </a:p>
          <a:p>
            <a:pPr marL="0" indent="0">
              <a:buNone/>
            </a:pPr>
            <a:r>
              <a:rPr lang="en-GB" sz="2000" dirty="0">
                <a:latin typeface="Lucida Console" panose="020B0609040504020204" pitchFamily="49" charset="0"/>
              </a:rPr>
              <a:t>labels:    15 20 25 30 35 40</a:t>
            </a:r>
          </a:p>
          <a:p>
            <a:pPr marL="0" indent="0">
              <a:buNone/>
            </a:pPr>
            <a:endParaRPr lang="en-GB" dirty="0"/>
          </a:p>
        </p:txBody>
      </p:sp>
      <p:sp>
        <p:nvSpPr>
          <p:cNvPr id="4" name="Slide Number Placeholder 3">
            <a:extLst>
              <a:ext uri="{FF2B5EF4-FFF2-40B4-BE49-F238E27FC236}">
                <a16:creationId xmlns:a16="http://schemas.microsoft.com/office/drawing/2014/main" id="{018F4D81-F199-5284-EFF1-15608EDA8978}"/>
              </a:ext>
            </a:extLst>
          </p:cNvPr>
          <p:cNvSpPr>
            <a:spLocks noGrp="1"/>
          </p:cNvSpPr>
          <p:nvPr>
            <p:ph type="sldNum" sz="quarter" idx="12"/>
          </p:nvPr>
        </p:nvSpPr>
        <p:spPr/>
        <p:txBody>
          <a:bodyPr/>
          <a:lstStyle/>
          <a:p>
            <a:fld id="{FD47E1B6-02E0-4F0E-87BA-CC5D1F54E6FE}" type="slidenum">
              <a:rPr lang="en-GB" smtClean="0"/>
              <a:t>31</a:t>
            </a:fld>
            <a:endParaRPr lang="en-GB"/>
          </a:p>
        </p:txBody>
      </p:sp>
    </p:spTree>
    <p:extLst>
      <p:ext uri="{BB962C8B-B14F-4D97-AF65-F5344CB8AC3E}">
        <p14:creationId xmlns:p14="http://schemas.microsoft.com/office/powerpoint/2010/main" val="41909936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3C74B-5211-5367-4E88-0E6482A3A11B}"/>
              </a:ext>
            </a:extLst>
          </p:cNvPr>
          <p:cNvSpPr>
            <a:spLocks noGrp="1"/>
          </p:cNvSpPr>
          <p:nvPr>
            <p:ph type="title"/>
          </p:nvPr>
        </p:nvSpPr>
        <p:spPr/>
        <p:txBody>
          <a:bodyPr>
            <a:normAutofit fontScale="90000"/>
          </a:bodyPr>
          <a:lstStyle/>
          <a:p>
            <a:br>
              <a:rPr lang="en-GB" sz="3200" dirty="0">
                <a:solidFill>
                  <a:srgbClr val="222222"/>
                </a:solidFill>
                <a:latin typeface="Lucida Console" panose="020B0609040504020204" pitchFamily="49" charset="0"/>
              </a:rPr>
            </a:br>
            <a:r>
              <a:rPr lang="en-GB" sz="3200" dirty="0" err="1">
                <a:solidFill>
                  <a:srgbClr val="222222"/>
                </a:solidFill>
                <a:latin typeface="Lucida Console" panose="020B0609040504020204" pitchFamily="49" charset="0"/>
              </a:rPr>
              <a:t>m</a:t>
            </a:r>
            <a:r>
              <a:rPr lang="en-GB" sz="3200" b="0" i="0" dirty="0" err="1">
                <a:solidFill>
                  <a:srgbClr val="222222"/>
                </a:solidFill>
                <a:effectLst/>
                <a:latin typeface="Lucida Console" panose="020B0609040504020204" pitchFamily="49" charset="0"/>
              </a:rPr>
              <a:t>ylabels</a:t>
            </a:r>
            <a:r>
              <a:rPr lang="en-GB" sz="3200" dirty="0">
                <a:solidFill>
                  <a:srgbClr val="222222"/>
                </a:solidFill>
                <a:latin typeface="Lucida Console" panose="020B0609040504020204" pitchFamily="49" charset="0"/>
              </a:rPr>
              <a:t> </a:t>
            </a:r>
            <a:r>
              <a:rPr lang="en-GB" sz="3200" dirty="0">
                <a:solidFill>
                  <a:srgbClr val="222222"/>
                </a:solidFill>
                <a:latin typeface="Georgia" panose="02040502050405020303" pitchFamily="18" charset="0"/>
              </a:rPr>
              <a:t>and</a:t>
            </a:r>
            <a:r>
              <a:rPr lang="en-GB" sz="3200" b="0" i="0" dirty="0">
                <a:solidFill>
                  <a:srgbClr val="222222"/>
                </a:solidFill>
                <a:effectLst/>
                <a:latin typeface="Lucida Console" panose="020B0609040504020204" pitchFamily="49" charset="0"/>
              </a:rPr>
              <a:t> </a:t>
            </a:r>
            <a:r>
              <a:rPr lang="en-GB" sz="3200" b="0" i="0" dirty="0" err="1">
                <a:solidFill>
                  <a:srgbClr val="222222"/>
                </a:solidFill>
                <a:effectLst/>
                <a:latin typeface="Lucida Console" panose="020B0609040504020204" pitchFamily="49" charset="0"/>
              </a:rPr>
              <a:t>myticks</a:t>
            </a:r>
            <a:r>
              <a:rPr lang="en-GB" sz="3200" b="0" i="0" dirty="0">
                <a:solidFill>
                  <a:srgbClr val="222222"/>
                </a:solidFill>
                <a:effectLst/>
                <a:latin typeface="Lucida Console" panose="020B0609040504020204" pitchFamily="49" charset="0"/>
              </a:rPr>
              <a:t> </a:t>
            </a:r>
            <a:br>
              <a:rPr lang="en-GB" dirty="0">
                <a:solidFill>
                  <a:srgbClr val="222222"/>
                </a:solidFill>
                <a:latin typeface="Lucida Console" panose="020B0609040504020204" pitchFamily="49" charset="0"/>
              </a:rPr>
            </a:br>
            <a:endParaRPr lang="en-GB" dirty="0"/>
          </a:p>
        </p:txBody>
      </p:sp>
      <p:sp>
        <p:nvSpPr>
          <p:cNvPr id="3" name="Content Placeholder 2">
            <a:extLst>
              <a:ext uri="{FF2B5EF4-FFF2-40B4-BE49-F238E27FC236}">
                <a16:creationId xmlns:a16="http://schemas.microsoft.com/office/drawing/2014/main" id="{CB073367-3C05-3EAB-084C-F541DF2BE578}"/>
              </a:ext>
            </a:extLst>
          </p:cNvPr>
          <p:cNvSpPr>
            <a:spLocks noGrp="1"/>
          </p:cNvSpPr>
          <p:nvPr>
            <p:ph idx="1"/>
          </p:nvPr>
        </p:nvSpPr>
        <p:spPr/>
        <p:txBody>
          <a:bodyPr>
            <a:normAutofit lnSpcReduction="10000"/>
          </a:bodyPr>
          <a:lstStyle/>
          <a:p>
            <a:pPr marL="0" indent="0">
              <a:buNone/>
            </a:pPr>
            <a:r>
              <a:rPr lang="en-GB" sz="2400" dirty="0" err="1">
                <a:solidFill>
                  <a:srgbClr val="222222"/>
                </a:solidFill>
                <a:latin typeface="Lucida Console" panose="020B0609040504020204" pitchFamily="49" charset="0"/>
              </a:rPr>
              <a:t>m</a:t>
            </a:r>
            <a:r>
              <a:rPr lang="en-GB" sz="2400" b="0" i="0" dirty="0" err="1">
                <a:solidFill>
                  <a:srgbClr val="222222"/>
                </a:solidFill>
                <a:effectLst/>
                <a:latin typeface="Lucida Console" panose="020B0609040504020204" pitchFamily="49" charset="0"/>
              </a:rPr>
              <a:t>ylabels</a:t>
            </a:r>
            <a:r>
              <a:rPr lang="en-GB" sz="2400" b="0" i="0" dirty="0">
                <a:solidFill>
                  <a:srgbClr val="222222"/>
                </a:solidFill>
                <a:effectLst/>
                <a:latin typeface="Lucida Console" panose="020B0609040504020204" pitchFamily="49" charset="0"/>
              </a:rPr>
              <a:t> </a:t>
            </a:r>
            <a:r>
              <a:rPr lang="en-GB" sz="2400" b="0" i="0" dirty="0">
                <a:solidFill>
                  <a:srgbClr val="222222"/>
                </a:solidFill>
                <a:effectLst/>
                <a:latin typeface="Georgia" panose="02040502050405020303" pitchFamily="18" charset="0"/>
              </a:rPr>
              <a:t>was written to support use of any transformed scale whatsoever. </a:t>
            </a:r>
          </a:p>
          <a:p>
            <a:pPr marL="0" indent="0">
              <a:buNone/>
            </a:pPr>
            <a:r>
              <a:rPr lang="en-GB" sz="2400" b="0" i="0" dirty="0">
                <a:solidFill>
                  <a:srgbClr val="222222"/>
                </a:solidFill>
                <a:effectLst/>
                <a:latin typeface="Georgia" panose="02040502050405020303" pitchFamily="18" charset="0"/>
              </a:rPr>
              <a:t>Hence, values are plotted on one scale, but the labels you want to see are on another scale, usually that of the original data. </a:t>
            </a:r>
          </a:p>
          <a:p>
            <a:pPr marL="0" indent="0">
              <a:buNone/>
            </a:pPr>
            <a:endParaRPr lang="en-GB" sz="2400" dirty="0">
              <a:solidFill>
                <a:srgbClr val="222222"/>
              </a:solidFill>
              <a:latin typeface="Georgia" panose="02040502050405020303" pitchFamily="18" charset="0"/>
            </a:endParaRPr>
          </a:p>
          <a:p>
            <a:pPr marL="0" indent="0">
              <a:buNone/>
            </a:pPr>
            <a:r>
              <a:rPr lang="en-GB" sz="2400" b="0" i="0" dirty="0">
                <a:solidFill>
                  <a:srgbClr val="222222"/>
                </a:solidFill>
                <a:effectLst/>
                <a:latin typeface="Georgia" panose="02040502050405020303" pitchFamily="18" charset="0"/>
              </a:rPr>
              <a:t>The main idea was to support transformations other than logarithm,      which </a:t>
            </a:r>
            <a:r>
              <a:rPr lang="en-GB" sz="2400" dirty="0">
                <a:solidFill>
                  <a:srgbClr val="222222"/>
                </a:solidFill>
                <a:latin typeface="Georgia" panose="02040502050405020303" pitchFamily="18" charset="0"/>
              </a:rPr>
              <a:t>often </a:t>
            </a:r>
            <a:r>
              <a:rPr lang="en-GB" sz="2400" b="0" i="0" dirty="0">
                <a:solidFill>
                  <a:srgbClr val="222222"/>
                </a:solidFill>
                <a:effectLst/>
                <a:latin typeface="Georgia" panose="02040502050405020303" pitchFamily="18" charset="0"/>
              </a:rPr>
              <a:t>is supported directly by </a:t>
            </a:r>
            <a:r>
              <a:rPr lang="en-GB" sz="2400" b="0" i="0" dirty="0" err="1">
                <a:solidFill>
                  <a:srgbClr val="222222"/>
                </a:solidFill>
                <a:effectLst/>
                <a:latin typeface="Lucida Console" panose="020B0609040504020204" pitchFamily="49" charset="0"/>
              </a:rPr>
              <a:t>ysc</a:t>
            </a:r>
            <a:r>
              <a:rPr lang="en-GB" sz="2400" b="0" i="0" dirty="0">
                <a:solidFill>
                  <a:srgbClr val="222222"/>
                </a:solidFill>
                <a:effectLst/>
                <a:latin typeface="Lucida Console" panose="020B0609040504020204" pitchFamily="49" charset="0"/>
              </a:rPr>
              <a:t>(log) </a:t>
            </a:r>
            <a:r>
              <a:rPr lang="en-GB" sz="2400" b="0" i="0" dirty="0">
                <a:solidFill>
                  <a:srgbClr val="222222"/>
                </a:solidFill>
                <a:effectLst/>
                <a:latin typeface="Georgia" panose="02040502050405020303" pitchFamily="18" charset="0"/>
              </a:rPr>
              <a:t>and </a:t>
            </a:r>
            <a:r>
              <a:rPr lang="en-GB" sz="2400" b="0" i="0" dirty="0" err="1">
                <a:solidFill>
                  <a:srgbClr val="222222"/>
                </a:solidFill>
                <a:effectLst/>
                <a:latin typeface="Lucida Console" panose="020B0609040504020204" pitchFamily="49" charset="0"/>
              </a:rPr>
              <a:t>xsc</a:t>
            </a:r>
            <a:r>
              <a:rPr lang="en-GB" sz="2400" b="0" i="0" dirty="0">
                <a:solidFill>
                  <a:srgbClr val="222222"/>
                </a:solidFill>
                <a:effectLst/>
                <a:latin typeface="Lucida Console" panose="020B0609040504020204" pitchFamily="49" charset="0"/>
              </a:rPr>
              <a:t>(log)</a:t>
            </a:r>
            <a:r>
              <a:rPr lang="en-GB" sz="2400" b="0" i="0" dirty="0">
                <a:solidFill>
                  <a:srgbClr val="222222"/>
                </a:solidFill>
                <a:effectLst/>
                <a:latin typeface="Georgia" panose="02040502050405020303" pitchFamily="18" charset="0"/>
              </a:rPr>
              <a:t>. </a:t>
            </a:r>
          </a:p>
          <a:p>
            <a:pPr marL="0" indent="0">
              <a:buNone/>
            </a:pPr>
            <a:endParaRPr lang="en-GB" sz="2400" dirty="0">
              <a:solidFill>
                <a:srgbClr val="222222"/>
              </a:solidFill>
              <a:latin typeface="Georgia" panose="02040502050405020303" pitchFamily="18" charset="0"/>
            </a:endParaRPr>
          </a:p>
          <a:p>
            <a:pPr marL="0" indent="0">
              <a:buNone/>
            </a:pPr>
            <a:r>
              <a:rPr lang="en-GB" sz="2400" dirty="0">
                <a:solidFill>
                  <a:srgbClr val="222222"/>
                </a:solidFill>
                <a:latin typeface="Georgia" panose="02040502050405020303" pitchFamily="18" charset="0"/>
              </a:rPr>
              <a:t>You need to specify your scale using  </a:t>
            </a:r>
            <a:r>
              <a:rPr lang="en-GB" sz="2400" dirty="0">
                <a:solidFill>
                  <a:srgbClr val="222222"/>
                </a:solidFill>
                <a:latin typeface="Lucida Console" panose="020B0609040504020204" pitchFamily="49" charset="0"/>
              </a:rPr>
              <a:t>@</a:t>
            </a:r>
            <a:r>
              <a:rPr lang="en-GB" sz="2400" dirty="0">
                <a:solidFill>
                  <a:srgbClr val="222222"/>
                </a:solidFill>
                <a:latin typeface="Georgia" panose="02040502050405020303" pitchFamily="18" charset="0"/>
              </a:rPr>
              <a:t>, which imparts some flexibility. </a:t>
            </a:r>
            <a:endParaRPr lang="en-GB" sz="2400" b="0" i="0" dirty="0">
              <a:solidFill>
                <a:srgbClr val="222222"/>
              </a:solidFill>
              <a:effectLst/>
              <a:latin typeface="Lucida Console" panose="020B0609040504020204" pitchFamily="49" charset="0"/>
            </a:endParaRPr>
          </a:p>
          <a:p>
            <a:pPr marL="0" indent="0">
              <a:buNone/>
            </a:pPr>
            <a:endParaRPr lang="en-GB" dirty="0"/>
          </a:p>
          <a:p>
            <a:pPr marL="0" indent="0">
              <a:buNone/>
            </a:pPr>
            <a:r>
              <a:rPr lang="en-GB" sz="2400" dirty="0">
                <a:latin typeface="Georgia" panose="02040502050405020303" pitchFamily="18" charset="0"/>
              </a:rPr>
              <a:t>The inspiration was given by Patrick Royston in </a:t>
            </a:r>
            <a:r>
              <a:rPr lang="en-GB" sz="2400" i="1" dirty="0">
                <a:latin typeface="Georgia" panose="02040502050405020303" pitchFamily="18" charset="0"/>
              </a:rPr>
              <a:t>Stata Technical Bulletin</a:t>
            </a:r>
            <a:r>
              <a:rPr lang="en-GB" sz="2400" dirty="0">
                <a:latin typeface="Georgia" panose="02040502050405020303" pitchFamily="18" charset="0"/>
              </a:rPr>
              <a:t>   34: 9-10 (1996). </a:t>
            </a:r>
          </a:p>
        </p:txBody>
      </p:sp>
      <p:sp>
        <p:nvSpPr>
          <p:cNvPr id="4" name="Slide Number Placeholder 3">
            <a:extLst>
              <a:ext uri="{FF2B5EF4-FFF2-40B4-BE49-F238E27FC236}">
                <a16:creationId xmlns:a16="http://schemas.microsoft.com/office/drawing/2014/main" id="{D421B72E-39A2-DAD6-1221-D8B561B9A490}"/>
              </a:ext>
            </a:extLst>
          </p:cNvPr>
          <p:cNvSpPr>
            <a:spLocks noGrp="1"/>
          </p:cNvSpPr>
          <p:nvPr>
            <p:ph type="sldNum" sz="quarter" idx="12"/>
          </p:nvPr>
        </p:nvSpPr>
        <p:spPr/>
        <p:txBody>
          <a:bodyPr/>
          <a:lstStyle/>
          <a:p>
            <a:fld id="{FD47E1B6-02E0-4F0E-87BA-CC5D1F54E6FE}" type="slidenum">
              <a:rPr lang="en-GB" smtClean="0"/>
              <a:t>32</a:t>
            </a:fld>
            <a:endParaRPr lang="en-GB"/>
          </a:p>
        </p:txBody>
      </p:sp>
    </p:spTree>
    <p:extLst>
      <p:ext uri="{BB962C8B-B14F-4D97-AF65-F5344CB8AC3E}">
        <p14:creationId xmlns:p14="http://schemas.microsoft.com/office/powerpoint/2010/main" val="42003321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55A02-137C-5DAE-ECBF-689D5D5DB826}"/>
              </a:ext>
            </a:extLst>
          </p:cNvPr>
          <p:cNvSpPr>
            <a:spLocks noGrp="1"/>
          </p:cNvSpPr>
          <p:nvPr>
            <p:ph type="title"/>
          </p:nvPr>
        </p:nvSpPr>
        <p:spPr/>
        <p:txBody>
          <a:bodyPr>
            <a:normAutofit/>
          </a:bodyPr>
          <a:lstStyle/>
          <a:p>
            <a:r>
              <a:rPr lang="en-GB" sz="3200" dirty="0">
                <a:latin typeface="Georgia" panose="02040502050405020303" pitchFamily="18" charset="0"/>
              </a:rPr>
              <a:t>Some useful transformed scales</a:t>
            </a:r>
          </a:p>
        </p:txBody>
      </p:sp>
      <p:sp>
        <p:nvSpPr>
          <p:cNvPr id="3" name="Content Placeholder 2">
            <a:extLst>
              <a:ext uri="{FF2B5EF4-FFF2-40B4-BE49-F238E27FC236}">
                <a16:creationId xmlns:a16="http://schemas.microsoft.com/office/drawing/2014/main" id="{FDDB04C5-0D97-BE51-1302-52857441ACA9}"/>
              </a:ext>
            </a:extLst>
          </p:cNvPr>
          <p:cNvSpPr>
            <a:spLocks noGrp="1"/>
          </p:cNvSpPr>
          <p:nvPr>
            <p:ph idx="1"/>
          </p:nvPr>
        </p:nvSpPr>
        <p:spPr/>
        <p:txBody>
          <a:bodyPr>
            <a:normAutofit/>
          </a:bodyPr>
          <a:lstStyle/>
          <a:p>
            <a:pPr marL="0" indent="0">
              <a:buNone/>
            </a:pPr>
            <a:r>
              <a:rPr lang="en-GB" sz="2400" dirty="0">
                <a:latin typeface="Georgia" panose="02040502050405020303" pitchFamily="18" charset="0"/>
              </a:rPr>
              <a:t>Square root </a:t>
            </a:r>
          </a:p>
          <a:p>
            <a:pPr marL="0" indent="0">
              <a:buNone/>
            </a:pPr>
            <a:r>
              <a:rPr lang="en-GB" sz="2400" dirty="0">
                <a:latin typeface="Georgia" panose="02040502050405020303" pitchFamily="18" charset="0"/>
              </a:rPr>
              <a:t>Cube root </a:t>
            </a:r>
          </a:p>
          <a:p>
            <a:pPr marL="0" indent="0">
              <a:buNone/>
            </a:pPr>
            <a:r>
              <a:rPr lang="en-GB" sz="2400" dirty="0">
                <a:latin typeface="Georgia" panose="02040502050405020303" pitchFamily="18" charset="0"/>
              </a:rPr>
              <a:t>Reciprocal </a:t>
            </a:r>
          </a:p>
          <a:p>
            <a:pPr marL="0" indent="0">
              <a:buNone/>
            </a:pPr>
            <a:r>
              <a:rPr lang="en-GB" sz="2400" dirty="0">
                <a:latin typeface="Georgia" panose="02040502050405020303" pitchFamily="18" charset="0"/>
              </a:rPr>
              <a:t>Logit </a:t>
            </a:r>
          </a:p>
          <a:p>
            <a:pPr marL="0" indent="0">
              <a:buNone/>
            </a:pPr>
            <a:r>
              <a:rPr lang="en-GB" sz="2400" dirty="0">
                <a:latin typeface="Georgia" panose="02040502050405020303" pitchFamily="18" charset="0"/>
              </a:rPr>
              <a:t>Folded root = </a:t>
            </a:r>
            <a:r>
              <a:rPr lang="en-GB" sz="2400" dirty="0">
                <a:latin typeface="Lucida Console" panose="020B0609040504020204" pitchFamily="49" charset="0"/>
              </a:rPr>
              <a:t>sqrt(p) – sqrt(1 – p)</a:t>
            </a:r>
          </a:p>
          <a:p>
            <a:pPr marL="0" indent="0">
              <a:buNone/>
            </a:pPr>
            <a:r>
              <a:rPr lang="en-GB" sz="2400" dirty="0" err="1">
                <a:latin typeface="Georgia" panose="02040502050405020303" pitchFamily="18" charset="0"/>
              </a:rPr>
              <a:t>Neglog</a:t>
            </a:r>
            <a:r>
              <a:rPr lang="en-GB" sz="2400" dirty="0">
                <a:latin typeface="Georgia" panose="02040502050405020303" pitchFamily="18" charset="0"/>
              </a:rPr>
              <a:t> = </a:t>
            </a:r>
            <a:r>
              <a:rPr lang="en-GB" sz="2400" dirty="0">
                <a:latin typeface="Lucida Console" panose="020B0609040504020204" pitchFamily="49" charset="0"/>
              </a:rPr>
              <a:t>sign() * ln(1 + abs()) </a:t>
            </a:r>
          </a:p>
          <a:p>
            <a:pPr marL="0" indent="0">
              <a:buNone/>
            </a:pPr>
            <a:r>
              <a:rPr lang="en-GB" sz="2400" dirty="0">
                <a:latin typeface="Georgia" panose="02040502050405020303" pitchFamily="18" charset="0"/>
              </a:rPr>
              <a:t>Inverse </a:t>
            </a:r>
            <a:r>
              <a:rPr lang="en-GB" sz="2400" dirty="0" err="1">
                <a:latin typeface="Georgia" panose="02040502050405020303" pitchFamily="18" charset="0"/>
              </a:rPr>
              <a:t>sinh</a:t>
            </a:r>
            <a:r>
              <a:rPr lang="en-GB" sz="2400" dirty="0">
                <a:latin typeface="Georgia" panose="02040502050405020303" pitchFamily="18" charset="0"/>
              </a:rPr>
              <a:t> = </a:t>
            </a:r>
            <a:r>
              <a:rPr lang="en-GB" sz="2400" dirty="0" err="1">
                <a:latin typeface="Lucida Console" panose="020B0609040504020204" pitchFamily="49" charset="0"/>
              </a:rPr>
              <a:t>asinh</a:t>
            </a:r>
            <a:r>
              <a:rPr lang="en-GB" sz="2400" dirty="0">
                <a:latin typeface="Lucida Console" panose="020B0609040504020204" pitchFamily="49" charset="0"/>
              </a:rPr>
              <a:t>() </a:t>
            </a:r>
            <a:r>
              <a:rPr lang="en-GB" sz="2400" dirty="0">
                <a:latin typeface="Georgia" panose="02040502050405020303" pitchFamily="18" charset="0"/>
              </a:rPr>
              <a:t>and inverse tanh = </a:t>
            </a:r>
            <a:r>
              <a:rPr lang="en-GB" sz="2400" dirty="0" err="1">
                <a:latin typeface="Lucida Console" panose="020B0609040504020204" pitchFamily="49" charset="0"/>
              </a:rPr>
              <a:t>atanh</a:t>
            </a:r>
            <a:r>
              <a:rPr lang="en-GB" sz="2400" dirty="0">
                <a:latin typeface="Lucida Console" panose="020B0609040504020204" pitchFamily="49" charset="0"/>
              </a:rPr>
              <a:t>() </a:t>
            </a:r>
          </a:p>
          <a:p>
            <a:pPr marL="0" indent="0">
              <a:buNone/>
            </a:pPr>
            <a:endParaRPr lang="en-GB" sz="2400" dirty="0">
              <a:latin typeface="Lucida Console" panose="020B0609040504020204" pitchFamily="49" charset="0"/>
            </a:endParaRPr>
          </a:p>
          <a:p>
            <a:pPr marL="0" indent="0">
              <a:buNone/>
            </a:pPr>
            <a:r>
              <a:rPr lang="en-GB" sz="2400" dirty="0">
                <a:latin typeface="Georgia" panose="02040502050405020303" pitchFamily="18" charset="0"/>
              </a:rPr>
              <a:t>… to name only a magnificent eight … and not yet naming any quantile scales</a:t>
            </a:r>
          </a:p>
        </p:txBody>
      </p:sp>
      <p:sp>
        <p:nvSpPr>
          <p:cNvPr id="4" name="Slide Number Placeholder 3">
            <a:extLst>
              <a:ext uri="{FF2B5EF4-FFF2-40B4-BE49-F238E27FC236}">
                <a16:creationId xmlns:a16="http://schemas.microsoft.com/office/drawing/2014/main" id="{F79063B7-E61E-11A6-5CD5-01176450D285}"/>
              </a:ext>
            </a:extLst>
          </p:cNvPr>
          <p:cNvSpPr>
            <a:spLocks noGrp="1"/>
          </p:cNvSpPr>
          <p:nvPr>
            <p:ph type="sldNum" sz="quarter" idx="12"/>
          </p:nvPr>
        </p:nvSpPr>
        <p:spPr/>
        <p:txBody>
          <a:bodyPr/>
          <a:lstStyle/>
          <a:p>
            <a:fld id="{FD47E1B6-02E0-4F0E-87BA-CC5D1F54E6FE}" type="slidenum">
              <a:rPr lang="en-GB" smtClean="0"/>
              <a:t>33</a:t>
            </a:fld>
            <a:endParaRPr lang="en-GB"/>
          </a:p>
        </p:txBody>
      </p:sp>
    </p:spTree>
    <p:extLst>
      <p:ext uri="{BB962C8B-B14F-4D97-AF65-F5344CB8AC3E}">
        <p14:creationId xmlns:p14="http://schemas.microsoft.com/office/powerpoint/2010/main" val="24351677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0D9CD-B70D-F7EC-2200-95CF02A55952}"/>
              </a:ext>
            </a:extLst>
          </p:cNvPr>
          <p:cNvSpPr>
            <a:spLocks noGrp="1"/>
          </p:cNvSpPr>
          <p:nvPr>
            <p:ph type="title"/>
          </p:nvPr>
        </p:nvSpPr>
        <p:spPr/>
        <p:txBody>
          <a:bodyPr>
            <a:normAutofit/>
          </a:bodyPr>
          <a:lstStyle/>
          <a:p>
            <a:r>
              <a:rPr lang="en-GB" sz="3200" dirty="0">
                <a:latin typeface="Georgia" panose="02040502050405020303" pitchFamily="18" charset="0"/>
              </a:rPr>
              <a:t>The implication is that we need generality and flexibility</a:t>
            </a:r>
          </a:p>
        </p:txBody>
      </p:sp>
      <p:sp>
        <p:nvSpPr>
          <p:cNvPr id="3" name="Content Placeholder 2">
            <a:extLst>
              <a:ext uri="{FF2B5EF4-FFF2-40B4-BE49-F238E27FC236}">
                <a16:creationId xmlns:a16="http://schemas.microsoft.com/office/drawing/2014/main" id="{A0FA5D51-D8E8-FC3A-5713-B23606DB0C9C}"/>
              </a:ext>
            </a:extLst>
          </p:cNvPr>
          <p:cNvSpPr>
            <a:spLocks noGrp="1"/>
          </p:cNvSpPr>
          <p:nvPr>
            <p:ph idx="1"/>
          </p:nvPr>
        </p:nvSpPr>
        <p:spPr/>
        <p:txBody>
          <a:bodyPr/>
          <a:lstStyle/>
          <a:p>
            <a:pPr marL="0" indent="0">
              <a:buNone/>
            </a:pPr>
            <a:r>
              <a:rPr lang="en-GB" sz="2400" dirty="0">
                <a:latin typeface="Georgia" panose="02040502050405020303" pitchFamily="18" charset="0"/>
              </a:rPr>
              <a:t>Let’s analyse </a:t>
            </a:r>
            <a:r>
              <a:rPr lang="en-GB" sz="2400" dirty="0">
                <a:latin typeface="Lucida Console" panose="020B0609040504020204" pitchFamily="49" charset="0"/>
              </a:rPr>
              <a:t>mpg </a:t>
            </a:r>
            <a:r>
              <a:rPr lang="en-GB" sz="2400" dirty="0">
                <a:latin typeface="Georgia" panose="02040502050405020303" pitchFamily="18" charset="0"/>
              </a:rPr>
              <a:t>from the auto data in terms of its reciprocal but show labels in terms of miles per gallon for easier interpretation. </a:t>
            </a:r>
          </a:p>
          <a:p>
            <a:pPr marL="0" indent="0">
              <a:buNone/>
            </a:pPr>
            <a:r>
              <a:rPr lang="en-GB" sz="2000" dirty="0" err="1">
                <a:latin typeface="Lucida Console" panose="020B0609040504020204" pitchFamily="49" charset="0"/>
              </a:rPr>
              <a:t>sysuse</a:t>
            </a:r>
            <a:r>
              <a:rPr lang="en-GB" sz="2000" dirty="0">
                <a:latin typeface="Lucida Console" panose="020B0609040504020204" pitchFamily="49" charset="0"/>
              </a:rPr>
              <a:t> auto, clear </a:t>
            </a:r>
          </a:p>
          <a:p>
            <a:pPr marL="0" indent="0">
              <a:buNone/>
            </a:pPr>
            <a:r>
              <a:rPr lang="en-GB" sz="2000" dirty="0">
                <a:latin typeface="Lucida Console" panose="020B0609040504020204" pitchFamily="49" charset="0"/>
              </a:rPr>
              <a:t>set scheme s1color </a:t>
            </a:r>
          </a:p>
          <a:p>
            <a:pPr marL="0" indent="0">
              <a:buNone/>
            </a:pPr>
            <a:r>
              <a:rPr lang="en-GB" sz="2000" dirty="0">
                <a:latin typeface="Lucida Console" panose="020B0609040504020204" pitchFamily="49" charset="0"/>
              </a:rPr>
              <a:t>* factor of 1000 is for convenience in regression </a:t>
            </a:r>
          </a:p>
          <a:p>
            <a:pPr marL="0" indent="0">
              <a:buNone/>
            </a:pPr>
            <a:r>
              <a:rPr lang="en-GB" sz="2000" dirty="0">
                <a:latin typeface="Lucida Console" panose="020B0609040504020204" pitchFamily="49" charset="0"/>
              </a:rPr>
              <a:t>gen </a:t>
            </a:r>
            <a:r>
              <a:rPr lang="en-GB" sz="2000" dirty="0" err="1">
                <a:latin typeface="Lucida Console" panose="020B0609040504020204" pitchFamily="49" charset="0"/>
              </a:rPr>
              <a:t>gpm</a:t>
            </a:r>
            <a:r>
              <a:rPr lang="en-GB" sz="2000" dirty="0">
                <a:latin typeface="Lucida Console" panose="020B0609040504020204" pitchFamily="49" charset="0"/>
              </a:rPr>
              <a:t> = 1000/mpg </a:t>
            </a:r>
          </a:p>
          <a:p>
            <a:pPr marL="0" indent="0">
              <a:buNone/>
            </a:pPr>
            <a:r>
              <a:rPr lang="en-GB" sz="2000" dirty="0">
                <a:latin typeface="Lucida Console" panose="020B0609040504020204" pitchFamily="49" charset="0"/>
              </a:rPr>
              <a:t>regress </a:t>
            </a:r>
            <a:r>
              <a:rPr lang="en-GB" sz="2000" dirty="0" err="1">
                <a:latin typeface="Lucida Console" panose="020B0609040504020204" pitchFamily="49" charset="0"/>
              </a:rPr>
              <a:t>gpm</a:t>
            </a:r>
            <a:r>
              <a:rPr lang="en-GB" sz="2000" dirty="0">
                <a:latin typeface="Lucida Console" panose="020B0609040504020204" pitchFamily="49" charset="0"/>
              </a:rPr>
              <a:t> weight </a:t>
            </a:r>
          </a:p>
          <a:p>
            <a:pPr marL="0" indent="0">
              <a:buNone/>
            </a:pPr>
            <a:r>
              <a:rPr lang="en-GB" sz="2000" dirty="0" err="1">
                <a:latin typeface="Lucida Console" panose="020B0609040504020204" pitchFamily="49" charset="0"/>
              </a:rPr>
              <a:t>mylabels</a:t>
            </a:r>
            <a:r>
              <a:rPr lang="en-GB" sz="2000" dirty="0">
                <a:latin typeface="Lucida Console" panose="020B0609040504020204" pitchFamily="49" charset="0"/>
              </a:rPr>
              <a:t> 12 15(5)35 41, </a:t>
            </a:r>
            <a:r>
              <a:rPr lang="en-GB" sz="2000" dirty="0" err="1">
                <a:latin typeface="Lucida Console" panose="020B0609040504020204" pitchFamily="49" charset="0"/>
              </a:rPr>
              <a:t>myscale</a:t>
            </a:r>
            <a:r>
              <a:rPr lang="en-GB" sz="2000" dirty="0">
                <a:latin typeface="Lucida Console" panose="020B0609040504020204" pitchFamily="49" charset="0"/>
              </a:rPr>
              <a:t>(1000/@) local(</a:t>
            </a:r>
            <a:r>
              <a:rPr lang="en-GB" sz="2000" dirty="0" err="1">
                <a:latin typeface="Lucida Console" panose="020B0609040504020204" pitchFamily="49" charset="0"/>
              </a:rPr>
              <a:t>yla</a:t>
            </a:r>
            <a:r>
              <a:rPr lang="en-GB" sz="2000" dirty="0">
                <a:latin typeface="Lucida Console" panose="020B0609040504020204" pitchFamily="49" charset="0"/>
              </a:rPr>
              <a:t>)</a:t>
            </a:r>
          </a:p>
          <a:p>
            <a:pPr marL="0" indent="0">
              <a:buNone/>
            </a:pPr>
            <a:r>
              <a:rPr lang="en-GB" sz="2000" dirty="0">
                <a:latin typeface="Lucida Console" panose="020B0609040504020204" pitchFamily="49" charset="0"/>
              </a:rPr>
              <a:t>scatter </a:t>
            </a:r>
            <a:r>
              <a:rPr lang="en-GB" sz="2000" dirty="0" err="1">
                <a:latin typeface="Lucida Console" panose="020B0609040504020204" pitchFamily="49" charset="0"/>
              </a:rPr>
              <a:t>gpm</a:t>
            </a:r>
            <a:r>
              <a:rPr lang="en-GB" sz="2000" dirty="0">
                <a:latin typeface="Lucida Console" panose="020B0609040504020204" pitchFamily="49" charset="0"/>
              </a:rPr>
              <a:t> weight, </a:t>
            </a:r>
            <a:r>
              <a:rPr lang="en-GB" sz="2000" dirty="0" err="1">
                <a:latin typeface="Lucida Console" panose="020B0609040504020204" pitchFamily="49" charset="0"/>
              </a:rPr>
              <a:t>ms</a:t>
            </a:r>
            <a:r>
              <a:rPr lang="en-GB" sz="2000" dirty="0">
                <a:latin typeface="Lucida Console" panose="020B0609040504020204" pitchFamily="49" charset="0"/>
              </a:rPr>
              <a:t>(Oh) mc(blue) </a:t>
            </a:r>
            <a:r>
              <a:rPr lang="en-GB" sz="2000" dirty="0" err="1">
                <a:latin typeface="Lucida Console" panose="020B0609040504020204" pitchFamily="49" charset="0"/>
              </a:rPr>
              <a:t>yla</a:t>
            </a:r>
            <a:r>
              <a:rPr lang="en-GB" sz="2000" dirty="0">
                <a:latin typeface="Lucida Console" panose="020B0609040504020204" pitchFamily="49" charset="0"/>
              </a:rPr>
              <a:t>(`</a:t>
            </a:r>
            <a:r>
              <a:rPr lang="en-GB" sz="2000" dirty="0" err="1">
                <a:latin typeface="Lucida Console" panose="020B0609040504020204" pitchFamily="49" charset="0"/>
              </a:rPr>
              <a:t>yla</a:t>
            </a:r>
            <a:r>
              <a:rPr lang="en-GB" sz="2000" dirty="0">
                <a:latin typeface="Lucida Console" panose="020B0609040504020204" pitchFamily="49" charset="0"/>
              </a:rPr>
              <a:t>', ang(h))  </a:t>
            </a:r>
            <a:r>
              <a:rPr lang="en-GB" sz="2000" dirty="0" err="1">
                <a:latin typeface="Lucida Console" panose="020B0609040504020204" pitchFamily="49" charset="0"/>
              </a:rPr>
              <a:t>ytitle</a:t>
            </a:r>
            <a:r>
              <a:rPr lang="en-GB" sz="2000" dirty="0">
                <a:latin typeface="Lucida Console" panose="020B0609040504020204" pitchFamily="49" charset="0"/>
              </a:rPr>
              <a:t>(Miles per gallon (reciprocal scale))</a:t>
            </a:r>
          </a:p>
          <a:p>
            <a:pPr marL="0" indent="0">
              <a:buNone/>
            </a:pPr>
            <a:endParaRPr lang="en-GB"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9068B65A-4C9B-E800-F8BE-AE94F91E31D9}"/>
              </a:ext>
            </a:extLst>
          </p:cNvPr>
          <p:cNvSpPr>
            <a:spLocks noGrp="1"/>
          </p:cNvSpPr>
          <p:nvPr>
            <p:ph type="sldNum" sz="quarter" idx="12"/>
          </p:nvPr>
        </p:nvSpPr>
        <p:spPr/>
        <p:txBody>
          <a:bodyPr/>
          <a:lstStyle/>
          <a:p>
            <a:fld id="{FD47E1B6-02E0-4F0E-87BA-CC5D1F54E6FE}" type="slidenum">
              <a:rPr lang="en-GB" smtClean="0"/>
              <a:t>34</a:t>
            </a:fld>
            <a:endParaRPr lang="en-GB"/>
          </a:p>
        </p:txBody>
      </p:sp>
    </p:spTree>
    <p:extLst>
      <p:ext uri="{BB962C8B-B14F-4D97-AF65-F5344CB8AC3E}">
        <p14:creationId xmlns:p14="http://schemas.microsoft.com/office/powerpoint/2010/main" val="2938275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3FD53FC-9A0A-29B7-A4FF-DB7CEF6585B7}"/>
              </a:ext>
            </a:extLst>
          </p:cNvPr>
          <p:cNvSpPr>
            <a:spLocks noGrp="1"/>
          </p:cNvSpPr>
          <p:nvPr>
            <p:ph type="sldNum" sz="quarter" idx="12"/>
          </p:nvPr>
        </p:nvSpPr>
        <p:spPr/>
        <p:txBody>
          <a:bodyPr/>
          <a:lstStyle/>
          <a:p>
            <a:fld id="{FD47E1B6-02E0-4F0E-87BA-CC5D1F54E6FE}" type="slidenum">
              <a:rPr lang="en-GB" smtClean="0"/>
              <a:t>35</a:t>
            </a:fld>
            <a:endParaRPr lang="en-GB"/>
          </a:p>
        </p:txBody>
      </p:sp>
      <p:pic>
        <p:nvPicPr>
          <p:cNvPr id="7" name="Picture 6">
            <a:extLst>
              <a:ext uri="{FF2B5EF4-FFF2-40B4-BE49-F238E27FC236}">
                <a16:creationId xmlns:a16="http://schemas.microsoft.com/office/drawing/2014/main" id="{7F321B82-C2E0-DE9F-0E84-F8D6E55C9DAD}"/>
              </a:ext>
            </a:extLst>
          </p:cNvPr>
          <p:cNvPicPr>
            <a:picLocks noChangeAspect="1"/>
          </p:cNvPicPr>
          <p:nvPr/>
        </p:nvPicPr>
        <p:blipFill>
          <a:blip r:embed="rId2"/>
          <a:stretch>
            <a:fillRect/>
          </a:stretch>
        </p:blipFill>
        <p:spPr>
          <a:xfrm>
            <a:off x="2052637" y="685800"/>
            <a:ext cx="7543800" cy="5486400"/>
          </a:xfrm>
          <a:prstGeom prst="rect">
            <a:avLst/>
          </a:prstGeom>
        </p:spPr>
      </p:pic>
    </p:spTree>
    <p:extLst>
      <p:ext uri="{BB962C8B-B14F-4D97-AF65-F5344CB8AC3E}">
        <p14:creationId xmlns:p14="http://schemas.microsoft.com/office/powerpoint/2010/main" val="30200745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E7347-6E60-2B33-43F7-F5D501C3F7E3}"/>
              </a:ext>
            </a:extLst>
          </p:cNvPr>
          <p:cNvSpPr>
            <a:spLocks noGrp="1"/>
          </p:cNvSpPr>
          <p:nvPr>
            <p:ph type="title"/>
          </p:nvPr>
        </p:nvSpPr>
        <p:spPr/>
        <p:txBody>
          <a:bodyPr>
            <a:normAutofit/>
          </a:bodyPr>
          <a:lstStyle/>
          <a:p>
            <a:r>
              <a:rPr lang="en-GB" sz="3200" dirty="0" err="1">
                <a:latin typeface="Lucida Console" panose="020B0609040504020204" pitchFamily="49" charset="0"/>
              </a:rPr>
              <a:t>myticks</a:t>
            </a:r>
            <a:r>
              <a:rPr lang="en-GB" sz="3200" dirty="0"/>
              <a:t> </a:t>
            </a:r>
            <a:r>
              <a:rPr lang="en-GB" sz="3200" dirty="0">
                <a:latin typeface="Georgia" panose="02040502050405020303" pitchFamily="18" charset="0"/>
              </a:rPr>
              <a:t>too is available</a:t>
            </a:r>
          </a:p>
        </p:txBody>
      </p:sp>
      <p:sp>
        <p:nvSpPr>
          <p:cNvPr id="3" name="Content Placeholder 2">
            <a:extLst>
              <a:ext uri="{FF2B5EF4-FFF2-40B4-BE49-F238E27FC236}">
                <a16:creationId xmlns:a16="http://schemas.microsoft.com/office/drawing/2014/main" id="{64D6A453-EAE2-81B6-9BD3-0B5EA93C1B94}"/>
              </a:ext>
            </a:extLst>
          </p:cNvPr>
          <p:cNvSpPr>
            <a:spLocks noGrp="1"/>
          </p:cNvSpPr>
          <p:nvPr>
            <p:ph idx="1"/>
          </p:nvPr>
        </p:nvSpPr>
        <p:spPr/>
        <p:txBody>
          <a:bodyPr/>
          <a:lstStyle/>
          <a:p>
            <a:pPr marL="0" indent="0">
              <a:buNone/>
            </a:pPr>
            <a:r>
              <a:rPr lang="en-GB" dirty="0"/>
              <a:t> </a:t>
            </a:r>
            <a:r>
              <a:rPr lang="en-GB" sz="2400" dirty="0" err="1">
                <a:latin typeface="Lucida Console" panose="020B0609040504020204" pitchFamily="49" charset="0"/>
              </a:rPr>
              <a:t>myticks</a:t>
            </a:r>
            <a:r>
              <a:rPr lang="en-GB" sz="2400" dirty="0">
                <a:latin typeface="Lucida Console" panose="020B0609040504020204" pitchFamily="49" charset="0"/>
              </a:rPr>
              <a:t> 12/41, </a:t>
            </a:r>
            <a:r>
              <a:rPr lang="en-GB" sz="2400" dirty="0" err="1">
                <a:latin typeface="Lucida Console" panose="020B0609040504020204" pitchFamily="49" charset="0"/>
              </a:rPr>
              <a:t>myscale</a:t>
            </a:r>
            <a:r>
              <a:rPr lang="en-GB" sz="2400" dirty="0">
                <a:latin typeface="Lucida Console" panose="020B0609040504020204" pitchFamily="49" charset="0"/>
              </a:rPr>
              <a:t>(1000/@) local(</a:t>
            </a:r>
            <a:r>
              <a:rPr lang="en-GB" sz="2400" dirty="0" err="1">
                <a:latin typeface="Lucida Console" panose="020B0609040504020204" pitchFamily="49" charset="0"/>
              </a:rPr>
              <a:t>myyti</a:t>
            </a:r>
            <a:r>
              <a:rPr lang="en-GB" sz="2400" dirty="0">
                <a:latin typeface="Lucida Console" panose="020B0609040504020204" pitchFamily="49" charset="0"/>
              </a:rPr>
              <a:t>)</a:t>
            </a:r>
          </a:p>
          <a:p>
            <a:pPr marL="0" indent="0">
              <a:buNone/>
            </a:pPr>
            <a:endParaRPr lang="en-GB" sz="2400" dirty="0">
              <a:latin typeface="Lucida Console" panose="020B0609040504020204" pitchFamily="49" charset="0"/>
            </a:endParaRPr>
          </a:p>
          <a:p>
            <a:pPr marL="0" indent="0">
              <a:buNone/>
            </a:pPr>
            <a:endParaRPr lang="en-GB" sz="2400" dirty="0">
              <a:latin typeface="Lucida Console" panose="020B0609040504020204" pitchFamily="49" charset="0"/>
            </a:endParaRPr>
          </a:p>
          <a:p>
            <a:pPr marL="0" indent="0">
              <a:buNone/>
            </a:pPr>
            <a:endParaRPr lang="en-GB" sz="2400" dirty="0">
              <a:latin typeface="Lucida Console" panose="020B0609040504020204" pitchFamily="49" charset="0"/>
            </a:endParaRPr>
          </a:p>
          <a:p>
            <a:pPr marL="0" indent="0">
              <a:buNone/>
            </a:pPr>
            <a:r>
              <a:rPr lang="en-GB" sz="2400" dirty="0">
                <a:latin typeface="Georgia" panose="02040502050405020303" pitchFamily="18" charset="0"/>
              </a:rPr>
              <a:t>Transformations can be motivated in terms of where they stretch and where they squeeze, relatively speaking. </a:t>
            </a:r>
          </a:p>
          <a:p>
            <a:pPr marL="0" indent="0">
              <a:buNone/>
            </a:pPr>
            <a:r>
              <a:rPr lang="en-GB" sz="2400" dirty="0">
                <a:latin typeface="Georgia" panose="02040502050405020303" pitchFamily="18" charset="0"/>
              </a:rPr>
              <a:t>The pattern of axis ticks can make this vivid. </a:t>
            </a:r>
          </a:p>
        </p:txBody>
      </p:sp>
      <p:sp>
        <p:nvSpPr>
          <p:cNvPr id="4" name="Slide Number Placeholder 3">
            <a:extLst>
              <a:ext uri="{FF2B5EF4-FFF2-40B4-BE49-F238E27FC236}">
                <a16:creationId xmlns:a16="http://schemas.microsoft.com/office/drawing/2014/main" id="{49518025-989E-B718-60E6-ABB0DC9432C5}"/>
              </a:ext>
            </a:extLst>
          </p:cNvPr>
          <p:cNvSpPr>
            <a:spLocks noGrp="1"/>
          </p:cNvSpPr>
          <p:nvPr>
            <p:ph type="sldNum" sz="quarter" idx="12"/>
          </p:nvPr>
        </p:nvSpPr>
        <p:spPr/>
        <p:txBody>
          <a:bodyPr/>
          <a:lstStyle/>
          <a:p>
            <a:fld id="{FD47E1B6-02E0-4F0E-87BA-CC5D1F54E6FE}" type="slidenum">
              <a:rPr lang="en-GB" smtClean="0"/>
              <a:t>36</a:t>
            </a:fld>
            <a:endParaRPr lang="en-GB"/>
          </a:p>
        </p:txBody>
      </p:sp>
    </p:spTree>
    <p:extLst>
      <p:ext uri="{BB962C8B-B14F-4D97-AF65-F5344CB8AC3E}">
        <p14:creationId xmlns:p14="http://schemas.microsoft.com/office/powerpoint/2010/main" val="2642208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D6029-50D9-7064-C9A4-68BC91F9EA9A}"/>
              </a:ext>
            </a:extLst>
          </p:cNvPr>
          <p:cNvSpPr>
            <a:spLocks noGrp="1"/>
          </p:cNvSpPr>
          <p:nvPr>
            <p:ph type="title"/>
          </p:nvPr>
        </p:nvSpPr>
        <p:spPr/>
        <p:txBody>
          <a:bodyPr>
            <a:normAutofit/>
          </a:bodyPr>
          <a:lstStyle/>
          <a:p>
            <a:r>
              <a:rPr lang="en-GB" sz="3200" dirty="0">
                <a:latin typeface="Lucida Console" panose="020B0609040504020204" pitchFamily="49" charset="0"/>
              </a:rPr>
              <a:t>@</a:t>
            </a:r>
            <a:r>
              <a:rPr lang="en-GB" sz="3200" dirty="0">
                <a:latin typeface="Georgia" panose="02040502050405020303" pitchFamily="18" charset="0"/>
              </a:rPr>
              <a:t> indicates the desired scale</a:t>
            </a:r>
          </a:p>
        </p:txBody>
      </p:sp>
      <p:sp>
        <p:nvSpPr>
          <p:cNvPr id="3" name="Content Placeholder 2">
            <a:extLst>
              <a:ext uri="{FF2B5EF4-FFF2-40B4-BE49-F238E27FC236}">
                <a16:creationId xmlns:a16="http://schemas.microsoft.com/office/drawing/2014/main" id="{D914EBB3-5FA0-D93F-8E50-C4F9B91DA400}"/>
              </a:ext>
            </a:extLst>
          </p:cNvPr>
          <p:cNvSpPr>
            <a:spLocks noGrp="1"/>
          </p:cNvSpPr>
          <p:nvPr>
            <p:ph idx="1"/>
          </p:nvPr>
        </p:nvSpPr>
        <p:spPr/>
        <p:txBody>
          <a:bodyPr/>
          <a:lstStyle/>
          <a:p>
            <a:pPr marL="0" indent="0">
              <a:buNone/>
            </a:pPr>
            <a:r>
              <a:rPr lang="en-GB" sz="2400" dirty="0" err="1">
                <a:latin typeface="Lucida Console" panose="020B0609040504020204" pitchFamily="49" charset="0"/>
              </a:rPr>
              <a:t>mylabels</a:t>
            </a:r>
            <a:r>
              <a:rPr lang="en-GB" sz="2400" dirty="0">
                <a:latin typeface="Lucida Console" panose="020B0609040504020204" pitchFamily="49" charset="0"/>
              </a:rPr>
              <a:t> 12 15(5)35 41, </a:t>
            </a:r>
            <a:r>
              <a:rPr lang="en-GB" sz="2400" dirty="0" err="1">
                <a:latin typeface="Lucida Console" panose="020B0609040504020204" pitchFamily="49" charset="0"/>
              </a:rPr>
              <a:t>myscale</a:t>
            </a:r>
            <a:r>
              <a:rPr lang="en-GB" sz="2400" dirty="0">
                <a:latin typeface="Lucida Console" panose="020B0609040504020204" pitchFamily="49" charset="0"/>
              </a:rPr>
              <a:t>(1000/@) local(</a:t>
            </a:r>
            <a:r>
              <a:rPr lang="en-GB" sz="2400" dirty="0" err="1">
                <a:latin typeface="Lucida Console" panose="020B0609040504020204" pitchFamily="49" charset="0"/>
              </a:rPr>
              <a:t>yla</a:t>
            </a:r>
            <a:r>
              <a:rPr lang="en-GB" sz="2400" dirty="0">
                <a:latin typeface="Lucida Console" panose="020B0609040504020204" pitchFamily="49" charset="0"/>
              </a:rPr>
              <a:t>)</a:t>
            </a:r>
          </a:p>
          <a:p>
            <a:pPr marL="0" indent="0">
              <a:buNone/>
            </a:pPr>
            <a:endParaRPr lang="en-GB" sz="2400" dirty="0">
              <a:latin typeface="Lucida Console" panose="020B0609040504020204" pitchFamily="49" charset="0"/>
            </a:endParaRPr>
          </a:p>
          <a:p>
            <a:pPr marL="0" indent="0">
              <a:buNone/>
            </a:pPr>
            <a:r>
              <a:rPr lang="en-GB" sz="2400" dirty="0">
                <a:latin typeface="Georgia" panose="02040502050405020303" pitchFamily="18" charset="0"/>
              </a:rPr>
              <a:t>I want to see labels with text 12 15(5)35 41.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The scale used is 1000/that.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So where you have value 1000/12 (work it out!), show text </a:t>
            </a:r>
            <a:r>
              <a:rPr lang="en-GB" sz="2400" dirty="0">
                <a:latin typeface="Lucida Console" panose="020B0609040504020204" pitchFamily="49" charset="0"/>
              </a:rPr>
              <a:t> 12</a:t>
            </a:r>
            <a:r>
              <a:rPr lang="en-GB" sz="2400" dirty="0">
                <a:latin typeface="Georgia" panose="02040502050405020303" pitchFamily="18" charset="0"/>
              </a:rPr>
              <a:t>. </a:t>
            </a:r>
          </a:p>
          <a:p>
            <a:pPr marL="0" indent="0">
              <a:buNone/>
            </a:pPr>
            <a:r>
              <a:rPr lang="en-GB" sz="2400" dirty="0">
                <a:latin typeface="Georgia" panose="02040502050405020303" pitchFamily="18" charset="0"/>
              </a:rPr>
              <a:t>And so on. </a:t>
            </a:r>
          </a:p>
          <a:p>
            <a:pPr marL="0" indent="0">
              <a:buNone/>
            </a:pPr>
            <a:r>
              <a:rPr lang="en-GB" dirty="0">
                <a:latin typeface="Georgia" panose="02040502050405020303" pitchFamily="18" charset="0"/>
              </a:rPr>
              <a:t> </a:t>
            </a:r>
          </a:p>
        </p:txBody>
      </p:sp>
      <p:sp>
        <p:nvSpPr>
          <p:cNvPr id="4" name="Slide Number Placeholder 3">
            <a:extLst>
              <a:ext uri="{FF2B5EF4-FFF2-40B4-BE49-F238E27FC236}">
                <a16:creationId xmlns:a16="http://schemas.microsoft.com/office/drawing/2014/main" id="{CBA631A7-3A39-0401-A4BB-96996D8C4FF8}"/>
              </a:ext>
            </a:extLst>
          </p:cNvPr>
          <p:cNvSpPr>
            <a:spLocks noGrp="1"/>
          </p:cNvSpPr>
          <p:nvPr>
            <p:ph type="sldNum" sz="quarter" idx="12"/>
          </p:nvPr>
        </p:nvSpPr>
        <p:spPr/>
        <p:txBody>
          <a:bodyPr/>
          <a:lstStyle/>
          <a:p>
            <a:fld id="{FD47E1B6-02E0-4F0E-87BA-CC5D1F54E6FE}" type="slidenum">
              <a:rPr lang="en-GB" smtClean="0"/>
              <a:t>37</a:t>
            </a:fld>
            <a:endParaRPr lang="en-GB"/>
          </a:p>
        </p:txBody>
      </p:sp>
    </p:spTree>
    <p:extLst>
      <p:ext uri="{BB962C8B-B14F-4D97-AF65-F5344CB8AC3E}">
        <p14:creationId xmlns:p14="http://schemas.microsoft.com/office/powerpoint/2010/main" val="20849076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DFDE9-1F46-59B1-9163-4C5556355B21}"/>
              </a:ext>
            </a:extLst>
          </p:cNvPr>
          <p:cNvSpPr>
            <a:spLocks noGrp="1"/>
          </p:cNvSpPr>
          <p:nvPr>
            <p:ph type="title"/>
          </p:nvPr>
        </p:nvSpPr>
        <p:spPr/>
        <p:txBody>
          <a:bodyPr>
            <a:normAutofit/>
          </a:bodyPr>
          <a:lstStyle/>
          <a:p>
            <a:r>
              <a:rPr lang="en-GB" sz="3200" dirty="0">
                <a:latin typeface="Georgia" panose="02040502050405020303" pitchFamily="18" charset="0"/>
              </a:rPr>
              <a:t>Use Stata syntax for transformation </a:t>
            </a:r>
          </a:p>
        </p:txBody>
      </p:sp>
      <p:sp>
        <p:nvSpPr>
          <p:cNvPr id="3" name="Content Placeholder 2">
            <a:extLst>
              <a:ext uri="{FF2B5EF4-FFF2-40B4-BE49-F238E27FC236}">
                <a16:creationId xmlns:a16="http://schemas.microsoft.com/office/drawing/2014/main" id="{058D2BAF-71B2-88D0-36B0-D9A2BF62BDCB}"/>
              </a:ext>
            </a:extLst>
          </p:cNvPr>
          <p:cNvSpPr>
            <a:spLocks noGrp="1"/>
          </p:cNvSpPr>
          <p:nvPr>
            <p:ph idx="1"/>
          </p:nvPr>
        </p:nvSpPr>
        <p:spPr/>
        <p:txBody>
          <a:bodyPr>
            <a:normAutofit/>
          </a:bodyPr>
          <a:lstStyle/>
          <a:p>
            <a:pPr marL="0" indent="0">
              <a:buNone/>
            </a:pPr>
            <a:r>
              <a:rPr lang="en-GB" sz="2400" dirty="0">
                <a:latin typeface="Georgia" panose="02040502050405020303" pitchFamily="18" charset="0"/>
              </a:rPr>
              <a:t>You can use standard Stata syntax to indicate the transformation, including function calls. </a:t>
            </a:r>
          </a:p>
          <a:p>
            <a:pPr marL="0" indent="0">
              <a:buNone/>
            </a:pPr>
            <a:endParaRPr lang="en-GB" sz="2400" dirty="0">
              <a:latin typeface="Georgia" panose="02040502050405020303" pitchFamily="18" charset="0"/>
            </a:endParaRPr>
          </a:p>
          <a:p>
            <a:pPr marL="0" indent="0">
              <a:buNone/>
            </a:pPr>
            <a:r>
              <a:rPr lang="en-GB" sz="2400" dirty="0">
                <a:latin typeface="Lucida Console" panose="020B0609040504020204" pitchFamily="49" charset="0"/>
              </a:rPr>
              <a:t>sqrt(@) </a:t>
            </a:r>
          </a:p>
          <a:p>
            <a:pPr marL="0" indent="0">
              <a:buNone/>
            </a:pPr>
            <a:r>
              <a:rPr lang="en-GB" sz="2400" dirty="0">
                <a:latin typeface="Lucida Console" panose="020B0609040504020204" pitchFamily="49" charset="0"/>
              </a:rPr>
              <a:t>sign(@) * ln(1 + abs(@)) </a:t>
            </a:r>
            <a:r>
              <a:rPr lang="en-GB" sz="2400" i="1" dirty="0">
                <a:latin typeface="Georgia" panose="02040502050405020303" pitchFamily="18" charset="0"/>
              </a:rPr>
              <a:t>OR </a:t>
            </a:r>
            <a:r>
              <a:rPr lang="en-GB" sz="2400" dirty="0">
                <a:latin typeface="Georgia" panose="02040502050405020303" pitchFamily="18" charset="0"/>
              </a:rPr>
              <a:t>  </a:t>
            </a:r>
            <a:r>
              <a:rPr lang="en-GB" sz="2400" dirty="0">
                <a:latin typeface="Lucida Console" panose="020B0609040504020204" pitchFamily="49" charset="0"/>
              </a:rPr>
              <a:t>sign(@) * log1p(abs(@)) </a:t>
            </a:r>
          </a:p>
          <a:p>
            <a:pPr marL="0" indent="0">
              <a:buNone/>
            </a:pPr>
            <a:endParaRPr lang="en-GB" sz="2400" dirty="0">
              <a:latin typeface="Lucida Console" panose="020B0609040504020204" pitchFamily="49" charset="0"/>
            </a:endParaRPr>
          </a:p>
          <a:p>
            <a:pPr marL="0" indent="0">
              <a:buNone/>
            </a:pPr>
            <a:r>
              <a:rPr lang="en-GB" sz="2400" dirty="0">
                <a:latin typeface="Georgia" panose="02040502050405020303" pitchFamily="18" charset="0"/>
              </a:rPr>
              <a:t>… or whatever else you want.</a:t>
            </a:r>
          </a:p>
          <a:p>
            <a:pPr marL="0" indent="0">
              <a:buNone/>
            </a:pPr>
            <a:endParaRPr lang="en-GB" sz="2400"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4BC44154-D9BB-FE75-B284-9DEE719C0543}"/>
              </a:ext>
            </a:extLst>
          </p:cNvPr>
          <p:cNvSpPr>
            <a:spLocks noGrp="1"/>
          </p:cNvSpPr>
          <p:nvPr>
            <p:ph type="sldNum" sz="quarter" idx="12"/>
          </p:nvPr>
        </p:nvSpPr>
        <p:spPr/>
        <p:txBody>
          <a:bodyPr/>
          <a:lstStyle/>
          <a:p>
            <a:fld id="{FD47E1B6-02E0-4F0E-87BA-CC5D1F54E6FE}" type="slidenum">
              <a:rPr lang="en-GB" smtClean="0"/>
              <a:t>38</a:t>
            </a:fld>
            <a:endParaRPr lang="en-GB"/>
          </a:p>
        </p:txBody>
      </p:sp>
    </p:spTree>
    <p:extLst>
      <p:ext uri="{BB962C8B-B14F-4D97-AF65-F5344CB8AC3E}">
        <p14:creationId xmlns:p14="http://schemas.microsoft.com/office/powerpoint/2010/main" val="11072850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8B734-A093-1BC4-D281-927686CEF6AD}"/>
              </a:ext>
            </a:extLst>
          </p:cNvPr>
          <p:cNvSpPr>
            <a:spLocks noGrp="1"/>
          </p:cNvSpPr>
          <p:nvPr>
            <p:ph type="title"/>
          </p:nvPr>
        </p:nvSpPr>
        <p:spPr/>
        <p:txBody>
          <a:bodyPr>
            <a:normAutofit/>
          </a:bodyPr>
          <a:lstStyle/>
          <a:p>
            <a:r>
              <a:rPr lang="en-GB" sz="3200" dirty="0">
                <a:latin typeface="Georgia" panose="02040502050405020303" pitchFamily="18" charset="0"/>
              </a:rPr>
              <a:t>Celsius from Fahrenheit </a:t>
            </a:r>
          </a:p>
        </p:txBody>
      </p:sp>
      <p:sp>
        <p:nvSpPr>
          <p:cNvPr id="3" name="Content Placeholder 2">
            <a:extLst>
              <a:ext uri="{FF2B5EF4-FFF2-40B4-BE49-F238E27FC236}">
                <a16:creationId xmlns:a16="http://schemas.microsoft.com/office/drawing/2014/main" id="{12D43358-1FE9-3965-7CDC-3961344AD5B8}"/>
              </a:ext>
            </a:extLst>
          </p:cNvPr>
          <p:cNvSpPr>
            <a:spLocks noGrp="1"/>
          </p:cNvSpPr>
          <p:nvPr>
            <p:ph idx="1"/>
          </p:nvPr>
        </p:nvSpPr>
        <p:spPr>
          <a:xfrm>
            <a:off x="992945" y="1847850"/>
            <a:ext cx="10515600" cy="4351338"/>
          </a:xfrm>
        </p:spPr>
        <p:txBody>
          <a:bodyPr/>
          <a:lstStyle/>
          <a:p>
            <a:pPr marL="0" indent="0">
              <a:buNone/>
            </a:pPr>
            <a:r>
              <a:rPr lang="en-GB" sz="2000" dirty="0" err="1">
                <a:latin typeface="Lucida Console" panose="020B0609040504020204" pitchFamily="49" charset="0"/>
              </a:rPr>
              <a:t>webuse</a:t>
            </a:r>
            <a:r>
              <a:rPr lang="en-GB" sz="2000" dirty="0">
                <a:latin typeface="Lucida Console" panose="020B0609040504020204" pitchFamily="49" charset="0"/>
              </a:rPr>
              <a:t> </a:t>
            </a:r>
            <a:r>
              <a:rPr lang="en-GB" sz="2000" dirty="0" err="1">
                <a:latin typeface="Lucida Console" panose="020B0609040504020204" pitchFamily="49" charset="0"/>
              </a:rPr>
              <a:t>citytemp</a:t>
            </a:r>
            <a:r>
              <a:rPr lang="en-GB" sz="2000" dirty="0">
                <a:latin typeface="Lucida Console" panose="020B0609040504020204" pitchFamily="49" charset="0"/>
              </a:rPr>
              <a:t>, clear</a:t>
            </a:r>
          </a:p>
          <a:p>
            <a:pPr marL="0" indent="0">
              <a:buNone/>
            </a:pPr>
            <a:r>
              <a:rPr lang="en-GB" sz="2000" dirty="0">
                <a:latin typeface="Lucida Console" panose="020B0609040504020204" pitchFamily="49" charset="0"/>
              </a:rPr>
              <a:t>summarize</a:t>
            </a:r>
          </a:p>
          <a:p>
            <a:pPr marL="0" indent="0">
              <a:buNone/>
            </a:pPr>
            <a:r>
              <a:rPr lang="en-GB" sz="2000" dirty="0">
                <a:latin typeface="Lucida Console" panose="020B0609040504020204" pitchFamily="49" charset="0"/>
              </a:rPr>
              <a:t>scatter </a:t>
            </a:r>
            <a:r>
              <a:rPr lang="en-GB" sz="2000" dirty="0" err="1">
                <a:latin typeface="Lucida Console" panose="020B0609040504020204" pitchFamily="49" charset="0"/>
              </a:rPr>
              <a:t>tempjuly</a:t>
            </a:r>
            <a:r>
              <a:rPr lang="en-GB" sz="2000" dirty="0">
                <a:latin typeface="Lucida Console" panose="020B0609040504020204" pitchFamily="49" charset="0"/>
              </a:rPr>
              <a:t> </a:t>
            </a:r>
            <a:r>
              <a:rPr lang="en-GB" sz="2000" dirty="0" err="1">
                <a:latin typeface="Lucida Console" panose="020B0609040504020204" pitchFamily="49" charset="0"/>
              </a:rPr>
              <a:t>tempjan</a:t>
            </a:r>
            <a:endParaRPr lang="en-GB" sz="2000" dirty="0">
              <a:latin typeface="Lucida Console" panose="020B0609040504020204" pitchFamily="49" charset="0"/>
            </a:endParaRPr>
          </a:p>
          <a:p>
            <a:pPr marL="0" indent="0">
              <a:buNone/>
            </a:pPr>
            <a:r>
              <a:rPr lang="en-GB" sz="2000" dirty="0" err="1">
                <a:latin typeface="Lucida Console" panose="020B0609040504020204" pitchFamily="49" charset="0"/>
              </a:rPr>
              <a:t>mylabels</a:t>
            </a:r>
            <a:r>
              <a:rPr lang="en-GB" sz="2000" dirty="0">
                <a:latin typeface="Lucida Console" panose="020B0609040504020204" pitchFamily="49" charset="0"/>
              </a:rPr>
              <a:t> 10(5)35, </a:t>
            </a:r>
            <a:r>
              <a:rPr lang="en-GB" sz="2000" dirty="0" err="1">
                <a:latin typeface="Lucida Console" panose="020B0609040504020204" pitchFamily="49" charset="0"/>
              </a:rPr>
              <a:t>myscale</a:t>
            </a:r>
            <a:r>
              <a:rPr lang="en-GB" sz="2000" dirty="0">
                <a:latin typeface="Lucida Console" panose="020B0609040504020204" pitchFamily="49" charset="0"/>
              </a:rPr>
              <a:t>(32 + (9/5)* @) local(</a:t>
            </a:r>
            <a:r>
              <a:rPr lang="en-GB" sz="2000" dirty="0" err="1">
                <a:latin typeface="Lucida Console" panose="020B0609040504020204" pitchFamily="49" charset="0"/>
              </a:rPr>
              <a:t>myyla</a:t>
            </a:r>
            <a:r>
              <a:rPr lang="en-GB" sz="2000" dirty="0">
                <a:latin typeface="Lucida Console" panose="020B0609040504020204" pitchFamily="49" charset="0"/>
              </a:rPr>
              <a:t>)</a:t>
            </a:r>
          </a:p>
          <a:p>
            <a:pPr marL="0" indent="0">
              <a:buNone/>
            </a:pPr>
            <a:r>
              <a:rPr lang="en-GB" sz="2000" dirty="0" err="1">
                <a:latin typeface="Lucida Console" panose="020B0609040504020204" pitchFamily="49" charset="0"/>
              </a:rPr>
              <a:t>mylabels</a:t>
            </a:r>
            <a:r>
              <a:rPr lang="en-GB" sz="2000" dirty="0">
                <a:latin typeface="Lucida Console" panose="020B0609040504020204" pitchFamily="49" charset="0"/>
              </a:rPr>
              <a:t> -15(5)20, </a:t>
            </a:r>
            <a:r>
              <a:rPr lang="en-GB" sz="2000" dirty="0" err="1">
                <a:latin typeface="Lucida Console" panose="020B0609040504020204" pitchFamily="49" charset="0"/>
              </a:rPr>
              <a:t>myscale</a:t>
            </a:r>
            <a:r>
              <a:rPr lang="en-GB" sz="2000" dirty="0">
                <a:latin typeface="Lucida Console" panose="020B0609040504020204" pitchFamily="49" charset="0"/>
              </a:rPr>
              <a:t>(32 + (9/5)* @) local(</a:t>
            </a:r>
            <a:r>
              <a:rPr lang="en-GB" sz="2000" dirty="0" err="1">
                <a:latin typeface="Lucida Console" panose="020B0609040504020204" pitchFamily="49" charset="0"/>
              </a:rPr>
              <a:t>myxla</a:t>
            </a:r>
            <a:r>
              <a:rPr lang="en-GB" sz="2000" dirty="0">
                <a:latin typeface="Lucida Console" panose="020B0609040504020204" pitchFamily="49" charset="0"/>
              </a:rPr>
              <a:t>)</a:t>
            </a:r>
          </a:p>
          <a:p>
            <a:pPr marL="0" indent="0">
              <a:buNone/>
            </a:pPr>
            <a:endParaRPr lang="en-GB" sz="2000" dirty="0">
              <a:latin typeface="Lucida Console" panose="020B0609040504020204" pitchFamily="49" charset="0"/>
            </a:endParaRPr>
          </a:p>
          <a:p>
            <a:pPr marL="0" indent="0">
              <a:buNone/>
            </a:pPr>
            <a:r>
              <a:rPr lang="en-GB" sz="2000" dirty="0">
                <a:latin typeface="Lucida Console" panose="020B0609040504020204" pitchFamily="49" charset="0"/>
              </a:rPr>
              <a:t>scatter </a:t>
            </a:r>
            <a:r>
              <a:rPr lang="en-GB" sz="2000" dirty="0" err="1">
                <a:latin typeface="Lucida Console" panose="020B0609040504020204" pitchFamily="49" charset="0"/>
              </a:rPr>
              <a:t>tempjuly</a:t>
            </a:r>
            <a:r>
              <a:rPr lang="en-GB" sz="2000" dirty="0">
                <a:latin typeface="Lucida Console" panose="020B0609040504020204" pitchFamily="49" charset="0"/>
              </a:rPr>
              <a:t> </a:t>
            </a:r>
            <a:r>
              <a:rPr lang="en-GB" sz="2000" dirty="0" err="1">
                <a:latin typeface="Lucida Console" panose="020B0609040504020204" pitchFamily="49" charset="0"/>
              </a:rPr>
              <a:t>tempjan</a:t>
            </a:r>
            <a:r>
              <a:rPr lang="en-GB" sz="2000" dirty="0">
                <a:latin typeface="Lucida Console" panose="020B0609040504020204" pitchFamily="49" charset="0"/>
              </a:rPr>
              <a:t>, </a:t>
            </a:r>
            <a:r>
              <a:rPr lang="en-GB" sz="2000" dirty="0" err="1">
                <a:latin typeface="Lucida Console" panose="020B0609040504020204" pitchFamily="49" charset="0"/>
              </a:rPr>
              <a:t>ms</a:t>
            </a:r>
            <a:r>
              <a:rPr lang="en-GB" sz="2000" dirty="0">
                <a:latin typeface="Lucida Console" panose="020B0609040504020204" pitchFamily="49" charset="0"/>
              </a:rPr>
              <a:t>(Oh) mc(blue) xli(32, lc(gs8)) ///</a:t>
            </a:r>
          </a:p>
          <a:p>
            <a:pPr marL="0" indent="0">
              <a:buNone/>
            </a:pPr>
            <a:r>
              <a:rPr lang="en-GB" sz="2000" dirty="0" err="1">
                <a:latin typeface="Lucida Console" panose="020B0609040504020204" pitchFamily="49" charset="0"/>
              </a:rPr>
              <a:t>yla</a:t>
            </a:r>
            <a:r>
              <a:rPr lang="en-GB" sz="2000" dirty="0">
                <a:latin typeface="Lucida Console" panose="020B0609040504020204" pitchFamily="49" charset="0"/>
              </a:rPr>
              <a:t>(`</a:t>
            </a:r>
            <a:r>
              <a:rPr lang="en-GB" sz="2000" dirty="0" err="1">
                <a:latin typeface="Lucida Console" panose="020B0609040504020204" pitchFamily="49" charset="0"/>
              </a:rPr>
              <a:t>myyla</a:t>
            </a:r>
            <a:r>
              <a:rPr lang="en-GB" sz="2000" dirty="0">
                <a:latin typeface="Lucida Console" panose="020B0609040504020204" pitchFamily="49" charset="0"/>
              </a:rPr>
              <a:t>', ang(h)) </a:t>
            </a:r>
            <a:r>
              <a:rPr lang="en-GB" sz="2000" dirty="0" err="1">
                <a:latin typeface="Lucida Console" panose="020B0609040504020204" pitchFamily="49" charset="0"/>
              </a:rPr>
              <a:t>xla</a:t>
            </a:r>
            <a:r>
              <a:rPr lang="en-GB" sz="2000" dirty="0">
                <a:latin typeface="Lucida Console" panose="020B0609040504020204" pitchFamily="49" charset="0"/>
              </a:rPr>
              <a:t>(`</a:t>
            </a:r>
            <a:r>
              <a:rPr lang="en-GB" sz="2000" dirty="0" err="1">
                <a:latin typeface="Lucida Console" panose="020B0609040504020204" pitchFamily="49" charset="0"/>
              </a:rPr>
              <a:t>myxla</a:t>
            </a:r>
            <a:r>
              <a:rPr lang="en-GB" sz="2000" dirty="0">
                <a:latin typeface="Lucida Console" panose="020B0609040504020204" pitchFamily="49" charset="0"/>
              </a:rPr>
              <a:t>’) ///</a:t>
            </a:r>
          </a:p>
          <a:p>
            <a:pPr marL="0" indent="0">
              <a:buNone/>
            </a:pPr>
            <a:r>
              <a:rPr lang="en-GB" sz="2000" dirty="0" err="1">
                <a:latin typeface="Lucida Console" panose="020B0609040504020204" pitchFamily="49" charset="0"/>
              </a:rPr>
              <a:t>ytitle</a:t>
            </a:r>
            <a:r>
              <a:rPr lang="en-GB" sz="2000" dirty="0">
                <a:latin typeface="Lucida Console" panose="020B0609040504020204" pitchFamily="49" charset="0"/>
              </a:rPr>
              <a:t>(Average July temperature ({&amp;degree}C)) ///</a:t>
            </a:r>
          </a:p>
          <a:p>
            <a:pPr marL="0" indent="0">
              <a:buNone/>
            </a:pPr>
            <a:r>
              <a:rPr lang="en-GB" sz="2000" dirty="0" err="1">
                <a:latin typeface="Lucida Console" panose="020B0609040504020204" pitchFamily="49" charset="0"/>
              </a:rPr>
              <a:t>xtitle</a:t>
            </a:r>
            <a:r>
              <a:rPr lang="en-GB" sz="2000" dirty="0">
                <a:latin typeface="Lucida Console" panose="020B0609040504020204" pitchFamily="49" charset="0"/>
              </a:rPr>
              <a:t>(Average January temperature ({&amp;degree}C))</a:t>
            </a:r>
          </a:p>
          <a:p>
            <a:pPr marL="0" indent="0">
              <a:buNone/>
            </a:pPr>
            <a:endParaRPr lang="en-GB" sz="2000" dirty="0">
              <a:latin typeface="Lucida Console" panose="020B0609040504020204" pitchFamily="49" charset="0"/>
            </a:endParaRPr>
          </a:p>
          <a:p>
            <a:pPr marL="0" indent="0">
              <a:buNone/>
            </a:pPr>
            <a:endParaRPr lang="en-GB" dirty="0"/>
          </a:p>
        </p:txBody>
      </p:sp>
      <p:sp>
        <p:nvSpPr>
          <p:cNvPr id="4" name="Slide Number Placeholder 3">
            <a:extLst>
              <a:ext uri="{FF2B5EF4-FFF2-40B4-BE49-F238E27FC236}">
                <a16:creationId xmlns:a16="http://schemas.microsoft.com/office/drawing/2014/main" id="{743CB85D-1E96-7948-319F-B39FC8B0AF16}"/>
              </a:ext>
            </a:extLst>
          </p:cNvPr>
          <p:cNvSpPr>
            <a:spLocks noGrp="1"/>
          </p:cNvSpPr>
          <p:nvPr>
            <p:ph type="sldNum" sz="quarter" idx="12"/>
          </p:nvPr>
        </p:nvSpPr>
        <p:spPr/>
        <p:txBody>
          <a:bodyPr/>
          <a:lstStyle/>
          <a:p>
            <a:fld id="{FD47E1B6-02E0-4F0E-87BA-CC5D1F54E6FE}" type="slidenum">
              <a:rPr lang="en-GB" smtClean="0"/>
              <a:t>39</a:t>
            </a:fld>
            <a:endParaRPr lang="en-GB"/>
          </a:p>
        </p:txBody>
      </p:sp>
    </p:spTree>
    <p:extLst>
      <p:ext uri="{BB962C8B-B14F-4D97-AF65-F5344CB8AC3E}">
        <p14:creationId xmlns:p14="http://schemas.microsoft.com/office/powerpoint/2010/main" val="3149493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E240C-CDAF-86E8-852F-C94E4B02303C}"/>
              </a:ext>
            </a:extLst>
          </p:cNvPr>
          <p:cNvSpPr>
            <a:spLocks noGrp="1"/>
          </p:cNvSpPr>
          <p:nvPr>
            <p:ph type="title"/>
          </p:nvPr>
        </p:nvSpPr>
        <p:spPr/>
        <p:txBody>
          <a:bodyPr>
            <a:normAutofit/>
          </a:bodyPr>
          <a:lstStyle/>
          <a:p>
            <a:r>
              <a:rPr lang="en-GB" sz="3200" dirty="0">
                <a:latin typeface="Georgia" panose="02040502050405020303" pitchFamily="18" charset="0"/>
              </a:rPr>
              <a:t>Once stated, often applied</a:t>
            </a:r>
          </a:p>
        </p:txBody>
      </p:sp>
      <p:sp>
        <p:nvSpPr>
          <p:cNvPr id="3" name="Content Placeholder 2">
            <a:extLst>
              <a:ext uri="{FF2B5EF4-FFF2-40B4-BE49-F238E27FC236}">
                <a16:creationId xmlns:a16="http://schemas.microsoft.com/office/drawing/2014/main" id="{30B1897E-6E8A-BCBF-7C1F-6408DE69E149}"/>
              </a:ext>
            </a:extLst>
          </p:cNvPr>
          <p:cNvSpPr>
            <a:spLocks noGrp="1"/>
          </p:cNvSpPr>
          <p:nvPr>
            <p:ph idx="1"/>
          </p:nvPr>
        </p:nvSpPr>
        <p:spPr/>
        <p:txBody>
          <a:bodyPr/>
          <a:lstStyle/>
          <a:p>
            <a:pPr marL="0" indent="0">
              <a:buNone/>
            </a:pPr>
            <a:r>
              <a:rPr lang="en-GB" sz="2400" dirty="0">
                <a:latin typeface="Georgia" panose="02040502050405020303" pitchFamily="18" charset="0"/>
              </a:rPr>
              <a:t>A common – perhaps increasingly common – need is for                                    a series of graphs produced by a loop or other repetition                                     to have a pre-stated consistent style</a:t>
            </a:r>
            <a:r>
              <a:rPr lang="en-GB" dirty="0">
                <a:latin typeface="Georgia" panose="02040502050405020303" pitchFamily="18" charset="0"/>
              </a:rPr>
              <a:t>. </a:t>
            </a:r>
          </a:p>
          <a:p>
            <a:pPr marL="0" indent="0">
              <a:buNone/>
            </a:pPr>
            <a:endParaRPr lang="en-GB" dirty="0">
              <a:latin typeface="Georgia" panose="02040502050405020303" pitchFamily="18" charset="0"/>
            </a:endParaRPr>
          </a:p>
          <a:p>
            <a:pPr marL="0" indent="0">
              <a:buNone/>
            </a:pPr>
            <a:r>
              <a:rPr lang="en-GB" sz="2400" dirty="0">
                <a:latin typeface="Georgia" panose="02040502050405020303" pitchFamily="18" charset="0"/>
              </a:rPr>
              <a:t>The grey area is where </a:t>
            </a:r>
            <a:r>
              <a:rPr lang="en-GB" sz="2400" dirty="0">
                <a:latin typeface="Lucida Console" panose="020B0609040504020204" pitchFamily="49" charset="0"/>
              </a:rPr>
              <a:t>graph</a:t>
            </a:r>
            <a:r>
              <a:rPr lang="en-GB" sz="2400" dirty="0">
                <a:latin typeface="Georgia" panose="02040502050405020303" pitchFamily="18" charset="0"/>
              </a:rPr>
              <a:t> will make decisions for you                                 that turn out to be what you don’t want.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So, you may need to spell out your desires more explicitly.</a:t>
            </a:r>
          </a:p>
          <a:p>
            <a:pPr marL="0" indent="0">
              <a:buNone/>
            </a:pPr>
            <a:endParaRPr lang="en-GB" dirty="0"/>
          </a:p>
        </p:txBody>
      </p:sp>
      <p:sp>
        <p:nvSpPr>
          <p:cNvPr id="4" name="Slide Number Placeholder 3">
            <a:extLst>
              <a:ext uri="{FF2B5EF4-FFF2-40B4-BE49-F238E27FC236}">
                <a16:creationId xmlns:a16="http://schemas.microsoft.com/office/drawing/2014/main" id="{EE6B44AE-4411-4492-1A84-50B95A54B20E}"/>
              </a:ext>
            </a:extLst>
          </p:cNvPr>
          <p:cNvSpPr>
            <a:spLocks noGrp="1"/>
          </p:cNvSpPr>
          <p:nvPr>
            <p:ph type="sldNum" sz="quarter" idx="12"/>
          </p:nvPr>
        </p:nvSpPr>
        <p:spPr/>
        <p:txBody>
          <a:bodyPr/>
          <a:lstStyle/>
          <a:p>
            <a:fld id="{FD47E1B6-02E0-4F0E-87BA-CC5D1F54E6FE}" type="slidenum">
              <a:rPr lang="en-GB" smtClean="0"/>
              <a:t>4</a:t>
            </a:fld>
            <a:endParaRPr lang="en-GB"/>
          </a:p>
        </p:txBody>
      </p:sp>
    </p:spTree>
    <p:extLst>
      <p:ext uri="{BB962C8B-B14F-4D97-AF65-F5344CB8AC3E}">
        <p14:creationId xmlns:p14="http://schemas.microsoft.com/office/powerpoint/2010/main" val="35076407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B1CFAC3-7FEC-A76B-E9B3-B07F1D6714DB}"/>
              </a:ext>
            </a:extLst>
          </p:cNvPr>
          <p:cNvSpPr>
            <a:spLocks noGrp="1"/>
          </p:cNvSpPr>
          <p:nvPr>
            <p:ph type="sldNum" sz="quarter" idx="12"/>
          </p:nvPr>
        </p:nvSpPr>
        <p:spPr/>
        <p:txBody>
          <a:bodyPr/>
          <a:lstStyle/>
          <a:p>
            <a:fld id="{FD47E1B6-02E0-4F0E-87BA-CC5D1F54E6FE}" type="slidenum">
              <a:rPr lang="en-GB" smtClean="0"/>
              <a:t>40</a:t>
            </a:fld>
            <a:endParaRPr lang="en-GB"/>
          </a:p>
        </p:txBody>
      </p:sp>
      <p:pic>
        <p:nvPicPr>
          <p:cNvPr id="3" name="Picture 2">
            <a:extLst>
              <a:ext uri="{FF2B5EF4-FFF2-40B4-BE49-F238E27FC236}">
                <a16:creationId xmlns:a16="http://schemas.microsoft.com/office/drawing/2014/main" id="{EEEEA7F2-4E02-0438-ABA7-AA3D8E04B52F}"/>
              </a:ext>
            </a:extLst>
          </p:cNvPr>
          <p:cNvPicPr>
            <a:picLocks noChangeAspect="1"/>
          </p:cNvPicPr>
          <p:nvPr/>
        </p:nvPicPr>
        <p:blipFill>
          <a:blip r:embed="rId2"/>
          <a:stretch>
            <a:fillRect/>
          </a:stretch>
        </p:blipFill>
        <p:spPr>
          <a:xfrm>
            <a:off x="1881188" y="442913"/>
            <a:ext cx="7543800" cy="5486400"/>
          </a:xfrm>
          <a:prstGeom prst="rect">
            <a:avLst/>
          </a:prstGeom>
        </p:spPr>
      </p:pic>
    </p:spTree>
    <p:extLst>
      <p:ext uri="{BB962C8B-B14F-4D97-AF65-F5344CB8AC3E}">
        <p14:creationId xmlns:p14="http://schemas.microsoft.com/office/powerpoint/2010/main" val="40841239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80D9DD-EB9F-6AED-14AB-31ACF16EB1F4}"/>
              </a:ext>
            </a:extLst>
          </p:cNvPr>
          <p:cNvSpPr>
            <a:spLocks noGrp="1"/>
          </p:cNvSpPr>
          <p:nvPr>
            <p:ph type="title"/>
          </p:nvPr>
        </p:nvSpPr>
        <p:spPr/>
        <p:txBody>
          <a:bodyPr>
            <a:normAutofit/>
          </a:bodyPr>
          <a:lstStyle/>
          <a:p>
            <a:r>
              <a:rPr lang="en-GB" sz="3200" dirty="0">
                <a:latin typeface="Georgia" panose="02040502050405020303" pitchFamily="18" charset="0"/>
              </a:rPr>
              <a:t>Use all axes to show dual scales?</a:t>
            </a:r>
          </a:p>
        </p:txBody>
      </p:sp>
      <p:sp>
        <p:nvSpPr>
          <p:cNvPr id="4" name="Content Placeholder 3">
            <a:extLst>
              <a:ext uri="{FF2B5EF4-FFF2-40B4-BE49-F238E27FC236}">
                <a16:creationId xmlns:a16="http://schemas.microsoft.com/office/drawing/2014/main" id="{6A90A0FF-735E-19C6-6706-0D5738A3352B}"/>
              </a:ext>
            </a:extLst>
          </p:cNvPr>
          <p:cNvSpPr>
            <a:spLocks noGrp="1"/>
          </p:cNvSpPr>
          <p:nvPr>
            <p:ph idx="1"/>
          </p:nvPr>
        </p:nvSpPr>
        <p:spPr/>
        <p:txBody>
          <a:bodyPr>
            <a:normAutofit/>
          </a:bodyPr>
          <a:lstStyle/>
          <a:p>
            <a:pPr marL="0" indent="0">
              <a:buNone/>
            </a:pPr>
            <a:r>
              <a:rPr lang="en-GB" sz="2000" dirty="0">
                <a:latin typeface="Lucida Console" panose="020B0609040504020204" pitchFamily="49" charset="0"/>
              </a:rPr>
              <a:t>scatter </a:t>
            </a:r>
            <a:r>
              <a:rPr lang="en-GB" sz="2000" dirty="0" err="1">
                <a:latin typeface="Lucida Console" panose="020B0609040504020204" pitchFamily="49" charset="0"/>
              </a:rPr>
              <a:t>tempjuly</a:t>
            </a:r>
            <a:r>
              <a:rPr lang="en-GB" sz="2000" dirty="0">
                <a:latin typeface="Lucida Console" panose="020B0609040504020204" pitchFamily="49" charset="0"/>
              </a:rPr>
              <a:t> </a:t>
            </a:r>
            <a:r>
              <a:rPr lang="en-GB" sz="2000" dirty="0" err="1">
                <a:latin typeface="Lucida Console" panose="020B0609040504020204" pitchFamily="49" charset="0"/>
              </a:rPr>
              <a:t>tempjan</a:t>
            </a:r>
            <a:r>
              <a:rPr lang="en-GB" sz="2000" dirty="0">
                <a:latin typeface="Lucida Console" panose="020B0609040504020204" pitchFamily="49" charset="0"/>
              </a:rPr>
              <a:t>, </a:t>
            </a:r>
            <a:r>
              <a:rPr lang="en-GB" sz="2000" dirty="0" err="1">
                <a:latin typeface="Lucida Console" panose="020B0609040504020204" pitchFamily="49" charset="0"/>
              </a:rPr>
              <a:t>ms</a:t>
            </a:r>
            <a:r>
              <a:rPr lang="en-GB" sz="2000" dirty="0">
                <a:latin typeface="Lucida Console" panose="020B0609040504020204" pitchFamily="49" charset="0"/>
              </a:rPr>
              <a:t>(Oh) mc(blue) </a:t>
            </a:r>
            <a:r>
              <a:rPr lang="en-GB" sz="2000" dirty="0" err="1">
                <a:latin typeface="Lucida Console" panose="020B0609040504020204" pitchFamily="49" charset="0"/>
              </a:rPr>
              <a:t>yaxis</a:t>
            </a:r>
            <a:r>
              <a:rPr lang="en-GB" sz="2000" dirty="0">
                <a:latin typeface="Lucida Console" panose="020B0609040504020204" pitchFamily="49" charset="0"/>
              </a:rPr>
              <a:t>(1 2) </a:t>
            </a:r>
            <a:r>
              <a:rPr lang="en-GB" sz="2000" dirty="0" err="1">
                <a:latin typeface="Lucida Console" panose="020B0609040504020204" pitchFamily="49" charset="0"/>
              </a:rPr>
              <a:t>xaxis</a:t>
            </a:r>
            <a:r>
              <a:rPr lang="en-GB" sz="2000" dirty="0">
                <a:latin typeface="Lucida Console" panose="020B0609040504020204" pitchFamily="49" charset="0"/>
              </a:rPr>
              <a:t>(1 2) ///</a:t>
            </a:r>
          </a:p>
          <a:p>
            <a:pPr marL="0" indent="0">
              <a:buNone/>
            </a:pPr>
            <a:r>
              <a:rPr lang="en-GB" sz="2000" dirty="0">
                <a:latin typeface="Lucida Console" panose="020B0609040504020204" pitchFamily="49" charset="0"/>
              </a:rPr>
              <a:t>xli(32, lc(gs8)) ///</a:t>
            </a:r>
          </a:p>
          <a:p>
            <a:pPr marL="0" indent="0">
              <a:buNone/>
            </a:pPr>
            <a:r>
              <a:rPr lang="en-GB" sz="2000" dirty="0" err="1">
                <a:latin typeface="Lucida Console" panose="020B0609040504020204" pitchFamily="49" charset="0"/>
              </a:rPr>
              <a:t>yla</a:t>
            </a:r>
            <a:r>
              <a:rPr lang="en-GB" sz="2000" dirty="0">
                <a:latin typeface="Lucida Console" panose="020B0609040504020204" pitchFamily="49" charset="0"/>
              </a:rPr>
              <a:t>(`</a:t>
            </a:r>
            <a:r>
              <a:rPr lang="en-GB" sz="2000" dirty="0" err="1">
                <a:latin typeface="Lucida Console" panose="020B0609040504020204" pitchFamily="49" charset="0"/>
              </a:rPr>
              <a:t>myyla</a:t>
            </a:r>
            <a:r>
              <a:rPr lang="en-GB" sz="2000" dirty="0">
                <a:latin typeface="Lucida Console" panose="020B0609040504020204" pitchFamily="49" charset="0"/>
              </a:rPr>
              <a:t>', ang(h) axis(1)) </a:t>
            </a:r>
            <a:r>
              <a:rPr lang="en-GB" sz="2000" dirty="0" err="1">
                <a:latin typeface="Lucida Console" panose="020B0609040504020204" pitchFamily="49" charset="0"/>
              </a:rPr>
              <a:t>xla</a:t>
            </a:r>
            <a:r>
              <a:rPr lang="en-GB" sz="2000" dirty="0">
                <a:latin typeface="Lucida Console" panose="020B0609040504020204" pitchFamily="49" charset="0"/>
              </a:rPr>
              <a:t>(`</a:t>
            </a:r>
            <a:r>
              <a:rPr lang="en-GB" sz="2000" dirty="0" err="1">
                <a:latin typeface="Lucida Console" panose="020B0609040504020204" pitchFamily="49" charset="0"/>
              </a:rPr>
              <a:t>myxla</a:t>
            </a:r>
            <a:r>
              <a:rPr lang="en-GB" sz="2000" dirty="0">
                <a:latin typeface="Lucida Console" panose="020B0609040504020204" pitchFamily="49" charset="0"/>
              </a:rPr>
              <a:t>', axis(1)) ///</a:t>
            </a:r>
          </a:p>
          <a:p>
            <a:pPr marL="0" indent="0">
              <a:buNone/>
            </a:pPr>
            <a:r>
              <a:rPr lang="en-GB" sz="2000" dirty="0" err="1">
                <a:latin typeface="Lucida Console" panose="020B0609040504020204" pitchFamily="49" charset="0"/>
              </a:rPr>
              <a:t>yla</a:t>
            </a:r>
            <a:r>
              <a:rPr lang="en-GB" sz="2000" dirty="0">
                <a:latin typeface="Lucida Console" panose="020B0609040504020204" pitchFamily="49" charset="0"/>
              </a:rPr>
              <a:t>(50(9)95, axis(2) ang(h)) </a:t>
            </a:r>
            <a:r>
              <a:rPr lang="en-GB" sz="2000" dirty="0" err="1">
                <a:latin typeface="Lucida Console" panose="020B0609040504020204" pitchFamily="49" charset="0"/>
              </a:rPr>
              <a:t>xla</a:t>
            </a:r>
            <a:r>
              <a:rPr lang="en-GB" sz="2000" dirty="0">
                <a:latin typeface="Lucida Console" panose="020B0609040504020204" pitchFamily="49" charset="0"/>
              </a:rPr>
              <a:t>(5(9)68, axis(2) grid) ///</a:t>
            </a:r>
          </a:p>
          <a:p>
            <a:pPr marL="0" indent="0">
              <a:buNone/>
            </a:pPr>
            <a:r>
              <a:rPr lang="en-GB" sz="2000" dirty="0" err="1">
                <a:latin typeface="Lucida Console" panose="020B0609040504020204" pitchFamily="49" charset="0"/>
              </a:rPr>
              <a:t>ytitle</a:t>
            </a:r>
            <a:r>
              <a:rPr lang="en-GB" sz="2000" dirty="0">
                <a:latin typeface="Lucida Console" panose="020B0609040504020204" pitchFamily="49" charset="0"/>
              </a:rPr>
              <a:t>(Average July temperature ({&amp;degree}C), axis(1)) ///</a:t>
            </a:r>
          </a:p>
          <a:p>
            <a:pPr marL="0" indent="0">
              <a:buNone/>
            </a:pPr>
            <a:r>
              <a:rPr lang="en-GB" sz="2000" dirty="0" err="1">
                <a:latin typeface="Lucida Console" panose="020B0609040504020204" pitchFamily="49" charset="0"/>
              </a:rPr>
              <a:t>ytitle</a:t>
            </a:r>
            <a:r>
              <a:rPr lang="en-GB" sz="2000" dirty="0">
                <a:latin typeface="Lucida Console" panose="020B0609040504020204" pitchFamily="49" charset="0"/>
              </a:rPr>
              <a:t>(Average July temperature ({&amp;degree}F), axis(2)) /// </a:t>
            </a:r>
          </a:p>
          <a:p>
            <a:pPr marL="0" indent="0">
              <a:buNone/>
            </a:pPr>
            <a:r>
              <a:rPr lang="en-GB" sz="2000" dirty="0" err="1">
                <a:latin typeface="Lucida Console" panose="020B0609040504020204" pitchFamily="49" charset="0"/>
              </a:rPr>
              <a:t>xtitle</a:t>
            </a:r>
            <a:r>
              <a:rPr lang="en-GB" sz="2000" dirty="0">
                <a:latin typeface="Lucida Console" panose="020B0609040504020204" pitchFamily="49" charset="0"/>
              </a:rPr>
              <a:t>(Average January temperature ({&amp;degree}C), axis(1)) ///</a:t>
            </a:r>
          </a:p>
          <a:p>
            <a:pPr marL="0" indent="0">
              <a:buNone/>
            </a:pPr>
            <a:r>
              <a:rPr lang="en-GB" sz="2000" dirty="0" err="1">
                <a:latin typeface="Lucida Console" panose="020B0609040504020204" pitchFamily="49" charset="0"/>
              </a:rPr>
              <a:t>xtitle</a:t>
            </a:r>
            <a:r>
              <a:rPr lang="en-GB" sz="2000" dirty="0">
                <a:latin typeface="Lucida Console" panose="020B0609040504020204" pitchFamily="49" charset="0"/>
              </a:rPr>
              <a:t>(Average January temperature ({&amp;degree}F), axis(2)) </a:t>
            </a:r>
          </a:p>
        </p:txBody>
      </p:sp>
      <p:sp>
        <p:nvSpPr>
          <p:cNvPr id="2" name="Slide Number Placeholder 1">
            <a:extLst>
              <a:ext uri="{FF2B5EF4-FFF2-40B4-BE49-F238E27FC236}">
                <a16:creationId xmlns:a16="http://schemas.microsoft.com/office/drawing/2014/main" id="{86B9B58B-73CB-54DC-B864-1ACA3C6035EE}"/>
              </a:ext>
            </a:extLst>
          </p:cNvPr>
          <p:cNvSpPr>
            <a:spLocks noGrp="1"/>
          </p:cNvSpPr>
          <p:nvPr>
            <p:ph type="sldNum" sz="quarter" idx="12"/>
          </p:nvPr>
        </p:nvSpPr>
        <p:spPr/>
        <p:txBody>
          <a:bodyPr/>
          <a:lstStyle/>
          <a:p>
            <a:fld id="{FD47E1B6-02E0-4F0E-87BA-CC5D1F54E6FE}" type="slidenum">
              <a:rPr lang="en-GB" smtClean="0"/>
              <a:t>41</a:t>
            </a:fld>
            <a:endParaRPr lang="en-GB"/>
          </a:p>
        </p:txBody>
      </p:sp>
    </p:spTree>
    <p:extLst>
      <p:ext uri="{BB962C8B-B14F-4D97-AF65-F5344CB8AC3E}">
        <p14:creationId xmlns:p14="http://schemas.microsoft.com/office/powerpoint/2010/main" val="10890960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7CE7E6B-9FB3-6ABF-D7FB-FEC5F9039804}"/>
              </a:ext>
            </a:extLst>
          </p:cNvPr>
          <p:cNvSpPr>
            <a:spLocks noGrp="1"/>
          </p:cNvSpPr>
          <p:nvPr>
            <p:ph type="sldNum" sz="quarter" idx="12"/>
          </p:nvPr>
        </p:nvSpPr>
        <p:spPr/>
        <p:txBody>
          <a:bodyPr/>
          <a:lstStyle/>
          <a:p>
            <a:fld id="{FD47E1B6-02E0-4F0E-87BA-CC5D1F54E6FE}" type="slidenum">
              <a:rPr lang="en-GB" smtClean="0"/>
              <a:t>42</a:t>
            </a:fld>
            <a:endParaRPr lang="en-GB"/>
          </a:p>
        </p:txBody>
      </p:sp>
      <p:pic>
        <p:nvPicPr>
          <p:cNvPr id="3" name="Picture 2">
            <a:extLst>
              <a:ext uri="{FF2B5EF4-FFF2-40B4-BE49-F238E27FC236}">
                <a16:creationId xmlns:a16="http://schemas.microsoft.com/office/drawing/2014/main" id="{9A560EA0-CF54-4189-CE34-3ADA603427CA}"/>
              </a:ext>
            </a:extLst>
          </p:cNvPr>
          <p:cNvPicPr>
            <a:picLocks noChangeAspect="1"/>
          </p:cNvPicPr>
          <p:nvPr/>
        </p:nvPicPr>
        <p:blipFill>
          <a:blip r:embed="rId2"/>
          <a:stretch>
            <a:fillRect/>
          </a:stretch>
        </p:blipFill>
        <p:spPr>
          <a:xfrm>
            <a:off x="2324100" y="685800"/>
            <a:ext cx="7543800" cy="5486400"/>
          </a:xfrm>
          <a:prstGeom prst="rect">
            <a:avLst/>
          </a:prstGeom>
        </p:spPr>
      </p:pic>
    </p:spTree>
    <p:extLst>
      <p:ext uri="{BB962C8B-B14F-4D97-AF65-F5344CB8AC3E}">
        <p14:creationId xmlns:p14="http://schemas.microsoft.com/office/powerpoint/2010/main" val="16618384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E16D7-C2D7-7AA8-3A34-690944D31C91}"/>
              </a:ext>
            </a:extLst>
          </p:cNvPr>
          <p:cNvSpPr>
            <a:spLocks noGrp="1"/>
          </p:cNvSpPr>
          <p:nvPr>
            <p:ph type="title"/>
          </p:nvPr>
        </p:nvSpPr>
        <p:spPr/>
        <p:txBody>
          <a:bodyPr>
            <a:normAutofit/>
          </a:bodyPr>
          <a:lstStyle/>
          <a:p>
            <a:r>
              <a:rPr lang="en-GB" sz="3200" dirty="0">
                <a:latin typeface="Georgia" panose="02040502050405020303" pitchFamily="18" charset="0"/>
              </a:rPr>
              <a:t>Yet more</a:t>
            </a:r>
          </a:p>
        </p:txBody>
      </p:sp>
      <p:sp>
        <p:nvSpPr>
          <p:cNvPr id="3" name="Content Placeholder 2">
            <a:extLst>
              <a:ext uri="{FF2B5EF4-FFF2-40B4-BE49-F238E27FC236}">
                <a16:creationId xmlns:a16="http://schemas.microsoft.com/office/drawing/2014/main" id="{2B63A01C-DFFE-5048-96F6-8C06D53DC5A8}"/>
              </a:ext>
            </a:extLst>
          </p:cNvPr>
          <p:cNvSpPr>
            <a:spLocks noGrp="1"/>
          </p:cNvSpPr>
          <p:nvPr>
            <p:ph idx="1"/>
          </p:nvPr>
        </p:nvSpPr>
        <p:spPr/>
        <p:txBody>
          <a:bodyPr>
            <a:normAutofit/>
          </a:bodyPr>
          <a:lstStyle/>
          <a:p>
            <a:pPr marL="0" indent="0">
              <a:buNone/>
            </a:pPr>
            <a:r>
              <a:rPr lang="en-GB" sz="2400" dirty="0" err="1">
                <a:latin typeface="Lucida Console" panose="020B0609040504020204" pitchFamily="49" charset="0"/>
              </a:rPr>
              <a:t>mylabels</a:t>
            </a:r>
            <a:r>
              <a:rPr lang="en-GB" sz="2400" dirty="0">
                <a:latin typeface="Lucida Console" panose="020B0609040504020204" pitchFamily="49" charset="0"/>
              </a:rPr>
              <a:t> </a:t>
            </a:r>
            <a:r>
              <a:rPr lang="en-GB" sz="2400" dirty="0">
                <a:latin typeface="Georgia" panose="02040502050405020303" pitchFamily="18" charset="0"/>
              </a:rPr>
              <a:t>has </a:t>
            </a:r>
            <a:r>
              <a:rPr lang="en-GB" sz="2400" dirty="0">
                <a:latin typeface="Lucida Console" panose="020B0609040504020204" pitchFamily="49" charset="0"/>
              </a:rPr>
              <a:t>prefix() </a:t>
            </a:r>
            <a:r>
              <a:rPr lang="en-GB" sz="2400" dirty="0">
                <a:latin typeface="Georgia" panose="02040502050405020303" pitchFamily="18" charset="0"/>
              </a:rPr>
              <a:t>and </a:t>
            </a:r>
            <a:r>
              <a:rPr lang="en-GB" sz="2400" dirty="0">
                <a:latin typeface="Lucida Console" panose="020B0609040504020204" pitchFamily="49" charset="0"/>
              </a:rPr>
              <a:t>suffix() </a:t>
            </a:r>
            <a:r>
              <a:rPr lang="en-GB" sz="2400" dirty="0">
                <a:latin typeface="Georgia" panose="02040502050405020303" pitchFamily="18" charset="0"/>
              </a:rPr>
              <a:t>options to add text to each axis label</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 such as % signs, currency symbols, or units of measurement</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 except that </a:t>
            </a:r>
            <a:r>
              <a:rPr lang="en-GB" sz="2400" dirty="0" err="1">
                <a:latin typeface="Lucida Console" panose="020B0609040504020204" pitchFamily="49" charset="0"/>
              </a:rPr>
              <a:t>firstonly</a:t>
            </a:r>
            <a:r>
              <a:rPr lang="en-GB" sz="2400" dirty="0">
                <a:latin typeface="Georgia" panose="02040502050405020303" pitchFamily="18" charset="0"/>
              </a:rPr>
              <a:t> and </a:t>
            </a:r>
            <a:r>
              <a:rPr lang="en-GB" sz="2400" dirty="0" err="1">
                <a:latin typeface="Lucida Console" panose="020B0609040504020204" pitchFamily="49" charset="0"/>
              </a:rPr>
              <a:t>lastonly</a:t>
            </a:r>
            <a:r>
              <a:rPr lang="en-GB" sz="2400" dirty="0">
                <a:latin typeface="Georgia" panose="02040502050405020303" pitchFamily="18" charset="0"/>
              </a:rPr>
              <a:t> options specify adding them only to the first or last label on that axis. </a:t>
            </a:r>
          </a:p>
        </p:txBody>
      </p:sp>
      <p:sp>
        <p:nvSpPr>
          <p:cNvPr id="4" name="Slide Number Placeholder 3">
            <a:extLst>
              <a:ext uri="{FF2B5EF4-FFF2-40B4-BE49-F238E27FC236}">
                <a16:creationId xmlns:a16="http://schemas.microsoft.com/office/drawing/2014/main" id="{822C2079-3525-5A79-4299-A146F40FBA4C}"/>
              </a:ext>
            </a:extLst>
          </p:cNvPr>
          <p:cNvSpPr>
            <a:spLocks noGrp="1"/>
          </p:cNvSpPr>
          <p:nvPr>
            <p:ph type="sldNum" sz="quarter" idx="12"/>
          </p:nvPr>
        </p:nvSpPr>
        <p:spPr/>
        <p:txBody>
          <a:bodyPr/>
          <a:lstStyle/>
          <a:p>
            <a:fld id="{FD47E1B6-02E0-4F0E-87BA-CC5D1F54E6FE}" type="slidenum">
              <a:rPr lang="en-GB" smtClean="0"/>
              <a:t>43</a:t>
            </a:fld>
            <a:endParaRPr lang="en-GB"/>
          </a:p>
        </p:txBody>
      </p:sp>
    </p:spTree>
    <p:extLst>
      <p:ext uri="{BB962C8B-B14F-4D97-AF65-F5344CB8AC3E}">
        <p14:creationId xmlns:p14="http://schemas.microsoft.com/office/powerpoint/2010/main" val="24922219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93724-879C-2BCE-8CF2-7123E4CFF788}"/>
              </a:ext>
            </a:extLst>
          </p:cNvPr>
          <p:cNvSpPr>
            <a:spLocks noGrp="1"/>
          </p:cNvSpPr>
          <p:nvPr>
            <p:ph type="title"/>
          </p:nvPr>
        </p:nvSpPr>
        <p:spPr/>
        <p:txBody>
          <a:bodyPr>
            <a:normAutofit/>
          </a:bodyPr>
          <a:lstStyle/>
          <a:p>
            <a:r>
              <a:rPr lang="en-GB" sz="3600" i="1" dirty="0" err="1">
                <a:latin typeface="Georgia" panose="02040502050405020303" pitchFamily="18" charset="0"/>
              </a:rPr>
              <a:t>Festina</a:t>
            </a:r>
            <a:r>
              <a:rPr lang="en-GB" sz="3600" i="1" dirty="0">
                <a:latin typeface="Georgia" panose="02040502050405020303" pitchFamily="18" charset="0"/>
              </a:rPr>
              <a:t> </a:t>
            </a:r>
            <a:r>
              <a:rPr lang="en-GB" sz="3600" i="1" dirty="0" err="1">
                <a:latin typeface="Georgia" panose="02040502050405020303" pitchFamily="18" charset="0"/>
              </a:rPr>
              <a:t>lente</a:t>
            </a:r>
            <a:r>
              <a:rPr lang="en-GB" sz="3600" i="1" dirty="0">
                <a:latin typeface="Georgia" panose="02040502050405020303" pitchFamily="18" charset="0"/>
              </a:rPr>
              <a:t> </a:t>
            </a:r>
          </a:p>
        </p:txBody>
      </p:sp>
      <p:sp>
        <p:nvSpPr>
          <p:cNvPr id="3" name="Content Placeholder 2">
            <a:extLst>
              <a:ext uri="{FF2B5EF4-FFF2-40B4-BE49-F238E27FC236}">
                <a16:creationId xmlns:a16="http://schemas.microsoft.com/office/drawing/2014/main" id="{B2219CD3-6A17-ABCE-1554-58630CD2FD77}"/>
              </a:ext>
            </a:extLst>
          </p:cNvPr>
          <p:cNvSpPr>
            <a:spLocks noGrp="1"/>
          </p:cNvSpPr>
          <p:nvPr>
            <p:ph idx="1"/>
          </p:nvPr>
        </p:nvSpPr>
        <p:spPr/>
        <p:txBody>
          <a:bodyPr/>
          <a:lstStyle/>
          <a:p>
            <a:pPr marL="0" indent="0">
              <a:buNone/>
            </a:pPr>
            <a:r>
              <a:rPr lang="en-GB" sz="2400" dirty="0" err="1">
                <a:latin typeface="Lucida Console" panose="020B0609040504020204" pitchFamily="49" charset="0"/>
              </a:rPr>
              <a:t>mylabels</a:t>
            </a:r>
            <a:r>
              <a:rPr lang="en-GB" sz="2400" dirty="0">
                <a:latin typeface="Lucida Console" panose="020B0609040504020204" pitchFamily="49" charset="0"/>
              </a:rPr>
              <a:t> </a:t>
            </a:r>
            <a:r>
              <a:rPr lang="en-GB" sz="2400" dirty="0">
                <a:latin typeface="Georgia" panose="02040502050405020303" pitchFamily="18" charset="0"/>
              </a:rPr>
              <a:t>was first posted to SSC in 2003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hlinkClick r:id="rId2"/>
              </a:rPr>
              <a:t>https://www.stata.com/statalist/archive/2003-05/msg00084.html</a:t>
            </a:r>
            <a:endParaRPr lang="en-GB" sz="2400" dirty="0">
              <a:latin typeface="Georgia" panose="02040502050405020303" pitchFamily="18" charset="0"/>
            </a:endParaRP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and is written up in </a:t>
            </a:r>
            <a:r>
              <a:rPr lang="en-GB" sz="2400" i="1" dirty="0">
                <a:latin typeface="Georgia" panose="02040502050405020303" pitchFamily="18" charset="0"/>
              </a:rPr>
              <a:t>Stata Journal </a:t>
            </a:r>
            <a:r>
              <a:rPr lang="en-GB" sz="2400" dirty="0">
                <a:latin typeface="Georgia" panose="02040502050405020303" pitchFamily="18" charset="0"/>
              </a:rPr>
              <a:t>22(4) in press. </a:t>
            </a:r>
          </a:p>
          <a:p>
            <a:pPr marL="0" indent="0">
              <a:buNone/>
            </a:pPr>
            <a:endParaRPr lang="en-GB" sz="2400" dirty="0">
              <a:latin typeface="Georgia" panose="02040502050405020303" pitchFamily="18" charset="0"/>
            </a:endParaRPr>
          </a:p>
          <a:p>
            <a:pPr marL="0" indent="0">
              <a:buNone/>
            </a:pPr>
            <a:endParaRPr lang="en-GB" sz="2400" dirty="0">
              <a:latin typeface="Georgia" panose="02040502050405020303" pitchFamily="18" charset="0"/>
            </a:endParaRPr>
          </a:p>
          <a:p>
            <a:pPr marL="0" indent="0">
              <a:buNone/>
            </a:pPr>
            <a:endParaRPr lang="en-GB" sz="2400" dirty="0">
              <a:latin typeface="Georgia" panose="02040502050405020303" pitchFamily="18" charset="0"/>
            </a:endParaRPr>
          </a:p>
          <a:p>
            <a:pPr marL="0" indent="0">
              <a:buNone/>
            </a:pPr>
            <a:r>
              <a:rPr lang="en-GB" sz="1800" dirty="0">
                <a:latin typeface="Georgia" panose="02040502050405020303" pitchFamily="18" charset="0"/>
              </a:rPr>
              <a:t>Some projects move more slowly than others….</a:t>
            </a:r>
          </a:p>
        </p:txBody>
      </p:sp>
      <p:sp>
        <p:nvSpPr>
          <p:cNvPr id="4" name="Slide Number Placeholder 3">
            <a:extLst>
              <a:ext uri="{FF2B5EF4-FFF2-40B4-BE49-F238E27FC236}">
                <a16:creationId xmlns:a16="http://schemas.microsoft.com/office/drawing/2014/main" id="{1BD0898F-B62E-ED3F-E6FD-C23ABF498491}"/>
              </a:ext>
            </a:extLst>
          </p:cNvPr>
          <p:cNvSpPr>
            <a:spLocks noGrp="1"/>
          </p:cNvSpPr>
          <p:nvPr>
            <p:ph type="sldNum" sz="quarter" idx="12"/>
          </p:nvPr>
        </p:nvSpPr>
        <p:spPr/>
        <p:txBody>
          <a:bodyPr/>
          <a:lstStyle/>
          <a:p>
            <a:fld id="{FD47E1B6-02E0-4F0E-87BA-CC5D1F54E6FE}" type="slidenum">
              <a:rPr lang="en-GB" smtClean="0"/>
              <a:t>44</a:t>
            </a:fld>
            <a:endParaRPr lang="en-GB"/>
          </a:p>
        </p:txBody>
      </p:sp>
    </p:spTree>
    <p:extLst>
      <p:ext uri="{BB962C8B-B14F-4D97-AF65-F5344CB8AC3E}">
        <p14:creationId xmlns:p14="http://schemas.microsoft.com/office/powerpoint/2010/main" val="16286878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10808-8966-2E71-9835-B47E9E872F71}"/>
              </a:ext>
            </a:extLst>
          </p:cNvPr>
          <p:cNvSpPr>
            <a:spLocks noGrp="1"/>
          </p:cNvSpPr>
          <p:nvPr>
            <p:ph type="title"/>
          </p:nvPr>
        </p:nvSpPr>
        <p:spPr/>
        <p:txBody>
          <a:bodyPr>
            <a:normAutofit/>
          </a:bodyPr>
          <a:lstStyle/>
          <a:p>
            <a:r>
              <a:rPr lang="en-GB" sz="3200" dirty="0">
                <a:latin typeface="Georgia" panose="02040502050405020303" pitchFamily="18" charset="0"/>
              </a:rPr>
              <a:t>Other uses of the </a:t>
            </a:r>
            <a:r>
              <a:rPr lang="en-GB" sz="3200" dirty="0">
                <a:latin typeface="Lucida Console" panose="020B0609040504020204" pitchFamily="49" charset="0"/>
              </a:rPr>
              <a:t>@</a:t>
            </a:r>
            <a:r>
              <a:rPr lang="en-GB" sz="3200" dirty="0">
                <a:latin typeface="Georgia" panose="02040502050405020303" pitchFamily="18" charset="0"/>
              </a:rPr>
              <a:t> syntax for flexible scales</a:t>
            </a:r>
          </a:p>
        </p:txBody>
      </p:sp>
      <p:sp>
        <p:nvSpPr>
          <p:cNvPr id="3" name="Content Placeholder 2">
            <a:extLst>
              <a:ext uri="{FF2B5EF4-FFF2-40B4-BE49-F238E27FC236}">
                <a16:creationId xmlns:a16="http://schemas.microsoft.com/office/drawing/2014/main" id="{75EA45F9-3B6B-6D44-672F-470EA4275AD2}"/>
              </a:ext>
            </a:extLst>
          </p:cNvPr>
          <p:cNvSpPr>
            <a:spLocks noGrp="1"/>
          </p:cNvSpPr>
          <p:nvPr>
            <p:ph idx="1"/>
          </p:nvPr>
        </p:nvSpPr>
        <p:spPr/>
        <p:txBody>
          <a:bodyPr/>
          <a:lstStyle/>
          <a:p>
            <a:pPr marL="0" indent="0">
              <a:buNone/>
            </a:pPr>
            <a:r>
              <a:rPr lang="en-GB" sz="2400" dirty="0" err="1">
                <a:solidFill>
                  <a:srgbClr val="222222"/>
                </a:solidFill>
                <a:latin typeface="Lucida Console" panose="020B0609040504020204" pitchFamily="49" charset="0"/>
              </a:rPr>
              <a:t>qplot</a:t>
            </a:r>
            <a:r>
              <a:rPr lang="en-GB" sz="2400" dirty="0">
                <a:solidFill>
                  <a:srgbClr val="222222"/>
                </a:solidFill>
                <a:latin typeface="Lucida Console" panose="020B0609040504020204" pitchFamily="49" charset="0"/>
              </a:rPr>
              <a:t> </a:t>
            </a:r>
            <a:r>
              <a:rPr lang="en-GB" sz="2400" dirty="0">
                <a:solidFill>
                  <a:srgbClr val="222222"/>
                </a:solidFill>
                <a:latin typeface="Georgia" panose="02040502050405020303" pitchFamily="18" charset="0"/>
              </a:rPr>
              <a:t>is a general purpose quantile plot command that goes back to </a:t>
            </a:r>
            <a:r>
              <a:rPr lang="en-GB" sz="2400" i="1" dirty="0">
                <a:solidFill>
                  <a:srgbClr val="222222"/>
                </a:solidFill>
                <a:latin typeface="Georgia" panose="02040502050405020303" pitchFamily="18" charset="0"/>
              </a:rPr>
              <a:t>Stata Technical Bulletin </a:t>
            </a:r>
            <a:r>
              <a:rPr lang="en-GB" sz="2400" dirty="0">
                <a:solidFill>
                  <a:srgbClr val="222222"/>
                </a:solidFill>
                <a:latin typeface="Georgia" panose="02040502050405020303" pitchFamily="18" charset="0"/>
              </a:rPr>
              <a:t>51: 16—18 (1999). </a:t>
            </a:r>
          </a:p>
          <a:p>
            <a:pPr marL="0" indent="0">
              <a:buNone/>
            </a:pPr>
            <a:endParaRPr lang="en-GB" sz="2400" dirty="0">
              <a:solidFill>
                <a:srgbClr val="222222"/>
              </a:solidFill>
              <a:latin typeface="Georgia" panose="02040502050405020303" pitchFamily="18" charset="0"/>
            </a:endParaRPr>
          </a:p>
          <a:p>
            <a:pPr marL="0" indent="0">
              <a:buNone/>
            </a:pPr>
            <a:r>
              <a:rPr lang="en-GB" sz="2400" dirty="0">
                <a:solidFill>
                  <a:srgbClr val="222222"/>
                </a:solidFill>
                <a:latin typeface="Georgia" panose="02040502050405020303" pitchFamily="18" charset="0"/>
              </a:rPr>
              <a:t>The latest version is at </a:t>
            </a:r>
            <a:r>
              <a:rPr lang="en-GB" sz="2400" i="1" dirty="0">
                <a:solidFill>
                  <a:srgbClr val="222222"/>
                </a:solidFill>
                <a:latin typeface="Georgia" panose="02040502050405020303" pitchFamily="18" charset="0"/>
              </a:rPr>
              <a:t>Stata Journal </a:t>
            </a:r>
            <a:r>
              <a:rPr lang="en-GB" sz="2400" dirty="0">
                <a:solidFill>
                  <a:srgbClr val="222222"/>
                </a:solidFill>
                <a:latin typeface="Georgia" panose="02040502050405020303" pitchFamily="18" charset="0"/>
              </a:rPr>
              <a:t>19: 748 (2019). </a:t>
            </a:r>
          </a:p>
          <a:p>
            <a:pPr marL="0" indent="0">
              <a:buNone/>
            </a:pPr>
            <a:endParaRPr lang="en-GB" sz="2400" b="0" i="0" dirty="0">
              <a:solidFill>
                <a:srgbClr val="222222"/>
              </a:solidFill>
              <a:effectLst/>
              <a:latin typeface="Georgia" panose="02040502050405020303" pitchFamily="18" charset="0"/>
            </a:endParaRPr>
          </a:p>
          <a:p>
            <a:pPr marL="0" indent="0">
              <a:buNone/>
            </a:pPr>
            <a:r>
              <a:rPr lang="en-GB" sz="2400" dirty="0">
                <a:solidFill>
                  <a:srgbClr val="222222"/>
                </a:solidFill>
                <a:latin typeface="Georgia" panose="02040502050405020303" pitchFamily="18" charset="0"/>
              </a:rPr>
              <a:t>A </a:t>
            </a:r>
            <a:r>
              <a:rPr lang="en-GB" sz="2400" dirty="0" err="1">
                <a:solidFill>
                  <a:srgbClr val="222222"/>
                </a:solidFill>
                <a:latin typeface="Lucida Console" panose="020B0609040504020204" pitchFamily="49" charset="0"/>
              </a:rPr>
              <a:t>trscale</a:t>
            </a:r>
            <a:r>
              <a:rPr lang="en-GB" sz="2400" dirty="0">
                <a:solidFill>
                  <a:srgbClr val="222222"/>
                </a:solidFill>
                <a:latin typeface="Lucida Console" panose="020B0609040504020204" pitchFamily="49" charset="0"/>
              </a:rPr>
              <a:t>() </a:t>
            </a:r>
            <a:r>
              <a:rPr lang="en-GB" sz="2400" dirty="0">
                <a:solidFill>
                  <a:srgbClr val="222222"/>
                </a:solidFill>
                <a:latin typeface="Georgia" panose="02040502050405020303" pitchFamily="18" charset="0"/>
              </a:rPr>
              <a:t>option allows cumulative probabilities to be mapped to some other scale, e.g. normal or Gaussian standard deviates. </a:t>
            </a:r>
          </a:p>
          <a:p>
            <a:pPr marL="0" indent="0">
              <a:buNone/>
            </a:pPr>
            <a:endParaRPr lang="en-GB" sz="2400" b="0" i="0" dirty="0">
              <a:solidFill>
                <a:srgbClr val="222222"/>
              </a:solidFill>
              <a:effectLst/>
              <a:latin typeface="Georgia" panose="02040502050405020303" pitchFamily="18" charset="0"/>
            </a:endParaRPr>
          </a:p>
          <a:p>
            <a:pPr marL="0" indent="0">
              <a:buNone/>
            </a:pPr>
            <a:r>
              <a:rPr lang="en-GB" sz="2400" dirty="0">
                <a:solidFill>
                  <a:srgbClr val="222222"/>
                </a:solidFill>
                <a:latin typeface="Georgia" panose="02040502050405020303" pitchFamily="18" charset="0"/>
              </a:rPr>
              <a:t>Similar comments apply to </a:t>
            </a:r>
            <a:r>
              <a:rPr lang="en-GB" sz="2400" dirty="0" err="1">
                <a:solidFill>
                  <a:srgbClr val="222222"/>
                </a:solidFill>
                <a:latin typeface="Lucida Console" panose="020B0609040504020204" pitchFamily="49" charset="0"/>
              </a:rPr>
              <a:t>distplot</a:t>
            </a:r>
            <a:r>
              <a:rPr lang="en-GB" sz="2400" dirty="0">
                <a:solidFill>
                  <a:srgbClr val="222222"/>
                </a:solidFill>
                <a:latin typeface="Georgia" panose="02040502050405020303" pitchFamily="18" charset="0"/>
              </a:rPr>
              <a:t> for distribution function plots. </a:t>
            </a:r>
            <a:endParaRPr lang="en-GB" sz="2400" b="0" i="0" dirty="0">
              <a:solidFill>
                <a:srgbClr val="222222"/>
              </a:solidFill>
              <a:effectLst/>
              <a:latin typeface="Georgia" panose="02040502050405020303" pitchFamily="18" charset="0"/>
            </a:endParaRPr>
          </a:p>
          <a:p>
            <a:pPr marL="0" indent="0">
              <a:buNone/>
            </a:pPr>
            <a:endParaRPr lang="en-GB" dirty="0">
              <a:solidFill>
                <a:srgbClr val="222222"/>
              </a:solidFill>
              <a:latin typeface="Georgia" panose="02040502050405020303" pitchFamily="18" charset="0"/>
            </a:endParaRPr>
          </a:p>
          <a:p>
            <a:pPr marL="0" indent="0">
              <a:buNone/>
            </a:pPr>
            <a:endParaRPr lang="en-GB" dirty="0"/>
          </a:p>
        </p:txBody>
      </p:sp>
      <p:sp>
        <p:nvSpPr>
          <p:cNvPr id="4" name="Slide Number Placeholder 3">
            <a:extLst>
              <a:ext uri="{FF2B5EF4-FFF2-40B4-BE49-F238E27FC236}">
                <a16:creationId xmlns:a16="http://schemas.microsoft.com/office/drawing/2014/main" id="{C190A6F0-42B0-354A-2F47-2D77A1BA0F6B}"/>
              </a:ext>
            </a:extLst>
          </p:cNvPr>
          <p:cNvSpPr>
            <a:spLocks noGrp="1"/>
          </p:cNvSpPr>
          <p:nvPr>
            <p:ph type="sldNum" sz="quarter" idx="12"/>
          </p:nvPr>
        </p:nvSpPr>
        <p:spPr/>
        <p:txBody>
          <a:bodyPr/>
          <a:lstStyle/>
          <a:p>
            <a:fld id="{FD47E1B6-02E0-4F0E-87BA-CC5D1F54E6FE}" type="slidenum">
              <a:rPr lang="en-GB" smtClean="0"/>
              <a:t>45</a:t>
            </a:fld>
            <a:endParaRPr lang="en-GB"/>
          </a:p>
        </p:txBody>
      </p:sp>
    </p:spTree>
    <p:extLst>
      <p:ext uri="{BB962C8B-B14F-4D97-AF65-F5344CB8AC3E}">
        <p14:creationId xmlns:p14="http://schemas.microsoft.com/office/powerpoint/2010/main" val="39028000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9F8B3-07ED-7653-25A9-67C831663A1F}"/>
              </a:ext>
            </a:extLst>
          </p:cNvPr>
          <p:cNvSpPr>
            <a:spLocks noGrp="1"/>
          </p:cNvSpPr>
          <p:nvPr>
            <p:ph type="title"/>
          </p:nvPr>
        </p:nvSpPr>
        <p:spPr/>
        <p:txBody>
          <a:bodyPr>
            <a:normAutofit/>
          </a:bodyPr>
          <a:lstStyle/>
          <a:p>
            <a:r>
              <a:rPr lang="en-GB" sz="3200" dirty="0">
                <a:latin typeface="Georgia" panose="02040502050405020303" pitchFamily="18" charset="0"/>
              </a:rPr>
              <a:t>Words from the wise</a:t>
            </a:r>
          </a:p>
        </p:txBody>
      </p:sp>
      <p:sp>
        <p:nvSpPr>
          <p:cNvPr id="3" name="Content Placeholder 2">
            <a:extLst>
              <a:ext uri="{FF2B5EF4-FFF2-40B4-BE49-F238E27FC236}">
                <a16:creationId xmlns:a16="http://schemas.microsoft.com/office/drawing/2014/main" id="{C9C0BE5A-5B77-5D3E-FE75-3DA02C810B40}"/>
              </a:ext>
            </a:extLst>
          </p:cNvPr>
          <p:cNvSpPr>
            <a:spLocks noGrp="1"/>
          </p:cNvSpPr>
          <p:nvPr>
            <p:ph idx="1"/>
          </p:nvPr>
        </p:nvSpPr>
        <p:spPr/>
        <p:txBody>
          <a:bodyPr>
            <a:normAutofit fontScale="92500" lnSpcReduction="20000"/>
          </a:bodyPr>
          <a:lstStyle/>
          <a:p>
            <a:pPr marL="0" indent="0">
              <a:buNone/>
            </a:pPr>
            <a:r>
              <a:rPr lang="en-GB" i="1" dirty="0">
                <a:latin typeface="Georgia" panose="02040502050405020303" pitchFamily="18" charset="0"/>
              </a:rPr>
              <a:t>It can be useful to plot an observed distribution against the standard Gaussian even though there is no question of it being Gaussian in shape. The motive is that it is easier to study a distribution by comparing it with a standard shape than just by looking at it. </a:t>
            </a:r>
          </a:p>
          <a:p>
            <a:pPr marL="0" indent="0">
              <a:buNone/>
            </a:pPr>
            <a:r>
              <a:rPr lang="en-GB" dirty="0">
                <a:latin typeface="Georgia" panose="02040502050405020303" pitchFamily="18" charset="0"/>
              </a:rPr>
              <a:t>Michael Hills (1934—2021). </a:t>
            </a:r>
            <a:r>
              <a:rPr lang="en-GB" i="1" dirty="0">
                <a:latin typeface="Georgia" panose="02040502050405020303" pitchFamily="18" charset="0"/>
              </a:rPr>
              <a:t>Statistics for Comparative Studies</a:t>
            </a:r>
            <a:r>
              <a:rPr lang="en-GB" dirty="0">
                <a:latin typeface="Georgia" panose="02040502050405020303" pitchFamily="18" charset="0"/>
              </a:rPr>
              <a:t>. London: Chapman and Hall, p.28 (1974)</a:t>
            </a:r>
          </a:p>
          <a:p>
            <a:pPr marL="0" indent="0">
              <a:buNone/>
            </a:pPr>
            <a:endParaRPr lang="en-GB" dirty="0">
              <a:latin typeface="Georgia" panose="02040502050405020303" pitchFamily="18" charset="0"/>
            </a:endParaRPr>
          </a:p>
          <a:p>
            <a:pPr marL="0" indent="0">
              <a:buNone/>
            </a:pPr>
            <a:r>
              <a:rPr lang="en-GB" i="1" dirty="0">
                <a:latin typeface="Georgia" panose="02040502050405020303" pitchFamily="18" charset="0"/>
              </a:rPr>
              <a:t>The normal QQ-plot is a useful exploratory tool even for nonnormal data.  The plot shows skewness, heavy-tailed or short-tailed behaviour, digit preference, or outliers and other unusual values.</a:t>
            </a:r>
          </a:p>
          <a:p>
            <a:pPr marL="0" indent="0">
              <a:buNone/>
            </a:pPr>
            <a:r>
              <a:rPr lang="en-GB" dirty="0" err="1">
                <a:latin typeface="Georgia" panose="02040502050405020303" pitchFamily="18" charset="0"/>
              </a:rPr>
              <a:t>Yudi</a:t>
            </a:r>
            <a:r>
              <a:rPr lang="en-GB" dirty="0">
                <a:latin typeface="Georgia" panose="02040502050405020303" pitchFamily="18" charset="0"/>
              </a:rPr>
              <a:t> </a:t>
            </a:r>
            <a:r>
              <a:rPr lang="en-GB" dirty="0" err="1">
                <a:latin typeface="Georgia" panose="02040502050405020303" pitchFamily="18" charset="0"/>
              </a:rPr>
              <a:t>Pawitan</a:t>
            </a:r>
            <a:r>
              <a:rPr lang="en-GB" dirty="0">
                <a:latin typeface="Georgia" panose="02040502050405020303" pitchFamily="18" charset="0"/>
              </a:rPr>
              <a:t> (1960—). </a:t>
            </a:r>
            <a:r>
              <a:rPr lang="en-GB" i="1" dirty="0">
                <a:latin typeface="Georgia" panose="02040502050405020303" pitchFamily="18" charset="0"/>
              </a:rPr>
              <a:t>In All Likelihood</a:t>
            </a:r>
            <a:r>
              <a:rPr lang="en-GB" dirty="0">
                <a:latin typeface="Georgia" panose="02040502050405020303" pitchFamily="18" charset="0"/>
              </a:rPr>
              <a:t>. Oxford: Oxford University Press, p.92 (2001) </a:t>
            </a:r>
          </a:p>
          <a:p>
            <a:pPr marL="0" indent="0">
              <a:buNone/>
            </a:pPr>
            <a:endParaRPr lang="en-GB" dirty="0"/>
          </a:p>
        </p:txBody>
      </p:sp>
      <p:sp>
        <p:nvSpPr>
          <p:cNvPr id="4" name="Slide Number Placeholder 3">
            <a:extLst>
              <a:ext uri="{FF2B5EF4-FFF2-40B4-BE49-F238E27FC236}">
                <a16:creationId xmlns:a16="http://schemas.microsoft.com/office/drawing/2014/main" id="{DD5B5E8F-4C28-9978-57A3-0780789328E6}"/>
              </a:ext>
            </a:extLst>
          </p:cNvPr>
          <p:cNvSpPr>
            <a:spLocks noGrp="1"/>
          </p:cNvSpPr>
          <p:nvPr>
            <p:ph type="sldNum" sz="quarter" idx="12"/>
          </p:nvPr>
        </p:nvSpPr>
        <p:spPr/>
        <p:txBody>
          <a:bodyPr/>
          <a:lstStyle/>
          <a:p>
            <a:fld id="{FD47E1B6-02E0-4F0E-87BA-CC5D1F54E6FE}" type="slidenum">
              <a:rPr lang="en-GB" smtClean="0"/>
              <a:t>46</a:t>
            </a:fld>
            <a:endParaRPr lang="en-GB"/>
          </a:p>
        </p:txBody>
      </p:sp>
    </p:spTree>
    <p:extLst>
      <p:ext uri="{BB962C8B-B14F-4D97-AF65-F5344CB8AC3E}">
        <p14:creationId xmlns:p14="http://schemas.microsoft.com/office/powerpoint/2010/main" val="13267157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8289A2-2C24-CDC1-4688-625D18EEB9E3}"/>
              </a:ext>
            </a:extLst>
          </p:cNvPr>
          <p:cNvSpPr>
            <a:spLocks noGrp="1"/>
          </p:cNvSpPr>
          <p:nvPr>
            <p:ph type="sldNum" sz="quarter" idx="12"/>
          </p:nvPr>
        </p:nvSpPr>
        <p:spPr/>
        <p:txBody>
          <a:bodyPr/>
          <a:lstStyle/>
          <a:p>
            <a:fld id="{FD47E1B6-02E0-4F0E-87BA-CC5D1F54E6FE}" type="slidenum">
              <a:rPr lang="en-GB" smtClean="0"/>
              <a:t>47</a:t>
            </a:fld>
            <a:endParaRPr lang="en-GB"/>
          </a:p>
        </p:txBody>
      </p:sp>
      <p:pic>
        <p:nvPicPr>
          <p:cNvPr id="3" name="Picture 2">
            <a:extLst>
              <a:ext uri="{FF2B5EF4-FFF2-40B4-BE49-F238E27FC236}">
                <a16:creationId xmlns:a16="http://schemas.microsoft.com/office/drawing/2014/main" id="{FA9C7E54-E084-6ACB-1F0B-D774DD8B9D0B}"/>
              </a:ext>
            </a:extLst>
          </p:cNvPr>
          <p:cNvPicPr>
            <a:picLocks noChangeAspect="1"/>
          </p:cNvPicPr>
          <p:nvPr/>
        </p:nvPicPr>
        <p:blipFill>
          <a:blip r:embed="rId2"/>
          <a:stretch>
            <a:fillRect/>
          </a:stretch>
        </p:blipFill>
        <p:spPr>
          <a:xfrm>
            <a:off x="2209800" y="685800"/>
            <a:ext cx="7543800" cy="5486400"/>
          </a:xfrm>
          <a:prstGeom prst="rect">
            <a:avLst/>
          </a:prstGeom>
        </p:spPr>
      </p:pic>
    </p:spTree>
    <p:extLst>
      <p:ext uri="{BB962C8B-B14F-4D97-AF65-F5344CB8AC3E}">
        <p14:creationId xmlns:p14="http://schemas.microsoft.com/office/powerpoint/2010/main" val="10543504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7C1F-E9A1-35DC-9B86-268C8D9D3FD9}"/>
              </a:ext>
            </a:extLst>
          </p:cNvPr>
          <p:cNvSpPr>
            <a:spLocks noGrp="1"/>
          </p:cNvSpPr>
          <p:nvPr>
            <p:ph type="title"/>
          </p:nvPr>
        </p:nvSpPr>
        <p:spPr/>
        <p:txBody>
          <a:bodyPr>
            <a:normAutofit/>
          </a:bodyPr>
          <a:lstStyle/>
          <a:p>
            <a:r>
              <a:rPr lang="en-GB" sz="3200" dirty="0" err="1">
                <a:latin typeface="Lucida Console" panose="020B0609040504020204" pitchFamily="49" charset="0"/>
              </a:rPr>
              <a:t>transplot</a:t>
            </a:r>
            <a:r>
              <a:rPr lang="en-GB" sz="3200" dirty="0">
                <a:latin typeface="Lucida Console" panose="020B0609040504020204" pitchFamily="49" charset="0"/>
              </a:rPr>
              <a:t> </a:t>
            </a:r>
          </a:p>
        </p:txBody>
      </p:sp>
      <p:sp>
        <p:nvSpPr>
          <p:cNvPr id="4" name="Content Placeholder 3">
            <a:extLst>
              <a:ext uri="{FF2B5EF4-FFF2-40B4-BE49-F238E27FC236}">
                <a16:creationId xmlns:a16="http://schemas.microsoft.com/office/drawing/2014/main" id="{79109E7A-FC54-E3F1-FDCC-A86006BEEBAE}"/>
              </a:ext>
            </a:extLst>
          </p:cNvPr>
          <p:cNvSpPr>
            <a:spLocks noGrp="1"/>
          </p:cNvSpPr>
          <p:nvPr>
            <p:ph idx="1"/>
          </p:nvPr>
        </p:nvSpPr>
        <p:spPr/>
        <p:txBody>
          <a:bodyPr/>
          <a:lstStyle/>
          <a:p>
            <a:pPr marL="0" indent="0">
              <a:buNone/>
            </a:pPr>
            <a:r>
              <a:rPr lang="en-GB" sz="2400" dirty="0" err="1">
                <a:solidFill>
                  <a:srgbClr val="222222"/>
                </a:solidFill>
                <a:latin typeface="Lucida Console" panose="020B0609040504020204" pitchFamily="49" charset="0"/>
              </a:rPr>
              <a:t>t</a:t>
            </a:r>
            <a:r>
              <a:rPr lang="en-GB" sz="2400" b="0" i="0" dirty="0" err="1">
                <a:solidFill>
                  <a:srgbClr val="222222"/>
                </a:solidFill>
                <a:effectLst/>
                <a:latin typeface="Lucida Console" panose="020B0609040504020204" pitchFamily="49" charset="0"/>
              </a:rPr>
              <a:t>ransplot</a:t>
            </a:r>
            <a:r>
              <a:rPr lang="en-GB" sz="2400" dirty="0">
                <a:solidFill>
                  <a:srgbClr val="222222"/>
                </a:solidFill>
                <a:latin typeface="Lucida Console" panose="020B0609040504020204" pitchFamily="49" charset="0"/>
              </a:rPr>
              <a:t> </a:t>
            </a:r>
            <a:r>
              <a:rPr lang="en-GB" sz="2400" dirty="0">
                <a:solidFill>
                  <a:srgbClr val="222222"/>
                </a:solidFill>
                <a:latin typeface="Georgia" panose="02040502050405020303" pitchFamily="18" charset="0"/>
              </a:rPr>
              <a:t>(SSC)  supports various plots in which one or both variables may be on transformed scales. </a:t>
            </a:r>
          </a:p>
          <a:p>
            <a:pPr marL="0" indent="0">
              <a:buNone/>
            </a:pPr>
            <a:endParaRPr lang="en-GB" sz="2400" dirty="0">
              <a:solidFill>
                <a:srgbClr val="222222"/>
              </a:solidFill>
              <a:latin typeface="Georgia" panose="02040502050405020303" pitchFamily="18" charset="0"/>
            </a:endParaRPr>
          </a:p>
          <a:p>
            <a:pPr marL="0" indent="0">
              <a:buNone/>
            </a:pPr>
            <a:r>
              <a:rPr lang="en-GB" sz="2400" dirty="0">
                <a:latin typeface="Georgia" panose="02040502050405020303" pitchFamily="18" charset="0"/>
                <a:hlinkClick r:id="rId2"/>
              </a:rPr>
              <a:t>https://www.statalist.org/forums/forum/general-stata-discussion/general/1561836-transplot-package-downloadable-from-ssc</a:t>
            </a:r>
            <a:r>
              <a:rPr lang="en-GB" sz="2400" dirty="0">
                <a:solidFill>
                  <a:srgbClr val="222222"/>
                </a:solidFill>
                <a:latin typeface="Georgia" panose="02040502050405020303" pitchFamily="18" charset="0"/>
              </a:rPr>
              <a:t> gives a quick overview. </a:t>
            </a:r>
          </a:p>
          <a:p>
            <a:pPr marL="0" indent="0">
              <a:buNone/>
            </a:pPr>
            <a:endParaRPr lang="en-GB" sz="2400" dirty="0">
              <a:solidFill>
                <a:srgbClr val="222222"/>
              </a:solidFill>
              <a:latin typeface="Georgia" panose="02040502050405020303" pitchFamily="18" charset="0"/>
            </a:endParaRPr>
          </a:p>
          <a:p>
            <a:pPr marL="0" indent="0">
              <a:buNone/>
            </a:pPr>
            <a:r>
              <a:rPr lang="en-GB" sz="2400" dirty="0">
                <a:latin typeface="Georgia" panose="02040502050405020303" pitchFamily="18" charset="0"/>
                <a:hlinkClick r:id="rId3"/>
              </a:rPr>
              <a:t>https://www.stata.com/meeting/uk19/slides/uk19_cox.pptx</a:t>
            </a:r>
            <a:r>
              <a:rPr lang="en-GB" sz="2400" dirty="0">
                <a:solidFill>
                  <a:srgbClr val="222222"/>
                </a:solidFill>
                <a:latin typeface="Georgia" panose="02040502050405020303" pitchFamily="18" charset="0"/>
              </a:rPr>
              <a:t> talked about </a:t>
            </a:r>
            <a:r>
              <a:rPr lang="en-GB" sz="2400" dirty="0" err="1">
                <a:solidFill>
                  <a:srgbClr val="222222"/>
                </a:solidFill>
                <a:latin typeface="Lucida Console" panose="020B0609040504020204" pitchFamily="49" charset="0"/>
              </a:rPr>
              <a:t>t</a:t>
            </a:r>
            <a:r>
              <a:rPr lang="en-GB" sz="2400" b="0" i="0" dirty="0" err="1">
                <a:solidFill>
                  <a:srgbClr val="222222"/>
                </a:solidFill>
                <a:effectLst/>
                <a:latin typeface="Lucida Console" panose="020B0609040504020204" pitchFamily="49" charset="0"/>
              </a:rPr>
              <a:t>ransplot</a:t>
            </a:r>
            <a:r>
              <a:rPr lang="en-GB" sz="2400" dirty="0">
                <a:solidFill>
                  <a:srgbClr val="222222"/>
                </a:solidFill>
                <a:latin typeface="Lucida Console" panose="020B0609040504020204" pitchFamily="49" charset="0"/>
              </a:rPr>
              <a:t> </a:t>
            </a:r>
            <a:r>
              <a:rPr lang="en-GB" sz="2400" dirty="0">
                <a:solidFill>
                  <a:srgbClr val="222222"/>
                </a:solidFill>
                <a:latin typeface="Georgia" panose="02040502050405020303" pitchFamily="18" charset="0"/>
              </a:rPr>
              <a:t>earlier when under development (slides 31 to 48). </a:t>
            </a:r>
            <a:endParaRPr lang="en-GB" sz="2400" dirty="0">
              <a:latin typeface="Georgia" panose="02040502050405020303" pitchFamily="18" charset="0"/>
            </a:endParaRPr>
          </a:p>
          <a:p>
            <a:pPr marL="0" indent="0">
              <a:buNone/>
            </a:pPr>
            <a:endParaRPr lang="en-GB" dirty="0"/>
          </a:p>
        </p:txBody>
      </p:sp>
      <p:sp>
        <p:nvSpPr>
          <p:cNvPr id="2" name="Slide Number Placeholder 1">
            <a:extLst>
              <a:ext uri="{FF2B5EF4-FFF2-40B4-BE49-F238E27FC236}">
                <a16:creationId xmlns:a16="http://schemas.microsoft.com/office/drawing/2014/main" id="{A85545FA-7A42-6B0E-3626-3C11520B9592}"/>
              </a:ext>
            </a:extLst>
          </p:cNvPr>
          <p:cNvSpPr>
            <a:spLocks noGrp="1"/>
          </p:cNvSpPr>
          <p:nvPr>
            <p:ph type="sldNum" sz="quarter" idx="12"/>
          </p:nvPr>
        </p:nvSpPr>
        <p:spPr/>
        <p:txBody>
          <a:bodyPr/>
          <a:lstStyle/>
          <a:p>
            <a:fld id="{FD47E1B6-02E0-4F0E-87BA-CC5D1F54E6FE}" type="slidenum">
              <a:rPr lang="en-GB" smtClean="0"/>
              <a:t>48</a:t>
            </a:fld>
            <a:endParaRPr lang="en-GB"/>
          </a:p>
        </p:txBody>
      </p:sp>
    </p:spTree>
    <p:extLst>
      <p:ext uri="{BB962C8B-B14F-4D97-AF65-F5344CB8AC3E}">
        <p14:creationId xmlns:p14="http://schemas.microsoft.com/office/powerpoint/2010/main" val="34350421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0082-0DA0-2EC6-2C45-E71F1D4F9754}"/>
              </a:ext>
            </a:extLst>
          </p:cNvPr>
          <p:cNvSpPr>
            <a:spLocks noGrp="1"/>
          </p:cNvSpPr>
          <p:nvPr>
            <p:ph type="title"/>
          </p:nvPr>
        </p:nvSpPr>
        <p:spPr/>
        <p:txBody>
          <a:bodyPr>
            <a:normAutofit/>
          </a:bodyPr>
          <a:lstStyle/>
          <a:p>
            <a:r>
              <a:rPr lang="en-GB" sz="3200" dirty="0">
                <a:latin typeface="Georgia" panose="02040502050405020303" pitchFamily="18" charset="0"/>
              </a:rPr>
              <a:t>Rules in </a:t>
            </a:r>
            <a:r>
              <a:rPr lang="en-GB" sz="3200" dirty="0" err="1">
                <a:latin typeface="Lucida Console" panose="020B0609040504020204" pitchFamily="49" charset="0"/>
              </a:rPr>
              <a:t>transplot</a:t>
            </a:r>
            <a:r>
              <a:rPr lang="en-GB" sz="3200" dirty="0">
                <a:latin typeface="Georgia" panose="02040502050405020303" pitchFamily="18" charset="0"/>
              </a:rPr>
              <a:t>, more or less</a:t>
            </a:r>
          </a:p>
        </p:txBody>
      </p:sp>
      <p:sp>
        <p:nvSpPr>
          <p:cNvPr id="3" name="Content Placeholder 2">
            <a:extLst>
              <a:ext uri="{FF2B5EF4-FFF2-40B4-BE49-F238E27FC236}">
                <a16:creationId xmlns:a16="http://schemas.microsoft.com/office/drawing/2014/main" id="{C51111A0-C290-E7CC-DF53-3CDA854062D9}"/>
              </a:ext>
            </a:extLst>
          </p:cNvPr>
          <p:cNvSpPr>
            <a:spLocks noGrp="1"/>
          </p:cNvSpPr>
          <p:nvPr>
            <p:ph idx="1"/>
          </p:nvPr>
        </p:nvSpPr>
        <p:spPr/>
        <p:txBody>
          <a:bodyPr>
            <a:normAutofit/>
          </a:bodyPr>
          <a:lstStyle/>
          <a:p>
            <a:pPr marL="0" indent="0">
              <a:buNone/>
            </a:pPr>
            <a:r>
              <a:rPr lang="en-GB" sz="2400" dirty="0">
                <a:latin typeface="Georgia" panose="02040502050405020303" pitchFamily="18" charset="0"/>
              </a:rPr>
              <a:t>0.   If no transform is mentioned, use that variable as it comes. </a:t>
            </a:r>
          </a:p>
          <a:p>
            <a:pPr marL="514350" indent="-514350">
              <a:buAutoNum type="arabicPeriod"/>
            </a:pPr>
            <a:r>
              <a:rPr lang="en-GB" sz="2400" dirty="0">
                <a:latin typeface="Georgia" panose="02040502050405020303" pitchFamily="18" charset="0"/>
              </a:rPr>
              <a:t>If </a:t>
            </a:r>
            <a:r>
              <a:rPr lang="en-GB" sz="2400" dirty="0">
                <a:latin typeface="Lucida Console" panose="020B0609040504020204" pitchFamily="49" charset="0"/>
              </a:rPr>
              <a:t>@</a:t>
            </a:r>
            <a:r>
              <a:rPr lang="en-GB" sz="2400" dirty="0">
                <a:latin typeface="Georgia" panose="02040502050405020303" pitchFamily="18" charset="0"/>
              </a:rPr>
              <a:t> is specified, use that variable as it comes. </a:t>
            </a:r>
          </a:p>
          <a:p>
            <a:pPr marL="514350" indent="-514350">
              <a:buAutoNum type="arabicPeriod"/>
            </a:pPr>
            <a:r>
              <a:rPr lang="en-GB" sz="2400" dirty="0">
                <a:latin typeface="Georgia" panose="02040502050405020303" pitchFamily="18" charset="0"/>
              </a:rPr>
              <a:t>If a Stata function is mentioned, apply that function to a variable: e.g. </a:t>
            </a:r>
            <a:r>
              <a:rPr lang="en-GB" sz="2400" dirty="0">
                <a:latin typeface="Lucida Console" panose="020B0609040504020204" pitchFamily="49" charset="0"/>
              </a:rPr>
              <a:t>log10</a:t>
            </a:r>
            <a:r>
              <a:rPr lang="en-GB" sz="2400" dirty="0">
                <a:latin typeface="Georgia" panose="02040502050405020303" pitchFamily="18" charset="0"/>
              </a:rPr>
              <a:t> means </a:t>
            </a:r>
            <a:r>
              <a:rPr lang="en-GB" sz="2400" dirty="0">
                <a:latin typeface="Lucida Console" panose="020B0609040504020204" pitchFamily="49" charset="0"/>
              </a:rPr>
              <a:t>log10(@)</a:t>
            </a:r>
            <a:endParaRPr lang="en-GB" sz="2400" dirty="0">
              <a:latin typeface="Georgia" panose="02040502050405020303" pitchFamily="18" charset="0"/>
            </a:endParaRPr>
          </a:p>
          <a:p>
            <a:pPr marL="514350" indent="-514350">
              <a:buAutoNum type="arabicPeriod"/>
            </a:pPr>
            <a:r>
              <a:rPr lang="en-GB" sz="2400" dirty="0">
                <a:latin typeface="Georgia" panose="02040502050405020303" pitchFamily="18" charset="0"/>
              </a:rPr>
              <a:t>Otherwise apply the expression given: e.g. </a:t>
            </a:r>
            <a:r>
              <a:rPr lang="en-GB" sz="2400" dirty="0">
                <a:latin typeface="Lucida Console" panose="020B0609040504020204" pitchFamily="49" charset="0"/>
              </a:rPr>
              <a:t>sqrt(@) – sqrt(1 - @)  </a:t>
            </a:r>
          </a:p>
          <a:p>
            <a:pPr marL="514350" indent="-514350">
              <a:buAutoNum type="arabicPeriod"/>
            </a:pPr>
            <a:r>
              <a:rPr lang="en-GB" sz="2400" dirty="0">
                <a:latin typeface="Georgia" panose="02040502050405020303" pitchFamily="18" charset="0"/>
              </a:rPr>
              <a:t>(Undocumented!) Try the code as a call to an </a:t>
            </a:r>
            <a:r>
              <a:rPr lang="en-GB" sz="2400" dirty="0" err="1">
                <a:latin typeface="Lucida Console" panose="020B0609040504020204" pitchFamily="49" charset="0"/>
              </a:rPr>
              <a:t>egen</a:t>
            </a:r>
            <a:r>
              <a:rPr lang="en-GB" sz="2400" dirty="0">
                <a:latin typeface="Georgia" panose="02040502050405020303" pitchFamily="18" charset="0"/>
              </a:rPr>
              <a:t> function. </a:t>
            </a:r>
          </a:p>
          <a:p>
            <a:pPr marL="514350" indent="-514350">
              <a:buAutoNum type="arabicPeriod"/>
            </a:pPr>
            <a:endParaRPr lang="en-GB" sz="2400" dirty="0">
              <a:latin typeface="Georgia" panose="02040502050405020303" pitchFamily="18" charset="0"/>
            </a:endParaRPr>
          </a:p>
          <a:p>
            <a:pPr marL="0" indent="0">
              <a:buNone/>
            </a:pPr>
            <a:r>
              <a:rPr lang="en-GB" sz="2400" dirty="0">
                <a:latin typeface="Georgia" panose="02040502050405020303" pitchFamily="18" charset="0"/>
              </a:rPr>
              <a:t>These rules are a fairly elaborate implementation of flexible scaling, and so the corresponding code may interest Stata user-programmers</a:t>
            </a:r>
            <a:r>
              <a:rPr lang="en-GB" sz="2400" dirty="0"/>
              <a:t>. </a:t>
            </a:r>
          </a:p>
        </p:txBody>
      </p:sp>
      <p:sp>
        <p:nvSpPr>
          <p:cNvPr id="4" name="Slide Number Placeholder 3">
            <a:extLst>
              <a:ext uri="{FF2B5EF4-FFF2-40B4-BE49-F238E27FC236}">
                <a16:creationId xmlns:a16="http://schemas.microsoft.com/office/drawing/2014/main" id="{EE42CEEA-2E17-2C9A-4353-D33483F34338}"/>
              </a:ext>
            </a:extLst>
          </p:cNvPr>
          <p:cNvSpPr>
            <a:spLocks noGrp="1"/>
          </p:cNvSpPr>
          <p:nvPr>
            <p:ph type="sldNum" sz="quarter" idx="12"/>
          </p:nvPr>
        </p:nvSpPr>
        <p:spPr/>
        <p:txBody>
          <a:bodyPr/>
          <a:lstStyle/>
          <a:p>
            <a:fld id="{FD47E1B6-02E0-4F0E-87BA-CC5D1F54E6FE}" type="slidenum">
              <a:rPr lang="en-GB" smtClean="0"/>
              <a:t>49</a:t>
            </a:fld>
            <a:endParaRPr lang="en-GB"/>
          </a:p>
        </p:txBody>
      </p:sp>
    </p:spTree>
    <p:extLst>
      <p:ext uri="{BB962C8B-B14F-4D97-AF65-F5344CB8AC3E}">
        <p14:creationId xmlns:p14="http://schemas.microsoft.com/office/powerpoint/2010/main" val="4236760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942FA-2AB6-9C66-1B3F-A79AE6980358}"/>
              </a:ext>
            </a:extLst>
          </p:cNvPr>
          <p:cNvSpPr>
            <a:spLocks noGrp="1"/>
          </p:cNvSpPr>
          <p:nvPr>
            <p:ph type="title"/>
          </p:nvPr>
        </p:nvSpPr>
        <p:spPr/>
        <p:txBody>
          <a:bodyPr/>
          <a:lstStyle/>
          <a:p>
            <a:r>
              <a:rPr lang="en-GB" sz="3200" dirty="0">
                <a:latin typeface="Georgia" panose="02040502050405020303" pitchFamily="18" charset="0"/>
              </a:rPr>
              <a:t>Ever needed</a:t>
            </a:r>
            <a:r>
              <a:rPr lang="en-GB" dirty="0">
                <a:latin typeface="Georgia" panose="02040502050405020303" pitchFamily="18" charset="0"/>
              </a:rPr>
              <a:t> </a:t>
            </a:r>
          </a:p>
        </p:txBody>
      </p:sp>
      <p:sp>
        <p:nvSpPr>
          <p:cNvPr id="3" name="Content Placeholder 2">
            <a:extLst>
              <a:ext uri="{FF2B5EF4-FFF2-40B4-BE49-F238E27FC236}">
                <a16:creationId xmlns:a16="http://schemas.microsoft.com/office/drawing/2014/main" id="{C5E205F0-454B-A5F3-8B68-6B76D775523E}"/>
              </a:ext>
            </a:extLst>
          </p:cNvPr>
          <p:cNvSpPr>
            <a:spLocks noGrp="1"/>
          </p:cNvSpPr>
          <p:nvPr>
            <p:ph idx="1"/>
          </p:nvPr>
        </p:nvSpPr>
        <p:spPr/>
        <p:txBody>
          <a:bodyPr>
            <a:normAutofit fontScale="85000" lnSpcReduction="20000"/>
          </a:bodyPr>
          <a:lstStyle/>
          <a:p>
            <a:pPr marL="0" indent="0">
              <a:buNone/>
            </a:pPr>
            <a:r>
              <a:rPr lang="en-GB" b="0" i="0" dirty="0">
                <a:solidFill>
                  <a:srgbClr val="222222"/>
                </a:solidFill>
                <a:effectLst/>
                <a:latin typeface="Georgia" panose="02040502050405020303" pitchFamily="18" charset="0"/>
              </a:rPr>
              <a:t>a tick to be suppressed?</a:t>
            </a:r>
          </a:p>
          <a:p>
            <a:pPr marL="0" indent="0">
              <a:buNone/>
            </a:pPr>
            <a:endParaRPr lang="en-GB" b="0" i="0" dirty="0">
              <a:solidFill>
                <a:srgbClr val="222222"/>
              </a:solidFill>
              <a:effectLst/>
              <a:latin typeface="Georgia" panose="02040502050405020303" pitchFamily="18" charset="0"/>
            </a:endParaRPr>
          </a:p>
          <a:p>
            <a:pPr marL="0" indent="0">
              <a:buNone/>
            </a:pPr>
            <a:r>
              <a:rPr lang="en-GB" b="0" i="0" dirty="0">
                <a:solidFill>
                  <a:srgbClr val="222222"/>
                </a:solidFill>
                <a:effectLst/>
                <a:latin typeface="Georgia" panose="02040502050405020303" pitchFamily="18" charset="0"/>
              </a:rPr>
              <a:t>labels between ticks, not at them?</a:t>
            </a:r>
          </a:p>
          <a:p>
            <a:pPr marL="0" indent="0">
              <a:buNone/>
            </a:pPr>
            <a:endParaRPr lang="en-GB" dirty="0">
              <a:solidFill>
                <a:srgbClr val="222222"/>
              </a:solidFill>
              <a:latin typeface="Georgia" panose="02040502050405020303" pitchFamily="18" charset="0"/>
            </a:endParaRPr>
          </a:p>
          <a:p>
            <a:pPr marL="0" indent="0">
              <a:buNone/>
            </a:pPr>
            <a:r>
              <a:rPr lang="en-GB" dirty="0">
                <a:solidFill>
                  <a:srgbClr val="222222"/>
                </a:solidFill>
                <a:latin typeface="Georgia" panose="02040502050405020303" pitchFamily="18" charset="0"/>
              </a:rPr>
              <a:t>minor nudging of labels? </a:t>
            </a:r>
          </a:p>
          <a:p>
            <a:pPr marL="0" indent="0">
              <a:buNone/>
            </a:pPr>
            <a:endParaRPr lang="en-GB" dirty="0">
              <a:solidFill>
                <a:srgbClr val="222222"/>
              </a:solidFill>
              <a:latin typeface="Georgia" panose="02040502050405020303" pitchFamily="18" charset="0"/>
            </a:endParaRPr>
          </a:p>
          <a:p>
            <a:pPr marL="0" indent="0">
              <a:buNone/>
            </a:pPr>
            <a:r>
              <a:rPr lang="en-GB" b="0" i="0" dirty="0">
                <a:solidFill>
                  <a:srgbClr val="222222"/>
                </a:solidFill>
                <a:effectLst/>
                <a:latin typeface="Georgia" panose="02040502050405020303" pitchFamily="18" charset="0"/>
              </a:rPr>
              <a:t>a logarithmic scale but found default labels undesirable?</a:t>
            </a:r>
          </a:p>
          <a:p>
            <a:pPr marL="0" indent="0">
              <a:buNone/>
            </a:pPr>
            <a:endParaRPr lang="en-GB" b="0" i="0" dirty="0">
              <a:solidFill>
                <a:srgbClr val="222222"/>
              </a:solidFill>
              <a:effectLst/>
              <a:latin typeface="Georgia" panose="02040502050405020303" pitchFamily="18" charset="0"/>
            </a:endParaRPr>
          </a:p>
          <a:p>
            <a:pPr marL="0" indent="0">
              <a:buNone/>
            </a:pPr>
            <a:r>
              <a:rPr lang="en-GB" b="0" i="0" dirty="0">
                <a:solidFill>
                  <a:srgbClr val="222222"/>
                </a:solidFill>
                <a:effectLst/>
                <a:latin typeface="Georgia" panose="02040502050405020303" pitchFamily="18" charset="0"/>
              </a:rPr>
              <a:t>automatic choice of ‘nice’ labels that is under your control? </a:t>
            </a:r>
          </a:p>
          <a:p>
            <a:pPr marL="0" indent="0" algn="l">
              <a:buNone/>
            </a:pPr>
            <a:endParaRPr lang="en-GB" b="0" i="0" dirty="0">
              <a:solidFill>
                <a:srgbClr val="222222"/>
              </a:solidFill>
              <a:effectLst/>
              <a:latin typeface="Georgia" panose="02040502050405020303" pitchFamily="18" charset="0"/>
            </a:endParaRPr>
          </a:p>
          <a:p>
            <a:pPr marL="0" indent="0" algn="l">
              <a:buNone/>
            </a:pPr>
            <a:r>
              <a:rPr lang="en-GB" b="0" i="0" dirty="0">
                <a:solidFill>
                  <a:srgbClr val="222222"/>
                </a:solidFill>
                <a:effectLst/>
                <a:latin typeface="Georgia" panose="02040502050405020303" pitchFamily="18" charset="0"/>
              </a:rPr>
              <a:t>a slightly non-standard scale such as logit, reciprocal or root?</a:t>
            </a:r>
          </a:p>
          <a:p>
            <a:pPr marL="0" indent="0" algn="l">
              <a:buNone/>
            </a:pPr>
            <a:endParaRPr lang="en-GB" b="0" i="0" dirty="0">
              <a:solidFill>
                <a:srgbClr val="222222"/>
              </a:solidFill>
              <a:effectLst/>
              <a:latin typeface="Georgia" panose="02040502050405020303" pitchFamily="18" charset="0"/>
            </a:endParaRPr>
          </a:p>
          <a:p>
            <a:pPr marL="0" indent="0" algn="l">
              <a:buNone/>
            </a:pPr>
            <a:endParaRPr lang="en-GB" b="0" i="0" dirty="0">
              <a:solidFill>
                <a:srgbClr val="222222"/>
              </a:solidFill>
              <a:effectLst/>
              <a:latin typeface="Georgia" panose="02040502050405020303" pitchFamily="18" charset="0"/>
            </a:endParaRPr>
          </a:p>
          <a:p>
            <a:pPr marL="0" indent="0">
              <a:buNone/>
            </a:pPr>
            <a:endParaRPr lang="en-GB" dirty="0"/>
          </a:p>
        </p:txBody>
      </p:sp>
      <p:sp>
        <p:nvSpPr>
          <p:cNvPr id="4" name="Slide Number Placeholder 3">
            <a:extLst>
              <a:ext uri="{FF2B5EF4-FFF2-40B4-BE49-F238E27FC236}">
                <a16:creationId xmlns:a16="http://schemas.microsoft.com/office/drawing/2014/main" id="{56A9C168-587B-8F19-2207-EB9D290C59DE}"/>
              </a:ext>
            </a:extLst>
          </p:cNvPr>
          <p:cNvSpPr>
            <a:spLocks noGrp="1"/>
          </p:cNvSpPr>
          <p:nvPr>
            <p:ph type="sldNum" sz="quarter" idx="12"/>
          </p:nvPr>
        </p:nvSpPr>
        <p:spPr/>
        <p:txBody>
          <a:bodyPr/>
          <a:lstStyle/>
          <a:p>
            <a:fld id="{FD47E1B6-02E0-4F0E-87BA-CC5D1F54E6FE}" type="slidenum">
              <a:rPr lang="en-GB" smtClean="0"/>
              <a:t>5</a:t>
            </a:fld>
            <a:endParaRPr lang="en-GB"/>
          </a:p>
        </p:txBody>
      </p:sp>
    </p:spTree>
    <p:extLst>
      <p:ext uri="{BB962C8B-B14F-4D97-AF65-F5344CB8AC3E}">
        <p14:creationId xmlns:p14="http://schemas.microsoft.com/office/powerpoint/2010/main" val="30073147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3B66F-F509-5A2D-DD77-A23F52DE8A4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DE863D6-ADB8-7D6E-6C8D-9471B5F04D0E}"/>
              </a:ext>
            </a:extLst>
          </p:cNvPr>
          <p:cNvSpPr>
            <a:spLocks noGrp="1"/>
          </p:cNvSpPr>
          <p:nvPr>
            <p:ph idx="1"/>
          </p:nvPr>
        </p:nvSpPr>
        <p:spPr/>
        <p:txBody>
          <a:bodyPr>
            <a:normAutofit/>
          </a:bodyPr>
          <a:lstStyle/>
          <a:p>
            <a:pPr marL="0" indent="0">
              <a:buNone/>
            </a:pPr>
            <a:r>
              <a:rPr lang="en-GB" sz="2400" dirty="0" err="1">
                <a:latin typeface="Lucida Console" panose="020B0609040504020204" pitchFamily="49" charset="0"/>
              </a:rPr>
              <a:t>webuse</a:t>
            </a:r>
            <a:r>
              <a:rPr lang="en-GB" sz="2400" dirty="0">
                <a:latin typeface="Lucida Console" panose="020B0609040504020204" pitchFamily="49" charset="0"/>
              </a:rPr>
              <a:t> </a:t>
            </a:r>
            <a:r>
              <a:rPr lang="en-GB" sz="2400" dirty="0" err="1">
                <a:latin typeface="Lucida Console" panose="020B0609040504020204" pitchFamily="49" charset="0"/>
              </a:rPr>
              <a:t>grunfeld</a:t>
            </a:r>
            <a:r>
              <a:rPr lang="en-GB" sz="2400" dirty="0">
                <a:latin typeface="Lucida Console" panose="020B0609040504020204" pitchFamily="49" charset="0"/>
              </a:rPr>
              <a:t>, clear</a:t>
            </a:r>
          </a:p>
          <a:p>
            <a:pPr marL="0" indent="0">
              <a:buNone/>
            </a:pPr>
            <a:r>
              <a:rPr lang="en-GB" sz="2400" dirty="0" err="1">
                <a:latin typeface="Lucida Console" panose="020B0609040504020204" pitchFamily="49" charset="0"/>
              </a:rPr>
              <a:t>transplot</a:t>
            </a:r>
            <a:r>
              <a:rPr lang="en-GB" sz="2400" dirty="0">
                <a:latin typeface="Lucida Console" panose="020B0609040504020204" pitchFamily="49" charset="0"/>
              </a:rPr>
              <a:t> </a:t>
            </a:r>
            <a:r>
              <a:rPr lang="en-GB" sz="2400" dirty="0" err="1">
                <a:latin typeface="Lucida Console" panose="020B0609040504020204" pitchFamily="49" charset="0"/>
              </a:rPr>
              <a:t>qnorm</a:t>
            </a:r>
            <a:r>
              <a:rPr lang="en-GB" sz="2400" dirty="0">
                <a:latin typeface="Lucida Console" panose="020B0609040504020204" pitchFamily="49" charset="0"/>
              </a:rPr>
              <a:t> invest </a:t>
            </a:r>
            <a:r>
              <a:rPr lang="en-GB" sz="2400" dirty="0" err="1">
                <a:latin typeface="Lucida Console" panose="020B0609040504020204" pitchFamily="49" charset="0"/>
              </a:rPr>
              <a:t>mvalue</a:t>
            </a:r>
            <a:r>
              <a:rPr lang="en-GB" sz="2400" dirty="0">
                <a:latin typeface="Lucida Console" panose="020B0609040504020204" pitchFamily="49" charset="0"/>
              </a:rPr>
              <a:t> </a:t>
            </a:r>
            <a:r>
              <a:rPr lang="en-GB" sz="2400" dirty="0" err="1">
                <a:latin typeface="Lucida Console" panose="020B0609040504020204" pitchFamily="49" charset="0"/>
              </a:rPr>
              <a:t>kstock</a:t>
            </a:r>
            <a:r>
              <a:rPr lang="en-GB" sz="2400" dirty="0">
                <a:latin typeface="Lucida Console" panose="020B0609040504020204" pitchFamily="49" charset="0"/>
              </a:rPr>
              <a:t>, trans(@ log10) </a:t>
            </a:r>
            <a:r>
              <a:rPr lang="en-GB" sz="2400" dirty="0" err="1">
                <a:latin typeface="Lucida Console" panose="020B0609040504020204" pitchFamily="49" charset="0"/>
              </a:rPr>
              <a:t>ms</a:t>
            </a:r>
            <a:r>
              <a:rPr lang="en-GB" sz="2400" dirty="0">
                <a:latin typeface="Lucida Console" panose="020B0609040504020204" pitchFamily="49" charset="0"/>
              </a:rPr>
              <a:t>(Oh) mc(blue)</a:t>
            </a:r>
          </a:p>
          <a:p>
            <a:pPr marL="0" indent="0">
              <a:buNone/>
            </a:pPr>
            <a:r>
              <a:rPr lang="en-GB" sz="2400" dirty="0" err="1">
                <a:latin typeface="Lucida Console" panose="020B0609040504020204" pitchFamily="49" charset="0"/>
              </a:rPr>
              <a:t>transplot</a:t>
            </a:r>
            <a:r>
              <a:rPr lang="en-GB" sz="2400" dirty="0">
                <a:latin typeface="Lucida Console" panose="020B0609040504020204" pitchFamily="49" charset="0"/>
              </a:rPr>
              <a:t> </a:t>
            </a:r>
            <a:r>
              <a:rPr lang="en-GB" sz="2400" dirty="0" err="1">
                <a:latin typeface="Lucida Console" panose="020B0609040504020204" pitchFamily="49" charset="0"/>
              </a:rPr>
              <a:t>qnorm</a:t>
            </a:r>
            <a:r>
              <a:rPr lang="en-GB" sz="2400" dirty="0">
                <a:latin typeface="Lucida Console" panose="020B0609040504020204" pitchFamily="49" charset="0"/>
              </a:rPr>
              <a:t> invest </a:t>
            </a:r>
            <a:r>
              <a:rPr lang="en-GB" sz="2400" dirty="0" err="1">
                <a:latin typeface="Lucida Console" panose="020B0609040504020204" pitchFamily="49" charset="0"/>
              </a:rPr>
              <a:t>mvalue</a:t>
            </a:r>
            <a:r>
              <a:rPr lang="en-GB" sz="2400" dirty="0">
                <a:latin typeface="Lucida Console" panose="020B0609040504020204" pitchFamily="49" charset="0"/>
              </a:rPr>
              <a:t> </a:t>
            </a:r>
            <a:r>
              <a:rPr lang="en-GB" sz="2400" dirty="0" err="1">
                <a:latin typeface="Lucida Console" panose="020B0609040504020204" pitchFamily="49" charset="0"/>
              </a:rPr>
              <a:t>kstock</a:t>
            </a:r>
            <a:r>
              <a:rPr lang="en-GB" sz="2400" dirty="0">
                <a:latin typeface="Lucida Console" panose="020B0609040504020204" pitchFamily="49" charset="0"/>
              </a:rPr>
              <a:t>, trans(@ log10) </a:t>
            </a:r>
            <a:r>
              <a:rPr lang="en-GB" sz="2400" dirty="0" err="1">
                <a:latin typeface="Lucida Console" panose="020B0609040504020204" pitchFamily="49" charset="0"/>
              </a:rPr>
              <a:t>ms</a:t>
            </a:r>
            <a:r>
              <a:rPr lang="en-GB" sz="2400" dirty="0">
                <a:latin typeface="Lucida Console" panose="020B0609040504020204" pitchFamily="49" charset="0"/>
              </a:rPr>
              <a:t>(Oh) mc(blue) combine(</a:t>
            </a:r>
            <a:r>
              <a:rPr lang="en-GB" sz="2400" dirty="0" err="1">
                <a:latin typeface="Lucida Console" panose="020B0609040504020204" pitchFamily="49" charset="0"/>
              </a:rPr>
              <a:t>colfirst</a:t>
            </a:r>
            <a:r>
              <a:rPr lang="en-GB" sz="2400" dirty="0">
                <a:latin typeface="Lucida Console" panose="020B0609040504020204" pitchFamily="49" charset="0"/>
              </a:rPr>
              <a:t>)</a:t>
            </a:r>
          </a:p>
          <a:p>
            <a:pPr marL="0" indent="0">
              <a:buNone/>
            </a:pPr>
            <a:r>
              <a:rPr lang="en-GB" sz="2400" dirty="0" err="1">
                <a:latin typeface="Lucida Console" panose="020B0609040504020204" pitchFamily="49" charset="0"/>
              </a:rPr>
              <a:t>transplot</a:t>
            </a:r>
            <a:r>
              <a:rPr lang="en-GB" sz="2400" dirty="0">
                <a:latin typeface="Lucida Console" panose="020B0609040504020204" pitchFamily="49" charset="0"/>
              </a:rPr>
              <a:t> </a:t>
            </a:r>
            <a:r>
              <a:rPr lang="en-GB" sz="2400" dirty="0" err="1">
                <a:latin typeface="Lucida Console" panose="020B0609040504020204" pitchFamily="49" charset="0"/>
              </a:rPr>
              <a:t>qnorm</a:t>
            </a:r>
            <a:r>
              <a:rPr lang="en-GB" sz="2400" dirty="0">
                <a:latin typeface="Lucida Console" panose="020B0609040504020204" pitchFamily="49" charset="0"/>
              </a:rPr>
              <a:t> invest </a:t>
            </a:r>
            <a:r>
              <a:rPr lang="en-GB" sz="2400" dirty="0" err="1">
                <a:latin typeface="Lucida Console" panose="020B0609040504020204" pitchFamily="49" charset="0"/>
              </a:rPr>
              <a:t>mvalue</a:t>
            </a:r>
            <a:r>
              <a:rPr lang="en-GB" sz="2400" dirty="0">
                <a:latin typeface="Lucida Console" panose="020B0609040504020204" pitchFamily="49" charset="0"/>
              </a:rPr>
              <a:t> </a:t>
            </a:r>
            <a:r>
              <a:rPr lang="en-GB" sz="2400" dirty="0" err="1">
                <a:latin typeface="Lucida Console" panose="020B0609040504020204" pitchFamily="49" charset="0"/>
              </a:rPr>
              <a:t>kstock</a:t>
            </a:r>
            <a:r>
              <a:rPr lang="en-GB" sz="2400" dirty="0">
                <a:latin typeface="Lucida Console" panose="020B0609040504020204" pitchFamily="49" charset="0"/>
              </a:rPr>
              <a:t>, trans(@ log10) combine(</a:t>
            </a:r>
            <a:r>
              <a:rPr lang="en-GB" sz="2400" dirty="0" err="1">
                <a:latin typeface="Lucida Console" panose="020B0609040504020204" pitchFamily="49" charset="0"/>
              </a:rPr>
              <a:t>colfirst</a:t>
            </a:r>
            <a:r>
              <a:rPr lang="en-GB" sz="2400" dirty="0">
                <a:latin typeface="Lucida Console" panose="020B0609040504020204" pitchFamily="49" charset="0"/>
              </a:rPr>
              <a:t>) recast(line) lc(blue) </a:t>
            </a:r>
            <a:r>
              <a:rPr lang="en-GB" sz="2400" dirty="0" err="1">
                <a:latin typeface="Lucida Console" panose="020B0609040504020204" pitchFamily="49" charset="0"/>
              </a:rPr>
              <a:t>lw</a:t>
            </a:r>
            <a:r>
              <a:rPr lang="en-GB" sz="2400" dirty="0">
                <a:latin typeface="Lucida Console" panose="020B0609040504020204" pitchFamily="49" charset="0"/>
              </a:rPr>
              <a:t>(</a:t>
            </a:r>
            <a:r>
              <a:rPr lang="en-GB" sz="2400" dirty="0" err="1">
                <a:latin typeface="Lucida Console" panose="020B0609040504020204" pitchFamily="49" charset="0"/>
              </a:rPr>
              <a:t>medthick</a:t>
            </a:r>
            <a:r>
              <a:rPr lang="en-GB" sz="2400" dirty="0">
                <a:latin typeface="Lucida Console" panose="020B0609040504020204" pitchFamily="49" charset="0"/>
              </a:rPr>
              <a:t>)</a:t>
            </a:r>
          </a:p>
        </p:txBody>
      </p:sp>
      <p:sp>
        <p:nvSpPr>
          <p:cNvPr id="4" name="Slide Number Placeholder 3">
            <a:extLst>
              <a:ext uri="{FF2B5EF4-FFF2-40B4-BE49-F238E27FC236}">
                <a16:creationId xmlns:a16="http://schemas.microsoft.com/office/drawing/2014/main" id="{03ECB6B2-5B41-0A3C-3130-83A76F846A84}"/>
              </a:ext>
            </a:extLst>
          </p:cNvPr>
          <p:cNvSpPr>
            <a:spLocks noGrp="1"/>
          </p:cNvSpPr>
          <p:nvPr>
            <p:ph type="sldNum" sz="quarter" idx="12"/>
          </p:nvPr>
        </p:nvSpPr>
        <p:spPr/>
        <p:txBody>
          <a:bodyPr/>
          <a:lstStyle/>
          <a:p>
            <a:fld id="{FD47E1B6-02E0-4F0E-87BA-CC5D1F54E6FE}" type="slidenum">
              <a:rPr lang="en-GB" smtClean="0"/>
              <a:t>50</a:t>
            </a:fld>
            <a:endParaRPr lang="en-GB"/>
          </a:p>
        </p:txBody>
      </p:sp>
    </p:spTree>
    <p:extLst>
      <p:ext uri="{BB962C8B-B14F-4D97-AF65-F5344CB8AC3E}">
        <p14:creationId xmlns:p14="http://schemas.microsoft.com/office/powerpoint/2010/main" val="5389582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2F60A98-3C42-F9F3-A144-1F049E9A8C1B}"/>
              </a:ext>
            </a:extLst>
          </p:cNvPr>
          <p:cNvSpPr>
            <a:spLocks noGrp="1"/>
          </p:cNvSpPr>
          <p:nvPr>
            <p:ph type="sldNum" sz="quarter" idx="12"/>
          </p:nvPr>
        </p:nvSpPr>
        <p:spPr/>
        <p:txBody>
          <a:bodyPr/>
          <a:lstStyle/>
          <a:p>
            <a:fld id="{FD47E1B6-02E0-4F0E-87BA-CC5D1F54E6FE}" type="slidenum">
              <a:rPr lang="en-GB" smtClean="0"/>
              <a:t>51</a:t>
            </a:fld>
            <a:endParaRPr lang="en-GB"/>
          </a:p>
        </p:txBody>
      </p:sp>
      <p:pic>
        <p:nvPicPr>
          <p:cNvPr id="6" name="Picture 5">
            <a:extLst>
              <a:ext uri="{FF2B5EF4-FFF2-40B4-BE49-F238E27FC236}">
                <a16:creationId xmlns:a16="http://schemas.microsoft.com/office/drawing/2014/main" id="{86BA6720-447A-F4A0-E622-CB2922AD3426}"/>
              </a:ext>
            </a:extLst>
          </p:cNvPr>
          <p:cNvPicPr>
            <a:picLocks noChangeAspect="1"/>
          </p:cNvPicPr>
          <p:nvPr/>
        </p:nvPicPr>
        <p:blipFill>
          <a:blip r:embed="rId2"/>
          <a:stretch>
            <a:fillRect/>
          </a:stretch>
        </p:blipFill>
        <p:spPr>
          <a:xfrm>
            <a:off x="2066925" y="485775"/>
            <a:ext cx="7543800" cy="5486400"/>
          </a:xfrm>
          <a:prstGeom prst="rect">
            <a:avLst/>
          </a:prstGeom>
        </p:spPr>
      </p:pic>
    </p:spTree>
    <p:extLst>
      <p:ext uri="{BB962C8B-B14F-4D97-AF65-F5344CB8AC3E}">
        <p14:creationId xmlns:p14="http://schemas.microsoft.com/office/powerpoint/2010/main" val="1144184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DF17247-F956-31EC-0F0B-9AA5D3F0D55A}"/>
              </a:ext>
            </a:extLst>
          </p:cNvPr>
          <p:cNvSpPr>
            <a:spLocks noGrp="1"/>
          </p:cNvSpPr>
          <p:nvPr>
            <p:ph type="sldNum" sz="quarter" idx="12"/>
          </p:nvPr>
        </p:nvSpPr>
        <p:spPr/>
        <p:txBody>
          <a:bodyPr/>
          <a:lstStyle/>
          <a:p>
            <a:fld id="{FD47E1B6-02E0-4F0E-87BA-CC5D1F54E6FE}" type="slidenum">
              <a:rPr lang="en-GB" smtClean="0"/>
              <a:pPr/>
              <a:t>52</a:t>
            </a:fld>
            <a:endParaRPr lang="en-GB"/>
          </a:p>
        </p:txBody>
      </p:sp>
      <p:pic>
        <p:nvPicPr>
          <p:cNvPr id="4" name="Picture 3">
            <a:extLst>
              <a:ext uri="{FF2B5EF4-FFF2-40B4-BE49-F238E27FC236}">
                <a16:creationId xmlns:a16="http://schemas.microsoft.com/office/drawing/2014/main" id="{F17CFB27-F8F4-AB5B-92CC-D07C1359B670}"/>
              </a:ext>
            </a:extLst>
          </p:cNvPr>
          <p:cNvPicPr>
            <a:picLocks noChangeAspect="1"/>
          </p:cNvPicPr>
          <p:nvPr/>
        </p:nvPicPr>
        <p:blipFill>
          <a:blip r:embed="rId2"/>
          <a:stretch>
            <a:fillRect/>
          </a:stretch>
        </p:blipFill>
        <p:spPr>
          <a:xfrm>
            <a:off x="2324100" y="685800"/>
            <a:ext cx="7543800" cy="5486400"/>
          </a:xfrm>
          <a:prstGeom prst="rect">
            <a:avLst/>
          </a:prstGeom>
        </p:spPr>
      </p:pic>
    </p:spTree>
    <p:extLst>
      <p:ext uri="{BB962C8B-B14F-4D97-AF65-F5344CB8AC3E}">
        <p14:creationId xmlns:p14="http://schemas.microsoft.com/office/powerpoint/2010/main" val="2941678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E602ECE-4E67-9047-D8B6-E750EC8FA601}"/>
              </a:ext>
            </a:extLst>
          </p:cNvPr>
          <p:cNvSpPr>
            <a:spLocks noGrp="1"/>
          </p:cNvSpPr>
          <p:nvPr>
            <p:ph type="sldNum" sz="quarter" idx="12"/>
          </p:nvPr>
        </p:nvSpPr>
        <p:spPr/>
        <p:txBody>
          <a:bodyPr/>
          <a:lstStyle/>
          <a:p>
            <a:fld id="{FD47E1B6-02E0-4F0E-87BA-CC5D1F54E6FE}" type="slidenum">
              <a:rPr lang="en-GB" smtClean="0"/>
              <a:t>53</a:t>
            </a:fld>
            <a:endParaRPr lang="en-GB"/>
          </a:p>
        </p:txBody>
      </p:sp>
      <p:pic>
        <p:nvPicPr>
          <p:cNvPr id="6" name="Picture 5">
            <a:extLst>
              <a:ext uri="{FF2B5EF4-FFF2-40B4-BE49-F238E27FC236}">
                <a16:creationId xmlns:a16="http://schemas.microsoft.com/office/drawing/2014/main" id="{1B8CE965-7706-0D7D-FDA8-B753986B4A02}"/>
              </a:ext>
            </a:extLst>
          </p:cNvPr>
          <p:cNvPicPr>
            <a:picLocks noChangeAspect="1"/>
          </p:cNvPicPr>
          <p:nvPr/>
        </p:nvPicPr>
        <p:blipFill>
          <a:blip r:embed="rId2"/>
          <a:stretch>
            <a:fillRect/>
          </a:stretch>
        </p:blipFill>
        <p:spPr>
          <a:xfrm>
            <a:off x="1909762" y="360363"/>
            <a:ext cx="7543800" cy="6272212"/>
          </a:xfrm>
          <a:prstGeom prst="rect">
            <a:avLst/>
          </a:prstGeom>
        </p:spPr>
      </p:pic>
    </p:spTree>
    <p:extLst>
      <p:ext uri="{BB962C8B-B14F-4D97-AF65-F5344CB8AC3E}">
        <p14:creationId xmlns:p14="http://schemas.microsoft.com/office/powerpoint/2010/main" val="22312380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17AA972-BC3D-4826-4923-017265281C4D}"/>
              </a:ext>
            </a:extLst>
          </p:cNvPr>
          <p:cNvSpPr>
            <a:spLocks noGrp="1"/>
          </p:cNvSpPr>
          <p:nvPr>
            <p:ph type="title"/>
          </p:nvPr>
        </p:nvSpPr>
        <p:spPr/>
        <p:txBody>
          <a:bodyPr>
            <a:normAutofit/>
          </a:bodyPr>
          <a:lstStyle/>
          <a:p>
            <a:r>
              <a:rPr lang="en-GB" sz="3200" dirty="0">
                <a:latin typeface="Georgia" panose="02040502050405020303" pitchFamily="18" charset="0"/>
              </a:rPr>
              <a:t>In short</a:t>
            </a:r>
          </a:p>
        </p:txBody>
      </p:sp>
      <p:sp>
        <p:nvSpPr>
          <p:cNvPr id="4" name="Content Placeholder 3">
            <a:extLst>
              <a:ext uri="{FF2B5EF4-FFF2-40B4-BE49-F238E27FC236}">
                <a16:creationId xmlns:a16="http://schemas.microsoft.com/office/drawing/2014/main" id="{F993A9B4-C317-F7E5-8578-F3F6420C9A3E}"/>
              </a:ext>
            </a:extLst>
          </p:cNvPr>
          <p:cNvSpPr>
            <a:spLocks noGrp="1"/>
          </p:cNvSpPr>
          <p:nvPr>
            <p:ph idx="1"/>
          </p:nvPr>
        </p:nvSpPr>
        <p:spPr/>
        <p:txBody>
          <a:bodyPr>
            <a:normAutofit fontScale="92500"/>
          </a:bodyPr>
          <a:lstStyle/>
          <a:p>
            <a:pPr marL="0" indent="0">
              <a:buNone/>
            </a:pPr>
            <a:r>
              <a:rPr lang="en-GB" dirty="0">
                <a:latin typeface="Georgia" panose="02040502050405020303" pitchFamily="18" charset="0"/>
              </a:rPr>
              <a:t>What </a:t>
            </a:r>
            <a:r>
              <a:rPr lang="en-GB" dirty="0" err="1">
                <a:latin typeface="Lucida Console" panose="020B0609040504020204" pitchFamily="49" charset="0"/>
              </a:rPr>
              <a:t>transplot</a:t>
            </a:r>
            <a:r>
              <a:rPr lang="en-GB" dirty="0">
                <a:latin typeface="Lucida Console" panose="020B0609040504020204" pitchFamily="49" charset="0"/>
              </a:rPr>
              <a:t> </a:t>
            </a:r>
            <a:r>
              <a:rPr lang="en-GB" dirty="0">
                <a:latin typeface="Georgia" panose="02040502050405020303" pitchFamily="18" charset="0"/>
              </a:rPr>
              <a:t>does typically is fire up a portfolio of graphs for all variables and transformations mentioned and then show them using </a:t>
            </a:r>
            <a:r>
              <a:rPr lang="en-GB" dirty="0">
                <a:latin typeface="Lucida Console" panose="020B0609040504020204" pitchFamily="49" charset="0"/>
              </a:rPr>
              <a:t>graph combine</a:t>
            </a:r>
            <a:r>
              <a:rPr lang="en-GB" dirty="0">
                <a:latin typeface="Georgia" panose="02040502050405020303" pitchFamily="18" charset="0"/>
              </a:rPr>
              <a:t>. (The identity transformation is allowed.) </a:t>
            </a:r>
          </a:p>
          <a:p>
            <a:pPr marL="0" indent="0">
              <a:buNone/>
            </a:pPr>
            <a:r>
              <a:rPr lang="en-GB" dirty="0">
                <a:latin typeface="Georgia" panose="02040502050405020303" pitchFamily="18" charset="0"/>
              </a:rPr>
              <a:t>We can reach through and add options of </a:t>
            </a:r>
            <a:r>
              <a:rPr lang="en-GB" dirty="0">
                <a:latin typeface="Lucida Console" panose="020B0609040504020204" pitchFamily="49" charset="0"/>
              </a:rPr>
              <a:t>graph combine</a:t>
            </a:r>
            <a:r>
              <a:rPr lang="en-GB" dirty="0">
                <a:latin typeface="Georgia" panose="02040502050405020303" pitchFamily="18" charset="0"/>
              </a:rPr>
              <a:t>, in this case to re-order the graphs. </a:t>
            </a:r>
          </a:p>
          <a:p>
            <a:pPr marL="0" indent="0">
              <a:buNone/>
            </a:pPr>
            <a:r>
              <a:rPr lang="en-GB" dirty="0">
                <a:latin typeface="Georgia" panose="02040502050405020303" pitchFamily="18" charset="0"/>
              </a:rPr>
              <a:t>We can as usual reach through and tune the options of the graph command used,  in this case </a:t>
            </a:r>
            <a:r>
              <a:rPr lang="en-GB" dirty="0" err="1">
                <a:latin typeface="Lucida Console" panose="020B0609040504020204" pitchFamily="49" charset="0"/>
              </a:rPr>
              <a:t>qnorm</a:t>
            </a:r>
            <a:r>
              <a:rPr lang="en-GB" dirty="0">
                <a:latin typeface="Georgia" panose="02040502050405020303" pitchFamily="18" charset="0"/>
              </a:rPr>
              <a:t> to </a:t>
            </a:r>
            <a:r>
              <a:rPr lang="en-GB" dirty="0">
                <a:latin typeface="Lucida Console" panose="020B0609040504020204" pitchFamily="49" charset="0"/>
              </a:rPr>
              <a:t>recast(line)</a:t>
            </a:r>
            <a:r>
              <a:rPr lang="en-GB" dirty="0">
                <a:latin typeface="Georgia" panose="02040502050405020303" pitchFamily="18" charset="0"/>
              </a:rPr>
              <a:t>. </a:t>
            </a:r>
          </a:p>
          <a:p>
            <a:pPr marL="0" indent="0">
              <a:buNone/>
            </a:pPr>
            <a:endParaRPr lang="en-GB" dirty="0">
              <a:latin typeface="Georgia" panose="02040502050405020303" pitchFamily="18" charset="0"/>
            </a:endParaRPr>
          </a:p>
          <a:p>
            <a:pPr marL="0" indent="0">
              <a:buNone/>
            </a:pPr>
            <a:r>
              <a:rPr lang="en-GB" dirty="0">
                <a:latin typeface="Georgia" panose="02040502050405020303" pitchFamily="18" charset="0"/>
              </a:rPr>
              <a:t>In this example, the conclusion is mundane: we would be better off for all variables working on logarithmic scale, as is clear on other grounds.  </a:t>
            </a:r>
          </a:p>
          <a:p>
            <a:pPr marL="0" indent="0">
              <a:buNone/>
            </a:pPr>
            <a:endParaRPr lang="en-GB" dirty="0">
              <a:latin typeface="Georgia" panose="02040502050405020303" pitchFamily="18" charset="0"/>
            </a:endParaRPr>
          </a:p>
          <a:p>
            <a:pPr marL="0" indent="0">
              <a:buNone/>
            </a:pPr>
            <a:endParaRPr lang="en-GB" dirty="0"/>
          </a:p>
          <a:p>
            <a:pPr marL="0" indent="0">
              <a:buNone/>
            </a:pPr>
            <a:endParaRPr lang="en-GB" dirty="0"/>
          </a:p>
        </p:txBody>
      </p:sp>
      <p:sp>
        <p:nvSpPr>
          <p:cNvPr id="2" name="Slide Number Placeholder 1">
            <a:extLst>
              <a:ext uri="{FF2B5EF4-FFF2-40B4-BE49-F238E27FC236}">
                <a16:creationId xmlns:a16="http://schemas.microsoft.com/office/drawing/2014/main" id="{4971A473-96DD-10A8-AAAD-A23D138CE34A}"/>
              </a:ext>
            </a:extLst>
          </p:cNvPr>
          <p:cNvSpPr>
            <a:spLocks noGrp="1"/>
          </p:cNvSpPr>
          <p:nvPr>
            <p:ph type="sldNum" sz="quarter" idx="12"/>
          </p:nvPr>
        </p:nvSpPr>
        <p:spPr/>
        <p:txBody>
          <a:bodyPr/>
          <a:lstStyle/>
          <a:p>
            <a:fld id="{FD47E1B6-02E0-4F0E-87BA-CC5D1F54E6FE}" type="slidenum">
              <a:rPr lang="en-GB" smtClean="0"/>
              <a:t>54</a:t>
            </a:fld>
            <a:endParaRPr lang="en-GB"/>
          </a:p>
        </p:txBody>
      </p:sp>
    </p:spTree>
    <p:extLst>
      <p:ext uri="{BB962C8B-B14F-4D97-AF65-F5344CB8AC3E}">
        <p14:creationId xmlns:p14="http://schemas.microsoft.com/office/powerpoint/2010/main" val="16594256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58D7193-495A-A68A-69C2-1221E96047D0}"/>
              </a:ext>
            </a:extLst>
          </p:cNvPr>
          <p:cNvSpPr>
            <a:spLocks noGrp="1"/>
          </p:cNvSpPr>
          <p:nvPr>
            <p:ph type="title"/>
          </p:nvPr>
        </p:nvSpPr>
        <p:spPr/>
        <p:txBody>
          <a:bodyPr/>
          <a:lstStyle/>
          <a:p>
            <a:endParaRPr lang="en-GB"/>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2047831"/>
            <a:ext cx="5181600" cy="3906926"/>
          </a:xfrm>
        </p:spPr>
      </p:pic>
      <p:sp>
        <p:nvSpPr>
          <p:cNvPr id="6" name="Content Placeholder 5">
            <a:extLst>
              <a:ext uri="{FF2B5EF4-FFF2-40B4-BE49-F238E27FC236}">
                <a16:creationId xmlns:a16="http://schemas.microsoft.com/office/drawing/2014/main" id="{672EE517-BFB1-F850-9420-6EBBFC52C3D8}"/>
              </a:ext>
            </a:extLst>
          </p:cNvPr>
          <p:cNvSpPr>
            <a:spLocks noGrp="1"/>
          </p:cNvSpPr>
          <p:nvPr>
            <p:ph sz="half" idx="2"/>
          </p:nvPr>
        </p:nvSpPr>
        <p:spPr/>
        <p:txBody>
          <a:bodyPr/>
          <a:lstStyle/>
          <a:p>
            <a:pPr marL="0" indent="0">
              <a:buNone/>
            </a:pPr>
            <a:r>
              <a:rPr lang="en-GB" dirty="0">
                <a:latin typeface="Georgia" panose="02040502050405020303" pitchFamily="18" charset="0"/>
              </a:rPr>
              <a:t>References and some other notes follow this slide. </a:t>
            </a:r>
          </a:p>
          <a:p>
            <a:pPr marL="0" indent="0">
              <a:buNone/>
            </a:pPr>
            <a:endParaRPr lang="en-GB" dirty="0">
              <a:latin typeface="Georgia" panose="02040502050405020303" pitchFamily="18" charset="0"/>
            </a:endParaRPr>
          </a:p>
          <a:p>
            <a:pPr marL="0" indent="0">
              <a:buNone/>
            </a:pPr>
            <a:r>
              <a:rPr lang="en-GB" dirty="0">
                <a:latin typeface="Georgia" panose="02040502050405020303" pitchFamily="18" charset="0"/>
              </a:rPr>
              <a:t>The code will be posted after the talk. </a:t>
            </a:r>
          </a:p>
        </p:txBody>
      </p:sp>
      <p:sp>
        <p:nvSpPr>
          <p:cNvPr id="4" name="Slide Number Placeholder 3"/>
          <p:cNvSpPr>
            <a:spLocks noGrp="1"/>
          </p:cNvSpPr>
          <p:nvPr>
            <p:ph type="sldNum" sz="quarter" idx="12"/>
          </p:nvPr>
        </p:nvSpPr>
        <p:spPr/>
        <p:txBody>
          <a:bodyPr/>
          <a:lstStyle/>
          <a:p>
            <a:fld id="{D13B1417-FB1A-48D7-B1E0-1002C339307F}" type="slidenum">
              <a:rPr lang="en-GB" smtClean="0"/>
              <a:t>55</a:t>
            </a:fld>
            <a:endParaRPr lang="en-GB"/>
          </a:p>
        </p:txBody>
      </p:sp>
    </p:spTree>
    <p:extLst>
      <p:ext uri="{BB962C8B-B14F-4D97-AF65-F5344CB8AC3E}">
        <p14:creationId xmlns:p14="http://schemas.microsoft.com/office/powerpoint/2010/main" val="1446295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9FA84-0737-5E4F-4EB4-850F0F9A5EC1}"/>
              </a:ext>
            </a:extLst>
          </p:cNvPr>
          <p:cNvSpPr>
            <a:spLocks noGrp="1"/>
          </p:cNvSpPr>
          <p:nvPr>
            <p:ph type="title"/>
          </p:nvPr>
        </p:nvSpPr>
        <p:spPr/>
        <p:txBody>
          <a:bodyPr>
            <a:normAutofit/>
          </a:bodyPr>
          <a:lstStyle/>
          <a:p>
            <a:r>
              <a:rPr lang="en-GB" sz="3200" i="1" dirty="0">
                <a:latin typeface="Georgia" panose="02040502050405020303" pitchFamily="18" charset="0"/>
              </a:rPr>
              <a:t>Stata Journal </a:t>
            </a:r>
            <a:r>
              <a:rPr lang="en-GB" sz="3200" dirty="0">
                <a:latin typeface="Georgia" panose="02040502050405020303" pitchFamily="18" charset="0"/>
              </a:rPr>
              <a:t>references  (covering further topics too)</a:t>
            </a:r>
          </a:p>
        </p:txBody>
      </p:sp>
      <p:sp>
        <p:nvSpPr>
          <p:cNvPr id="3" name="Content Placeholder 2">
            <a:extLst>
              <a:ext uri="{FF2B5EF4-FFF2-40B4-BE49-F238E27FC236}">
                <a16:creationId xmlns:a16="http://schemas.microsoft.com/office/drawing/2014/main" id="{59E809AC-7F9E-F8BA-A700-1EC6C2875A76}"/>
              </a:ext>
            </a:extLst>
          </p:cNvPr>
          <p:cNvSpPr>
            <a:spLocks noGrp="1"/>
          </p:cNvSpPr>
          <p:nvPr>
            <p:ph idx="1"/>
          </p:nvPr>
        </p:nvSpPr>
        <p:spPr/>
        <p:txBody>
          <a:bodyPr>
            <a:normAutofit fontScale="62500" lnSpcReduction="20000"/>
          </a:bodyPr>
          <a:lstStyle/>
          <a:p>
            <a:pPr marL="0" indent="0">
              <a:buNone/>
            </a:pPr>
            <a:r>
              <a:rPr lang="en-GB" dirty="0">
                <a:latin typeface="Georgia" panose="02040502050405020303" pitchFamily="18" charset="0"/>
              </a:rPr>
              <a:t>2022 Automating axis labels: Nice numbers and transformed scales. </a:t>
            </a:r>
            <a:r>
              <a:rPr lang="en-GB" i="1" dirty="0">
                <a:latin typeface="Georgia" panose="02040502050405020303" pitchFamily="18" charset="0"/>
              </a:rPr>
              <a:t>SJ</a:t>
            </a:r>
            <a:r>
              <a:rPr lang="en-GB" dirty="0">
                <a:latin typeface="Georgia" panose="02040502050405020303" pitchFamily="18" charset="0"/>
              </a:rPr>
              <a:t> 22 in press</a:t>
            </a:r>
          </a:p>
          <a:p>
            <a:pPr marL="0" indent="0">
              <a:buNone/>
            </a:pPr>
            <a:r>
              <a:rPr lang="en-GB" dirty="0">
                <a:latin typeface="Georgia" panose="02040502050405020303" pitchFamily="18" charset="0"/>
              </a:rPr>
              <a:t>2021 Adding marginal spike histograms to quantile and cumulative distribution plots. </a:t>
            </a:r>
            <a:r>
              <a:rPr lang="en-GB" i="1" dirty="0">
                <a:latin typeface="Georgia" panose="02040502050405020303" pitchFamily="18" charset="0"/>
              </a:rPr>
              <a:t>SJ </a:t>
            </a:r>
            <a:r>
              <a:rPr lang="en-GB" dirty="0">
                <a:latin typeface="Georgia" panose="02040502050405020303" pitchFamily="18" charset="0"/>
              </a:rPr>
              <a:t>21: 838-846 [discusses square root scales] </a:t>
            </a:r>
          </a:p>
          <a:p>
            <a:pPr marL="0" indent="0">
              <a:buNone/>
            </a:pPr>
            <a:r>
              <a:rPr lang="en-GB" dirty="0">
                <a:latin typeface="Georgia" panose="02040502050405020303" pitchFamily="18" charset="0"/>
              </a:rPr>
              <a:t>2021 Shorter or fewer labels with graph bar? </a:t>
            </a:r>
            <a:r>
              <a:rPr lang="en-GB" i="1" dirty="0">
                <a:latin typeface="Georgia" panose="02040502050405020303" pitchFamily="18" charset="0"/>
              </a:rPr>
              <a:t>SJ</a:t>
            </a:r>
            <a:r>
              <a:rPr lang="en-GB" dirty="0">
                <a:latin typeface="Georgia" panose="02040502050405020303" pitchFamily="18" charset="0"/>
              </a:rPr>
              <a:t> 21: 263-271</a:t>
            </a:r>
          </a:p>
          <a:p>
            <a:pPr marL="0" indent="0">
              <a:buNone/>
            </a:pPr>
            <a:r>
              <a:rPr lang="en-GB" dirty="0">
                <a:latin typeface="Georgia" panose="02040502050405020303" pitchFamily="18" charset="0"/>
              </a:rPr>
              <a:t>2019 Quantile plots, generalized. </a:t>
            </a:r>
            <a:r>
              <a:rPr lang="en-GB" i="1" dirty="0">
                <a:latin typeface="Georgia" panose="02040502050405020303" pitchFamily="18" charset="0"/>
              </a:rPr>
              <a:t>SJ </a:t>
            </a:r>
            <a:r>
              <a:rPr lang="en-GB" dirty="0">
                <a:latin typeface="Georgia" panose="02040502050405020303" pitchFamily="18" charset="0"/>
              </a:rPr>
              <a:t>19: 748 [previous versions back to 1999]</a:t>
            </a:r>
          </a:p>
          <a:p>
            <a:pPr marL="0" indent="0">
              <a:buNone/>
            </a:pPr>
            <a:r>
              <a:rPr lang="en-GB" dirty="0">
                <a:latin typeface="Georgia" panose="02040502050405020303" pitchFamily="18" charset="0"/>
              </a:rPr>
              <a:t>2019 Distribution function plots. </a:t>
            </a:r>
            <a:r>
              <a:rPr lang="en-GB" i="1" dirty="0">
                <a:latin typeface="Georgia" panose="02040502050405020303" pitchFamily="18" charset="0"/>
              </a:rPr>
              <a:t>SJ </a:t>
            </a:r>
            <a:r>
              <a:rPr lang="en-GB" dirty="0">
                <a:latin typeface="Georgia" panose="02040502050405020303" pitchFamily="18" charset="0"/>
              </a:rPr>
              <a:t>19: 260 [previous versions back to 1999]</a:t>
            </a:r>
          </a:p>
          <a:p>
            <a:pPr marL="0" indent="0">
              <a:buNone/>
            </a:pPr>
            <a:r>
              <a:rPr lang="en-GB" dirty="0">
                <a:latin typeface="Georgia" panose="02040502050405020303" pitchFamily="18" charset="0"/>
              </a:rPr>
              <a:t>2019 (N.J. Cox and V. Wiggins) Tiny tricks and tips on ticks</a:t>
            </a:r>
            <a:r>
              <a:rPr lang="en-GB" i="1" dirty="0">
                <a:latin typeface="Georgia" panose="02040502050405020303" pitchFamily="18" charset="0"/>
              </a:rPr>
              <a:t>. SJ </a:t>
            </a:r>
            <a:r>
              <a:rPr lang="en-GB" dirty="0">
                <a:latin typeface="Georgia" panose="02040502050405020303" pitchFamily="18" charset="0"/>
              </a:rPr>
              <a:t>19: 741-747</a:t>
            </a:r>
          </a:p>
          <a:p>
            <a:pPr marL="0" indent="0">
              <a:buNone/>
            </a:pPr>
            <a:r>
              <a:rPr lang="en-GB" dirty="0">
                <a:latin typeface="Georgia" panose="02040502050405020303" pitchFamily="18" charset="0"/>
              </a:rPr>
              <a:t>2018 Logarithmic binning and </a:t>
            </a:r>
            <a:r>
              <a:rPr lang="en-GB" dirty="0" err="1">
                <a:latin typeface="Georgia" panose="02040502050405020303" pitchFamily="18" charset="0"/>
              </a:rPr>
              <a:t>labeling</a:t>
            </a:r>
            <a:r>
              <a:rPr lang="en-GB" i="1" dirty="0">
                <a:latin typeface="Georgia" panose="02040502050405020303" pitchFamily="18" charset="0"/>
              </a:rPr>
              <a:t>. SJ </a:t>
            </a:r>
            <a:r>
              <a:rPr lang="en-GB" dirty="0">
                <a:latin typeface="Georgia" panose="02040502050405020303" pitchFamily="18" charset="0"/>
              </a:rPr>
              <a:t>18: 262-286 (Update 20: 1028)</a:t>
            </a:r>
          </a:p>
          <a:p>
            <a:pPr marL="0" indent="0">
              <a:buNone/>
            </a:pPr>
            <a:r>
              <a:rPr lang="en-GB" dirty="0">
                <a:latin typeface="Georgia" panose="02040502050405020303" pitchFamily="18" charset="0"/>
              </a:rPr>
              <a:t>2012 Axis practice, or what goes where on a graph. </a:t>
            </a:r>
            <a:r>
              <a:rPr lang="en-GB" i="1" dirty="0">
                <a:latin typeface="Georgia" panose="02040502050405020303" pitchFamily="18" charset="0"/>
              </a:rPr>
              <a:t>SJ </a:t>
            </a:r>
            <a:r>
              <a:rPr lang="en-GB" dirty="0">
                <a:latin typeface="Georgia" panose="02040502050405020303" pitchFamily="18" charset="0"/>
              </a:rPr>
              <a:t>12: 549-561 (Update 19: 748)</a:t>
            </a:r>
          </a:p>
          <a:p>
            <a:pPr marL="0" indent="0">
              <a:buNone/>
            </a:pPr>
            <a:r>
              <a:rPr lang="en-GB" dirty="0">
                <a:latin typeface="Georgia" panose="02040502050405020303" pitchFamily="18" charset="0"/>
              </a:rPr>
              <a:t>2012 Transforming the time axis. </a:t>
            </a:r>
            <a:r>
              <a:rPr lang="en-GB" i="1" dirty="0">
                <a:latin typeface="Georgia" panose="02040502050405020303" pitchFamily="18" charset="0"/>
              </a:rPr>
              <a:t>SJ </a:t>
            </a:r>
            <a:r>
              <a:rPr lang="en-GB" dirty="0">
                <a:latin typeface="Georgia" panose="02040502050405020303" pitchFamily="18" charset="0"/>
              </a:rPr>
              <a:t>12: 332-341</a:t>
            </a:r>
          </a:p>
          <a:p>
            <a:pPr marL="0" indent="0">
              <a:buNone/>
            </a:pPr>
            <a:r>
              <a:rPr lang="en-GB" dirty="0">
                <a:latin typeface="Georgia" panose="02040502050405020303" pitchFamily="18" charset="0"/>
              </a:rPr>
              <a:t>2008 Between graphs and tables. </a:t>
            </a:r>
            <a:r>
              <a:rPr lang="en-GB" i="1" dirty="0">
                <a:latin typeface="Georgia" panose="02040502050405020303" pitchFamily="18" charset="0"/>
              </a:rPr>
              <a:t>SJ</a:t>
            </a:r>
            <a:r>
              <a:rPr lang="en-GB" dirty="0">
                <a:latin typeface="Georgia" panose="02040502050405020303" pitchFamily="18" charset="0"/>
              </a:rPr>
              <a:t> 8: 269-289</a:t>
            </a:r>
          </a:p>
          <a:p>
            <a:pPr marL="0" indent="0">
              <a:buNone/>
            </a:pPr>
            <a:r>
              <a:rPr lang="en-GB" dirty="0">
                <a:latin typeface="Georgia" panose="02040502050405020303" pitchFamily="18" charset="0"/>
              </a:rPr>
              <a:t>2008 Plotting on any transformed scale. </a:t>
            </a:r>
            <a:r>
              <a:rPr lang="en-GB" i="1" dirty="0">
                <a:latin typeface="Georgia" panose="02040502050405020303" pitchFamily="18" charset="0"/>
              </a:rPr>
              <a:t>SJ</a:t>
            </a:r>
            <a:r>
              <a:rPr lang="en-GB" dirty="0">
                <a:latin typeface="Georgia" panose="02040502050405020303" pitchFamily="18" charset="0"/>
              </a:rPr>
              <a:t> 8: 142-145</a:t>
            </a:r>
          </a:p>
          <a:p>
            <a:pPr marL="0" indent="0">
              <a:buNone/>
            </a:pPr>
            <a:r>
              <a:rPr lang="en-GB" dirty="0">
                <a:latin typeface="Georgia" panose="02040502050405020303" pitchFamily="18" charset="0"/>
              </a:rPr>
              <a:t>2007 Better axis </a:t>
            </a:r>
            <a:r>
              <a:rPr lang="en-GB" dirty="0" err="1">
                <a:latin typeface="Georgia" panose="02040502050405020303" pitchFamily="18" charset="0"/>
              </a:rPr>
              <a:t>labeling</a:t>
            </a:r>
            <a:r>
              <a:rPr lang="en-GB" dirty="0">
                <a:latin typeface="Georgia" panose="02040502050405020303" pitchFamily="18" charset="0"/>
              </a:rPr>
              <a:t> for time points and time intervals. </a:t>
            </a:r>
            <a:r>
              <a:rPr lang="en-GB" i="1" dirty="0">
                <a:latin typeface="Georgia" panose="02040502050405020303" pitchFamily="18" charset="0"/>
              </a:rPr>
              <a:t>SJ</a:t>
            </a:r>
            <a:r>
              <a:rPr lang="en-GB" dirty="0">
                <a:latin typeface="Georgia" panose="02040502050405020303" pitchFamily="18" charset="0"/>
              </a:rPr>
              <a:t> 7: 590-592</a:t>
            </a:r>
          </a:p>
          <a:p>
            <a:pPr marL="0" indent="0">
              <a:buNone/>
            </a:pPr>
            <a:r>
              <a:rPr lang="en-GB" dirty="0">
                <a:latin typeface="Georgia" panose="02040502050405020303" pitchFamily="18" charset="0"/>
              </a:rPr>
              <a:t>2005 Axis labels on two or more levels. </a:t>
            </a:r>
            <a:r>
              <a:rPr lang="en-GB" i="1" dirty="0">
                <a:latin typeface="Georgia" panose="02040502050405020303" pitchFamily="18" charset="0"/>
              </a:rPr>
              <a:t>SJ</a:t>
            </a:r>
            <a:r>
              <a:rPr lang="en-GB" dirty="0">
                <a:latin typeface="Georgia" panose="02040502050405020303" pitchFamily="18" charset="0"/>
              </a:rPr>
              <a:t> 5: 469</a:t>
            </a:r>
          </a:p>
          <a:p>
            <a:pPr marL="0" indent="0">
              <a:buNone/>
            </a:pPr>
            <a:endParaRPr lang="en-GB"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2C5DC485-0B87-2244-E6FF-07645DDD56B8}"/>
              </a:ext>
            </a:extLst>
          </p:cNvPr>
          <p:cNvSpPr>
            <a:spLocks noGrp="1"/>
          </p:cNvSpPr>
          <p:nvPr>
            <p:ph type="sldNum" sz="quarter" idx="12"/>
          </p:nvPr>
        </p:nvSpPr>
        <p:spPr/>
        <p:txBody>
          <a:bodyPr/>
          <a:lstStyle/>
          <a:p>
            <a:fld id="{FD47E1B6-02E0-4F0E-87BA-CC5D1F54E6FE}" type="slidenum">
              <a:rPr lang="en-GB" smtClean="0"/>
              <a:t>56</a:t>
            </a:fld>
            <a:endParaRPr lang="en-GB"/>
          </a:p>
        </p:txBody>
      </p:sp>
    </p:spTree>
    <p:extLst>
      <p:ext uri="{BB962C8B-B14F-4D97-AF65-F5344CB8AC3E}">
        <p14:creationId xmlns:p14="http://schemas.microsoft.com/office/powerpoint/2010/main" val="31761249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GB"/>
          </a:p>
        </p:txBody>
      </p:sp>
      <p:sp>
        <p:nvSpPr>
          <p:cNvPr id="7" name="Content Placeholder 6"/>
          <p:cNvSpPr>
            <a:spLocks noGrp="1"/>
          </p:cNvSpPr>
          <p:nvPr>
            <p:ph idx="1"/>
          </p:nvPr>
        </p:nvSpPr>
        <p:spPr>
          <a:xfrm>
            <a:off x="762000" y="2005012"/>
            <a:ext cx="10515600" cy="4351338"/>
          </a:xfrm>
        </p:spPr>
        <p:txBody>
          <a:bodyPr>
            <a:normAutofit/>
          </a:bodyPr>
          <a:lstStyle/>
          <a:p>
            <a:pPr marL="0" indent="0">
              <a:buNone/>
            </a:pPr>
            <a:r>
              <a:rPr lang="en-GB" sz="2400" dirty="0">
                <a:latin typeface="Georgia" panose="02040502050405020303" pitchFamily="18" charset="0"/>
              </a:rPr>
              <a:t>All graphs use Stata scheme </a:t>
            </a:r>
            <a:r>
              <a:rPr lang="en-GB" sz="2400" dirty="0">
                <a:latin typeface="Lucida Console" panose="020B0609040504020204" pitchFamily="49" charset="0"/>
              </a:rPr>
              <a:t>s1color</a:t>
            </a:r>
            <a:r>
              <a:rPr lang="en-GB" sz="2400" dirty="0"/>
              <a:t>, </a:t>
            </a:r>
            <a:r>
              <a:rPr lang="en-GB" sz="2400" dirty="0">
                <a:latin typeface="Georgia" panose="02040502050405020303" pitchFamily="18" charset="0"/>
              </a:rPr>
              <a:t>which I strongly recommend as a lazy but good default.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This font is Georgia. </a:t>
            </a:r>
          </a:p>
          <a:p>
            <a:pPr marL="0" indent="0">
              <a:buNone/>
            </a:pPr>
            <a:r>
              <a:rPr lang="en-GB" sz="2400" dirty="0">
                <a:latin typeface="Lucida Console" panose="020B0609040504020204" pitchFamily="49" charset="0"/>
              </a:rPr>
              <a:t>This font is Lucida Console. </a:t>
            </a:r>
          </a:p>
          <a:p>
            <a:pPr marL="0" indent="0">
              <a:buNone/>
            </a:pPr>
            <a:endParaRPr lang="en-GB" sz="2400" dirty="0"/>
          </a:p>
        </p:txBody>
      </p:sp>
      <p:sp>
        <p:nvSpPr>
          <p:cNvPr id="5" name="Slide Number Placeholder 4"/>
          <p:cNvSpPr>
            <a:spLocks noGrp="1"/>
          </p:cNvSpPr>
          <p:nvPr>
            <p:ph type="sldNum" sz="quarter" idx="12"/>
          </p:nvPr>
        </p:nvSpPr>
        <p:spPr/>
        <p:txBody>
          <a:bodyPr/>
          <a:lstStyle/>
          <a:p>
            <a:fld id="{D13B1417-FB1A-48D7-B1E0-1002C339307F}" type="slidenum">
              <a:rPr lang="en-GB" smtClean="0"/>
              <a:t>57</a:t>
            </a:fld>
            <a:endParaRPr lang="en-GB"/>
          </a:p>
        </p:txBody>
      </p:sp>
    </p:spTree>
    <p:extLst>
      <p:ext uri="{BB962C8B-B14F-4D97-AF65-F5344CB8AC3E}">
        <p14:creationId xmlns:p14="http://schemas.microsoft.com/office/powerpoint/2010/main" val="2300463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324D0-A3A4-9E6C-4B3A-1C33F2108893}"/>
              </a:ext>
            </a:extLst>
          </p:cNvPr>
          <p:cNvSpPr>
            <a:spLocks noGrp="1"/>
          </p:cNvSpPr>
          <p:nvPr>
            <p:ph type="title"/>
          </p:nvPr>
        </p:nvSpPr>
        <p:spPr/>
        <p:txBody>
          <a:bodyPr>
            <a:normAutofit/>
          </a:bodyPr>
          <a:lstStyle/>
          <a:p>
            <a:r>
              <a:rPr lang="en-GB" sz="3200" dirty="0">
                <a:latin typeface="Georgia" panose="02040502050405020303" pitchFamily="18" charset="0"/>
              </a:rPr>
              <a:t>Suppressing ticks</a:t>
            </a:r>
          </a:p>
        </p:txBody>
      </p:sp>
      <p:sp>
        <p:nvSpPr>
          <p:cNvPr id="3" name="Content Placeholder 2">
            <a:extLst>
              <a:ext uri="{FF2B5EF4-FFF2-40B4-BE49-F238E27FC236}">
                <a16:creationId xmlns:a16="http://schemas.microsoft.com/office/drawing/2014/main" id="{E2BC5D02-E784-74B5-DC24-528E7D6F502E}"/>
              </a:ext>
            </a:extLst>
          </p:cNvPr>
          <p:cNvSpPr>
            <a:spLocks noGrp="1"/>
          </p:cNvSpPr>
          <p:nvPr>
            <p:ph idx="1"/>
          </p:nvPr>
        </p:nvSpPr>
        <p:spPr/>
        <p:txBody>
          <a:bodyPr>
            <a:noAutofit/>
          </a:bodyPr>
          <a:lstStyle/>
          <a:p>
            <a:pPr marL="0" indent="0">
              <a:buNone/>
            </a:pPr>
            <a:r>
              <a:rPr lang="en-GB" sz="2400" dirty="0">
                <a:latin typeface="Georgia" panose="02040502050405020303" pitchFamily="18" charset="0"/>
              </a:rPr>
              <a:t>Axis ticks are like marks on a ruler showing a graduated scale. </a:t>
            </a:r>
          </a:p>
          <a:p>
            <a:pPr marL="0" indent="0">
              <a:buNone/>
            </a:pPr>
            <a:r>
              <a:rPr lang="en-GB" sz="2400" dirty="0">
                <a:latin typeface="Georgia" panose="02040502050405020303" pitchFamily="18" charset="0"/>
              </a:rPr>
              <a:t>You might want to suppress them, particularly if your scale is categorical, not quantitative.</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The sub-option </a:t>
            </a:r>
            <a:r>
              <a:rPr lang="en-GB" sz="2400" dirty="0" err="1">
                <a:latin typeface="Lucida Console" panose="020B0609040504020204" pitchFamily="49" charset="0"/>
              </a:rPr>
              <a:t>noticks</a:t>
            </a:r>
            <a:r>
              <a:rPr lang="en-GB" sz="2400" dirty="0">
                <a:latin typeface="Georgia" panose="02040502050405020303" pitchFamily="18" charset="0"/>
              </a:rPr>
              <a:t> is the obvious thing to try, but it doesn’t always work or may not be quite right.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Other tricks are to set </a:t>
            </a:r>
            <a:r>
              <a:rPr lang="en-GB" sz="2400" dirty="0" err="1">
                <a:latin typeface="Lucida Console" panose="020B0609040504020204" pitchFamily="49" charset="0"/>
              </a:rPr>
              <a:t>tlcolor</a:t>
            </a:r>
            <a:r>
              <a:rPr lang="en-GB" sz="2400" dirty="0">
                <a:latin typeface="Lucida Console" panose="020B0609040504020204" pitchFamily="49" charset="0"/>
              </a:rPr>
              <a:t>(</a:t>
            </a:r>
            <a:r>
              <a:rPr lang="en-GB" sz="2400" dirty="0" err="1">
                <a:latin typeface="Lucida Console" panose="020B0609040504020204" pitchFamily="49" charset="0"/>
              </a:rPr>
              <a:t>bg</a:t>
            </a:r>
            <a:r>
              <a:rPr lang="en-GB" sz="2400" dirty="0">
                <a:latin typeface="Lucida Console" panose="020B0609040504020204" pitchFamily="49" charset="0"/>
              </a:rPr>
              <a:t>) </a:t>
            </a:r>
            <a:r>
              <a:rPr lang="en-GB" sz="2400" dirty="0">
                <a:latin typeface="Georgia" panose="02040502050405020303" pitchFamily="18" charset="0"/>
              </a:rPr>
              <a:t>or  </a:t>
            </a:r>
            <a:r>
              <a:rPr lang="en-GB" sz="2400" dirty="0" err="1">
                <a:latin typeface="Lucida Console" panose="020B0609040504020204" pitchFamily="49" charset="0"/>
              </a:rPr>
              <a:t>tlcolor</a:t>
            </a:r>
            <a:r>
              <a:rPr lang="en-GB" sz="2400" dirty="0">
                <a:latin typeface="Lucida Console" panose="020B0609040504020204" pitchFamily="49" charset="0"/>
              </a:rPr>
              <a:t>(none)</a:t>
            </a:r>
            <a:r>
              <a:rPr lang="en-GB" sz="2400" dirty="0">
                <a:latin typeface="Georgia" panose="02040502050405020303" pitchFamily="18" charset="0"/>
              </a:rPr>
              <a:t> </a:t>
            </a:r>
          </a:p>
          <a:p>
            <a:pPr marL="0" indent="0">
              <a:buNone/>
            </a:pPr>
            <a:r>
              <a:rPr lang="en-GB" sz="2400" dirty="0">
                <a:latin typeface="Georgia" panose="02040502050405020303" pitchFamily="18" charset="0"/>
              </a:rPr>
              <a:t>or to adjust </a:t>
            </a:r>
            <a:r>
              <a:rPr lang="en-GB" sz="2400" dirty="0" err="1">
                <a:latin typeface="Lucida Console" panose="020B0609040504020204" pitchFamily="49" charset="0"/>
              </a:rPr>
              <a:t>tlength</a:t>
            </a:r>
            <a:r>
              <a:rPr lang="en-GB" sz="2400" dirty="0">
                <a:latin typeface="Lucida Console" panose="020B0609040504020204" pitchFamily="49" charset="0"/>
              </a:rPr>
              <a:t>()</a:t>
            </a:r>
            <a:r>
              <a:rPr lang="en-GB" sz="2400" dirty="0">
                <a:latin typeface="Georgia" panose="02040502050405020303" pitchFamily="18" charset="0"/>
              </a:rPr>
              <a:t>, e.g. to zero.  </a:t>
            </a:r>
          </a:p>
          <a:p>
            <a:pPr marL="0" indent="0">
              <a:buNone/>
            </a:pPr>
            <a:r>
              <a:rPr lang="en-GB" sz="2400" b="1" i="1" dirty="0">
                <a:latin typeface="Georgia" panose="02040502050405020303" pitchFamily="18" charset="0"/>
              </a:rPr>
              <a:t>A tick one can’t see is in effect not present. </a:t>
            </a:r>
          </a:p>
        </p:txBody>
      </p:sp>
      <p:sp>
        <p:nvSpPr>
          <p:cNvPr id="4" name="Slide Number Placeholder 3">
            <a:extLst>
              <a:ext uri="{FF2B5EF4-FFF2-40B4-BE49-F238E27FC236}">
                <a16:creationId xmlns:a16="http://schemas.microsoft.com/office/drawing/2014/main" id="{54D340DD-3213-AE18-DECB-661D18B489E6}"/>
              </a:ext>
            </a:extLst>
          </p:cNvPr>
          <p:cNvSpPr>
            <a:spLocks noGrp="1"/>
          </p:cNvSpPr>
          <p:nvPr>
            <p:ph type="sldNum" sz="quarter" idx="12"/>
          </p:nvPr>
        </p:nvSpPr>
        <p:spPr/>
        <p:txBody>
          <a:bodyPr/>
          <a:lstStyle/>
          <a:p>
            <a:fld id="{FD47E1B6-02E0-4F0E-87BA-CC5D1F54E6FE}" type="slidenum">
              <a:rPr lang="en-GB" smtClean="0"/>
              <a:t>6</a:t>
            </a:fld>
            <a:endParaRPr lang="en-GB"/>
          </a:p>
        </p:txBody>
      </p:sp>
    </p:spTree>
    <p:extLst>
      <p:ext uri="{BB962C8B-B14F-4D97-AF65-F5344CB8AC3E}">
        <p14:creationId xmlns:p14="http://schemas.microsoft.com/office/powerpoint/2010/main" val="1982136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3ECBAD5-3610-9F41-E64C-9A600087F00B}"/>
              </a:ext>
            </a:extLst>
          </p:cNvPr>
          <p:cNvSpPr>
            <a:spLocks noGrp="1"/>
          </p:cNvSpPr>
          <p:nvPr>
            <p:ph type="title"/>
          </p:nvPr>
        </p:nvSpPr>
        <p:spPr/>
        <p:txBody>
          <a:bodyPr/>
          <a:lstStyle/>
          <a:p>
            <a:endParaRPr lang="en-GB"/>
          </a:p>
        </p:txBody>
      </p:sp>
      <p:pic>
        <p:nvPicPr>
          <p:cNvPr id="9" name="Content Placeholder 8">
            <a:extLst>
              <a:ext uri="{FF2B5EF4-FFF2-40B4-BE49-F238E27FC236}">
                <a16:creationId xmlns:a16="http://schemas.microsoft.com/office/drawing/2014/main" id="{7754B7D8-13BD-6823-5981-5E12C7EC0B75}"/>
              </a:ext>
            </a:extLst>
          </p:cNvPr>
          <p:cNvPicPr>
            <a:picLocks noGrp="1" noChangeAspect="1"/>
          </p:cNvPicPr>
          <p:nvPr>
            <p:ph sz="half" idx="1"/>
          </p:nvPr>
        </p:nvPicPr>
        <p:blipFill>
          <a:blip r:embed="rId2"/>
          <a:stretch>
            <a:fillRect/>
          </a:stretch>
        </p:blipFill>
        <p:spPr>
          <a:xfrm>
            <a:off x="914400" y="2172494"/>
            <a:ext cx="5029200" cy="3657600"/>
          </a:xfrm>
        </p:spPr>
      </p:pic>
      <p:sp>
        <p:nvSpPr>
          <p:cNvPr id="7" name="Content Placeholder 6">
            <a:extLst>
              <a:ext uri="{FF2B5EF4-FFF2-40B4-BE49-F238E27FC236}">
                <a16:creationId xmlns:a16="http://schemas.microsoft.com/office/drawing/2014/main" id="{AE166966-D87B-F5CD-249E-BC5D6A544220}"/>
              </a:ext>
            </a:extLst>
          </p:cNvPr>
          <p:cNvSpPr>
            <a:spLocks noGrp="1"/>
          </p:cNvSpPr>
          <p:nvPr>
            <p:ph sz="half" idx="2"/>
          </p:nvPr>
        </p:nvSpPr>
        <p:spPr/>
        <p:txBody>
          <a:bodyPr>
            <a:normAutofit/>
          </a:bodyPr>
          <a:lstStyle/>
          <a:p>
            <a:pPr marL="0" indent="0">
              <a:buNone/>
            </a:pPr>
            <a:r>
              <a:rPr lang="en-GB" sz="2400" dirty="0">
                <a:latin typeface="Georgia" panose="02040502050405020303" pitchFamily="18" charset="0"/>
              </a:rPr>
              <a:t>The ticks on the </a:t>
            </a:r>
            <a:r>
              <a:rPr lang="en-GB" sz="2400" i="1" dirty="0">
                <a:latin typeface="Georgia" panose="02040502050405020303" pitchFamily="18" charset="0"/>
              </a:rPr>
              <a:t>x</a:t>
            </a:r>
            <a:r>
              <a:rPr lang="en-GB" sz="2400" dirty="0">
                <a:latin typeface="Georgia" panose="02040502050405020303" pitchFamily="18" charset="0"/>
              </a:rPr>
              <a:t> axis are not needed, as the scale is categorical. </a:t>
            </a:r>
          </a:p>
        </p:txBody>
      </p:sp>
      <p:sp>
        <p:nvSpPr>
          <p:cNvPr id="4" name="Slide Number Placeholder 3">
            <a:extLst>
              <a:ext uri="{FF2B5EF4-FFF2-40B4-BE49-F238E27FC236}">
                <a16:creationId xmlns:a16="http://schemas.microsoft.com/office/drawing/2014/main" id="{6FCE700F-BE00-96D1-C2C9-845D7DD2452B}"/>
              </a:ext>
            </a:extLst>
          </p:cNvPr>
          <p:cNvSpPr>
            <a:spLocks noGrp="1"/>
          </p:cNvSpPr>
          <p:nvPr>
            <p:ph type="sldNum" sz="quarter" idx="12"/>
          </p:nvPr>
        </p:nvSpPr>
        <p:spPr/>
        <p:txBody>
          <a:bodyPr/>
          <a:lstStyle/>
          <a:p>
            <a:fld id="{FD47E1B6-02E0-4F0E-87BA-CC5D1F54E6FE}" type="slidenum">
              <a:rPr lang="en-GB" smtClean="0"/>
              <a:t>7</a:t>
            </a:fld>
            <a:endParaRPr lang="en-GB"/>
          </a:p>
        </p:txBody>
      </p:sp>
    </p:spTree>
    <p:extLst>
      <p:ext uri="{BB962C8B-B14F-4D97-AF65-F5344CB8AC3E}">
        <p14:creationId xmlns:p14="http://schemas.microsoft.com/office/powerpoint/2010/main" val="4208376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8794-DF78-0379-DE9F-F066312D909D}"/>
              </a:ext>
            </a:extLst>
          </p:cNvPr>
          <p:cNvSpPr>
            <a:spLocks noGrp="1"/>
          </p:cNvSpPr>
          <p:nvPr>
            <p:ph type="title"/>
          </p:nvPr>
        </p:nvSpPr>
        <p:spPr/>
        <p:txBody>
          <a:bodyPr/>
          <a:lstStyle/>
          <a:p>
            <a:endParaRPr lang="en-GB"/>
          </a:p>
        </p:txBody>
      </p:sp>
      <p:pic>
        <p:nvPicPr>
          <p:cNvPr id="7" name="Content Placeholder 6">
            <a:extLst>
              <a:ext uri="{FF2B5EF4-FFF2-40B4-BE49-F238E27FC236}">
                <a16:creationId xmlns:a16="http://schemas.microsoft.com/office/drawing/2014/main" id="{A6029409-11B9-C6C5-8778-817F3B029C6F}"/>
              </a:ext>
            </a:extLst>
          </p:cNvPr>
          <p:cNvPicPr>
            <a:picLocks noGrp="1" noChangeAspect="1"/>
          </p:cNvPicPr>
          <p:nvPr>
            <p:ph sz="half" idx="1"/>
          </p:nvPr>
        </p:nvPicPr>
        <p:blipFill>
          <a:blip r:embed="rId2"/>
          <a:stretch>
            <a:fillRect/>
          </a:stretch>
        </p:blipFill>
        <p:spPr>
          <a:xfrm>
            <a:off x="914400" y="2172494"/>
            <a:ext cx="5029200" cy="3657600"/>
          </a:xfrm>
        </p:spPr>
      </p:pic>
      <p:sp>
        <p:nvSpPr>
          <p:cNvPr id="4" name="Content Placeholder 3">
            <a:extLst>
              <a:ext uri="{FF2B5EF4-FFF2-40B4-BE49-F238E27FC236}">
                <a16:creationId xmlns:a16="http://schemas.microsoft.com/office/drawing/2014/main" id="{3DAFE2E1-8936-12B0-6090-99FA0AB0F7F1}"/>
              </a:ext>
            </a:extLst>
          </p:cNvPr>
          <p:cNvSpPr>
            <a:spLocks noGrp="1"/>
          </p:cNvSpPr>
          <p:nvPr>
            <p:ph sz="half" idx="2"/>
          </p:nvPr>
        </p:nvSpPr>
        <p:spPr/>
        <p:txBody>
          <a:bodyPr>
            <a:normAutofit/>
          </a:bodyPr>
          <a:lstStyle/>
          <a:p>
            <a:pPr marL="0" indent="0">
              <a:buNone/>
            </a:pPr>
            <a:r>
              <a:rPr lang="en-GB" sz="2400" dirty="0">
                <a:latin typeface="Georgia" panose="02040502050405020303" pitchFamily="18" charset="0"/>
              </a:rPr>
              <a:t>Here we set </a:t>
            </a:r>
            <a:r>
              <a:rPr lang="en-GB" sz="2400" dirty="0" err="1">
                <a:latin typeface="Lucida Console" panose="020B0609040504020204" pitchFamily="49" charset="0"/>
              </a:rPr>
              <a:t>tlc</a:t>
            </a:r>
            <a:r>
              <a:rPr lang="en-GB" sz="2400" dirty="0">
                <a:latin typeface="Lucida Console" panose="020B0609040504020204" pitchFamily="49" charset="0"/>
              </a:rPr>
              <a:t>(</a:t>
            </a:r>
            <a:r>
              <a:rPr lang="en-GB" sz="2400" dirty="0" err="1">
                <a:latin typeface="Lucida Console" panose="020B0609040504020204" pitchFamily="49" charset="0"/>
              </a:rPr>
              <a:t>bg</a:t>
            </a:r>
            <a:r>
              <a:rPr lang="en-GB" sz="2400" dirty="0">
                <a:latin typeface="Lucida Console" panose="020B0609040504020204" pitchFamily="49" charset="0"/>
              </a:rPr>
              <a:t>) </a:t>
            </a:r>
            <a:r>
              <a:rPr lang="en-GB" sz="2400" dirty="0" err="1">
                <a:latin typeface="Lucida Console" panose="020B0609040504020204" pitchFamily="49" charset="0"/>
              </a:rPr>
              <a:t>tlength</a:t>
            </a:r>
            <a:r>
              <a:rPr lang="en-GB" sz="2400" dirty="0">
                <a:latin typeface="Lucida Console" panose="020B0609040504020204" pitchFamily="49" charset="0"/>
              </a:rPr>
              <a:t>(2) </a:t>
            </a:r>
            <a:r>
              <a:rPr lang="en-GB" sz="2400" dirty="0">
                <a:latin typeface="Georgia" panose="02040502050405020303" pitchFamily="18" charset="0"/>
              </a:rPr>
              <a:t>to suppress the tick but also to keep the label text at a modest distance from the axis.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We also stretched the axis with </a:t>
            </a:r>
            <a:r>
              <a:rPr lang="en-GB" sz="2400" dirty="0" err="1">
                <a:latin typeface="Lucida Console" panose="020B0609040504020204" pitchFamily="49" charset="0"/>
              </a:rPr>
              <a:t>xsc</a:t>
            </a:r>
            <a:r>
              <a:rPr lang="en-GB" sz="2400" dirty="0">
                <a:latin typeface="Lucida Console" panose="020B0609040504020204" pitchFamily="49" charset="0"/>
              </a:rPr>
              <a:t>()</a:t>
            </a:r>
            <a:r>
              <a:rPr lang="en-GB" sz="2400" dirty="0">
                <a:latin typeface="Georgia" panose="02040502050405020303" pitchFamily="18" charset="0"/>
              </a:rPr>
              <a:t>.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We also changed the alignment, to be explained next. </a:t>
            </a:r>
          </a:p>
        </p:txBody>
      </p:sp>
      <p:sp>
        <p:nvSpPr>
          <p:cNvPr id="5" name="Slide Number Placeholder 4">
            <a:extLst>
              <a:ext uri="{FF2B5EF4-FFF2-40B4-BE49-F238E27FC236}">
                <a16:creationId xmlns:a16="http://schemas.microsoft.com/office/drawing/2014/main" id="{DDD62B6B-834B-6F3C-058C-93EF1B29F3AB}"/>
              </a:ext>
            </a:extLst>
          </p:cNvPr>
          <p:cNvSpPr>
            <a:spLocks noGrp="1"/>
          </p:cNvSpPr>
          <p:nvPr>
            <p:ph type="sldNum" sz="quarter" idx="12"/>
          </p:nvPr>
        </p:nvSpPr>
        <p:spPr/>
        <p:txBody>
          <a:bodyPr/>
          <a:lstStyle/>
          <a:p>
            <a:fld id="{FD47E1B6-02E0-4F0E-87BA-CC5D1F54E6FE}" type="slidenum">
              <a:rPr lang="en-GB" smtClean="0"/>
              <a:t>8</a:t>
            </a:fld>
            <a:endParaRPr lang="en-GB"/>
          </a:p>
        </p:txBody>
      </p:sp>
    </p:spTree>
    <p:extLst>
      <p:ext uri="{BB962C8B-B14F-4D97-AF65-F5344CB8AC3E}">
        <p14:creationId xmlns:p14="http://schemas.microsoft.com/office/powerpoint/2010/main" val="3453215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6960BE6-9581-1DCE-E12C-86543EFFC968}"/>
              </a:ext>
            </a:extLst>
          </p:cNvPr>
          <p:cNvSpPr>
            <a:spLocks noGrp="1"/>
          </p:cNvSpPr>
          <p:nvPr>
            <p:ph type="title"/>
          </p:nvPr>
        </p:nvSpPr>
        <p:spPr/>
        <p:txBody>
          <a:bodyPr>
            <a:normAutofit/>
          </a:bodyPr>
          <a:lstStyle/>
          <a:p>
            <a:r>
              <a:rPr lang="en-GB" sz="3200" dirty="0">
                <a:latin typeface="Georgia" panose="02040502050405020303" pitchFamily="18" charset="0"/>
              </a:rPr>
              <a:t>Aligning labels and ticks	</a:t>
            </a:r>
          </a:p>
        </p:txBody>
      </p:sp>
      <p:sp>
        <p:nvSpPr>
          <p:cNvPr id="7" name="Content Placeholder 6">
            <a:extLst>
              <a:ext uri="{FF2B5EF4-FFF2-40B4-BE49-F238E27FC236}">
                <a16:creationId xmlns:a16="http://schemas.microsoft.com/office/drawing/2014/main" id="{C3600A5E-F1B2-AD8C-26B8-982428F49C91}"/>
              </a:ext>
            </a:extLst>
          </p:cNvPr>
          <p:cNvSpPr>
            <a:spLocks noGrp="1"/>
          </p:cNvSpPr>
          <p:nvPr>
            <p:ph idx="1"/>
          </p:nvPr>
        </p:nvSpPr>
        <p:spPr/>
        <p:txBody>
          <a:bodyPr>
            <a:normAutofit/>
          </a:bodyPr>
          <a:lstStyle/>
          <a:p>
            <a:pPr marL="0" indent="0">
              <a:buNone/>
            </a:pPr>
            <a:r>
              <a:rPr lang="en-GB" sz="2400" dirty="0">
                <a:latin typeface="Georgia" panose="02040502050405020303" pitchFamily="18" charset="0"/>
              </a:rPr>
              <a:t>Usually label text is centred on the corresponding tick.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If you want text to start or end at the tick, use a small angle, say</a:t>
            </a:r>
          </a:p>
          <a:p>
            <a:pPr marL="0" indent="0">
              <a:buNone/>
            </a:pPr>
            <a:r>
              <a:rPr lang="en-GB" sz="2400" dirty="0">
                <a:latin typeface="Lucida Console" panose="020B0609040504020204" pitchFamily="49" charset="0"/>
              </a:rPr>
              <a:t>ang(-0.0001)</a:t>
            </a:r>
            <a:r>
              <a:rPr lang="en-GB" sz="2400" dirty="0">
                <a:latin typeface="Georgia" panose="02040502050405020303" pitchFamily="18" charset="0"/>
              </a:rPr>
              <a:t> for left justification or                                                  </a:t>
            </a:r>
            <a:r>
              <a:rPr lang="en-GB" sz="2400" dirty="0">
                <a:latin typeface="Lucida Console" panose="020B0609040504020204" pitchFamily="49" charset="0"/>
              </a:rPr>
              <a:t>ang(0.0001)</a:t>
            </a:r>
            <a:r>
              <a:rPr lang="en-GB" sz="2400" dirty="0">
                <a:latin typeface="Georgia" panose="02040502050405020303" pitchFamily="18" charset="0"/>
              </a:rPr>
              <a:t> for right justification. </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You may need to tweak other settings.</a:t>
            </a:r>
          </a:p>
          <a:p>
            <a:pPr marL="0" indent="0">
              <a:buNone/>
            </a:pPr>
            <a:endParaRPr lang="en-GB" sz="2400" dirty="0">
              <a:latin typeface="Georgia" panose="02040502050405020303" pitchFamily="18" charset="0"/>
            </a:endParaRPr>
          </a:p>
          <a:p>
            <a:pPr marL="0" indent="0">
              <a:buNone/>
            </a:pPr>
            <a:r>
              <a:rPr lang="en-GB" sz="2400" dirty="0">
                <a:latin typeface="Georgia" panose="02040502050405020303" pitchFamily="18" charset="0"/>
              </a:rPr>
              <a:t>Vince Wiggins taught me this trick.  See also our paper at   </a:t>
            </a:r>
            <a:r>
              <a:rPr lang="en-GB" sz="2400" dirty="0">
                <a:latin typeface="Georgia" panose="02040502050405020303" pitchFamily="18" charset="0"/>
                <a:hlinkClick r:id="rId2"/>
              </a:rPr>
              <a:t>https://www.stata-journal.com/article.html?article=gr0079</a:t>
            </a:r>
            <a:endParaRPr lang="en-GB" sz="2400" dirty="0">
              <a:latin typeface="Georgia" panose="02040502050405020303" pitchFamily="18" charset="0"/>
            </a:endParaRPr>
          </a:p>
        </p:txBody>
      </p:sp>
      <p:sp>
        <p:nvSpPr>
          <p:cNvPr id="5" name="Slide Number Placeholder 4">
            <a:extLst>
              <a:ext uri="{FF2B5EF4-FFF2-40B4-BE49-F238E27FC236}">
                <a16:creationId xmlns:a16="http://schemas.microsoft.com/office/drawing/2014/main" id="{BBF30485-ECDC-D41B-BC89-906F3EABDD53}"/>
              </a:ext>
            </a:extLst>
          </p:cNvPr>
          <p:cNvSpPr>
            <a:spLocks noGrp="1"/>
          </p:cNvSpPr>
          <p:nvPr>
            <p:ph type="sldNum" sz="quarter" idx="12"/>
          </p:nvPr>
        </p:nvSpPr>
        <p:spPr/>
        <p:txBody>
          <a:bodyPr/>
          <a:lstStyle/>
          <a:p>
            <a:fld id="{FD47E1B6-02E0-4F0E-87BA-CC5D1F54E6FE}" type="slidenum">
              <a:rPr lang="en-GB" smtClean="0"/>
              <a:t>9</a:t>
            </a:fld>
            <a:endParaRPr lang="en-GB"/>
          </a:p>
        </p:txBody>
      </p:sp>
    </p:spTree>
    <p:extLst>
      <p:ext uri="{BB962C8B-B14F-4D97-AF65-F5344CB8AC3E}">
        <p14:creationId xmlns:p14="http://schemas.microsoft.com/office/powerpoint/2010/main" val="10624108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33512</TotalTime>
  <Words>3341</Words>
  <Application>Microsoft Office PowerPoint</Application>
  <PresentationFormat>Widescreen</PresentationFormat>
  <Paragraphs>417</Paragraphs>
  <Slides>57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Calibri</vt:lpstr>
      <vt:lpstr>Calibri Light</vt:lpstr>
      <vt:lpstr>Georgia</vt:lpstr>
      <vt:lpstr>Lucida Console</vt:lpstr>
      <vt:lpstr>Office Theme</vt:lpstr>
      <vt:lpstr>Grinding axes: Axis scales, labels and ticks</vt:lpstr>
      <vt:lpstr>Aims                                                                        Axis axis,                                                                    the chital or spotted deer </vt:lpstr>
      <vt:lpstr>Commands from SSC and Stata Journal</vt:lpstr>
      <vt:lpstr>Once stated, often applied</vt:lpstr>
      <vt:lpstr>Ever needed </vt:lpstr>
      <vt:lpstr>Suppressing ticks</vt:lpstr>
      <vt:lpstr>PowerPoint Presentation</vt:lpstr>
      <vt:lpstr>PowerPoint Presentation</vt:lpstr>
      <vt:lpstr>Aligning labels and ticks </vt:lpstr>
      <vt:lpstr>Labels may refer to intervals, not points</vt:lpstr>
      <vt:lpstr>PowerPoint Presentation</vt:lpstr>
      <vt:lpstr>PowerPoint Presentation</vt:lpstr>
      <vt:lpstr>Christmas is coming, or showing seasonal detail </vt:lpstr>
      <vt:lpstr>A pet peeve (I have others) </vt:lpstr>
      <vt:lpstr>Nudging axis labels slightly</vt:lpstr>
      <vt:lpstr>PowerPoint Presentation</vt:lpstr>
      <vt:lpstr>PowerPoint Presentation</vt:lpstr>
      <vt:lpstr>Labels on logarithmic scale</vt:lpstr>
      <vt:lpstr>PowerPoint Presentation</vt:lpstr>
      <vt:lpstr>niceloglabels </vt:lpstr>
      <vt:lpstr>So what are “nice” log labels? </vt:lpstr>
      <vt:lpstr>PowerPoint Presentation</vt:lpstr>
      <vt:lpstr>PowerPoint Presentation</vt:lpstr>
      <vt:lpstr>nicelabels</vt:lpstr>
      <vt:lpstr>Being nice isn’t everything </vt:lpstr>
      <vt:lpstr>PowerPoint Presentation</vt:lpstr>
      <vt:lpstr>nicelabels with a numeric range</vt:lpstr>
      <vt:lpstr>nicelabels with a numeric variable (census.dta)</vt:lpstr>
      <vt:lpstr>Axis labels must start at zero? </vt:lpstr>
      <vt:lpstr>Observed minimum and maximum should be labels? </vt:lpstr>
      <vt:lpstr>Want at least 5 labels?  </vt:lpstr>
      <vt:lpstr> mylabels and myticks  </vt:lpstr>
      <vt:lpstr>Some useful transformed scales</vt:lpstr>
      <vt:lpstr>The implication is that we need generality and flexibility</vt:lpstr>
      <vt:lpstr>PowerPoint Presentation</vt:lpstr>
      <vt:lpstr>myticks too is available</vt:lpstr>
      <vt:lpstr>@ indicates the desired scale</vt:lpstr>
      <vt:lpstr>Use Stata syntax for transformation </vt:lpstr>
      <vt:lpstr>Celsius from Fahrenheit </vt:lpstr>
      <vt:lpstr>PowerPoint Presentation</vt:lpstr>
      <vt:lpstr>Use all axes to show dual scales?</vt:lpstr>
      <vt:lpstr>PowerPoint Presentation</vt:lpstr>
      <vt:lpstr>Yet more</vt:lpstr>
      <vt:lpstr>Festina lente </vt:lpstr>
      <vt:lpstr>Other uses of the @ syntax for flexible scales</vt:lpstr>
      <vt:lpstr>Words from the wise</vt:lpstr>
      <vt:lpstr>PowerPoint Presentation</vt:lpstr>
      <vt:lpstr>transplot </vt:lpstr>
      <vt:lpstr>Rules in transplot, more or less</vt:lpstr>
      <vt:lpstr>PowerPoint Presentation</vt:lpstr>
      <vt:lpstr>PowerPoint Presentation</vt:lpstr>
      <vt:lpstr>PowerPoint Presentation</vt:lpstr>
      <vt:lpstr>PowerPoint Presentation</vt:lpstr>
      <vt:lpstr>In short</vt:lpstr>
      <vt:lpstr>PowerPoint Presentation</vt:lpstr>
      <vt:lpstr>Stata Journal references  (covering further topics too)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histograms and box plots:  Some commands for univariate distribution graphics</dc:title>
  <dc:creator>Nicholas</dc:creator>
  <cp:lastModifiedBy>COX, NICHOLAS J.</cp:lastModifiedBy>
  <cp:revision>50</cp:revision>
  <dcterms:created xsi:type="dcterms:W3CDTF">2021-07-03T09:13:17Z</dcterms:created>
  <dcterms:modified xsi:type="dcterms:W3CDTF">2022-09-07T09:52:40Z</dcterms:modified>
</cp:coreProperties>
</file>