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650" r:id="rId2"/>
  </p:sldMasterIdLst>
  <p:notesMasterIdLst>
    <p:notesMasterId r:id="rId23"/>
  </p:notesMasterIdLst>
  <p:handoutMasterIdLst>
    <p:handoutMasterId r:id="rId24"/>
  </p:handoutMasterIdLst>
  <p:sldIdLst>
    <p:sldId id="288" r:id="rId3"/>
    <p:sldId id="294" r:id="rId4"/>
    <p:sldId id="302" r:id="rId5"/>
    <p:sldId id="306" r:id="rId6"/>
    <p:sldId id="303" r:id="rId7"/>
    <p:sldId id="258" r:id="rId8"/>
    <p:sldId id="262" r:id="rId9"/>
    <p:sldId id="305" r:id="rId10"/>
    <p:sldId id="296" r:id="rId11"/>
    <p:sldId id="289" r:id="rId12"/>
    <p:sldId id="293" r:id="rId13"/>
    <p:sldId id="263" r:id="rId14"/>
    <p:sldId id="290" r:id="rId15"/>
    <p:sldId id="264" r:id="rId16"/>
    <p:sldId id="265" r:id="rId17"/>
    <p:sldId id="300" r:id="rId18"/>
    <p:sldId id="266" r:id="rId19"/>
    <p:sldId id="298" r:id="rId20"/>
    <p:sldId id="297" r:id="rId21"/>
    <p:sldId id="299" r:id="rId22"/>
  </p:sldIdLst>
  <p:sldSz cx="9144000" cy="6858000" type="screen4x3"/>
  <p:notesSz cx="6794500" cy="9931400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rris, Tim" initials="MT" lastIdx="9" clrIdx="0">
    <p:extLst>
      <p:ext uri="{19B8F6BF-5375-455C-9EA6-DF929625EA0E}">
        <p15:presenceInfo xmlns:p15="http://schemas.microsoft.com/office/powerpoint/2012/main" userId="S::rmjltnm@ucl.ac.uk::d5677026-e069-4343-9218-bc78e80b7df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5C66"/>
    <a:srgbClr val="822F5A"/>
    <a:srgbClr val="8A7967"/>
    <a:srgbClr val="607869"/>
    <a:srgbClr val="706E00"/>
    <a:srgbClr val="871E69"/>
    <a:srgbClr val="DC8703"/>
    <a:srgbClr val="EB6F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85962" autoAdjust="0"/>
  </p:normalViewPr>
  <p:slideViewPr>
    <p:cSldViewPr>
      <p:cViewPr varScale="1">
        <p:scale>
          <a:sx n="103" d="100"/>
          <a:sy n="103" d="100"/>
        </p:scale>
        <p:origin x="67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996E42-9E7A-43F0-9355-6C273DEF546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E4EE479-191B-40CA-B234-C61ECF8D33B5}">
      <dgm:prSet phldrT="[Text]" custT="1"/>
      <dgm:spPr/>
      <dgm:t>
        <a:bodyPr/>
        <a:lstStyle/>
        <a:p>
          <a:r>
            <a:rPr lang="en-GB" sz="2800">
              <a:latin typeface="Arial" panose="020B0604020202020204" pitchFamily="34" charset="0"/>
              <a:cs typeface="Arial" panose="020B0604020202020204" pitchFamily="34" charset="0"/>
            </a:rPr>
            <a:t>Choose model</a:t>
          </a:r>
        </a:p>
      </dgm:t>
    </dgm:pt>
    <dgm:pt modelId="{057E74B2-0AFA-4060-8AC5-C4BAFFC3E981}" type="parTrans" cxnId="{D2918574-6175-4F53-B1F4-935A34B47F19}">
      <dgm:prSet/>
      <dgm:spPr/>
      <dgm:t>
        <a:bodyPr/>
        <a:lstStyle/>
        <a:p>
          <a:endParaRPr lang="en-GB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B65DE4-B143-4C61-81EF-5E8597334FBC}" type="sibTrans" cxnId="{D2918574-6175-4F53-B1F4-935A34B47F19}">
      <dgm:prSet custT="1"/>
      <dgm:spPr/>
      <dgm:t>
        <a:bodyPr/>
        <a:lstStyle/>
        <a:p>
          <a:endParaRPr lang="en-GB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DF7C62-C903-4248-BE65-8CE672A71DAD}">
      <dgm:prSet phldrT="[Text]" custT="1"/>
      <dgm:spPr/>
      <dgm:t>
        <a:bodyPr/>
        <a:lstStyle/>
        <a:p>
          <a:r>
            <a:rPr lang="en-GB" sz="2800">
              <a:latin typeface="Arial" panose="020B0604020202020204" pitchFamily="34" charset="0"/>
              <a:cs typeface="Arial" panose="020B0604020202020204" pitchFamily="34" charset="0"/>
            </a:rPr>
            <a:t>Report model parameter</a:t>
          </a:r>
        </a:p>
      </dgm:t>
    </dgm:pt>
    <dgm:pt modelId="{3C368E56-1646-4A8B-8713-A862E817370D}" type="parTrans" cxnId="{B4A8F1E1-C9B9-485F-9A47-1729B48AE867}">
      <dgm:prSet/>
      <dgm:spPr/>
      <dgm:t>
        <a:bodyPr/>
        <a:lstStyle/>
        <a:p>
          <a:endParaRPr lang="en-GB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C96DA1-4E92-46CD-AA71-564793EF40BC}" type="sibTrans" cxnId="{B4A8F1E1-C9B9-485F-9A47-1729B48AE867}">
      <dgm:prSet/>
      <dgm:spPr/>
      <dgm:t>
        <a:bodyPr/>
        <a:lstStyle/>
        <a:p>
          <a:endParaRPr lang="en-GB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561FA3-8021-487B-B140-26DDAEE0C666}">
      <dgm:prSet custT="1"/>
      <dgm:spPr/>
      <dgm:t>
        <a:bodyPr/>
        <a:lstStyle/>
        <a:p>
          <a:r>
            <a:rPr lang="en-GB" sz="2800">
              <a:latin typeface="Arial" panose="020B0604020202020204" pitchFamily="34" charset="0"/>
              <a:cs typeface="Arial" panose="020B0604020202020204" pitchFamily="34" charset="0"/>
            </a:rPr>
            <a:t>Choose outcome</a:t>
          </a:r>
        </a:p>
      </dgm:t>
    </dgm:pt>
    <dgm:pt modelId="{14CD1FD1-6960-4E8A-9511-9A545FF3DF79}" type="parTrans" cxnId="{8E11E42A-9DBC-4DC0-AC3F-B8A6BB05860F}">
      <dgm:prSet/>
      <dgm:spPr/>
      <dgm:t>
        <a:bodyPr/>
        <a:lstStyle/>
        <a:p>
          <a:endParaRPr lang="en-GB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9C0AD4-0D29-46FC-995E-FF4A3C9267B6}" type="sibTrans" cxnId="{8E11E42A-9DBC-4DC0-AC3F-B8A6BB05860F}">
      <dgm:prSet custT="1"/>
      <dgm:spPr/>
      <dgm:t>
        <a:bodyPr/>
        <a:lstStyle/>
        <a:p>
          <a:endParaRPr lang="en-GB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13D1C7-8A92-455F-BF02-C8C4355ED34F}" type="pres">
      <dgm:prSet presAssocID="{50996E42-9E7A-43F0-9355-6C273DEF5463}" presName="Name0" presStyleCnt="0">
        <dgm:presLayoutVars>
          <dgm:dir/>
          <dgm:resizeHandles val="exact"/>
        </dgm:presLayoutVars>
      </dgm:prSet>
      <dgm:spPr/>
    </dgm:pt>
    <dgm:pt modelId="{A0D38ABE-3AA8-4C53-8B03-ED1C5D20F2C9}" type="pres">
      <dgm:prSet presAssocID="{62561FA3-8021-487B-B140-26DDAEE0C666}" presName="node" presStyleLbl="node1" presStyleIdx="0" presStyleCnt="3">
        <dgm:presLayoutVars>
          <dgm:bulletEnabled val="1"/>
        </dgm:presLayoutVars>
      </dgm:prSet>
      <dgm:spPr/>
    </dgm:pt>
    <dgm:pt modelId="{358FBC14-F3AF-400D-BF8F-03846668FABB}" type="pres">
      <dgm:prSet presAssocID="{CF9C0AD4-0D29-46FC-995E-FF4A3C9267B6}" presName="sibTrans" presStyleLbl="sibTrans2D1" presStyleIdx="0" presStyleCnt="2"/>
      <dgm:spPr/>
    </dgm:pt>
    <dgm:pt modelId="{D2D5C0FD-C799-4735-BFDE-4EB1881EE7E9}" type="pres">
      <dgm:prSet presAssocID="{CF9C0AD4-0D29-46FC-995E-FF4A3C9267B6}" presName="connectorText" presStyleLbl="sibTrans2D1" presStyleIdx="0" presStyleCnt="2"/>
      <dgm:spPr/>
    </dgm:pt>
    <dgm:pt modelId="{6B9ABA28-1B12-4174-BE65-2E58B09C2F16}" type="pres">
      <dgm:prSet presAssocID="{DE4EE479-191B-40CA-B234-C61ECF8D33B5}" presName="node" presStyleLbl="node1" presStyleIdx="1" presStyleCnt="3">
        <dgm:presLayoutVars>
          <dgm:bulletEnabled val="1"/>
        </dgm:presLayoutVars>
      </dgm:prSet>
      <dgm:spPr/>
    </dgm:pt>
    <dgm:pt modelId="{6079AFCC-352A-4706-B71D-30E11647F9F9}" type="pres">
      <dgm:prSet presAssocID="{F2B65DE4-B143-4C61-81EF-5E8597334FBC}" presName="sibTrans" presStyleLbl="sibTrans2D1" presStyleIdx="1" presStyleCnt="2"/>
      <dgm:spPr/>
    </dgm:pt>
    <dgm:pt modelId="{D1A653BD-93AF-40AC-876D-4FD8A1E7D578}" type="pres">
      <dgm:prSet presAssocID="{F2B65DE4-B143-4C61-81EF-5E8597334FBC}" presName="connectorText" presStyleLbl="sibTrans2D1" presStyleIdx="1" presStyleCnt="2"/>
      <dgm:spPr/>
    </dgm:pt>
    <dgm:pt modelId="{BCB24E51-B958-46B8-A8BE-E417DC85BA9D}" type="pres">
      <dgm:prSet presAssocID="{1EDF7C62-C903-4248-BE65-8CE672A71DAD}" presName="node" presStyleLbl="node1" presStyleIdx="2" presStyleCnt="3">
        <dgm:presLayoutVars>
          <dgm:bulletEnabled val="1"/>
        </dgm:presLayoutVars>
      </dgm:prSet>
      <dgm:spPr/>
    </dgm:pt>
  </dgm:ptLst>
  <dgm:cxnLst>
    <dgm:cxn modelId="{D10F5020-8EEF-460B-957F-5E20E3F7BDCE}" type="presOf" srcId="{F2B65DE4-B143-4C61-81EF-5E8597334FBC}" destId="{6079AFCC-352A-4706-B71D-30E11647F9F9}" srcOrd="0" destOrd="0" presId="urn:microsoft.com/office/officeart/2005/8/layout/process1"/>
    <dgm:cxn modelId="{8E11E42A-9DBC-4DC0-AC3F-B8A6BB05860F}" srcId="{50996E42-9E7A-43F0-9355-6C273DEF5463}" destId="{62561FA3-8021-487B-B140-26DDAEE0C666}" srcOrd="0" destOrd="0" parTransId="{14CD1FD1-6960-4E8A-9511-9A545FF3DF79}" sibTransId="{CF9C0AD4-0D29-46FC-995E-FF4A3C9267B6}"/>
    <dgm:cxn modelId="{DF1A6039-05B6-4A0C-8744-CCC07EF5FE6F}" type="presOf" srcId="{CF9C0AD4-0D29-46FC-995E-FF4A3C9267B6}" destId="{358FBC14-F3AF-400D-BF8F-03846668FABB}" srcOrd="0" destOrd="0" presId="urn:microsoft.com/office/officeart/2005/8/layout/process1"/>
    <dgm:cxn modelId="{D2918574-6175-4F53-B1F4-935A34B47F19}" srcId="{50996E42-9E7A-43F0-9355-6C273DEF5463}" destId="{DE4EE479-191B-40CA-B234-C61ECF8D33B5}" srcOrd="1" destOrd="0" parTransId="{057E74B2-0AFA-4060-8AC5-C4BAFFC3E981}" sibTransId="{F2B65DE4-B143-4C61-81EF-5E8597334FBC}"/>
    <dgm:cxn modelId="{E53A6698-9430-4325-9C91-DA5CE94DA1C4}" type="presOf" srcId="{1EDF7C62-C903-4248-BE65-8CE672A71DAD}" destId="{BCB24E51-B958-46B8-A8BE-E417DC85BA9D}" srcOrd="0" destOrd="0" presId="urn:microsoft.com/office/officeart/2005/8/layout/process1"/>
    <dgm:cxn modelId="{59F8519E-FBF2-4E72-897A-A9BABF38F9D1}" type="presOf" srcId="{50996E42-9E7A-43F0-9355-6C273DEF5463}" destId="{8913D1C7-8A92-455F-BF02-C8C4355ED34F}" srcOrd="0" destOrd="0" presId="urn:microsoft.com/office/officeart/2005/8/layout/process1"/>
    <dgm:cxn modelId="{BED48CB0-709D-411A-A087-FEFEB1650820}" type="presOf" srcId="{DE4EE479-191B-40CA-B234-C61ECF8D33B5}" destId="{6B9ABA28-1B12-4174-BE65-2E58B09C2F16}" srcOrd="0" destOrd="0" presId="urn:microsoft.com/office/officeart/2005/8/layout/process1"/>
    <dgm:cxn modelId="{62D69EC3-5C0B-4DF7-91EE-EA13F1EC45A1}" type="presOf" srcId="{F2B65DE4-B143-4C61-81EF-5E8597334FBC}" destId="{D1A653BD-93AF-40AC-876D-4FD8A1E7D578}" srcOrd="1" destOrd="0" presId="urn:microsoft.com/office/officeart/2005/8/layout/process1"/>
    <dgm:cxn modelId="{7E3C65CE-E5E4-4519-BBE4-7F54A59EE2A1}" type="presOf" srcId="{62561FA3-8021-487B-B140-26DDAEE0C666}" destId="{A0D38ABE-3AA8-4C53-8B03-ED1C5D20F2C9}" srcOrd="0" destOrd="0" presId="urn:microsoft.com/office/officeart/2005/8/layout/process1"/>
    <dgm:cxn modelId="{FB4098D3-8D08-4D15-9DA4-DC55E55DE6C6}" type="presOf" srcId="{CF9C0AD4-0D29-46FC-995E-FF4A3C9267B6}" destId="{D2D5C0FD-C799-4735-BFDE-4EB1881EE7E9}" srcOrd="1" destOrd="0" presId="urn:microsoft.com/office/officeart/2005/8/layout/process1"/>
    <dgm:cxn modelId="{B4A8F1E1-C9B9-485F-9A47-1729B48AE867}" srcId="{50996E42-9E7A-43F0-9355-6C273DEF5463}" destId="{1EDF7C62-C903-4248-BE65-8CE672A71DAD}" srcOrd="2" destOrd="0" parTransId="{3C368E56-1646-4A8B-8713-A862E817370D}" sibTransId="{F1C96DA1-4E92-46CD-AA71-564793EF40BC}"/>
    <dgm:cxn modelId="{80EAFF88-8D81-4B77-B567-CA4C990CEF2E}" type="presParOf" srcId="{8913D1C7-8A92-455F-BF02-C8C4355ED34F}" destId="{A0D38ABE-3AA8-4C53-8B03-ED1C5D20F2C9}" srcOrd="0" destOrd="0" presId="urn:microsoft.com/office/officeart/2005/8/layout/process1"/>
    <dgm:cxn modelId="{E0597AB9-DEF6-4B3F-BCBF-878D3E02901A}" type="presParOf" srcId="{8913D1C7-8A92-455F-BF02-C8C4355ED34F}" destId="{358FBC14-F3AF-400D-BF8F-03846668FABB}" srcOrd="1" destOrd="0" presId="urn:microsoft.com/office/officeart/2005/8/layout/process1"/>
    <dgm:cxn modelId="{BD6A3063-7488-4C8F-AF1A-850E3953E4F7}" type="presParOf" srcId="{358FBC14-F3AF-400D-BF8F-03846668FABB}" destId="{D2D5C0FD-C799-4735-BFDE-4EB1881EE7E9}" srcOrd="0" destOrd="0" presId="urn:microsoft.com/office/officeart/2005/8/layout/process1"/>
    <dgm:cxn modelId="{F1A97389-7619-4D30-8C21-A4D18DE1FBC5}" type="presParOf" srcId="{8913D1C7-8A92-455F-BF02-C8C4355ED34F}" destId="{6B9ABA28-1B12-4174-BE65-2E58B09C2F16}" srcOrd="2" destOrd="0" presId="urn:microsoft.com/office/officeart/2005/8/layout/process1"/>
    <dgm:cxn modelId="{9D060977-8C3E-4B50-ADA4-B4AA6340B7FC}" type="presParOf" srcId="{8913D1C7-8A92-455F-BF02-C8C4355ED34F}" destId="{6079AFCC-352A-4706-B71D-30E11647F9F9}" srcOrd="3" destOrd="0" presId="urn:microsoft.com/office/officeart/2005/8/layout/process1"/>
    <dgm:cxn modelId="{F1B0F995-D64D-4407-9F9A-4B1E4B75B3BB}" type="presParOf" srcId="{6079AFCC-352A-4706-B71D-30E11647F9F9}" destId="{D1A653BD-93AF-40AC-876D-4FD8A1E7D578}" srcOrd="0" destOrd="0" presId="urn:microsoft.com/office/officeart/2005/8/layout/process1"/>
    <dgm:cxn modelId="{55270F1C-AFEE-4793-8A54-545171E07797}" type="presParOf" srcId="{8913D1C7-8A92-455F-BF02-C8C4355ED34F}" destId="{BCB24E51-B958-46B8-A8BE-E417DC85BA9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996E42-9E7A-43F0-9355-6C273DEF5463}" type="doc">
      <dgm:prSet loTypeId="urn:microsoft.com/office/officeart/2005/8/layout/process1" loCatId="process" qsTypeId="urn:microsoft.com/office/officeart/2005/8/quickstyle/simple1" qsCatId="simple" csTypeId="urn:microsoft.com/office/officeart/2005/8/colors/accent2_2" csCatId="accent2" phldr="1"/>
      <dgm:spPr/>
    </dgm:pt>
    <dgm:pt modelId="{DE4EE479-191B-40CA-B234-C61ECF8D33B5}">
      <dgm:prSet phldrT="[Text]" custT="1"/>
      <dgm:spPr/>
      <dgm:t>
        <a:bodyPr/>
        <a:lstStyle/>
        <a:p>
          <a:r>
            <a:rPr lang="en-GB" sz="2800">
              <a:latin typeface="Arial" panose="020B0604020202020204" pitchFamily="34" charset="0"/>
              <a:cs typeface="Arial" panose="020B0604020202020204" pitchFamily="34" charset="0"/>
            </a:rPr>
            <a:t>Choose estimand</a:t>
          </a:r>
        </a:p>
      </dgm:t>
    </dgm:pt>
    <dgm:pt modelId="{057E74B2-0AFA-4060-8AC5-C4BAFFC3E981}" type="parTrans" cxnId="{D2918574-6175-4F53-B1F4-935A34B47F19}">
      <dgm:prSet/>
      <dgm:spPr/>
      <dgm:t>
        <a:bodyPr/>
        <a:lstStyle/>
        <a:p>
          <a:endParaRPr lang="en-GB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B65DE4-B143-4C61-81EF-5E8597334FBC}" type="sibTrans" cxnId="{D2918574-6175-4F53-B1F4-935A34B47F19}">
      <dgm:prSet custT="1"/>
      <dgm:spPr/>
      <dgm:t>
        <a:bodyPr/>
        <a:lstStyle/>
        <a:p>
          <a:endParaRPr lang="en-GB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DF7C62-C903-4248-BE65-8CE672A71DAD}">
      <dgm:prSet phldrT="[Text]" custT="1"/>
      <dgm:spPr/>
      <dgm:t>
        <a:bodyPr/>
        <a:lstStyle/>
        <a:p>
          <a:r>
            <a:rPr lang="en-GB" sz="2800">
              <a:latin typeface="Arial" panose="020B0604020202020204" pitchFamily="34" charset="0"/>
              <a:cs typeface="Arial" panose="020B0604020202020204" pitchFamily="34" charset="0"/>
            </a:rPr>
            <a:t>Choose method</a:t>
          </a:r>
        </a:p>
      </dgm:t>
    </dgm:pt>
    <dgm:pt modelId="{3C368E56-1646-4A8B-8713-A862E817370D}" type="parTrans" cxnId="{B4A8F1E1-C9B9-485F-9A47-1729B48AE867}">
      <dgm:prSet/>
      <dgm:spPr/>
      <dgm:t>
        <a:bodyPr/>
        <a:lstStyle/>
        <a:p>
          <a:endParaRPr lang="en-GB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C96DA1-4E92-46CD-AA71-564793EF40BC}" type="sibTrans" cxnId="{B4A8F1E1-C9B9-485F-9A47-1729B48AE867}">
      <dgm:prSet custT="1"/>
      <dgm:spPr/>
      <dgm:t>
        <a:bodyPr/>
        <a:lstStyle/>
        <a:p>
          <a:endParaRPr lang="en-GB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162915-5C9B-419E-B2A4-B59F8BAFB59B}">
      <dgm:prSet custT="1"/>
      <dgm:spPr/>
      <dgm:t>
        <a:bodyPr/>
        <a:lstStyle/>
        <a:p>
          <a:r>
            <a:rPr lang="en-GB" sz="2800">
              <a:latin typeface="Arial" panose="020B0604020202020204" pitchFamily="34" charset="0"/>
              <a:cs typeface="Arial" panose="020B0604020202020204" pitchFamily="34" charset="0"/>
            </a:rPr>
            <a:t>Report estimand</a:t>
          </a:r>
        </a:p>
      </dgm:t>
    </dgm:pt>
    <dgm:pt modelId="{3FC62F29-E95D-4B31-87C8-3ADA975DF459}" type="parTrans" cxnId="{EE4B1AFE-F59F-47D0-AC46-B358A9391C64}">
      <dgm:prSet/>
      <dgm:spPr/>
      <dgm:t>
        <a:bodyPr/>
        <a:lstStyle/>
        <a:p>
          <a:endParaRPr lang="en-GB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DFF3F1-6072-4A76-A339-15CCABA3B689}" type="sibTrans" cxnId="{EE4B1AFE-F59F-47D0-AC46-B358A9391C64}">
      <dgm:prSet/>
      <dgm:spPr/>
      <dgm:t>
        <a:bodyPr/>
        <a:lstStyle/>
        <a:p>
          <a:endParaRPr lang="en-GB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13D1C7-8A92-455F-BF02-C8C4355ED34F}" type="pres">
      <dgm:prSet presAssocID="{50996E42-9E7A-43F0-9355-6C273DEF5463}" presName="Name0" presStyleCnt="0">
        <dgm:presLayoutVars>
          <dgm:dir/>
          <dgm:resizeHandles val="exact"/>
        </dgm:presLayoutVars>
      </dgm:prSet>
      <dgm:spPr/>
    </dgm:pt>
    <dgm:pt modelId="{6B9ABA28-1B12-4174-BE65-2E58B09C2F16}" type="pres">
      <dgm:prSet presAssocID="{DE4EE479-191B-40CA-B234-C61ECF8D33B5}" presName="node" presStyleLbl="node1" presStyleIdx="0" presStyleCnt="3">
        <dgm:presLayoutVars>
          <dgm:bulletEnabled val="1"/>
        </dgm:presLayoutVars>
      </dgm:prSet>
      <dgm:spPr/>
    </dgm:pt>
    <dgm:pt modelId="{6079AFCC-352A-4706-B71D-30E11647F9F9}" type="pres">
      <dgm:prSet presAssocID="{F2B65DE4-B143-4C61-81EF-5E8597334FBC}" presName="sibTrans" presStyleLbl="sibTrans2D1" presStyleIdx="0" presStyleCnt="2"/>
      <dgm:spPr/>
    </dgm:pt>
    <dgm:pt modelId="{D1A653BD-93AF-40AC-876D-4FD8A1E7D578}" type="pres">
      <dgm:prSet presAssocID="{F2B65DE4-B143-4C61-81EF-5E8597334FBC}" presName="connectorText" presStyleLbl="sibTrans2D1" presStyleIdx="0" presStyleCnt="2"/>
      <dgm:spPr/>
    </dgm:pt>
    <dgm:pt modelId="{BCB24E51-B958-46B8-A8BE-E417DC85BA9D}" type="pres">
      <dgm:prSet presAssocID="{1EDF7C62-C903-4248-BE65-8CE672A71DAD}" presName="node" presStyleLbl="node1" presStyleIdx="1" presStyleCnt="3">
        <dgm:presLayoutVars>
          <dgm:bulletEnabled val="1"/>
        </dgm:presLayoutVars>
      </dgm:prSet>
      <dgm:spPr/>
    </dgm:pt>
    <dgm:pt modelId="{037EC4F4-6F60-43CD-83D3-68F1B9C8B1E9}" type="pres">
      <dgm:prSet presAssocID="{F1C96DA1-4E92-46CD-AA71-564793EF40BC}" presName="sibTrans" presStyleLbl="sibTrans2D1" presStyleIdx="1" presStyleCnt="2"/>
      <dgm:spPr/>
    </dgm:pt>
    <dgm:pt modelId="{D2CB1061-A56B-4766-9A70-838897A88977}" type="pres">
      <dgm:prSet presAssocID="{F1C96DA1-4E92-46CD-AA71-564793EF40BC}" presName="connectorText" presStyleLbl="sibTrans2D1" presStyleIdx="1" presStyleCnt="2"/>
      <dgm:spPr/>
    </dgm:pt>
    <dgm:pt modelId="{59A3DD9F-AF77-49F8-86B0-3FD079FACA6D}" type="pres">
      <dgm:prSet presAssocID="{1F162915-5C9B-419E-B2A4-B59F8BAFB59B}" presName="node" presStyleLbl="node1" presStyleIdx="2" presStyleCnt="3">
        <dgm:presLayoutVars>
          <dgm:bulletEnabled val="1"/>
        </dgm:presLayoutVars>
      </dgm:prSet>
      <dgm:spPr/>
    </dgm:pt>
  </dgm:ptLst>
  <dgm:cxnLst>
    <dgm:cxn modelId="{D10F5020-8EEF-460B-957F-5E20E3F7BDCE}" type="presOf" srcId="{F2B65DE4-B143-4C61-81EF-5E8597334FBC}" destId="{6079AFCC-352A-4706-B71D-30E11647F9F9}" srcOrd="0" destOrd="0" presId="urn:microsoft.com/office/officeart/2005/8/layout/process1"/>
    <dgm:cxn modelId="{07A40E46-6F44-4C5E-A405-560A0BA36C85}" type="presOf" srcId="{F1C96DA1-4E92-46CD-AA71-564793EF40BC}" destId="{D2CB1061-A56B-4766-9A70-838897A88977}" srcOrd="1" destOrd="0" presId="urn:microsoft.com/office/officeart/2005/8/layout/process1"/>
    <dgm:cxn modelId="{D2918574-6175-4F53-B1F4-935A34B47F19}" srcId="{50996E42-9E7A-43F0-9355-6C273DEF5463}" destId="{DE4EE479-191B-40CA-B234-C61ECF8D33B5}" srcOrd="0" destOrd="0" parTransId="{057E74B2-0AFA-4060-8AC5-C4BAFFC3E981}" sibTransId="{F2B65DE4-B143-4C61-81EF-5E8597334FBC}"/>
    <dgm:cxn modelId="{E53A6698-9430-4325-9C91-DA5CE94DA1C4}" type="presOf" srcId="{1EDF7C62-C903-4248-BE65-8CE672A71DAD}" destId="{BCB24E51-B958-46B8-A8BE-E417DC85BA9D}" srcOrd="0" destOrd="0" presId="urn:microsoft.com/office/officeart/2005/8/layout/process1"/>
    <dgm:cxn modelId="{59F8519E-FBF2-4E72-897A-A9BABF38F9D1}" type="presOf" srcId="{50996E42-9E7A-43F0-9355-6C273DEF5463}" destId="{8913D1C7-8A92-455F-BF02-C8C4355ED34F}" srcOrd="0" destOrd="0" presId="urn:microsoft.com/office/officeart/2005/8/layout/process1"/>
    <dgm:cxn modelId="{BED48CB0-709D-411A-A087-FEFEB1650820}" type="presOf" srcId="{DE4EE479-191B-40CA-B234-C61ECF8D33B5}" destId="{6B9ABA28-1B12-4174-BE65-2E58B09C2F16}" srcOrd="0" destOrd="0" presId="urn:microsoft.com/office/officeart/2005/8/layout/process1"/>
    <dgm:cxn modelId="{FEB241BD-70C6-4254-A2F4-3B5375A4B99C}" type="presOf" srcId="{1F162915-5C9B-419E-B2A4-B59F8BAFB59B}" destId="{59A3DD9F-AF77-49F8-86B0-3FD079FACA6D}" srcOrd="0" destOrd="0" presId="urn:microsoft.com/office/officeart/2005/8/layout/process1"/>
    <dgm:cxn modelId="{62D69EC3-5C0B-4DF7-91EE-EA13F1EC45A1}" type="presOf" srcId="{F2B65DE4-B143-4C61-81EF-5E8597334FBC}" destId="{D1A653BD-93AF-40AC-876D-4FD8A1E7D578}" srcOrd="1" destOrd="0" presId="urn:microsoft.com/office/officeart/2005/8/layout/process1"/>
    <dgm:cxn modelId="{B4A8F1E1-C9B9-485F-9A47-1729B48AE867}" srcId="{50996E42-9E7A-43F0-9355-6C273DEF5463}" destId="{1EDF7C62-C903-4248-BE65-8CE672A71DAD}" srcOrd="1" destOrd="0" parTransId="{3C368E56-1646-4A8B-8713-A862E817370D}" sibTransId="{F1C96DA1-4E92-46CD-AA71-564793EF40BC}"/>
    <dgm:cxn modelId="{23AC8AED-2A5E-46F0-9BC8-629D63E3B71E}" type="presOf" srcId="{F1C96DA1-4E92-46CD-AA71-564793EF40BC}" destId="{037EC4F4-6F60-43CD-83D3-68F1B9C8B1E9}" srcOrd="0" destOrd="0" presId="urn:microsoft.com/office/officeart/2005/8/layout/process1"/>
    <dgm:cxn modelId="{EE4B1AFE-F59F-47D0-AC46-B358A9391C64}" srcId="{50996E42-9E7A-43F0-9355-6C273DEF5463}" destId="{1F162915-5C9B-419E-B2A4-B59F8BAFB59B}" srcOrd="2" destOrd="0" parTransId="{3FC62F29-E95D-4B31-87C8-3ADA975DF459}" sibTransId="{60DFF3F1-6072-4A76-A339-15CCABA3B689}"/>
    <dgm:cxn modelId="{F1A97389-7619-4D30-8C21-A4D18DE1FBC5}" type="presParOf" srcId="{8913D1C7-8A92-455F-BF02-C8C4355ED34F}" destId="{6B9ABA28-1B12-4174-BE65-2E58B09C2F16}" srcOrd="0" destOrd="0" presId="urn:microsoft.com/office/officeart/2005/8/layout/process1"/>
    <dgm:cxn modelId="{9D060977-8C3E-4B50-ADA4-B4AA6340B7FC}" type="presParOf" srcId="{8913D1C7-8A92-455F-BF02-C8C4355ED34F}" destId="{6079AFCC-352A-4706-B71D-30E11647F9F9}" srcOrd="1" destOrd="0" presId="urn:microsoft.com/office/officeart/2005/8/layout/process1"/>
    <dgm:cxn modelId="{F1B0F995-D64D-4407-9F9A-4B1E4B75B3BB}" type="presParOf" srcId="{6079AFCC-352A-4706-B71D-30E11647F9F9}" destId="{D1A653BD-93AF-40AC-876D-4FD8A1E7D578}" srcOrd="0" destOrd="0" presId="urn:microsoft.com/office/officeart/2005/8/layout/process1"/>
    <dgm:cxn modelId="{55270F1C-AFEE-4793-8A54-545171E07797}" type="presParOf" srcId="{8913D1C7-8A92-455F-BF02-C8C4355ED34F}" destId="{BCB24E51-B958-46B8-A8BE-E417DC85BA9D}" srcOrd="2" destOrd="0" presId="urn:microsoft.com/office/officeart/2005/8/layout/process1"/>
    <dgm:cxn modelId="{8A8CFFCA-DE74-4536-9FA3-9A9F367E35E3}" type="presParOf" srcId="{8913D1C7-8A92-455F-BF02-C8C4355ED34F}" destId="{037EC4F4-6F60-43CD-83D3-68F1B9C8B1E9}" srcOrd="3" destOrd="0" presId="urn:microsoft.com/office/officeart/2005/8/layout/process1"/>
    <dgm:cxn modelId="{295F436B-CCF8-4A4F-AE99-374AA4832023}" type="presParOf" srcId="{037EC4F4-6F60-43CD-83D3-68F1B9C8B1E9}" destId="{D2CB1061-A56B-4766-9A70-838897A88977}" srcOrd="0" destOrd="0" presId="urn:microsoft.com/office/officeart/2005/8/layout/process1"/>
    <dgm:cxn modelId="{FD0D0EDE-9B75-4075-B532-E75483D5892F}" type="presParOf" srcId="{8913D1C7-8A92-455F-BF02-C8C4355ED34F}" destId="{59A3DD9F-AF77-49F8-86B0-3FD079FACA6D}" srcOrd="4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2BC1FA-83AC-4D68-B825-119B2C86B05D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A1CBF8CB-1B1E-4F26-A6AA-CE5C0FB97BFD}">
      <dgm:prSet phldrT="[Text]" custT="1"/>
      <dgm:spPr/>
      <dgm:t>
        <a:bodyPr/>
        <a:lstStyle/>
        <a:p>
          <a:r>
            <a:rPr lang="en-GB" sz="2400"/>
            <a:t>Regression adjustment</a:t>
          </a:r>
        </a:p>
      </dgm:t>
    </dgm:pt>
    <dgm:pt modelId="{5BB8BD59-87BF-4962-82F4-AA164DC60202}" type="parTrans" cxnId="{B41F77E0-A875-403D-9705-94E190A29578}">
      <dgm:prSet/>
      <dgm:spPr/>
      <dgm:t>
        <a:bodyPr/>
        <a:lstStyle/>
        <a:p>
          <a:endParaRPr lang="en-GB"/>
        </a:p>
      </dgm:t>
    </dgm:pt>
    <dgm:pt modelId="{EABD1018-091C-4DA4-B82C-D0AE5F136E85}" type="sibTrans" cxnId="{B41F77E0-A875-403D-9705-94E190A29578}">
      <dgm:prSet/>
      <dgm:spPr/>
      <dgm:t>
        <a:bodyPr/>
        <a:lstStyle/>
        <a:p>
          <a:endParaRPr lang="en-GB"/>
        </a:p>
      </dgm:t>
    </dgm:pt>
    <dgm:pt modelId="{56A9793F-582A-43CF-AB40-A9816FFBA697}">
      <dgm:prSet phldrT="[Text]" custT="1"/>
      <dgm:spPr/>
      <dgm:t>
        <a:bodyPr/>
        <a:lstStyle/>
        <a:p>
          <a:r>
            <a:rPr lang="en-GB" sz="2000" kern="1200"/>
            <a:t>Find a model where the estimand is a parameter</a:t>
          </a:r>
        </a:p>
      </dgm:t>
    </dgm:pt>
    <dgm:pt modelId="{24855754-33B9-4C02-859F-BE46297447E9}" type="parTrans" cxnId="{372DD77E-9C79-4E25-9B81-A063282DE400}">
      <dgm:prSet/>
      <dgm:spPr/>
      <dgm:t>
        <a:bodyPr/>
        <a:lstStyle/>
        <a:p>
          <a:endParaRPr lang="en-GB"/>
        </a:p>
      </dgm:t>
    </dgm:pt>
    <dgm:pt modelId="{9264F24F-E8AC-4050-A6C6-5CA70704BCCE}" type="sibTrans" cxnId="{372DD77E-9C79-4E25-9B81-A063282DE400}">
      <dgm:prSet/>
      <dgm:spPr/>
      <dgm:t>
        <a:bodyPr/>
        <a:lstStyle/>
        <a:p>
          <a:endParaRPr lang="en-GB"/>
        </a:p>
      </dgm:t>
    </dgm:pt>
    <dgm:pt modelId="{96086A0F-12E5-45B7-92A2-7CEE0BAD794B}">
      <dgm:prSet phldrT="[Text]" custT="1"/>
      <dgm:spPr/>
      <dgm:t>
        <a:bodyPr/>
        <a:lstStyle/>
        <a:p>
          <a:r>
            <a:rPr lang="en-GB" sz="2000" kern="1200"/>
            <a:t>Not always possible</a:t>
          </a:r>
        </a:p>
      </dgm:t>
    </dgm:pt>
    <dgm:pt modelId="{5BCFDFC8-BF19-4369-8E3A-2C45705CA5D5}" type="parTrans" cxnId="{006BBD8E-15B5-4EFF-B679-D99D93A01EF5}">
      <dgm:prSet/>
      <dgm:spPr/>
      <dgm:t>
        <a:bodyPr/>
        <a:lstStyle/>
        <a:p>
          <a:endParaRPr lang="en-GB"/>
        </a:p>
      </dgm:t>
    </dgm:pt>
    <dgm:pt modelId="{699F533C-2BB4-492D-B092-075E98F4AA51}" type="sibTrans" cxnId="{006BBD8E-15B5-4EFF-B679-D99D93A01EF5}">
      <dgm:prSet/>
      <dgm:spPr/>
      <dgm:t>
        <a:bodyPr/>
        <a:lstStyle/>
        <a:p>
          <a:endParaRPr lang="en-GB"/>
        </a:p>
      </dgm:t>
    </dgm:pt>
    <dgm:pt modelId="{5D5864BB-F01F-45E0-9853-942767373371}">
      <dgm:prSet phldrT="[Text]" custT="1"/>
      <dgm:spPr/>
      <dgm:t>
        <a:bodyPr/>
        <a:lstStyle/>
        <a:p>
          <a:r>
            <a:rPr lang="en-GB" sz="2400"/>
            <a:t>Standardisation</a:t>
          </a:r>
        </a:p>
      </dgm:t>
    </dgm:pt>
    <dgm:pt modelId="{0F613C91-A7A0-49CD-89E3-4BFBE591027E}" type="parTrans" cxnId="{1868FA05-F61A-4D8B-AC9F-681658292DB4}">
      <dgm:prSet/>
      <dgm:spPr/>
      <dgm:t>
        <a:bodyPr/>
        <a:lstStyle/>
        <a:p>
          <a:endParaRPr lang="en-GB"/>
        </a:p>
      </dgm:t>
    </dgm:pt>
    <dgm:pt modelId="{1EC7896B-A328-4E62-9A1E-A47358CCF857}" type="sibTrans" cxnId="{1868FA05-F61A-4D8B-AC9F-681658292DB4}">
      <dgm:prSet/>
      <dgm:spPr/>
      <dgm:t>
        <a:bodyPr/>
        <a:lstStyle/>
        <a:p>
          <a:endParaRPr lang="en-GB"/>
        </a:p>
      </dgm:t>
    </dgm:pt>
    <dgm:pt modelId="{7D46FDD3-761B-4116-A0C9-068D39C2794B}">
      <dgm:prSet phldrT="[Text]" custT="1"/>
      <dgm:spPr/>
      <dgm:t>
        <a:bodyPr/>
        <a:lstStyle/>
        <a:p>
          <a:r>
            <a:rPr lang="en-GB" sz="2000" kern="1200" dirty="0"/>
            <a:t>Choose a model</a:t>
          </a:r>
        </a:p>
      </dgm:t>
    </dgm:pt>
    <dgm:pt modelId="{E7342625-1FE9-47F1-AD9E-5C139E22B425}" type="parTrans" cxnId="{B562F8B3-C187-4DB7-8AB5-659DCEEF96D3}">
      <dgm:prSet/>
      <dgm:spPr/>
      <dgm:t>
        <a:bodyPr/>
        <a:lstStyle/>
        <a:p>
          <a:endParaRPr lang="en-GB"/>
        </a:p>
      </dgm:t>
    </dgm:pt>
    <dgm:pt modelId="{256E68C2-C086-4011-8719-346797C68516}" type="sibTrans" cxnId="{B562F8B3-C187-4DB7-8AB5-659DCEEF96D3}">
      <dgm:prSet/>
      <dgm:spPr/>
      <dgm:t>
        <a:bodyPr/>
        <a:lstStyle/>
        <a:p>
          <a:endParaRPr lang="en-GB"/>
        </a:p>
      </dgm:t>
    </dgm:pt>
    <dgm:pt modelId="{04D2B3B2-8D66-42F2-AB41-96029A8A0356}">
      <dgm:prSet phldrT="[Text]" custT="1"/>
      <dgm:spPr/>
      <dgm:t>
        <a:bodyPr/>
        <a:lstStyle/>
        <a:p>
          <a:r>
            <a:rPr lang="en-GB" sz="2000" kern="1200"/>
            <a:t>Compute estimand from model fit</a:t>
          </a:r>
        </a:p>
      </dgm:t>
    </dgm:pt>
    <dgm:pt modelId="{5B246995-0EF7-4778-8618-349211C83683}" type="parTrans" cxnId="{C6026058-ABAB-4A74-9C56-72AAE1E26359}">
      <dgm:prSet/>
      <dgm:spPr/>
      <dgm:t>
        <a:bodyPr/>
        <a:lstStyle/>
        <a:p>
          <a:endParaRPr lang="en-GB"/>
        </a:p>
      </dgm:t>
    </dgm:pt>
    <dgm:pt modelId="{1684A254-157C-46A8-917B-1C578F075BDD}" type="sibTrans" cxnId="{C6026058-ABAB-4A74-9C56-72AAE1E26359}">
      <dgm:prSet/>
      <dgm:spPr/>
      <dgm:t>
        <a:bodyPr/>
        <a:lstStyle/>
        <a:p>
          <a:endParaRPr lang="en-GB"/>
        </a:p>
      </dgm:t>
    </dgm:pt>
    <dgm:pt modelId="{9D8F33E5-E58F-44B7-8056-E5D6F6F0D9BD}">
      <dgm:prSet phldrT="[Text]" custT="1"/>
      <dgm:spPr/>
      <dgm:t>
        <a:bodyPr/>
        <a:lstStyle/>
        <a:p>
          <a:r>
            <a:rPr lang="en-GB" sz="2400"/>
            <a:t>Inverse probability of treatment weighting</a:t>
          </a:r>
        </a:p>
      </dgm:t>
    </dgm:pt>
    <dgm:pt modelId="{B24A4157-3769-423B-923B-52EADE2E8A5B}" type="parTrans" cxnId="{66C2700B-BAD9-47B5-8797-4C4EE20CF296}">
      <dgm:prSet/>
      <dgm:spPr/>
      <dgm:t>
        <a:bodyPr/>
        <a:lstStyle/>
        <a:p>
          <a:endParaRPr lang="en-GB"/>
        </a:p>
      </dgm:t>
    </dgm:pt>
    <dgm:pt modelId="{94C5A679-0FB2-4F77-A240-B8FA9C041011}" type="sibTrans" cxnId="{66C2700B-BAD9-47B5-8797-4C4EE20CF296}">
      <dgm:prSet/>
      <dgm:spPr/>
      <dgm:t>
        <a:bodyPr/>
        <a:lstStyle/>
        <a:p>
          <a:endParaRPr lang="en-GB"/>
        </a:p>
      </dgm:t>
    </dgm:pt>
    <dgm:pt modelId="{97D51758-3420-420F-8E9B-B0A5ED4C2431}">
      <dgm:prSet phldrT="[Text]" custT="1"/>
      <dgm:spPr/>
      <dgm:t>
        <a:bodyPr/>
        <a:lstStyle/>
        <a:p>
          <a:r>
            <a:rPr lang="en-GB" sz="2000"/>
            <a:t>Construct weights from covariates</a:t>
          </a:r>
        </a:p>
      </dgm:t>
    </dgm:pt>
    <dgm:pt modelId="{A999AA9C-9D99-490D-ADEB-ED0571B92156}" type="parTrans" cxnId="{792A33EA-81C5-4DF5-93A3-711119E3E174}">
      <dgm:prSet/>
      <dgm:spPr/>
      <dgm:t>
        <a:bodyPr/>
        <a:lstStyle/>
        <a:p>
          <a:endParaRPr lang="en-GB"/>
        </a:p>
      </dgm:t>
    </dgm:pt>
    <dgm:pt modelId="{A3074064-F2CA-471C-B9D5-7C7C97ED7B68}" type="sibTrans" cxnId="{792A33EA-81C5-4DF5-93A3-711119E3E174}">
      <dgm:prSet/>
      <dgm:spPr/>
      <dgm:t>
        <a:bodyPr/>
        <a:lstStyle/>
        <a:p>
          <a:endParaRPr lang="en-GB"/>
        </a:p>
      </dgm:t>
    </dgm:pt>
    <dgm:pt modelId="{DC6FA256-7B0A-4235-B1A5-F37A08995319}">
      <dgm:prSet phldrT="[Text]" custT="1"/>
      <dgm:spPr/>
      <dgm:t>
        <a:bodyPr/>
        <a:lstStyle/>
        <a:p>
          <a:r>
            <a:rPr lang="en-GB" sz="2000"/>
            <a:t>Use in unadjusted estimation</a:t>
          </a:r>
        </a:p>
      </dgm:t>
    </dgm:pt>
    <dgm:pt modelId="{6B0B5EAB-975C-459B-80E0-0B6A88159455}" type="parTrans" cxnId="{9FE0AFDB-59AD-4F39-A147-956A882B7D0E}">
      <dgm:prSet/>
      <dgm:spPr/>
      <dgm:t>
        <a:bodyPr/>
        <a:lstStyle/>
        <a:p>
          <a:endParaRPr lang="en-GB"/>
        </a:p>
      </dgm:t>
    </dgm:pt>
    <dgm:pt modelId="{98030FD7-9165-4EB1-8D5B-4F8990AAE1E1}" type="sibTrans" cxnId="{9FE0AFDB-59AD-4F39-A147-956A882B7D0E}">
      <dgm:prSet/>
      <dgm:spPr/>
      <dgm:t>
        <a:bodyPr/>
        <a:lstStyle/>
        <a:p>
          <a:endParaRPr lang="en-GB"/>
        </a:p>
      </dgm:t>
    </dgm:pt>
    <dgm:pt modelId="{80A84262-D85C-4529-A2EA-1F26D967EDCF}">
      <dgm:prSet phldrT="[Text]" custT="1"/>
      <dgm:spPr/>
      <dgm:t>
        <a:bodyPr/>
        <a:lstStyle/>
        <a:p>
          <a:r>
            <a:rPr lang="en-GB" sz="2000" kern="1200"/>
            <a:t>Broadly applicable</a:t>
          </a:r>
        </a:p>
      </dgm:t>
    </dgm:pt>
    <dgm:pt modelId="{FAF53CAD-E05F-4925-9742-99B32E856EF3}" type="parTrans" cxnId="{921CE986-F9C8-43BF-9C94-03F7C3EEFF15}">
      <dgm:prSet/>
      <dgm:spPr/>
      <dgm:t>
        <a:bodyPr/>
        <a:lstStyle/>
        <a:p>
          <a:endParaRPr lang="en-GB"/>
        </a:p>
      </dgm:t>
    </dgm:pt>
    <dgm:pt modelId="{49105E6D-DEE4-43D7-B005-3558F3355190}" type="sibTrans" cxnId="{921CE986-F9C8-43BF-9C94-03F7C3EEFF15}">
      <dgm:prSet/>
      <dgm:spPr/>
      <dgm:t>
        <a:bodyPr/>
        <a:lstStyle/>
        <a:p>
          <a:endParaRPr lang="en-GB"/>
        </a:p>
      </dgm:t>
    </dgm:pt>
    <dgm:pt modelId="{AE200FA3-B620-4887-A307-B57282D48EC7}">
      <dgm:prSet phldrT="[Text]" custT="1"/>
      <dgm:spPr/>
      <dgm:t>
        <a:bodyPr/>
        <a:lstStyle/>
        <a:p>
          <a:r>
            <a:rPr lang="en-GB" sz="2000"/>
            <a:t>Broadly applicable</a:t>
          </a:r>
        </a:p>
      </dgm:t>
    </dgm:pt>
    <dgm:pt modelId="{3ACBE2D1-7987-4934-98ED-F50A78DA0DBC}" type="parTrans" cxnId="{66AB5CC3-CB7C-41E7-A58C-DD72C7FE5B09}">
      <dgm:prSet/>
      <dgm:spPr/>
      <dgm:t>
        <a:bodyPr/>
        <a:lstStyle/>
        <a:p>
          <a:endParaRPr lang="en-GB"/>
        </a:p>
      </dgm:t>
    </dgm:pt>
    <dgm:pt modelId="{DBF87B60-D167-4E50-99A7-9AC163AF96F2}" type="sibTrans" cxnId="{66AB5CC3-CB7C-41E7-A58C-DD72C7FE5B09}">
      <dgm:prSet/>
      <dgm:spPr/>
      <dgm:t>
        <a:bodyPr/>
        <a:lstStyle/>
        <a:p>
          <a:endParaRPr lang="en-GB"/>
        </a:p>
      </dgm:t>
    </dgm:pt>
    <dgm:pt modelId="{C1898002-F542-40FF-9553-71731E666721}">
      <dgm:prSet phldrT="[Text]" custT="1"/>
      <dgm:spPr/>
      <dgm:t>
        <a:bodyPr/>
        <a:lstStyle/>
        <a:p>
          <a:r>
            <a:rPr lang="en-GB" sz="2000" kern="1200"/>
            <a:t>e.g. binary outcome: </a:t>
          </a:r>
          <a:r>
            <a:rPr lang="en-GB" sz="20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binreg, rd</a:t>
          </a:r>
        </a:p>
      </dgm:t>
    </dgm:pt>
    <dgm:pt modelId="{6D0E94E1-5BE5-4760-9C20-FD91E3BF5A13}" type="parTrans" cxnId="{7A30CF30-F316-4B2C-8500-DF79451623F4}">
      <dgm:prSet/>
      <dgm:spPr/>
      <dgm:t>
        <a:bodyPr/>
        <a:lstStyle/>
        <a:p>
          <a:endParaRPr lang="en-GB"/>
        </a:p>
      </dgm:t>
    </dgm:pt>
    <dgm:pt modelId="{B6BECFA2-FD50-4D95-90DF-56885459F174}" type="sibTrans" cxnId="{7A30CF30-F316-4B2C-8500-DF79451623F4}">
      <dgm:prSet/>
      <dgm:spPr/>
      <dgm:t>
        <a:bodyPr/>
        <a:lstStyle/>
        <a:p>
          <a:endParaRPr lang="en-GB"/>
        </a:p>
      </dgm:t>
    </dgm:pt>
    <dgm:pt modelId="{06CA22A3-04FD-4ACA-B131-810838C1325D}">
      <dgm:prSet phldrT="[Text]" custT="1"/>
      <dgm:spPr/>
      <dgm:t>
        <a:bodyPr/>
        <a:lstStyle/>
        <a:p>
          <a:r>
            <a:rPr lang="en-GB" sz="20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logistic</a:t>
          </a:r>
          <a:r>
            <a:rPr lang="en-GB" sz="2000" kern="1200"/>
            <a:t> then </a:t>
          </a:r>
          <a:r>
            <a:rPr lang="en-GB" sz="20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margins</a:t>
          </a:r>
        </a:p>
      </dgm:t>
    </dgm:pt>
    <dgm:pt modelId="{2CAA1C72-7B0E-4776-907E-03ED0507E1F4}" type="parTrans" cxnId="{B21DFF15-F6A2-485E-A5F2-C615A8047DAD}">
      <dgm:prSet/>
      <dgm:spPr/>
      <dgm:t>
        <a:bodyPr/>
        <a:lstStyle/>
        <a:p>
          <a:endParaRPr lang="en-GB"/>
        </a:p>
      </dgm:t>
    </dgm:pt>
    <dgm:pt modelId="{DC57159A-EDEC-45D5-A4D8-19BA3346A286}" type="sibTrans" cxnId="{B21DFF15-F6A2-485E-A5F2-C615A8047DAD}">
      <dgm:prSet/>
      <dgm:spPr/>
      <dgm:t>
        <a:bodyPr/>
        <a:lstStyle/>
        <a:p>
          <a:endParaRPr lang="en-GB"/>
        </a:p>
      </dgm:t>
    </dgm:pt>
    <dgm:pt modelId="{8A364948-763E-4E40-A9D7-60FBAD17EF16}">
      <dgm:prSet phldrT="[Text]" custT="1"/>
      <dgm:spPr/>
      <dgm:t>
        <a:bodyPr/>
        <a:lstStyle/>
        <a:p>
          <a:r>
            <a:rPr lang="en-GB" sz="2000">
              <a:latin typeface="Courier New" panose="02070309020205020404" pitchFamily="49" charset="0"/>
              <a:cs typeface="Courier New" panose="02070309020205020404" pitchFamily="49" charset="0"/>
            </a:rPr>
            <a:t>teffects ipw</a:t>
          </a:r>
        </a:p>
      </dgm:t>
    </dgm:pt>
    <dgm:pt modelId="{5FA81A98-8E01-4345-900F-277EC0B42FCA}" type="parTrans" cxnId="{28FBEEF9-B0B4-4C8B-B8F9-57A35133C3B8}">
      <dgm:prSet/>
      <dgm:spPr/>
      <dgm:t>
        <a:bodyPr/>
        <a:lstStyle/>
        <a:p>
          <a:endParaRPr lang="en-GB"/>
        </a:p>
      </dgm:t>
    </dgm:pt>
    <dgm:pt modelId="{623D5232-F794-4FB5-851E-DEB696997D84}" type="sibTrans" cxnId="{28FBEEF9-B0B4-4C8B-B8F9-57A35133C3B8}">
      <dgm:prSet/>
      <dgm:spPr/>
      <dgm:t>
        <a:bodyPr/>
        <a:lstStyle/>
        <a:p>
          <a:endParaRPr lang="en-GB"/>
        </a:p>
      </dgm:t>
    </dgm:pt>
    <dgm:pt modelId="{21FDC8C0-2070-471C-8A68-A29D5BF39BC1}" type="pres">
      <dgm:prSet presAssocID="{322BC1FA-83AC-4D68-B825-119B2C86B05D}" presName="Name0" presStyleCnt="0">
        <dgm:presLayoutVars>
          <dgm:dir/>
          <dgm:animLvl val="lvl"/>
          <dgm:resizeHandles val="exact"/>
        </dgm:presLayoutVars>
      </dgm:prSet>
      <dgm:spPr/>
    </dgm:pt>
    <dgm:pt modelId="{192973E7-C18B-43A6-BC1C-0D544554494B}" type="pres">
      <dgm:prSet presAssocID="{A1CBF8CB-1B1E-4F26-A6AA-CE5C0FB97BFD}" presName="linNode" presStyleCnt="0"/>
      <dgm:spPr/>
    </dgm:pt>
    <dgm:pt modelId="{FB472E2C-69C6-4B84-9855-82CAC9BE2FF1}" type="pres">
      <dgm:prSet presAssocID="{A1CBF8CB-1B1E-4F26-A6AA-CE5C0FB97BFD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3975B6BB-11B2-46E4-B9A5-98BE244EE932}" type="pres">
      <dgm:prSet presAssocID="{A1CBF8CB-1B1E-4F26-A6AA-CE5C0FB97BFD}" presName="descendantText" presStyleLbl="alignAccFollowNode1" presStyleIdx="0" presStyleCnt="3">
        <dgm:presLayoutVars>
          <dgm:bulletEnabled val="1"/>
        </dgm:presLayoutVars>
      </dgm:prSet>
      <dgm:spPr/>
    </dgm:pt>
    <dgm:pt modelId="{6403ABAE-A403-4D61-B5E2-2DBE607F7AE8}" type="pres">
      <dgm:prSet presAssocID="{EABD1018-091C-4DA4-B82C-D0AE5F136E85}" presName="sp" presStyleCnt="0"/>
      <dgm:spPr/>
    </dgm:pt>
    <dgm:pt modelId="{88DCCE73-B6A5-4E0F-882E-164891FF52A6}" type="pres">
      <dgm:prSet presAssocID="{5D5864BB-F01F-45E0-9853-942767373371}" presName="linNode" presStyleCnt="0"/>
      <dgm:spPr/>
    </dgm:pt>
    <dgm:pt modelId="{3A2C48FA-A31D-4942-8FEC-AA20685935B7}" type="pres">
      <dgm:prSet presAssocID="{5D5864BB-F01F-45E0-9853-942767373371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FABDB778-2753-4E12-BFE8-5F875256DE38}" type="pres">
      <dgm:prSet presAssocID="{5D5864BB-F01F-45E0-9853-942767373371}" presName="descendantText" presStyleLbl="alignAccFollowNode1" presStyleIdx="1" presStyleCnt="3">
        <dgm:presLayoutVars>
          <dgm:bulletEnabled val="1"/>
        </dgm:presLayoutVars>
      </dgm:prSet>
      <dgm:spPr/>
    </dgm:pt>
    <dgm:pt modelId="{AE3D89AE-98DF-4A14-8CEF-BA3AF55FF1F6}" type="pres">
      <dgm:prSet presAssocID="{1EC7896B-A328-4E62-9A1E-A47358CCF857}" presName="sp" presStyleCnt="0"/>
      <dgm:spPr/>
    </dgm:pt>
    <dgm:pt modelId="{0D33EF0E-4902-4CB1-A89E-CFC4E208C1F1}" type="pres">
      <dgm:prSet presAssocID="{9D8F33E5-E58F-44B7-8056-E5D6F6F0D9BD}" presName="linNode" presStyleCnt="0"/>
      <dgm:spPr/>
    </dgm:pt>
    <dgm:pt modelId="{F966B217-6900-470F-AF0B-27D33A6E8B1C}" type="pres">
      <dgm:prSet presAssocID="{9D8F33E5-E58F-44B7-8056-E5D6F6F0D9BD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922B4A29-A167-49E7-82D4-BEE0D2E506A5}" type="pres">
      <dgm:prSet presAssocID="{9D8F33E5-E58F-44B7-8056-E5D6F6F0D9BD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1868FA05-F61A-4D8B-AC9F-681658292DB4}" srcId="{322BC1FA-83AC-4D68-B825-119B2C86B05D}" destId="{5D5864BB-F01F-45E0-9853-942767373371}" srcOrd="1" destOrd="0" parTransId="{0F613C91-A7A0-49CD-89E3-4BFBE591027E}" sibTransId="{1EC7896B-A328-4E62-9A1E-A47358CCF857}"/>
    <dgm:cxn modelId="{545E1706-7648-4D82-B931-71BBF72E7593}" type="presOf" srcId="{97D51758-3420-420F-8E9B-B0A5ED4C2431}" destId="{922B4A29-A167-49E7-82D4-BEE0D2E506A5}" srcOrd="0" destOrd="0" presId="urn:microsoft.com/office/officeart/2005/8/layout/vList5"/>
    <dgm:cxn modelId="{66C2700B-BAD9-47B5-8797-4C4EE20CF296}" srcId="{322BC1FA-83AC-4D68-B825-119B2C86B05D}" destId="{9D8F33E5-E58F-44B7-8056-E5D6F6F0D9BD}" srcOrd="2" destOrd="0" parTransId="{B24A4157-3769-423B-923B-52EADE2E8A5B}" sibTransId="{94C5A679-0FB2-4F77-A240-B8FA9C041011}"/>
    <dgm:cxn modelId="{8F6BC10D-C061-43C3-827E-D91811A99B04}" type="presOf" srcId="{5D5864BB-F01F-45E0-9853-942767373371}" destId="{3A2C48FA-A31D-4942-8FEC-AA20685935B7}" srcOrd="0" destOrd="0" presId="urn:microsoft.com/office/officeart/2005/8/layout/vList5"/>
    <dgm:cxn modelId="{66FC0F10-ADDF-4C3A-8D1B-92618C2ACD0E}" type="presOf" srcId="{06CA22A3-04FD-4ACA-B131-810838C1325D}" destId="{FABDB778-2753-4E12-BFE8-5F875256DE38}" srcOrd="0" destOrd="3" presId="urn:microsoft.com/office/officeart/2005/8/layout/vList5"/>
    <dgm:cxn modelId="{B21DFF15-F6A2-485E-A5F2-C615A8047DAD}" srcId="{5D5864BB-F01F-45E0-9853-942767373371}" destId="{06CA22A3-04FD-4ACA-B131-810838C1325D}" srcOrd="3" destOrd="0" parTransId="{2CAA1C72-7B0E-4776-907E-03ED0507E1F4}" sibTransId="{DC57159A-EDEC-45D5-A4D8-19BA3346A286}"/>
    <dgm:cxn modelId="{7FADB71D-C109-406E-BD26-7ED26F69C08D}" type="presOf" srcId="{A1CBF8CB-1B1E-4F26-A6AA-CE5C0FB97BFD}" destId="{FB472E2C-69C6-4B84-9855-82CAC9BE2FF1}" srcOrd="0" destOrd="0" presId="urn:microsoft.com/office/officeart/2005/8/layout/vList5"/>
    <dgm:cxn modelId="{2CE2C52F-5D3D-4B98-9C7C-E7CD5D4B99B7}" type="presOf" srcId="{DC6FA256-7B0A-4235-B1A5-F37A08995319}" destId="{922B4A29-A167-49E7-82D4-BEE0D2E506A5}" srcOrd="0" destOrd="1" presId="urn:microsoft.com/office/officeart/2005/8/layout/vList5"/>
    <dgm:cxn modelId="{7A30CF30-F316-4B2C-8500-DF79451623F4}" srcId="{A1CBF8CB-1B1E-4F26-A6AA-CE5C0FB97BFD}" destId="{C1898002-F542-40FF-9553-71731E666721}" srcOrd="2" destOrd="0" parTransId="{6D0E94E1-5BE5-4760-9C20-FD91E3BF5A13}" sibTransId="{B6BECFA2-FD50-4D95-90DF-56885459F174}"/>
    <dgm:cxn modelId="{40B5F441-A8B9-4CFC-9C19-90FC3AEA3A62}" type="presOf" srcId="{80A84262-D85C-4529-A2EA-1F26D967EDCF}" destId="{FABDB778-2753-4E12-BFE8-5F875256DE38}" srcOrd="0" destOrd="2" presId="urn:microsoft.com/office/officeart/2005/8/layout/vList5"/>
    <dgm:cxn modelId="{91EC276A-5FF6-4AF3-8E33-28E580871885}" type="presOf" srcId="{C1898002-F542-40FF-9553-71731E666721}" destId="{3975B6BB-11B2-46E4-B9A5-98BE244EE932}" srcOrd="0" destOrd="2" presId="urn:microsoft.com/office/officeart/2005/8/layout/vList5"/>
    <dgm:cxn modelId="{C6026058-ABAB-4A74-9C56-72AAE1E26359}" srcId="{5D5864BB-F01F-45E0-9853-942767373371}" destId="{04D2B3B2-8D66-42F2-AB41-96029A8A0356}" srcOrd="1" destOrd="0" parTransId="{5B246995-0EF7-4778-8618-349211C83683}" sibTransId="{1684A254-157C-46A8-917B-1C578F075BDD}"/>
    <dgm:cxn modelId="{372DD77E-9C79-4E25-9B81-A063282DE400}" srcId="{A1CBF8CB-1B1E-4F26-A6AA-CE5C0FB97BFD}" destId="{56A9793F-582A-43CF-AB40-A9816FFBA697}" srcOrd="0" destOrd="0" parTransId="{24855754-33B9-4C02-859F-BE46297447E9}" sibTransId="{9264F24F-E8AC-4050-A6C6-5CA70704BCCE}"/>
    <dgm:cxn modelId="{32F3A383-E916-4B63-9D0A-483FE3169411}" type="presOf" srcId="{56A9793F-582A-43CF-AB40-A9816FFBA697}" destId="{3975B6BB-11B2-46E4-B9A5-98BE244EE932}" srcOrd="0" destOrd="0" presId="urn:microsoft.com/office/officeart/2005/8/layout/vList5"/>
    <dgm:cxn modelId="{921CE986-F9C8-43BF-9C94-03F7C3EEFF15}" srcId="{5D5864BB-F01F-45E0-9853-942767373371}" destId="{80A84262-D85C-4529-A2EA-1F26D967EDCF}" srcOrd="2" destOrd="0" parTransId="{FAF53CAD-E05F-4925-9742-99B32E856EF3}" sibTransId="{49105E6D-DEE4-43D7-B005-3558F3355190}"/>
    <dgm:cxn modelId="{4EA5BF88-1BD7-4A49-9B03-6DAF5DD94275}" type="presOf" srcId="{322BC1FA-83AC-4D68-B825-119B2C86B05D}" destId="{21FDC8C0-2070-471C-8A68-A29D5BF39BC1}" srcOrd="0" destOrd="0" presId="urn:microsoft.com/office/officeart/2005/8/layout/vList5"/>
    <dgm:cxn modelId="{3291B88A-4234-4A92-B55C-187B752C4DF5}" type="presOf" srcId="{8A364948-763E-4E40-A9D7-60FBAD17EF16}" destId="{922B4A29-A167-49E7-82D4-BEE0D2E506A5}" srcOrd="0" destOrd="3" presId="urn:microsoft.com/office/officeart/2005/8/layout/vList5"/>
    <dgm:cxn modelId="{006BBD8E-15B5-4EFF-B679-D99D93A01EF5}" srcId="{A1CBF8CB-1B1E-4F26-A6AA-CE5C0FB97BFD}" destId="{96086A0F-12E5-45B7-92A2-7CEE0BAD794B}" srcOrd="1" destOrd="0" parTransId="{5BCFDFC8-BF19-4369-8E3A-2C45705CA5D5}" sibTransId="{699F533C-2BB4-492D-B092-075E98F4AA51}"/>
    <dgm:cxn modelId="{C5928590-913C-42B4-ADC0-681FBDFE6C37}" type="presOf" srcId="{04D2B3B2-8D66-42F2-AB41-96029A8A0356}" destId="{FABDB778-2753-4E12-BFE8-5F875256DE38}" srcOrd="0" destOrd="1" presId="urn:microsoft.com/office/officeart/2005/8/layout/vList5"/>
    <dgm:cxn modelId="{6874EEA7-8CF7-4DB9-9278-DAA8296B13DE}" type="presOf" srcId="{AE200FA3-B620-4887-A307-B57282D48EC7}" destId="{922B4A29-A167-49E7-82D4-BEE0D2E506A5}" srcOrd="0" destOrd="2" presId="urn:microsoft.com/office/officeart/2005/8/layout/vList5"/>
    <dgm:cxn modelId="{B562F8B3-C187-4DB7-8AB5-659DCEEF96D3}" srcId="{5D5864BB-F01F-45E0-9853-942767373371}" destId="{7D46FDD3-761B-4116-A0C9-068D39C2794B}" srcOrd="0" destOrd="0" parTransId="{E7342625-1FE9-47F1-AD9E-5C139E22B425}" sibTransId="{256E68C2-C086-4011-8719-346797C68516}"/>
    <dgm:cxn modelId="{66AB5CC3-CB7C-41E7-A58C-DD72C7FE5B09}" srcId="{9D8F33E5-E58F-44B7-8056-E5D6F6F0D9BD}" destId="{AE200FA3-B620-4887-A307-B57282D48EC7}" srcOrd="2" destOrd="0" parTransId="{3ACBE2D1-7987-4934-98ED-F50A78DA0DBC}" sibTransId="{DBF87B60-D167-4E50-99A7-9AC163AF96F2}"/>
    <dgm:cxn modelId="{8A4CFCD4-3FD5-48E1-B0EE-2F527049DFFB}" type="presOf" srcId="{7D46FDD3-761B-4116-A0C9-068D39C2794B}" destId="{FABDB778-2753-4E12-BFE8-5F875256DE38}" srcOrd="0" destOrd="0" presId="urn:microsoft.com/office/officeart/2005/8/layout/vList5"/>
    <dgm:cxn modelId="{9FE0AFDB-59AD-4F39-A147-956A882B7D0E}" srcId="{9D8F33E5-E58F-44B7-8056-E5D6F6F0D9BD}" destId="{DC6FA256-7B0A-4235-B1A5-F37A08995319}" srcOrd="1" destOrd="0" parTransId="{6B0B5EAB-975C-459B-80E0-0B6A88159455}" sibTransId="{98030FD7-9165-4EB1-8D5B-4F8990AAE1E1}"/>
    <dgm:cxn modelId="{B41F77E0-A875-403D-9705-94E190A29578}" srcId="{322BC1FA-83AC-4D68-B825-119B2C86B05D}" destId="{A1CBF8CB-1B1E-4F26-A6AA-CE5C0FB97BFD}" srcOrd="0" destOrd="0" parTransId="{5BB8BD59-87BF-4962-82F4-AA164DC60202}" sibTransId="{EABD1018-091C-4DA4-B82C-D0AE5F136E85}"/>
    <dgm:cxn modelId="{A496C1E9-4A66-446F-B7AC-8220C7B72A14}" type="presOf" srcId="{96086A0F-12E5-45B7-92A2-7CEE0BAD794B}" destId="{3975B6BB-11B2-46E4-B9A5-98BE244EE932}" srcOrd="0" destOrd="1" presId="urn:microsoft.com/office/officeart/2005/8/layout/vList5"/>
    <dgm:cxn modelId="{792A33EA-81C5-4DF5-93A3-711119E3E174}" srcId="{9D8F33E5-E58F-44B7-8056-E5D6F6F0D9BD}" destId="{97D51758-3420-420F-8E9B-B0A5ED4C2431}" srcOrd="0" destOrd="0" parTransId="{A999AA9C-9D99-490D-ADEB-ED0571B92156}" sibTransId="{A3074064-F2CA-471C-B9D5-7C7C97ED7B68}"/>
    <dgm:cxn modelId="{E5E087F8-9960-4F0C-9B80-304424B5309F}" type="presOf" srcId="{9D8F33E5-E58F-44B7-8056-E5D6F6F0D9BD}" destId="{F966B217-6900-470F-AF0B-27D33A6E8B1C}" srcOrd="0" destOrd="0" presId="urn:microsoft.com/office/officeart/2005/8/layout/vList5"/>
    <dgm:cxn modelId="{28FBEEF9-B0B4-4C8B-B8F9-57A35133C3B8}" srcId="{9D8F33E5-E58F-44B7-8056-E5D6F6F0D9BD}" destId="{8A364948-763E-4E40-A9D7-60FBAD17EF16}" srcOrd="3" destOrd="0" parTransId="{5FA81A98-8E01-4345-900F-277EC0B42FCA}" sibTransId="{623D5232-F794-4FB5-851E-DEB696997D84}"/>
    <dgm:cxn modelId="{003DDEC8-4EC6-4CA2-A818-55D4A7C1CC92}" type="presParOf" srcId="{21FDC8C0-2070-471C-8A68-A29D5BF39BC1}" destId="{192973E7-C18B-43A6-BC1C-0D544554494B}" srcOrd="0" destOrd="0" presId="urn:microsoft.com/office/officeart/2005/8/layout/vList5"/>
    <dgm:cxn modelId="{5779D614-B930-434F-A236-2CB0DC96B707}" type="presParOf" srcId="{192973E7-C18B-43A6-BC1C-0D544554494B}" destId="{FB472E2C-69C6-4B84-9855-82CAC9BE2FF1}" srcOrd="0" destOrd="0" presId="urn:microsoft.com/office/officeart/2005/8/layout/vList5"/>
    <dgm:cxn modelId="{222F59F2-DED8-4EEE-AEF8-EDC78B92BA1E}" type="presParOf" srcId="{192973E7-C18B-43A6-BC1C-0D544554494B}" destId="{3975B6BB-11B2-46E4-B9A5-98BE244EE932}" srcOrd="1" destOrd="0" presId="urn:microsoft.com/office/officeart/2005/8/layout/vList5"/>
    <dgm:cxn modelId="{1004D287-63D2-44C6-8172-6E802097BFBA}" type="presParOf" srcId="{21FDC8C0-2070-471C-8A68-A29D5BF39BC1}" destId="{6403ABAE-A403-4D61-B5E2-2DBE607F7AE8}" srcOrd="1" destOrd="0" presId="urn:microsoft.com/office/officeart/2005/8/layout/vList5"/>
    <dgm:cxn modelId="{32739ED4-C305-4424-B8EA-273D76482813}" type="presParOf" srcId="{21FDC8C0-2070-471C-8A68-A29D5BF39BC1}" destId="{88DCCE73-B6A5-4E0F-882E-164891FF52A6}" srcOrd="2" destOrd="0" presId="urn:microsoft.com/office/officeart/2005/8/layout/vList5"/>
    <dgm:cxn modelId="{126E28F3-86BC-4D18-BA62-0FF2427525A0}" type="presParOf" srcId="{88DCCE73-B6A5-4E0F-882E-164891FF52A6}" destId="{3A2C48FA-A31D-4942-8FEC-AA20685935B7}" srcOrd="0" destOrd="0" presId="urn:microsoft.com/office/officeart/2005/8/layout/vList5"/>
    <dgm:cxn modelId="{1C0DDC08-068B-4983-B918-5AFAB1561551}" type="presParOf" srcId="{88DCCE73-B6A5-4E0F-882E-164891FF52A6}" destId="{FABDB778-2753-4E12-BFE8-5F875256DE38}" srcOrd="1" destOrd="0" presId="urn:microsoft.com/office/officeart/2005/8/layout/vList5"/>
    <dgm:cxn modelId="{BEDEC63E-DFB5-4996-9786-78275194AF1B}" type="presParOf" srcId="{21FDC8C0-2070-471C-8A68-A29D5BF39BC1}" destId="{AE3D89AE-98DF-4A14-8CEF-BA3AF55FF1F6}" srcOrd="3" destOrd="0" presId="urn:microsoft.com/office/officeart/2005/8/layout/vList5"/>
    <dgm:cxn modelId="{00473F7B-D9E6-4C8F-956D-3671E63DDD85}" type="presParOf" srcId="{21FDC8C0-2070-471C-8A68-A29D5BF39BC1}" destId="{0D33EF0E-4902-4CB1-A89E-CFC4E208C1F1}" srcOrd="4" destOrd="0" presId="urn:microsoft.com/office/officeart/2005/8/layout/vList5"/>
    <dgm:cxn modelId="{EFEDE613-8A99-4AAE-8A2F-74006CAEBA19}" type="presParOf" srcId="{0D33EF0E-4902-4CB1-A89E-CFC4E208C1F1}" destId="{F966B217-6900-470F-AF0B-27D33A6E8B1C}" srcOrd="0" destOrd="0" presId="urn:microsoft.com/office/officeart/2005/8/layout/vList5"/>
    <dgm:cxn modelId="{86A9BDD8-4B26-4F41-BA22-A8018158FEB5}" type="presParOf" srcId="{0D33EF0E-4902-4CB1-A89E-CFC4E208C1F1}" destId="{922B4A29-A167-49E7-82D4-BEE0D2E506A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D38ABE-3AA8-4C53-8B03-ED1C5D20F2C9}">
      <dsp:nvSpPr>
        <dsp:cNvPr id="0" name=""/>
        <dsp:cNvSpPr/>
      </dsp:nvSpPr>
      <dsp:spPr>
        <a:xfrm>
          <a:off x="6923" y="379920"/>
          <a:ext cx="2069297" cy="14161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>
              <a:latin typeface="Arial" panose="020B0604020202020204" pitchFamily="34" charset="0"/>
              <a:cs typeface="Arial" panose="020B0604020202020204" pitchFamily="34" charset="0"/>
            </a:rPr>
            <a:t>Choose outcome</a:t>
          </a:r>
        </a:p>
      </dsp:txBody>
      <dsp:txXfrm>
        <a:off x="48401" y="421398"/>
        <a:ext cx="1986341" cy="1333219"/>
      </dsp:txXfrm>
    </dsp:sp>
    <dsp:sp modelId="{358FBC14-F3AF-400D-BF8F-03846668FABB}">
      <dsp:nvSpPr>
        <dsp:cNvPr id="0" name=""/>
        <dsp:cNvSpPr/>
      </dsp:nvSpPr>
      <dsp:spPr>
        <a:xfrm>
          <a:off x="2283150" y="831415"/>
          <a:ext cx="438691" cy="5131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83150" y="934052"/>
        <a:ext cx="307084" cy="307911"/>
      </dsp:txXfrm>
    </dsp:sp>
    <dsp:sp modelId="{6B9ABA28-1B12-4174-BE65-2E58B09C2F16}">
      <dsp:nvSpPr>
        <dsp:cNvPr id="0" name=""/>
        <dsp:cNvSpPr/>
      </dsp:nvSpPr>
      <dsp:spPr>
        <a:xfrm>
          <a:off x="2903939" y="379920"/>
          <a:ext cx="2069297" cy="14161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>
              <a:latin typeface="Arial" panose="020B0604020202020204" pitchFamily="34" charset="0"/>
              <a:cs typeface="Arial" panose="020B0604020202020204" pitchFamily="34" charset="0"/>
            </a:rPr>
            <a:t>Choose model</a:t>
          </a:r>
        </a:p>
      </dsp:txBody>
      <dsp:txXfrm>
        <a:off x="2945417" y="421398"/>
        <a:ext cx="1986341" cy="1333219"/>
      </dsp:txXfrm>
    </dsp:sp>
    <dsp:sp modelId="{6079AFCC-352A-4706-B71D-30E11647F9F9}">
      <dsp:nvSpPr>
        <dsp:cNvPr id="0" name=""/>
        <dsp:cNvSpPr/>
      </dsp:nvSpPr>
      <dsp:spPr>
        <a:xfrm>
          <a:off x="5180166" y="831415"/>
          <a:ext cx="438691" cy="5131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80166" y="934052"/>
        <a:ext cx="307084" cy="307911"/>
      </dsp:txXfrm>
    </dsp:sp>
    <dsp:sp modelId="{BCB24E51-B958-46B8-A8BE-E417DC85BA9D}">
      <dsp:nvSpPr>
        <dsp:cNvPr id="0" name=""/>
        <dsp:cNvSpPr/>
      </dsp:nvSpPr>
      <dsp:spPr>
        <a:xfrm>
          <a:off x="5800955" y="379920"/>
          <a:ext cx="2069297" cy="14161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>
              <a:latin typeface="Arial" panose="020B0604020202020204" pitchFamily="34" charset="0"/>
              <a:cs typeface="Arial" panose="020B0604020202020204" pitchFamily="34" charset="0"/>
            </a:rPr>
            <a:t>Report model parameter</a:t>
          </a:r>
        </a:p>
      </dsp:txBody>
      <dsp:txXfrm>
        <a:off x="5842433" y="421398"/>
        <a:ext cx="1986341" cy="13332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ABA28-1B12-4174-BE65-2E58B09C2F16}">
      <dsp:nvSpPr>
        <dsp:cNvPr id="0" name=""/>
        <dsp:cNvSpPr/>
      </dsp:nvSpPr>
      <dsp:spPr>
        <a:xfrm>
          <a:off x="6881" y="470948"/>
          <a:ext cx="2056864" cy="123411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>
              <a:latin typeface="Arial" panose="020B0604020202020204" pitchFamily="34" charset="0"/>
              <a:cs typeface="Arial" panose="020B0604020202020204" pitchFamily="34" charset="0"/>
            </a:rPr>
            <a:t>Choose estimand</a:t>
          </a:r>
        </a:p>
      </dsp:txBody>
      <dsp:txXfrm>
        <a:off x="43027" y="507094"/>
        <a:ext cx="1984572" cy="1161826"/>
      </dsp:txXfrm>
    </dsp:sp>
    <dsp:sp modelId="{6079AFCC-352A-4706-B71D-30E11647F9F9}">
      <dsp:nvSpPr>
        <dsp:cNvPr id="0" name=""/>
        <dsp:cNvSpPr/>
      </dsp:nvSpPr>
      <dsp:spPr>
        <a:xfrm>
          <a:off x="2269432" y="832956"/>
          <a:ext cx="436055" cy="5101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69432" y="934976"/>
        <a:ext cx="305239" cy="306062"/>
      </dsp:txXfrm>
    </dsp:sp>
    <dsp:sp modelId="{BCB24E51-B958-46B8-A8BE-E417DC85BA9D}">
      <dsp:nvSpPr>
        <dsp:cNvPr id="0" name=""/>
        <dsp:cNvSpPr/>
      </dsp:nvSpPr>
      <dsp:spPr>
        <a:xfrm>
          <a:off x="2886491" y="470948"/>
          <a:ext cx="2056864" cy="123411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>
              <a:latin typeface="Arial" panose="020B0604020202020204" pitchFamily="34" charset="0"/>
              <a:cs typeface="Arial" panose="020B0604020202020204" pitchFamily="34" charset="0"/>
            </a:rPr>
            <a:t>Choose method</a:t>
          </a:r>
        </a:p>
      </dsp:txBody>
      <dsp:txXfrm>
        <a:off x="2922637" y="507094"/>
        <a:ext cx="1984572" cy="1161826"/>
      </dsp:txXfrm>
    </dsp:sp>
    <dsp:sp modelId="{037EC4F4-6F60-43CD-83D3-68F1B9C8B1E9}">
      <dsp:nvSpPr>
        <dsp:cNvPr id="0" name=""/>
        <dsp:cNvSpPr/>
      </dsp:nvSpPr>
      <dsp:spPr>
        <a:xfrm>
          <a:off x="5149042" y="832956"/>
          <a:ext cx="436055" cy="5101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49042" y="934976"/>
        <a:ext cx="305239" cy="306062"/>
      </dsp:txXfrm>
    </dsp:sp>
    <dsp:sp modelId="{59A3DD9F-AF77-49F8-86B0-3FD079FACA6D}">
      <dsp:nvSpPr>
        <dsp:cNvPr id="0" name=""/>
        <dsp:cNvSpPr/>
      </dsp:nvSpPr>
      <dsp:spPr>
        <a:xfrm>
          <a:off x="5766101" y="470948"/>
          <a:ext cx="2056864" cy="123411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>
              <a:latin typeface="Arial" panose="020B0604020202020204" pitchFamily="34" charset="0"/>
              <a:cs typeface="Arial" panose="020B0604020202020204" pitchFamily="34" charset="0"/>
            </a:rPr>
            <a:t>Report estimand</a:t>
          </a:r>
        </a:p>
      </dsp:txBody>
      <dsp:txXfrm>
        <a:off x="5802247" y="507094"/>
        <a:ext cx="1984572" cy="11618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75B6BB-11B2-46E4-B9A5-98BE244EE932}">
      <dsp:nvSpPr>
        <dsp:cNvPr id="0" name=""/>
        <dsp:cNvSpPr/>
      </dsp:nvSpPr>
      <dsp:spPr>
        <a:xfrm rot="5400000">
          <a:off x="4850024" y="-1785733"/>
          <a:ext cx="1268209" cy="516153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/>
            <a:t>Find a model where the estimand is a parameter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/>
            <a:t>Not always possible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/>
            <a:t>e.g. binary outcome: </a:t>
          </a:r>
          <a:r>
            <a:rPr lang="en-GB" sz="20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binreg, rd</a:t>
          </a:r>
        </a:p>
      </dsp:txBody>
      <dsp:txXfrm rot="-5400000">
        <a:off x="2903363" y="222837"/>
        <a:ext cx="5099624" cy="1144391"/>
      </dsp:txXfrm>
    </dsp:sp>
    <dsp:sp modelId="{FB472E2C-69C6-4B84-9855-82CAC9BE2FF1}">
      <dsp:nvSpPr>
        <dsp:cNvPr id="0" name=""/>
        <dsp:cNvSpPr/>
      </dsp:nvSpPr>
      <dsp:spPr>
        <a:xfrm>
          <a:off x="0" y="2401"/>
          <a:ext cx="2903362" cy="158526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Regression adjustment</a:t>
          </a:r>
        </a:p>
      </dsp:txBody>
      <dsp:txXfrm>
        <a:off x="77386" y="79787"/>
        <a:ext cx="2748590" cy="1430489"/>
      </dsp:txXfrm>
    </dsp:sp>
    <dsp:sp modelId="{FABDB778-2753-4E12-BFE8-5F875256DE38}">
      <dsp:nvSpPr>
        <dsp:cNvPr id="0" name=""/>
        <dsp:cNvSpPr/>
      </dsp:nvSpPr>
      <dsp:spPr>
        <a:xfrm rot="5400000">
          <a:off x="4850024" y="-121208"/>
          <a:ext cx="1268209" cy="516153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Choose a model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/>
            <a:t>Compute estimand from model fit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/>
            <a:t>Broadly applicable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logistic</a:t>
          </a:r>
          <a:r>
            <a:rPr lang="en-GB" sz="2000" kern="1200"/>
            <a:t> then </a:t>
          </a:r>
          <a:r>
            <a:rPr lang="en-GB" sz="20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margins</a:t>
          </a:r>
        </a:p>
      </dsp:txBody>
      <dsp:txXfrm rot="-5400000">
        <a:off x="2903363" y="1887362"/>
        <a:ext cx="5099624" cy="1144391"/>
      </dsp:txXfrm>
    </dsp:sp>
    <dsp:sp modelId="{3A2C48FA-A31D-4942-8FEC-AA20685935B7}">
      <dsp:nvSpPr>
        <dsp:cNvPr id="0" name=""/>
        <dsp:cNvSpPr/>
      </dsp:nvSpPr>
      <dsp:spPr>
        <a:xfrm>
          <a:off x="0" y="1666927"/>
          <a:ext cx="2903362" cy="158526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Standardisation</a:t>
          </a:r>
        </a:p>
      </dsp:txBody>
      <dsp:txXfrm>
        <a:off x="77386" y="1744313"/>
        <a:ext cx="2748590" cy="1430489"/>
      </dsp:txXfrm>
    </dsp:sp>
    <dsp:sp modelId="{922B4A29-A167-49E7-82D4-BEE0D2E506A5}">
      <dsp:nvSpPr>
        <dsp:cNvPr id="0" name=""/>
        <dsp:cNvSpPr/>
      </dsp:nvSpPr>
      <dsp:spPr>
        <a:xfrm rot="5400000">
          <a:off x="4850024" y="1543316"/>
          <a:ext cx="1268209" cy="516153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/>
            <a:t>Construct weights from covariates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/>
            <a:t>Use in unadjusted estimation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/>
            <a:t>Broadly applicable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>
              <a:latin typeface="Courier New" panose="02070309020205020404" pitchFamily="49" charset="0"/>
              <a:cs typeface="Courier New" panose="02070309020205020404" pitchFamily="49" charset="0"/>
            </a:rPr>
            <a:t>teffects ipw</a:t>
          </a:r>
        </a:p>
      </dsp:txBody>
      <dsp:txXfrm rot="-5400000">
        <a:off x="2903363" y="3551887"/>
        <a:ext cx="5099624" cy="1144391"/>
      </dsp:txXfrm>
    </dsp:sp>
    <dsp:sp modelId="{F966B217-6900-470F-AF0B-27D33A6E8B1C}">
      <dsp:nvSpPr>
        <dsp:cNvPr id="0" name=""/>
        <dsp:cNvSpPr/>
      </dsp:nvSpPr>
      <dsp:spPr>
        <a:xfrm>
          <a:off x="0" y="3331452"/>
          <a:ext cx="2903362" cy="158526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Inverse probability of treatment weighting</a:t>
          </a:r>
        </a:p>
      </dsp:txBody>
      <dsp:txXfrm>
        <a:off x="77386" y="3408838"/>
        <a:ext cx="2748590" cy="14304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pPr>
              <a:defRPr/>
            </a:pPr>
            <a:fld id="{198BE525-53D5-418C-AFFF-83E322F430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2686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18050"/>
            <a:ext cx="4978400" cy="4468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pPr>
              <a:defRPr/>
            </a:pPr>
            <a:fld id="{9D7826DE-3AA9-4202-9A4B-750F1D26E7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6975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pitchFamily="-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pitchFamily="-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pitchFamily="-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20 minutes total (15+5)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27491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NB prob=loglog for percentile and BC methods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All results from odyssey_forest.do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88928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All results from odyssey_forest.do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59408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980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8284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>
                <a:solidFill>
                  <a:srgbClr val="9933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covariates were as in the primary trial analysis:</a:t>
            </a:r>
            <a:endParaRPr lang="en-GB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•"/>
            </a:pPr>
            <a:r>
              <a:rPr lang="en-GB" sz="1800">
                <a:solidFill>
                  <a:srgbClr val="9933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antiretroviral treatment [naïve or experienced (ODYSSEY A or ODYSSEY B)]</a:t>
            </a:r>
            <a:endParaRPr lang="en-GB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•"/>
            </a:pPr>
            <a:r>
              <a:rPr lang="en-GB" sz="1800">
                <a:solidFill>
                  <a:srgbClr val="9933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routine availability at site of resistance tests vs. non availability of resistance tests for children failing treatment</a:t>
            </a:r>
            <a:endParaRPr lang="en-GB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•"/>
            </a:pPr>
            <a:r>
              <a:rPr lang="en-GB" sz="1800">
                <a:solidFill>
                  <a:srgbClr val="99336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pre-specified NRTI backbone [ABC+3TC (± ZDV) vs. TDF(or TAF)+3TC(or FTC) vs. other]</a:t>
            </a:r>
            <a:endParaRPr lang="en-GB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9331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Jump at 48 weeks is because most failures were due to confirmed VL&gt;=400 after week 36 and with 12-weekly VLs a number happened at week 48</a:t>
            </a:r>
          </a:p>
          <a:p>
            <a:endParaRPr lang="en-GB"/>
          </a:p>
          <a:p>
            <a:r>
              <a:rPr lang="en-GB"/>
              <a:t>https://bmjopen.bmj.com/content/9/9/e030215.long</a:t>
            </a:r>
          </a:p>
          <a:p>
            <a:endParaRPr lang="en-GB"/>
          </a:p>
          <a:p>
            <a:r>
              <a:rPr lang="en-GB"/>
              <a:t>kmunicate by(tot_rx) ci ytitle("Cumulative incidence") title("") plotregion(margin(medsmall)) fail ylabel(#4) name(KM2,replace) ytitle(,size(medlarge)) plotopts(lwidth(*3)) ylabel(,labsize(medlarge)) legend(off) xsize(9) ysize(5) subtitle(,size(large)), </a:t>
            </a:r>
          </a:p>
          <a:p>
            <a:r>
              <a:rPr lang="en-GB"/>
              <a:t>groupvar(tot_rx) timerange(0(24)96) xtitle("Months") xlabelopts(labsize(medlarge)) savecmd labsize(medsmall)</a:t>
            </a:r>
          </a:p>
          <a:p>
            <a:r>
              <a:rPr lang="en-GB"/>
              <a:t>+ editing in powerpoint</a:t>
            </a:r>
          </a:p>
          <a:p>
            <a:endParaRPr lang="en-GB"/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3116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4313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Issue: whether to include f/up after 96 weeks in the Cox model fitting. We didn’t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1801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Why this asymmetry? Probably because SOC has larger risk, so is more uncertain on the risk scale. So ignoring uncertainty in SOC reduces SE more than ignoring uncertainty in DTG.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All results from odyssey_forest.do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78819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MCSE computed by 10 replicates: &lt;0.001 for normal, &lt;0.004 for percentile &amp; BC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All results from odyssey_forest.do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6430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All results from odyssey_forest.do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3520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Arial" panose="020B06040202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49773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5123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53187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754A0-C8A0-4002-928D-47CB66BE95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6203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00EE16B-A5F4-421C-9CD3-372970531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55DAFF-FAE6-4773-8E12-A442E291A5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106192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B1A4C-C53A-49EA-92AD-936FD0D380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22692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7CC662-12A5-4483-BBCB-4F0B3AE354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85710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A93B18-1B25-4F57-87DB-C361590245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525708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0555D3-EED5-4AEC-993A-D39C4CC4DA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226788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F13263C-5B6B-40BF-BABA-C90F762468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992454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2FC839-1926-464C-8C89-848984BEA5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37227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 marL="742950" indent="-285750">
              <a:buFont typeface="Verdana" panose="020B0604030504040204" pitchFamily="34" charset="0"/>
              <a:buChar char="−"/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689909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768E90-FD34-44BD-AC5C-544F76052B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47545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1FF4F9-3FD2-4D91-A73A-0CC5508C7A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464745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4788" y="458788"/>
            <a:ext cx="1955800" cy="5637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8788"/>
            <a:ext cx="5716588" cy="5637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B8F538-0229-4950-8B83-30D65A419A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36146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35397-6E4F-4AE1-8038-8EC66108F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CC0765-0D3B-4E4C-BAAF-02074ECF50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19D245-B1D1-4DC4-9873-BB2B9B8C2B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189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Arial" panose="020B060402020202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742823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80854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26670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51715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45506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598789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163542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11"/>
          <p:cNvSpPr>
            <a:spLocks noChangeShapeType="1"/>
          </p:cNvSpPr>
          <p:nvPr/>
        </p:nvSpPr>
        <p:spPr bwMode="auto">
          <a:xfrm>
            <a:off x="304800" y="1371600"/>
            <a:ext cx="8534400" cy="0"/>
          </a:xfrm>
          <a:prstGeom prst="line">
            <a:avLst/>
          </a:prstGeom>
          <a:noFill/>
          <a:ln w="22225">
            <a:solidFill>
              <a:srgbClr val="9169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1027" name="Picture 4" descr="UCL_MRC_JOINT-210mm.ai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79633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Box 4"/>
          <p:cNvSpPr txBox="1">
            <a:spLocks noChangeArrowheads="1"/>
          </p:cNvSpPr>
          <p:nvPr userDrawn="1"/>
        </p:nvSpPr>
        <p:spPr bwMode="auto">
          <a:xfrm>
            <a:off x="5905500" y="6453188"/>
            <a:ext cx="304323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9pPr>
          </a:lstStyle>
          <a:p>
            <a:pPr algn="r">
              <a:defRPr/>
            </a:pPr>
            <a:r>
              <a:rPr lang="en-GB" altLang="en-US" sz="1100">
                <a:solidFill>
                  <a:srgbClr val="8A7967"/>
                </a:solidFill>
                <a:latin typeface="Arial" panose="020B0604020202020204" pitchFamily="34" charset="0"/>
              </a:rPr>
              <a:t>MRC Clinical Trials Unit at UCL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med"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•"/>
        <a:defRPr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•"/>
        <a:defRPr>
          <a:solidFill>
            <a:schemeClr val="tx1"/>
          </a:solidFill>
          <a:latin typeface="+mn-lt"/>
          <a:ea typeface="ＭＳ Ｐゴシック" pitchFamily="-8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•"/>
        <a:defRPr sz="1600">
          <a:solidFill>
            <a:schemeClr val="tx1"/>
          </a:solidFill>
          <a:latin typeface="+mn-lt"/>
          <a:ea typeface="ＭＳ Ｐゴシック" pitchFamily="-84" charset="-128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–"/>
        <a:defRPr sz="1400">
          <a:solidFill>
            <a:schemeClr val="tx1"/>
          </a:solidFill>
          <a:latin typeface="+mn-lt"/>
          <a:ea typeface="ＭＳ Ｐゴシック" pitchFamily="-84" charset="-128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84" charset="-128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8788"/>
            <a:ext cx="7824788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304800" y="1371600"/>
            <a:ext cx="8534400" cy="0"/>
          </a:xfrm>
          <a:prstGeom prst="line">
            <a:avLst/>
          </a:prstGeom>
          <a:noFill/>
          <a:ln w="22225">
            <a:solidFill>
              <a:srgbClr val="9169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3" name="TextBox 6"/>
          <p:cNvSpPr txBox="1">
            <a:spLocks noChangeArrowheads="1"/>
          </p:cNvSpPr>
          <p:nvPr userDrawn="1"/>
        </p:nvSpPr>
        <p:spPr bwMode="auto">
          <a:xfrm>
            <a:off x="5905500" y="6453188"/>
            <a:ext cx="304323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9pPr>
          </a:lstStyle>
          <a:p>
            <a:pPr algn="r">
              <a:defRPr/>
            </a:pPr>
            <a:r>
              <a:rPr lang="en-GB" altLang="en-US" sz="1100">
                <a:solidFill>
                  <a:srgbClr val="8A7967"/>
                </a:solidFill>
                <a:latin typeface="Arial" panose="020B0604020202020204" pitchFamily="34" charset="0"/>
              </a:rPr>
              <a:t>MRC Clinical Trials Unit at UCL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2545B-8FF2-4F04-A521-052F2BD548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23528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0430887-20A9-4CF0-AA70-89F10A18D1A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anose="020B0604020202020204" pitchFamily="34" charset="0"/>
          <a:ea typeface="ＭＳ Ｐゴシック" pitchFamily="-1" charset="-128"/>
          <a:cs typeface="ＭＳ Ｐゴシック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20049"/>
        </a:buClr>
        <a:buChar char="•"/>
        <a:defRPr sz="2000">
          <a:solidFill>
            <a:schemeClr val="tx1"/>
          </a:solidFill>
          <a:latin typeface="Arial" panose="020B0604020202020204" pitchFamily="34" charset="0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20049"/>
        </a:buClr>
        <a:buFont typeface="Verdana" panose="020B0604030504040204" pitchFamily="34" charset="0"/>
        <a:buChar char="−"/>
        <a:defRPr sz="2000">
          <a:solidFill>
            <a:schemeClr val="tx1"/>
          </a:solidFill>
          <a:latin typeface="Arial" panose="020B0604020202020204" pitchFamily="34" charset="0"/>
          <a:ea typeface="ＭＳ Ｐゴシック" pitchFamily="-8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20049"/>
        </a:buClr>
        <a:buFont typeface="Courier New" panose="02070309020205020404" pitchFamily="49" charset="0"/>
        <a:buChar char="o"/>
        <a:defRPr>
          <a:solidFill>
            <a:schemeClr val="tx1"/>
          </a:solidFill>
          <a:latin typeface="Arial" panose="020B0604020202020204" pitchFamily="34" charset="0"/>
          <a:ea typeface="ＭＳ Ｐゴシック" pitchFamily="-84" charset="-128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920049"/>
        </a:buClr>
        <a:buChar char="–"/>
        <a:defRPr>
          <a:solidFill>
            <a:schemeClr val="tx1"/>
          </a:solidFill>
          <a:latin typeface="Arial" panose="020B0604020202020204" pitchFamily="34" charset="0"/>
          <a:ea typeface="ＭＳ Ｐゴシック" pitchFamily="-84" charset="-128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Arial" panose="020B0604020202020204" pitchFamily="34" charset="0"/>
          <a:ea typeface="ＭＳ Ｐゴシック" pitchFamily="-84" charset="-128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468313" y="2924944"/>
            <a:ext cx="8102600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GB" altLang="en-US" sz="3200">
                <a:solidFill>
                  <a:srgbClr val="822F5A"/>
                </a:solidFill>
                <a:latin typeface="Arial" panose="020B0604020202020204" pitchFamily="34" charset="0"/>
              </a:rPr>
              <a:t>Covariate adjustment in a randomised trial with time-to-event outcomes</a:t>
            </a:r>
          </a:p>
          <a:p>
            <a:pPr algn="l">
              <a:spcBef>
                <a:spcPct val="50000"/>
              </a:spcBef>
            </a:pPr>
            <a:endParaRPr lang="en-GB" altLang="en-US">
              <a:solidFill>
                <a:srgbClr val="9A044B"/>
              </a:solidFill>
              <a:latin typeface="Arial" panose="020B0604020202020204" pitchFamily="34" charset="0"/>
            </a:endParaRPr>
          </a:p>
          <a:p>
            <a:pPr algn="l">
              <a:spcBef>
                <a:spcPct val="50000"/>
              </a:spcBef>
            </a:pPr>
            <a:r>
              <a:rPr lang="en-GB" altLang="en-US" b="1">
                <a:latin typeface="Arial" panose="020B0604020202020204" pitchFamily="34" charset="0"/>
              </a:rPr>
              <a:t>Ian White, Tim Morris, Deborah Ford </a:t>
            </a:r>
          </a:p>
          <a:p>
            <a:pPr algn="l">
              <a:spcBef>
                <a:spcPct val="50000"/>
              </a:spcBef>
            </a:pPr>
            <a:r>
              <a:rPr lang="en-GB" altLang="en-US" sz="2000">
                <a:latin typeface="Arial" panose="020B0604020202020204" pitchFamily="34" charset="0"/>
              </a:rPr>
              <a:t>MRC Clinical Trials Unit at UCL, London, UK</a:t>
            </a:r>
          </a:p>
          <a:p>
            <a:pPr algn="l">
              <a:spcBef>
                <a:spcPct val="50000"/>
              </a:spcBef>
            </a:pPr>
            <a:r>
              <a:rPr lang="en-GB" altLang="en-US" sz="2000">
                <a:latin typeface="Arial" panose="020B0604020202020204" pitchFamily="34" charset="0"/>
              </a:rPr>
              <a:t>UK Stata conference (online)</a:t>
            </a:r>
          </a:p>
          <a:p>
            <a:pPr algn="l">
              <a:spcBef>
                <a:spcPct val="50000"/>
              </a:spcBef>
            </a:pPr>
            <a:r>
              <a:rPr lang="en-GB" altLang="en-US" sz="2000">
                <a:latin typeface="Arial" panose="020B0604020202020204" pitchFamily="34" charset="0"/>
              </a:rPr>
              <a:t>9 September 2021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2108A-4514-4FDB-BD41-BF59B2BED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Stata method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38A1A572-A68F-4C2B-BA33-DFDC379F3711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defRPr/>
                </a:pPr>
                <a:r>
                  <a:rPr lang="en-GB">
                    <a:solidFill>
                      <a:srgbClr val="000000"/>
                    </a:solidFill>
                  </a:rPr>
                  <a:t>Fit Cox model and extract baseline survivor function and linear predictor</a:t>
                </a:r>
              </a:p>
              <a:p>
                <a:pPr marL="0" indent="0">
                  <a:buNone/>
                </a:pPr>
                <a:r>
                  <a:rPr lang="en-GB" sz="1800">
                    <a:latin typeface="Courier New" panose="02070309020205020404" pitchFamily="49" charset="0"/>
                    <a:cs typeface="Courier New" panose="02070309020205020404" pitchFamily="49" charset="0"/>
                  </a:rPr>
                  <a:t>stcox i.dtg i.strata, basesurv(S0)</a:t>
                </a:r>
              </a:p>
              <a:p>
                <a:pPr>
                  <a:spcBef>
                    <a:spcPts val="1800"/>
                  </a:spcBef>
                  <a:defRPr/>
                </a:pPr>
                <a:r>
                  <a:rPr lang="en-GB">
                    <a:solidFill>
                      <a:srgbClr val="000000"/>
                    </a:solidFill>
                  </a:rPr>
                  <a:t>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(96)</m:t>
                    </m:r>
                  </m:oMath>
                </a14:m>
                <a:endParaRPr lang="en-GB">
                  <a:solidFill>
                    <a:srgbClr val="000000"/>
                  </a:solidFill>
                </a:endParaRPr>
              </a:p>
              <a:p>
                <a:pPr marL="0" indent="0">
                  <a:buNone/>
                </a:pPr>
                <a:r>
                  <a:rPr lang="en-GB" sz="1800">
                    <a:latin typeface="Courier New" panose="02070309020205020404" pitchFamily="49" charset="0"/>
                    <a:cs typeface="Courier New" panose="02070309020205020404" pitchFamily="49" charset="0"/>
                  </a:rPr>
                  <a:t>summ S0 if _t&lt;=96, meanonly</a:t>
                </a:r>
              </a:p>
              <a:p>
                <a:pPr marL="0" indent="0">
                  <a:buNone/>
                </a:pPr>
                <a:r>
                  <a:rPr lang="en-GB" sz="1800">
                    <a:latin typeface="Courier New" panose="02070309020205020404" pitchFamily="49" charset="0"/>
                    <a:cs typeface="Courier New" panose="02070309020205020404" pitchFamily="49" charset="0"/>
                  </a:rPr>
                  <a:t>local S096 = r(min)</a:t>
                </a:r>
              </a:p>
              <a:p>
                <a:pPr>
                  <a:spcBef>
                    <a:spcPts val="1800"/>
                  </a:spcBef>
                  <a:defRPr/>
                </a:pPr>
                <a:r>
                  <a:rPr lang="en-GB">
                    <a:solidFill>
                      <a:srgbClr val="000000"/>
                    </a:solidFill>
                  </a:rPr>
                  <a:t>Compute marginal risk by arm </a:t>
                </a:r>
              </a:p>
              <a:p>
                <a:pPr marL="0" indent="0">
                  <a:buNone/>
                </a:pPr>
                <a:r>
                  <a:rPr lang="en-GB" sz="1800">
                    <a:latin typeface="Courier New" panose="02070309020205020404" pitchFamily="49" charset="0"/>
                    <a:cs typeface="Courier New" panose="02070309020205020404" pitchFamily="49" charset="0"/>
                  </a:rPr>
                  <a:t>margins dtg,	expression(1-`S096'^exp(predict(xb)))</a:t>
                </a:r>
              </a:p>
              <a:p>
                <a:pPr lvl="1">
                  <a:spcBef>
                    <a:spcPts val="600"/>
                  </a:spcBef>
                  <a:defRPr/>
                </a:pPr>
                <a:r>
                  <a:rPr lang="en-GB">
                    <a:solidFill>
                      <a:srgbClr val="000000"/>
                    </a:solidFill>
                    <a:ea typeface="ＭＳ Ｐゴシック" pitchFamily="-1" charset="-128"/>
                  </a:rPr>
                  <a:t>can also work on the log-log scale</a:t>
                </a:r>
              </a:p>
              <a:p>
                <a:pPr>
                  <a:spcBef>
                    <a:spcPts val="1800"/>
                  </a:spcBef>
                  <a:buFont typeface="Verdana" panose="020B0604030504040204" pitchFamily="34" charset="0"/>
                  <a:buChar char="•"/>
                  <a:defRPr/>
                </a:pPr>
                <a:r>
                  <a:rPr lang="en-GB">
                    <a:solidFill>
                      <a:srgbClr val="000000"/>
                    </a:solidFill>
                  </a:rPr>
                  <a:t>Compute marginal risk difference</a:t>
                </a:r>
              </a:p>
              <a:p>
                <a:pPr marL="0" indent="0">
                  <a:buNone/>
                </a:pPr>
                <a:r>
                  <a:rPr lang="en-GB" sz="1800">
                    <a:latin typeface="Courier New" panose="02070309020205020404" pitchFamily="49" charset="0"/>
                    <a:cs typeface="Courier New" panose="02070309020205020404" pitchFamily="49" charset="0"/>
                  </a:rPr>
                  <a:t>margins r.dtg, expression(1-`S096'^exp(predict(xb)))</a:t>
                </a:r>
              </a:p>
              <a:p>
                <a:pPr marR="0" lvl="0" defTabSz="914400" latinLnBrk="0">
                  <a:lnSpc>
                    <a:spcPct val="100000"/>
                  </a:lnSpc>
                  <a:spcBef>
                    <a:spcPts val="1800"/>
                  </a:spcBef>
                  <a:buSzTx/>
                  <a:buFont typeface="Verdana" panose="020B0604030504040204" pitchFamily="34" charset="0"/>
                  <a:buChar char="•"/>
                  <a:tabLst/>
                  <a:defRPr/>
                </a:pPr>
                <a:r>
                  <a:rPr lang="en-GB">
                    <a:solidFill>
                      <a:srgbClr val="000000"/>
                    </a:solidFill>
                  </a:rPr>
                  <a:t>Ignores uncertainty in the baseline survivor function</a:t>
                </a:r>
              </a:p>
              <a:p>
                <a:pPr marL="0" indent="0">
                  <a:buNone/>
                </a:pPr>
                <a:endParaRPr lang="en-GB" sz="180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38A1A572-A68F-4C2B-BA33-DFDC379F371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 l="-863" t="-533" b="-8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EB5A06B-1644-4DE4-AECE-CB5A6294CC52}"/>
                  </a:ext>
                </a:extLst>
              </p:cNvPr>
              <p:cNvSpPr txBox="1"/>
              <p:nvPr/>
            </p:nvSpPr>
            <p:spPr>
              <a:xfrm>
                <a:off x="5580112" y="404664"/>
                <a:ext cx="302433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GB" sz="2000">
                    <a:latin typeface="Courier New" panose="02070309020205020404" pitchFamily="49" charset="0"/>
                    <a:cs typeface="Courier New" panose="02070309020205020404" pitchFamily="49" charset="0"/>
                  </a:rPr>
                  <a:t>dtg</a:t>
                </a:r>
                <a:r>
                  <a:rPr lang="en-GB" sz="200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𝑧</m:t>
                    </m:r>
                  </m:oMath>
                </a14:m>
                <a:r>
                  <a:rPr lang="en-GB" sz="2000">
                    <a:latin typeface="Arial" panose="020B0604020202020204" pitchFamily="34" charset="0"/>
                    <a:cs typeface="Arial" panose="020B0604020202020204" pitchFamily="34" charset="0"/>
                  </a:rPr>
                  <a:t> = treatment</a:t>
                </a:r>
              </a:p>
              <a:p>
                <a:pPr algn="l"/>
                <a:r>
                  <a:rPr lang="en-GB" sz="2000">
                    <a:latin typeface="Courier New" panose="02070309020205020404" pitchFamily="49" charset="0"/>
                    <a:cs typeface="Courier New" panose="02070309020205020404" pitchFamily="49" charset="0"/>
                  </a:rPr>
                  <a:t>strata</a:t>
                </a:r>
                <a:r>
                  <a:rPr lang="en-GB" sz="200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</m:oMath>
                </a14:m>
                <a:r>
                  <a:rPr lang="en-GB" sz="2000">
                    <a:latin typeface="Arial" panose="020B0604020202020204" pitchFamily="34" charset="0"/>
                    <a:cs typeface="Arial" panose="020B0604020202020204" pitchFamily="34" charset="0"/>
                  </a:rPr>
                  <a:t> = covariates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EB5A06B-1644-4DE4-AECE-CB5A6294CC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04664"/>
                <a:ext cx="3024336" cy="707886"/>
              </a:xfrm>
              <a:prstGeom prst="rect">
                <a:avLst/>
              </a:prstGeom>
              <a:blipFill>
                <a:blip r:embed="rId4"/>
                <a:stretch>
                  <a:fillRect l="-2016" t="-5983" r="-1008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F4C8B9-C71A-4A4E-8B25-B749E5FC5D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015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2901B25-EA82-4B74-900F-8C1CF03F9A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9983853"/>
              </p:ext>
            </p:extLst>
          </p:nvPr>
        </p:nvGraphicFramePr>
        <p:xfrm>
          <a:off x="685800" y="1524000"/>
          <a:ext cx="777239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8323">
                  <a:extLst>
                    <a:ext uri="{9D8B030D-6E8A-4147-A177-3AD203B41FA5}">
                      <a16:colId xmlns:a16="http://schemas.microsoft.com/office/drawing/2014/main" val="1588735102"/>
                    </a:ext>
                  </a:extLst>
                </a:gridCol>
                <a:gridCol w="1524463">
                  <a:extLst>
                    <a:ext uri="{9D8B030D-6E8A-4147-A177-3AD203B41FA5}">
                      <a16:colId xmlns:a16="http://schemas.microsoft.com/office/drawing/2014/main" val="3560889243"/>
                    </a:ext>
                  </a:extLst>
                </a:gridCol>
                <a:gridCol w="1999930">
                  <a:extLst>
                    <a:ext uri="{9D8B030D-6E8A-4147-A177-3AD203B41FA5}">
                      <a16:colId xmlns:a16="http://schemas.microsoft.com/office/drawing/2014/main" val="3437356959"/>
                    </a:ext>
                  </a:extLst>
                </a:gridCol>
                <a:gridCol w="1324841">
                  <a:extLst>
                    <a:ext uri="{9D8B030D-6E8A-4147-A177-3AD203B41FA5}">
                      <a16:colId xmlns:a16="http://schemas.microsoft.com/office/drawing/2014/main" val="1973125273"/>
                    </a:ext>
                  </a:extLst>
                </a:gridCol>
                <a:gridCol w="1324841">
                  <a:extLst>
                    <a:ext uri="{9D8B030D-6E8A-4147-A177-3AD203B41FA5}">
                      <a16:colId xmlns:a16="http://schemas.microsoft.com/office/drawing/2014/main" val="77443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>
                          <a:latin typeface="Arial" panose="020B0604020202020204" pitchFamily="34" charset="0"/>
                        </a:rPr>
                        <a:t>Estimand</a:t>
                      </a:r>
                      <a:endParaRPr lang="en-GB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>
                          <a:latin typeface="Arial" panose="020B0604020202020204" pitchFamily="34" charset="0"/>
                        </a:rPr>
                        <a:t>Estimate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latin typeface="Arial" panose="020B0604020202020204" pitchFamily="34" charset="0"/>
                        </a:rPr>
                        <a:t>Scale for CI</a:t>
                      </a:r>
                      <a:endParaRPr lang="en-GB" sz="200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>
                          <a:latin typeface="Arial" panose="020B0604020202020204" pitchFamily="34" charset="0"/>
                        </a:rPr>
                        <a:t>95% CI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659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>
                          <a:latin typeface="Arial" panose="020B0604020202020204" pitchFamily="34" charset="0"/>
                        </a:rPr>
                        <a:t>DTG risk</a:t>
                      </a:r>
                      <a:endParaRPr lang="en-GB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0.137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latin typeface="Arial" panose="020B0604020202020204" pitchFamily="34" charset="0"/>
                        </a:rPr>
                        <a:t>probability</a:t>
                      </a:r>
                      <a:endParaRPr lang="en-GB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0.193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0313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000"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latin typeface="Arial" panose="020B0604020202020204" pitchFamily="34" charset="0"/>
                        </a:rPr>
                        <a:t>log-log</a:t>
                      </a:r>
                      <a:endParaRPr lang="en-GB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0.203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8655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>
                          <a:latin typeface="Arial" panose="020B0604020202020204" pitchFamily="34" charset="0"/>
                        </a:rPr>
                        <a:t>SOC risk</a:t>
                      </a:r>
                      <a:endParaRPr lang="en-GB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0.217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latin typeface="Arial" panose="020B0604020202020204" pitchFamily="34" charset="0"/>
                        </a:rPr>
                        <a:t>probability</a:t>
                      </a:r>
                      <a:endParaRPr lang="en-GB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0.169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0.265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27651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000"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kern="120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latin typeface="Arial" panose="020B0604020202020204" pitchFamily="34" charset="0"/>
                        </a:rPr>
                        <a:t>log-log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0.173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0.269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665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>
                          <a:latin typeface="Arial" panose="020B0604020202020204" pitchFamily="34" charset="0"/>
                        </a:rPr>
                        <a:t>DTG – SOC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-0.080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latin typeface="Arial" panose="020B0604020202020204" pitchFamily="34" charset="0"/>
                        </a:rPr>
                        <a:t>probability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-0.129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-0.032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7280938"/>
                  </a:ext>
                </a:extLst>
              </a:tr>
            </a:tbl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040A047A-A58B-4175-A3A1-6C865014D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Results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99772-62D1-4AA5-9787-4AAF05F0F8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F0739AB7-5DF4-45C7-9DE9-E9F517C83AB5}"/>
              </a:ext>
            </a:extLst>
          </p:cNvPr>
          <p:cNvSpPr txBox="1">
            <a:spLocks/>
          </p:cNvSpPr>
          <p:nvPr/>
        </p:nvSpPr>
        <p:spPr bwMode="auto">
          <a:xfrm>
            <a:off x="685800" y="4012272"/>
            <a:ext cx="7772400" cy="2225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Font typeface="Verdana" panose="020B0604030504040204" pitchFamily="34" charset="0"/>
              <a:buChar char="−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-8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-84" charset="-128"/>
              </a:defRPr>
            </a:lvl3pPr>
            <a:lvl4pPr marL="1562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-84" charset="-128"/>
              </a:defRPr>
            </a:lvl4pPr>
            <a:lvl5pPr marL="1981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Arial" panose="020B0604020202020204" pitchFamily="34" charset="0"/>
                <a:ea typeface="ＭＳ Ｐゴシック" pitchFamily="-84" charset="-128"/>
              </a:defRPr>
            </a:lvl5pPr>
            <a:lvl6pPr marL="2438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6pPr>
            <a:lvl7pPr marL="2895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7pPr>
            <a:lvl8pPr marL="3352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8pPr>
            <a:lvl9pPr marL="3810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Aft>
                <a:spcPts val="600"/>
              </a:spcAft>
            </a:pPr>
            <a:r>
              <a:rPr lang="en-GB" kern="0">
                <a:solidFill>
                  <a:srgbClr val="000000"/>
                </a:solidFill>
              </a:rPr>
              <a:t>Impact of ignoring uncertainty in the baseline survivor function?</a:t>
            </a:r>
          </a:p>
          <a:p>
            <a:pPr lvl="1">
              <a:spcAft>
                <a:spcPts val="600"/>
              </a:spcAft>
            </a:pPr>
            <a:r>
              <a:rPr lang="en-GB" kern="0">
                <a:cs typeface="Arial" panose="020B0604020202020204" pitchFamily="34" charset="0"/>
              </a:rPr>
              <a:t>baseline = SOC arm &amp; first stratum</a:t>
            </a:r>
          </a:p>
          <a:p>
            <a:pPr lvl="1">
              <a:spcAft>
                <a:spcPts val="600"/>
              </a:spcAft>
            </a:pPr>
            <a:r>
              <a:rPr lang="en-GB" kern="0">
                <a:cs typeface="Arial" panose="020B0604020202020204" pitchFamily="34" charset="0"/>
              </a:rPr>
              <a:t>asymmetrical e.g. reversing coding of treatment increases SE of DTG – SOC by 50% </a:t>
            </a:r>
          </a:p>
          <a:p>
            <a:pPr lvl="1">
              <a:spcAft>
                <a:spcPts val="600"/>
              </a:spcAft>
            </a:pPr>
            <a:r>
              <a:rPr lang="en-GB" kern="0">
                <a:cs typeface="Arial" panose="020B0604020202020204" pitchFamily="34" charset="0"/>
              </a:rPr>
              <a:t>definitely bad for arm-specific risks (results later)</a:t>
            </a:r>
          </a:p>
          <a:p>
            <a:endParaRPr lang="en-GB" kern="0"/>
          </a:p>
        </p:txBody>
      </p:sp>
    </p:spTree>
    <p:extLst>
      <p:ext uri="{BB962C8B-B14F-4D97-AF65-F5344CB8AC3E}">
        <p14:creationId xmlns:p14="http://schemas.microsoft.com/office/powerpoint/2010/main" val="417218398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85B39-8725-444F-A033-0EDB090A5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8788"/>
            <a:ext cx="7824788" cy="809625"/>
          </a:xfrm>
        </p:spPr>
        <p:txBody>
          <a:bodyPr/>
          <a:lstStyle/>
          <a:p>
            <a:r>
              <a:rPr lang="en-GB"/>
              <a:t>Approach 2: margins + bootstrap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A71CAE-6FE9-4679-A941-234DB99E64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/>
              <a:t>Bootstrapping the whole procedure (Cox model + margins) should correctly allow for all sources of uncertainty</a:t>
            </a:r>
          </a:p>
          <a:p>
            <a:r>
              <a:rPr lang="en-GB" dirty="0"/>
              <a:t>We compare confidence intervals produced by normal theory and by bootstrapping, and (for the risks) using the log-log transform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1000 </a:t>
            </a: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bootstrap samples</a:t>
            </a:r>
          </a:p>
          <a:p>
            <a:pPr lvl="1"/>
            <a:r>
              <a:rPr lang="en-GB">
                <a:cs typeface="Arial" panose="020B0604020202020204" pitchFamily="34" charset="0"/>
              </a:rPr>
              <a:t>used same seed &amp; details as in primary analysis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B9083-9FA9-4514-8B1D-B8E707BDFA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672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0A047A-A58B-4175-A3A1-6C865014D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8788"/>
            <a:ext cx="7824788" cy="809625"/>
          </a:xfrm>
        </p:spPr>
        <p:txBody>
          <a:bodyPr/>
          <a:lstStyle/>
          <a:p>
            <a:r>
              <a:rPr lang="en-GB"/>
              <a:t>Results for treatment effect using margins +/- bootstrap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2901B25-EA82-4B74-900F-8C1CF03F9A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474284"/>
              </p:ext>
            </p:extLst>
          </p:nvPr>
        </p:nvGraphicFramePr>
        <p:xfrm>
          <a:off x="467544" y="1663824"/>
          <a:ext cx="83160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0000">
                  <a:extLst>
                    <a:ext uri="{9D8B030D-6E8A-4147-A177-3AD203B41FA5}">
                      <a16:colId xmlns:a16="http://schemas.microsoft.com/office/drawing/2014/main" val="3437356959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4041971529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97312527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77443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>
                          <a:latin typeface="Arial" panose="020B0604020202020204" pitchFamily="34" charset="0"/>
                        </a:rPr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>
                          <a:latin typeface="Arial" panose="020B0604020202020204" pitchFamily="34" charset="0"/>
                        </a:rPr>
                        <a:t>Estimate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>
                          <a:latin typeface="Arial" panose="020B0604020202020204" pitchFamily="34" charset="0"/>
                        </a:rPr>
                        <a:t>95% CI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659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>
                          <a:latin typeface="Arial" panose="020B0604020202020204" pitchFamily="34" charset="0"/>
                        </a:rPr>
                        <a:t>margins, ignore uncertain S</a:t>
                      </a:r>
                      <a:r>
                        <a:rPr lang="en-GB" sz="2000" baseline="-25000"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-0.080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-0.129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-0.032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313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>
                          <a:latin typeface="Arial" panose="020B0604020202020204" pitchFamily="34" charset="0"/>
                        </a:rPr>
                        <a:t>margins + bootstrap + Normal 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-0.080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-0.135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-0.026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651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>
                          <a:latin typeface="Arial" panose="020B0604020202020204" pitchFamily="34" charset="0"/>
                        </a:rPr>
                        <a:t>margins + bootstrap + percentile 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-0.080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-0.139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-0.028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055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>
                          <a:latin typeface="Arial" panose="020B0604020202020204" pitchFamily="34" charset="0"/>
                        </a:rPr>
                        <a:t>margins + bootstrap + bias-corrected 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-0.080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-0.142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-0.031</a:t>
                      </a:r>
                      <a:endParaRPr lang="en-GB" sz="20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11136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F50BF30-C3AB-432A-AF72-EDA51D432391}"/>
              </a:ext>
            </a:extLst>
          </p:cNvPr>
          <p:cNvSpPr txBox="1"/>
          <p:nvPr/>
        </p:nvSpPr>
        <p:spPr>
          <a:xfrm>
            <a:off x="931514" y="4437112"/>
            <a:ext cx="74569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Conclusion: ignoring uncertain S</a:t>
            </a:r>
            <a:r>
              <a:rPr lang="en-GB" sz="2000" baseline="-25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 gives slightly too narrow CI</a:t>
            </a:r>
          </a:p>
          <a:p>
            <a:pPr algn="l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Note: Monte Carlo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error on confidence limits is &lt;0.001 for normal, &lt;0.004 for percentile &amp; </a:t>
            </a: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BC. </a:t>
            </a:r>
          </a:p>
          <a:p>
            <a:pPr algn="l"/>
            <a:endParaRPr lang="en-GB" sz="200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is there no </a:t>
            </a:r>
            <a:r>
              <a:rPr lang="en-GB" sz="200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bootstrap, mcerror</a:t>
            </a:r>
            <a:r>
              <a:rPr lang="en-GB"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2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624C6-DB6B-453A-B775-11CA0522E5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t>13</a:t>
            </a:fld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A9F796-2125-4DB7-B600-FCAFA9097B60}"/>
              </a:ext>
            </a:extLst>
          </p:cNvPr>
          <p:cNvSpPr/>
          <p:nvPr/>
        </p:nvSpPr>
        <p:spPr bwMode="auto">
          <a:xfrm>
            <a:off x="5364088" y="3279899"/>
            <a:ext cx="3456384" cy="365125"/>
          </a:xfrm>
          <a:prstGeom prst="rect">
            <a:avLst/>
          </a:prstGeom>
          <a:noFill/>
          <a:ln w="508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B0BDAD-BAF9-477A-9B88-296ECBA81806}"/>
              </a:ext>
            </a:extLst>
          </p:cNvPr>
          <p:cNvSpPr txBox="1"/>
          <p:nvPr/>
        </p:nvSpPr>
        <p:spPr>
          <a:xfrm>
            <a:off x="5364088" y="3645024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reported in ODYSSEY paper</a:t>
            </a:r>
          </a:p>
        </p:txBody>
      </p:sp>
    </p:spTree>
    <p:extLst>
      <p:ext uri="{BB962C8B-B14F-4D97-AF65-F5344CB8AC3E}">
        <p14:creationId xmlns:p14="http://schemas.microsoft.com/office/powerpoint/2010/main" val="328795378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87532-1498-4E93-B7F3-9BD322AF1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8788"/>
            <a:ext cx="7824788" cy="809625"/>
          </a:xfrm>
        </p:spPr>
        <p:txBody>
          <a:bodyPr/>
          <a:lstStyle/>
          <a:p>
            <a:r>
              <a:rPr lang="en-GB"/>
              <a:t>Approach 3: standsurv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740F61-602E-4AEC-9DA1-9A1E2DAE0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/>
              <a:t>We compare these methods with Paul Lambert’s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standsurv</a:t>
            </a:r>
            <a:r>
              <a:rPr lang="en-GB"/>
              <a:t>, which is based on a parametric survival model</a:t>
            </a:r>
          </a:p>
          <a:p>
            <a:pPr lvl="1"/>
            <a:r>
              <a:rPr lang="en-GB"/>
              <a:t>we use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streg</a:t>
            </a:r>
            <a:r>
              <a:rPr lang="en-GB"/>
              <a:t> and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stpm2</a:t>
            </a:r>
          </a:p>
          <a:p>
            <a:r>
              <a:rPr lang="en-GB"/>
              <a:t>This is equivalent to using margins while allowing for estimation </a:t>
            </a:r>
          </a:p>
          <a:p>
            <a:r>
              <a:rPr lang="en-GB"/>
              <a:t>Code:</a:t>
            </a:r>
          </a:p>
          <a:p>
            <a:pPr marL="0" indent="-457200">
              <a:buNone/>
            </a:pP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xi: stpm2 dtg i.strata, df(3) scale(h) </a:t>
            </a:r>
          </a:p>
          <a:p>
            <a:pPr marL="358775" indent="-358775">
              <a:buNone/>
            </a:pP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standsurv, atvars(S1 S0) at1(dtg 1) at2(dtg 0) contrast(difference) timevar(timevar) se ci contrastvar(con)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SzTx/>
              <a:buFontTx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1" charset="-128"/>
              </a:rPr>
              <a:t>No need to bootstrap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SzTx/>
              <a:buFontTx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1" charset="-128"/>
              </a:rPr>
              <a:t>Results later</a:t>
            </a:r>
          </a:p>
          <a:p>
            <a:pPr marL="0" indent="-684000">
              <a:buNone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92CE2-241D-43C5-9005-10B86B72F9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202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2AC4E-116B-4AC3-8E13-F7E698B28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8788"/>
            <a:ext cx="7824788" cy="809625"/>
          </a:xfrm>
        </p:spPr>
        <p:txBody>
          <a:bodyPr/>
          <a:lstStyle/>
          <a:p>
            <a:r>
              <a:rPr lang="en-GB"/>
              <a:t>Approach 4: IPTW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EA565B-7462-4441-9CD9-4F5E534E9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524000"/>
            <a:ext cx="7824788" cy="4572000"/>
          </a:xfrm>
        </p:spPr>
        <p:txBody>
          <a:bodyPr/>
          <a:lstStyle/>
          <a:p>
            <a:r>
              <a:rPr lang="en-GB" dirty="0"/>
              <a:t>IPTW = Inverse probability of treatment weighting</a:t>
            </a:r>
          </a:p>
          <a:p>
            <a:r>
              <a:rPr lang="en-GB" dirty="0"/>
              <a:t>Idea that applies for all </a:t>
            </a:r>
            <a:r>
              <a:rPr lang="en-GB"/>
              <a:t>outcome types</a:t>
            </a:r>
            <a:endParaRPr lang="en-GB" dirty="0"/>
          </a:p>
          <a:p>
            <a:r>
              <a:rPr lang="en-GB"/>
              <a:t>Can’t use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stteffects</a:t>
            </a:r>
            <a:r>
              <a:rPr lang="en-GB"/>
              <a:t> which only does parametric survival models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4DFF7-104E-4A9B-8D7A-24C4C212A0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123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2AC4E-116B-4AC3-8E13-F7E698B28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8788"/>
            <a:ext cx="7824788" cy="809625"/>
          </a:xfrm>
        </p:spPr>
        <p:txBody>
          <a:bodyPr/>
          <a:lstStyle/>
          <a:p>
            <a:r>
              <a:rPr lang="en-GB"/>
              <a:t>Approach 4: IPTW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EA565B-7462-4441-9CD9-4F5E534E9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524000"/>
            <a:ext cx="7824788" cy="4572000"/>
          </a:xfrm>
        </p:spPr>
        <p:txBody>
          <a:bodyPr/>
          <a:lstStyle/>
          <a:p>
            <a:r>
              <a:rPr lang="en-GB"/>
              <a:t>Regress randomised treatment on the covariates</a:t>
            </a:r>
          </a:p>
          <a:p>
            <a:pPr marL="0" indent="0">
              <a:buNone/>
            </a:pP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logistic dtg i.strata</a:t>
            </a:r>
          </a:p>
          <a:p>
            <a:pPr lvl="0">
              <a:defRPr/>
            </a:pPr>
            <a:r>
              <a:rPr kumimoji="0" 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1" charset="-128"/>
              </a:rPr>
              <a:t>Construct </a:t>
            </a:r>
            <a:r>
              <a:rPr lang="en-GB">
                <a:solidFill>
                  <a:srgbClr val="000000"/>
                </a:solidFill>
              </a:rPr>
              <a:t>inverse probability of treatment weights </a:t>
            </a:r>
            <a:endParaRPr kumimoji="0" lang="en-GB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-1" charset="-128"/>
            </a:endParaRPr>
          </a:p>
          <a:p>
            <a:pPr marL="0" indent="0">
              <a:buNone/>
            </a:pP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predict p</a:t>
            </a:r>
          </a:p>
          <a:p>
            <a:pPr marL="0" indent="0">
              <a:buNone/>
            </a:pP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gen pw = cond(dtg,1/p,1/(1-p))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SzTx/>
              <a:buFontTx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-1" charset="-128"/>
              </a:rPr>
              <a:t>Use weights in an unadjusted analysis</a:t>
            </a:r>
          </a:p>
          <a:p>
            <a:pPr marL="0" indent="0">
              <a:buNone/>
            </a:pP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streset [pw = pw]</a:t>
            </a:r>
          </a:p>
          <a:p>
            <a:pPr marL="0" indent="0">
              <a:buNone/>
            </a:pPr>
            <a:r>
              <a:rPr lang="en-GB" sz="2000">
                <a:latin typeface="Courier New" panose="02070309020205020404" pitchFamily="49" charset="0"/>
                <a:cs typeface="Courier New" panose="02070309020205020404" pitchFamily="49" charset="0"/>
              </a:rPr>
              <a:t>stcox i.dtg, basesurv(`S0')</a:t>
            </a:r>
          </a:p>
          <a:p>
            <a:pPr marL="0" indent="0">
              <a:buNone/>
            </a:pPr>
            <a:r>
              <a:rPr lang="en-GB" sz="2000">
                <a:latin typeface="Courier New" panose="02070309020205020404" pitchFamily="49" charset="0"/>
                <a:cs typeface="Courier New" panose="02070309020205020404" pitchFamily="49" charset="0"/>
              </a:rPr>
              <a:t>summ `S0' if _t&lt;=96, meanonly // as before</a:t>
            </a:r>
          </a:p>
          <a:p>
            <a:pPr marL="0" indent="0">
              <a:buNone/>
            </a:pPr>
            <a:r>
              <a:rPr lang="en-GB" sz="2000">
                <a:latin typeface="Courier New" panose="02070309020205020404" pitchFamily="49" charset="0"/>
                <a:cs typeface="Courier New" panose="02070309020205020404" pitchFamily="49" charset="0"/>
              </a:rPr>
              <a:t>local S096 = r(min)</a:t>
            </a:r>
          </a:p>
          <a:p>
            <a:pPr marL="0" indent="0">
              <a:buNone/>
            </a:pPr>
            <a:r>
              <a:rPr lang="en-GB" sz="2000">
                <a:latin typeface="Courier New" panose="02070309020205020404" pitchFamily="49" charset="0"/>
                <a:cs typeface="Courier New" panose="02070309020205020404" pitchFamily="49" charset="0"/>
              </a:rPr>
              <a:t>margins dtg, expression(1-`S096'^exp(predict(xb)))</a:t>
            </a:r>
          </a:p>
          <a:p>
            <a:r>
              <a:rPr lang="en-GB"/>
              <a:t>Bootstrap for SEs and CI (code omitted)</a:t>
            </a:r>
          </a:p>
          <a:p>
            <a:pPr marL="0" indent="0">
              <a:buNone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0312D-DBD4-423E-B9DB-073BD3933B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351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51452E5-AD9E-43BE-B2C3-0D0B53CCE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ODYSSEY results: treatment effect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7C4DC1-E147-4E5E-990D-B9F29BCA85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pPr/>
              <a:t>17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6378E5B-840D-403A-83F8-4310EFB669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676" y="1449288"/>
            <a:ext cx="8232648" cy="4572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04F1CDA-7387-450C-A53B-309C56661DB5}"/>
              </a:ext>
            </a:extLst>
          </p:cNvPr>
          <p:cNvSpPr txBox="1"/>
          <p:nvPr/>
        </p:nvSpPr>
        <p:spPr>
          <a:xfrm>
            <a:off x="971600" y="5961474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Apart from margins without bootstrap, all methods are very similar.</a:t>
            </a:r>
          </a:p>
          <a:p>
            <a:pPr algn="l"/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DTG is superior, not just non-inferior.</a:t>
            </a:r>
          </a:p>
        </p:txBody>
      </p:sp>
    </p:spTree>
    <p:extLst>
      <p:ext uri="{BB962C8B-B14F-4D97-AF65-F5344CB8AC3E}">
        <p14:creationId xmlns:p14="http://schemas.microsoft.com/office/powerpoint/2010/main" val="2099236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63470-E308-4C40-BF9B-F4ACF7E1C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ODYSSEY results: DTG risk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BF0F3D-38C2-45B0-B847-68BED6EBFB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911BF6-EF1B-4102-835F-CA4508EAA080}"/>
              </a:ext>
            </a:extLst>
          </p:cNvPr>
          <p:cNvSpPr txBox="1"/>
          <p:nvPr/>
        </p:nvSpPr>
        <p:spPr>
          <a:xfrm>
            <a:off x="1043608" y="6021288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Apart from margins without bootstrap, all methods are very similar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23A8D45-0811-490C-B4A3-E0097FD94E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676" y="1449288"/>
            <a:ext cx="8232648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057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63470-E308-4C40-BF9B-F4ACF7E1C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ODYSSEY results: SOC risk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F58C1-C0E1-44A0-9732-793026661C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EC7560-F9A3-4364-B947-174DCBC5B8D5}"/>
              </a:ext>
            </a:extLst>
          </p:cNvPr>
          <p:cNvSpPr txBox="1"/>
          <p:nvPr/>
        </p:nvSpPr>
        <p:spPr>
          <a:xfrm>
            <a:off x="1043608" y="6021288"/>
            <a:ext cx="5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All methods are very similar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DDF0A3B-C037-4546-A166-BF3BD98A84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676" y="1449288"/>
            <a:ext cx="8232648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381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3B312-FA64-4799-8570-B8E63FD79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8788"/>
            <a:ext cx="7824788" cy="809625"/>
          </a:xfrm>
        </p:spPr>
        <p:txBody>
          <a:bodyPr/>
          <a:lstStyle/>
          <a:p>
            <a:r>
              <a:rPr lang="en-GB"/>
              <a:t>Setting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F5B7E33-4EE3-463B-A4C7-A97BA7512B2E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685800" y="1524000"/>
                <a:ext cx="7772400" cy="4572000"/>
              </a:xfrm>
            </p:spPr>
            <p:txBody>
              <a:bodyPr/>
              <a:lstStyle/>
              <a:p>
                <a:r>
                  <a:rPr lang="en-GB" dirty="0"/>
                  <a:t>The ODYSSEY trial recruited 707 </a:t>
                </a:r>
                <a:r>
                  <a:rPr lang="en-GB" dirty="0">
                    <a:solidFill>
                      <a:srgbClr val="C00000"/>
                    </a:solidFill>
                  </a:rPr>
                  <a:t>children infected with HIV </a:t>
                </a:r>
                <a:r>
                  <a:rPr lang="en-GB" dirty="0"/>
                  <a:t>and randomised them 1:1 to</a:t>
                </a:r>
              </a:p>
              <a:p>
                <a:pPr lvl="1"/>
                <a:r>
                  <a:rPr lang="en-GB" dirty="0"/>
                  <a:t>a </a:t>
                </a:r>
                <a:r>
                  <a:rPr lang="en-GB"/>
                  <a:t>new (safer &amp; more convenient) treatment </a:t>
                </a:r>
                <a:r>
                  <a:rPr lang="en-GB" dirty="0"/>
                  <a:t>regimen including </a:t>
                </a:r>
                <a:r>
                  <a:rPr lang="en-GB" dirty="0">
                    <a:solidFill>
                      <a:srgbClr val="C00000"/>
                    </a:solidFill>
                  </a:rPr>
                  <a:t>dolutegravir</a:t>
                </a:r>
                <a:r>
                  <a:rPr lang="en-GB" dirty="0"/>
                  <a:t> (DTG), or </a:t>
                </a:r>
              </a:p>
              <a:p>
                <a:pPr lvl="1"/>
                <a:r>
                  <a:rPr lang="en-GB" dirty="0"/>
                  <a:t>a standard of care regimen (SOC)</a:t>
                </a:r>
              </a:p>
              <a:p>
                <a:r>
                  <a:rPr lang="en-GB" dirty="0"/>
                  <a:t>The </a:t>
                </a:r>
                <a:r>
                  <a:rPr lang="en-GB" dirty="0">
                    <a:solidFill>
                      <a:srgbClr val="C00000"/>
                    </a:solidFill>
                  </a:rPr>
                  <a:t>outcome</a:t>
                </a:r>
                <a:r>
                  <a:rPr lang="en-GB" dirty="0"/>
                  <a:t> </a:t>
                </a:r>
                <a:r>
                  <a:rPr lang="en-GB"/>
                  <a:t>was virological </a:t>
                </a:r>
                <a:r>
                  <a:rPr lang="en-GB" dirty="0"/>
                  <a:t>or </a:t>
                </a:r>
                <a:r>
                  <a:rPr lang="en-GB"/>
                  <a:t>clinical failure by 96 weeks</a:t>
                </a:r>
              </a:p>
              <a:p>
                <a:pPr lvl="1"/>
                <a:r>
                  <a:rPr lang="en-GB"/>
                  <a:t>actual time was recorded</a:t>
                </a:r>
                <a:endParaRPr lang="en-GB" dirty="0"/>
              </a:p>
              <a:p>
                <a:r>
                  <a:rPr lang="en-GB" dirty="0"/>
                  <a:t>A number of baseline variables (“</a:t>
                </a:r>
                <a:r>
                  <a:rPr lang="en-GB" dirty="0">
                    <a:solidFill>
                      <a:srgbClr val="C00000"/>
                    </a:solidFill>
                  </a:rPr>
                  <a:t>covariates</a:t>
                </a:r>
                <a:r>
                  <a:rPr lang="en-GB" dirty="0"/>
                  <a:t>”) were recorded, and three of these were predefined for use in the analysis</a:t>
                </a:r>
              </a:p>
              <a:p>
                <a:r>
                  <a:rPr lang="en-GB" dirty="0"/>
                  <a:t>The </a:t>
                </a:r>
                <a:r>
                  <a:rPr lang="en-GB" dirty="0">
                    <a:solidFill>
                      <a:srgbClr val="C00000"/>
                    </a:solidFill>
                  </a:rPr>
                  <a:t>estimand</a:t>
                </a:r>
                <a:r>
                  <a:rPr lang="en-GB" dirty="0"/>
                  <a:t> was the difference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GB" dirty="0"/>
                  <a:t> in cumulative outcome </a:t>
                </a:r>
                <a:r>
                  <a:rPr lang="en-GB"/>
                  <a:t>incidence (“</a:t>
                </a:r>
                <a:r>
                  <a:rPr lang="en-GB">
                    <a:solidFill>
                      <a:srgbClr val="C00000"/>
                    </a:solidFill>
                  </a:rPr>
                  <a:t>risk</a:t>
                </a:r>
                <a:r>
                  <a:rPr lang="en-GB"/>
                  <a:t>”) at </a:t>
                </a:r>
                <a:r>
                  <a:rPr lang="en-GB" dirty="0"/>
                  <a:t>96 weeks (DTG – SOC)</a:t>
                </a:r>
              </a:p>
              <a:p>
                <a:r>
                  <a:rPr lang="en-GB" dirty="0"/>
                  <a:t>The aim was to show that DTG is </a:t>
                </a:r>
                <a:r>
                  <a:rPr lang="en-GB" dirty="0">
                    <a:solidFill>
                      <a:srgbClr val="C00000"/>
                    </a:solidFill>
                  </a:rPr>
                  <a:t>non-inferior</a:t>
                </a:r>
                <a:r>
                  <a:rPr lang="en-GB" dirty="0"/>
                  <a:t>, defined as </a:t>
                </a:r>
                <a:br>
                  <a:rPr lang="en-GB" dirty="0"/>
                </a:b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&lt;0.1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9F5B7E33-4EE3-463B-A4C7-A97BA7512B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524000"/>
                <a:ext cx="7772400" cy="4572000"/>
              </a:xfrm>
              <a:blipFill>
                <a:blip r:embed="rId3"/>
                <a:stretch>
                  <a:fillRect l="-706" t="-533" r="-1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132798-738E-4AA2-BBC4-D74DA8BF66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2861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1FA36-6B22-43C3-835D-1F67BAB3D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/>
              <a:t>Can derive covariate-adjusted survival difference after a Cox model</a:t>
            </a:r>
          </a:p>
          <a:p>
            <a:r>
              <a:rPr lang="en-GB"/>
              <a:t>Need to bootstrap to get CI</a:t>
            </a:r>
          </a:p>
          <a:p>
            <a:r>
              <a:rPr lang="en-GB"/>
              <a:t>All bootstrap methods were pretty similar</a:t>
            </a:r>
          </a:p>
          <a:p>
            <a:pPr lvl="1"/>
            <a:r>
              <a:rPr lang="en-GB"/>
              <a:t>in smaller samples, BC or loglog might be preferable</a:t>
            </a:r>
          </a:p>
          <a:p>
            <a:pPr lvl="1"/>
            <a:r>
              <a:rPr lang="en-GB"/>
              <a:t>useful to consider BCa</a:t>
            </a:r>
          </a:p>
          <a:p>
            <a:r>
              <a:rPr lang="en-GB"/>
              <a:t>Extensions are straightforward:</a:t>
            </a:r>
          </a:p>
          <a:p>
            <a:pPr lvl="1"/>
            <a:r>
              <a:rPr lang="en-GB"/>
              <a:t>allow non-proportional hazards for treatment</a:t>
            </a:r>
          </a:p>
          <a:p>
            <a:pPr lvl="1"/>
            <a:r>
              <a:rPr lang="en-GB"/>
              <a:t>allow non-proportional hazards for covariates</a:t>
            </a:r>
          </a:p>
          <a:p>
            <a:pPr lvl="1"/>
            <a:r>
              <a:rPr lang="en-GB"/>
              <a:t>allow treatment by covariate interactions</a:t>
            </a:r>
          </a:p>
          <a:p>
            <a:r>
              <a:rPr lang="en-GB"/>
              <a:t>Morris, White &amp; Williamson. Planning a method for covariate adjustment in individually-randomised trials: a practical guide.  https://arxiv.org/abs/2107.06398 </a:t>
            </a:r>
            <a:endParaRPr lang="en-GB" sz="180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/>
          </a:p>
          <a:p>
            <a:pPr lvl="1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5F3545-1B7F-4EA5-B11F-DC08AFE1C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Conclusions &amp; discussion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39D777A-1F8A-4277-BCB9-253B316C45CC}"/>
              </a:ext>
            </a:extLst>
          </p:cNvPr>
          <p:cNvSpPr txBox="1">
            <a:spLocks/>
          </p:cNvSpPr>
          <p:nvPr/>
        </p:nvSpPr>
        <p:spPr bwMode="auto">
          <a:xfrm>
            <a:off x="2051720" y="3140968"/>
            <a:ext cx="5904656" cy="23762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252000" tIns="72000" rIns="252000" bIns="18000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Font typeface="Verdana" panose="020B0604030504040204" pitchFamily="34" charset="0"/>
              <a:buChar char="−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-8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-84" charset="-128"/>
              </a:defRPr>
            </a:lvl3pPr>
            <a:lvl4pPr marL="1562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-84" charset="-128"/>
              </a:defRPr>
            </a:lvl4pPr>
            <a:lvl5pPr marL="1981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Arial" panose="020B0604020202020204" pitchFamily="34" charset="0"/>
                <a:ea typeface="ＭＳ Ｐゴシック" pitchFamily="-84" charset="-128"/>
              </a:defRPr>
            </a:lvl5pPr>
            <a:lvl6pPr marL="2438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6pPr>
            <a:lvl7pPr marL="2895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7pPr>
            <a:lvl8pPr marL="3352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8pPr>
            <a:lvl9pPr marL="3810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Thanks to: </a:t>
            </a:r>
          </a:p>
          <a:p>
            <a:pPr>
              <a:lnSpc>
                <a:spcPct val="150000"/>
              </a:lnSpc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all the ODYSSEY team &amp; participants</a:t>
            </a:r>
          </a:p>
          <a:p>
            <a:pPr>
              <a:lnSpc>
                <a:spcPct val="150000"/>
              </a:lnSpc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Ellen White for providing the data</a:t>
            </a:r>
          </a:p>
          <a:p>
            <a:pPr>
              <a:lnSpc>
                <a:spcPct val="150000"/>
              </a:lnSpc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Paul Lambert for invaluable advice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34458B-F7CA-417A-A6BB-1B4C45B919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91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7BD6E-1A16-4959-BE70-C0659DFC2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/>
              <a:t>Model-based</a:t>
            </a:r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r>
              <a:rPr lang="en-GB"/>
              <a:t>Estimand-based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D9B325-333F-4CE9-9609-B0B65EFFF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8788"/>
            <a:ext cx="7824788" cy="809625"/>
          </a:xfrm>
        </p:spPr>
        <p:txBody>
          <a:bodyPr/>
          <a:lstStyle/>
          <a:p>
            <a:r>
              <a:rPr lang="en-GB"/>
              <a:t>Model-based vs. estimand-based approaches to statistical analysis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A957A1F-CE41-4365-A3DE-31629BFE52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3106952"/>
              </p:ext>
            </p:extLst>
          </p:nvPr>
        </p:nvGraphicFramePr>
        <p:xfrm>
          <a:off x="633412" y="1613024"/>
          <a:ext cx="7877176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2B5793A-65B8-4DBB-A9EF-9E49865782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3358841"/>
              </p:ext>
            </p:extLst>
          </p:nvPr>
        </p:nvGraphicFramePr>
        <p:xfrm>
          <a:off x="680740" y="3773264"/>
          <a:ext cx="7829848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D4BCEF1-4CE2-4FB4-869A-A5B6485280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01550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DFE46D-C353-4F97-9F4E-93F3F1493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Non-standard estimand</a:t>
            </a:r>
          </a:p>
          <a:p>
            <a:pPr lvl="1"/>
            <a:r>
              <a:rPr lang="en-GB"/>
              <a:t>difference in risk at 96 weeks</a:t>
            </a:r>
          </a:p>
          <a:p>
            <a:pPr lvl="1"/>
            <a:r>
              <a:rPr lang="en-GB"/>
              <a:t>not a parameter in a model</a:t>
            </a:r>
          </a:p>
          <a:p>
            <a:pPr lvl="1"/>
            <a:r>
              <a:rPr lang="en-GB"/>
              <a:t>could use difference between Kaplan-Meier curves if no covariate adjustment</a:t>
            </a:r>
          </a:p>
          <a:p>
            <a:r>
              <a:rPr lang="en-GB"/>
              <a:t>Covariate adjustment</a:t>
            </a:r>
          </a:p>
          <a:p>
            <a:pPr lvl="1"/>
            <a:r>
              <a:rPr lang="en-GB"/>
              <a:t>not to control confounding</a:t>
            </a:r>
          </a:p>
          <a:p>
            <a:pPr lvl="1"/>
            <a:r>
              <a:rPr lang="en-GB"/>
              <a:t>to improve power</a:t>
            </a:r>
          </a:p>
          <a:p>
            <a:pPr lvl="1"/>
            <a:r>
              <a:rPr lang="en-GB"/>
              <a:t>to improve precision of estimation of the estimand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E3A61D7-7D15-445D-8D8F-F31AD1EEC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Challenges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7CF24-117E-46A7-B3BA-FE2C01F61D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58931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9B2A0-2ACF-4F2C-A6AB-E910779DF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8788"/>
            <a:ext cx="7824788" cy="809625"/>
          </a:xfrm>
        </p:spPr>
        <p:txBody>
          <a:bodyPr/>
          <a:lstStyle/>
          <a:p>
            <a:r>
              <a:rPr lang="en-GB"/>
              <a:t>Methods for covariate-adjusted estimation of a chosen estimand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6C5FCC4-B603-4520-AF06-9E4BAC6AA8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9411827"/>
              </p:ext>
            </p:extLst>
          </p:nvPr>
        </p:nvGraphicFramePr>
        <p:xfrm>
          <a:off x="539552" y="1534220"/>
          <a:ext cx="8064896" cy="4919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ED94C4-77F8-414D-A890-B9FECD7792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915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CB2A-1C33-4505-A1ED-91CA8FB9F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8788"/>
            <a:ext cx="7824788" cy="809625"/>
          </a:xfrm>
        </p:spPr>
        <p:txBody>
          <a:bodyPr/>
          <a:lstStyle/>
          <a:p>
            <a:r>
              <a:rPr lang="en-GB"/>
              <a:t>Aim &amp; plan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25942A-897A-49B3-810B-13A7072F8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/>
              <a:t>Aim: </a:t>
            </a:r>
            <a:r>
              <a:rPr lang="en-GB">
                <a:solidFill>
                  <a:srgbClr val="C00000"/>
                </a:solidFill>
              </a:rPr>
              <a:t>How should we perform covariate adjustment to estimate the risk difference in the ODYSSEY trial? </a:t>
            </a:r>
            <a:r>
              <a:rPr lang="en-GB"/>
              <a:t>We need to specify this in advance in a statistical analysis plan.</a:t>
            </a:r>
          </a:p>
          <a:p>
            <a:endParaRPr lang="en-GB"/>
          </a:p>
          <a:p>
            <a:r>
              <a:rPr lang="en-GB"/>
              <a:t>Plan: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/>
              <a:t>Describe a basic approach using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margins</a:t>
            </a:r>
            <a:r>
              <a:rPr lang="en-GB"/>
              <a:t>, which almost works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/>
              <a:t>Describe three alternatives which do work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/>
              <a:t>Compare results</a:t>
            </a:r>
          </a:p>
          <a:p>
            <a:endParaRPr lang="en-GB"/>
          </a:p>
          <a:p>
            <a:r>
              <a:rPr lang="en-GB"/>
              <a:t>Paul Lambert last year, and </a:t>
            </a:r>
            <a:r>
              <a:rPr lang="sv-SE"/>
              <a:t>Elisavet Syriopoulou before lunch, </a:t>
            </a:r>
            <a:r>
              <a:rPr lang="en-GB"/>
              <a:t>described covariate adjustment for time-to-event outcomes by standardisation using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standsurv</a:t>
            </a:r>
            <a:r>
              <a:rPr lang="en-GB"/>
              <a:t>. This talk covers similar ground but is much less general and uses Cox, not parametric, survival models.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9E5B0-C73F-41DB-ABA9-3EAF86DEE8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504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AD950-9C29-4CBE-90B2-421509344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8788"/>
            <a:ext cx="7824788" cy="809625"/>
          </a:xfrm>
        </p:spPr>
        <p:txBody>
          <a:bodyPr/>
          <a:lstStyle/>
          <a:p>
            <a:r>
              <a:rPr lang="en-GB" dirty="0"/>
              <a:t>Notation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217D774-BB66-494E-838C-BC2DBC05E4FB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685800" y="1524000"/>
                <a:ext cx="7772400" cy="45720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b="0" i="0" dirty="0"/>
                  <a:t> – randomised treatment (DTG=1, SOC=0)</a:t>
                </a:r>
              </a:p>
              <a:p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dirty="0"/>
                  <a:t> – vector of covariates (7 dummies for the interaction of 3 binary factors)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dirty="0"/>
                  <a:t> – time to virological or </a:t>
                </a:r>
                <a:r>
                  <a:rPr lang="en-GB"/>
                  <a:t>clinical failure</a:t>
                </a:r>
              </a:p>
              <a:p>
                <a:r>
                  <a:rPr lang="en-GB"/>
                  <a:t>Risk: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&lt;96</m:t>
                        </m:r>
                      </m:e>
                    </m:d>
                  </m:oMath>
                </a14:m>
                <a:endParaRPr lang="en-GB" dirty="0"/>
              </a:p>
              <a:p>
                <a:r>
                  <a:rPr lang="en-GB" dirty="0"/>
                  <a:t>Estimand: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96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96</m:t>
                          </m:r>
                        </m:e>
                      </m:d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                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96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96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=0)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Cox model: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exp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𝜸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  <a:p>
                <a:pPr lvl="1"/>
                <a:endParaRPr lang="en-GB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217D774-BB66-494E-838C-BC2DBC05E4F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524000"/>
                <a:ext cx="7772400" cy="4572000"/>
              </a:xfrm>
              <a:blipFill>
                <a:blip r:embed="rId3"/>
                <a:stretch>
                  <a:fillRect l="-784" t="-5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3EAE13-E176-48A9-859B-9700F60313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572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B2004B61-592F-4769-B506-2AF78AD4F739}"/>
              </a:ext>
            </a:extLst>
          </p:cNvPr>
          <p:cNvSpPr/>
          <p:nvPr/>
        </p:nvSpPr>
        <p:spPr bwMode="auto">
          <a:xfrm>
            <a:off x="6732240" y="6080191"/>
            <a:ext cx="2365722" cy="651715"/>
          </a:xfrm>
          <a:prstGeom prst="rect">
            <a:avLst/>
          </a:prstGeom>
          <a:solidFill>
            <a:schemeClr val="accent3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621F84-F13B-464F-825D-3CE49EA3A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Cox model result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234CFF-FBED-46C8-8935-0447648017A9}"/>
              </a:ext>
            </a:extLst>
          </p:cNvPr>
          <p:cNvSpPr txBox="1"/>
          <p:nvPr/>
        </p:nvSpPr>
        <p:spPr>
          <a:xfrm>
            <a:off x="1691680" y="1740170"/>
            <a:ext cx="32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Hazard ratio, </a:t>
            </a:r>
            <a:r>
              <a:rPr lang="en-GB" sz="2000" b="1" dirty="0">
                <a:solidFill>
                  <a:srgbClr val="005C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DTG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vs </a:t>
            </a:r>
            <a:r>
              <a:rPr lang="en-GB" sz="2000" b="1" dirty="0">
                <a:solidFill>
                  <a:srgbClr val="822F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= 0.60 (0.42 to 0.86)</a:t>
            </a:r>
          </a:p>
          <a:p>
            <a:pPr algn="l"/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(unaffected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by covariate adjustment </a:t>
            </a: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to 2dp)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EB07C00-F180-4659-95DF-BF5E44C90702}"/>
              </a:ext>
            </a:extLst>
          </p:cNvPr>
          <p:cNvGrpSpPr/>
          <p:nvPr/>
        </p:nvGrpSpPr>
        <p:grpSpPr>
          <a:xfrm>
            <a:off x="539552" y="1471034"/>
            <a:ext cx="8640960" cy="3145562"/>
            <a:chOff x="388741" y="1548393"/>
            <a:chExt cx="8640960" cy="3145562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D1D2AE2-D5AC-40F6-9767-48202467553B}"/>
                </a:ext>
              </a:extLst>
            </p:cNvPr>
            <p:cNvSpPr txBox="1"/>
            <p:nvPr/>
          </p:nvSpPr>
          <p:spPr>
            <a:xfrm>
              <a:off x="4764223" y="2214378"/>
              <a:ext cx="32403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rgbClr val="822F5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SOC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5214CF5-40AE-49C6-8B8E-CE62443BE38C}"/>
                </a:ext>
              </a:extLst>
            </p:cNvPr>
            <p:cNvSpPr txBox="1"/>
            <p:nvPr/>
          </p:nvSpPr>
          <p:spPr>
            <a:xfrm>
              <a:off x="5580112" y="3728978"/>
              <a:ext cx="32403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>
                  <a:solidFill>
                    <a:srgbClr val="005C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DTG</a:t>
              </a:r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9D3E0E4F-87D7-4DB0-95B3-4603BE8CCD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4438" y="4471694"/>
              <a:ext cx="7815263" cy="0"/>
            </a:xfrm>
            <a:prstGeom prst="line">
              <a:avLst/>
            </a:prstGeom>
            <a:noFill/>
            <a:ln w="7938" cap="flat">
              <a:solidFill>
                <a:srgbClr val="C0C0C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6E2EC802-E30B-4B81-8F90-71ACE613CD6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4450" y="2751995"/>
              <a:ext cx="7402513" cy="1714049"/>
            </a:xfrm>
            <a:custGeom>
              <a:avLst/>
              <a:gdLst>
                <a:gd name="T0" fmla="*/ 0 w 4663"/>
                <a:gd name="T1" fmla="*/ 910 h 910"/>
                <a:gd name="T2" fmla="*/ 0 w 4663"/>
                <a:gd name="T3" fmla="*/ 910 h 910"/>
                <a:gd name="T4" fmla="*/ 148 w 4663"/>
                <a:gd name="T5" fmla="*/ 910 h 910"/>
                <a:gd name="T6" fmla="*/ 148 w 4663"/>
                <a:gd name="T7" fmla="*/ 905 h 910"/>
                <a:gd name="T8" fmla="*/ 218 w 4663"/>
                <a:gd name="T9" fmla="*/ 905 h 910"/>
                <a:gd name="T10" fmla="*/ 218 w 4663"/>
                <a:gd name="T11" fmla="*/ 898 h 910"/>
                <a:gd name="T12" fmla="*/ 317 w 4663"/>
                <a:gd name="T13" fmla="*/ 898 h 910"/>
                <a:gd name="T14" fmla="*/ 317 w 4663"/>
                <a:gd name="T15" fmla="*/ 890 h 910"/>
                <a:gd name="T16" fmla="*/ 527 w 4663"/>
                <a:gd name="T17" fmla="*/ 890 h 910"/>
                <a:gd name="T18" fmla="*/ 527 w 4663"/>
                <a:gd name="T19" fmla="*/ 890 h 910"/>
                <a:gd name="T20" fmla="*/ 823 w 4663"/>
                <a:gd name="T21" fmla="*/ 890 h 910"/>
                <a:gd name="T22" fmla="*/ 823 w 4663"/>
                <a:gd name="T23" fmla="*/ 881 h 910"/>
                <a:gd name="T24" fmla="*/ 1006 w 4663"/>
                <a:gd name="T25" fmla="*/ 881 h 910"/>
                <a:gd name="T26" fmla="*/ 1006 w 4663"/>
                <a:gd name="T27" fmla="*/ 872 h 910"/>
                <a:gd name="T28" fmla="*/ 1217 w 4663"/>
                <a:gd name="T29" fmla="*/ 872 h 910"/>
                <a:gd name="T30" fmla="*/ 1217 w 4663"/>
                <a:gd name="T31" fmla="*/ 872 h 910"/>
                <a:gd name="T32" fmla="*/ 2145 w 4663"/>
                <a:gd name="T33" fmla="*/ 872 h 910"/>
                <a:gd name="T34" fmla="*/ 2145 w 4663"/>
                <a:gd name="T35" fmla="*/ 863 h 910"/>
                <a:gd name="T36" fmla="*/ 2300 w 4663"/>
                <a:gd name="T37" fmla="*/ 863 h 910"/>
                <a:gd name="T38" fmla="*/ 2300 w 4663"/>
                <a:gd name="T39" fmla="*/ 718 h 910"/>
                <a:gd name="T40" fmla="*/ 2398 w 4663"/>
                <a:gd name="T41" fmla="*/ 718 h 910"/>
                <a:gd name="T42" fmla="*/ 2398 w 4663"/>
                <a:gd name="T43" fmla="*/ 718 h 910"/>
                <a:gd name="T44" fmla="*/ 2891 w 4663"/>
                <a:gd name="T45" fmla="*/ 718 h 910"/>
                <a:gd name="T46" fmla="*/ 2891 w 4663"/>
                <a:gd name="T47" fmla="*/ 621 h 910"/>
                <a:gd name="T48" fmla="*/ 3482 w 4663"/>
                <a:gd name="T49" fmla="*/ 621 h 910"/>
                <a:gd name="T50" fmla="*/ 3482 w 4663"/>
                <a:gd name="T51" fmla="*/ 455 h 910"/>
                <a:gd name="T52" fmla="*/ 4072 w 4663"/>
                <a:gd name="T53" fmla="*/ 455 h 910"/>
                <a:gd name="T54" fmla="*/ 4072 w 4663"/>
                <a:gd name="T55" fmla="*/ 389 h 910"/>
                <a:gd name="T56" fmla="*/ 4663 w 4663"/>
                <a:gd name="T57" fmla="*/ 389 h 910"/>
                <a:gd name="T58" fmla="*/ 4663 w 4663"/>
                <a:gd name="T59" fmla="*/ 376 h 910"/>
                <a:gd name="T60" fmla="*/ 4663 w 4663"/>
                <a:gd name="T61" fmla="*/ 0 h 910"/>
                <a:gd name="T62" fmla="*/ 4663 w 4663"/>
                <a:gd name="T63" fmla="*/ 17 h 910"/>
                <a:gd name="T64" fmla="*/ 4072 w 4663"/>
                <a:gd name="T65" fmla="*/ 17 h 910"/>
                <a:gd name="T66" fmla="*/ 4072 w 4663"/>
                <a:gd name="T67" fmla="*/ 99 h 910"/>
                <a:gd name="T68" fmla="*/ 3482 w 4663"/>
                <a:gd name="T69" fmla="*/ 99 h 910"/>
                <a:gd name="T70" fmla="*/ 3482 w 4663"/>
                <a:gd name="T71" fmla="*/ 319 h 910"/>
                <a:gd name="T72" fmla="*/ 2891 w 4663"/>
                <a:gd name="T73" fmla="*/ 319 h 910"/>
                <a:gd name="T74" fmla="*/ 2891 w 4663"/>
                <a:gd name="T75" fmla="*/ 458 h 910"/>
                <a:gd name="T76" fmla="*/ 2398 w 4663"/>
                <a:gd name="T77" fmla="*/ 458 h 910"/>
                <a:gd name="T78" fmla="*/ 2398 w 4663"/>
                <a:gd name="T79" fmla="*/ 458 h 910"/>
                <a:gd name="T80" fmla="*/ 2300 w 4663"/>
                <a:gd name="T81" fmla="*/ 458 h 910"/>
                <a:gd name="T82" fmla="*/ 2300 w 4663"/>
                <a:gd name="T83" fmla="*/ 697 h 910"/>
                <a:gd name="T84" fmla="*/ 2145 w 4663"/>
                <a:gd name="T85" fmla="*/ 697 h 910"/>
                <a:gd name="T86" fmla="*/ 2145 w 4663"/>
                <a:gd name="T87" fmla="*/ 716 h 910"/>
                <a:gd name="T88" fmla="*/ 1217 w 4663"/>
                <a:gd name="T89" fmla="*/ 716 h 910"/>
                <a:gd name="T90" fmla="*/ 1217 w 4663"/>
                <a:gd name="T91" fmla="*/ 716 h 910"/>
                <a:gd name="T92" fmla="*/ 1006 w 4663"/>
                <a:gd name="T93" fmla="*/ 716 h 910"/>
                <a:gd name="T94" fmla="*/ 1006 w 4663"/>
                <a:gd name="T95" fmla="*/ 736 h 910"/>
                <a:gd name="T96" fmla="*/ 823 w 4663"/>
                <a:gd name="T97" fmla="*/ 736 h 910"/>
                <a:gd name="T98" fmla="*/ 823 w 4663"/>
                <a:gd name="T99" fmla="*/ 756 h 910"/>
                <a:gd name="T100" fmla="*/ 527 w 4663"/>
                <a:gd name="T101" fmla="*/ 756 h 910"/>
                <a:gd name="T102" fmla="*/ 527 w 4663"/>
                <a:gd name="T103" fmla="*/ 756 h 910"/>
                <a:gd name="T104" fmla="*/ 317 w 4663"/>
                <a:gd name="T105" fmla="*/ 756 h 910"/>
                <a:gd name="T106" fmla="*/ 317 w 4663"/>
                <a:gd name="T107" fmla="*/ 776 h 910"/>
                <a:gd name="T108" fmla="*/ 218 w 4663"/>
                <a:gd name="T109" fmla="*/ 776 h 910"/>
                <a:gd name="T110" fmla="*/ 218 w 4663"/>
                <a:gd name="T111" fmla="*/ 795 h 910"/>
                <a:gd name="T112" fmla="*/ 148 w 4663"/>
                <a:gd name="T113" fmla="*/ 795 h 910"/>
                <a:gd name="T114" fmla="*/ 148 w 4663"/>
                <a:gd name="T115" fmla="*/ 808 h 910"/>
                <a:gd name="T116" fmla="*/ 0 w 4663"/>
                <a:gd name="T117" fmla="*/ 808 h 910"/>
                <a:gd name="T118" fmla="*/ 0 w 4663"/>
                <a:gd name="T119" fmla="*/ 910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663" h="910">
                  <a:moveTo>
                    <a:pt x="0" y="910"/>
                  </a:moveTo>
                  <a:lnTo>
                    <a:pt x="0" y="910"/>
                  </a:lnTo>
                  <a:lnTo>
                    <a:pt x="148" y="910"/>
                  </a:lnTo>
                  <a:lnTo>
                    <a:pt x="148" y="905"/>
                  </a:lnTo>
                  <a:lnTo>
                    <a:pt x="218" y="905"/>
                  </a:lnTo>
                  <a:lnTo>
                    <a:pt x="218" y="898"/>
                  </a:lnTo>
                  <a:lnTo>
                    <a:pt x="317" y="898"/>
                  </a:lnTo>
                  <a:lnTo>
                    <a:pt x="317" y="890"/>
                  </a:lnTo>
                  <a:lnTo>
                    <a:pt x="527" y="890"/>
                  </a:lnTo>
                  <a:lnTo>
                    <a:pt x="527" y="890"/>
                  </a:lnTo>
                  <a:lnTo>
                    <a:pt x="823" y="890"/>
                  </a:lnTo>
                  <a:lnTo>
                    <a:pt x="823" y="881"/>
                  </a:lnTo>
                  <a:lnTo>
                    <a:pt x="1006" y="881"/>
                  </a:lnTo>
                  <a:lnTo>
                    <a:pt x="1006" y="872"/>
                  </a:lnTo>
                  <a:lnTo>
                    <a:pt x="1217" y="872"/>
                  </a:lnTo>
                  <a:lnTo>
                    <a:pt x="1217" y="872"/>
                  </a:lnTo>
                  <a:lnTo>
                    <a:pt x="2145" y="872"/>
                  </a:lnTo>
                  <a:lnTo>
                    <a:pt x="2145" y="863"/>
                  </a:lnTo>
                  <a:lnTo>
                    <a:pt x="2300" y="863"/>
                  </a:lnTo>
                  <a:lnTo>
                    <a:pt x="2300" y="718"/>
                  </a:lnTo>
                  <a:lnTo>
                    <a:pt x="2398" y="718"/>
                  </a:lnTo>
                  <a:lnTo>
                    <a:pt x="2398" y="718"/>
                  </a:lnTo>
                  <a:lnTo>
                    <a:pt x="2891" y="718"/>
                  </a:lnTo>
                  <a:lnTo>
                    <a:pt x="2891" y="621"/>
                  </a:lnTo>
                  <a:lnTo>
                    <a:pt x="3482" y="621"/>
                  </a:lnTo>
                  <a:lnTo>
                    <a:pt x="3482" y="455"/>
                  </a:lnTo>
                  <a:lnTo>
                    <a:pt x="4072" y="455"/>
                  </a:lnTo>
                  <a:lnTo>
                    <a:pt x="4072" y="389"/>
                  </a:lnTo>
                  <a:lnTo>
                    <a:pt x="4663" y="389"/>
                  </a:lnTo>
                  <a:lnTo>
                    <a:pt x="4663" y="376"/>
                  </a:lnTo>
                  <a:lnTo>
                    <a:pt x="4663" y="0"/>
                  </a:lnTo>
                  <a:lnTo>
                    <a:pt x="4663" y="17"/>
                  </a:lnTo>
                  <a:lnTo>
                    <a:pt x="4072" y="17"/>
                  </a:lnTo>
                  <a:lnTo>
                    <a:pt x="4072" y="99"/>
                  </a:lnTo>
                  <a:lnTo>
                    <a:pt x="3482" y="99"/>
                  </a:lnTo>
                  <a:lnTo>
                    <a:pt x="3482" y="319"/>
                  </a:lnTo>
                  <a:lnTo>
                    <a:pt x="2891" y="319"/>
                  </a:lnTo>
                  <a:lnTo>
                    <a:pt x="2891" y="458"/>
                  </a:lnTo>
                  <a:lnTo>
                    <a:pt x="2398" y="458"/>
                  </a:lnTo>
                  <a:lnTo>
                    <a:pt x="2398" y="458"/>
                  </a:lnTo>
                  <a:lnTo>
                    <a:pt x="2300" y="458"/>
                  </a:lnTo>
                  <a:lnTo>
                    <a:pt x="2300" y="697"/>
                  </a:lnTo>
                  <a:lnTo>
                    <a:pt x="2145" y="697"/>
                  </a:lnTo>
                  <a:lnTo>
                    <a:pt x="2145" y="716"/>
                  </a:lnTo>
                  <a:lnTo>
                    <a:pt x="1217" y="716"/>
                  </a:lnTo>
                  <a:lnTo>
                    <a:pt x="1217" y="716"/>
                  </a:lnTo>
                  <a:lnTo>
                    <a:pt x="1006" y="716"/>
                  </a:lnTo>
                  <a:lnTo>
                    <a:pt x="1006" y="736"/>
                  </a:lnTo>
                  <a:lnTo>
                    <a:pt x="823" y="736"/>
                  </a:lnTo>
                  <a:lnTo>
                    <a:pt x="823" y="756"/>
                  </a:lnTo>
                  <a:lnTo>
                    <a:pt x="527" y="756"/>
                  </a:lnTo>
                  <a:lnTo>
                    <a:pt x="527" y="756"/>
                  </a:lnTo>
                  <a:lnTo>
                    <a:pt x="317" y="756"/>
                  </a:lnTo>
                  <a:lnTo>
                    <a:pt x="317" y="776"/>
                  </a:lnTo>
                  <a:lnTo>
                    <a:pt x="218" y="776"/>
                  </a:lnTo>
                  <a:lnTo>
                    <a:pt x="218" y="795"/>
                  </a:lnTo>
                  <a:lnTo>
                    <a:pt x="148" y="795"/>
                  </a:lnTo>
                  <a:lnTo>
                    <a:pt x="148" y="808"/>
                  </a:lnTo>
                  <a:lnTo>
                    <a:pt x="0" y="808"/>
                  </a:lnTo>
                  <a:lnTo>
                    <a:pt x="0" y="910"/>
                  </a:lnTo>
                  <a:close/>
                </a:path>
              </a:pathLst>
            </a:custGeom>
            <a:solidFill>
              <a:srgbClr val="005C66">
                <a:alpha val="30196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3BEF59B8-70CC-412B-990F-D26254D369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225" y="1894970"/>
              <a:ext cx="7424738" cy="2572958"/>
            </a:xfrm>
            <a:custGeom>
              <a:avLst/>
              <a:gdLst>
                <a:gd name="T0" fmla="*/ 0 w 4677"/>
                <a:gd name="T1" fmla="*/ 1366 h 1366"/>
                <a:gd name="T2" fmla="*/ 7 w 4677"/>
                <a:gd name="T3" fmla="*/ 1360 h 1366"/>
                <a:gd name="T4" fmla="*/ 92 w 4677"/>
                <a:gd name="T5" fmla="*/ 1354 h 1366"/>
                <a:gd name="T6" fmla="*/ 98 w 4677"/>
                <a:gd name="T7" fmla="*/ 1354 h 1366"/>
                <a:gd name="T8" fmla="*/ 148 w 4677"/>
                <a:gd name="T9" fmla="*/ 1346 h 1366"/>
                <a:gd name="T10" fmla="*/ 295 w 4677"/>
                <a:gd name="T11" fmla="*/ 1346 h 1366"/>
                <a:gd name="T12" fmla="*/ 401 w 4677"/>
                <a:gd name="T13" fmla="*/ 1337 h 1366"/>
                <a:gd name="T14" fmla="*/ 541 w 4677"/>
                <a:gd name="T15" fmla="*/ 1337 h 1366"/>
                <a:gd name="T16" fmla="*/ 893 w 4677"/>
                <a:gd name="T17" fmla="*/ 1328 h 1366"/>
                <a:gd name="T18" fmla="*/ 1111 w 4677"/>
                <a:gd name="T19" fmla="*/ 1318 h 1366"/>
                <a:gd name="T20" fmla="*/ 1554 w 4677"/>
                <a:gd name="T21" fmla="*/ 1308 h 1366"/>
                <a:gd name="T22" fmla="*/ 1695 w 4677"/>
                <a:gd name="T23" fmla="*/ 1308 h 1366"/>
                <a:gd name="T24" fmla="*/ 1723 w 4677"/>
                <a:gd name="T25" fmla="*/ 1298 h 1366"/>
                <a:gd name="T26" fmla="*/ 1737 w 4677"/>
                <a:gd name="T27" fmla="*/ 1298 h 1366"/>
                <a:gd name="T28" fmla="*/ 1751 w 4677"/>
                <a:gd name="T29" fmla="*/ 1298 h 1366"/>
                <a:gd name="T30" fmla="*/ 2159 w 4677"/>
                <a:gd name="T31" fmla="*/ 1288 h 1366"/>
                <a:gd name="T32" fmla="*/ 2201 w 4677"/>
                <a:gd name="T33" fmla="*/ 1277 h 1366"/>
                <a:gd name="T34" fmla="*/ 2272 w 4677"/>
                <a:gd name="T35" fmla="*/ 1277 h 1366"/>
                <a:gd name="T36" fmla="*/ 2314 w 4677"/>
                <a:gd name="T37" fmla="*/ 898 h 1366"/>
                <a:gd name="T38" fmla="*/ 2891 w 4677"/>
                <a:gd name="T39" fmla="*/ 898 h 1366"/>
                <a:gd name="T40" fmla="*/ 2905 w 4677"/>
                <a:gd name="T41" fmla="*/ 766 h 1366"/>
                <a:gd name="T42" fmla="*/ 3496 w 4677"/>
                <a:gd name="T43" fmla="*/ 617 h 1366"/>
                <a:gd name="T44" fmla="*/ 4086 w 4677"/>
                <a:gd name="T45" fmla="*/ 535 h 1366"/>
                <a:gd name="T46" fmla="*/ 4255 w 4677"/>
                <a:gd name="T47" fmla="*/ 535 h 1366"/>
                <a:gd name="T48" fmla="*/ 4642 w 4677"/>
                <a:gd name="T49" fmla="*/ 535 h 1366"/>
                <a:gd name="T50" fmla="*/ 4677 w 4677"/>
                <a:gd name="T51" fmla="*/ 451 h 1366"/>
                <a:gd name="T52" fmla="*/ 4677 w 4677"/>
                <a:gd name="T53" fmla="*/ 97 h 1366"/>
                <a:gd name="T54" fmla="*/ 4642 w 4677"/>
                <a:gd name="T55" fmla="*/ 97 h 1366"/>
                <a:gd name="T56" fmla="*/ 4255 w 4677"/>
                <a:gd name="T57" fmla="*/ 97 h 1366"/>
                <a:gd name="T58" fmla="*/ 4086 w 4677"/>
                <a:gd name="T59" fmla="*/ 194 h 1366"/>
                <a:gd name="T60" fmla="*/ 3496 w 4677"/>
                <a:gd name="T61" fmla="*/ 374 h 1366"/>
                <a:gd name="T62" fmla="*/ 2905 w 4677"/>
                <a:gd name="T63" fmla="*/ 539 h 1366"/>
                <a:gd name="T64" fmla="*/ 2891 w 4677"/>
                <a:gd name="T65" fmla="*/ 539 h 1366"/>
                <a:gd name="T66" fmla="*/ 2314 w 4677"/>
                <a:gd name="T67" fmla="*/ 1079 h 1366"/>
                <a:gd name="T68" fmla="*/ 2272 w 4677"/>
                <a:gd name="T69" fmla="*/ 1079 h 1366"/>
                <a:gd name="T70" fmla="*/ 2201 w 4677"/>
                <a:gd name="T71" fmla="*/ 1098 h 1366"/>
                <a:gd name="T72" fmla="*/ 2159 w 4677"/>
                <a:gd name="T73" fmla="*/ 1117 h 1366"/>
                <a:gd name="T74" fmla="*/ 1751 w 4677"/>
                <a:gd name="T75" fmla="*/ 1117 h 1366"/>
                <a:gd name="T76" fmla="*/ 1737 w 4677"/>
                <a:gd name="T77" fmla="*/ 1117 h 1366"/>
                <a:gd name="T78" fmla="*/ 1723 w 4677"/>
                <a:gd name="T79" fmla="*/ 1136 h 1366"/>
                <a:gd name="T80" fmla="*/ 1695 w 4677"/>
                <a:gd name="T81" fmla="*/ 1136 h 1366"/>
                <a:gd name="T82" fmla="*/ 1554 w 4677"/>
                <a:gd name="T83" fmla="*/ 1155 h 1366"/>
                <a:gd name="T84" fmla="*/ 1111 w 4677"/>
                <a:gd name="T85" fmla="*/ 1174 h 1366"/>
                <a:gd name="T86" fmla="*/ 893 w 4677"/>
                <a:gd name="T87" fmla="*/ 1194 h 1366"/>
                <a:gd name="T88" fmla="*/ 541 w 4677"/>
                <a:gd name="T89" fmla="*/ 1194 h 1366"/>
                <a:gd name="T90" fmla="*/ 401 w 4677"/>
                <a:gd name="T91" fmla="*/ 1213 h 1366"/>
                <a:gd name="T92" fmla="*/ 295 w 4677"/>
                <a:gd name="T93" fmla="*/ 1213 h 1366"/>
                <a:gd name="T94" fmla="*/ 148 w 4677"/>
                <a:gd name="T95" fmla="*/ 1233 h 1366"/>
                <a:gd name="T96" fmla="*/ 98 w 4677"/>
                <a:gd name="T97" fmla="*/ 1233 h 1366"/>
                <a:gd name="T98" fmla="*/ 92 w 4677"/>
                <a:gd name="T99" fmla="*/ 1252 h 1366"/>
                <a:gd name="T100" fmla="*/ 7 w 4677"/>
                <a:gd name="T101" fmla="*/ 1265 h 1366"/>
                <a:gd name="T102" fmla="*/ 0 w 4677"/>
                <a:gd name="T103" fmla="*/ 1366 h 1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677" h="1366">
                  <a:moveTo>
                    <a:pt x="0" y="1366"/>
                  </a:moveTo>
                  <a:lnTo>
                    <a:pt x="0" y="1366"/>
                  </a:lnTo>
                  <a:lnTo>
                    <a:pt x="7" y="1366"/>
                  </a:lnTo>
                  <a:lnTo>
                    <a:pt x="7" y="1360"/>
                  </a:lnTo>
                  <a:lnTo>
                    <a:pt x="92" y="1360"/>
                  </a:lnTo>
                  <a:lnTo>
                    <a:pt x="92" y="1354"/>
                  </a:lnTo>
                  <a:lnTo>
                    <a:pt x="98" y="1354"/>
                  </a:lnTo>
                  <a:lnTo>
                    <a:pt x="98" y="1354"/>
                  </a:lnTo>
                  <a:lnTo>
                    <a:pt x="148" y="1354"/>
                  </a:lnTo>
                  <a:lnTo>
                    <a:pt x="148" y="1346"/>
                  </a:lnTo>
                  <a:lnTo>
                    <a:pt x="295" y="1346"/>
                  </a:lnTo>
                  <a:lnTo>
                    <a:pt x="295" y="1346"/>
                  </a:lnTo>
                  <a:lnTo>
                    <a:pt x="401" y="1346"/>
                  </a:lnTo>
                  <a:lnTo>
                    <a:pt x="401" y="1337"/>
                  </a:lnTo>
                  <a:lnTo>
                    <a:pt x="541" y="1337"/>
                  </a:lnTo>
                  <a:lnTo>
                    <a:pt x="541" y="1337"/>
                  </a:lnTo>
                  <a:lnTo>
                    <a:pt x="893" y="1337"/>
                  </a:lnTo>
                  <a:lnTo>
                    <a:pt x="893" y="1328"/>
                  </a:lnTo>
                  <a:lnTo>
                    <a:pt x="1111" y="1328"/>
                  </a:lnTo>
                  <a:lnTo>
                    <a:pt x="1111" y="1318"/>
                  </a:lnTo>
                  <a:lnTo>
                    <a:pt x="1554" y="1318"/>
                  </a:lnTo>
                  <a:lnTo>
                    <a:pt x="1554" y="1308"/>
                  </a:lnTo>
                  <a:lnTo>
                    <a:pt x="1695" y="1308"/>
                  </a:lnTo>
                  <a:lnTo>
                    <a:pt x="1695" y="1308"/>
                  </a:lnTo>
                  <a:lnTo>
                    <a:pt x="1723" y="1308"/>
                  </a:lnTo>
                  <a:lnTo>
                    <a:pt x="1723" y="1298"/>
                  </a:lnTo>
                  <a:lnTo>
                    <a:pt x="1737" y="1298"/>
                  </a:lnTo>
                  <a:lnTo>
                    <a:pt x="1737" y="1298"/>
                  </a:lnTo>
                  <a:lnTo>
                    <a:pt x="1751" y="1298"/>
                  </a:lnTo>
                  <a:lnTo>
                    <a:pt x="1751" y="1298"/>
                  </a:lnTo>
                  <a:lnTo>
                    <a:pt x="2159" y="1298"/>
                  </a:lnTo>
                  <a:lnTo>
                    <a:pt x="2159" y="1288"/>
                  </a:lnTo>
                  <a:lnTo>
                    <a:pt x="2201" y="1288"/>
                  </a:lnTo>
                  <a:lnTo>
                    <a:pt x="2201" y="1277"/>
                  </a:lnTo>
                  <a:lnTo>
                    <a:pt x="2272" y="1277"/>
                  </a:lnTo>
                  <a:lnTo>
                    <a:pt x="2272" y="1277"/>
                  </a:lnTo>
                  <a:lnTo>
                    <a:pt x="2314" y="1277"/>
                  </a:lnTo>
                  <a:lnTo>
                    <a:pt x="2314" y="898"/>
                  </a:lnTo>
                  <a:lnTo>
                    <a:pt x="2891" y="898"/>
                  </a:lnTo>
                  <a:lnTo>
                    <a:pt x="2891" y="898"/>
                  </a:lnTo>
                  <a:lnTo>
                    <a:pt x="2905" y="898"/>
                  </a:lnTo>
                  <a:lnTo>
                    <a:pt x="2905" y="766"/>
                  </a:lnTo>
                  <a:lnTo>
                    <a:pt x="3496" y="766"/>
                  </a:lnTo>
                  <a:lnTo>
                    <a:pt x="3496" y="617"/>
                  </a:lnTo>
                  <a:lnTo>
                    <a:pt x="4086" y="617"/>
                  </a:lnTo>
                  <a:lnTo>
                    <a:pt x="4086" y="535"/>
                  </a:lnTo>
                  <a:lnTo>
                    <a:pt x="4255" y="535"/>
                  </a:lnTo>
                  <a:lnTo>
                    <a:pt x="4255" y="535"/>
                  </a:lnTo>
                  <a:lnTo>
                    <a:pt x="4642" y="535"/>
                  </a:lnTo>
                  <a:lnTo>
                    <a:pt x="4642" y="535"/>
                  </a:lnTo>
                  <a:lnTo>
                    <a:pt x="4677" y="535"/>
                  </a:lnTo>
                  <a:lnTo>
                    <a:pt x="4677" y="451"/>
                  </a:lnTo>
                  <a:lnTo>
                    <a:pt x="4677" y="0"/>
                  </a:lnTo>
                  <a:lnTo>
                    <a:pt x="4677" y="97"/>
                  </a:lnTo>
                  <a:lnTo>
                    <a:pt x="4642" y="97"/>
                  </a:lnTo>
                  <a:lnTo>
                    <a:pt x="4642" y="97"/>
                  </a:lnTo>
                  <a:lnTo>
                    <a:pt x="4255" y="97"/>
                  </a:lnTo>
                  <a:lnTo>
                    <a:pt x="4255" y="97"/>
                  </a:lnTo>
                  <a:lnTo>
                    <a:pt x="4086" y="97"/>
                  </a:lnTo>
                  <a:lnTo>
                    <a:pt x="4086" y="194"/>
                  </a:lnTo>
                  <a:lnTo>
                    <a:pt x="3496" y="194"/>
                  </a:lnTo>
                  <a:lnTo>
                    <a:pt x="3496" y="374"/>
                  </a:lnTo>
                  <a:lnTo>
                    <a:pt x="2905" y="374"/>
                  </a:lnTo>
                  <a:lnTo>
                    <a:pt x="2905" y="539"/>
                  </a:lnTo>
                  <a:lnTo>
                    <a:pt x="2891" y="539"/>
                  </a:lnTo>
                  <a:lnTo>
                    <a:pt x="2891" y="539"/>
                  </a:lnTo>
                  <a:lnTo>
                    <a:pt x="2314" y="539"/>
                  </a:lnTo>
                  <a:lnTo>
                    <a:pt x="2314" y="1079"/>
                  </a:lnTo>
                  <a:lnTo>
                    <a:pt x="2272" y="1079"/>
                  </a:lnTo>
                  <a:lnTo>
                    <a:pt x="2272" y="1079"/>
                  </a:lnTo>
                  <a:lnTo>
                    <a:pt x="2201" y="1079"/>
                  </a:lnTo>
                  <a:lnTo>
                    <a:pt x="2201" y="1098"/>
                  </a:lnTo>
                  <a:lnTo>
                    <a:pt x="2159" y="1098"/>
                  </a:lnTo>
                  <a:lnTo>
                    <a:pt x="2159" y="1117"/>
                  </a:lnTo>
                  <a:lnTo>
                    <a:pt x="1751" y="1117"/>
                  </a:lnTo>
                  <a:lnTo>
                    <a:pt x="1751" y="1117"/>
                  </a:lnTo>
                  <a:lnTo>
                    <a:pt x="1737" y="1117"/>
                  </a:lnTo>
                  <a:lnTo>
                    <a:pt x="1737" y="1117"/>
                  </a:lnTo>
                  <a:lnTo>
                    <a:pt x="1723" y="1117"/>
                  </a:lnTo>
                  <a:lnTo>
                    <a:pt x="1723" y="1136"/>
                  </a:lnTo>
                  <a:lnTo>
                    <a:pt x="1695" y="1136"/>
                  </a:lnTo>
                  <a:lnTo>
                    <a:pt x="1695" y="1136"/>
                  </a:lnTo>
                  <a:lnTo>
                    <a:pt x="1554" y="1136"/>
                  </a:lnTo>
                  <a:lnTo>
                    <a:pt x="1554" y="1155"/>
                  </a:lnTo>
                  <a:lnTo>
                    <a:pt x="1111" y="1155"/>
                  </a:lnTo>
                  <a:lnTo>
                    <a:pt x="1111" y="1174"/>
                  </a:lnTo>
                  <a:lnTo>
                    <a:pt x="893" y="1174"/>
                  </a:lnTo>
                  <a:lnTo>
                    <a:pt x="893" y="1194"/>
                  </a:lnTo>
                  <a:lnTo>
                    <a:pt x="541" y="1194"/>
                  </a:lnTo>
                  <a:lnTo>
                    <a:pt x="541" y="1194"/>
                  </a:lnTo>
                  <a:lnTo>
                    <a:pt x="401" y="1194"/>
                  </a:lnTo>
                  <a:lnTo>
                    <a:pt x="401" y="1213"/>
                  </a:lnTo>
                  <a:lnTo>
                    <a:pt x="295" y="1213"/>
                  </a:lnTo>
                  <a:lnTo>
                    <a:pt x="295" y="1213"/>
                  </a:lnTo>
                  <a:lnTo>
                    <a:pt x="148" y="1213"/>
                  </a:lnTo>
                  <a:lnTo>
                    <a:pt x="148" y="1233"/>
                  </a:lnTo>
                  <a:lnTo>
                    <a:pt x="98" y="1233"/>
                  </a:lnTo>
                  <a:lnTo>
                    <a:pt x="98" y="1233"/>
                  </a:lnTo>
                  <a:lnTo>
                    <a:pt x="92" y="1233"/>
                  </a:lnTo>
                  <a:lnTo>
                    <a:pt x="92" y="1252"/>
                  </a:lnTo>
                  <a:lnTo>
                    <a:pt x="7" y="1252"/>
                  </a:lnTo>
                  <a:lnTo>
                    <a:pt x="7" y="1265"/>
                  </a:lnTo>
                  <a:lnTo>
                    <a:pt x="0" y="1265"/>
                  </a:lnTo>
                  <a:lnTo>
                    <a:pt x="0" y="1366"/>
                  </a:lnTo>
                  <a:close/>
                </a:path>
              </a:pathLst>
            </a:custGeom>
            <a:solidFill>
              <a:srgbClr val="822F5A">
                <a:alpha val="30196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CDBF50FD-B796-443B-9046-A5DA6F8F01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4438" y="3149428"/>
              <a:ext cx="7502525" cy="1322267"/>
            </a:xfrm>
            <a:custGeom>
              <a:avLst/>
              <a:gdLst>
                <a:gd name="T0" fmla="*/ 0 w 4726"/>
                <a:gd name="T1" fmla="*/ 702 h 702"/>
                <a:gd name="T2" fmla="*/ 0 w 4726"/>
                <a:gd name="T3" fmla="*/ 702 h 702"/>
                <a:gd name="T4" fmla="*/ 0 w 4726"/>
                <a:gd name="T5" fmla="*/ 702 h 702"/>
                <a:gd name="T6" fmla="*/ 63 w 4726"/>
                <a:gd name="T7" fmla="*/ 702 h 702"/>
                <a:gd name="T8" fmla="*/ 63 w 4726"/>
                <a:gd name="T9" fmla="*/ 687 h 702"/>
                <a:gd name="T10" fmla="*/ 211 w 4726"/>
                <a:gd name="T11" fmla="*/ 687 h 702"/>
                <a:gd name="T12" fmla="*/ 211 w 4726"/>
                <a:gd name="T13" fmla="*/ 672 h 702"/>
                <a:gd name="T14" fmla="*/ 281 w 4726"/>
                <a:gd name="T15" fmla="*/ 672 h 702"/>
                <a:gd name="T16" fmla="*/ 281 w 4726"/>
                <a:gd name="T17" fmla="*/ 657 h 702"/>
                <a:gd name="T18" fmla="*/ 380 w 4726"/>
                <a:gd name="T19" fmla="*/ 657 h 702"/>
                <a:gd name="T20" fmla="*/ 380 w 4726"/>
                <a:gd name="T21" fmla="*/ 642 h 702"/>
                <a:gd name="T22" fmla="*/ 590 w 4726"/>
                <a:gd name="T23" fmla="*/ 642 h 702"/>
                <a:gd name="T24" fmla="*/ 590 w 4726"/>
                <a:gd name="T25" fmla="*/ 642 h 702"/>
                <a:gd name="T26" fmla="*/ 886 w 4726"/>
                <a:gd name="T27" fmla="*/ 642 h 702"/>
                <a:gd name="T28" fmla="*/ 886 w 4726"/>
                <a:gd name="T29" fmla="*/ 627 h 702"/>
                <a:gd name="T30" fmla="*/ 1069 w 4726"/>
                <a:gd name="T31" fmla="*/ 627 h 702"/>
                <a:gd name="T32" fmla="*/ 1069 w 4726"/>
                <a:gd name="T33" fmla="*/ 613 h 702"/>
                <a:gd name="T34" fmla="*/ 1280 w 4726"/>
                <a:gd name="T35" fmla="*/ 613 h 702"/>
                <a:gd name="T36" fmla="*/ 1280 w 4726"/>
                <a:gd name="T37" fmla="*/ 613 h 702"/>
                <a:gd name="T38" fmla="*/ 2208 w 4726"/>
                <a:gd name="T39" fmla="*/ 613 h 702"/>
                <a:gd name="T40" fmla="*/ 2208 w 4726"/>
                <a:gd name="T41" fmla="*/ 598 h 702"/>
                <a:gd name="T42" fmla="*/ 2363 w 4726"/>
                <a:gd name="T43" fmla="*/ 598 h 702"/>
                <a:gd name="T44" fmla="*/ 2363 w 4726"/>
                <a:gd name="T45" fmla="*/ 404 h 702"/>
                <a:gd name="T46" fmla="*/ 2461 w 4726"/>
                <a:gd name="T47" fmla="*/ 404 h 702"/>
                <a:gd name="T48" fmla="*/ 2461 w 4726"/>
                <a:gd name="T49" fmla="*/ 404 h 702"/>
                <a:gd name="T50" fmla="*/ 2954 w 4726"/>
                <a:gd name="T51" fmla="*/ 404 h 702"/>
                <a:gd name="T52" fmla="*/ 2954 w 4726"/>
                <a:gd name="T53" fmla="*/ 284 h 702"/>
                <a:gd name="T54" fmla="*/ 3544 w 4726"/>
                <a:gd name="T55" fmla="*/ 284 h 702"/>
                <a:gd name="T56" fmla="*/ 3544 w 4726"/>
                <a:gd name="T57" fmla="*/ 90 h 702"/>
                <a:gd name="T58" fmla="*/ 4135 w 4726"/>
                <a:gd name="T59" fmla="*/ 90 h 702"/>
                <a:gd name="T60" fmla="*/ 4135 w 4726"/>
                <a:gd name="T61" fmla="*/ 15 h 702"/>
                <a:gd name="T62" fmla="*/ 4726 w 4726"/>
                <a:gd name="T63" fmla="*/ 15 h 702"/>
                <a:gd name="T64" fmla="*/ 4726 w 4726"/>
                <a:gd name="T65" fmla="*/ 0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726" h="702">
                  <a:moveTo>
                    <a:pt x="0" y="702"/>
                  </a:moveTo>
                  <a:lnTo>
                    <a:pt x="0" y="702"/>
                  </a:lnTo>
                  <a:lnTo>
                    <a:pt x="0" y="702"/>
                  </a:lnTo>
                  <a:lnTo>
                    <a:pt x="63" y="702"/>
                  </a:lnTo>
                  <a:lnTo>
                    <a:pt x="63" y="687"/>
                  </a:lnTo>
                  <a:lnTo>
                    <a:pt x="211" y="687"/>
                  </a:lnTo>
                  <a:lnTo>
                    <a:pt x="211" y="672"/>
                  </a:lnTo>
                  <a:lnTo>
                    <a:pt x="281" y="672"/>
                  </a:lnTo>
                  <a:lnTo>
                    <a:pt x="281" y="657"/>
                  </a:lnTo>
                  <a:lnTo>
                    <a:pt x="380" y="657"/>
                  </a:lnTo>
                  <a:lnTo>
                    <a:pt x="380" y="642"/>
                  </a:lnTo>
                  <a:lnTo>
                    <a:pt x="590" y="642"/>
                  </a:lnTo>
                  <a:lnTo>
                    <a:pt x="590" y="642"/>
                  </a:lnTo>
                  <a:lnTo>
                    <a:pt x="886" y="642"/>
                  </a:lnTo>
                  <a:lnTo>
                    <a:pt x="886" y="627"/>
                  </a:lnTo>
                  <a:lnTo>
                    <a:pt x="1069" y="627"/>
                  </a:lnTo>
                  <a:lnTo>
                    <a:pt x="1069" y="613"/>
                  </a:lnTo>
                  <a:lnTo>
                    <a:pt x="1280" y="613"/>
                  </a:lnTo>
                  <a:lnTo>
                    <a:pt x="1280" y="613"/>
                  </a:lnTo>
                  <a:lnTo>
                    <a:pt x="2208" y="613"/>
                  </a:lnTo>
                  <a:lnTo>
                    <a:pt x="2208" y="598"/>
                  </a:lnTo>
                  <a:lnTo>
                    <a:pt x="2363" y="598"/>
                  </a:lnTo>
                  <a:lnTo>
                    <a:pt x="2363" y="404"/>
                  </a:lnTo>
                  <a:lnTo>
                    <a:pt x="2461" y="404"/>
                  </a:lnTo>
                  <a:lnTo>
                    <a:pt x="2461" y="404"/>
                  </a:lnTo>
                  <a:lnTo>
                    <a:pt x="2954" y="404"/>
                  </a:lnTo>
                  <a:lnTo>
                    <a:pt x="2954" y="284"/>
                  </a:lnTo>
                  <a:lnTo>
                    <a:pt x="3544" y="284"/>
                  </a:lnTo>
                  <a:lnTo>
                    <a:pt x="3544" y="90"/>
                  </a:lnTo>
                  <a:lnTo>
                    <a:pt x="4135" y="90"/>
                  </a:lnTo>
                  <a:lnTo>
                    <a:pt x="4135" y="15"/>
                  </a:lnTo>
                  <a:lnTo>
                    <a:pt x="4726" y="15"/>
                  </a:lnTo>
                  <a:lnTo>
                    <a:pt x="4726" y="0"/>
                  </a:lnTo>
                </a:path>
              </a:pathLst>
            </a:custGeom>
            <a:noFill/>
            <a:ln w="47625" cap="flat">
              <a:solidFill>
                <a:srgbClr val="005C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5A9F43C2-CBC0-4C89-B32D-C41F79F1A0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4438" y="2356445"/>
              <a:ext cx="7502525" cy="2115250"/>
            </a:xfrm>
            <a:custGeom>
              <a:avLst/>
              <a:gdLst>
                <a:gd name="T0" fmla="*/ 0 w 4726"/>
                <a:gd name="T1" fmla="*/ 1123 h 1123"/>
                <a:gd name="T2" fmla="*/ 0 w 4726"/>
                <a:gd name="T3" fmla="*/ 1123 h 1123"/>
                <a:gd name="T4" fmla="*/ 0 w 4726"/>
                <a:gd name="T5" fmla="*/ 1123 h 1123"/>
                <a:gd name="T6" fmla="*/ 49 w 4726"/>
                <a:gd name="T7" fmla="*/ 1123 h 1123"/>
                <a:gd name="T8" fmla="*/ 49 w 4726"/>
                <a:gd name="T9" fmla="*/ 1108 h 1123"/>
                <a:gd name="T10" fmla="*/ 56 w 4726"/>
                <a:gd name="T11" fmla="*/ 1108 h 1123"/>
                <a:gd name="T12" fmla="*/ 56 w 4726"/>
                <a:gd name="T13" fmla="*/ 1093 h 1123"/>
                <a:gd name="T14" fmla="*/ 141 w 4726"/>
                <a:gd name="T15" fmla="*/ 1093 h 1123"/>
                <a:gd name="T16" fmla="*/ 141 w 4726"/>
                <a:gd name="T17" fmla="*/ 1079 h 1123"/>
                <a:gd name="T18" fmla="*/ 147 w 4726"/>
                <a:gd name="T19" fmla="*/ 1079 h 1123"/>
                <a:gd name="T20" fmla="*/ 147 w 4726"/>
                <a:gd name="T21" fmla="*/ 1079 h 1123"/>
                <a:gd name="T22" fmla="*/ 197 w 4726"/>
                <a:gd name="T23" fmla="*/ 1079 h 1123"/>
                <a:gd name="T24" fmla="*/ 197 w 4726"/>
                <a:gd name="T25" fmla="*/ 1064 h 1123"/>
                <a:gd name="T26" fmla="*/ 344 w 4726"/>
                <a:gd name="T27" fmla="*/ 1064 h 1123"/>
                <a:gd name="T28" fmla="*/ 344 w 4726"/>
                <a:gd name="T29" fmla="*/ 1064 h 1123"/>
                <a:gd name="T30" fmla="*/ 450 w 4726"/>
                <a:gd name="T31" fmla="*/ 1064 h 1123"/>
                <a:gd name="T32" fmla="*/ 450 w 4726"/>
                <a:gd name="T33" fmla="*/ 1050 h 1123"/>
                <a:gd name="T34" fmla="*/ 590 w 4726"/>
                <a:gd name="T35" fmla="*/ 1050 h 1123"/>
                <a:gd name="T36" fmla="*/ 590 w 4726"/>
                <a:gd name="T37" fmla="*/ 1050 h 1123"/>
                <a:gd name="T38" fmla="*/ 942 w 4726"/>
                <a:gd name="T39" fmla="*/ 1050 h 1123"/>
                <a:gd name="T40" fmla="*/ 942 w 4726"/>
                <a:gd name="T41" fmla="*/ 1035 h 1123"/>
                <a:gd name="T42" fmla="*/ 1160 w 4726"/>
                <a:gd name="T43" fmla="*/ 1035 h 1123"/>
                <a:gd name="T44" fmla="*/ 1160 w 4726"/>
                <a:gd name="T45" fmla="*/ 1020 h 1123"/>
                <a:gd name="T46" fmla="*/ 1603 w 4726"/>
                <a:gd name="T47" fmla="*/ 1020 h 1123"/>
                <a:gd name="T48" fmla="*/ 1603 w 4726"/>
                <a:gd name="T49" fmla="*/ 1005 h 1123"/>
                <a:gd name="T50" fmla="*/ 1744 w 4726"/>
                <a:gd name="T51" fmla="*/ 1005 h 1123"/>
                <a:gd name="T52" fmla="*/ 1744 w 4726"/>
                <a:gd name="T53" fmla="*/ 1005 h 1123"/>
                <a:gd name="T54" fmla="*/ 1772 w 4726"/>
                <a:gd name="T55" fmla="*/ 1005 h 1123"/>
                <a:gd name="T56" fmla="*/ 1772 w 4726"/>
                <a:gd name="T57" fmla="*/ 990 h 1123"/>
                <a:gd name="T58" fmla="*/ 1786 w 4726"/>
                <a:gd name="T59" fmla="*/ 990 h 1123"/>
                <a:gd name="T60" fmla="*/ 1786 w 4726"/>
                <a:gd name="T61" fmla="*/ 990 h 1123"/>
                <a:gd name="T62" fmla="*/ 1800 w 4726"/>
                <a:gd name="T63" fmla="*/ 990 h 1123"/>
                <a:gd name="T64" fmla="*/ 1800 w 4726"/>
                <a:gd name="T65" fmla="*/ 990 h 1123"/>
                <a:gd name="T66" fmla="*/ 2208 w 4726"/>
                <a:gd name="T67" fmla="*/ 990 h 1123"/>
                <a:gd name="T68" fmla="*/ 2208 w 4726"/>
                <a:gd name="T69" fmla="*/ 976 h 1123"/>
                <a:gd name="T70" fmla="*/ 2250 w 4726"/>
                <a:gd name="T71" fmla="*/ 976 h 1123"/>
                <a:gd name="T72" fmla="*/ 2250 w 4726"/>
                <a:gd name="T73" fmla="*/ 961 h 1123"/>
                <a:gd name="T74" fmla="*/ 2320 w 4726"/>
                <a:gd name="T75" fmla="*/ 961 h 1123"/>
                <a:gd name="T76" fmla="*/ 2320 w 4726"/>
                <a:gd name="T77" fmla="*/ 961 h 1123"/>
                <a:gd name="T78" fmla="*/ 2363 w 4726"/>
                <a:gd name="T79" fmla="*/ 961 h 1123"/>
                <a:gd name="T80" fmla="*/ 2363 w 4726"/>
                <a:gd name="T81" fmla="*/ 497 h 1123"/>
                <a:gd name="T82" fmla="*/ 2940 w 4726"/>
                <a:gd name="T83" fmla="*/ 497 h 1123"/>
                <a:gd name="T84" fmla="*/ 2940 w 4726"/>
                <a:gd name="T85" fmla="*/ 497 h 1123"/>
                <a:gd name="T86" fmla="*/ 2954 w 4726"/>
                <a:gd name="T87" fmla="*/ 497 h 1123"/>
                <a:gd name="T88" fmla="*/ 2954 w 4726"/>
                <a:gd name="T89" fmla="*/ 347 h 1123"/>
                <a:gd name="T90" fmla="*/ 3544 w 4726"/>
                <a:gd name="T91" fmla="*/ 347 h 1123"/>
                <a:gd name="T92" fmla="*/ 3544 w 4726"/>
                <a:gd name="T93" fmla="*/ 181 h 1123"/>
                <a:gd name="T94" fmla="*/ 4135 w 4726"/>
                <a:gd name="T95" fmla="*/ 181 h 1123"/>
                <a:gd name="T96" fmla="*/ 4135 w 4726"/>
                <a:gd name="T97" fmla="*/ 91 h 1123"/>
                <a:gd name="T98" fmla="*/ 4304 w 4726"/>
                <a:gd name="T99" fmla="*/ 91 h 1123"/>
                <a:gd name="T100" fmla="*/ 4304 w 4726"/>
                <a:gd name="T101" fmla="*/ 91 h 1123"/>
                <a:gd name="T102" fmla="*/ 4691 w 4726"/>
                <a:gd name="T103" fmla="*/ 91 h 1123"/>
                <a:gd name="T104" fmla="*/ 4691 w 4726"/>
                <a:gd name="T105" fmla="*/ 91 h 1123"/>
                <a:gd name="T106" fmla="*/ 4726 w 4726"/>
                <a:gd name="T107" fmla="*/ 91 h 1123"/>
                <a:gd name="T108" fmla="*/ 4726 w 4726"/>
                <a:gd name="T109" fmla="*/ 0 h 1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726" h="1123">
                  <a:moveTo>
                    <a:pt x="0" y="1123"/>
                  </a:moveTo>
                  <a:lnTo>
                    <a:pt x="0" y="1123"/>
                  </a:lnTo>
                  <a:lnTo>
                    <a:pt x="0" y="1123"/>
                  </a:lnTo>
                  <a:lnTo>
                    <a:pt x="49" y="1123"/>
                  </a:lnTo>
                  <a:lnTo>
                    <a:pt x="49" y="1108"/>
                  </a:lnTo>
                  <a:lnTo>
                    <a:pt x="56" y="1108"/>
                  </a:lnTo>
                  <a:lnTo>
                    <a:pt x="56" y="1093"/>
                  </a:lnTo>
                  <a:lnTo>
                    <a:pt x="141" y="1093"/>
                  </a:lnTo>
                  <a:lnTo>
                    <a:pt x="141" y="1079"/>
                  </a:lnTo>
                  <a:lnTo>
                    <a:pt x="147" y="1079"/>
                  </a:lnTo>
                  <a:lnTo>
                    <a:pt x="147" y="1079"/>
                  </a:lnTo>
                  <a:lnTo>
                    <a:pt x="197" y="1079"/>
                  </a:lnTo>
                  <a:lnTo>
                    <a:pt x="197" y="1064"/>
                  </a:lnTo>
                  <a:lnTo>
                    <a:pt x="344" y="1064"/>
                  </a:lnTo>
                  <a:lnTo>
                    <a:pt x="344" y="1064"/>
                  </a:lnTo>
                  <a:lnTo>
                    <a:pt x="450" y="1064"/>
                  </a:lnTo>
                  <a:lnTo>
                    <a:pt x="450" y="1050"/>
                  </a:lnTo>
                  <a:lnTo>
                    <a:pt x="590" y="1050"/>
                  </a:lnTo>
                  <a:lnTo>
                    <a:pt x="590" y="1050"/>
                  </a:lnTo>
                  <a:lnTo>
                    <a:pt x="942" y="1050"/>
                  </a:lnTo>
                  <a:lnTo>
                    <a:pt x="942" y="1035"/>
                  </a:lnTo>
                  <a:lnTo>
                    <a:pt x="1160" y="1035"/>
                  </a:lnTo>
                  <a:lnTo>
                    <a:pt x="1160" y="1020"/>
                  </a:lnTo>
                  <a:lnTo>
                    <a:pt x="1603" y="1020"/>
                  </a:lnTo>
                  <a:lnTo>
                    <a:pt x="1603" y="1005"/>
                  </a:lnTo>
                  <a:lnTo>
                    <a:pt x="1744" y="1005"/>
                  </a:lnTo>
                  <a:lnTo>
                    <a:pt x="1744" y="1005"/>
                  </a:lnTo>
                  <a:lnTo>
                    <a:pt x="1772" y="1005"/>
                  </a:lnTo>
                  <a:lnTo>
                    <a:pt x="1772" y="990"/>
                  </a:lnTo>
                  <a:lnTo>
                    <a:pt x="1786" y="990"/>
                  </a:lnTo>
                  <a:lnTo>
                    <a:pt x="1786" y="990"/>
                  </a:lnTo>
                  <a:lnTo>
                    <a:pt x="1800" y="990"/>
                  </a:lnTo>
                  <a:lnTo>
                    <a:pt x="1800" y="990"/>
                  </a:lnTo>
                  <a:lnTo>
                    <a:pt x="2208" y="990"/>
                  </a:lnTo>
                  <a:lnTo>
                    <a:pt x="2208" y="976"/>
                  </a:lnTo>
                  <a:lnTo>
                    <a:pt x="2250" y="976"/>
                  </a:lnTo>
                  <a:lnTo>
                    <a:pt x="2250" y="961"/>
                  </a:lnTo>
                  <a:lnTo>
                    <a:pt x="2320" y="961"/>
                  </a:lnTo>
                  <a:lnTo>
                    <a:pt x="2320" y="961"/>
                  </a:lnTo>
                  <a:lnTo>
                    <a:pt x="2363" y="961"/>
                  </a:lnTo>
                  <a:lnTo>
                    <a:pt x="2363" y="497"/>
                  </a:lnTo>
                  <a:lnTo>
                    <a:pt x="2940" y="497"/>
                  </a:lnTo>
                  <a:lnTo>
                    <a:pt x="2940" y="497"/>
                  </a:lnTo>
                  <a:lnTo>
                    <a:pt x="2954" y="497"/>
                  </a:lnTo>
                  <a:lnTo>
                    <a:pt x="2954" y="347"/>
                  </a:lnTo>
                  <a:lnTo>
                    <a:pt x="3544" y="347"/>
                  </a:lnTo>
                  <a:lnTo>
                    <a:pt x="3544" y="181"/>
                  </a:lnTo>
                  <a:lnTo>
                    <a:pt x="4135" y="181"/>
                  </a:lnTo>
                  <a:lnTo>
                    <a:pt x="4135" y="91"/>
                  </a:lnTo>
                  <a:lnTo>
                    <a:pt x="4304" y="91"/>
                  </a:lnTo>
                  <a:lnTo>
                    <a:pt x="4304" y="91"/>
                  </a:lnTo>
                  <a:lnTo>
                    <a:pt x="4691" y="91"/>
                  </a:lnTo>
                  <a:lnTo>
                    <a:pt x="4691" y="91"/>
                  </a:lnTo>
                  <a:lnTo>
                    <a:pt x="4726" y="91"/>
                  </a:lnTo>
                  <a:lnTo>
                    <a:pt x="4726" y="0"/>
                  </a:lnTo>
                </a:path>
              </a:pathLst>
            </a:custGeom>
            <a:noFill/>
            <a:ln w="47625" cap="flat">
              <a:solidFill>
                <a:srgbClr val="822F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Rectangle 23">
              <a:extLst>
                <a:ext uri="{FF2B5EF4-FFF2-40B4-BE49-F238E27FC236}">
                  <a16:creationId xmlns:a16="http://schemas.microsoft.com/office/drawing/2014/main" id="{F9A63491-C764-4A94-BF5C-4D2BABA223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450" y="4336077"/>
              <a:ext cx="228600" cy="3578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4">
              <a:extLst>
                <a:ext uri="{FF2B5EF4-FFF2-40B4-BE49-F238E27FC236}">
                  <a16:creationId xmlns:a16="http://schemas.microsoft.com/office/drawing/2014/main" id="{570DBF0F-EC4D-4487-A7AA-EC8586B731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4713" y="3362272"/>
              <a:ext cx="290513" cy="3578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.1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5">
              <a:extLst>
                <a:ext uri="{FF2B5EF4-FFF2-40B4-BE49-F238E27FC236}">
                  <a16:creationId xmlns:a16="http://schemas.microsoft.com/office/drawing/2014/main" id="{08FD8E55-F585-4920-9927-7675E7E0E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4713" y="2384698"/>
              <a:ext cx="290513" cy="3578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.2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Line 27">
              <a:extLst>
                <a:ext uri="{FF2B5EF4-FFF2-40B4-BE49-F238E27FC236}">
                  <a16:creationId xmlns:a16="http://schemas.microsoft.com/office/drawing/2014/main" id="{F690460E-28BB-453E-ACBE-48E533E7BF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98550" y="1548393"/>
              <a:ext cx="0" cy="2923301"/>
            </a:xfrm>
            <a:prstGeom prst="line">
              <a:avLst/>
            </a:prstGeom>
            <a:noFill/>
            <a:ln w="7938" cap="flat">
              <a:solidFill>
                <a:srgbClr val="C0C0C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Rectangle 28">
              <a:extLst>
                <a:ext uri="{FF2B5EF4-FFF2-40B4-BE49-F238E27FC236}">
                  <a16:creationId xmlns:a16="http://schemas.microsoft.com/office/drawing/2014/main" id="{29147A02-D042-4F54-B459-782B547948F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677255" y="2932441"/>
              <a:ext cx="24397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Cumulative incidence</a:t>
              </a:r>
              <a:endPara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730BB99E-2B34-42E8-8C2E-C35B63EC3175}"/>
              </a:ext>
            </a:extLst>
          </p:cNvPr>
          <p:cNvGrpSpPr/>
          <p:nvPr/>
        </p:nvGrpSpPr>
        <p:grpSpPr>
          <a:xfrm>
            <a:off x="35496" y="4593953"/>
            <a:ext cx="888064" cy="2213484"/>
            <a:chOff x="35496" y="4671312"/>
            <a:chExt cx="888064" cy="2213484"/>
          </a:xfrm>
        </p:grpSpPr>
        <p:sp>
          <p:nvSpPr>
            <p:cNvPr id="58" name="Rectangle 53">
              <a:extLst>
                <a:ext uri="{FF2B5EF4-FFF2-40B4-BE49-F238E27FC236}">
                  <a16:creationId xmlns:a16="http://schemas.microsoft.com/office/drawing/2014/main" id="{68BCB614-800A-4A44-8161-E7D4CAE5E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96" y="4671312"/>
              <a:ext cx="72936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Months</a:t>
              </a:r>
              <a:endPara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5">
              <a:extLst>
                <a:ext uri="{FF2B5EF4-FFF2-40B4-BE49-F238E27FC236}">
                  <a16:creationId xmlns:a16="http://schemas.microsoft.com/office/drawing/2014/main" id="{6816A90E-AD6B-460F-BF9F-37140B1CD5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96" y="5013176"/>
              <a:ext cx="43281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>
                  <a:ln>
                    <a:noFill/>
                  </a:ln>
                  <a:solidFill>
                    <a:srgbClr val="005C66"/>
                  </a:solidFill>
                  <a:effectLst/>
                  <a:latin typeface="Arial" panose="020B0604020202020204" pitchFamily="34" charset="0"/>
                </a:rPr>
                <a:t>DTG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rgbClr val="005C66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6">
              <a:extLst>
                <a:ext uri="{FF2B5EF4-FFF2-40B4-BE49-F238E27FC236}">
                  <a16:creationId xmlns:a16="http://schemas.microsoft.com/office/drawing/2014/main" id="{973A3FCA-74C6-4A7B-81F3-0D46E7031F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96" y="5076381"/>
              <a:ext cx="57708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7">
              <a:extLst>
                <a:ext uri="{FF2B5EF4-FFF2-40B4-BE49-F238E27FC236}">
                  <a16:creationId xmlns:a16="http://schemas.microsoft.com/office/drawing/2014/main" id="{3E72DBCA-66F2-432C-859E-966616E6E6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96" y="5229200"/>
              <a:ext cx="62837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At risk 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58">
              <a:extLst>
                <a:ext uri="{FF2B5EF4-FFF2-40B4-BE49-F238E27FC236}">
                  <a16:creationId xmlns:a16="http://schemas.microsoft.com/office/drawing/2014/main" id="{225EDBF8-854D-4F9E-A79E-D85246FCCC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96" y="5445224"/>
              <a:ext cx="888064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Censored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59">
              <a:extLst>
                <a:ext uri="{FF2B5EF4-FFF2-40B4-BE49-F238E27FC236}">
                  <a16:creationId xmlns:a16="http://schemas.microsoft.com/office/drawing/2014/main" id="{E8BE6DF5-F128-46ED-862C-578D6F0088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96" y="5661248"/>
              <a:ext cx="581891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Event 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0">
              <a:extLst>
                <a:ext uri="{FF2B5EF4-FFF2-40B4-BE49-F238E27FC236}">
                  <a16:creationId xmlns:a16="http://schemas.microsoft.com/office/drawing/2014/main" id="{A2558174-8D6F-4B30-89C7-3B6DE8018C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96" y="5937172"/>
              <a:ext cx="44403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600" b="1">
                  <a:solidFill>
                    <a:srgbClr val="822F5A"/>
                  </a:solidFill>
                  <a:cs typeface="Arial" panose="020B0604020202020204" pitchFamily="34" charset="0"/>
                </a:rPr>
                <a:t>SOC</a:t>
              </a:r>
              <a:endParaRPr lang="en-US" altLang="en-US" sz="2000" b="1">
                <a:solidFill>
                  <a:srgbClr val="822F5A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6" name="Rectangle 61">
              <a:extLst>
                <a:ext uri="{FF2B5EF4-FFF2-40B4-BE49-F238E27FC236}">
                  <a16:creationId xmlns:a16="http://schemas.microsoft.com/office/drawing/2014/main" id="{2324C473-B415-49F9-9188-7571093F6C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96" y="5940939"/>
              <a:ext cx="57708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2">
              <a:extLst>
                <a:ext uri="{FF2B5EF4-FFF2-40B4-BE49-F238E27FC236}">
                  <a16:creationId xmlns:a16="http://schemas.microsoft.com/office/drawing/2014/main" id="{7EE13D52-41F7-406F-A148-EDA502A37F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96" y="6157550"/>
              <a:ext cx="62837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At risk 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63">
              <a:extLst>
                <a:ext uri="{FF2B5EF4-FFF2-40B4-BE49-F238E27FC236}">
                  <a16:creationId xmlns:a16="http://schemas.microsoft.com/office/drawing/2014/main" id="{4DB298FE-2063-4CF2-9173-9E16E017D0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96" y="6377927"/>
              <a:ext cx="888064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Censored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4">
              <a:extLst>
                <a:ext uri="{FF2B5EF4-FFF2-40B4-BE49-F238E27FC236}">
                  <a16:creationId xmlns:a16="http://schemas.microsoft.com/office/drawing/2014/main" id="{6C87241E-E340-48EE-8DB3-29822B3FE8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96" y="6592654"/>
              <a:ext cx="581891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Event 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E896361-3159-45A4-8F0E-3EFF04826240}"/>
              </a:ext>
            </a:extLst>
          </p:cNvPr>
          <p:cNvGrpSpPr/>
          <p:nvPr/>
        </p:nvGrpSpPr>
        <p:grpSpPr>
          <a:xfrm>
            <a:off x="1000124" y="4573276"/>
            <a:ext cx="530225" cy="2234161"/>
            <a:chOff x="849313" y="4650635"/>
            <a:chExt cx="530225" cy="2234161"/>
          </a:xfrm>
        </p:grpSpPr>
        <p:sp>
          <p:nvSpPr>
            <p:cNvPr id="53" name="Rectangle 48">
              <a:extLst>
                <a:ext uri="{FF2B5EF4-FFF2-40B4-BE49-F238E27FC236}">
                  <a16:creationId xmlns:a16="http://schemas.microsoft.com/office/drawing/2014/main" id="{32B51DD6-465D-4912-A9F4-9F1222A14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938" y="4650635"/>
              <a:ext cx="228600" cy="3578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54">
              <a:extLst>
                <a:ext uri="{FF2B5EF4-FFF2-40B4-BE49-F238E27FC236}">
                  <a16:creationId xmlns:a16="http://schemas.microsoft.com/office/drawing/2014/main" id="{7B5AEEAC-92F4-4864-AC98-2C323BCD87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313" y="4859769"/>
              <a:ext cx="136525" cy="29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5">
              <a:extLst>
                <a:ext uri="{FF2B5EF4-FFF2-40B4-BE49-F238E27FC236}">
                  <a16:creationId xmlns:a16="http://schemas.microsoft.com/office/drawing/2014/main" id="{60A3C5E7-3336-4D39-9FF7-546EDC978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050" y="4859769"/>
              <a:ext cx="136525" cy="29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66">
              <a:extLst>
                <a:ext uri="{FF2B5EF4-FFF2-40B4-BE49-F238E27FC236}">
                  <a16:creationId xmlns:a16="http://schemas.microsoft.com/office/drawing/2014/main" id="{EA66206E-3B6C-40D9-87F2-FDC2789699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0802" y="5076381"/>
              <a:ext cx="57708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67">
              <a:extLst>
                <a:ext uri="{FF2B5EF4-FFF2-40B4-BE49-F238E27FC236}">
                  <a16:creationId xmlns:a16="http://schemas.microsoft.com/office/drawing/2014/main" id="{93BB2840-0761-4D46-836F-06ED1F66F1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7070" y="5229200"/>
              <a:ext cx="341440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350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68">
              <a:extLst>
                <a:ext uri="{FF2B5EF4-FFF2-40B4-BE49-F238E27FC236}">
                  <a16:creationId xmlns:a16="http://schemas.microsoft.com/office/drawing/2014/main" id="{395B9AF1-FA1F-4F19-AF65-E32269C6CE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696" y="5445224"/>
              <a:ext cx="113814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69">
              <a:extLst>
                <a:ext uri="{FF2B5EF4-FFF2-40B4-BE49-F238E27FC236}">
                  <a16:creationId xmlns:a16="http://schemas.microsoft.com/office/drawing/2014/main" id="{4B92F4FE-3AC3-41D5-817F-65ADC5D235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696" y="5661248"/>
              <a:ext cx="113814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70">
              <a:extLst>
                <a:ext uri="{FF2B5EF4-FFF2-40B4-BE49-F238E27FC236}">
                  <a16:creationId xmlns:a16="http://schemas.microsoft.com/office/drawing/2014/main" id="{B68B94E8-F201-4797-A4DD-987441B1C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0802" y="5940939"/>
              <a:ext cx="57708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71">
              <a:extLst>
                <a:ext uri="{FF2B5EF4-FFF2-40B4-BE49-F238E27FC236}">
                  <a16:creationId xmlns:a16="http://schemas.microsoft.com/office/drawing/2014/main" id="{5CB77DC3-60CA-44A4-A013-7A0236CD9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7070" y="6157550"/>
              <a:ext cx="341440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357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72">
              <a:extLst>
                <a:ext uri="{FF2B5EF4-FFF2-40B4-BE49-F238E27FC236}">
                  <a16:creationId xmlns:a16="http://schemas.microsoft.com/office/drawing/2014/main" id="{D89254D5-95C6-4BB3-B43D-C0B6FF29F3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696" y="6377927"/>
              <a:ext cx="113814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73">
              <a:extLst>
                <a:ext uri="{FF2B5EF4-FFF2-40B4-BE49-F238E27FC236}">
                  <a16:creationId xmlns:a16="http://schemas.microsoft.com/office/drawing/2014/main" id="{046201F8-A554-44EE-A681-D84B60A5A1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696" y="6592654"/>
              <a:ext cx="113814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CA2864A-4850-455A-980C-23655C8E148D}"/>
              </a:ext>
            </a:extLst>
          </p:cNvPr>
          <p:cNvGrpSpPr/>
          <p:nvPr/>
        </p:nvGrpSpPr>
        <p:grpSpPr>
          <a:xfrm>
            <a:off x="3013219" y="4573276"/>
            <a:ext cx="455468" cy="2234161"/>
            <a:chOff x="2862408" y="4650635"/>
            <a:chExt cx="455468" cy="2234161"/>
          </a:xfrm>
        </p:grpSpPr>
        <p:sp>
          <p:nvSpPr>
            <p:cNvPr id="54" name="Rectangle 49">
              <a:extLst>
                <a:ext uri="{FF2B5EF4-FFF2-40B4-BE49-F238E27FC236}">
                  <a16:creationId xmlns:a16="http://schemas.microsoft.com/office/drawing/2014/main" id="{63B18140-8042-44BC-8BE8-A628F004A1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3863" y="4650635"/>
              <a:ext cx="354013" cy="3578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75">
              <a:extLst>
                <a:ext uri="{FF2B5EF4-FFF2-40B4-BE49-F238E27FC236}">
                  <a16:creationId xmlns:a16="http://schemas.microsoft.com/office/drawing/2014/main" id="{EEE6F866-4902-4EB8-BF0D-1BCEC52C6D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2408" y="5229200"/>
              <a:ext cx="341440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343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76">
              <a:extLst>
                <a:ext uri="{FF2B5EF4-FFF2-40B4-BE49-F238E27FC236}">
                  <a16:creationId xmlns:a16="http://schemas.microsoft.com/office/drawing/2014/main" id="{E9500465-A02D-41AC-B893-7C3BC8739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5608" y="5445224"/>
              <a:ext cx="113814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77">
              <a:extLst>
                <a:ext uri="{FF2B5EF4-FFF2-40B4-BE49-F238E27FC236}">
                  <a16:creationId xmlns:a16="http://schemas.microsoft.com/office/drawing/2014/main" id="{367EE56F-FC08-4AC4-AA79-D5FF25569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5608" y="5661248"/>
              <a:ext cx="113814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6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78">
              <a:extLst>
                <a:ext uri="{FF2B5EF4-FFF2-40B4-BE49-F238E27FC236}">
                  <a16:creationId xmlns:a16="http://schemas.microsoft.com/office/drawing/2014/main" id="{99263AA8-A1D6-4FDC-9120-F485725116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2408" y="6157550"/>
              <a:ext cx="341440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347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79">
              <a:extLst>
                <a:ext uri="{FF2B5EF4-FFF2-40B4-BE49-F238E27FC236}">
                  <a16:creationId xmlns:a16="http://schemas.microsoft.com/office/drawing/2014/main" id="{4ED65443-2AC4-457D-B86C-3A6A8777A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5608" y="6377927"/>
              <a:ext cx="113814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80">
              <a:extLst>
                <a:ext uri="{FF2B5EF4-FFF2-40B4-BE49-F238E27FC236}">
                  <a16:creationId xmlns:a16="http://schemas.microsoft.com/office/drawing/2014/main" id="{BB5535B5-D43E-473E-A525-247623271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5608" y="6592654"/>
              <a:ext cx="113814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7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266485C-6F30-49F2-A8EC-9D33162A6167}"/>
              </a:ext>
            </a:extLst>
          </p:cNvPr>
          <p:cNvGrpSpPr/>
          <p:nvPr/>
        </p:nvGrpSpPr>
        <p:grpSpPr>
          <a:xfrm>
            <a:off x="4899177" y="4573276"/>
            <a:ext cx="447522" cy="2234161"/>
            <a:chOff x="4748366" y="4650635"/>
            <a:chExt cx="447522" cy="2234161"/>
          </a:xfrm>
        </p:grpSpPr>
        <p:sp>
          <p:nvSpPr>
            <p:cNvPr id="55" name="Rectangle 50">
              <a:extLst>
                <a:ext uri="{FF2B5EF4-FFF2-40B4-BE49-F238E27FC236}">
                  <a16:creationId xmlns:a16="http://schemas.microsoft.com/office/drawing/2014/main" id="{E882E9C7-67CE-401F-8BCB-C23CD90E2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1875" y="4650635"/>
              <a:ext cx="354013" cy="3578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48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Rectangle 81">
              <a:extLst>
                <a:ext uri="{FF2B5EF4-FFF2-40B4-BE49-F238E27FC236}">
                  <a16:creationId xmlns:a16="http://schemas.microsoft.com/office/drawing/2014/main" id="{24B0BB36-A3A3-476D-87CC-E20BD8ABA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8366" y="5229200"/>
              <a:ext cx="341440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341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82">
              <a:extLst>
                <a:ext uri="{FF2B5EF4-FFF2-40B4-BE49-F238E27FC236}">
                  <a16:creationId xmlns:a16="http://schemas.microsoft.com/office/drawing/2014/main" id="{0BACC6AB-530A-428B-B49F-255EF2242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1566" y="5445224"/>
              <a:ext cx="113814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83">
              <a:extLst>
                <a:ext uri="{FF2B5EF4-FFF2-40B4-BE49-F238E27FC236}">
                  <a16:creationId xmlns:a16="http://schemas.microsoft.com/office/drawing/2014/main" id="{0EA7102F-F9A9-45BD-B629-40C1D6119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1566" y="5661248"/>
              <a:ext cx="113814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7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84">
              <a:extLst>
                <a:ext uri="{FF2B5EF4-FFF2-40B4-BE49-F238E27FC236}">
                  <a16:creationId xmlns:a16="http://schemas.microsoft.com/office/drawing/2014/main" id="{79F44102-95BD-4549-9EEE-4E61880E2C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8366" y="6157550"/>
              <a:ext cx="341440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338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85">
              <a:extLst>
                <a:ext uri="{FF2B5EF4-FFF2-40B4-BE49-F238E27FC236}">
                  <a16:creationId xmlns:a16="http://schemas.microsoft.com/office/drawing/2014/main" id="{3579E2A0-C57C-4427-8EEF-A8E6C4E88E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1566" y="6377927"/>
              <a:ext cx="113814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86">
              <a:extLst>
                <a:ext uri="{FF2B5EF4-FFF2-40B4-BE49-F238E27FC236}">
                  <a16:creationId xmlns:a16="http://schemas.microsoft.com/office/drawing/2014/main" id="{6700B326-656E-440F-B455-ED64DD3D44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2666" y="6592654"/>
              <a:ext cx="212366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11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92" name="Rectangle 87">
            <a:extLst>
              <a:ext uri="{FF2B5EF4-FFF2-40B4-BE49-F238E27FC236}">
                <a16:creationId xmlns:a16="http://schemas.microsoft.com/office/drawing/2014/main" id="{94297366-A9BB-453B-A02D-195C33068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8150" y="4782410"/>
            <a:ext cx="136525" cy="29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563B8F2-4AD7-4DDC-A4F7-9246EC23A5C9}"/>
              </a:ext>
            </a:extLst>
          </p:cNvPr>
          <p:cNvGrpSpPr/>
          <p:nvPr/>
        </p:nvGrpSpPr>
        <p:grpSpPr>
          <a:xfrm>
            <a:off x="6771385" y="4573276"/>
            <a:ext cx="451739" cy="2234161"/>
            <a:chOff x="6620574" y="4650635"/>
            <a:chExt cx="451739" cy="2234161"/>
          </a:xfrm>
        </p:grpSpPr>
        <p:sp>
          <p:nvSpPr>
            <p:cNvPr id="56" name="Rectangle 51">
              <a:extLst>
                <a:ext uri="{FF2B5EF4-FFF2-40B4-BE49-F238E27FC236}">
                  <a16:creationId xmlns:a16="http://schemas.microsoft.com/office/drawing/2014/main" id="{CD033FC4-C31F-4E4D-B8D6-E8373030E1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8300" y="4650635"/>
              <a:ext cx="354013" cy="3578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72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88">
              <a:extLst>
                <a:ext uri="{FF2B5EF4-FFF2-40B4-BE49-F238E27FC236}">
                  <a16:creationId xmlns:a16="http://schemas.microsoft.com/office/drawing/2014/main" id="{F6B3F030-BEC6-4201-B8AA-97F3111A2D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2986" y="5076381"/>
              <a:ext cx="57708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89">
              <a:extLst>
                <a:ext uri="{FF2B5EF4-FFF2-40B4-BE49-F238E27FC236}">
                  <a16:creationId xmlns:a16="http://schemas.microsoft.com/office/drawing/2014/main" id="{0018D381-F473-483D-B3CB-9E99D410A1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0574" y="5229200"/>
              <a:ext cx="341440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319</a:t>
              </a:r>
              <a:endPara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90">
              <a:extLst>
                <a:ext uri="{FF2B5EF4-FFF2-40B4-BE49-F238E27FC236}">
                  <a16:creationId xmlns:a16="http://schemas.microsoft.com/office/drawing/2014/main" id="{3266C61E-F7E7-4D6C-9538-AFBB200C13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3774" y="5445224"/>
              <a:ext cx="113814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Rectangle 91">
              <a:extLst>
                <a:ext uri="{FF2B5EF4-FFF2-40B4-BE49-F238E27FC236}">
                  <a16:creationId xmlns:a16="http://schemas.microsoft.com/office/drawing/2014/main" id="{854C0B43-D6EF-44E5-8F1C-9AF23E6328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2174" y="5661248"/>
              <a:ext cx="227626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28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Rectangle 92">
              <a:extLst>
                <a:ext uri="{FF2B5EF4-FFF2-40B4-BE49-F238E27FC236}">
                  <a16:creationId xmlns:a16="http://schemas.microsoft.com/office/drawing/2014/main" id="{BDD4C008-F4F9-4485-ABCE-C7792C660D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2986" y="5940939"/>
              <a:ext cx="57708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93">
              <a:extLst>
                <a:ext uri="{FF2B5EF4-FFF2-40B4-BE49-F238E27FC236}">
                  <a16:creationId xmlns:a16="http://schemas.microsoft.com/office/drawing/2014/main" id="{84C7BCBC-5081-40EF-A56A-A0A3DFCF08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0574" y="6157550"/>
              <a:ext cx="341440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295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94">
              <a:extLst>
                <a:ext uri="{FF2B5EF4-FFF2-40B4-BE49-F238E27FC236}">
                  <a16:creationId xmlns:a16="http://schemas.microsoft.com/office/drawing/2014/main" id="{68A5E957-0980-46E5-8548-DE98F2C349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2174" y="6377927"/>
              <a:ext cx="227626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10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95">
              <a:extLst>
                <a:ext uri="{FF2B5EF4-FFF2-40B4-BE49-F238E27FC236}">
                  <a16:creationId xmlns:a16="http://schemas.microsoft.com/office/drawing/2014/main" id="{4726AEFF-100F-47AB-BB43-92CF1BAFC3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2174" y="6592654"/>
              <a:ext cx="227626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52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2" name="Rectangle 97">
            <a:extLst>
              <a:ext uri="{FF2B5EF4-FFF2-40B4-BE49-F238E27FC236}">
                <a16:creationId xmlns:a16="http://schemas.microsoft.com/office/drawing/2014/main" id="{6BC52F70-84DC-471D-9CE6-A5392643F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2988" y="4782410"/>
            <a:ext cx="136525" cy="29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8FF6332-F030-48CF-B757-0C543D14586C}"/>
              </a:ext>
            </a:extLst>
          </p:cNvPr>
          <p:cNvGrpSpPr/>
          <p:nvPr/>
        </p:nvGrpSpPr>
        <p:grpSpPr>
          <a:xfrm>
            <a:off x="8650468" y="4573276"/>
            <a:ext cx="447494" cy="2234161"/>
            <a:chOff x="8499657" y="4650635"/>
            <a:chExt cx="447494" cy="2234161"/>
          </a:xfrm>
        </p:grpSpPr>
        <p:sp>
          <p:nvSpPr>
            <p:cNvPr id="57" name="Rectangle 52">
              <a:extLst>
                <a:ext uri="{FF2B5EF4-FFF2-40B4-BE49-F238E27FC236}">
                  <a16:creationId xmlns:a16="http://schemas.microsoft.com/office/drawing/2014/main" id="{FF762860-9E68-4EBF-A4C6-8D9BE15EDD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3138" y="4650635"/>
              <a:ext cx="354013" cy="3578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96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98">
              <a:extLst>
                <a:ext uri="{FF2B5EF4-FFF2-40B4-BE49-F238E27FC236}">
                  <a16:creationId xmlns:a16="http://schemas.microsoft.com/office/drawing/2014/main" id="{0E1671E6-5940-403D-AE9E-24421734CC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52070" y="5076381"/>
              <a:ext cx="57708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99">
              <a:extLst>
                <a:ext uri="{FF2B5EF4-FFF2-40B4-BE49-F238E27FC236}">
                  <a16:creationId xmlns:a16="http://schemas.microsoft.com/office/drawing/2014/main" id="{4DD89610-36C4-456A-9DC1-A23D47A7ED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9657" y="5229200"/>
              <a:ext cx="341440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300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100">
              <a:extLst>
                <a:ext uri="{FF2B5EF4-FFF2-40B4-BE49-F238E27FC236}">
                  <a16:creationId xmlns:a16="http://schemas.microsoft.com/office/drawing/2014/main" id="{3A39B31C-BA03-41F9-8BB5-F1547DCC7E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02857" y="5445224"/>
              <a:ext cx="113814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4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101">
              <a:extLst>
                <a:ext uri="{FF2B5EF4-FFF2-40B4-BE49-F238E27FC236}">
                  <a16:creationId xmlns:a16="http://schemas.microsoft.com/office/drawing/2014/main" id="{1A29BABB-92AC-4734-BED1-6E5ABEAD81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1257" y="5661248"/>
              <a:ext cx="227626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46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Rectangle 102">
              <a:extLst>
                <a:ext uri="{FF2B5EF4-FFF2-40B4-BE49-F238E27FC236}">
                  <a16:creationId xmlns:a16="http://schemas.microsoft.com/office/drawing/2014/main" id="{32440C9F-4267-454E-8F43-F041B3DE71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52070" y="5940939"/>
              <a:ext cx="57708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Rectangle 103">
              <a:extLst>
                <a:ext uri="{FF2B5EF4-FFF2-40B4-BE49-F238E27FC236}">
                  <a16:creationId xmlns:a16="http://schemas.microsoft.com/office/drawing/2014/main" id="{FEC49412-DD18-4038-8410-0E594C3923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9657" y="6157550"/>
              <a:ext cx="341440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276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Rectangle 104">
              <a:extLst>
                <a:ext uri="{FF2B5EF4-FFF2-40B4-BE49-F238E27FC236}">
                  <a16:creationId xmlns:a16="http://schemas.microsoft.com/office/drawing/2014/main" id="{2118FA18-336E-4B59-A93A-0454D5ED1F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1257" y="6377927"/>
              <a:ext cx="227626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12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105">
              <a:extLst>
                <a:ext uri="{FF2B5EF4-FFF2-40B4-BE49-F238E27FC236}">
                  <a16:creationId xmlns:a16="http://schemas.microsoft.com/office/drawing/2014/main" id="{807C008E-5D68-4AAF-85A6-FEA9CCC70C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1257" y="6592654"/>
              <a:ext cx="227626" cy="292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69</a:t>
              </a:r>
              <a:endPara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12" name="TextBox 111">
            <a:extLst>
              <a:ext uri="{FF2B5EF4-FFF2-40B4-BE49-F238E27FC236}">
                <a16:creationId xmlns:a16="http://schemas.microsoft.com/office/drawing/2014/main" id="{7A1A3897-66B5-4AA2-8F80-7A041A7E7CFB}"/>
              </a:ext>
            </a:extLst>
          </p:cNvPr>
          <p:cNvSpPr txBox="1"/>
          <p:nvPr/>
        </p:nvSpPr>
        <p:spPr>
          <a:xfrm>
            <a:off x="5036975" y="298635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i="1">
                <a:latin typeface="Arial" panose="020B0604020202020204" pitchFamily="34" charset="0"/>
                <a:cs typeface="Arial" panose="020B0604020202020204" pitchFamily="34" charset="0"/>
              </a:rPr>
              <a:t>“KMunicate” graph style: Morris et al, BMJ Open 2019</a:t>
            </a:r>
            <a:endParaRPr lang="en-GB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312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AD950-9C29-4CBE-90B2-421509344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8788"/>
            <a:ext cx="7824788" cy="809625"/>
          </a:xfrm>
        </p:spPr>
        <p:txBody>
          <a:bodyPr/>
          <a:lstStyle/>
          <a:p>
            <a:r>
              <a:rPr lang="en-GB"/>
              <a:t>Approach 1: margins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217D774-BB66-494E-838C-BC2DBC05E4FB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685800" y="1524000"/>
                <a:ext cx="7772400" cy="4572000"/>
              </a:xfrm>
            </p:spPr>
            <p:txBody>
              <a:bodyPr/>
              <a:lstStyle/>
              <a:p>
                <a:r>
                  <a:rPr lang="en-GB"/>
                  <a:t>We use the </a:t>
                </a:r>
                <a:r>
                  <a:rPr lang="en-GB">
                    <a:latin typeface="Courier New" panose="02070309020205020404" pitchFamily="49" charset="0"/>
                    <a:cs typeface="Courier New" panose="02070309020205020404" pitchFamily="49" charset="0"/>
                  </a:rPr>
                  <a:t>margins</a:t>
                </a:r>
                <a:r>
                  <a:rPr lang="en-GB"/>
                  <a:t> command to estimate the marginal risks and the risk difference.</a:t>
                </a:r>
              </a:p>
              <a:p>
                <a:r>
                  <a:rPr lang="en-GB"/>
                  <a:t>Approach:</a:t>
                </a:r>
              </a:p>
              <a:p>
                <a:pPr lvl="1"/>
                <a:r>
                  <a:rPr lang="en-GB"/>
                  <a:t>Cox model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</a:rPr>
                      <m:t>exp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𝜸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GB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/>
              </a:p>
              <a:p>
                <a:pPr lvl="1"/>
                <a:r>
                  <a:rPr lang="en-GB"/>
                  <a:t>baseline survival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96</m:t>
                        </m:r>
                      </m:e>
                    </m:d>
                  </m:oMath>
                </a14:m>
                <a:endParaRPr lang="en-GB" b="0"/>
              </a:p>
              <a:p>
                <a:pPr lvl="1"/>
                <a:r>
                  <a:rPr lang="en-GB"/>
                  <a:t>risk given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/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/>
                  <a:t> is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1−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96</m:t>
                            </m:r>
                          </m:e>
                        </m:d>
                      </m:e>
                      <m:sup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exp</m:t>
                            </m:r>
                          </m:fName>
                          <m:e>
                            <m:d>
                              <m:d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1" i="1">
                                        <a:latin typeface="Cambria Math" panose="02040503050406030204" pitchFamily="18" charset="0"/>
                                      </a:rPr>
                                      <m:t>𝜸</m:t>
                                    </m:r>
                                  </m:e>
                                  <m:sup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a:rPr lang="en-GB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</m:e>
                        </m:func>
                      </m:sup>
                    </m:sSup>
                  </m:oMath>
                </a14:m>
                <a:endParaRPr lang="en-GB"/>
              </a:p>
              <a:p>
                <a:pPr lvl="1"/>
                <a:r>
                  <a:rPr lang="en-GB"/>
                  <a:t>margin given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d>
                          <m:dPr>
                            <m:begChr m:val="["/>
                            <m:endChr m:val="]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96</m:t>
                                    </m:r>
                                  </m:e>
                                </m:d>
                              </m:e>
                              <m:sup>
                                <m:func>
                                  <m:func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>
                                        <a:latin typeface="Cambria Math" panose="02040503050406030204" pitchFamily="18" charset="0"/>
                                      </a:rPr>
                                      <m:t>exp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GB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i="1">
                                            <a:latin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  <m:r>
                                          <a:rPr lang="en-GB" i="1"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  <m:r>
                                          <a:rPr lang="en-GB" i="1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sSup>
                                          <m:sSupPr>
                                            <m:ctrlPr>
                                              <a:rPr lang="en-GB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b="1" i="1">
                                                <a:latin typeface="Cambria Math" panose="02040503050406030204" pitchFamily="18" charset="0"/>
                                              </a:rPr>
                                              <m:t>𝜸</m:t>
                                            </m:r>
                                          </m:e>
                                          <m:sup>
                                            <m:r>
                                              <a:rPr lang="en-GB" i="1">
                                                <a:latin typeface="Cambria Math" panose="02040503050406030204" pitchFamily="18" charset="0"/>
                                              </a:rPr>
                                              <m:t>′</m:t>
                                            </m:r>
                                          </m:sup>
                                        </m:sSup>
                                        <m:sSub>
                                          <m:sSubPr>
                                            <m:ctrlPr>
                                              <a:rPr lang="en-GB" b="1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GB" b="1" i="1"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  <m:sub>
                                            <m:r>
                                              <a:rPr lang="en-GB" b="1" i="1">
                                                <a:latin typeface="Cambria Math" panose="02040503050406030204" pitchFamily="18" charset="0"/>
                                              </a:rPr>
                                              <m:t>𝒊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func>
                              </m:sup>
                            </m:sSup>
                          </m:e>
                        </m:d>
                      </m:e>
                    </m:nary>
                  </m:oMath>
                </a14:m>
                <a:endParaRPr lang="en-GB"/>
              </a:p>
              <a:p>
                <a:pPr lvl="2"/>
                <a:r>
                  <a:rPr lang="en-GB"/>
                  <a:t>NB sum over all individuals (both arms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en-GB"/>
                  <a:t>)</a:t>
                </a:r>
              </a:p>
              <a:p>
                <a:pPr lvl="1"/>
                <a:r>
                  <a:rPr lang="en-GB"/>
                  <a:t>so adjusted marginal treatment effect (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/>
                  <a:t> vs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/>
                  <a:t>) is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96</m:t>
                                          </m:r>
                                        </m:e>
                                      </m:d>
                                    </m:e>
                                    <m:sup>
                                      <m:func>
                                        <m:func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GB">
                                              <a:latin typeface="Cambria Math" panose="02040503050406030204" pitchFamily="18" charset="0"/>
                                            </a:rPr>
                                            <m:t>exp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en-GB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GB" i="1">
                                                  <a:latin typeface="Cambria Math" panose="02040503050406030204" pitchFamily="18" charset="0"/>
                                                </a:rPr>
                                                <m:t>𝛽</m:t>
                                              </m:r>
                                              <m:r>
                                                <a:rPr lang="en-GB" i="1">
                                                  <a:latin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en-GB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GB" b="1" i="1">
                                                      <a:latin typeface="Cambria Math" panose="02040503050406030204" pitchFamily="18" charset="0"/>
                                                    </a:rPr>
                                                    <m:t>𝜸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n-GB" i="1">
                                                      <a:latin typeface="Cambria Math" panose="02040503050406030204" pitchFamily="18" charset="0"/>
                                                    </a:rPr>
                                                    <m:t>′</m:t>
                                                  </m:r>
                                                </m:sup>
                                              </m:sSup>
                                              <m:sSub>
                                                <m:sSubPr>
                                                  <m:ctrlPr>
                                                    <a:rPr lang="en-GB" b="1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GB" b="1" i="1">
                                                      <a:latin typeface="Cambria Math" panose="02040503050406030204" pitchFamily="18" charset="0"/>
                                                    </a:rPr>
                                                    <m:t>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GB" b="1" i="1">
                                                      <a:latin typeface="Cambria Math" panose="02040503050406030204" pitchFamily="18" charset="0"/>
                                                    </a:rPr>
                                                    <m:t>𝒊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</m:func>
                                    </m:sup>
                                  </m:sSup>
                                </m:e>
                              </m:d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96</m:t>
                                          </m:r>
                                        </m:e>
                                      </m:d>
                                    </m:e>
                                    <m:sup>
                                      <m:func>
                                        <m:func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GB">
                                              <a:latin typeface="Cambria Math" panose="02040503050406030204" pitchFamily="18" charset="0"/>
                                            </a:rPr>
                                            <m:t>exp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en-GB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p>
                                                <m:sSupPr>
                                                  <m:ctrlPr>
                                                    <a:rPr lang="en-GB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GB" b="1" i="1">
                                                      <a:latin typeface="Cambria Math" panose="02040503050406030204" pitchFamily="18" charset="0"/>
                                                    </a:rPr>
                                                    <m:t>𝜸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n-GB" i="1">
                                                      <a:latin typeface="Cambria Math" panose="02040503050406030204" pitchFamily="18" charset="0"/>
                                                    </a:rPr>
                                                    <m:t>′</m:t>
                                                  </m:r>
                                                </m:sup>
                                              </m:sSup>
                                              <m:sSub>
                                                <m:sSubPr>
                                                  <m:ctrlPr>
                                                    <a:rPr lang="en-GB" b="1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GB" b="1" i="1">
                                                      <a:latin typeface="Cambria Math" panose="02040503050406030204" pitchFamily="18" charset="0"/>
                                                    </a:rPr>
                                                    <m:t>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GB" b="1" i="1">
                                                      <a:latin typeface="Cambria Math" panose="02040503050406030204" pitchFamily="18" charset="0"/>
                                                    </a:rPr>
                                                    <m:t>𝒊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</m:func>
                                    </m:sup>
                                  </m:sSup>
                                </m:e>
                              </m:d>
                            </m:e>
                          </m:d>
                        </m:e>
                      </m:nary>
                    </m:oMath>
                  </m:oMathPara>
                </a14:m>
                <a:endParaRPr lang="en-GB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217D774-BB66-494E-838C-BC2DBC05E4F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524000"/>
                <a:ext cx="7772400" cy="4572000"/>
              </a:xfrm>
              <a:blipFill>
                <a:blip r:embed="rId3"/>
                <a:stretch>
                  <a:fillRect l="-706" t="-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5CB0C-C738-4131-B8C4-C3362EE4BC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30887-20A9-4CF0-AA70-89F10A18D1AE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10587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RC slides template">
  <a:themeElements>
    <a:clrScheme name="MRC slides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RC slides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00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>
    <a:extraClrScheme>
      <a:clrScheme name="MRC slide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C slides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CTU_powerpoint_template</Template>
  <TotalTime>2333</TotalTime>
  <Words>1741</Words>
  <Application>Microsoft Office PowerPoint</Application>
  <PresentationFormat>On-screen Show (4:3)</PresentationFormat>
  <Paragraphs>322</Paragraphs>
  <Slides>20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Calibri</vt:lpstr>
      <vt:lpstr>Cambria Math</vt:lpstr>
      <vt:lpstr>Courier New</vt:lpstr>
      <vt:lpstr>Times</vt:lpstr>
      <vt:lpstr>Times New Roman</vt:lpstr>
      <vt:lpstr>Verdana</vt:lpstr>
      <vt:lpstr>blank</vt:lpstr>
      <vt:lpstr>MRC slides template</vt:lpstr>
      <vt:lpstr>PowerPoint Presentation</vt:lpstr>
      <vt:lpstr>Setting</vt:lpstr>
      <vt:lpstr>Model-based vs. estimand-based approaches to statistical analysis</vt:lpstr>
      <vt:lpstr>Challenges here</vt:lpstr>
      <vt:lpstr>Methods for covariate-adjusted estimation of a chosen estimand</vt:lpstr>
      <vt:lpstr>Aim &amp; plan</vt:lpstr>
      <vt:lpstr>Notation</vt:lpstr>
      <vt:lpstr>Cox model result</vt:lpstr>
      <vt:lpstr>Approach 1: margins</vt:lpstr>
      <vt:lpstr>Stata method</vt:lpstr>
      <vt:lpstr>Results</vt:lpstr>
      <vt:lpstr>Approach 2: margins + bootstrap</vt:lpstr>
      <vt:lpstr>Results for treatment effect using margins +/- bootstrap</vt:lpstr>
      <vt:lpstr>Approach 3: standsurv</vt:lpstr>
      <vt:lpstr>Approach 4: IPTW</vt:lpstr>
      <vt:lpstr>Approach 4: IPTW</vt:lpstr>
      <vt:lpstr>ODYSSEY results: treatment effect</vt:lpstr>
      <vt:lpstr>ODYSSEY results: DTG risk</vt:lpstr>
      <vt:lpstr>ODYSSEY results: SOC risk</vt:lpstr>
      <vt:lpstr>Conclusions &amp; discussion</vt:lpstr>
    </vt:vector>
  </TitlesOfParts>
  <Company>MRC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White</dc:creator>
  <cp:lastModifiedBy>Ian White</cp:lastModifiedBy>
  <cp:revision>36</cp:revision>
  <cp:lastPrinted>2002-07-16T15:27:40Z</cp:lastPrinted>
  <dcterms:created xsi:type="dcterms:W3CDTF">2021-07-30T15:28:28Z</dcterms:created>
  <dcterms:modified xsi:type="dcterms:W3CDTF">2021-09-09T08:19:53Z</dcterms:modified>
</cp:coreProperties>
</file>