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355" r:id="rId3"/>
    <p:sldId id="415" r:id="rId4"/>
    <p:sldId id="369" r:id="rId5"/>
    <p:sldId id="373" r:id="rId6"/>
    <p:sldId id="391" r:id="rId7"/>
    <p:sldId id="377" r:id="rId8"/>
    <p:sldId id="386" r:id="rId9"/>
    <p:sldId id="393" r:id="rId10"/>
    <p:sldId id="392" r:id="rId11"/>
    <p:sldId id="394" r:id="rId12"/>
    <p:sldId id="395" r:id="rId13"/>
    <p:sldId id="402" r:id="rId14"/>
    <p:sldId id="405" r:id="rId15"/>
    <p:sldId id="419" r:id="rId16"/>
    <p:sldId id="416" r:id="rId17"/>
    <p:sldId id="418" r:id="rId18"/>
    <p:sldId id="408" r:id="rId19"/>
    <p:sldId id="269" r:id="rId20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7820F2-E64A-4E99-A956-80C7E6953E7B}">
          <p14:sldIdLst>
            <p14:sldId id="256"/>
            <p14:sldId id="355"/>
            <p14:sldId id="415"/>
            <p14:sldId id="369"/>
            <p14:sldId id="373"/>
            <p14:sldId id="391"/>
            <p14:sldId id="377"/>
            <p14:sldId id="386"/>
            <p14:sldId id="393"/>
            <p14:sldId id="392"/>
            <p14:sldId id="394"/>
            <p14:sldId id="395"/>
            <p14:sldId id="402"/>
            <p14:sldId id="405"/>
            <p14:sldId id="419"/>
            <p14:sldId id="416"/>
            <p14:sldId id="418"/>
            <p14:sldId id="40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7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9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C62BF-55C5-48AD-8E6D-F00DB94F832C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F8A1-3973-4564-A6A5-1177DD2D3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135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080E2-1BDE-46F8-AEC8-BA16F1968F10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0623F-410E-49C8-879C-51CA91982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70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* Mention </a:t>
            </a:r>
            <a:r>
              <a:rPr lang="en-GB" dirty="0" err="1" smtClean="0"/>
              <a:t>conceptionally</a:t>
            </a:r>
            <a:r>
              <a:rPr lang="en-GB" dirty="0" smtClean="0"/>
              <a:t> extrapolating</a:t>
            </a:r>
            <a:r>
              <a:rPr lang="en-GB" baseline="0" dirty="0" smtClean="0"/>
              <a:t> through </a:t>
            </a:r>
            <a:r>
              <a:rPr lang="en-GB" baseline="0" dirty="0" err="1" smtClean="0"/>
              <a:t>upweighting</a:t>
            </a:r>
            <a:r>
              <a:rPr lang="en-GB" baseline="0" dirty="0" smtClean="0"/>
              <a:t> time.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0623F-410E-49C8-879C-51CA91982F6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39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0623F-410E-49C8-879C-51CA91982F6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613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* Compare paragraph 2 to </a:t>
            </a:r>
            <a:r>
              <a:rPr lang="en-GB" dirty="0" err="1" smtClean="0"/>
              <a:t>stteffects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0623F-410E-49C8-879C-51CA91982F6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85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0623F-410E-49C8-879C-51CA91982F6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786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9B64-40C3-4502-9FA4-2A6115A76B43}" type="datetime1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86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744D-9716-4015-9205-51BB00DA5396}" type="datetime1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95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83FC-CA04-4689-AF6D-8B1549F35130}" type="datetime1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92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2C76-F61F-4D90-B1C6-7CC7B1A89FE8}" type="datetime1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39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287F-8817-45D6-98DA-ACE2BAF71FE4}" type="datetime1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21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333C-AA76-4AE7-994C-AA946A2372B0}" type="datetime1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71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7EF5-DB71-409D-B587-E996A8986D8F}" type="datetime1">
              <a:rPr lang="en-GB" smtClean="0"/>
              <a:t>09/09/2021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84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A05F-BCDC-4F2D-8EB1-623539A25664}" type="datetime1">
              <a:rPr lang="en-GB" smtClean="0"/>
              <a:t>09/09/2021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07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8F5A-922D-47D9-8CD7-0B904CCA70E7}" type="datetime1">
              <a:rPr lang="en-GB" smtClean="0"/>
              <a:t>09/09/2021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B12F-7CEA-41AD-B896-00A5AC56668C}" type="datetime1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84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0359-AD9D-4BB8-AD41-988F83B4B602}" type="datetime1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27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19C89-FDEE-4D2C-9B43-91E568033799}" type="datetime1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FD48B-E997-4E28-856D-B537AD658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00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h594@le.ac.uk" TargetMode="Externa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5.png"/><Relationship Id="rId10" Type="http://schemas.openxmlformats.org/officeDocument/2006/relationships/image" Target="../media/image64.png"/><Relationship Id="rId9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9753" y="99753"/>
            <a:ext cx="8936182" cy="665018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99505" y="207818"/>
            <a:ext cx="8728364" cy="644236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387" y="2138724"/>
            <a:ext cx="8445225" cy="1264100"/>
          </a:xfrm>
          <a:solidFill>
            <a:schemeClr val="accent1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Introducing </a:t>
            </a:r>
            <a:r>
              <a:rPr lang="en-GB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stipw</a:t>
            </a:r>
            <a:r>
              <a:rPr lang="en-GB" sz="4000" b="1" dirty="0">
                <a:solidFill>
                  <a:schemeClr val="bg1"/>
                </a:solidFill>
              </a:rPr>
              <a:t>: inverse probability weighted parametric survival </a:t>
            </a:r>
            <a:r>
              <a:rPr lang="en-GB" sz="4000" b="1" dirty="0" smtClean="0">
                <a:solidFill>
                  <a:schemeClr val="bg1"/>
                </a:solidFill>
              </a:rPr>
              <a:t>models</a:t>
            </a:r>
            <a:endParaRPr lang="en-GB" sz="105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7" y="251358"/>
            <a:ext cx="1773668" cy="48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63244" y="306987"/>
            <a:ext cx="2128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 smtClean="0"/>
              <a:t>10.09.2021</a:t>
            </a:r>
            <a:endParaRPr lang="en-GB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1074" y="3769475"/>
            <a:ext cx="8445225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Micki Hill</a:t>
            </a:r>
            <a:r>
              <a:rPr lang="en-GB" baseline="30000" dirty="0" smtClean="0"/>
              <a:t>1</a:t>
            </a:r>
            <a:r>
              <a:rPr lang="en-GB" dirty="0" smtClean="0"/>
              <a:t> </a:t>
            </a:r>
          </a:p>
          <a:p>
            <a:pPr algn="ctr"/>
            <a:r>
              <a:rPr lang="en-GB" dirty="0"/>
              <a:t>PC Lambert</a:t>
            </a:r>
            <a:r>
              <a:rPr lang="en-GB" baseline="30000" dirty="0"/>
              <a:t>1,2</a:t>
            </a:r>
            <a:r>
              <a:rPr lang="en-GB" dirty="0"/>
              <a:t> </a:t>
            </a:r>
            <a:r>
              <a:rPr lang="en-GB" dirty="0" smtClean="0"/>
              <a:t>and MJ Crowther</a:t>
            </a:r>
            <a:r>
              <a:rPr lang="en-GB" baseline="30000" dirty="0" smtClean="0"/>
              <a:t>2</a:t>
            </a:r>
            <a:endParaRPr lang="en-GB" dirty="0"/>
          </a:p>
          <a:p>
            <a:pPr algn="ctr"/>
            <a:r>
              <a:rPr lang="en-GB" sz="1400" baseline="30000" dirty="0" smtClean="0"/>
              <a:t>1</a:t>
            </a: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University of Leicester; Leicester (UK), </a:t>
            </a:r>
            <a:r>
              <a:rPr lang="en-GB" sz="1400" baseline="30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Karolinska </a:t>
            </a:r>
            <a:r>
              <a:rPr lang="en-GB" sz="14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Institutet</a:t>
            </a: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Stockholm (Sweden)</a:t>
            </a:r>
            <a:endParaRPr lang="en-GB" sz="14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346077" y="971854"/>
            <a:ext cx="844522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UK Stata Conference 2021</a:t>
            </a:r>
            <a:endParaRPr lang="en-GB" sz="1400" baseline="30000" dirty="0"/>
          </a:p>
        </p:txBody>
      </p:sp>
      <p:pic>
        <p:nvPicPr>
          <p:cNvPr id="23" name="Picture 2" descr="Who Made That Twitter Bird? - The New York Tim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995" y="309693"/>
            <a:ext cx="561050" cy="40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089648" y="322030"/>
            <a:ext cx="1475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@</a:t>
            </a:r>
            <a:r>
              <a:rPr lang="en-GB" sz="1600" b="1" dirty="0" err="1" smtClean="0"/>
              <a:t>Micki_Hill</a:t>
            </a:r>
            <a:endParaRPr lang="en-GB" sz="16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9753" y="5481186"/>
            <a:ext cx="9027621" cy="319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stipw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(logit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tvar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tmvarlist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[, </a:t>
            </a:r>
            <a:r>
              <a:rPr lang="en-GB" sz="1400" i="1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tmoptions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[if] [in] , </a:t>
            </a:r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d(</a:t>
            </a:r>
            <a:r>
              <a:rPr lang="en-GB" sz="1400" i="1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distname</a:t>
            </a:r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en-GB" sz="1400" i="1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options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GB" sz="1400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8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9" y="3147349"/>
            <a:ext cx="9027621" cy="3190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500" b="1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stipw</a:t>
            </a:r>
            <a:r>
              <a:rPr lang="en-GB" sz="15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500" b="1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(logit</a:t>
            </a:r>
            <a:r>
              <a:rPr lang="en-GB" sz="15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500" i="1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tvar</a:t>
            </a:r>
            <a:r>
              <a:rPr lang="en-GB" sz="15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500" i="1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tmvarlist</a:t>
            </a:r>
            <a:r>
              <a:rPr lang="en-GB" sz="15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[, </a:t>
            </a:r>
            <a:r>
              <a:rPr lang="en-GB" sz="1500" i="1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tmoptions</a:t>
            </a:r>
            <a:r>
              <a:rPr lang="en-GB" sz="15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500" b="1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5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[if] [in] , </a:t>
            </a:r>
            <a:r>
              <a:rPr lang="en-GB" sz="1500" b="1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d(</a:t>
            </a:r>
            <a:r>
              <a:rPr lang="en-GB" sz="1500" i="1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distname</a:t>
            </a:r>
            <a:r>
              <a:rPr lang="en-GB" sz="1500" b="1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5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en-GB" sz="1500" i="1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options</a:t>
            </a:r>
            <a:r>
              <a:rPr lang="en-GB" sz="15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GB" sz="1500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10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41069" y="1677592"/>
            <a:ext cx="1925582" cy="64633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Binary, fixed treatment variable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374" y="5710020"/>
            <a:ext cx="2328059" cy="64633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List of confounder variables (minimum 1)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59" y="298680"/>
            <a:ext cx="3070957" cy="92333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Treatment model options: e.g.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noconstant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,</a:t>
            </a:r>
          </a:p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offset(</a:t>
            </a:r>
            <a:r>
              <a:rPr lang="en-GB" i="1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varname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7573" y="610990"/>
            <a:ext cx="1825882" cy="175432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exponential</a:t>
            </a:r>
          </a:p>
          <a:p>
            <a:pPr algn="ctr"/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weibull</a:t>
            </a: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gompertz</a:t>
            </a: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lognormal</a:t>
            </a:r>
          </a:p>
          <a:p>
            <a:pPr algn="ctr"/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loglogistic</a:t>
            </a: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4705" y="3757199"/>
            <a:ext cx="1900843" cy="64633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streg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 options: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ancillary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7556" y="288251"/>
            <a:ext cx="2595154" cy="1477328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stpm2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 options: e.g.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(#), </a:t>
            </a:r>
          </a:p>
          <a:p>
            <a:pPr algn="ctr"/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dftvc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(#),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knots(</a:t>
            </a:r>
            <a:r>
              <a:rPr lang="en-GB" i="1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numlist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knotstvc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i="1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numlist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51428" y="4623811"/>
            <a:ext cx="1888501" cy="36933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vce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i="1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vcetype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2170" y="5097060"/>
            <a:ext cx="2542903" cy="1200329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ipwtype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i="1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ctr"/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enweight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i="1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newvar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ctr"/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enflag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i="1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newvar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ctr"/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stsetupdate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70422" y="5232102"/>
            <a:ext cx="2339015" cy="92333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Reporting options: e.g.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level(#), </a:t>
            </a:r>
          </a:p>
          <a:p>
            <a:pPr algn="ctr"/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noheader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5" name="Straight Arrow Connector 14"/>
          <p:cNvCxnSpPr>
            <a:stCxn id="5" idx="2"/>
          </p:cNvCxnSpPr>
          <p:nvPr/>
        </p:nvCxnSpPr>
        <p:spPr>
          <a:xfrm>
            <a:off x="1203860" y="2323923"/>
            <a:ext cx="725088" cy="82342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0"/>
          </p:cNvCxnSpPr>
          <p:nvPr/>
        </p:nvCxnSpPr>
        <p:spPr>
          <a:xfrm flipV="1">
            <a:off x="1566404" y="3466407"/>
            <a:ext cx="1224693" cy="224361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2"/>
          </p:cNvCxnSpPr>
          <p:nvPr/>
        </p:nvCxnSpPr>
        <p:spPr>
          <a:xfrm>
            <a:off x="2206038" y="1222010"/>
            <a:ext cx="2074422" cy="193190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2"/>
          </p:cNvCxnSpPr>
          <p:nvPr/>
        </p:nvCxnSpPr>
        <p:spPr>
          <a:xfrm>
            <a:off x="4990514" y="2365316"/>
            <a:ext cx="2118425" cy="76526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2"/>
          </p:cNvCxnSpPr>
          <p:nvPr/>
        </p:nvCxnSpPr>
        <p:spPr>
          <a:xfrm>
            <a:off x="7595133" y="1765579"/>
            <a:ext cx="809146" cy="136500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905548" y="3472969"/>
            <a:ext cx="3094158" cy="59864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2" idx="0"/>
          </p:cNvCxnSpPr>
          <p:nvPr/>
        </p:nvCxnSpPr>
        <p:spPr>
          <a:xfrm flipV="1">
            <a:off x="4493622" y="3479530"/>
            <a:ext cx="3592229" cy="161753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1" idx="0"/>
          </p:cNvCxnSpPr>
          <p:nvPr/>
        </p:nvCxnSpPr>
        <p:spPr>
          <a:xfrm flipV="1">
            <a:off x="6895679" y="3466406"/>
            <a:ext cx="1508600" cy="1157405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3" idx="0"/>
          </p:cNvCxnSpPr>
          <p:nvPr/>
        </p:nvCxnSpPr>
        <p:spPr>
          <a:xfrm flipV="1">
            <a:off x="7839930" y="3466406"/>
            <a:ext cx="851224" cy="176569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86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5550"/>
            <a:ext cx="7886700" cy="1042916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Previous example with </a:t>
            </a:r>
            <a:r>
              <a:rPr lang="en-GB" sz="40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stipw</a:t>
            </a:r>
            <a:endParaRPr lang="en-GB" sz="4000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11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57829" y="2150955"/>
            <a:ext cx="4226251" cy="116955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logit h x1 x2 x3 x5 x6 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x7</a:t>
            </a:r>
          </a:p>
          <a:p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predict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4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endParaRPr lang="en-GB" sz="1400" dirty="0" smtClean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4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double </a:t>
            </a:r>
            <a:r>
              <a:rPr lang="fr-FR" sz="14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h/</a:t>
            </a:r>
            <a:r>
              <a:rPr lang="fr-FR" sz="14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(1-h)/(1-ps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stset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rectime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4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censrec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==1) </a:t>
            </a:r>
            <a:endParaRPr lang="en-GB" sz="1400" dirty="0" smtClean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streg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h, distribution(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weibull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578" y="3614816"/>
            <a:ext cx="4226251" cy="181588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logit h x1 x2 x3 x5 x6 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x7</a:t>
            </a:r>
          </a:p>
          <a:p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predict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4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endParaRPr lang="en-GB" sz="1400" dirty="0" smtClean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 h,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meanonly</a:t>
            </a:r>
            <a:endParaRPr lang="en-GB" sz="1400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r(mean)</a:t>
            </a:r>
          </a:p>
          <a:p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 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`</a:t>
            </a:r>
            <a:r>
              <a:rPr lang="en-GB" sz="14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’*h/</a:t>
            </a:r>
            <a:r>
              <a:rPr lang="en-GB" sz="14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GB" sz="1400" dirty="0" smtClean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(1-`ph’)*(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1-h)/(1-ps)</a:t>
            </a:r>
          </a:p>
          <a:p>
            <a:r>
              <a:rPr lang="en-GB" sz="14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stset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rectime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4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censrec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==1) </a:t>
            </a:r>
            <a:endParaRPr lang="en-GB" sz="1400" dirty="0" smtClean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streg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h, distribution(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weibull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67829" y="2150955"/>
            <a:ext cx="3825547" cy="1169551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stset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rectime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f(</a:t>
            </a:r>
            <a:r>
              <a:rPr lang="en-GB" sz="14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censrec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==1) </a:t>
            </a:r>
            <a:endParaRPr lang="en-GB" sz="1400" dirty="0" smtClean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stipw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(logit h x1 x2 x3 x5 x6 x7),	distribution(</a:t>
            </a:r>
            <a:r>
              <a:rPr lang="en-GB" sz="14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weibull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	</a:t>
            </a:r>
            <a:r>
              <a:rPr lang="en-GB" sz="1400" b="1" dirty="0" err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ipwtype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(unstabilised) 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vce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(robust)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130" y="1498466"/>
            <a:ext cx="4226250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Previous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168169" y="1498466"/>
            <a:ext cx="3825547" cy="369332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Using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stipw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04636" y="2551064"/>
            <a:ext cx="1386417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Unstabilised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19369" y="4338091"/>
            <a:ext cx="1815882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Stabilised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5196818" y="3620967"/>
            <a:ext cx="3825547" cy="116955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4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stset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rectime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f(</a:t>
            </a:r>
            <a:r>
              <a:rPr lang="en-GB" sz="14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censrec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==1) </a:t>
            </a:r>
            <a:endParaRPr lang="en-GB" sz="1400" dirty="0" smtClean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stipw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(logit h x1 x2 x3 x5 x6 x7),	distribution(</a:t>
            </a:r>
            <a:r>
              <a:rPr lang="en-GB" sz="14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weibull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	</a:t>
            </a:r>
            <a:r>
              <a:rPr lang="en-GB" sz="1400" b="1" dirty="0" err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ipwtype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(stabilised) 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vce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(robust)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3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203906" y="5658451"/>
            <a:ext cx="8789469" cy="61388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  <a:cs typeface="Courier New" panose="02070309020205020404" pitchFamily="49" charset="0"/>
              </a:rPr>
              <a:t>The main reason to use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stipw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cs typeface="Courier New" panose="02070309020205020404" pitchFamily="49" charset="0"/>
              </a:rPr>
              <a:t> is calculate the variance using M-estimation, which appropriately takes into account that the weights are estimated and not known exactly. 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23432"/>
          </a:xfrm>
        </p:spPr>
        <p:txBody>
          <a:bodyPr>
            <a:normAutofit/>
          </a:bodyPr>
          <a:lstStyle/>
          <a:p>
            <a:pPr algn="ctr"/>
            <a:r>
              <a:rPr lang="en-GB" sz="40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stipw</a:t>
            </a:r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Weibull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12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28649" y="1546846"/>
            <a:ext cx="81766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stipw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(logit h x1 x2 x3 x5 x6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x7) ,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distribution(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weibull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	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ipwtype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(stabilised)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vce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mestimation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7409" t="46158" r="35307" b="24788"/>
          <a:stretch/>
        </p:blipFill>
        <p:spPr>
          <a:xfrm>
            <a:off x="1115017" y="2461546"/>
            <a:ext cx="6913966" cy="38199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28648" y="1546846"/>
            <a:ext cx="81766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stipw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(logit h x1 x2 x3 x5 x6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x7) ,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distribution(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weibull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	</a:t>
            </a:r>
            <a:endParaRPr lang="en-GB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60359" y="2553772"/>
            <a:ext cx="2535864" cy="29630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269512" y="3988669"/>
            <a:ext cx="1190847" cy="48763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2" descr="Un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820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13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7339" t="46158" r="35647" b="25970"/>
          <a:stretch/>
        </p:blipFill>
        <p:spPr>
          <a:xfrm>
            <a:off x="1577221" y="3460379"/>
            <a:ext cx="6056956" cy="3261097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47340" t="59243" r="35583" b="13306"/>
          <a:stretch/>
        </p:blipFill>
        <p:spPr>
          <a:xfrm>
            <a:off x="1577220" y="144073"/>
            <a:ext cx="6056957" cy="320001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2850995" y="5347039"/>
            <a:ext cx="728229" cy="133243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670889" y="5354203"/>
            <a:ext cx="728229" cy="133243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172891" y="4087107"/>
            <a:ext cx="2394857" cy="38514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850995" y="1972559"/>
            <a:ext cx="728229" cy="133243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670889" y="1979723"/>
            <a:ext cx="728229" cy="133243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172891" y="712627"/>
            <a:ext cx="2394857" cy="39296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4597786" y="144073"/>
            <a:ext cx="1761450" cy="2300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3639788" y="1413708"/>
            <a:ext cx="775956" cy="44972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597787" y="3490074"/>
            <a:ext cx="2210338" cy="28390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3500530" y="4773264"/>
            <a:ext cx="1038220" cy="46465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2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7052"/>
            <a:ext cx="7886700" cy="1123432"/>
          </a:xfrm>
        </p:spPr>
        <p:txBody>
          <a:bodyPr>
            <a:normAutofit/>
          </a:bodyPr>
          <a:lstStyle/>
          <a:p>
            <a:pPr algn="ctr"/>
            <a:r>
              <a:rPr lang="en-GB" sz="40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stipw</a:t>
            </a:r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Royston-</a:t>
            </a:r>
            <a:r>
              <a:rPr lang="en-GB" sz="4000" b="1" dirty="0" err="1" smtClean="0">
                <a:solidFill>
                  <a:schemeClr val="bg2">
                    <a:lumMod val="25000"/>
                  </a:schemeClr>
                </a:solidFill>
              </a:rPr>
              <a:t>Parmar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14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83695" y="2450750"/>
            <a:ext cx="8176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stipw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(logit h x1 x2 x3 x5 x6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x7) ,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distribution(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	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eform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3696" y="1650484"/>
            <a:ext cx="8176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stpm2 h,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scale(hazard)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eform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71994" y="2019816"/>
            <a:ext cx="0" cy="39762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7329" t="51314" r="35190" b="24457"/>
          <a:stretch/>
        </p:blipFill>
        <p:spPr>
          <a:xfrm>
            <a:off x="1174838" y="3423035"/>
            <a:ext cx="6794312" cy="3095241"/>
          </a:xfrm>
          <a:prstGeom prst="rect">
            <a:avLst/>
          </a:prstGeom>
        </p:spPr>
      </p:pic>
      <p:pic>
        <p:nvPicPr>
          <p:cNvPr id="11" name="Picture 2" descr="Un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6134099" y="174784"/>
            <a:ext cx="2776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Royston and Parmar 2002</a:t>
            </a:r>
          </a:p>
          <a:p>
            <a:pPr algn="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Lambert and Royston 2009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7052"/>
            <a:ext cx="7886700" cy="1123432"/>
          </a:xfrm>
        </p:spPr>
        <p:txBody>
          <a:bodyPr>
            <a:normAutofit/>
          </a:bodyPr>
          <a:lstStyle/>
          <a:p>
            <a:pPr algn="ctr"/>
            <a:r>
              <a:rPr lang="en-GB" sz="40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stipw</a:t>
            </a:r>
            <a:r>
              <a:rPr lang="en-GB" sz="4000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Royston-</a:t>
            </a:r>
            <a:r>
              <a:rPr lang="en-GB" sz="4000" b="1" dirty="0" err="1" smtClean="0">
                <a:solidFill>
                  <a:schemeClr val="bg2">
                    <a:lumMod val="25000"/>
                  </a:schemeClr>
                </a:solidFill>
              </a:rPr>
              <a:t>Parmar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15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83695" y="2450750"/>
            <a:ext cx="8176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stipw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(logit h x1 x2 x3 x5 x6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x7) ,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distribution(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	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dftvc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</a:p>
        </p:txBody>
      </p:sp>
      <p:sp>
        <p:nvSpPr>
          <p:cNvPr id="8" name="Rectangle 7"/>
          <p:cNvSpPr/>
          <p:nvPr/>
        </p:nvSpPr>
        <p:spPr>
          <a:xfrm>
            <a:off x="483696" y="1650484"/>
            <a:ext cx="8176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stpm2 h,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scale(hazard)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tvc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(h)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dftvc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(2)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71994" y="2019816"/>
            <a:ext cx="0" cy="39762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7346" t="49722" r="35276" b="23143"/>
          <a:stretch/>
        </p:blipFill>
        <p:spPr>
          <a:xfrm>
            <a:off x="1362885" y="3308749"/>
            <a:ext cx="6418217" cy="3293752"/>
          </a:xfrm>
          <a:prstGeom prst="rect">
            <a:avLst/>
          </a:prstGeom>
        </p:spPr>
      </p:pic>
      <p:pic>
        <p:nvPicPr>
          <p:cNvPr id="10" name="Picture 2" descr="Un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69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23432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Courier New" panose="02070309020205020404" pitchFamily="49" charset="0"/>
              </a:rPr>
              <a:t>Predictions after </a:t>
            </a:r>
            <a:r>
              <a:rPr lang="en-GB" sz="40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stipw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16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83690" y="1373097"/>
            <a:ext cx="8176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stipw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(logit h x1 x2 x3 x5 x6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x7) ,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distribution(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	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dftvc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</a:p>
        </p:txBody>
      </p:sp>
      <p:pic>
        <p:nvPicPr>
          <p:cNvPr id="10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483689" y="2125812"/>
            <a:ext cx="8176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  <a:cs typeface="Courier New" panose="02070309020205020404" pitchFamily="49" charset="0"/>
              </a:rPr>
              <a:t>Marginal recurrence free survival probabilities in each group</a:t>
            </a:r>
          </a:p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predict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recsurv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survival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65" y="2872803"/>
            <a:ext cx="5234251" cy="380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2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23432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Courier New" panose="02070309020205020404" pitchFamily="49" charset="0"/>
              </a:rPr>
              <a:t>Predictions after </a:t>
            </a:r>
            <a:r>
              <a:rPr lang="en-GB" sz="40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stipw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17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83690" y="1373097"/>
            <a:ext cx="8176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stipw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(logit h x1 x2 x3 x5 x6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x7) ,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distribution(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	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dftvc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</a:p>
        </p:txBody>
      </p:sp>
      <p:pic>
        <p:nvPicPr>
          <p:cNvPr id="10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483689" y="2125812"/>
            <a:ext cx="817660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  <a:cs typeface="Courier New" panose="02070309020205020404" pitchFamily="49" charset="0"/>
              </a:rPr>
              <a:t>Marginal restricted mean survival time (RMST) in hormone therapy group at 6 years</a:t>
            </a:r>
          </a:p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predict rmst1 in 1, at(h 1)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rmst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stdp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tmax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(6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GB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  <a:cs typeface="Courier New" panose="02070309020205020404" pitchFamily="49" charset="0"/>
              </a:rPr>
              <a:t>Marginal RMST in the non-hormone therapy group at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cs typeface="Courier New" panose="02070309020205020404" pitchFamily="49" charset="0"/>
              </a:rPr>
              <a:t>6 years</a:t>
            </a:r>
          </a:p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predict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rmst0 in 1, at(h 0)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rmst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stdp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tmax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(6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GB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  <a:cs typeface="Courier New" panose="02070309020205020404" pitchFamily="49" charset="0"/>
              </a:rPr>
              <a:t>Difference in marginal RMST at 6 years</a:t>
            </a:r>
            <a:endParaRPr lang="en-GB" dirty="0">
              <a:solidFill>
                <a:schemeClr val="bg2">
                  <a:lumMod val="25000"/>
                </a:schemeClr>
              </a:solidFill>
              <a:cs typeface="Courier New" panose="02070309020205020404" pitchFamily="49" charset="0"/>
            </a:endParaRPr>
          </a:p>
          <a:p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predictnl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drmst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predict(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rmst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at(h 1)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tmax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(6)) - predict(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rmst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at(h 0)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tmax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(6)) in 1, se(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drmst_se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GB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 rmst1* rmst0*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drmst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in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8425" t="38986" r="37326" b="53159"/>
          <a:stretch/>
        </p:blipFill>
        <p:spPr>
          <a:xfrm>
            <a:off x="1588547" y="5275252"/>
            <a:ext cx="5966888" cy="108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4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Conclusion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24" y="1571698"/>
            <a:ext cx="7143751" cy="872564"/>
          </a:xfr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dirty="0" smtClean="0"/>
              <a:t>The 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stipw</a:t>
            </a:r>
            <a:r>
              <a:rPr lang="en-GB" sz="1800" dirty="0" smtClean="0"/>
              <a:t> package facilitates IPW with survival data and allows the user to calculate robust or M-estimation standard errors. M-estimation appropriately takes into account that weights are estimated.</a:t>
            </a:r>
            <a:endParaRPr lang="en-GB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000122" y="2736185"/>
            <a:ext cx="7143751" cy="923330"/>
          </a:xfrm>
          <a:prstGeom prst="rect">
            <a:avLst/>
          </a:prstGeom>
          <a:ln w="190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variance of a wide range of causal effects can be estimated using the M-estimation variance estimator. This is done using standard post-estimation commands, as the stored variance estimates are updated.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18</a:t>
            </a:fld>
            <a:endParaRPr lang="en-GB" dirty="0"/>
          </a:p>
        </p:txBody>
      </p:sp>
      <p:pic>
        <p:nvPicPr>
          <p:cNvPr id="8" name="Picture 2" descr="Un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1000122" y="3951423"/>
            <a:ext cx="7143751" cy="649366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 smtClean="0">
                <a:cs typeface="Courier New" panose="02070309020205020404" pitchFamily="49" charset="0"/>
              </a:rPr>
              <a:t>We recommend 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stipw</a:t>
            </a:r>
            <a:r>
              <a:rPr lang="en-GB" sz="1800" dirty="0" smtClean="0">
                <a:cs typeface="Courier New" panose="02070309020205020404" pitchFamily="49" charset="0"/>
              </a:rPr>
              <a:t> for large datasets, where treatment prevalence is common and when bootstrapping may be too computationally intensive.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GB" sz="18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00122" y="4886920"/>
            <a:ext cx="7143751" cy="818323"/>
          </a:xfrm>
          <a:prstGeom prst="rect">
            <a:avLst/>
          </a:prstGeom>
          <a:ln w="190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/>
              <a:t>Extensions </a:t>
            </a:r>
            <a:r>
              <a:rPr lang="en-GB" sz="1800" dirty="0" smtClean="0"/>
              <a:t>to 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stipw</a:t>
            </a:r>
            <a:r>
              <a:rPr lang="en-GB" sz="1800" dirty="0" smtClean="0"/>
              <a:t> could </a:t>
            </a:r>
            <a:r>
              <a:rPr lang="en-GB" sz="1800" dirty="0"/>
              <a:t>include </a:t>
            </a:r>
            <a:r>
              <a:rPr lang="en-GB" sz="1800" dirty="0" smtClean="0"/>
              <a:t>different treatment models (e.g. </a:t>
            </a:r>
            <a:r>
              <a:rPr lang="en-GB" sz="1800" dirty="0" err="1" smtClean="0"/>
              <a:t>probit</a:t>
            </a:r>
            <a:r>
              <a:rPr lang="en-GB" sz="1800" dirty="0" smtClean="0"/>
              <a:t>), adding the Cox model, different types of weights (Mao </a:t>
            </a:r>
            <a:r>
              <a:rPr lang="en-GB" sz="1800" i="1" dirty="0" smtClean="0"/>
              <a:t>et al </a:t>
            </a:r>
            <a:r>
              <a:rPr lang="en-GB" sz="1800" dirty="0" smtClean="0"/>
              <a:t>2018), clustered data, competing risks and more.</a:t>
            </a:r>
            <a:endParaRPr lang="en-GB" sz="1800" dirty="0"/>
          </a:p>
        </p:txBody>
      </p:sp>
      <p:pic>
        <p:nvPicPr>
          <p:cNvPr id="17" name="Picture 2" descr="Who Made That Twitter Bird? - The New York Tim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572" y="6182716"/>
            <a:ext cx="561050" cy="40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377225" y="6195053"/>
            <a:ext cx="1475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@</a:t>
            </a:r>
            <a:r>
              <a:rPr lang="en-GB" sz="1600" b="1" dirty="0" err="1" smtClean="0"/>
              <a:t>Micki_Hill</a:t>
            </a:r>
            <a:endParaRPr lang="en-GB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61059" y="6195053"/>
            <a:ext cx="1879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hlinkClick r:id="rId5"/>
              </a:rPr>
              <a:t>mh594@le.ac.uk</a:t>
            </a:r>
            <a:r>
              <a:rPr lang="en-GB" sz="1600" b="1" dirty="0" smtClean="0"/>
              <a:t> 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20264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5954"/>
            <a:ext cx="7886700" cy="640714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References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24" y="1216324"/>
            <a:ext cx="8412480" cy="5239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</a:rPr>
              <a:t>Austin PC.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Variance estimation when using inverse probability of treatment weighting (IPTW) with survival analysis. </a:t>
            </a: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</a:rPr>
              <a:t>Statistics in Medicine. 2016;35(30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):5642-55</a:t>
            </a: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GB" sz="1600" b="1" dirty="0" err="1">
                <a:solidFill>
                  <a:schemeClr val="bg2">
                    <a:lumMod val="25000"/>
                  </a:schemeClr>
                </a:solidFill>
              </a:rPr>
              <a:t>Hajage</a:t>
            </a:r>
            <a:r>
              <a:rPr lang="en-GB" sz="1600" b="1" dirty="0">
                <a:solidFill>
                  <a:schemeClr val="bg2">
                    <a:lumMod val="25000"/>
                  </a:schemeClr>
                </a:solidFill>
              </a:rPr>
              <a:t> D, </a:t>
            </a:r>
            <a:r>
              <a:rPr lang="en-GB" sz="1600" b="1" dirty="0" err="1">
                <a:solidFill>
                  <a:schemeClr val="bg2">
                    <a:lumMod val="25000"/>
                  </a:schemeClr>
                </a:solidFill>
              </a:rPr>
              <a:t>Chauvet</a:t>
            </a:r>
            <a:r>
              <a:rPr lang="en-GB" sz="1600" b="1" dirty="0">
                <a:solidFill>
                  <a:schemeClr val="bg2">
                    <a:lumMod val="25000"/>
                  </a:schemeClr>
                </a:solidFill>
              </a:rPr>
              <a:t> G, Belin L, </a:t>
            </a:r>
            <a:r>
              <a:rPr lang="en-GB" sz="1600" b="1" dirty="0" err="1">
                <a:solidFill>
                  <a:schemeClr val="bg2">
                    <a:lumMod val="25000"/>
                  </a:schemeClr>
                </a:solidFill>
              </a:rPr>
              <a:t>Lafourcade</a:t>
            </a:r>
            <a:r>
              <a:rPr lang="en-GB" sz="1600" b="1" dirty="0">
                <a:solidFill>
                  <a:schemeClr val="bg2">
                    <a:lumMod val="25000"/>
                  </a:schemeClr>
                </a:solidFill>
              </a:rPr>
              <a:t> A, </a:t>
            </a:r>
            <a:r>
              <a:rPr lang="en-GB" sz="1600" b="1" dirty="0" err="1">
                <a:solidFill>
                  <a:schemeClr val="bg2">
                    <a:lumMod val="25000"/>
                  </a:schemeClr>
                </a:solidFill>
              </a:rPr>
              <a:t>Tubach</a:t>
            </a:r>
            <a:r>
              <a:rPr lang="en-GB" sz="1600" b="1" dirty="0">
                <a:solidFill>
                  <a:schemeClr val="bg2">
                    <a:lumMod val="25000"/>
                  </a:schemeClr>
                </a:solidFill>
              </a:rPr>
              <a:t> F, De </a:t>
            </a:r>
            <a:r>
              <a:rPr lang="en-GB" sz="1600" b="1" dirty="0" err="1">
                <a:solidFill>
                  <a:schemeClr val="bg2">
                    <a:lumMod val="25000"/>
                  </a:schemeClr>
                </a:solidFill>
              </a:rPr>
              <a:t>Rycke</a:t>
            </a:r>
            <a:r>
              <a:rPr lang="en-GB" sz="1600" b="1" dirty="0">
                <a:solidFill>
                  <a:schemeClr val="bg2">
                    <a:lumMod val="25000"/>
                  </a:schemeClr>
                </a:solidFill>
              </a:rPr>
              <a:t> Y.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Closed‐form variance estimator for weighted propensity score estimators with survival outcome. </a:t>
            </a: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</a:rPr>
              <a:t>Biometrical Journal. 2018;60(6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):1151-63</a:t>
            </a: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</a:rPr>
              <a:t>Lambert PC, Royston P.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Further development of flexible parametric models for survival analysis. The Stata Journal. </a:t>
            </a: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</a:rPr>
              <a:t>2009;9(2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):265-90</a:t>
            </a: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</a:rPr>
              <a:t>Mao H, Li L, Yang W, Shen Y.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On the propensity score weighting analysis with survival outcome: </a:t>
            </a:r>
            <a:r>
              <a:rPr lang="en-GB" sz="1600" dirty="0" err="1">
                <a:solidFill>
                  <a:schemeClr val="bg2">
                    <a:lumMod val="25000"/>
                  </a:schemeClr>
                </a:solidFill>
              </a:rPr>
              <a:t>Estimands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, estimation, and inference. Statistics in medicine. </a:t>
            </a: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</a:rPr>
              <a:t>2018;37(26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):3745-63. </a:t>
            </a:r>
            <a:endParaRPr lang="en-GB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n-GB" sz="1600" b="1" dirty="0" smtClean="0">
                <a:solidFill>
                  <a:schemeClr val="bg2">
                    <a:lumMod val="25000"/>
                  </a:schemeClr>
                </a:solidFill>
              </a:rPr>
              <a:t>Royston </a:t>
            </a:r>
            <a:r>
              <a:rPr lang="en-GB" sz="1600" b="1" dirty="0">
                <a:solidFill>
                  <a:schemeClr val="bg2">
                    <a:lumMod val="25000"/>
                  </a:schemeClr>
                </a:solidFill>
              </a:rPr>
              <a:t>P, Parmar MKB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. Flexible parametric proportional‐hazards and proportional‐odds models for censored survival data, with application to prognostic modelling and estimation of treatment effects. Statistics in Medicine</a:t>
            </a: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2002;21(15):</a:t>
            </a: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</a:rPr>
              <a:t>2175-97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</a:rPr>
              <a:t>Shu D, Young JG, </a:t>
            </a:r>
            <a:r>
              <a:rPr lang="en-GB" sz="1600" b="1" dirty="0" err="1">
                <a:solidFill>
                  <a:schemeClr val="bg2">
                    <a:lumMod val="25000"/>
                  </a:schemeClr>
                </a:solidFill>
              </a:rPr>
              <a:t>Toh</a:t>
            </a:r>
            <a:r>
              <a:rPr lang="en-GB" sz="1600" b="1" dirty="0">
                <a:solidFill>
                  <a:schemeClr val="bg2">
                    <a:lumMod val="25000"/>
                  </a:schemeClr>
                </a:solidFill>
              </a:rPr>
              <a:t> S, Wang R.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Variance estimation in inverse probability weighted Cox models. Biometrics. </a:t>
            </a: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</a:rPr>
              <a:t>2020. </a:t>
            </a:r>
          </a:p>
          <a:p>
            <a:pPr marL="0" indent="0">
              <a:buNone/>
            </a:pPr>
            <a:r>
              <a:rPr lang="en-GB" sz="1600" b="1" dirty="0" err="1" smtClean="0">
                <a:solidFill>
                  <a:schemeClr val="bg2">
                    <a:lumMod val="25000"/>
                  </a:schemeClr>
                </a:solidFill>
              </a:rPr>
              <a:t>Stefanski</a:t>
            </a:r>
            <a:r>
              <a:rPr lang="en-GB" sz="1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1600" b="1" dirty="0">
                <a:solidFill>
                  <a:schemeClr val="bg2">
                    <a:lumMod val="25000"/>
                  </a:schemeClr>
                </a:solidFill>
              </a:rPr>
              <a:t>LA, Boos DD.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The calculus of M-estimation. </a:t>
            </a: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</a:rPr>
              <a:t>The American Statistician. 2002;56(1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):29-38.</a:t>
            </a:r>
          </a:p>
          <a:p>
            <a:pPr marL="0" indent="0">
              <a:buNone/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</a:rPr>
              <a:t>Williamson EJ, Forbes A, White IR.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Variance reduction in randomised trials by inverse probability weighting using the propensity score. Statistics in </a:t>
            </a: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</a:rPr>
              <a:t>Medicine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</a:rPr>
              <a:t>2014;33(5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):721-37.</a:t>
            </a:r>
            <a:endParaRPr lang="en-GB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1600" dirty="0" smtClean="0"/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19</a:t>
            </a:fld>
            <a:endParaRPr lang="en-GB"/>
          </a:p>
        </p:txBody>
      </p:sp>
      <p:pic>
        <p:nvPicPr>
          <p:cNvPr id="5" name="Picture 2" descr="Un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22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2</a:t>
            </a:fld>
            <a:endParaRPr lang="en-GB"/>
          </a:p>
        </p:txBody>
      </p:sp>
      <p:pic>
        <p:nvPicPr>
          <p:cNvPr id="16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3234889" y="3013528"/>
            <a:ext cx="5356514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Methods and Stata code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5521" y="3752747"/>
            <a:ext cx="2438688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Variance estimation</a:t>
            </a:r>
            <a:endParaRPr lang="en-GB" b="1" dirty="0"/>
          </a:p>
        </p:txBody>
      </p:sp>
      <p:sp>
        <p:nvSpPr>
          <p:cNvPr id="27" name="Rectangle 26"/>
          <p:cNvSpPr/>
          <p:nvPr/>
        </p:nvSpPr>
        <p:spPr>
          <a:xfrm>
            <a:off x="3234889" y="3752747"/>
            <a:ext cx="5356514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Robust, bootstrapping and M-estimation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41840" y="4491161"/>
            <a:ext cx="5356514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Algorithm, syntax and example code and output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8570" y="4491161"/>
            <a:ext cx="2438688" cy="3693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stipw</a:t>
            </a:r>
            <a:endParaRPr lang="en-GB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8570" y="2275919"/>
            <a:ext cx="2438688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Background</a:t>
            </a:r>
            <a:endParaRPr lang="en-GB" b="1" dirty="0"/>
          </a:p>
        </p:txBody>
      </p:sp>
      <p:sp>
        <p:nvSpPr>
          <p:cNvPr id="33" name="Rectangle 32"/>
          <p:cNvSpPr/>
          <p:nvPr/>
        </p:nvSpPr>
        <p:spPr>
          <a:xfrm>
            <a:off x="3234889" y="2273885"/>
            <a:ext cx="5356514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Inverse probability weighting (IPW)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8570" y="3014333"/>
            <a:ext cx="2438688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Point estimation</a:t>
            </a:r>
            <a:endParaRPr lang="en-GB" b="1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45521" y="840981"/>
            <a:ext cx="8052833" cy="860998"/>
          </a:xfrm>
          <a:prstGeom prst="rect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>Contents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48791" y="5229575"/>
            <a:ext cx="5356514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Recommendations with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stipw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	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5521" y="5229575"/>
            <a:ext cx="2438688" cy="3693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Conclusion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623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0619" y="546215"/>
            <a:ext cx="8753168" cy="997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solidFill>
                  <a:schemeClr val="bg2">
                    <a:lumMod val="25000"/>
                  </a:schemeClr>
                </a:solidFill>
              </a:rPr>
              <a:t>Inverse Probability Weighting (IPW)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565" y="1865747"/>
            <a:ext cx="2438688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Randomized Trials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3082440" y="1865747"/>
            <a:ext cx="5727950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Treatment allocation is random.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377565" y="2749899"/>
            <a:ext cx="2438688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Observational studies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3082440" y="2749899"/>
            <a:ext cx="5727950" cy="92333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Treatment allocation may depend on patient factors. How much of the difference in treatment groups is due to the treatment or the confounders?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565" y="4182203"/>
            <a:ext cx="2438688" cy="36933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Solution</a:t>
            </a:r>
            <a:endParaRPr lang="en-GB" b="1" dirty="0"/>
          </a:p>
        </p:txBody>
      </p:sp>
      <p:sp>
        <p:nvSpPr>
          <p:cNvPr id="18" name="Rectangle 17"/>
          <p:cNvSpPr/>
          <p:nvPr/>
        </p:nvSpPr>
        <p:spPr>
          <a:xfrm>
            <a:off x="3082440" y="4182203"/>
            <a:ext cx="5727950" cy="369332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Inverse probability weighting to remove confounding.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7565" y="5067826"/>
            <a:ext cx="2438688" cy="36933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Survival setting</a:t>
            </a:r>
            <a:endParaRPr lang="en-GB" b="1" dirty="0"/>
          </a:p>
        </p:txBody>
      </p:sp>
      <p:sp>
        <p:nvSpPr>
          <p:cNvPr id="34" name="Rectangle 33"/>
          <p:cNvSpPr/>
          <p:nvPr/>
        </p:nvSpPr>
        <p:spPr>
          <a:xfrm>
            <a:off x="3082440" y="5067826"/>
            <a:ext cx="5727950" cy="369332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Time to an event, where events may be censored.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19" y="234046"/>
            <a:ext cx="8753168" cy="99795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Inverse Probability Weighting (IPW)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6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27187" r="7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8" r="26013"/>
          <a:stretch/>
        </p:blipFill>
        <p:spPr bwMode="auto">
          <a:xfrm flipH="1">
            <a:off x="480898" y="4385604"/>
            <a:ext cx="295503" cy="6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27187" r="7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8" r="26013"/>
          <a:stretch/>
        </p:blipFill>
        <p:spPr bwMode="auto">
          <a:xfrm flipH="1">
            <a:off x="924153" y="3845881"/>
            <a:ext cx="295503" cy="6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27187" r="7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8" r="26013"/>
          <a:stretch/>
        </p:blipFill>
        <p:spPr bwMode="auto">
          <a:xfrm flipH="1">
            <a:off x="924153" y="4834560"/>
            <a:ext cx="295503" cy="6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27187" r="7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8" r="26013"/>
          <a:stretch/>
        </p:blipFill>
        <p:spPr bwMode="auto">
          <a:xfrm flipH="1">
            <a:off x="1339286" y="4280668"/>
            <a:ext cx="295503" cy="6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27187" r="7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8" r="26013"/>
          <a:stretch/>
        </p:blipFill>
        <p:spPr bwMode="auto">
          <a:xfrm flipH="1">
            <a:off x="1748862" y="3845880"/>
            <a:ext cx="295503" cy="6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27187" r="7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8" r="26013"/>
          <a:stretch/>
        </p:blipFill>
        <p:spPr bwMode="auto">
          <a:xfrm flipH="1">
            <a:off x="1696588" y="5015553"/>
            <a:ext cx="295503" cy="6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27187" r="7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8" r="26013"/>
          <a:stretch/>
        </p:blipFill>
        <p:spPr bwMode="auto">
          <a:xfrm flipH="1">
            <a:off x="2106164" y="4385603"/>
            <a:ext cx="295503" cy="6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27187" r="7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8" r="26013"/>
          <a:stretch/>
        </p:blipFill>
        <p:spPr bwMode="auto">
          <a:xfrm flipH="1">
            <a:off x="3531564" y="4385604"/>
            <a:ext cx="295503" cy="6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27187" r="7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8" r="26013"/>
          <a:stretch/>
        </p:blipFill>
        <p:spPr bwMode="auto">
          <a:xfrm flipH="1">
            <a:off x="3974819" y="3845881"/>
            <a:ext cx="295503" cy="6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27187" r="7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8" r="26013"/>
          <a:stretch/>
        </p:blipFill>
        <p:spPr bwMode="auto">
          <a:xfrm flipH="1">
            <a:off x="3974819" y="4834560"/>
            <a:ext cx="295503" cy="6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27187" r="7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8" r="26013"/>
          <a:stretch/>
        </p:blipFill>
        <p:spPr bwMode="auto">
          <a:xfrm flipH="1">
            <a:off x="4389952" y="4280668"/>
            <a:ext cx="295503" cy="6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27187" r="7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8" r="26013"/>
          <a:stretch/>
        </p:blipFill>
        <p:spPr bwMode="auto">
          <a:xfrm flipH="1">
            <a:off x="4799528" y="3845880"/>
            <a:ext cx="295503" cy="6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27187" r="7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8" r="26013"/>
          <a:stretch/>
        </p:blipFill>
        <p:spPr bwMode="auto">
          <a:xfrm flipH="1">
            <a:off x="4747254" y="5015553"/>
            <a:ext cx="295503" cy="6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27187" r="7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8" r="26013"/>
          <a:stretch/>
        </p:blipFill>
        <p:spPr bwMode="auto">
          <a:xfrm flipH="1">
            <a:off x="5156830" y="4385603"/>
            <a:ext cx="295503" cy="6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27187" r="7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8" r="26013"/>
          <a:stretch/>
        </p:blipFill>
        <p:spPr bwMode="auto">
          <a:xfrm flipH="1">
            <a:off x="6463192" y="3395004"/>
            <a:ext cx="295503" cy="6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27187" r="73125"/>
                    </a14:imgEffect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8" r="26013"/>
          <a:stretch/>
        </p:blipFill>
        <p:spPr bwMode="auto">
          <a:xfrm flipH="1">
            <a:off x="6906447" y="2855281"/>
            <a:ext cx="295503" cy="6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27187" r="73125"/>
                    </a14:imgEffect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8" r="26013"/>
          <a:stretch/>
        </p:blipFill>
        <p:spPr bwMode="auto">
          <a:xfrm flipH="1">
            <a:off x="6906447" y="3843960"/>
            <a:ext cx="295503" cy="6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27187" r="7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8" r="26013"/>
          <a:stretch/>
        </p:blipFill>
        <p:spPr bwMode="auto">
          <a:xfrm flipH="1">
            <a:off x="7321580" y="3290068"/>
            <a:ext cx="295503" cy="6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27187" r="73125"/>
                    </a14:imgEffect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8" r="26013"/>
          <a:stretch/>
        </p:blipFill>
        <p:spPr bwMode="auto">
          <a:xfrm flipH="1">
            <a:off x="7731156" y="2855280"/>
            <a:ext cx="295503" cy="6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27187" r="7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8" r="26013"/>
          <a:stretch/>
        </p:blipFill>
        <p:spPr bwMode="auto">
          <a:xfrm flipH="1">
            <a:off x="7678882" y="4024953"/>
            <a:ext cx="295503" cy="6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27187" r="73125"/>
                    </a14:imgEffect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8" r="26013"/>
          <a:stretch/>
        </p:blipFill>
        <p:spPr bwMode="auto">
          <a:xfrm flipH="1">
            <a:off x="8088458" y="3395003"/>
            <a:ext cx="295503" cy="6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27187" r="73125"/>
                    </a14:imgEffect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8" r="26013"/>
          <a:stretch/>
        </p:blipFill>
        <p:spPr bwMode="auto">
          <a:xfrm flipH="1">
            <a:off x="6469206" y="5372678"/>
            <a:ext cx="295503" cy="6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27187" r="7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8" r="26013"/>
          <a:stretch/>
        </p:blipFill>
        <p:spPr bwMode="auto">
          <a:xfrm flipH="1">
            <a:off x="6912461" y="4832955"/>
            <a:ext cx="295503" cy="6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27187" r="7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8" r="26013"/>
          <a:stretch/>
        </p:blipFill>
        <p:spPr bwMode="auto">
          <a:xfrm flipH="1">
            <a:off x="6912461" y="5821634"/>
            <a:ext cx="295503" cy="6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27187" r="73125"/>
                    </a14:imgEffect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8" r="26013"/>
          <a:stretch/>
        </p:blipFill>
        <p:spPr bwMode="auto">
          <a:xfrm flipH="1">
            <a:off x="7327594" y="5267742"/>
            <a:ext cx="295503" cy="6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27187" r="7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8" r="26013"/>
          <a:stretch/>
        </p:blipFill>
        <p:spPr bwMode="auto">
          <a:xfrm flipH="1">
            <a:off x="7737170" y="4832954"/>
            <a:ext cx="295503" cy="6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27187" r="73125"/>
                    </a14:imgEffect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8" r="26013"/>
          <a:stretch/>
        </p:blipFill>
        <p:spPr bwMode="auto">
          <a:xfrm flipH="1">
            <a:off x="7684896" y="6002627"/>
            <a:ext cx="295503" cy="6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27187" r="7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8" r="26013"/>
          <a:stretch/>
        </p:blipFill>
        <p:spPr bwMode="auto">
          <a:xfrm flipH="1">
            <a:off x="8094472" y="5372677"/>
            <a:ext cx="295503" cy="6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>
            <a:off x="2647950" y="4700577"/>
            <a:ext cx="6858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644654" y="4700577"/>
            <a:ext cx="6858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2646002" y="3989980"/>
            <a:ext cx="631024" cy="531145"/>
            <a:chOff x="2468997" y="2241428"/>
            <a:chExt cx="631024" cy="531145"/>
          </a:xfrm>
        </p:grpSpPr>
        <p:sp>
          <p:nvSpPr>
            <p:cNvPr id="44" name="Flowchart: Manual Operation 43"/>
            <p:cNvSpPr/>
            <p:nvPr/>
          </p:nvSpPr>
          <p:spPr>
            <a:xfrm rot="10800000">
              <a:off x="2468997" y="2408008"/>
              <a:ext cx="631024" cy="364565"/>
            </a:xfrm>
            <a:prstGeom prst="flowChartManualOperati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2670072" y="2241428"/>
              <a:ext cx="234507" cy="1665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52" y="4245699"/>
            <a:ext cx="152060" cy="12953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19" y="4076847"/>
            <a:ext cx="223653" cy="19052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2866" y="3717351"/>
            <a:ext cx="148826" cy="12677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64" y="4205834"/>
            <a:ext cx="211033" cy="17976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658" y="3612406"/>
            <a:ext cx="271824" cy="23155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129" y="4749564"/>
            <a:ext cx="304800" cy="25964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34" y="4674653"/>
            <a:ext cx="185831" cy="158301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3225836" y="2591669"/>
            <a:ext cx="3323009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To obtain causal estimates.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0962" y="1405592"/>
            <a:ext cx="2438688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What is it?</a:t>
            </a:r>
            <a:endParaRPr lang="en-GB" b="1" dirty="0"/>
          </a:p>
        </p:txBody>
      </p:sp>
      <p:sp>
        <p:nvSpPr>
          <p:cNvPr id="61" name="Rectangle 60"/>
          <p:cNvSpPr/>
          <p:nvPr/>
        </p:nvSpPr>
        <p:spPr>
          <a:xfrm>
            <a:off x="3225837" y="1405592"/>
            <a:ext cx="5356514" cy="92333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A method to remove confounding resulting in a pseudo-population where treatment is independent of the measured confounders.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9518" y="2574856"/>
            <a:ext cx="2438688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Why is it used?</a:t>
            </a:r>
            <a:endParaRPr lang="en-GB" b="1" dirty="0"/>
          </a:p>
        </p:txBody>
      </p:sp>
      <p:sp>
        <p:nvSpPr>
          <p:cNvPr id="63" name="Rectangle 62"/>
          <p:cNvSpPr/>
          <p:nvPr/>
        </p:nvSpPr>
        <p:spPr>
          <a:xfrm>
            <a:off x="473049" y="5880508"/>
            <a:ext cx="4994802" cy="64633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G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ive larger weights to individuals less likely to have their treatment, given the confounder values.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09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5360"/>
            <a:ext cx="7886700" cy="1112855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How do you perform an IPW analysis?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5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36812" y="4706938"/>
            <a:ext cx="2438688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Model outcome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3233130" y="4706938"/>
            <a:ext cx="5356514" cy="64633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Fit a survival model to the weighted data with treatment/exposure as the only covariate.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3131" y="5695390"/>
            <a:ext cx="1591144" cy="366529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Robust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812" y="5692587"/>
            <a:ext cx="2438688" cy="3693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Estimate variance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812" y="1676688"/>
            <a:ext cx="2438688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Model treatment</a:t>
            </a:r>
            <a:endParaRPr lang="en-GB" b="1" dirty="0"/>
          </a:p>
        </p:txBody>
      </p:sp>
      <p:sp>
        <p:nvSpPr>
          <p:cNvPr id="11" name="Rectangle 10"/>
          <p:cNvSpPr/>
          <p:nvPr/>
        </p:nvSpPr>
        <p:spPr>
          <a:xfrm>
            <a:off x="3233130" y="1675876"/>
            <a:ext cx="5356514" cy="64633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Model treatment/exposure variable against the measured confounders, e.g. using logistic regression.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812" y="2658423"/>
            <a:ext cx="2438688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Calculate the weights</a:t>
            </a:r>
            <a:endParaRPr lang="en-GB" b="1" dirty="0"/>
          </a:p>
        </p:txBody>
      </p:sp>
      <p:sp>
        <p:nvSpPr>
          <p:cNvPr id="15" name="Rectangle 14"/>
          <p:cNvSpPr/>
          <p:nvPr/>
        </p:nvSpPr>
        <p:spPr>
          <a:xfrm>
            <a:off x="5115815" y="5697850"/>
            <a:ext cx="1591145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Bootstrapping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98500" y="5692587"/>
            <a:ext cx="1591145" cy="369332"/>
          </a:xfrm>
          <a:prstGeom prst="rect">
            <a:avLst/>
          </a:prstGeom>
          <a:ln w="190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M-estimation</a:t>
            </a:r>
            <a:endParaRPr lang="en-GB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6812" y="3389204"/>
                <a:ext cx="3634594" cy="960199"/>
              </a:xfrm>
              <a:prstGeom prst="rect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Unstabilised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𝑈𝑊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12" y="3389204"/>
                <a:ext cx="3634594" cy="960199"/>
              </a:xfrm>
              <a:prstGeom prst="rect">
                <a:avLst/>
              </a:prstGeom>
              <a:blipFill>
                <a:blip r:embed="rId9"/>
                <a:stretch>
                  <a:fillRect t="-3125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233131" y="2659580"/>
                <a:ext cx="5356514" cy="369332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Propensity score: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=1|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131" y="2659580"/>
                <a:ext cx="5356514" cy="369332"/>
              </a:xfrm>
              <a:prstGeom prst="rect">
                <a:avLst/>
              </a:prstGeom>
              <a:blipFill>
                <a:blip r:embed="rId10"/>
                <a:stretch>
                  <a:fillRect l="-794" t="-6250" b="-20313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511040" y="3389204"/>
                <a:ext cx="4078605" cy="944233"/>
              </a:xfrm>
              <a:prstGeom prst="rect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Stabilised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𝑆𝑊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GB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=1]</m:t>
                              </m:r>
                              <m:r>
                                <a:rPr lang="en-GB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=0](1−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b="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0" y="3389204"/>
                <a:ext cx="4078605" cy="944233"/>
              </a:xfrm>
              <a:prstGeom prst="rect">
                <a:avLst/>
              </a:prstGeom>
              <a:blipFill>
                <a:blip r:embed="rId11"/>
                <a:stretch>
                  <a:fillRect t="-3165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Uni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08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12" y="265972"/>
            <a:ext cx="8052832" cy="1112855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How do you do it in Stata?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6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36812" y="5177223"/>
            <a:ext cx="2438688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Model outcome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3233131" y="6017623"/>
            <a:ext cx="1591144" cy="366529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Robust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812" y="6014820"/>
            <a:ext cx="2438688" cy="3693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Estimate variance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812" y="2198890"/>
            <a:ext cx="2438688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Model treatment</a:t>
            </a:r>
            <a:endParaRPr lang="en-GB" b="1" dirty="0"/>
          </a:p>
        </p:txBody>
      </p:sp>
      <p:sp>
        <p:nvSpPr>
          <p:cNvPr id="11" name="Rectangle 10"/>
          <p:cNvSpPr/>
          <p:nvPr/>
        </p:nvSpPr>
        <p:spPr>
          <a:xfrm>
            <a:off x="3233130" y="2198078"/>
            <a:ext cx="5356514" cy="37080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logit </a:t>
            </a: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x1 x2 x3 x5 x6 x7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812" y="2828388"/>
            <a:ext cx="2438688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Calculate the weights</a:t>
            </a:r>
            <a:endParaRPr lang="en-GB" b="1" dirty="0"/>
          </a:p>
        </p:txBody>
      </p:sp>
      <p:sp>
        <p:nvSpPr>
          <p:cNvPr id="15" name="Rectangle 14"/>
          <p:cNvSpPr/>
          <p:nvPr/>
        </p:nvSpPr>
        <p:spPr>
          <a:xfrm>
            <a:off x="5115815" y="6020083"/>
            <a:ext cx="1591145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Bootstrapping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98500" y="6014820"/>
            <a:ext cx="1591145" cy="369332"/>
          </a:xfrm>
          <a:prstGeom prst="rect">
            <a:avLst/>
          </a:prstGeom>
          <a:ln w="190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M-estimation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6812" y="3449741"/>
            <a:ext cx="8052832" cy="369332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Unstabilised:	</a:t>
            </a:r>
            <a:r>
              <a:rPr lang="fr-FR" sz="1600" i="0" dirty="0" err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</a:t>
            </a:r>
            <a:r>
              <a:rPr lang="fr-FR" sz="1600" i="0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double </a:t>
            </a:r>
            <a:r>
              <a:rPr lang="fr-FR" sz="1600" i="0" dirty="0" err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fr-FR" sz="1600" i="0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h/</a:t>
            </a:r>
            <a:r>
              <a:rPr lang="fr-FR" sz="1600" i="0" dirty="0" err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fr-FR" sz="1600" i="0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(1-h)/(1-ps)</a:t>
            </a:r>
            <a:endParaRPr lang="en-GB" sz="16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33130" y="2830314"/>
            <a:ext cx="5356514" cy="37080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predict </a:t>
            </a:r>
            <a:r>
              <a:rPr lang="en-GB" sz="16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endParaRPr lang="en-GB" sz="1600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6812" y="4067261"/>
            <a:ext cx="8052832" cy="861774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Stabilised: 	</a:t>
            </a:r>
            <a:r>
              <a:rPr lang="en-GB" sz="1600" i="0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 h, </a:t>
            </a:r>
            <a:r>
              <a:rPr lang="en-GB" sz="1600" i="0" dirty="0" err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meanonly</a:t>
            </a:r>
            <a:endParaRPr lang="en-GB" sz="1600" i="0" dirty="0" smtClean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i="0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local </a:t>
            </a:r>
            <a:r>
              <a:rPr lang="en-GB" sz="1600" i="0" dirty="0" err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</a:t>
            </a:r>
            <a:r>
              <a:rPr lang="en-GB" sz="1600" i="0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r(mean)</a:t>
            </a:r>
          </a:p>
          <a:p>
            <a:r>
              <a:rPr lang="en-GB" sz="1600" i="0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gen double </a:t>
            </a:r>
            <a:r>
              <a:rPr lang="en-GB" sz="1600" i="0" dirty="0" err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GB" sz="1600" i="0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`</a:t>
            </a:r>
            <a:r>
              <a:rPr lang="en-GB" sz="1600" i="0" dirty="0" err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GB" sz="1600" i="0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*h/</a:t>
            </a:r>
            <a:r>
              <a:rPr lang="en-GB" sz="1600" i="0" dirty="0" err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GB" sz="1600" i="0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(1-`ph’)*(1-h)/(1-ps)</a:t>
            </a:r>
            <a:endParaRPr lang="en-GB" sz="16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3130" y="1366009"/>
            <a:ext cx="5356514" cy="58477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webuse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brcancer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clear</a:t>
            </a:r>
          </a:p>
          <a:p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ename </a:t>
            </a:r>
            <a:r>
              <a:rPr lang="en-GB" sz="16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hormon</a:t>
            </a: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</a:t>
            </a:r>
            <a:endParaRPr lang="en-GB" sz="1600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812" y="1365292"/>
            <a:ext cx="2438688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Load the data</a:t>
            </a:r>
            <a:endParaRPr lang="en-GB" b="1" dirty="0"/>
          </a:p>
        </p:txBody>
      </p:sp>
      <p:sp>
        <p:nvSpPr>
          <p:cNvPr id="21" name="Rectangle 20"/>
          <p:cNvSpPr/>
          <p:nvPr/>
        </p:nvSpPr>
        <p:spPr>
          <a:xfrm>
            <a:off x="3233130" y="5180359"/>
            <a:ext cx="5356514" cy="58477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stset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rectime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en-GB" sz="16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600" b="1" dirty="0" err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f(</a:t>
            </a:r>
            <a:r>
              <a:rPr lang="en-GB" sz="16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censrec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==1) </a:t>
            </a:r>
            <a:r>
              <a:rPr lang="en-GB" sz="16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streg</a:t>
            </a: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h,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distribution(</a:t>
            </a:r>
            <a:r>
              <a:rPr lang="en-GB" sz="16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weibull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22" name="Picture 2" descr="Un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48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M-estimation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20306"/>
                <a:ext cx="7886700" cy="391191"/>
              </a:xfrm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800" dirty="0" smtClean="0">
                    <a:solidFill>
                      <a:schemeClr val="bg2">
                        <a:lumMod val="25000"/>
                      </a:schemeClr>
                    </a:solidFill>
                  </a:rPr>
                  <a:t>M-estimators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1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n-GB" sz="1800" dirty="0" smtClean="0">
                    <a:solidFill>
                      <a:schemeClr val="bg2">
                        <a:lumMod val="25000"/>
                      </a:schemeClr>
                    </a:solidFill>
                  </a:rPr>
                  <a:t> are the solutions to the estimating equations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sz="18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1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1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GB" sz="1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d>
                          <m:dPr>
                            <m:ctrlPr>
                              <a:rPr lang="en-GB" sz="18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8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b="1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18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1800" b="1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  <m:r>
                          <a:rPr lang="en-GB" sz="1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18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nary>
                  </m:oMath>
                </a14:m>
                <a:r>
                  <a:rPr lang="en-GB" sz="1800" dirty="0" smtClean="0">
                    <a:solidFill>
                      <a:schemeClr val="bg2">
                        <a:lumMod val="25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20306"/>
                <a:ext cx="7886700" cy="391191"/>
              </a:xfrm>
              <a:blipFill>
                <a:blip r:embed="rId2"/>
                <a:stretch>
                  <a:fillRect t="-110448" b="-156716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7</a:t>
            </a:fld>
            <a:endParaRPr lang="en-GB" dirty="0"/>
          </a:p>
        </p:txBody>
      </p:sp>
      <p:pic>
        <p:nvPicPr>
          <p:cNvPr id="5" name="Picture 2" descr="Un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9635" y="3066895"/>
                <a:ext cx="3821429" cy="2531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 </m:t>
                          </m:r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GB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GB" i="1" smtClean="0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b="0" i="1" smtClean="0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GB" b="0" i="1" smtClean="0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p>
                                    </m:sSubSup>
                                    <m:r>
                                      <a:rPr lang="en-GB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GB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GB" i="1" smtClean="0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GB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GB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GB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GB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sup>
                                          </m:sSubSup>
                                          <m:r>
                                            <a:rPr lang="en-GB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GB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GB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n-GB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  <m:r>
                                            <a:rPr lang="en-GB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r>
                                            <a:rPr lang="en-GB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 smtClean="0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GB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GB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GB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GB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sup>
                                          </m:sSubSup>
                                          <m:r>
                                            <a:rPr lang="en-GB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GB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GB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n-GB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  <m:r>
                                            <a:rPr lang="en-GB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r>
                                            <a:rPr lang="en-GB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 smtClean="0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35" y="3066895"/>
                <a:ext cx="3821429" cy="2531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54135" y="3119357"/>
                <a:ext cx="2793483" cy="2051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GB" b="1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begChr m:val="|"/>
                              <m:endChr m:val=""/>
                              <m:ctrlPr>
                                <a:rPr lang="en-GB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GB" b="0" i="1" smtClean="0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b="1" i="1" smtClean="0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𝜽</m:t>
                                        </m:r>
                                      </m:e>
                                    </m:acc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GB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GB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acc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GB" b="1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</m:acc>
                      <m:d>
                        <m:dPr>
                          <m:ctrlP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b="1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</m:e>
                      </m:d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b="1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  <m:sup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sSup>
                        <m:sSupPr>
                          <m:ctrlPr>
                            <a:rPr lang="en-GB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  <m:sup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135" y="3119357"/>
                <a:ext cx="2793483" cy="2051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19635" y="2429420"/>
            <a:ext cx="3760470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Score function</a:t>
            </a:r>
            <a:endParaRPr lang="en-GB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63549" y="5677987"/>
                <a:ext cx="2133600" cy="730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GB" b="1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1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GB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GB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GB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GB" b="1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1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GB" b="1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GB" b="1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549" y="5677987"/>
                <a:ext cx="2133600" cy="7306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1030" y="3172646"/>
                <a:ext cx="12169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GB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GB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30" y="3172646"/>
                <a:ext cx="1216963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17" idx="2"/>
          </p:cNvCxnSpPr>
          <p:nvPr/>
        </p:nvCxnSpPr>
        <p:spPr>
          <a:xfrm>
            <a:off x="809512" y="3541978"/>
            <a:ext cx="0" cy="60330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4311" y="2916262"/>
            <a:ext cx="1332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Logistic regression treatment model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796759" y="3216675"/>
            <a:ext cx="444221" cy="18442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097941" y="5485306"/>
            <a:ext cx="1332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Parametric survival model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32428" y="4266371"/>
            <a:ext cx="1332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Weighted log-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</a:rPr>
              <a:t>likelihoood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3688034" y="4353804"/>
            <a:ext cx="605234" cy="37423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3683102" y="5485306"/>
            <a:ext cx="605234" cy="37423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15770" y="2429420"/>
            <a:ext cx="2758147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Variance estimator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967207" y="3172646"/>
            <a:ext cx="254442" cy="548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367475" y="176400"/>
            <a:ext cx="254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</a:rPr>
              <a:t>Stefanski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 and Boos 2002</a:t>
            </a:r>
          </a:p>
          <a:p>
            <a:pPr algn="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Williamson 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et al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2014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Introducing </a:t>
            </a:r>
            <a:r>
              <a:rPr lang="en-GB" sz="40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stipw</a:t>
            </a:r>
            <a:endParaRPr lang="en-GB" sz="4000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8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158836" y="5239236"/>
            <a:ext cx="5356514" cy="118769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tteffects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 facilitates IPW in Stata for survival data. However, censoring weights must be used to address censored times and only certain effect measures (ATE, ATT and PO means) are given.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58836" y="1662579"/>
            <a:ext cx="5356514" cy="369332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Robust variances can be conservative (Austin 2016).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454" y="1666944"/>
            <a:ext cx="2438688" cy="369332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Motivation</a:t>
            </a:r>
            <a:endParaRPr lang="en-GB" b="1" dirty="0"/>
          </a:p>
        </p:txBody>
      </p:sp>
      <p:sp>
        <p:nvSpPr>
          <p:cNvPr id="9" name="Rectangle 8"/>
          <p:cNvSpPr/>
          <p:nvPr/>
        </p:nvSpPr>
        <p:spPr>
          <a:xfrm>
            <a:off x="3158836" y="4053494"/>
            <a:ext cx="5356514" cy="92333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To create a program that performs IPW on survival data and provide a closed form variance estimator using M-estimation for parametric models.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454" y="4093778"/>
            <a:ext cx="2438688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Goal</a:t>
            </a:r>
            <a:endParaRPr lang="en-GB" b="1" dirty="0"/>
          </a:p>
        </p:txBody>
      </p:sp>
      <p:sp>
        <p:nvSpPr>
          <p:cNvPr id="11" name="Rectangle 10"/>
          <p:cNvSpPr/>
          <p:nvPr/>
        </p:nvSpPr>
        <p:spPr>
          <a:xfrm>
            <a:off x="3158836" y="2179378"/>
            <a:ext cx="5356514" cy="646331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Bootstrap variances can be computationally intensive (large datasets) and depends on starting seed.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58836" y="2973177"/>
            <a:ext cx="5356514" cy="92333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Closed form variance estimators have been provided for the Cox model in R using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</a:rPr>
              <a:t>linearisation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</a:rPr>
              <a:t>Hajage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bg2">
                    <a:lumMod val="25000"/>
                  </a:schemeClr>
                </a:solidFill>
              </a:rPr>
              <a:t>et al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2018) and M-estimation (Shu </a:t>
            </a:r>
            <a:r>
              <a:rPr lang="en-GB" i="1" dirty="0" smtClean="0">
                <a:solidFill>
                  <a:schemeClr val="bg2">
                    <a:lumMod val="25000"/>
                  </a:schemeClr>
                </a:solidFill>
              </a:rPr>
              <a:t>et al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2020).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454" y="5239236"/>
            <a:ext cx="2438688" cy="3693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stteffects</a:t>
            </a:r>
            <a:endParaRPr lang="en-GB" b="1" dirty="0"/>
          </a:p>
        </p:txBody>
      </p:sp>
      <p:pic>
        <p:nvPicPr>
          <p:cNvPr id="14" name="Picture 2" descr="Un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367475" y="176400"/>
            <a:ext cx="254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</a:rPr>
              <a:t>Stefanski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 and Boos 2002</a:t>
            </a:r>
          </a:p>
          <a:p>
            <a:pPr algn="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Williamson 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et al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2014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0187"/>
            <a:ext cx="7886700" cy="676735"/>
          </a:xfrm>
        </p:spPr>
        <p:txBody>
          <a:bodyPr>
            <a:normAutofit/>
          </a:bodyPr>
          <a:lstStyle/>
          <a:p>
            <a:pPr algn="ctr"/>
            <a:r>
              <a:rPr lang="en-GB" sz="40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40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tipw</a:t>
            </a:r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</a:rPr>
              <a:t> Algorithm</a:t>
            </a:r>
            <a:endParaRPr lang="en-G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D48B-E997-4E28-856D-B537AD658F10}" type="slidenum">
              <a:rPr lang="en-GB" smtClean="0"/>
              <a:t>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87329" y="4920366"/>
            <a:ext cx="2438688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Model outcome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3183647" y="4919858"/>
            <a:ext cx="5528088" cy="92333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Resets the data with weights (preserves the original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stset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). Fits the survival model using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streg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 or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stpm2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 with treatment as the only covariate.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329" y="6008962"/>
            <a:ext cx="2438688" cy="3693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Estimate variance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7329" y="3038040"/>
            <a:ext cx="2438688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Model treatment</a:t>
            </a:r>
            <a:endParaRPr lang="en-GB" b="1" dirty="0"/>
          </a:p>
        </p:txBody>
      </p:sp>
      <p:sp>
        <p:nvSpPr>
          <p:cNvPr id="11" name="Rectangle 10"/>
          <p:cNvSpPr/>
          <p:nvPr/>
        </p:nvSpPr>
        <p:spPr>
          <a:xfrm>
            <a:off x="3183647" y="3041845"/>
            <a:ext cx="5528088" cy="64633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Uses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logit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 to model treatment against confounders.</a:t>
            </a:r>
          </a:p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(SW): Uses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logit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 to model treatment (no confounders).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329" y="3849646"/>
            <a:ext cx="2438688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Calculate the weights</a:t>
            </a:r>
            <a:endParaRPr lang="en-GB" b="1" dirty="0"/>
          </a:p>
        </p:txBody>
      </p:sp>
      <p:sp>
        <p:nvSpPr>
          <p:cNvPr id="19" name="Rectangle 18"/>
          <p:cNvSpPr/>
          <p:nvPr/>
        </p:nvSpPr>
        <p:spPr>
          <a:xfrm>
            <a:off x="3183647" y="3849646"/>
            <a:ext cx="5528088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Calculates the weights as previously.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329" y="1713936"/>
            <a:ext cx="2438688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Excludes missing</a:t>
            </a:r>
            <a:endParaRPr lang="en-GB" b="1" dirty="0"/>
          </a:p>
        </p:txBody>
      </p:sp>
      <p:sp>
        <p:nvSpPr>
          <p:cNvPr id="22" name="Rectangle 21"/>
          <p:cNvSpPr/>
          <p:nvPr/>
        </p:nvSpPr>
        <p:spPr>
          <a:xfrm>
            <a:off x="3183647" y="1713936"/>
            <a:ext cx="5528088" cy="64633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Any observations with missing treatment values, confounder values or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 = 0 are excluded.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83647" y="1188059"/>
            <a:ext cx="5528088" cy="3693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Data must already be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stset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2560" y="2516812"/>
            <a:ext cx="2438688" cy="36933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stipw_flag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2560" y="4384752"/>
            <a:ext cx="2438688" cy="36933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stipw_weight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7" name="Picture 2" descr="Un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4" y="157423"/>
            <a:ext cx="1636280" cy="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8598416" y="154538"/>
            <a:ext cx="423949" cy="387926"/>
            <a:chOff x="6893562" y="1540627"/>
            <a:chExt cx="423949" cy="387926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10800000">
            <a:off x="121634" y="6333550"/>
            <a:ext cx="423949" cy="387926"/>
            <a:chOff x="6893562" y="1540627"/>
            <a:chExt cx="423949" cy="387926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6893562" y="1540627"/>
              <a:ext cx="423949" cy="0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288862" y="1540627"/>
              <a:ext cx="0" cy="38792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3183647" y="6008962"/>
            <a:ext cx="5528088" cy="64633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Uses Mata to calculate the M-estimation variance estimator.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The stored variance estimates are updated.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37372</TotalTime>
  <Words>1959</Words>
  <Application>Microsoft Office PowerPoint</Application>
  <PresentationFormat>On-screen Show (4:3)</PresentationFormat>
  <Paragraphs>220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Courier New</vt:lpstr>
      <vt:lpstr>Times New Roman</vt:lpstr>
      <vt:lpstr>Office Theme</vt:lpstr>
      <vt:lpstr>Introducing stipw: inverse probability weighted parametric survival models</vt:lpstr>
      <vt:lpstr>PowerPoint Presentation</vt:lpstr>
      <vt:lpstr>PowerPoint Presentation</vt:lpstr>
      <vt:lpstr>Inverse Probability Weighting (IPW)</vt:lpstr>
      <vt:lpstr>How do you perform an IPW analysis?</vt:lpstr>
      <vt:lpstr>How do you do it in Stata?</vt:lpstr>
      <vt:lpstr>M-estimation</vt:lpstr>
      <vt:lpstr>Introducing stipw</vt:lpstr>
      <vt:lpstr>stipw Algorithm</vt:lpstr>
      <vt:lpstr>PowerPoint Presentation</vt:lpstr>
      <vt:lpstr>Previous example with stipw</vt:lpstr>
      <vt:lpstr>stipw: Weibull</vt:lpstr>
      <vt:lpstr>PowerPoint Presentation</vt:lpstr>
      <vt:lpstr>stipw: Royston-Parmar</vt:lpstr>
      <vt:lpstr>stipw: Royston-Parmar</vt:lpstr>
      <vt:lpstr>Predictions after stipw</vt:lpstr>
      <vt:lpstr>Predictions after stipw</vt:lpstr>
      <vt:lpstr>Conclusion</vt:lpstr>
      <vt:lpstr>References</vt:lpstr>
    </vt:vector>
  </TitlesOfParts>
  <Company>University of Leicester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Hill, Micki</dc:creator>
  <cp:lastModifiedBy>Hill, Micki</cp:lastModifiedBy>
  <cp:revision>377</cp:revision>
  <cp:lastPrinted>2020-01-30T09:20:57Z</cp:lastPrinted>
  <dcterms:created xsi:type="dcterms:W3CDTF">2019-07-11T15:21:30Z</dcterms:created>
  <dcterms:modified xsi:type="dcterms:W3CDTF">2021-09-09T08:52:01Z</dcterms:modified>
</cp:coreProperties>
</file>