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sldIdLst>
    <p:sldId id="261" r:id="rId2"/>
    <p:sldId id="449" r:id="rId3"/>
    <p:sldId id="451" r:id="rId4"/>
    <p:sldId id="450" r:id="rId5"/>
    <p:sldId id="453" r:id="rId6"/>
    <p:sldId id="434" r:id="rId7"/>
    <p:sldId id="452" r:id="rId8"/>
    <p:sldId id="455" r:id="rId9"/>
    <p:sldId id="462" r:id="rId10"/>
    <p:sldId id="456" r:id="rId11"/>
    <p:sldId id="463" r:id="rId12"/>
    <p:sldId id="457" r:id="rId13"/>
    <p:sldId id="464" r:id="rId14"/>
    <p:sldId id="458" r:id="rId15"/>
    <p:sldId id="264" r:id="rId16"/>
    <p:sldId id="465" r:id="rId17"/>
    <p:sldId id="466" r:id="rId18"/>
    <p:sldId id="467" r:id="rId19"/>
    <p:sldId id="468" r:id="rId20"/>
    <p:sldId id="471" r:id="rId21"/>
    <p:sldId id="472" r:id="rId22"/>
    <p:sldId id="469" r:id="rId23"/>
    <p:sldId id="470" r:id="rId24"/>
    <p:sldId id="460" r:id="rId25"/>
    <p:sldId id="478" r:id="rId26"/>
    <p:sldId id="473" r:id="rId27"/>
    <p:sldId id="474" r:id="rId28"/>
    <p:sldId id="475" r:id="rId29"/>
    <p:sldId id="477" r:id="rId30"/>
    <p:sldId id="476" r:id="rId31"/>
    <p:sldId id="399" r:id="rId32"/>
    <p:sldId id="387" r:id="rId33"/>
    <p:sldId id="309" r:id="rId34"/>
    <p:sldId id="435" r:id="rId35"/>
    <p:sldId id="454" r:id="rId36"/>
    <p:sldId id="461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0FF686-7BBE-4667-B224-69157BCE7E3E}" type="datetimeFigureOut">
              <a:rPr lang="en-GB" smtClean="0"/>
              <a:t>08/09/2021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280AC-57C1-4067-9A77-F535B9B0FC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672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5CDD8-2965-45C3-A3B1-243B89E937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6C9EB8-5B27-4702-9EC1-CC233B0CD6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BB0E3-43F5-4E6F-BD84-BCD069E3C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6D534-67EE-4A62-96E2-F1AE1B46CB59}" type="datetime1">
              <a:rPr lang="en-GB" smtClean="0"/>
              <a:t>08/09/2021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54D83-5A62-4835-BC94-AEDCD2B42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51552-4969-4180-98F5-36F8A3737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83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8841F-A7E2-4594-8EA9-16CEEB0FF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15D585-D67F-4AC0-AAB3-4DFB77330E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457DF-0A1E-4BA1-B9F4-87F3FCDE7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83C8-7AA2-402F-B42B-4F669E61D5B3}" type="datetime1">
              <a:rPr lang="en-GB" smtClean="0"/>
              <a:t>08/09/2021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4CDCD-F391-43D8-8096-9B2311014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ED0D5-768A-4F60-A66B-9A6356E6B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820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E5F1FE-EB6C-476A-A2A0-FB399DCD28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D0388A-508F-46B8-8A78-AF5E610D9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0255E8-4E70-46DA-A0C3-0FA931184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51AE3-C0EE-47A6-B87B-8D8B722B32B3}" type="datetime1">
              <a:rPr lang="en-GB" smtClean="0"/>
              <a:t>08/09/2021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35A77-686D-4259-9D7F-5D242309C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A11E0-7DDD-498E-89CD-C556A8028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105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CCC01-1EC9-4714-A9FC-3DE76B044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744C1-1F57-492D-9242-0DBE21D75A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15F0B-97FA-4964-BEFB-3167F6AE2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89977-E9B9-4F73-A6F3-E7A661A263DB}" type="datetime1">
              <a:rPr lang="en-GB" smtClean="0"/>
              <a:t>08/09/2021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A331DB-3034-427B-919C-1C88D5B3A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886FB-9979-45D9-8C71-BC40B5006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219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B88A5-3ADC-4273-A03D-209507694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8700B-320C-4DC1-BFE3-7B570AD695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CE612-C402-495F-9FFC-F77BD8632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7ACDE-924D-4739-917A-12E49B9A7246}" type="datetime1">
              <a:rPr lang="en-GB" smtClean="0"/>
              <a:t>08/09/2021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E83C7-8E54-4533-8F9E-24B91005D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80CA0-5862-4F54-BE2D-4077C5EEA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704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C004C-58CB-49EC-B2E4-0C8BCC0F0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32C53-013B-4871-BC5A-172B93A766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84C0E3-FFB1-480E-8D4C-BB5FD381B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604FA8-DAD5-4CEA-A014-381524C60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AEE7-16D1-48C7-9E44-FF24C1745B12}" type="datetime1">
              <a:rPr lang="en-GB" smtClean="0"/>
              <a:t>08/09/2021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7487C3-2448-4FA3-A4CD-9B9658363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E1C8E5-8E37-4FD2-B2D6-F2A82917A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47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0BEE6-6B07-42E7-9EDF-DDA8B8F1A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10EC6C-4816-4532-9720-7B3196219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CC8E6E-46F1-4901-A8A1-2B2F837244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46AF97-FBF5-4797-8B89-F7AFEB58C5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61AB81-D567-4E2E-99F6-6E580F700D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A476EC-E83D-4882-ACF1-863E678B5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B2219-C0A5-4AB5-BCA8-7C96025A8631}" type="datetime1">
              <a:rPr lang="en-GB" smtClean="0"/>
              <a:t>08/09/2021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A5F05A-76A6-47C9-93CB-0A771B3D8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8C83E5-A5F6-45E9-B8C2-C91A6F07B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73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54ECD-A69C-4D69-99FE-72F140A7A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17376-E37B-4C1F-A267-CBAB58093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D1E7-FA87-4B56-8FDC-E7B062FCA9A1}" type="datetime1">
              <a:rPr lang="en-GB" smtClean="0"/>
              <a:t>08/09/2021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483504-1FF6-49AA-9547-C9BEBF726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678AC1-4DC9-4862-8CE0-60ABDE39C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73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526DC0-6988-42FD-8211-53BE6AAAF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A0EA6-C581-4D80-9883-FF7C534ED00E}" type="datetime1">
              <a:rPr lang="en-GB" smtClean="0"/>
              <a:t>08/09/2021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A9F8F4-FC9D-45DD-933B-475F6BE51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C439E2-B9A0-4E58-BDED-5C7567F2B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791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B7F58-3BDC-4E85-99F2-94BCE2AA2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3B437-591B-4660-86C5-599542595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2284D1-5D5D-4905-BB22-BA53ED1DBA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A5D00E-9732-484F-8C4A-9C36CD32A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4FBD2-75A8-4D0B-AEF1-D08AFDFE0F03}" type="datetime1">
              <a:rPr lang="en-GB" smtClean="0"/>
              <a:t>08/09/2021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2FD153-84A1-4727-B527-72D88EF52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51CB6F-F6C4-430F-BC57-CC1C9A816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046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6D51F-3FCD-4CFA-BA95-13398DC4B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149F82-9919-402F-A812-E0C73EC15A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F017FA-0D5C-403D-9705-7F3ABCAB1D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248192-399F-4E57-9C9C-4D9A2BFEB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C62F1-AF7F-4F09-BB16-1C206D915B14}" type="datetime1">
              <a:rPr lang="en-GB" smtClean="0"/>
              <a:t>08/09/2021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C36AE7-4BFE-48D9-9C4A-6B880CBA0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39F4F1-DFED-4559-BD1C-E0086A2AC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735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43B29B-5E09-464A-9774-81AD9BE7F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9C7E1-B54A-4B67-BD85-3862F4A4E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7C40A-CF36-4EA8-81C2-C71C58E061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8B813-9515-4CD8-B6EB-5AD6BBCC91AC}" type="datetime1">
              <a:rPr lang="en-GB" smtClean="0"/>
              <a:t>08/09/2021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097DE-15CD-49A6-9E04-4D4F00F429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1742A-DF9E-4F8E-8A48-452E3B5876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7E1B6-02E0-4F0E-87BA-CC5D1F54E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98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ata-journal.com/article.html?article=gr0004" TargetMode="External"/><Relationship Id="rId2" Type="http://schemas.openxmlformats.org/officeDocument/2006/relationships/hyperlink" Target="https://www.stata.com/meeting/7uk/cox1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7568" y="1124745"/>
            <a:ext cx="7772400" cy="2043905"/>
          </a:xfrm>
        </p:spPr>
        <p:txBody>
          <a:bodyPr>
            <a:normAutofit/>
          </a:bodyPr>
          <a:lstStyle/>
          <a:p>
            <a:pPr algn="l"/>
            <a:r>
              <a:rPr lang="en-GB" sz="3600" dirty="0">
                <a:latin typeface="Georgia" panose="02040502050405020303" pitchFamily="18" charset="0"/>
              </a:rPr>
              <a:t>Graphics for ordinal outcomes            or predictors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1310" y="3886200"/>
            <a:ext cx="7135091" cy="1752600"/>
          </a:xfrm>
        </p:spPr>
        <p:txBody>
          <a:bodyPr>
            <a:normAutofit/>
          </a:bodyPr>
          <a:lstStyle/>
          <a:p>
            <a:pPr algn="l"/>
            <a:r>
              <a:rPr lang="en-GB" sz="2800" dirty="0">
                <a:latin typeface="Georgia" panose="02040502050405020303" pitchFamily="18" charset="0"/>
              </a:rPr>
              <a:t>Nicholas J. Cox</a:t>
            </a:r>
          </a:p>
          <a:p>
            <a:pPr algn="l"/>
            <a:r>
              <a:rPr lang="en-GB" sz="2800" dirty="0">
                <a:latin typeface="Georgia" panose="02040502050405020303" pitchFamily="18" charset="0"/>
              </a:rPr>
              <a:t>Department of Geography</a:t>
            </a:r>
          </a:p>
        </p:txBody>
      </p:sp>
      <p:pic>
        <p:nvPicPr>
          <p:cNvPr id="1026" name="Picture 2" descr="C:\Users\dgg0njc\Downloads\DU_Logo_Small_2col (1)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413" y="5134795"/>
            <a:ext cx="2798064" cy="126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-media-cache-ak0.pinimg.com/236x/23/63/b3/2363b3e7147f33b5ac40ba9eb6fbcec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393" y="3863017"/>
            <a:ext cx="22479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09291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8ABEB-BBCB-44C3-91EF-4FB4E7909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Solution 2: Mosaic or spine plot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0CACC-7B73-4163-B191-69FFBF39C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Use </a:t>
            </a:r>
            <a:r>
              <a:rPr lang="en-GB" sz="2400" dirty="0" err="1">
                <a:latin typeface="Lucida Console" panose="020B0609040504020204" pitchFamily="49" charset="0"/>
              </a:rPr>
              <a:t>spineplot</a:t>
            </a:r>
            <a:r>
              <a:rPr lang="en-GB" sz="2400" dirty="0">
                <a:latin typeface="Georgia" panose="02040502050405020303" pitchFamily="18" charset="0"/>
              </a:rPr>
              <a:t> (</a:t>
            </a:r>
            <a:r>
              <a:rPr lang="en-GB" sz="2400" i="1" dirty="0">
                <a:latin typeface="Georgia" panose="02040502050405020303" pitchFamily="18" charset="0"/>
              </a:rPr>
              <a:t>Stata Journal </a:t>
            </a:r>
            <a:r>
              <a:rPr lang="en-GB" sz="2400" dirty="0">
                <a:latin typeface="Georgia" panose="02040502050405020303" pitchFamily="18" charset="0"/>
              </a:rPr>
              <a:t>8: 105–121 and 16: 521–522)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Better for seeing two-way distribution and numeric annotation?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5DF930-A6A7-4153-B92B-83526BD0C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735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53E043-2F74-41F4-9DE0-7E484272A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84D233-FB50-41F2-9690-4562EA5DAD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886" y="685800"/>
            <a:ext cx="7543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710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DB367-5CF2-43BE-9536-84505B07D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Solution 3: Two-way bar chart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19095-EA08-405A-983D-AAAE086C5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Use </a:t>
            </a:r>
            <a:r>
              <a:rPr lang="en-GB" sz="2400" dirty="0" err="1">
                <a:latin typeface="Lucida Console" panose="020B0609040504020204" pitchFamily="49" charset="0"/>
              </a:rPr>
              <a:t>tabplo</a:t>
            </a:r>
            <a:r>
              <a:rPr lang="en-GB" sz="2400" dirty="0" err="1">
                <a:latin typeface="Georgia" panose="02040502050405020303" pitchFamily="18" charset="0"/>
              </a:rPr>
              <a:t>t</a:t>
            </a:r>
            <a:r>
              <a:rPr lang="en-GB" sz="2400" dirty="0">
                <a:latin typeface="Georgia" panose="02040502050405020303" pitchFamily="18" charset="0"/>
              </a:rPr>
              <a:t> (</a:t>
            </a:r>
            <a:r>
              <a:rPr lang="en-GB" sz="2400" i="1" dirty="0">
                <a:latin typeface="Georgia" panose="02040502050405020303" pitchFamily="18" charset="0"/>
              </a:rPr>
              <a:t>Stata Journal </a:t>
            </a:r>
            <a:r>
              <a:rPr lang="en-GB" sz="2400" dirty="0">
                <a:latin typeface="Georgia" panose="02040502050405020303" pitchFamily="18" charset="0"/>
              </a:rPr>
              <a:t>4: 190–215; 12: 549–561; 16: 491–510; 17: 779; 20: 757–758)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34421E-A09A-4637-A7CD-BE501EC52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397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D99D55-E1B0-46C9-850B-AFE6C20C5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13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A9F1D6-FA90-452F-8ECF-21D9BC257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699" y="869950"/>
            <a:ext cx="7543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36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7DF1D-4E9C-4228-8F25-6ACE317B3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Antarctic Peninsula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70CD4-5DFF-40AC-A864-F6E1714EB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The more rounded the stones on a beach, the longer it has been exposed as such. 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Bentley, M.J., Hodgson, D.A., Smith, J.A. and Cox, N.J. 2005. Relative sea level curves for the South Shetland Islands and Marguerite Bay, Antarctic Peninsula. </a:t>
            </a:r>
            <a:r>
              <a:rPr lang="en-GB" sz="2400" i="1" dirty="0">
                <a:latin typeface="Georgia" panose="02040502050405020303" pitchFamily="18" charset="0"/>
              </a:rPr>
              <a:t>Quaternary Science Reviews </a:t>
            </a:r>
            <a:r>
              <a:rPr lang="en-GB" sz="2400" dirty="0">
                <a:latin typeface="Georgia" panose="02040502050405020303" pitchFamily="18" charset="0"/>
              </a:rPr>
              <a:t>24: 1203–1216.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D97FA5-071E-40A1-938E-B9FED4A4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216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dirty="0">
                <a:latin typeface="Georgia" panose="02040502050405020303" pitchFamily="18" charset="0"/>
              </a:rPr>
              <a:t>Powers scale of roundness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 fontAlgn="base">
              <a:buNone/>
            </a:pPr>
            <a:r>
              <a:rPr lang="en-GB" sz="2400" dirty="0">
                <a:latin typeface="Georgia" panose="02040502050405020303" pitchFamily="18" charset="0"/>
              </a:rPr>
              <a:t>Powers, M.C. 1953. </a:t>
            </a:r>
          </a:p>
          <a:p>
            <a:pPr marL="0" indent="0" fontAlgn="base">
              <a:buNone/>
            </a:pPr>
            <a:r>
              <a:rPr lang="en-GB" sz="2400" dirty="0">
                <a:latin typeface="Georgia" panose="02040502050405020303" pitchFamily="18" charset="0"/>
              </a:rPr>
              <a:t>A new roundness scale for sedimentary particles.  </a:t>
            </a:r>
          </a:p>
          <a:p>
            <a:pPr marL="0" indent="0" fontAlgn="base">
              <a:buNone/>
            </a:pPr>
            <a:r>
              <a:rPr lang="en-GB" sz="2400" i="1" dirty="0">
                <a:latin typeface="Georgia" panose="02040502050405020303" pitchFamily="18" charset="0"/>
              </a:rPr>
              <a:t>Journal of Sedimentary Petrology </a:t>
            </a:r>
            <a:r>
              <a:rPr lang="en-GB" sz="2400" dirty="0">
                <a:latin typeface="Georgia" panose="02040502050405020303" pitchFamily="18" charset="0"/>
              </a:rPr>
              <a:t>23: 117–119.</a:t>
            </a:r>
          </a:p>
          <a:p>
            <a:pPr marL="0" indent="0" fontAlgn="base">
              <a:buNone/>
            </a:pPr>
            <a:r>
              <a:rPr lang="en-GB" sz="2400" dirty="0">
                <a:latin typeface="Georgia" panose="02040502050405020303" pitchFamily="18" charset="0"/>
              </a:rPr>
              <a:t>suggested an ordered scale and gave example photographs as well as discussing its relation to earlier measurements of roundness.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en-GB" sz="2600" dirty="0">
                <a:latin typeface="Georgia" panose="02040502050405020303" pitchFamily="18" charset="0"/>
              </a:rPr>
              <a:t>Very angular </a:t>
            </a:r>
          </a:p>
          <a:p>
            <a:pPr marL="0" indent="0" fontAlgn="base">
              <a:buNone/>
            </a:pPr>
            <a:endParaRPr lang="en-GB" sz="2600" dirty="0">
              <a:latin typeface="Georgia" panose="02040502050405020303" pitchFamily="18" charset="0"/>
            </a:endParaRPr>
          </a:p>
          <a:p>
            <a:pPr marL="0" indent="0" fontAlgn="base">
              <a:buNone/>
            </a:pPr>
            <a:r>
              <a:rPr lang="en-GB" sz="2600" dirty="0">
                <a:latin typeface="Georgia" panose="02040502050405020303" pitchFamily="18" charset="0"/>
              </a:rPr>
              <a:t>Angular </a:t>
            </a:r>
          </a:p>
          <a:p>
            <a:pPr marL="0" indent="0" fontAlgn="base">
              <a:buNone/>
            </a:pPr>
            <a:endParaRPr lang="en-GB" sz="2600" dirty="0">
              <a:latin typeface="Georgia" panose="02040502050405020303" pitchFamily="18" charset="0"/>
            </a:endParaRPr>
          </a:p>
          <a:p>
            <a:pPr marL="0" indent="0" fontAlgn="base">
              <a:buNone/>
            </a:pPr>
            <a:r>
              <a:rPr lang="en-GB" sz="2600" dirty="0" err="1">
                <a:latin typeface="Georgia" panose="02040502050405020303" pitchFamily="18" charset="0"/>
              </a:rPr>
              <a:t>Subangular</a:t>
            </a:r>
            <a:r>
              <a:rPr lang="en-GB" sz="2600" dirty="0">
                <a:latin typeface="Georgia" panose="02040502050405020303" pitchFamily="18" charset="0"/>
              </a:rPr>
              <a:t> </a:t>
            </a:r>
          </a:p>
          <a:p>
            <a:pPr marL="0" indent="0" fontAlgn="base">
              <a:buNone/>
            </a:pPr>
            <a:endParaRPr lang="en-GB" sz="2600" dirty="0">
              <a:latin typeface="Georgia" panose="02040502050405020303" pitchFamily="18" charset="0"/>
            </a:endParaRPr>
          </a:p>
          <a:p>
            <a:pPr marL="0" indent="0" fontAlgn="base">
              <a:buNone/>
            </a:pPr>
            <a:r>
              <a:rPr lang="en-GB" sz="2600" dirty="0" err="1">
                <a:latin typeface="Georgia" panose="02040502050405020303" pitchFamily="18" charset="0"/>
              </a:rPr>
              <a:t>Subrounded</a:t>
            </a:r>
            <a:r>
              <a:rPr lang="en-GB" sz="2600" dirty="0">
                <a:latin typeface="Georgia" panose="02040502050405020303" pitchFamily="18" charset="0"/>
              </a:rPr>
              <a:t>  </a:t>
            </a:r>
          </a:p>
          <a:p>
            <a:pPr marL="0" indent="0" fontAlgn="base">
              <a:buNone/>
            </a:pPr>
            <a:endParaRPr lang="en-GB" sz="2600" dirty="0">
              <a:latin typeface="Georgia" panose="02040502050405020303" pitchFamily="18" charset="0"/>
            </a:endParaRPr>
          </a:p>
          <a:p>
            <a:pPr marL="0" indent="0" fontAlgn="base">
              <a:buNone/>
            </a:pPr>
            <a:r>
              <a:rPr lang="en-GB" sz="2600" dirty="0">
                <a:latin typeface="Georgia" panose="02040502050405020303" pitchFamily="18" charset="0"/>
              </a:rPr>
              <a:t>Rounded </a:t>
            </a:r>
          </a:p>
          <a:p>
            <a:pPr marL="0" indent="0" fontAlgn="base">
              <a:buNone/>
            </a:pPr>
            <a:endParaRPr lang="en-GB" sz="2600" dirty="0">
              <a:latin typeface="Georgia" panose="02040502050405020303" pitchFamily="18" charset="0"/>
            </a:endParaRPr>
          </a:p>
          <a:p>
            <a:pPr marL="0" indent="0" fontAlgn="base">
              <a:buNone/>
            </a:pPr>
            <a:r>
              <a:rPr lang="en-GB" sz="2600" dirty="0">
                <a:latin typeface="Georgia" panose="02040502050405020303" pitchFamily="18" charset="0"/>
              </a:rPr>
              <a:t>Well rounded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42F82-EDDF-4DF1-B71B-B9FC20F733A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497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BFEFFA-660E-463B-8A06-DB972294D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16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C66ED4-B087-4299-A3F4-11F4EEDF8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720" y="685800"/>
            <a:ext cx="7543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391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FF093FE-B414-4C01-891E-F8C1498F3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Problem: Ordering the other axis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BE51C7-E00D-472E-89BE-B3C737B7C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The horizontal axis for the previous graph used arbitrary site identifiers.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Here, and often, we need to think up a better choice of order.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Howard </a:t>
            </a:r>
            <a:r>
              <a:rPr lang="en-GB" sz="2400" dirty="0" err="1">
                <a:latin typeface="Georgia" panose="02040502050405020303" pitchFamily="18" charset="0"/>
              </a:rPr>
              <a:t>Wainer</a:t>
            </a:r>
            <a:r>
              <a:rPr lang="en-GB" sz="2400" dirty="0">
                <a:latin typeface="Georgia" panose="02040502050405020303" pitchFamily="18" charset="0"/>
              </a:rPr>
              <a:t> mocked alphabetical order: Alabama first! Austria first!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Scots will add: Aberdeen first?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0F63F3-B683-45BF-BBF4-31A585BA5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75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5BDE7-858B-4A51-98A2-E4C548BE8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Solution 4: Order the other axis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449C8-F507-4E69-BFA7-514FF9294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For a detailed discussion, including the </a:t>
            </a:r>
            <a:r>
              <a:rPr lang="en-GB" sz="2400" dirty="0" err="1">
                <a:latin typeface="Lucida Console" panose="020B0609040504020204" pitchFamily="49" charset="0"/>
              </a:rPr>
              <a:t>myaxis</a:t>
            </a:r>
            <a:r>
              <a:rPr lang="en-GB" sz="2400" dirty="0">
                <a:latin typeface="Lucida Console" panose="020B0609040504020204" pitchFamily="49" charset="0"/>
              </a:rPr>
              <a:t> </a:t>
            </a:r>
            <a:r>
              <a:rPr lang="en-GB" sz="2400" dirty="0">
                <a:latin typeface="Georgia" panose="02040502050405020303" pitchFamily="18" charset="0"/>
              </a:rPr>
              <a:t>command, see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https://www.statalist.org/forums/forum/general-stata-discussion/general/1598767-myaxis-available-from-ssc-reorder-categorical-variables-especially-for-later-table-or-graph-use</a:t>
            </a:r>
          </a:p>
          <a:p>
            <a:pPr marL="0" indent="0">
              <a:buNone/>
            </a:pPr>
            <a:r>
              <a:rPr lang="en-GB" sz="2400" i="1" dirty="0">
                <a:latin typeface="Georgia" panose="02040502050405020303" pitchFamily="18" charset="0"/>
              </a:rPr>
              <a:t>Stata Journal </a:t>
            </a:r>
            <a:r>
              <a:rPr lang="en-GB" sz="2400" dirty="0">
                <a:latin typeface="Georgia" panose="02040502050405020303" pitchFamily="18" charset="0"/>
              </a:rPr>
              <a:t>21(3): in press (2021)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Despite what measurement scale zealots say, ordering by mean of the ordinal outcome often works well.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There are other choices, e.g. fraction of one of more categories. </a:t>
            </a:r>
          </a:p>
          <a:p>
            <a:pPr marL="0" indent="0">
              <a:buNone/>
            </a:pPr>
            <a:endParaRPr lang="en-GB" dirty="0">
              <a:latin typeface="Georgia" panose="020405020504050203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125E6-7F7F-4A61-9B1A-353C290FA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98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A931C-5FF4-464E-969F-E74137E26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19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E158D8-627C-4878-9B15-996F9F587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382" y="869950"/>
            <a:ext cx="7543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770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12156-9769-4CD5-A4D5-685D0B025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Ordinal data are common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091AC-EB63-4DF4-9E8B-DD3D626BB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Ordered or ordinal variables are common in many fields </a:t>
            </a:r>
          </a:p>
          <a:p>
            <a:pPr marL="0" indent="0">
              <a:buNone/>
            </a:pP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— and a leading data type in some. </a:t>
            </a:r>
          </a:p>
          <a:p>
            <a:pPr marL="0" indent="0">
              <a:buNone/>
            </a:pPr>
            <a:endParaRPr lang="en-GB" sz="2400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GB" sz="2400" b="0" i="0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  <a:latin typeface="Georgia" panose="02040502050405020303" pitchFamily="18" charset="0"/>
              </a:rPr>
              <a:t>Example: 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opinion </a:t>
            </a:r>
            <a:r>
              <a:rPr lang="en-GB" sz="2400" b="1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grades 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from strongly disagree to strongly agree</a:t>
            </a:r>
            <a:r>
              <a:rPr lang="en-GB" sz="2400" dirty="0">
                <a:solidFill>
                  <a:srgbClr val="000000"/>
                </a:solidFill>
                <a:latin typeface="Georgia" panose="02040502050405020303" pitchFamily="18" charset="0"/>
              </a:rPr>
              <a:t>. </a:t>
            </a:r>
          </a:p>
          <a:p>
            <a:pPr marL="0" indent="0">
              <a:buNone/>
            </a:pPr>
            <a:endParaRPr lang="en-GB" sz="2400" b="0" i="0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C9CBDD-B26E-4EBD-B41A-34FC9F091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8179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AFF052-CE8D-4049-B0A9-882D5101C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Solution 5: Sliding or floating bar chart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25BB18-902E-49F2-B112-47C900622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Anchor distribution on or between middle categories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2003 solution: </a:t>
            </a:r>
            <a:r>
              <a:rPr lang="en-GB" sz="2400" dirty="0" err="1">
                <a:latin typeface="Lucida Console" panose="020B0609040504020204" pitchFamily="49" charset="0"/>
              </a:rPr>
              <a:t>slideplot</a:t>
            </a:r>
            <a:r>
              <a:rPr lang="en-GB" sz="2400" dirty="0">
                <a:latin typeface="Lucida Console" panose="020B0609040504020204" pitchFamily="49" charset="0"/>
              </a:rPr>
              <a:t> </a:t>
            </a:r>
            <a:r>
              <a:rPr lang="en-GB" sz="2400" dirty="0">
                <a:latin typeface="Georgia" panose="02040502050405020303" pitchFamily="18" charset="0"/>
              </a:rPr>
              <a:t>(SSC),  a wrapper for </a:t>
            </a:r>
            <a:r>
              <a:rPr lang="en-GB" sz="2400" dirty="0">
                <a:latin typeface="Lucida Console" panose="020B0609040504020204" pitchFamily="49" charset="0"/>
              </a:rPr>
              <a:t>graph bar </a:t>
            </a:r>
            <a:r>
              <a:rPr lang="en-GB" sz="2400" dirty="0">
                <a:latin typeface="Georgia" panose="02040502050405020303" pitchFamily="18" charset="0"/>
              </a:rPr>
              <a:t>etc.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2021 solution: </a:t>
            </a:r>
            <a:r>
              <a:rPr lang="en-GB" sz="2400" dirty="0" err="1">
                <a:latin typeface="Lucida Console" panose="020B0609040504020204" pitchFamily="49" charset="0"/>
              </a:rPr>
              <a:t>floatplot</a:t>
            </a:r>
            <a:r>
              <a:rPr lang="en-GB" sz="2400" dirty="0">
                <a:latin typeface="Lucida Console" panose="020B0609040504020204" pitchFamily="49" charset="0"/>
              </a:rPr>
              <a:t> </a:t>
            </a:r>
            <a:r>
              <a:rPr lang="en-GB" sz="2400" dirty="0">
                <a:latin typeface="Georgia" panose="02040502050405020303" pitchFamily="18" charset="0"/>
              </a:rPr>
              <a:t>(SSC),  a wrapper for </a:t>
            </a:r>
            <a:r>
              <a:rPr lang="en-GB" sz="2400" dirty="0" err="1">
                <a:latin typeface="Lucida Console" panose="020B0609040504020204" pitchFamily="49" charset="0"/>
              </a:rPr>
              <a:t>twoway</a:t>
            </a:r>
            <a:r>
              <a:rPr lang="en-GB" sz="2400" dirty="0">
                <a:latin typeface="Lucida Console" panose="020B0609040504020204" pitchFamily="49" charset="0"/>
              </a:rPr>
              <a:t> </a:t>
            </a:r>
            <a:r>
              <a:rPr lang="en-GB" sz="2400" dirty="0" err="1">
                <a:latin typeface="Lucida Console" panose="020B0609040504020204" pitchFamily="49" charset="0"/>
              </a:rPr>
              <a:t>rbar</a:t>
            </a:r>
            <a:endParaRPr lang="en-GB" sz="24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en-GB" sz="24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Robbins and </a:t>
            </a:r>
            <a:r>
              <a:rPr lang="en-GB" sz="2400" dirty="0" err="1">
                <a:latin typeface="Georgia" panose="02040502050405020303" pitchFamily="18" charset="0"/>
              </a:rPr>
              <a:t>Heiberger</a:t>
            </a:r>
            <a:r>
              <a:rPr lang="en-GB" sz="2400" dirty="0">
                <a:latin typeface="Georgia" panose="02040502050405020303" pitchFamily="18" charset="0"/>
              </a:rPr>
              <a:t> call these </a:t>
            </a:r>
            <a:r>
              <a:rPr lang="en-GB" sz="2400" i="1" dirty="0">
                <a:latin typeface="Georgia" panose="02040502050405020303" pitchFamily="18" charset="0"/>
              </a:rPr>
              <a:t>diverging stacked bar charts. </a:t>
            </a:r>
          </a:p>
          <a:p>
            <a:pPr marL="0" indent="0">
              <a:buNone/>
            </a:pPr>
            <a:endParaRPr lang="en-GB" sz="2400" i="1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 err="1">
                <a:latin typeface="Lucida Console" panose="020B0609040504020204" pitchFamily="49" charset="0"/>
              </a:rPr>
              <a:t>floatplot</a:t>
            </a:r>
            <a:r>
              <a:rPr lang="en-GB" sz="2400" dirty="0">
                <a:latin typeface="Georgia" panose="02040502050405020303" pitchFamily="18" charset="0"/>
              </a:rPr>
              <a:t>, unlike </a:t>
            </a:r>
            <a:r>
              <a:rPr lang="en-GB" sz="2400" dirty="0" err="1">
                <a:latin typeface="Lucida Console" panose="020B0609040504020204" pitchFamily="49" charset="0"/>
              </a:rPr>
              <a:t>slideplot</a:t>
            </a:r>
            <a:r>
              <a:rPr lang="en-GB" sz="2400" dirty="0">
                <a:latin typeface="Georgia" panose="02040502050405020303" pitchFamily="18" charset="0"/>
              </a:rPr>
              <a:t>, allows the bar for a middle category      (e.g. 3 on a 5-point scale)  to straddle the outcome axis) </a:t>
            </a:r>
            <a:endParaRPr lang="en-GB" sz="24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GB" dirty="0">
              <a:latin typeface="Georgia" panose="020405020504050203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3DF0FD-EDC4-4321-AD9F-2090CFBA6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2177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9387C4-823F-4A62-A2DC-65557D182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21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8F2B88-01A3-41AD-BAA8-16DF7F1B9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869950"/>
            <a:ext cx="7543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077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5922660-1AFE-421A-957C-FF377977C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Solution 6: Plot cumulative probabilities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7F1CA3-1985-448D-B93D-6DDBD63D1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With ordinal scales, cumulative probabilities carry all the information.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First twist: plot midpoints of each bin on cumulative probability scale.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Plotting </a:t>
            </a:r>
            <a:r>
              <a:rPr lang="en-GB" sz="2400" i="1" dirty="0">
                <a:latin typeface="Georgia" panose="02040502050405020303" pitchFamily="18" charset="0"/>
              </a:rPr>
              <a:t>P</a:t>
            </a:r>
            <a:r>
              <a:rPr lang="en-GB" sz="2400" dirty="0">
                <a:latin typeface="Georgia" panose="02040502050405020303" pitchFamily="18" charset="0"/>
              </a:rPr>
              <a:t>(</a:t>
            </a:r>
            <a:r>
              <a:rPr lang="en-GB" sz="2400" i="1" dirty="0">
                <a:latin typeface="Georgia" panose="02040502050405020303" pitchFamily="18" charset="0"/>
              </a:rPr>
              <a:t>Y &lt; y</a:t>
            </a:r>
            <a:r>
              <a:rPr lang="en-GB" sz="2400" dirty="0">
                <a:latin typeface="Georgia" panose="02040502050405020303" pitchFamily="18" charset="0"/>
              </a:rPr>
              <a:t>) means that the lowest cumulative probability is 0.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Plotting </a:t>
            </a:r>
            <a:r>
              <a:rPr lang="en-GB" sz="2400" i="1" dirty="0">
                <a:latin typeface="Georgia" panose="02040502050405020303" pitchFamily="18" charset="0"/>
              </a:rPr>
              <a:t>P</a:t>
            </a:r>
            <a:r>
              <a:rPr lang="en-GB" sz="2400" dirty="0">
                <a:latin typeface="Georgia" panose="02040502050405020303" pitchFamily="18" charset="0"/>
              </a:rPr>
              <a:t>(</a:t>
            </a:r>
            <a:r>
              <a:rPr lang="en-GB" sz="2400" i="1" dirty="0">
                <a:latin typeface="Georgia" panose="02040502050405020303" pitchFamily="18" charset="0"/>
              </a:rPr>
              <a:t>Y ≤ y</a:t>
            </a:r>
            <a:r>
              <a:rPr lang="en-GB" sz="2400" dirty="0">
                <a:latin typeface="Georgia" panose="02040502050405020303" pitchFamily="18" charset="0"/>
              </a:rPr>
              <a:t>) means that the highest cumulative probability is 1.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Plotting their mean reduces either problem.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 err="1">
                <a:latin typeface="Georgia" panose="02040502050405020303" pitchFamily="18" charset="0"/>
              </a:rPr>
              <a:t>Ridit</a:t>
            </a:r>
            <a:r>
              <a:rPr lang="en-GB" sz="2400" dirty="0">
                <a:latin typeface="Georgia" panose="02040502050405020303" pitchFamily="18" charset="0"/>
              </a:rPr>
              <a:t>  					</a:t>
            </a:r>
            <a:r>
              <a:rPr lang="en-GB" sz="2400" dirty="0" err="1">
                <a:latin typeface="Georgia" panose="02040502050405020303" pitchFamily="18" charset="0"/>
              </a:rPr>
              <a:t>Bross</a:t>
            </a:r>
            <a:r>
              <a:rPr lang="en-GB" sz="2400" dirty="0">
                <a:latin typeface="Georgia" panose="02040502050405020303" pitchFamily="18" charset="0"/>
              </a:rPr>
              <a:t> (1958)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Split fraction below 			Tukey (1977, 496-497)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Mid-distribution function  		</a:t>
            </a:r>
            <a:r>
              <a:rPr lang="en-GB" sz="2400" dirty="0" err="1">
                <a:latin typeface="Georgia" panose="02040502050405020303" pitchFamily="18" charset="0"/>
              </a:rPr>
              <a:t>Parzen</a:t>
            </a:r>
            <a:r>
              <a:rPr lang="en-GB" sz="2400" dirty="0">
                <a:latin typeface="Georgia" panose="02040502050405020303" pitchFamily="18" charset="0"/>
              </a:rPr>
              <a:t> (1993, 3295)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Grade function  			Haberman (1996, 240-241).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2F914E-82FA-4A1E-B447-B3470E9AA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0996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0801B3-3824-40B3-8E87-2ED07D82F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23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C8E81C-65EE-48CC-BB65-F64E6ED63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685800"/>
            <a:ext cx="7543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9569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A70143-66BF-487C-B14B-68ED4C44A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24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C7A95-803C-40B7-B870-BC11D69E13F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FE50C-A41A-497D-825E-B3494AD68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427" y="690563"/>
            <a:ext cx="7543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0627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F919E2-F5A7-4D75-A959-9AEA32FC5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E9635-E36A-4FBE-A44B-F0258D9EA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err="1">
                <a:latin typeface="Lucida Console" panose="020B0609040504020204" pitchFamily="49" charset="0"/>
              </a:rPr>
              <a:t>qplot</a:t>
            </a:r>
            <a:r>
              <a:rPr lang="en-GB" sz="2400" dirty="0">
                <a:latin typeface="Lucida Console" panose="020B0609040504020204" pitchFamily="49" charset="0"/>
              </a:rPr>
              <a:t> </a:t>
            </a:r>
            <a:r>
              <a:rPr lang="en-GB" sz="2400" dirty="0">
                <a:latin typeface="Georgia" panose="02040502050405020303" pitchFamily="18" charset="0"/>
              </a:rPr>
              <a:t>for quantile plots </a:t>
            </a:r>
          </a:p>
          <a:p>
            <a:pPr marL="0" indent="0">
              <a:buNone/>
            </a:pPr>
            <a:r>
              <a:rPr lang="en-GB" sz="2400" dirty="0"/>
              <a:t>	</a:t>
            </a:r>
            <a:r>
              <a:rPr lang="en-GB" sz="2400" i="1" dirty="0">
                <a:latin typeface="Georgia" panose="02040502050405020303" pitchFamily="18" charset="0"/>
              </a:rPr>
              <a:t>Stata Technical Bulletin </a:t>
            </a:r>
            <a:r>
              <a:rPr lang="en-GB" sz="2400" dirty="0">
                <a:latin typeface="Georgia" panose="02040502050405020303" pitchFamily="18" charset="0"/>
              </a:rPr>
              <a:t>51: 16–18 (1999) … </a:t>
            </a:r>
            <a:r>
              <a:rPr lang="en-GB" sz="2400" i="1" dirty="0">
                <a:latin typeface="Georgia" panose="02040502050405020303" pitchFamily="18" charset="0"/>
              </a:rPr>
              <a:t>SJ </a:t>
            </a:r>
            <a:r>
              <a:rPr lang="en-GB" sz="2400" dirty="0">
                <a:latin typeface="Georgia" panose="02040502050405020303" pitchFamily="18" charset="0"/>
              </a:rPr>
              <a:t>5: 442–460 (2005) … 	</a:t>
            </a:r>
            <a:r>
              <a:rPr lang="en-GB" sz="2400" i="1" dirty="0">
                <a:latin typeface="Georgia" panose="02040502050405020303" pitchFamily="18" charset="0"/>
              </a:rPr>
              <a:t>SJ </a:t>
            </a:r>
            <a:r>
              <a:rPr lang="en-GB" sz="2400" dirty="0">
                <a:latin typeface="Georgia" panose="02040502050405020303" pitchFamily="18" charset="0"/>
              </a:rPr>
              <a:t>19: 748 (2019)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err="1">
                <a:latin typeface="Lucida Console" panose="020B0609040504020204" pitchFamily="49" charset="0"/>
              </a:rPr>
              <a:t>distplot</a:t>
            </a:r>
            <a:r>
              <a:rPr lang="en-GB" sz="2400" dirty="0">
                <a:latin typeface="Lucida Console" panose="020B0609040504020204" pitchFamily="49" charset="0"/>
              </a:rPr>
              <a:t> </a:t>
            </a:r>
            <a:r>
              <a:rPr lang="en-GB" sz="2400" dirty="0">
                <a:latin typeface="Georgia" panose="02040502050405020303" pitchFamily="18" charset="0"/>
              </a:rPr>
              <a:t>for  (empirical) (cumulative) distribution (function) plots 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	</a:t>
            </a:r>
            <a:r>
              <a:rPr lang="en-GB" sz="2400" i="1" dirty="0">
                <a:latin typeface="Georgia" panose="02040502050405020303" pitchFamily="18" charset="0"/>
              </a:rPr>
              <a:t>Stata Technical Bulletin </a:t>
            </a:r>
            <a:r>
              <a:rPr lang="en-GB" sz="2400" dirty="0">
                <a:latin typeface="Georgia" panose="02040502050405020303" pitchFamily="18" charset="0"/>
              </a:rPr>
              <a:t>51: 12–16 (1999) … </a:t>
            </a:r>
            <a:r>
              <a:rPr lang="en-GB" sz="2400" i="1" dirty="0">
                <a:latin typeface="Georgia" panose="02040502050405020303" pitchFamily="18" charset="0"/>
              </a:rPr>
              <a:t>SJ </a:t>
            </a:r>
            <a:r>
              <a:rPr lang="en-GB" sz="2400" dirty="0">
                <a:latin typeface="Georgia" panose="02040502050405020303" pitchFamily="18" charset="0"/>
              </a:rPr>
              <a:t>19: 260 (2019)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C5D75D-7D67-4602-93E8-59D314EF5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4894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BD03AD-26A9-401F-BAC9-7671E3E05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What is the outcome or response?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FC3F10-9C08-4A7F-9A9A-E08C6622E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A principle for graphics is to plot the outcome or response on the vertical or </a:t>
            </a:r>
            <a:r>
              <a:rPr lang="en-GB" sz="2400" i="1" dirty="0">
                <a:latin typeface="Georgia" panose="02040502050405020303" pitchFamily="18" charset="0"/>
              </a:rPr>
              <a:t>y </a:t>
            </a:r>
            <a:r>
              <a:rPr lang="en-GB" sz="2400" dirty="0">
                <a:latin typeface="Georgia" panose="02040502050405020303" pitchFamily="18" charset="0"/>
              </a:rPr>
              <a:t>axis. 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It is honoured even when plotting histograms or probability density or survival functions.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With ordinal outcomes, what precisely is the response?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2F128B-8456-47C0-8191-2E5774611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6239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DA857-A856-4CF7-BE55-EF9952835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Solution 7: Transform the probability scale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ABCE7-48C9-4E71-9D19-1368F2D53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In practice, cumulative distributions are often S-shaped: intermediate categories are more common than extreme categories. 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Is this nature, society or classifiers?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Empirically, we might benefit from a transformation such as logit.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However, if you use a transformed scale, do show probabilities as labels. 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See </a:t>
            </a:r>
            <a:r>
              <a:rPr lang="en-GB" sz="2400" dirty="0" err="1">
                <a:latin typeface="Lucida Console" panose="020B0609040504020204" pitchFamily="49" charset="0"/>
              </a:rPr>
              <a:t>mylabels</a:t>
            </a:r>
            <a:r>
              <a:rPr lang="en-GB" sz="2400" dirty="0">
                <a:latin typeface="Lucida Console" panose="020B0609040504020204" pitchFamily="49" charset="0"/>
              </a:rPr>
              <a:t> </a:t>
            </a:r>
            <a:r>
              <a:rPr lang="en-GB" sz="2400" dirty="0">
                <a:latin typeface="Georgia" panose="02040502050405020303" pitchFamily="18" charset="0"/>
              </a:rPr>
              <a:t>(SSC) or </a:t>
            </a:r>
            <a:r>
              <a:rPr lang="en-GB" sz="2400" i="1" dirty="0">
                <a:latin typeface="Georgia" panose="02040502050405020303" pitchFamily="18" charset="0"/>
              </a:rPr>
              <a:t>Stata Journal </a:t>
            </a:r>
            <a:r>
              <a:rPr lang="en-GB" sz="2400" dirty="0">
                <a:latin typeface="Georgia" panose="02040502050405020303" pitchFamily="18" charset="0"/>
              </a:rPr>
              <a:t>8: 142–145 (2008)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B6EC09-B1A5-4F66-B1A8-5C2069790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7726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5D61C8-DE36-4462-87F7-A1E92CCE2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28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246C36-7ED8-4CCF-A08D-B26458841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685800"/>
            <a:ext cx="7543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778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B03B4D1-469B-4E16-9C98-0A6CC5C40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Seriation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597DA8-7FAF-4520-BD91-707F785B4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In archaeology and various environmental sciences, there is a problem of </a:t>
            </a:r>
            <a:r>
              <a:rPr lang="en-GB" sz="2400" b="1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seriation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, at its simplest finding the best ordering of rows and columns given a data matrix. 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  <a:latin typeface="Georgia" panose="02040502050405020303" pitchFamily="18" charset="0"/>
              </a:rPr>
              <a:t>Example: 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put archaeological sites in approximate date order according to which artifacts have been found where.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7F553E-9C04-46F6-94E2-D1D8F248C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785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1B4CA-B5AE-4888-86CC-CE1FD4463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Graphics obvious … or obscure?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CEC47-8626-4EED-82E0-1D645CDC77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Graphics for </a:t>
            </a:r>
            <a:r>
              <a:rPr lang="en-GB" sz="2400" dirty="0">
                <a:solidFill>
                  <a:srgbClr val="000000"/>
                </a:solidFill>
                <a:latin typeface="Georgia" panose="02040502050405020303" pitchFamily="18" charset="0"/>
              </a:rPr>
              <a:t>ordinal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 data may appear to range from obvious (bar charts) </a:t>
            </a:r>
          </a:p>
          <a:p>
            <a:pPr marL="0" indent="0">
              <a:buNone/>
            </a:pP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to more powerful but obscure (mosaic plots? correspondence analysis?) .</a:t>
            </a:r>
          </a:p>
          <a:p>
            <a:pPr marL="0" indent="0">
              <a:buNone/>
            </a:pPr>
            <a:endParaRPr lang="en-GB" sz="2400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This problem receives little direct attention in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Friendly, M. 2000.  </a:t>
            </a:r>
            <a:r>
              <a:rPr lang="en-GB" sz="2400" i="1" dirty="0">
                <a:latin typeface="Georgia" panose="02040502050405020303" pitchFamily="18" charset="0"/>
              </a:rPr>
              <a:t>Visualizing Categorical Data.</a:t>
            </a:r>
            <a:r>
              <a:rPr lang="en-GB" sz="2400" dirty="0">
                <a:latin typeface="Georgia" panose="02040502050405020303" pitchFamily="18" charset="0"/>
              </a:rPr>
              <a:t>  Cary, NC: SAS Institute.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Friendly, M. and Meyer, D. 2016.  </a:t>
            </a:r>
            <a:r>
              <a:rPr lang="en-GB" sz="2400" i="1" dirty="0">
                <a:latin typeface="Georgia" panose="02040502050405020303" pitchFamily="18" charset="0"/>
              </a:rPr>
              <a:t>Discrete Data Analysis with R: Visualization and </a:t>
            </a:r>
            <a:r>
              <a:rPr lang="en-GB" sz="2400" i="1" dirty="0" err="1">
                <a:latin typeface="Georgia" panose="02040502050405020303" pitchFamily="18" charset="0"/>
              </a:rPr>
              <a:t>Modeling</a:t>
            </a:r>
            <a:r>
              <a:rPr lang="en-GB" sz="2400" i="1" dirty="0">
                <a:latin typeface="Georgia" panose="02040502050405020303" pitchFamily="18" charset="0"/>
              </a:rPr>
              <a:t> Techniques for Categorical and Count Data.  </a:t>
            </a:r>
            <a:r>
              <a:rPr lang="en-GB" sz="2400" dirty="0">
                <a:latin typeface="Georgia" panose="02040502050405020303" pitchFamily="18" charset="0"/>
              </a:rPr>
              <a:t>Boca Raton, FL: CRC Press.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95C0AE-9BA5-4386-A421-8F952B237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7561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7B4D59-EBBC-4805-A4EE-EA29E5BF0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How to get numeric scores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1F2365-DD7D-486A-8A70-952A4C9B2C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Logistic scores: let the probabilities indicate latent scores </a:t>
            </a:r>
          </a:p>
          <a:p>
            <a:pPr marL="0" indent="0">
              <a:buNone/>
            </a:pPr>
            <a:r>
              <a:rPr lang="en-GB" sz="2400" dirty="0" err="1">
                <a:latin typeface="Georgia" panose="02040502050405020303" pitchFamily="18" charset="0"/>
              </a:rPr>
              <a:t>Mosteller</a:t>
            </a:r>
            <a:r>
              <a:rPr lang="en-GB" sz="2400" dirty="0">
                <a:latin typeface="Georgia" panose="02040502050405020303" pitchFamily="18" charset="0"/>
              </a:rPr>
              <a:t>, F. and Tukey, J.W. 1977. </a:t>
            </a:r>
            <a:r>
              <a:rPr lang="en-GB" sz="2400" i="1" dirty="0">
                <a:latin typeface="Georgia" panose="02040502050405020303" pitchFamily="18" charset="0"/>
              </a:rPr>
              <a:t>Data Analysis and Regression.  </a:t>
            </a:r>
            <a:r>
              <a:rPr lang="en-GB" sz="2400" dirty="0">
                <a:latin typeface="Georgia" panose="02040502050405020303" pitchFamily="18" charset="0"/>
              </a:rPr>
              <a:t>Reading, MA: Addison-Wesley.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Correspondence analysis is much better established.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E5A7E7-203C-40FA-8598-1E4C278C8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9636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277092"/>
            <a:ext cx="4038600" cy="5849072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Graphs force us to note the unexpected; nothing could be more important.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>
                <a:latin typeface="Georgia" panose="02040502050405020303" pitchFamily="18" charset="0"/>
              </a:rPr>
              <a:t>John Wilder Tukey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      1915–2000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04801"/>
            <a:ext cx="4038600" cy="5821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Using the data to guide the data analysis is almost as dangerous as not doing so.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/>
              <a:t>   </a:t>
            </a:r>
            <a:r>
              <a:rPr lang="en-GB" sz="2400" dirty="0">
                <a:latin typeface="Georgia" panose="02040502050405020303" pitchFamily="18" charset="0"/>
              </a:rPr>
              <a:t>Frank E. Harrell  Jr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            1951-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1417-FB1A-48D7-B1E0-1002C339307F}" type="slidenum">
              <a:rPr lang="en-GB" smtClean="0"/>
              <a:t>31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280" y="3134070"/>
            <a:ext cx="2028825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905" y="3223129"/>
            <a:ext cx="2305050" cy="280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983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699" y="1600201"/>
            <a:ext cx="6002603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1417-FB1A-48D7-B1E0-1002C339307F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3797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0" y="200501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All graphs use Stata scheme </a:t>
            </a:r>
            <a:r>
              <a:rPr lang="en-GB" sz="2400" dirty="0">
                <a:latin typeface="Lucida Console" panose="020B0609040504020204" pitchFamily="49" charset="0"/>
              </a:rPr>
              <a:t>s1color</a:t>
            </a:r>
            <a:r>
              <a:rPr lang="en-GB" sz="2400" dirty="0"/>
              <a:t>, </a:t>
            </a:r>
            <a:r>
              <a:rPr lang="en-GB" sz="2400" dirty="0">
                <a:latin typeface="Georgia" panose="02040502050405020303" pitchFamily="18" charset="0"/>
              </a:rPr>
              <a:t>which I strongly recommend as a lazy but good default.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This font is Georgia. </a:t>
            </a:r>
          </a:p>
          <a:p>
            <a:pPr marL="0" indent="0">
              <a:buNone/>
            </a:pPr>
            <a:r>
              <a:rPr lang="en-GB" sz="2400" dirty="0">
                <a:latin typeface="Lucida Console" panose="020B0609040504020204" pitchFamily="49" charset="0"/>
              </a:rPr>
              <a:t>This font is Lucida Console. 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1417-FB1A-48D7-B1E0-1002C339307F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4639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707D1-DE9F-4A84-980C-0E8DBD589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Sources of quotations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765EE-4172-44C3-833D-AE87D2D90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Williams, J.S. 1971. Two nonstandard methods of inference for single parameter distributions. In </a:t>
            </a:r>
            <a:r>
              <a:rPr lang="en-GB" sz="2400" dirty="0" err="1">
                <a:latin typeface="Georgia" panose="02040502050405020303" pitchFamily="18" charset="0"/>
              </a:rPr>
              <a:t>Godambe</a:t>
            </a:r>
            <a:r>
              <a:rPr lang="en-GB" sz="2400" dirty="0">
                <a:latin typeface="Georgia" panose="02040502050405020303" pitchFamily="18" charset="0"/>
              </a:rPr>
              <a:t>, V.P. and </a:t>
            </a:r>
            <a:r>
              <a:rPr lang="en-GB" sz="2400" dirty="0" err="1">
                <a:latin typeface="Georgia" panose="02040502050405020303" pitchFamily="18" charset="0"/>
              </a:rPr>
              <a:t>Sprott</a:t>
            </a:r>
            <a:r>
              <a:rPr lang="en-GB" sz="2400" dirty="0">
                <a:latin typeface="Georgia" panose="02040502050405020303" pitchFamily="18" charset="0"/>
              </a:rPr>
              <a:t>, D.A. (Eds) </a:t>
            </a:r>
            <a:r>
              <a:rPr lang="en-GB" sz="2400" i="1" dirty="0">
                <a:latin typeface="Georgia" panose="02040502050405020303" pitchFamily="18" charset="0"/>
              </a:rPr>
              <a:t>Foundations of Statistical Inference.</a:t>
            </a:r>
            <a:r>
              <a:rPr lang="en-GB" sz="2400" dirty="0">
                <a:latin typeface="Georgia" panose="02040502050405020303" pitchFamily="18" charset="0"/>
              </a:rPr>
              <a:t> Toronto: Holt, Rinehart and Winston, 314—329 [Comment by I.J. Good, 326—327; quotation is on 326]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Tukey, J.W. 1977. </a:t>
            </a:r>
            <a:r>
              <a:rPr lang="en-GB" sz="2400" i="1" dirty="0">
                <a:latin typeface="Georgia" panose="02040502050405020303" pitchFamily="18" charset="0"/>
              </a:rPr>
              <a:t>Exploratory Data Analysis</a:t>
            </a:r>
            <a:r>
              <a:rPr lang="en-GB" sz="2400" dirty="0">
                <a:latin typeface="Georgia" panose="02040502050405020303" pitchFamily="18" charset="0"/>
              </a:rPr>
              <a:t>. Reading, MA:                  Addison-Wesley. p.157.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Harrell, F.E. 2015. </a:t>
            </a:r>
            <a:r>
              <a:rPr lang="en-GB" sz="2400" i="1" dirty="0">
                <a:latin typeface="Georgia" panose="02040502050405020303" pitchFamily="18" charset="0"/>
              </a:rPr>
              <a:t>Regression </a:t>
            </a:r>
            <a:r>
              <a:rPr lang="en-GB" sz="2400" i="1" dirty="0" err="1">
                <a:latin typeface="Georgia" panose="02040502050405020303" pitchFamily="18" charset="0"/>
              </a:rPr>
              <a:t>Modeling</a:t>
            </a:r>
            <a:r>
              <a:rPr lang="en-GB" sz="2400" i="1" dirty="0">
                <a:latin typeface="Georgia" panose="02040502050405020303" pitchFamily="18" charset="0"/>
              </a:rPr>
              <a:t> Strategies: With Applications to Linear Models, Logistic and Ordinal Regression, and Survival Analysis. </a:t>
            </a:r>
            <a:r>
              <a:rPr lang="en-GB" sz="2400" dirty="0">
                <a:latin typeface="Georgia" panose="02040502050405020303" pitchFamily="18" charset="0"/>
              </a:rPr>
              <a:t>Cham: Springer. </a:t>
            </a:r>
            <a:r>
              <a:rPr lang="en-GB" sz="2400" dirty="0" err="1">
                <a:latin typeface="Georgia" panose="02040502050405020303" pitchFamily="18" charset="0"/>
              </a:rPr>
              <a:t>p.ix</a:t>
            </a:r>
            <a:endParaRPr lang="en-GB" sz="2400" dirty="0">
              <a:latin typeface="Georgia" panose="02040502050405020303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F6BCA8-15E9-45AE-8388-DC5D53871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1441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2EE3E-97E5-421E-A713-E9B96E3E0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References on grade schemes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BF352-F472-4EEF-965D-C873FC6E6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Lord, J. 1995. </a:t>
            </a:r>
            <a:r>
              <a:rPr lang="en-GB" sz="2400" i="1" dirty="0">
                <a:latin typeface="Georgia" panose="02040502050405020303" pitchFamily="18" charset="0"/>
              </a:rPr>
              <a:t>Sizes: The Illustrated </a:t>
            </a:r>
            <a:r>
              <a:rPr lang="en-GB" sz="2400" i="1" dirty="0" err="1">
                <a:latin typeface="Georgia" panose="02040502050405020303" pitchFamily="18" charset="0"/>
              </a:rPr>
              <a:t>Encyclopedia</a:t>
            </a:r>
            <a:r>
              <a:rPr lang="en-GB" sz="2400" dirty="0">
                <a:latin typeface="Georgia" panose="02040502050405020303" pitchFamily="18" charset="0"/>
              </a:rPr>
              <a:t>. New York: HarperCollins.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Strachan, J. and Moseley, J. 2017. </a:t>
            </a:r>
            <a:r>
              <a:rPr lang="en-GB" sz="2400" i="1" dirty="0">
                <a:latin typeface="Georgia" panose="02040502050405020303" pitchFamily="18" charset="0"/>
              </a:rPr>
              <a:t>The Order of Things: How Hierarchies Help Us Make Sense of the World. </a:t>
            </a:r>
            <a:r>
              <a:rPr lang="en-GB" sz="2400" dirty="0">
                <a:latin typeface="Georgia" panose="02040502050405020303" pitchFamily="18" charset="0"/>
              </a:rPr>
              <a:t>London: Robinson.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4BF8AA-5342-4ACB-848B-C752ADB42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4540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90FB1-B9D3-4501-959F-D27F6A0F3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err="1">
                <a:latin typeface="Georgia" panose="02040502050405020303" pitchFamily="18" charset="0"/>
              </a:rPr>
              <a:t>Ridits</a:t>
            </a:r>
            <a:r>
              <a:rPr lang="en-GB" sz="3200" dirty="0">
                <a:latin typeface="Georgia" panose="02040502050405020303" pitchFamily="18" charset="0"/>
              </a:rPr>
              <a:t>, or roses by any other name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EF1DB-E018-4962-A49E-3049E42D72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 err="1">
                <a:latin typeface="Georgia" panose="02040502050405020303" pitchFamily="18" charset="0"/>
              </a:rPr>
              <a:t>Bross</a:t>
            </a:r>
            <a:r>
              <a:rPr lang="en-GB" sz="2400" dirty="0">
                <a:latin typeface="Georgia" panose="02040502050405020303" pitchFamily="18" charset="0"/>
              </a:rPr>
              <a:t>, I.D.J. 1958. How to use </a:t>
            </a:r>
            <a:r>
              <a:rPr lang="en-GB" sz="2400" dirty="0" err="1">
                <a:latin typeface="Georgia" panose="02040502050405020303" pitchFamily="18" charset="0"/>
              </a:rPr>
              <a:t>ridit</a:t>
            </a:r>
            <a:r>
              <a:rPr lang="en-GB" sz="2400" dirty="0">
                <a:latin typeface="Georgia" panose="02040502050405020303" pitchFamily="18" charset="0"/>
              </a:rPr>
              <a:t> analysis. </a:t>
            </a:r>
            <a:r>
              <a:rPr lang="en-GB" sz="2400" i="1" dirty="0">
                <a:latin typeface="Georgia" panose="02040502050405020303" pitchFamily="18" charset="0"/>
              </a:rPr>
              <a:t>Biometrics</a:t>
            </a:r>
            <a:r>
              <a:rPr lang="en-GB" sz="2400" dirty="0">
                <a:latin typeface="Georgia" panose="02040502050405020303" pitchFamily="18" charset="0"/>
              </a:rPr>
              <a:t> 14: 18–38.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Haberman, S.J. 1996.  </a:t>
            </a:r>
            <a:r>
              <a:rPr lang="en-GB" sz="2400" i="1" dirty="0">
                <a:latin typeface="Georgia" panose="02040502050405020303" pitchFamily="18" charset="0"/>
              </a:rPr>
              <a:t>Advanced Statistics Volume I: Description of Populations.</a:t>
            </a:r>
            <a:r>
              <a:rPr lang="en-GB" sz="2400" dirty="0">
                <a:latin typeface="Georgia" panose="02040502050405020303" pitchFamily="18" charset="0"/>
              </a:rPr>
              <a:t>  New York: Springer.</a:t>
            </a:r>
          </a:p>
          <a:p>
            <a:pPr marL="0" indent="0">
              <a:buNone/>
            </a:pPr>
            <a:r>
              <a:rPr lang="en-GB" sz="2400" dirty="0" err="1">
                <a:latin typeface="Georgia" panose="02040502050405020303" pitchFamily="18" charset="0"/>
              </a:rPr>
              <a:t>Parzen</a:t>
            </a:r>
            <a:r>
              <a:rPr lang="en-GB" sz="2400" dirty="0">
                <a:latin typeface="Georgia" panose="02040502050405020303" pitchFamily="18" charset="0"/>
              </a:rPr>
              <a:t>, E. 1993. Change PP plot and continuous sample quantile function. </a:t>
            </a:r>
            <a:r>
              <a:rPr lang="en-GB" sz="2400" i="1" dirty="0">
                <a:latin typeface="Georgia" panose="02040502050405020303" pitchFamily="18" charset="0"/>
              </a:rPr>
              <a:t>Communications in Statistics –Theory and Methods </a:t>
            </a:r>
            <a:r>
              <a:rPr lang="en-GB" sz="2400" dirty="0">
                <a:latin typeface="Georgia" panose="02040502050405020303" pitchFamily="18" charset="0"/>
              </a:rPr>
              <a:t>22: 3287–3304.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Tukey, J.W. 1977. </a:t>
            </a:r>
            <a:r>
              <a:rPr lang="en-GB" sz="2400" i="1" dirty="0">
                <a:latin typeface="Georgia" panose="02040502050405020303" pitchFamily="18" charset="0"/>
              </a:rPr>
              <a:t>Exploratory Data Analysis</a:t>
            </a:r>
            <a:r>
              <a:rPr lang="en-GB" sz="2400" dirty="0">
                <a:latin typeface="Georgia" panose="02040502050405020303" pitchFamily="18" charset="0"/>
              </a:rPr>
              <a:t>.  Reading, MA: Addison-Wesley.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0CFCE8-8DB9-4918-A78D-B0D524175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442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C997B-C501-47BE-94A2-5461A1A16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This 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B56B7-DBA7-475F-9D0A-D88151EE1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This presentation surveys various graphics commands made public through the </a:t>
            </a:r>
            <a:r>
              <a:rPr lang="en-GB" sz="2400" b="0" i="1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Stata Journal </a:t>
            </a:r>
            <a:r>
              <a:rPr lang="en-GB" sz="2400" dirty="0">
                <a:solidFill>
                  <a:srgbClr val="000000"/>
                </a:solidFill>
                <a:latin typeface="Georgia" panose="02040502050405020303" pitchFamily="18" charset="0"/>
              </a:rPr>
              <a:t>(</a:t>
            </a:r>
            <a:r>
              <a:rPr lang="en-GB" sz="2400" i="1" dirty="0">
                <a:solidFill>
                  <a:srgbClr val="000000"/>
                </a:solidFill>
                <a:latin typeface="Georgia" panose="02040502050405020303" pitchFamily="18" charset="0"/>
              </a:rPr>
              <a:t>SJ</a:t>
            </a:r>
            <a:r>
              <a:rPr lang="en-GB" sz="2400" dirty="0">
                <a:solidFill>
                  <a:srgbClr val="000000"/>
                </a:solidFill>
                <a:latin typeface="Georgia" panose="02040502050405020303" pitchFamily="18" charset="0"/>
              </a:rPr>
              <a:t>) </a:t>
            </a:r>
            <a:r>
              <a:rPr lang="en-GB" sz="2400" b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or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 SSC 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  <a:latin typeface="Georgia" panose="02040502050405020303" pitchFamily="18" charset="0"/>
              </a:rPr>
              <a:t>—</a:t>
            </a: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 principally friendlier and more flexible bar charts and dedicated distribution or quantile plots.</a:t>
            </a:r>
          </a:p>
          <a:p>
            <a:pPr marL="0" indent="0">
              <a:buNone/>
            </a:pPr>
            <a:endParaRPr lang="en-GB" sz="2400" b="0" i="0" dirty="0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b="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Specific commands include </a:t>
            </a:r>
            <a:r>
              <a:rPr lang="en-GB" sz="2400" i="0" dirty="0" err="1"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tabplot</a:t>
            </a:r>
            <a:r>
              <a:rPr lang="en-GB" sz="240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, </a:t>
            </a:r>
            <a:r>
              <a:rPr lang="en-GB" sz="2400" i="0" dirty="0" err="1"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floatplot</a:t>
            </a:r>
            <a:r>
              <a:rPr lang="en-GB" sz="240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, </a:t>
            </a:r>
            <a:r>
              <a:rPr lang="en-GB" sz="2400" i="0" dirty="0" err="1"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qplot</a:t>
            </a:r>
            <a:r>
              <a:rPr lang="en-GB" sz="240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, and </a:t>
            </a:r>
            <a:r>
              <a:rPr lang="en-GB" sz="2400" i="0" dirty="0" err="1"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distplot</a:t>
            </a:r>
            <a:r>
              <a:rPr lang="en-GB" sz="240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endParaRPr lang="en-GB" sz="2400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Detailed code will be posted after the presentation as a </a:t>
            </a:r>
            <a:r>
              <a:rPr lang="en-GB" sz="2400" i="0" dirty="0">
                <a:solidFill>
                  <a:srgbClr val="000000"/>
                </a:solidFill>
                <a:effectLst/>
                <a:latin typeface="Lucida Console" panose="020B0609040504020204" pitchFamily="49" charset="0"/>
              </a:rPr>
              <a:t>do</a:t>
            </a:r>
            <a:r>
              <a:rPr lang="en-GB" sz="2400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-file.  </a:t>
            </a:r>
          </a:p>
          <a:p>
            <a:pPr marL="0" indent="0">
              <a:buNone/>
            </a:pPr>
            <a:endParaRPr lang="en-GB" sz="2400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CABDB-DBC3-4F59-84DE-60E65B358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847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CAFC4-CA44-4C11-9BFD-A67F1C778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Something old, something new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F7CD6-08FF-40C9-AB6F-D8C406F6CB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5100" dirty="0">
                <a:latin typeface="Georgia" panose="02040502050405020303" pitchFamily="18" charset="0"/>
              </a:rPr>
              <a:t>Talk at the London meeting 2001 </a:t>
            </a:r>
          </a:p>
          <a:p>
            <a:pPr marL="0" indent="0">
              <a:buNone/>
            </a:pPr>
            <a:r>
              <a:rPr lang="en-GB" sz="5100" dirty="0">
                <a:latin typeface="Georgia" panose="02040502050405020303" pitchFamily="18" charset="0"/>
                <a:hlinkClick r:id="rId2"/>
              </a:rPr>
              <a:t>https://www.stata.com/meeting/7uk/cox1.pdf</a:t>
            </a:r>
            <a:endParaRPr lang="en-GB" sz="51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GB" sz="51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5100" dirty="0">
                <a:latin typeface="Georgia" panose="02040502050405020303" pitchFamily="18" charset="0"/>
              </a:rPr>
              <a:t>Partial write-up 2004 </a:t>
            </a:r>
            <a:r>
              <a:rPr lang="en-GB" sz="5100" i="1" dirty="0">
                <a:latin typeface="Georgia" panose="02040502050405020303" pitchFamily="18" charset="0"/>
              </a:rPr>
              <a:t>Stata Journal </a:t>
            </a:r>
            <a:r>
              <a:rPr lang="en-GB" sz="5100" dirty="0">
                <a:latin typeface="Georgia" panose="02040502050405020303" pitchFamily="18" charset="0"/>
              </a:rPr>
              <a:t>4(2):190--215 </a:t>
            </a:r>
          </a:p>
          <a:p>
            <a:pPr marL="0" indent="0">
              <a:buNone/>
            </a:pPr>
            <a:r>
              <a:rPr lang="en-GB" sz="5100" dirty="0">
                <a:latin typeface="Georgia" panose="02040502050405020303" pitchFamily="18" charset="0"/>
                <a:hlinkClick r:id="rId3"/>
              </a:rPr>
              <a:t>https://www.stata-journal.com/article.html?article=gr0004</a:t>
            </a:r>
            <a:endParaRPr lang="en-GB" sz="51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GB" sz="51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5100" dirty="0">
                <a:latin typeface="Georgia" panose="02040502050405020303" pitchFamily="18" charset="0"/>
              </a:rPr>
              <a:t>…</a:t>
            </a:r>
          </a:p>
          <a:p>
            <a:pPr marL="0" indent="0">
              <a:buNone/>
            </a:pPr>
            <a:endParaRPr lang="en-GB" sz="51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5100" dirty="0" err="1">
                <a:latin typeface="Lucida Console" panose="020B0609040504020204" pitchFamily="49" charset="0"/>
              </a:rPr>
              <a:t>floatplot</a:t>
            </a:r>
            <a:r>
              <a:rPr lang="en-GB" sz="5100" dirty="0">
                <a:latin typeface="Lucida Console" panose="020B0609040504020204" pitchFamily="49" charset="0"/>
              </a:rPr>
              <a:t> </a:t>
            </a:r>
            <a:r>
              <a:rPr lang="en-GB" sz="5100" dirty="0">
                <a:latin typeface="Georgia" panose="02040502050405020303" pitchFamily="18" charset="0"/>
              </a:rPr>
              <a:t>posted on SSC 2021 </a:t>
            </a:r>
            <a:endParaRPr lang="en-GB" sz="5100" dirty="0"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en-GB" sz="51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3D85C8-6574-4A16-95A1-53F682FDB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15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0375C-8B6F-43D5-B57D-72C101147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Rule 1!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3066E-652F-4452-AA1F-53E7D37BBE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I think that rule 1 for the statistician is </a:t>
            </a:r>
            <a:r>
              <a:rPr lang="en-GB" sz="2400" i="1" dirty="0">
                <a:latin typeface="Georgia" panose="02040502050405020303" pitchFamily="18" charset="0"/>
              </a:rPr>
              <a:t>examine the data</a:t>
            </a:r>
            <a:r>
              <a:rPr lang="en-GB" sz="2400" dirty="0"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Irving John Good </a:t>
            </a: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(1916—2009)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CA1AC1E-57B6-40D8-9E34-D2354ADA9DE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753" y="1526037"/>
            <a:ext cx="3429000" cy="4357688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EF55AC-7E7A-4E59-A57A-7B96B0EB2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316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1CABF73-07E9-455F-8946-A2FCE4E16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Examples of grades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8D592F8-FC46-455C-B369-C685189C2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Repair record 1978 </a:t>
            </a:r>
            <a:r>
              <a:rPr lang="en-GB" sz="2400" dirty="0">
                <a:latin typeface="Lucida Console" panose="020B0609040504020204" pitchFamily="49" charset="0"/>
              </a:rPr>
              <a:t>rep78</a:t>
            </a:r>
            <a:r>
              <a:rPr lang="en-GB" sz="2400" dirty="0">
                <a:latin typeface="Georgia" panose="02040502050405020303" pitchFamily="18" charset="0"/>
              </a:rPr>
              <a:t> in the auto dataset ordered 1 to 5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Nahuatl (Aztec language) adjectives of hotness of peppers: coco, </a:t>
            </a:r>
            <a:r>
              <a:rPr lang="en-GB" sz="2400" dirty="0" err="1">
                <a:latin typeface="Georgia" panose="02040502050405020303" pitchFamily="18" charset="0"/>
              </a:rPr>
              <a:t>cocopatic</a:t>
            </a:r>
            <a:r>
              <a:rPr lang="en-GB" sz="2400" dirty="0">
                <a:latin typeface="Georgia" panose="02040502050405020303" pitchFamily="18" charset="0"/>
              </a:rPr>
              <a:t>, </a:t>
            </a:r>
            <a:r>
              <a:rPr lang="en-GB" sz="2400" dirty="0" err="1">
                <a:latin typeface="Georgia" panose="02040502050405020303" pitchFamily="18" charset="0"/>
              </a:rPr>
              <a:t>cocopetz-patic</a:t>
            </a:r>
            <a:r>
              <a:rPr lang="en-GB" sz="2400" dirty="0">
                <a:latin typeface="Georgia" panose="02040502050405020303" pitchFamily="18" charset="0"/>
              </a:rPr>
              <a:t>, </a:t>
            </a:r>
            <a:r>
              <a:rPr lang="en-GB" sz="2400" dirty="0" err="1">
                <a:latin typeface="Georgia" panose="02040502050405020303" pitchFamily="18" charset="0"/>
              </a:rPr>
              <a:t>cocopetztic</a:t>
            </a:r>
            <a:r>
              <a:rPr lang="en-GB" sz="2400" dirty="0">
                <a:latin typeface="Georgia" panose="02040502050405020303" pitchFamily="18" charset="0"/>
              </a:rPr>
              <a:t>, </a:t>
            </a:r>
            <a:r>
              <a:rPr lang="en-GB" sz="2400" dirty="0" err="1">
                <a:latin typeface="Georgia" panose="02040502050405020303" pitchFamily="18" charset="0"/>
              </a:rPr>
              <a:t>copetzquauitl</a:t>
            </a:r>
            <a:r>
              <a:rPr lang="en-GB" sz="2400" dirty="0">
                <a:latin typeface="Georgia" panose="02040502050405020303" pitchFamily="18" charset="0"/>
              </a:rPr>
              <a:t>, </a:t>
            </a:r>
            <a:r>
              <a:rPr lang="en-GB" sz="2400" dirty="0" err="1">
                <a:latin typeface="Georgia" panose="02040502050405020303" pitchFamily="18" charset="0"/>
              </a:rPr>
              <a:t>cocopalatic</a:t>
            </a:r>
            <a:r>
              <a:rPr lang="en-GB" sz="2400" dirty="0">
                <a:latin typeface="Georgia" panose="02040502050405020303" pitchFamily="18" charset="0"/>
              </a:rPr>
              <a:t>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Whitewater difficulty: Easy, Novice, Intermediate, Advanced, Expert, Extreme  (a rapid classification…)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Many other examples: Lord (1995); Strachan and Moseley (2017)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GB" dirty="0">
              <a:latin typeface="Georgia" panose="020405020504050203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D35504-6EFC-4E43-A798-614748AFC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81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57DFF25-13E5-4AFF-AF0A-C4ED1BDF4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Georgia" panose="02040502050405020303" pitchFamily="18" charset="0"/>
              </a:rPr>
              <a:t>Solution 1: Stacked bar chart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B65BEEB-A357-4A3A-A813-85199C43A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>
                <a:latin typeface="Georgia" panose="02040502050405020303" pitchFamily="18" charset="0"/>
              </a:rPr>
              <a:t>Use </a:t>
            </a:r>
            <a:r>
              <a:rPr lang="en-GB" sz="2400" dirty="0">
                <a:latin typeface="Lucida Console" panose="020B0609040504020204" pitchFamily="49" charset="0"/>
              </a:rPr>
              <a:t>graph bar </a:t>
            </a:r>
            <a:r>
              <a:rPr lang="en-GB" sz="2400" dirty="0">
                <a:latin typeface="Georgia" panose="02040502050405020303" pitchFamily="18" charset="0"/>
              </a:rPr>
              <a:t>or </a:t>
            </a:r>
            <a:r>
              <a:rPr lang="en-GB" sz="2400" dirty="0">
                <a:latin typeface="Lucida Console" panose="020B0609040504020204" pitchFamily="49" charset="0"/>
              </a:rPr>
              <a:t>graph </a:t>
            </a:r>
            <a:r>
              <a:rPr lang="en-GB" sz="2400" dirty="0" err="1">
                <a:latin typeface="Lucida Console" panose="020B0609040504020204" pitchFamily="49" charset="0"/>
              </a:rPr>
              <a:t>hbar</a:t>
            </a:r>
            <a:r>
              <a:rPr lang="en-GB" sz="2400" dirty="0">
                <a:latin typeface="Lucida Console" panose="020B0609040504020204" pitchFamily="49" charset="0"/>
              </a:rPr>
              <a:t> </a:t>
            </a:r>
            <a:r>
              <a:rPr lang="en-GB" sz="2400" dirty="0">
                <a:latin typeface="Georgia" panose="02040502050405020303" pitchFamily="18" charset="0"/>
              </a:rPr>
              <a:t>or </a:t>
            </a:r>
            <a:r>
              <a:rPr lang="en-GB" sz="2400" dirty="0" err="1">
                <a:latin typeface="Lucida Console" panose="020B0609040504020204" pitchFamily="49" charset="0"/>
              </a:rPr>
              <a:t>catplot</a:t>
            </a:r>
            <a:r>
              <a:rPr lang="en-GB" sz="2400" dirty="0">
                <a:latin typeface="Georgia" panose="02040502050405020303" pitchFamily="18" charset="0"/>
              </a:rPr>
              <a:t> (SSC) for convenience </a:t>
            </a:r>
          </a:p>
          <a:p>
            <a:pPr marL="0" indent="0">
              <a:buNone/>
            </a:pPr>
            <a:endParaRPr lang="en-GB" sz="2400" dirty="0">
              <a:latin typeface="Georgia" panose="02040502050405020303" pitchFamily="18" charset="0"/>
            </a:endParaRPr>
          </a:p>
          <a:p>
            <a:pPr>
              <a:buFont typeface="Georgia" panose="02040502050405020303" pitchFamily="18" charset="0"/>
              <a:buChar char="+"/>
            </a:pPr>
            <a:r>
              <a:rPr lang="en-GB" sz="2400" dirty="0">
                <a:latin typeface="Georgia" panose="02040502050405020303" pitchFamily="18" charset="0"/>
              </a:rPr>
              <a:t> Well understood and frequently used plot type </a:t>
            </a:r>
          </a:p>
          <a:p>
            <a:pPr>
              <a:buFont typeface="Georgia" panose="02040502050405020303" pitchFamily="18" charset="0"/>
              <a:buChar char="+"/>
            </a:pPr>
            <a:r>
              <a:rPr lang="en-GB" sz="2400" dirty="0">
                <a:latin typeface="Georgia" panose="02040502050405020303" pitchFamily="18" charset="0"/>
              </a:rPr>
              <a:t> Respects ordering of categories </a:t>
            </a:r>
          </a:p>
          <a:p>
            <a:pPr>
              <a:buFont typeface="Georgia" panose="02040502050405020303" pitchFamily="18" charset="0"/>
              <a:buChar char="+"/>
            </a:pPr>
            <a:r>
              <a:rPr lang="en-GB" sz="2400" dirty="0">
                <a:latin typeface="Georgia" panose="02040502050405020303" pitchFamily="18" charset="0"/>
              </a:rPr>
              <a:t> Suitable colour scheme possible </a:t>
            </a:r>
          </a:p>
          <a:p>
            <a:pPr>
              <a:buFont typeface="Georgia" panose="02040502050405020303" pitchFamily="18" charset="0"/>
              <a:buChar char="−"/>
            </a:pPr>
            <a:r>
              <a:rPr lang="en-GB" sz="2400" dirty="0">
                <a:latin typeface="Georgia" panose="02040502050405020303" pitchFamily="18" charset="0"/>
              </a:rPr>
              <a:t> Hard to see absent (zero) or rare categories </a:t>
            </a:r>
          </a:p>
          <a:p>
            <a:pPr>
              <a:buFont typeface="Georgia" panose="02040502050405020303" pitchFamily="18" charset="0"/>
              <a:buChar char="−"/>
            </a:pPr>
            <a:r>
              <a:rPr lang="en-GB" sz="2400" dirty="0">
                <a:latin typeface="Georgia" panose="02040502050405020303" pitchFamily="18" charset="0"/>
              </a:rPr>
              <a:t> Dominated by adding up to 100% </a:t>
            </a:r>
          </a:p>
          <a:p>
            <a:pPr>
              <a:buFont typeface="Georgia" panose="02040502050405020303" pitchFamily="18" charset="0"/>
              <a:buChar char="−"/>
            </a:pPr>
            <a:r>
              <a:rPr lang="en-GB" sz="2400" dirty="0">
                <a:latin typeface="Georgia" panose="02040502050405020303" pitchFamily="18" charset="0"/>
              </a:rPr>
              <a:t>Hard to annotate with numeric detail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0272F8-7411-4F60-8405-48D0B281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877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E4354D-7B84-439F-BE5E-FCC282A1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7E1B6-02E0-4F0E-87BA-CC5D1F54E6FE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8BB77A-E01A-40DD-B990-7B1E55890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480" y="685800"/>
            <a:ext cx="75438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004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7755</TotalTime>
  <Words>1576</Words>
  <Application>Microsoft Office PowerPoint</Application>
  <PresentationFormat>Widescreen</PresentationFormat>
  <Paragraphs>212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Georgia</vt:lpstr>
      <vt:lpstr>Lucida Console</vt:lpstr>
      <vt:lpstr>Office Theme</vt:lpstr>
      <vt:lpstr>Graphics for ordinal outcomes            or predictors</vt:lpstr>
      <vt:lpstr>Ordinal data are common</vt:lpstr>
      <vt:lpstr>Graphics obvious … or obscure? </vt:lpstr>
      <vt:lpstr>This presentation</vt:lpstr>
      <vt:lpstr>Something old, something new</vt:lpstr>
      <vt:lpstr>Rule 1! </vt:lpstr>
      <vt:lpstr>Examples of grades</vt:lpstr>
      <vt:lpstr>Solution 1: Stacked bar chart</vt:lpstr>
      <vt:lpstr>PowerPoint Presentation</vt:lpstr>
      <vt:lpstr>Solution 2: Mosaic or spine plot</vt:lpstr>
      <vt:lpstr>PowerPoint Presentation</vt:lpstr>
      <vt:lpstr>Solution 3: Two-way bar chart</vt:lpstr>
      <vt:lpstr>PowerPoint Presentation</vt:lpstr>
      <vt:lpstr>Antarctic Peninsula example</vt:lpstr>
      <vt:lpstr>Powers scale of roundness </vt:lpstr>
      <vt:lpstr>PowerPoint Presentation</vt:lpstr>
      <vt:lpstr>Problem: Ordering the other axis</vt:lpstr>
      <vt:lpstr>Solution 4: Order the other axis</vt:lpstr>
      <vt:lpstr>PowerPoint Presentation</vt:lpstr>
      <vt:lpstr>Solution 5: Sliding or floating bar chart</vt:lpstr>
      <vt:lpstr>PowerPoint Presentation</vt:lpstr>
      <vt:lpstr>Solution 6: Plot cumulative probabilities</vt:lpstr>
      <vt:lpstr>PowerPoint Presentation</vt:lpstr>
      <vt:lpstr>PowerPoint Presentation</vt:lpstr>
      <vt:lpstr>PowerPoint Presentation</vt:lpstr>
      <vt:lpstr>What is the outcome or response? </vt:lpstr>
      <vt:lpstr>Solution 7: Transform the probability scale</vt:lpstr>
      <vt:lpstr>PowerPoint Presentation</vt:lpstr>
      <vt:lpstr>Seriation</vt:lpstr>
      <vt:lpstr>How to get numeric scores </vt:lpstr>
      <vt:lpstr>PowerPoint Presentation</vt:lpstr>
      <vt:lpstr>PowerPoint Presentation</vt:lpstr>
      <vt:lpstr>PowerPoint Presentation</vt:lpstr>
      <vt:lpstr>Sources of quotations</vt:lpstr>
      <vt:lpstr>References on grade schemes</vt:lpstr>
      <vt:lpstr>Ridits, or roses by any other name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Beyond histograms and box plots:  Some commands for univariate distribution graphics</dc:title>
  <dc:creator>Nicholas</dc:creator>
  <cp:lastModifiedBy>Nicholas</cp:lastModifiedBy>
  <cp:revision>24</cp:revision>
  <dcterms:created xsi:type="dcterms:W3CDTF">2021-07-03T09:13:17Z</dcterms:created>
  <dcterms:modified xsi:type="dcterms:W3CDTF">2021-09-10T10:06:46Z</dcterms:modified>
</cp:coreProperties>
</file>