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  <p:sldMasterId id="2147483650" r:id="rId2"/>
  </p:sldMasterIdLst>
  <p:notesMasterIdLst>
    <p:notesMasterId r:id="rId30"/>
  </p:notesMasterIdLst>
  <p:handoutMasterIdLst>
    <p:handoutMasterId r:id="rId31"/>
  </p:handoutMasterIdLst>
  <p:sldIdLst>
    <p:sldId id="288" r:id="rId3"/>
    <p:sldId id="306" r:id="rId4"/>
    <p:sldId id="332" r:id="rId5"/>
    <p:sldId id="307" r:id="rId6"/>
    <p:sldId id="308" r:id="rId7"/>
    <p:sldId id="331" r:id="rId8"/>
    <p:sldId id="309" r:id="rId9"/>
    <p:sldId id="310" r:id="rId10"/>
    <p:sldId id="311" r:id="rId11"/>
    <p:sldId id="317" r:id="rId12"/>
    <p:sldId id="318" r:id="rId13"/>
    <p:sldId id="312" r:id="rId14"/>
    <p:sldId id="313" r:id="rId15"/>
    <p:sldId id="314" r:id="rId16"/>
    <p:sldId id="315" r:id="rId17"/>
    <p:sldId id="316" r:id="rId18"/>
    <p:sldId id="324" r:id="rId19"/>
    <p:sldId id="320" r:id="rId20"/>
    <p:sldId id="321" r:id="rId21"/>
    <p:sldId id="322" r:id="rId22"/>
    <p:sldId id="325" r:id="rId23"/>
    <p:sldId id="327" r:id="rId24"/>
    <p:sldId id="329" r:id="rId25"/>
    <p:sldId id="328" r:id="rId26"/>
    <p:sldId id="330" r:id="rId27"/>
    <p:sldId id="333" r:id="rId28"/>
    <p:sldId id="326" r:id="rId29"/>
  </p:sldIdLst>
  <p:sldSz cx="9144000" cy="6858000" type="screen4x3"/>
  <p:notesSz cx="6794500" cy="9931400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-1" charset="0"/>
        <a:ea typeface="ＭＳ Ｐゴシック" pitchFamily="-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06E00"/>
    <a:srgbClr val="822F5A"/>
    <a:srgbClr val="8A7967"/>
    <a:srgbClr val="607869"/>
    <a:srgbClr val="005C66"/>
    <a:srgbClr val="871E69"/>
    <a:srgbClr val="DC8703"/>
    <a:srgbClr val="EB6F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5204" autoAdjust="0"/>
  </p:normalViewPr>
  <p:slideViewPr>
    <p:cSldViewPr>
      <p:cViewPr varScale="1">
        <p:scale>
          <a:sx n="87" d="100"/>
          <a:sy n="87" d="100"/>
        </p:scale>
        <p:origin x="58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81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81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pPr>
              <a:defRPr/>
            </a:pPr>
            <a:fld id="{198BE525-53D5-418C-AFFF-83E322F4309A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5026864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6888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4112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18050"/>
            <a:ext cx="4978400" cy="44688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14" tIns="45957" rIns="91914" bIns="459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4513"/>
            <a:ext cx="2944813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l" defTabSz="919163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460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34513"/>
            <a:ext cx="2944812" cy="49688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914" tIns="45957" rIns="91914" bIns="45957" numCol="1" anchor="b" anchorCtr="0" compatLnSpc="1">
            <a:prstTxWarp prst="textNoShape">
              <a:avLst/>
            </a:prstTxWarp>
          </a:bodyPr>
          <a:lstStyle>
            <a:lvl1pPr algn="r" defTabSz="919163">
              <a:defRPr sz="1200">
                <a:latin typeface="Times New Roman" pitchFamily="-1" charset="0"/>
              </a:defRPr>
            </a:lvl1pPr>
          </a:lstStyle>
          <a:p>
            <a:pPr>
              <a:defRPr/>
            </a:pPr>
            <a:fld id="{9D7826DE-3AA9-4202-9A4B-750F1D26E725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7869754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pitchFamily="-1" charset="-128"/>
        <a:cs typeface="ＭＳ Ｐゴシック" pitchFamily="-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pitchFamily="-8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pitchFamily="-8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pitchFamily="-8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ＭＳ Ｐゴシック" pitchFamily="-8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/>
              <a:t>As given - 30 </a:t>
            </a:r>
            <a:r>
              <a:rPr lang="en-GB" smtClean="0"/>
              <a:t>mins incl </a:t>
            </a:r>
            <a:r>
              <a:rPr lang="en-GB" dirty="0" smtClean="0"/>
              <a:t>questions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485319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20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7853878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5988" y="744538"/>
            <a:ext cx="4964112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Wald NA (output b=se=0): 0.8% (OR=0.2), 0.002% (OR=0.3)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21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1706414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7826DE-3AA9-4202-9A4B-750F1D26E725}" type="slidenum">
              <a:rPr lang="en-GB" altLang="en-US" smtClean="0"/>
              <a:pPr>
                <a:defRPr/>
              </a:pPr>
              <a:t>24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520526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Arial" panose="020B060402020202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6497730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5123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531872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62030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2106192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4722692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685710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5525708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4226788"/>
      </p:ext>
    </p:extLst>
  </p:cSld>
  <p:clrMapOvr>
    <a:masterClrMapping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76992454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837227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  <a:lvl2pPr marL="742950" indent="-285750">
              <a:buFont typeface="Verdana" panose="020B0604030504040204" pitchFamily="34" charset="0"/>
              <a:buChar char="−"/>
              <a:defRPr>
                <a:latin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6689909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447545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8464745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4789" y="458788"/>
            <a:ext cx="1955800" cy="56372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58788"/>
            <a:ext cx="5716588" cy="56372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883614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Arial" panose="020B060402020202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1742823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80854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1266704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517155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73455062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598789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GB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81635422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Line 11"/>
          <p:cNvSpPr>
            <a:spLocks noChangeShapeType="1"/>
          </p:cNvSpPr>
          <p:nvPr/>
        </p:nvSpPr>
        <p:spPr bwMode="auto">
          <a:xfrm>
            <a:off x="304800" y="1371600"/>
            <a:ext cx="8534400" cy="0"/>
          </a:xfrm>
          <a:prstGeom prst="line">
            <a:avLst/>
          </a:prstGeom>
          <a:noFill/>
          <a:ln w="22225">
            <a:solidFill>
              <a:srgbClr val="9169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pic>
        <p:nvPicPr>
          <p:cNvPr id="1027" name="Picture 4" descr="UCL_MRC_JOINT-210mm.ai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1" y="152400"/>
            <a:ext cx="8796338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extBox 4"/>
          <p:cNvSpPr txBox="1">
            <a:spLocks noChangeArrowheads="1"/>
          </p:cNvSpPr>
          <p:nvPr userDrawn="1"/>
        </p:nvSpPr>
        <p:spPr bwMode="auto">
          <a:xfrm>
            <a:off x="5905501" y="6453190"/>
            <a:ext cx="304323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9pPr>
          </a:lstStyle>
          <a:p>
            <a:pPr algn="r">
              <a:defRPr/>
            </a:pPr>
            <a:r>
              <a:rPr lang="en-GB" altLang="en-US" sz="1100" dirty="0" smtClean="0">
                <a:solidFill>
                  <a:srgbClr val="8A7967"/>
                </a:solidFill>
                <a:latin typeface="Arial" panose="020B0604020202020204" pitchFamily="34" charset="0"/>
              </a:rPr>
              <a:t>MRC Clinical Trials Unit at UCL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spd="med"/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•"/>
        <a:defRPr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•"/>
        <a:defRPr>
          <a:solidFill>
            <a:schemeClr val="tx1"/>
          </a:solidFill>
          <a:latin typeface="+mn-lt"/>
          <a:ea typeface="ＭＳ Ｐゴシック" pitchFamily="-84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•"/>
        <a:defRPr sz="1600">
          <a:solidFill>
            <a:schemeClr val="tx1"/>
          </a:solidFill>
          <a:latin typeface="+mn-lt"/>
          <a:ea typeface="ＭＳ Ｐゴシック" pitchFamily="-84" charset="-128"/>
        </a:defRPr>
      </a:lvl3pPr>
      <a:lvl4pPr marL="1562100" indent="-2286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–"/>
        <a:defRPr sz="1400">
          <a:solidFill>
            <a:schemeClr val="tx1"/>
          </a:solidFill>
          <a:latin typeface="+mn-lt"/>
          <a:ea typeface="ＭＳ Ｐゴシック" pitchFamily="-84" charset="-128"/>
        </a:defRPr>
      </a:lvl4pPr>
      <a:lvl5pPr marL="1981200" indent="-2286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  <a:ea typeface="ＭＳ Ｐゴシック" pitchFamily="-84" charset="-128"/>
        </a:defRPr>
      </a:lvl5pPr>
      <a:lvl6pPr marL="2438400" indent="-2286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</a:defRPr>
      </a:lvl6pPr>
      <a:lvl7pPr marL="2895600" indent="-2286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</a:defRPr>
      </a:lvl7pPr>
      <a:lvl8pPr marL="3352800" indent="-2286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</a:defRPr>
      </a:lvl8pPr>
      <a:lvl9pPr marL="3810000" indent="-228600" algn="l" rtl="0" eaLnBrk="1" fontAlgn="base" hangingPunct="1">
        <a:spcBef>
          <a:spcPct val="20000"/>
        </a:spcBef>
        <a:spcAft>
          <a:spcPct val="0"/>
        </a:spcAft>
        <a:buClr>
          <a:srgbClr val="920049"/>
        </a:buClr>
        <a:buChar char="»"/>
        <a:defRPr sz="1200" 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458790"/>
            <a:ext cx="7824788" cy="809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altLang="en-US" smtClean="0"/>
          </a:p>
        </p:txBody>
      </p:sp>
      <p:sp>
        <p:nvSpPr>
          <p:cNvPr id="2052" name="Line 4"/>
          <p:cNvSpPr>
            <a:spLocks noChangeShapeType="1"/>
          </p:cNvSpPr>
          <p:nvPr/>
        </p:nvSpPr>
        <p:spPr bwMode="auto">
          <a:xfrm>
            <a:off x="304800" y="1371600"/>
            <a:ext cx="8534400" cy="0"/>
          </a:xfrm>
          <a:prstGeom prst="line">
            <a:avLst/>
          </a:prstGeom>
          <a:noFill/>
          <a:ln w="22225">
            <a:solidFill>
              <a:srgbClr val="91695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 sz="2400" dirty="0"/>
          </a:p>
        </p:txBody>
      </p:sp>
      <p:sp>
        <p:nvSpPr>
          <p:cNvPr id="2053" name="TextBox 6"/>
          <p:cNvSpPr txBox="1">
            <a:spLocks noChangeArrowheads="1"/>
          </p:cNvSpPr>
          <p:nvPr userDrawn="1"/>
        </p:nvSpPr>
        <p:spPr bwMode="auto">
          <a:xfrm>
            <a:off x="5905501" y="6453190"/>
            <a:ext cx="3043238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9pPr>
          </a:lstStyle>
          <a:p>
            <a:pPr algn="r">
              <a:defRPr/>
            </a:pPr>
            <a:r>
              <a:rPr lang="en-GB" altLang="en-US" sz="1100" dirty="0" smtClean="0">
                <a:solidFill>
                  <a:srgbClr val="8A7967"/>
                </a:solidFill>
                <a:latin typeface="Arial" panose="020B0604020202020204" pitchFamily="34" charset="0"/>
              </a:rPr>
              <a:t>MRC Clinical Trials Unit at UCL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395536" y="6356352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25EBFAC-650E-4D75-8632-02815481AE76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Arial" panose="020B0604020202020204" pitchFamily="34" charset="0"/>
          <a:ea typeface="ＭＳ Ｐゴシック" pitchFamily="-1" charset="-128"/>
          <a:cs typeface="ＭＳ Ｐゴシック" pitchFamily="-1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  <a:ea typeface="ＭＳ Ｐゴシック" pitchFamily="-1" charset="-128"/>
          <a:cs typeface="ＭＳ Ｐゴシック" pitchFamily="-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20049"/>
        </a:buClr>
        <a:buChar char="•"/>
        <a:defRPr sz="2000">
          <a:solidFill>
            <a:schemeClr val="tx1"/>
          </a:solidFill>
          <a:latin typeface="Arial" panose="020B0604020202020204" pitchFamily="34" charset="0"/>
          <a:ea typeface="ＭＳ Ｐゴシック" pitchFamily="-1" charset="-128"/>
          <a:cs typeface="ＭＳ Ｐゴシック" pitchFamily="-1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920049"/>
        </a:buClr>
        <a:buFont typeface="Verdana" panose="020B0604030504040204" pitchFamily="34" charset="0"/>
        <a:buChar char="−"/>
        <a:defRPr sz="2000">
          <a:solidFill>
            <a:schemeClr val="tx1"/>
          </a:solidFill>
          <a:latin typeface="Arial" panose="020B0604020202020204" pitchFamily="34" charset="0"/>
          <a:ea typeface="ＭＳ Ｐゴシック" pitchFamily="-8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20049"/>
        </a:buClr>
        <a:buFont typeface="Courier New" panose="02070309020205020404" pitchFamily="49" charset="0"/>
        <a:buChar char="o"/>
        <a:defRPr>
          <a:solidFill>
            <a:schemeClr val="tx1"/>
          </a:solidFill>
          <a:latin typeface="Arial" panose="020B0604020202020204" pitchFamily="34" charset="0"/>
          <a:ea typeface="ＭＳ Ｐゴシック" pitchFamily="-84" charset="-128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920049"/>
        </a:buClr>
        <a:buChar char="–"/>
        <a:defRPr>
          <a:solidFill>
            <a:schemeClr val="tx1"/>
          </a:solidFill>
          <a:latin typeface="Arial" panose="020B0604020202020204" pitchFamily="34" charset="0"/>
          <a:ea typeface="ＭＳ Ｐゴシック" pitchFamily="-84" charset="-128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Arial" panose="020B0604020202020204" pitchFamily="34" charset="0"/>
          <a:ea typeface="ＭＳ Ｐゴシック" pitchFamily="-84" charset="-128"/>
        </a:defRPr>
      </a:lvl5pPr>
      <a:lvl6pPr marL="24384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</a:defRPr>
      </a:lvl6pPr>
      <a:lvl7pPr marL="28956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</a:defRPr>
      </a:lvl7pPr>
      <a:lvl8pPr marL="33528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</a:defRPr>
      </a:lvl8pPr>
      <a:lvl9pPr marL="3810000" indent="-228600" algn="l" rtl="0" fontAlgn="base">
        <a:spcBef>
          <a:spcPct val="20000"/>
        </a:spcBef>
        <a:spcAft>
          <a:spcPct val="0"/>
        </a:spcAft>
        <a:buClr>
          <a:srgbClr val="920049"/>
        </a:buClr>
        <a:buChar char="»"/>
        <a:defRPr i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468313" y="2278027"/>
            <a:ext cx="8102600" cy="3939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-1" charset="0"/>
                <a:ea typeface="ＭＳ Ｐゴシック" pitchFamily="-1" charset="-128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GB" altLang="en-US" sz="3200" dirty="0">
                <a:solidFill>
                  <a:srgbClr val="822F5A"/>
                </a:solidFill>
                <a:latin typeface="Arial" panose="020B0604020202020204" pitchFamily="34" charset="0"/>
              </a:rPr>
              <a:t>Sample size calculation for an ordered categorical outcome</a:t>
            </a:r>
          </a:p>
          <a:p>
            <a:pPr algn="l">
              <a:spcBef>
                <a:spcPct val="50000"/>
              </a:spcBef>
            </a:pPr>
            <a:r>
              <a:rPr lang="en-GB" altLang="en-US" b="1" dirty="0">
                <a:latin typeface="Arial" panose="020B0604020202020204" pitchFamily="34" charset="0"/>
              </a:rPr>
              <a:t>Ian White, Ella Marley-Zagar, Tim Morris, Max Parmar, Abdel Babiker</a:t>
            </a:r>
          </a:p>
          <a:p>
            <a:pPr algn="l">
              <a:spcBef>
                <a:spcPct val="50000"/>
              </a:spcBef>
            </a:pPr>
            <a:r>
              <a:rPr lang="en-GB" altLang="en-US" b="1" dirty="0">
                <a:latin typeface="Arial" panose="020B0604020202020204" pitchFamily="34" charset="0"/>
              </a:rPr>
              <a:t>ian.white@ucl.ac.uk</a:t>
            </a:r>
          </a:p>
          <a:p>
            <a:pPr algn="l">
              <a:spcBef>
                <a:spcPct val="50000"/>
              </a:spcBef>
            </a:pPr>
            <a:r>
              <a:rPr lang="en-GB" altLang="en-US" sz="2000" dirty="0">
                <a:latin typeface="Arial" panose="020B0604020202020204" pitchFamily="34" charset="0"/>
              </a:rPr>
              <a:t>MRC Clinical Trials Unit at UCL</a:t>
            </a:r>
          </a:p>
          <a:p>
            <a:pPr algn="l">
              <a:spcBef>
                <a:spcPct val="50000"/>
              </a:spcBef>
            </a:pPr>
            <a:r>
              <a:rPr lang="en-GB" altLang="en-US" sz="2000" dirty="0">
                <a:latin typeface="Arial" panose="020B0604020202020204" pitchFamily="34" charset="0"/>
              </a:rPr>
              <a:t>“London” Stata Conference</a:t>
            </a:r>
          </a:p>
          <a:p>
            <a:pPr algn="l">
              <a:spcBef>
                <a:spcPct val="50000"/>
              </a:spcBef>
            </a:pPr>
            <a:r>
              <a:rPr lang="en-GB" altLang="en-US" sz="2000" dirty="0">
                <a:latin typeface="Arial" panose="020B0604020202020204" pitchFamily="34" charset="0"/>
              </a:rPr>
              <a:t>11 September 2020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Non-inferiority trials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The standard trial is a “superiority” trial</a:t>
                </a:r>
              </a:p>
              <a:p>
                <a:pPr lvl="1"/>
                <a:r>
                  <a:rPr lang="en-GB" dirty="0"/>
                  <a:t>we expect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dirty="0"/>
                  <a:t> </a:t>
                </a:r>
                <a:endParaRPr lang="en-GB" dirty="0" smtClean="0"/>
              </a:p>
              <a:p>
                <a:pPr lvl="1"/>
                <a:r>
                  <a:rPr lang="en-GB" dirty="0" smtClean="0"/>
                  <a:t>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r>
                  <a:rPr lang="en-GB" dirty="0" smtClean="0"/>
                  <a:t> is a number (a log </a:t>
                </a:r>
                <a:r>
                  <a:rPr lang="en-GB" dirty="0"/>
                  <a:t>odds ratio) </a:t>
                </a:r>
                <a:r>
                  <a:rPr lang="en-GB" dirty="0" smtClean="0"/>
                  <a:t>representing the likely effect of treatment </a:t>
                </a:r>
                <a:endParaRPr lang="en-GB" dirty="0"/>
              </a:p>
              <a:p>
                <a:pPr lvl="1"/>
                <a:r>
                  <a:rPr lang="en-GB" dirty="0" smtClean="0"/>
                  <a:t>we aim to reject H0: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dirty="0" smtClean="0"/>
                  <a:t> in favour of H1: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&lt;0</m:t>
                    </m:r>
                  </m:oMath>
                </a14:m>
                <a:endParaRPr lang="en-GB" dirty="0" smtClean="0"/>
              </a:p>
              <a:p>
                <a:r>
                  <a:rPr lang="en-GB" dirty="0"/>
                  <a:t>NI trials are used when the experimental treatment has </a:t>
                </a:r>
                <a:r>
                  <a:rPr lang="en-GB" dirty="0" smtClean="0"/>
                  <a:t>advantages </a:t>
                </a:r>
                <a:r>
                  <a:rPr lang="en-GB" dirty="0"/>
                  <a:t>that are not captured in the primary outcome </a:t>
                </a:r>
                <a:endParaRPr lang="en-GB" dirty="0" smtClean="0"/>
              </a:p>
              <a:p>
                <a:pPr lvl="1"/>
                <a:r>
                  <a:rPr lang="en-GB" dirty="0" smtClean="0"/>
                  <a:t>e.g</a:t>
                </a:r>
                <a:r>
                  <a:rPr lang="en-GB" dirty="0"/>
                  <a:t>. it is more acceptable to </a:t>
                </a:r>
                <a:r>
                  <a:rPr lang="en-GB" dirty="0" smtClean="0"/>
                  <a:t>patients</a:t>
                </a:r>
                <a:endParaRPr lang="en-GB" dirty="0"/>
              </a:p>
              <a:p>
                <a:r>
                  <a:rPr lang="en-GB" dirty="0" smtClean="0"/>
                  <a:t>In a NI trial</a:t>
                </a:r>
              </a:p>
              <a:p>
                <a:pPr lvl="1"/>
                <a:r>
                  <a:rPr lang="en-GB" dirty="0" smtClean="0"/>
                  <a:t>we [usually] expect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dirty="0"/>
              </a:p>
              <a:p>
                <a:pPr lvl="1"/>
                <a:r>
                  <a:rPr lang="en-GB" dirty="0" smtClean="0"/>
                  <a:t>we aim to </a:t>
                </a:r>
                <a:r>
                  <a:rPr lang="en-GB" dirty="0"/>
                  <a:t>reject H0: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dirty="0"/>
                  <a:t> in favour of H1: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dirty="0" smtClean="0"/>
                  <a:t> </a:t>
                </a:r>
              </a:p>
              <a:p>
                <a:pPr lvl="1"/>
                <a:r>
                  <a:rPr lang="en-GB" dirty="0" smtClean="0"/>
                  <a:t>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𝛿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dirty="0" smtClean="0"/>
                  <a:t> is a number (a log odds ratio, the “NI margin”) representing an acceptably worse outcome on the experimental treatment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533" b="-9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3633017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proposal for non-inferiority trials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524000"/>
                <a:ext cx="4102224" cy="4572000"/>
              </a:xfrm>
            </p:spPr>
            <p:txBody>
              <a:bodyPr/>
              <a:lstStyle/>
              <a:p>
                <a:r>
                  <a:rPr lang="en-GB" dirty="0" smtClean="0"/>
                  <a:t>Calculation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GB" dirty="0"/>
                  <a:t> is as </a:t>
                </a:r>
                <a:r>
                  <a:rPr lang="en-GB" dirty="0" smtClean="0"/>
                  <a:t>before using the expected probabilities</a:t>
                </a:r>
              </a:p>
              <a:p>
                <a:pPr lvl="1"/>
                <a:r>
                  <a:rPr lang="en-GB" dirty="0" smtClean="0"/>
                  <a:t>here shown expecting no treatment effect</a:t>
                </a:r>
                <a:endParaRPr lang="en-GB" dirty="0"/>
              </a:p>
              <a:p>
                <a:r>
                  <a:rPr lang="en-GB" dirty="0"/>
                  <a:t>Calculation of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GB" dirty="0" smtClean="0"/>
                  <a:t> requires us to fit the null model: this uses ologit with the NI margin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dirty="0" smtClean="0"/>
                  <a:t> as an offset in the experimental treatment arm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524000"/>
                <a:ext cx="4102224" cy="4572000"/>
              </a:xfrm>
              <a:blipFill>
                <a:blip r:embed="rId2"/>
                <a:stretch>
                  <a:fillRect l="-1339" t="-533" r="-133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70279460"/>
                  </p:ext>
                </p:extLst>
              </p:nvPr>
            </p:nvGraphicFramePr>
            <p:xfrm>
              <a:off x="4932040" y="1628800"/>
              <a:ext cx="3780000" cy="15849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6000">
                      <a:extLst>
                        <a:ext uri="{9D8B030D-6E8A-4147-A177-3AD203B41FA5}">
                          <a16:colId xmlns:a16="http://schemas.microsoft.com/office/drawing/2014/main" val="3291241076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724132271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92538307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Level </a:t>
                          </a:r>
                          <a14:m>
                            <m:oMath xmlns:m="http://schemas.openxmlformats.org/officeDocument/2006/math"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oMath>
                          </a14:m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𝒄𝒊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𝒆𝒊</m:t>
                                    </m:r>
                                  </m:sub>
                                </m:sSub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590813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1=death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.08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.08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336357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2=hospitalisation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.24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.24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459446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3=OK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.68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.68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74888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670279460"/>
                  </p:ext>
                </p:extLst>
              </p:nvPr>
            </p:nvGraphicFramePr>
            <p:xfrm>
              <a:off x="4932040" y="1628800"/>
              <a:ext cx="3780000" cy="15849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6000">
                      <a:extLst>
                        <a:ext uri="{9D8B030D-6E8A-4147-A177-3AD203B41FA5}">
                          <a16:colId xmlns:a16="http://schemas.microsoft.com/office/drawing/2014/main" val="3291241076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724132271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925383070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77" t="-6154" r="-73130" b="-32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78462" t="-6154" r="-103077" b="-32923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78462" t="-6154" r="-3077" b="-329231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5908137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1=death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.08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.08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3363576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2=hospitalisation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.24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.24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45944675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3=OK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.68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.68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74888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837252"/>
              </p:ext>
            </p:extLst>
          </p:nvPr>
        </p:nvGraphicFramePr>
        <p:xfrm>
          <a:off x="5539984" y="3445486"/>
          <a:ext cx="306000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3291241076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545343534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7241322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Outcome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Rand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 smtClean="0">
                          <a:latin typeface="Arial" panose="020B0604020202020204" pitchFamily="34" charset="0"/>
                        </a:rPr>
                        <a:t>Prob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081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1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c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.04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635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c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.12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944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3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c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.34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1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e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.04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128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e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.12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664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3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e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.34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026973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997026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artcat</a:t>
            </a:r>
            <a:r>
              <a:rPr lang="en-GB" dirty="0" smtClean="0">
                <a:cs typeface="Courier New" panose="02070309020205020404" pitchFamily="49" charset="0"/>
              </a:rPr>
              <a:t> – outline of syntax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572000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Immediate command, like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artbin, artsurv, power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smtClean="0"/>
              <a:t>User specifies: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/>
              <a:t>T</a:t>
            </a:r>
            <a:r>
              <a:rPr lang="en-GB" dirty="0" smtClean="0"/>
              <a:t>he outcome probabilities in the control arm</a:t>
            </a:r>
          </a:p>
          <a:p>
            <a:pPr marL="857250" lvl="1" indent="-409575">
              <a:buFont typeface="+mj-lt"/>
              <a:buAutoNum type="alphaLcPeriod"/>
            </a:pPr>
            <a:r>
              <a:rPr lang="en-GB" dirty="0" smtClean="0"/>
              <a:t>directly: </a:t>
            </a:r>
            <a:r>
              <a:rPr lang="en-GB" dirty="0">
                <a:latin typeface="Courier New" panose="02070309020205020404" pitchFamily="49" charset="0"/>
                <a:ea typeface="ＭＳ Ｐゴシック" pitchFamily="-1" charset="-128"/>
                <a:cs typeface="Courier New" panose="02070309020205020404" pitchFamily="49" charset="0"/>
              </a:rPr>
              <a:t>pc(0.08 0.24) </a:t>
            </a:r>
          </a:p>
          <a:p>
            <a:pPr marL="857250" lvl="1" indent="-409575">
              <a:buFont typeface="+mj-lt"/>
              <a:buAutoNum type="alphaLcPeriod"/>
            </a:pPr>
            <a:r>
              <a:rPr lang="en-GB" dirty="0" smtClean="0"/>
              <a:t>or as cumulative probabilities: </a:t>
            </a:r>
            <a:r>
              <a:rPr lang="en-GB" dirty="0" smtClean="0">
                <a:latin typeface="Courier New" panose="02070309020205020404" pitchFamily="49" charset="0"/>
                <a:ea typeface="ＭＳ Ｐゴシック" pitchFamily="-1" charset="-128"/>
                <a:cs typeface="Courier New" panose="02070309020205020404" pitchFamily="49" charset="0"/>
              </a:rPr>
              <a:t>pc(0.08 0.32) cum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The probabilities in the experimental arm</a:t>
            </a:r>
          </a:p>
          <a:p>
            <a:pPr marL="857250" lvl="1" indent="-409575">
              <a:buFont typeface="+mj-lt"/>
              <a:buAutoNum type="alphaLcPeriod"/>
            </a:pPr>
            <a:r>
              <a:rPr lang="en-GB" dirty="0" smtClean="0"/>
              <a:t>directly: </a:t>
            </a:r>
            <a:r>
              <a:rPr lang="en-GB" dirty="0">
                <a:latin typeface="Courier New" panose="02070309020205020404" pitchFamily="49" charset="0"/>
                <a:ea typeface="ＭＳ Ｐゴシック" pitchFamily="-1" charset="-128"/>
                <a:cs typeface="Courier New" panose="02070309020205020404" pitchFamily="49" charset="0"/>
              </a:rPr>
              <a:t>pe(0.06 0.18)</a:t>
            </a:r>
          </a:p>
          <a:p>
            <a:pPr marL="857250" lvl="1" indent="-409575">
              <a:buFont typeface="+mj-lt"/>
              <a:buAutoNum type="alphaLcPeriod"/>
            </a:pPr>
            <a:r>
              <a:rPr lang="en-GB" dirty="0" smtClean="0"/>
              <a:t>as </a:t>
            </a:r>
            <a:r>
              <a:rPr lang="en-GB" dirty="0"/>
              <a:t>cumulative probabilities: </a:t>
            </a:r>
            <a:r>
              <a:rPr lang="en-GB" dirty="0" smtClean="0">
                <a:latin typeface="Courier New" panose="02070309020205020404" pitchFamily="49" charset="0"/>
                <a:ea typeface="ＭＳ Ｐゴシック" pitchFamily="-1" charset="-128"/>
                <a:cs typeface="Courier New" panose="02070309020205020404" pitchFamily="49" charset="0"/>
              </a:rPr>
              <a:t>pe(0.06 0.24) </a:t>
            </a:r>
            <a:r>
              <a:rPr lang="en-GB" dirty="0">
                <a:latin typeface="Courier New" panose="02070309020205020404" pitchFamily="49" charset="0"/>
                <a:ea typeface="ＭＳ Ｐゴシック" pitchFamily="-1" charset="-128"/>
                <a:cs typeface="Courier New" panose="02070309020205020404" pitchFamily="49" charset="0"/>
              </a:rPr>
              <a:t>cum</a:t>
            </a:r>
          </a:p>
          <a:p>
            <a:pPr marL="857250" lvl="1" indent="-409575">
              <a:buFont typeface="+mj-lt"/>
              <a:buAutoNum type="alphaLcPeriod"/>
            </a:pPr>
            <a:r>
              <a:rPr lang="en-GB" dirty="0" smtClean="0"/>
              <a:t>via a common OR or RR: </a:t>
            </a:r>
            <a:r>
              <a:rPr lang="en-GB" dirty="0" smtClean="0">
                <a:latin typeface="Courier New" panose="02070309020205020404" pitchFamily="49" charset="0"/>
                <a:ea typeface="ＭＳ Ｐゴシック" pitchFamily="-1" charset="-128"/>
                <a:cs typeface="Courier New" panose="02070309020205020404" pitchFamily="49" charset="0"/>
              </a:rPr>
              <a:t>or(0.7)</a:t>
            </a:r>
            <a:r>
              <a:rPr lang="en-GB" dirty="0"/>
              <a:t> or </a:t>
            </a:r>
            <a:r>
              <a:rPr lang="en-GB" dirty="0" smtClean="0">
                <a:latin typeface="Courier New" panose="02070309020205020404" pitchFamily="49" charset="0"/>
                <a:ea typeface="ＭＳ Ｐゴシック" pitchFamily="-1" charset="-128"/>
                <a:cs typeface="Courier New" panose="02070309020205020404" pitchFamily="49" charset="0"/>
              </a:rPr>
              <a:t>rr(0.75)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rgbClr val="000000"/>
                </a:solidFill>
              </a:rPr>
              <a:t>Either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power() </a:t>
            </a:r>
            <a:r>
              <a:rPr lang="en-GB" dirty="0" smtClean="0">
                <a:solidFill>
                  <a:srgbClr val="000000"/>
                </a:solidFill>
              </a:rPr>
              <a:t>or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n() 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>
                <a:solidFill>
                  <a:srgbClr val="000000"/>
                </a:solidFill>
                <a:cs typeface="Courier New" panose="02070309020205020404" pitchFamily="49" charset="0"/>
              </a:rPr>
              <a:t>Various options e.g. allocation ratio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aratio(2 1)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GB" dirty="0" smtClean="0">
                <a:solidFill>
                  <a:srgbClr val="000000"/>
                </a:solidFill>
                <a:cs typeface="Courier New" panose="02070309020205020404" pitchFamily="49" charset="0"/>
              </a:rPr>
              <a:t>or for NI trial </a:t>
            </a:r>
            <a:r>
              <a:rPr lang="en-GB" dirty="0" smtClean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margin(1.2)</a:t>
            </a:r>
            <a:endParaRPr lang="en-GB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dirty="0" smtClean="0"/>
              <a:t>Effects are expressed as odds ratios (not log odds ratios).</a:t>
            </a:r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syntax </a:t>
            </a:r>
            <a:r>
              <a:rPr lang="en-GB" dirty="0" smtClean="0"/>
              <a:t>restricts to a two-arm trial.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216169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1939" y="-9525"/>
            <a:ext cx="8620125" cy="687705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583048" y="4009256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</a:rPr>
              <a:t>Let’s be sure we have specified the probabilities correctly 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1979712" y="3933056"/>
            <a:ext cx="2394168" cy="1111384"/>
          </a:xfrm>
          <a:prstGeom prst="rect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52120" y="526113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</a:rPr>
              <a:t>Answer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5230490" y="5266704"/>
            <a:ext cx="637654" cy="360040"/>
          </a:xfrm>
          <a:prstGeom prst="rect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13</a:t>
            </a:fld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2051422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animBg="1"/>
      <p:bldP spid="12" grpId="0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FLU-IVIG example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We reproduce the sample size calculation for the FLU-IVIG trial (Davey et al. 2019</a:t>
            </a:r>
            <a:r>
              <a:rPr lang="en-GB" dirty="0" smtClean="0"/>
              <a:t>). </a:t>
            </a:r>
          </a:p>
          <a:p>
            <a:r>
              <a:rPr lang="en-GB" dirty="0" smtClean="0"/>
              <a:t>The </a:t>
            </a:r>
            <a:r>
              <a:rPr lang="en-GB" dirty="0"/>
              <a:t>control arm is expected to have a 1.8% probability of the worst outcome (death), </a:t>
            </a:r>
            <a:r>
              <a:rPr lang="en-GB" dirty="0" smtClean="0"/>
              <a:t>a 3.6</a:t>
            </a:r>
            <a:r>
              <a:rPr lang="en-GB" dirty="0"/>
              <a:t>% probability of the next worst outcome (admission to an intensive care unit), </a:t>
            </a:r>
            <a:r>
              <a:rPr lang="en-GB" dirty="0" smtClean="0"/>
              <a:t>and so </a:t>
            </a:r>
            <a:r>
              <a:rPr lang="en-GB" dirty="0"/>
              <a:t>on. </a:t>
            </a:r>
            <a:endParaRPr lang="en-GB" dirty="0" smtClean="0"/>
          </a:p>
          <a:p>
            <a:r>
              <a:rPr lang="en-GB" dirty="0" smtClean="0"/>
              <a:t>The </a:t>
            </a:r>
            <a:r>
              <a:rPr lang="en-GB" dirty="0"/>
              <a:t>trial is designed to have 80% power if the intervention achieves an odds </a:t>
            </a:r>
            <a:r>
              <a:rPr lang="en-GB" dirty="0" smtClean="0"/>
              <a:t>ratio of </a:t>
            </a:r>
            <a:r>
              <a:rPr lang="en-GB" dirty="0"/>
              <a:t>1.77 for a favourable outcome. </a:t>
            </a:r>
            <a:endParaRPr lang="en-GB" dirty="0" smtClean="0"/>
          </a:p>
          <a:p>
            <a:r>
              <a:rPr lang="en-GB" dirty="0" smtClean="0"/>
              <a:t>We </a:t>
            </a:r>
            <a:r>
              <a:rPr lang="en-GB" dirty="0"/>
              <a:t>invert </a:t>
            </a:r>
            <a:r>
              <a:rPr lang="en-GB" dirty="0" smtClean="0"/>
              <a:t>this odds ratio </a:t>
            </a:r>
            <a:r>
              <a:rPr lang="en-GB" dirty="0"/>
              <a:t>because artcat is designed to focus </a:t>
            </a:r>
            <a:r>
              <a:rPr lang="en-GB" dirty="0" smtClean="0"/>
              <a:t>on unfavourable </a:t>
            </a:r>
            <a:r>
              <a:rPr lang="en-GB" dirty="0"/>
              <a:t>outcomes.</a:t>
            </a:r>
          </a:p>
          <a:p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artcat, pc(.018 .036 .156 .141 .39) or(1/1.77) power(.8) whitehead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7488072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939" y="-9525"/>
            <a:ext cx="8620125" cy="687705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652120" y="5261138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dirty="0">
                <a:solidFill>
                  <a:schemeClr val="bg1"/>
                </a:solidFill>
                <a:latin typeface="Arial" panose="020B0604020202020204" pitchFamily="34" charset="0"/>
                <a:ea typeface="Verdana" panose="020B0604030504040204" pitchFamily="34" charset="0"/>
              </a:rPr>
              <a:t>Answer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5230490" y="5266704"/>
            <a:ext cx="637654" cy="360040"/>
          </a:xfrm>
          <a:prstGeom prst="rect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1342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FLU-IVIG example (ctd)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The calculated sample size is 320 using the Whitehead method</a:t>
            </a:r>
          </a:p>
          <a:p>
            <a:r>
              <a:rPr lang="en-GB" dirty="0" smtClean="0"/>
              <a:t>Using the new (NA) method instead gives a very similar sample size of 322</a:t>
            </a:r>
            <a:endParaRPr lang="en-GB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948007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Consider two cases: </a:t>
            </a:r>
          </a:p>
          <a:p>
            <a:pPr lvl="1"/>
            <a:r>
              <a:rPr lang="en-GB" dirty="0" smtClean="0"/>
              <a:t>6-level outcome like FLU-IVIG</a:t>
            </a:r>
          </a:p>
          <a:p>
            <a:pPr lvl="1"/>
            <a:r>
              <a:rPr lang="en-GB" dirty="0" smtClean="0"/>
              <a:t>binary outcome</a:t>
            </a:r>
            <a:endParaRPr lang="en-GB" dirty="0"/>
          </a:p>
          <a:p>
            <a:r>
              <a:rPr lang="en-GB" dirty="0" smtClean="0">
                <a:solidFill>
                  <a:schemeClr val="accent2"/>
                </a:solidFill>
              </a:rPr>
              <a:t>Compare methods </a:t>
            </a:r>
            <a:r>
              <a:rPr lang="en-GB" dirty="0" smtClean="0"/>
              <a:t>by computing the sample size by each method</a:t>
            </a:r>
          </a:p>
          <a:p>
            <a:r>
              <a:rPr lang="en-GB" dirty="0" smtClean="0">
                <a:solidFill>
                  <a:schemeClr val="accent2"/>
                </a:solidFill>
              </a:rPr>
              <a:t>Evaluate methods</a:t>
            </a:r>
            <a:r>
              <a:rPr lang="en-GB" dirty="0" smtClean="0"/>
              <a:t> by fixing the sample size and computing power by each method </a:t>
            </a:r>
            <a:r>
              <a:rPr lang="en-GB" dirty="0" smtClean="0">
                <a:solidFill>
                  <a:srgbClr val="C00000"/>
                </a:solidFill>
              </a:rPr>
              <a:t>and by simulation</a:t>
            </a:r>
          </a:p>
          <a:p>
            <a:r>
              <a:rPr lang="en-GB" dirty="0" smtClean="0"/>
              <a:t>Simulation outline: </a:t>
            </a:r>
          </a:p>
          <a:p>
            <a:pPr lvl="1"/>
            <a:r>
              <a:rPr lang="en-GB" dirty="0" smtClean="0"/>
              <a:t>simulate control data as specified and experimental data with assumed odds ratio</a:t>
            </a:r>
          </a:p>
          <a:p>
            <a:pPr lvl="1"/>
            <a:r>
              <a:rPr lang="en-GB" dirty="0" smtClean="0"/>
              <a:t>test H0 using ologit + Wald test </a:t>
            </a:r>
            <a:r>
              <a:rPr lang="en-GB" dirty="0"/>
              <a:t>(sometimes fails due to perfect prediction) </a:t>
            </a:r>
            <a:r>
              <a:rPr lang="en-GB"/>
              <a:t>or </a:t>
            </a:r>
            <a:r>
              <a:rPr lang="en-GB" smtClean="0"/>
              <a:t>LRT</a:t>
            </a:r>
            <a:endParaRPr lang="en-GB" dirty="0" smtClean="0"/>
          </a:p>
          <a:p>
            <a:pPr lvl="1"/>
            <a:r>
              <a:rPr lang="en-GB" dirty="0" smtClean="0"/>
              <a:t>repeat 100000 times &amp; compute power</a:t>
            </a:r>
          </a:p>
          <a:p>
            <a:pPr lvl="1"/>
            <a:r>
              <a:rPr lang="en-GB" dirty="0" smtClean="0"/>
              <a:t>all Monte Carlo errors are about 0.1%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23691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88642"/>
            <a:ext cx="7824788" cy="809625"/>
          </a:xfrm>
        </p:spPr>
        <p:txBody>
          <a:bodyPr/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Comparison 1: FLU-IVIG (6 outcome levels)</a:t>
            </a:r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2853630"/>
              </p:ext>
            </p:extLst>
          </p:nvPr>
        </p:nvGraphicFramePr>
        <p:xfrm>
          <a:off x="899589" y="1556794"/>
          <a:ext cx="7344820" cy="344899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468964">
                  <a:extLst>
                    <a:ext uri="{9D8B030D-6E8A-4147-A177-3AD203B41FA5}">
                      <a16:colId xmlns:a16="http://schemas.microsoft.com/office/drawing/2014/main" val="3070680676"/>
                    </a:ext>
                  </a:extLst>
                </a:gridCol>
                <a:gridCol w="1468964">
                  <a:extLst>
                    <a:ext uri="{9D8B030D-6E8A-4147-A177-3AD203B41FA5}">
                      <a16:colId xmlns:a16="http://schemas.microsoft.com/office/drawing/2014/main" val="899394848"/>
                    </a:ext>
                  </a:extLst>
                </a:gridCol>
                <a:gridCol w="1468964">
                  <a:extLst>
                    <a:ext uri="{9D8B030D-6E8A-4147-A177-3AD203B41FA5}">
                      <a16:colId xmlns:a16="http://schemas.microsoft.com/office/drawing/2014/main" val="1214915319"/>
                    </a:ext>
                  </a:extLst>
                </a:gridCol>
                <a:gridCol w="1468964">
                  <a:extLst>
                    <a:ext uri="{9D8B030D-6E8A-4147-A177-3AD203B41FA5}">
                      <a16:colId xmlns:a16="http://schemas.microsoft.com/office/drawing/2014/main" val="4030815765"/>
                    </a:ext>
                  </a:extLst>
                </a:gridCol>
                <a:gridCol w="1468964">
                  <a:extLst>
                    <a:ext uri="{9D8B030D-6E8A-4147-A177-3AD203B41FA5}">
                      <a16:colId xmlns:a16="http://schemas.microsoft.com/office/drawing/2014/main" val="3381983461"/>
                    </a:ext>
                  </a:extLst>
                </a:gridCol>
              </a:tblGrid>
              <a:tr h="353734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Odds ratio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Sample size for 90% </a:t>
                      </a:r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</a:rPr>
                        <a:t>power, calculated from sample size formula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42705288"/>
                  </a:ext>
                </a:extLst>
              </a:tr>
              <a:tr h="353734">
                <a:tc vMerge="1">
                  <a:txBody>
                    <a:bodyPr/>
                    <a:lstStyle/>
                    <a:p>
                      <a:pPr algn="ctr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000" b="1" u="none" strike="noStrike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Whitehead </a:t>
                      </a:r>
                      <a:endParaRPr lang="en-GB" sz="2000" b="1" u="none" strike="noStrike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New NN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New NA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GB" sz="20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New AA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8935264"/>
                  </a:ext>
                </a:extLst>
              </a:tr>
              <a:tr h="3537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56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56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60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67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2756089"/>
                  </a:ext>
                </a:extLst>
              </a:tr>
              <a:tr h="3537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98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98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102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109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3158266"/>
                  </a:ext>
                </a:extLst>
              </a:tr>
              <a:tr h="3537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168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168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172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178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69520460"/>
                  </a:ext>
                </a:extLst>
              </a:tr>
              <a:tr h="3537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291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291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295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302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736860368"/>
                  </a:ext>
                </a:extLst>
              </a:tr>
              <a:tr h="3537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534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534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538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544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94987593"/>
                  </a:ext>
                </a:extLst>
              </a:tr>
              <a:tr h="3537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1090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1090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1094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1101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8721385"/>
                  </a:ext>
                </a:extLst>
              </a:tr>
              <a:tr h="353734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2777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2777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2781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2787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26571409"/>
                  </a:ext>
                </a:extLst>
              </a:tr>
            </a:tbl>
          </a:graphicData>
        </a:graphic>
      </p:graphicFrame>
      <p:sp>
        <p:nvSpPr>
          <p:cNvPr id="8" name="Content Placeholder 5"/>
          <p:cNvSpPr>
            <a:spLocks noGrp="1"/>
          </p:cNvSpPr>
          <p:nvPr>
            <p:ph idx="1"/>
          </p:nvPr>
        </p:nvSpPr>
        <p:spPr>
          <a:xfrm>
            <a:off x="685800" y="5082480"/>
            <a:ext cx="7772400" cy="1658888"/>
          </a:xfrm>
        </p:spPr>
        <p:txBody>
          <a:bodyPr/>
          <a:lstStyle/>
          <a:p>
            <a:r>
              <a:rPr lang="en-GB" dirty="0"/>
              <a:t>Difference between methods up to 10</a:t>
            </a:r>
          </a:p>
          <a:p>
            <a:r>
              <a:rPr lang="en-GB" dirty="0" smtClean="0">
                <a:solidFill>
                  <a:srgbClr val="706E00"/>
                </a:solidFill>
              </a:rPr>
              <a:t>Whitehead = New NN (always)</a:t>
            </a:r>
          </a:p>
          <a:p>
            <a:r>
              <a:rPr lang="en-GB" dirty="0" smtClean="0">
                <a:solidFill>
                  <a:schemeClr val="accent2"/>
                </a:solidFill>
              </a:rPr>
              <a:t>Differences unimportant for moderate odds ratios (&gt;=0.5)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Differences important for extreme odds ratios (&lt;=0.4)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699792" y="2564904"/>
            <a:ext cx="5256584" cy="288032"/>
          </a:xfrm>
          <a:prstGeom prst="rect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2627784" y="4681711"/>
            <a:ext cx="5328592" cy="288032"/>
          </a:xfrm>
          <a:prstGeom prst="rect">
            <a:avLst/>
          </a:prstGeom>
          <a:noFill/>
          <a:ln w="508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11" name="Rectangle 10"/>
          <p:cNvSpPr/>
          <p:nvPr/>
        </p:nvSpPr>
        <p:spPr bwMode="auto">
          <a:xfrm>
            <a:off x="2368550" y="2178052"/>
            <a:ext cx="2923530" cy="2827739"/>
          </a:xfrm>
          <a:prstGeom prst="rect">
            <a:avLst/>
          </a:prstGeom>
          <a:noFill/>
          <a:ln w="50800" cap="flat" cmpd="sng" algn="ctr">
            <a:solidFill>
              <a:srgbClr val="706E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891812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Evaluation 1 (6 outcome levels)</a:t>
            </a:r>
            <a:endParaRPr lang="en-GB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5010472"/>
            <a:ext cx="7772400" cy="1658888"/>
          </a:xfrm>
        </p:spPr>
        <p:txBody>
          <a:bodyPr/>
          <a:lstStyle/>
          <a:p>
            <a:r>
              <a:rPr lang="en-GB" dirty="0" smtClean="0">
                <a:solidFill>
                  <a:schemeClr val="accent2"/>
                </a:solidFill>
              </a:rPr>
              <a:t>All methods are accurate for moderate odds ratios (&gt;=0.5)</a:t>
            </a:r>
          </a:p>
          <a:p>
            <a:r>
              <a:rPr lang="en-GB" dirty="0" smtClean="0">
                <a:solidFill>
                  <a:srgbClr val="C00000"/>
                </a:solidFill>
              </a:rPr>
              <a:t>New NA performs best for extreme odds ratios (&lt;=0.4). NN (Whitehead) method is slightly anti-conservative.</a:t>
            </a:r>
            <a:endParaRPr lang="en-GB" dirty="0">
              <a:solidFill>
                <a:srgbClr val="C00000"/>
              </a:solidFill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9286520"/>
              </p:ext>
            </p:extLst>
          </p:nvPr>
        </p:nvGraphicFramePr>
        <p:xfrm>
          <a:off x="467544" y="1560984"/>
          <a:ext cx="8136902" cy="3324784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935250">
                  <a:extLst>
                    <a:ext uri="{9D8B030D-6E8A-4147-A177-3AD203B41FA5}">
                      <a16:colId xmlns:a16="http://schemas.microsoft.com/office/drawing/2014/main" val="2723321868"/>
                    </a:ext>
                  </a:extLst>
                </a:gridCol>
                <a:gridCol w="1323596">
                  <a:extLst>
                    <a:ext uri="{9D8B030D-6E8A-4147-A177-3AD203B41FA5}">
                      <a16:colId xmlns:a16="http://schemas.microsoft.com/office/drawing/2014/main" val="1796347653"/>
                    </a:ext>
                  </a:extLst>
                </a:gridCol>
                <a:gridCol w="1469514">
                  <a:extLst>
                    <a:ext uri="{9D8B030D-6E8A-4147-A177-3AD203B41FA5}">
                      <a16:colId xmlns:a16="http://schemas.microsoft.com/office/drawing/2014/main" val="2018489937"/>
                    </a:ext>
                  </a:extLst>
                </a:gridCol>
                <a:gridCol w="1469514">
                  <a:extLst>
                    <a:ext uri="{9D8B030D-6E8A-4147-A177-3AD203B41FA5}">
                      <a16:colId xmlns:a16="http://schemas.microsoft.com/office/drawing/2014/main" val="4138069452"/>
                    </a:ext>
                  </a:extLst>
                </a:gridCol>
                <a:gridCol w="1469514">
                  <a:extLst>
                    <a:ext uri="{9D8B030D-6E8A-4147-A177-3AD203B41FA5}">
                      <a16:colId xmlns:a16="http://schemas.microsoft.com/office/drawing/2014/main" val="464982440"/>
                    </a:ext>
                  </a:extLst>
                </a:gridCol>
                <a:gridCol w="1469514">
                  <a:extLst>
                    <a:ext uri="{9D8B030D-6E8A-4147-A177-3AD203B41FA5}">
                      <a16:colId xmlns:a16="http://schemas.microsoft.com/office/drawing/2014/main" val="1729650843"/>
                    </a:ext>
                  </a:extLst>
                </a:gridCol>
              </a:tblGrid>
              <a:tr h="331552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Odds </a:t>
                      </a:r>
                    </a:p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 </a:t>
                      </a:r>
                      <a:endParaRPr lang="en-GB" sz="20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size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</a:t>
                      </a:r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%, </a:t>
                      </a:r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sample size formula or simulation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8276839"/>
                  </a:ext>
                </a:extLst>
              </a:tr>
              <a:tr h="384795">
                <a:tc v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New NN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New NA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New AA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Simulation 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2813360"/>
                  </a:ext>
                </a:extLst>
              </a:tr>
              <a:tr h="3315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84.5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11580057"/>
                  </a:ext>
                </a:extLst>
              </a:tr>
              <a:tr h="3315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86.9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31398917"/>
                  </a:ext>
                </a:extLst>
              </a:tr>
              <a:tr h="3315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09035427"/>
                  </a:ext>
                </a:extLst>
              </a:tr>
              <a:tr h="3315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556157"/>
                  </a:ext>
                </a:extLst>
              </a:tr>
              <a:tr h="3315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534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53021352"/>
                  </a:ext>
                </a:extLst>
              </a:tr>
              <a:tr h="3315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1090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7378459"/>
                  </a:ext>
                </a:extLst>
              </a:tr>
              <a:tr h="331552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2777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27140395"/>
                  </a:ext>
                </a:extLst>
              </a:tr>
            </a:tbl>
          </a:graphicData>
        </a:graphic>
      </p:graphicFrame>
      <p:sp>
        <p:nvSpPr>
          <p:cNvPr id="7" name="Rectangle 6"/>
          <p:cNvSpPr/>
          <p:nvPr/>
        </p:nvSpPr>
        <p:spPr bwMode="auto">
          <a:xfrm>
            <a:off x="4551452" y="2542769"/>
            <a:ext cx="720080" cy="363067"/>
          </a:xfrm>
          <a:prstGeom prst="rect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7503780" y="2542769"/>
            <a:ext cx="720080" cy="363067"/>
          </a:xfrm>
          <a:prstGeom prst="rect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2771800" y="4564722"/>
            <a:ext cx="5688632" cy="335260"/>
          </a:xfrm>
          <a:prstGeom prst="rect">
            <a:avLst/>
          </a:prstGeom>
          <a:noFill/>
          <a:ln w="508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43473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Motivation</a:t>
            </a:r>
          </a:p>
        </p:txBody>
      </p:sp>
      <p:sp>
        <p:nvSpPr>
          <p:cNvPr id="4099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Our unit designs and runs challenging randomized controlled trials internationally in cancer and infections</a:t>
            </a:r>
          </a:p>
          <a:p>
            <a:pPr lvl="1" eaLnBrk="1" hangingPunct="1"/>
            <a:r>
              <a:rPr lang="en-US" altLang="en-US" dirty="0" smtClean="0"/>
              <a:t>and develops related methodology</a:t>
            </a:r>
          </a:p>
          <a:p>
            <a:pPr eaLnBrk="1" hangingPunct="1"/>
            <a:r>
              <a:rPr lang="en-US" altLang="en-US" dirty="0" smtClean="0"/>
              <a:t>We were involved in designing trials of treatments for COVID-19</a:t>
            </a:r>
          </a:p>
          <a:p>
            <a:pPr eaLnBrk="1" hangingPunct="1"/>
            <a:r>
              <a:rPr lang="en-US" altLang="en-US" dirty="0" smtClean="0"/>
              <a:t>I was involved in designing a trial of treatments that could be used in an African outpatient setting</a:t>
            </a:r>
          </a:p>
          <a:p>
            <a:pPr eaLnBrk="1" hangingPunct="1"/>
            <a:r>
              <a:rPr lang="en-US" altLang="en-US" dirty="0" smtClean="0"/>
              <a:t>We considered a 3-level ordered categorical outcome: </a:t>
            </a:r>
            <a:r>
              <a:rPr lang="en-GB" dirty="0" smtClean="0"/>
              <a:t>death; </a:t>
            </a:r>
            <a:r>
              <a:rPr lang="en-GB" dirty="0"/>
              <a:t>in </a:t>
            </a:r>
            <a:r>
              <a:rPr lang="en-GB" dirty="0" smtClean="0"/>
              <a:t>hospital; </a:t>
            </a:r>
            <a:r>
              <a:rPr lang="en-GB" dirty="0"/>
              <a:t>or alive and not in </a:t>
            </a:r>
            <a:r>
              <a:rPr lang="en-GB" dirty="0" smtClean="0"/>
              <a:t>hospital</a:t>
            </a:r>
          </a:p>
          <a:p>
            <a:pPr eaLnBrk="1" hangingPunct="1"/>
            <a:r>
              <a:rPr lang="en-GB" altLang="en-US" dirty="0" smtClean="0"/>
              <a:t>Other COVID-19 trials have used other </a:t>
            </a:r>
            <a:r>
              <a:rPr lang="en-US" altLang="en-US" dirty="0"/>
              <a:t>ordered categorical </a:t>
            </a:r>
            <a:r>
              <a:rPr lang="en-US" altLang="en-US" dirty="0" smtClean="0"/>
              <a:t>outcomes, typically with 6-8 levels</a:t>
            </a:r>
            <a:endParaRPr lang="en-US" altLang="en-US" dirty="0"/>
          </a:p>
          <a:p>
            <a:pPr eaLnBrk="1" hangingPunct="1"/>
            <a:r>
              <a:rPr lang="en-US" altLang="en-US" dirty="0"/>
              <a:t>We needed sample size calculations for </a:t>
            </a:r>
            <a:r>
              <a:rPr lang="en-US" altLang="en-US" dirty="0" smtClean="0"/>
              <a:t>an ordered </a:t>
            </a:r>
            <a:r>
              <a:rPr lang="en-US" altLang="en-US" dirty="0"/>
              <a:t>categorical </a:t>
            </a:r>
            <a:r>
              <a:rPr lang="en-US" altLang="en-US" dirty="0" smtClean="0"/>
              <a:t>outcome, and they were not available in Stata</a:t>
            </a:r>
          </a:p>
          <a:p>
            <a:pPr eaLnBrk="1" hangingPunct="1"/>
            <a:r>
              <a:rPr lang="en-US" altLang="en-US" dirty="0" smtClean="0"/>
              <a:t>Ideas apply beyond COVID-19 &amp; beyond randomized trials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2</a:t>
            </a:fld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85800" y="1556792"/>
            <a:ext cx="7772400" cy="4539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Font typeface="Verdana" panose="020B0604030504040204" pitchFamily="34" charset="0"/>
              <a:buChar char="−"/>
              <a:defRPr sz="2000">
                <a:solidFill>
                  <a:schemeClr val="tx1"/>
                </a:solidFill>
                <a:latin typeface="+mn-lt"/>
                <a:ea typeface="ＭＳ Ｐゴシック" pitchFamily="-8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+mn-lt"/>
                <a:ea typeface="ＭＳ Ｐゴシック" pitchFamily="-84" charset="-128"/>
              </a:defRPr>
            </a:lvl3pPr>
            <a:lvl4pPr marL="1562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-84" charset="-128"/>
              </a:defRPr>
            </a:lvl4pPr>
            <a:lvl5pPr marL="1981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  <a:ea typeface="ＭＳ Ｐゴシック" pitchFamily="-84" charset="-128"/>
              </a:defRPr>
            </a:lvl5pPr>
            <a:lvl6pPr marL="2438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6pPr>
            <a:lvl7pPr marL="2895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7pPr>
            <a:lvl8pPr marL="3352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8pPr>
            <a:lvl9pPr marL="3810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>
                <a:latin typeface="Arial" panose="020B0604020202020204" pitchFamily="34" charset="0"/>
              </a:rPr>
              <a:t>Control probability 0.2, power 0.9</a:t>
            </a:r>
          </a:p>
          <a:p>
            <a:endParaRPr lang="en-GB" kern="0" dirty="0">
              <a:latin typeface="Arial" panose="020B0604020202020204" pitchFamily="34" charset="0"/>
            </a:endParaRPr>
          </a:p>
          <a:p>
            <a:endParaRPr lang="en-GB" kern="0" dirty="0">
              <a:latin typeface="Arial" panose="020B0604020202020204" pitchFamily="34" charset="0"/>
            </a:endParaRPr>
          </a:p>
          <a:p>
            <a:endParaRPr lang="en-GB" kern="0" dirty="0">
              <a:latin typeface="Arial" panose="020B0604020202020204" pitchFamily="34" charset="0"/>
            </a:endParaRPr>
          </a:p>
          <a:p>
            <a:endParaRPr lang="en-GB" kern="0" dirty="0">
              <a:latin typeface="Arial" panose="020B0604020202020204" pitchFamily="34" charset="0"/>
            </a:endParaRPr>
          </a:p>
          <a:p>
            <a:endParaRPr lang="en-GB" kern="0" dirty="0">
              <a:latin typeface="Arial" panose="020B0604020202020204" pitchFamily="34" charset="0"/>
            </a:endParaRPr>
          </a:p>
          <a:p>
            <a:endParaRPr lang="en-GB" kern="0" dirty="0">
              <a:latin typeface="Arial" panose="020B0604020202020204" pitchFamily="34" charset="0"/>
            </a:endParaRPr>
          </a:p>
          <a:p>
            <a:endParaRPr lang="en-GB" kern="0" dirty="0">
              <a:latin typeface="Arial" panose="020B0604020202020204" pitchFamily="34" charset="0"/>
            </a:endParaRPr>
          </a:p>
          <a:p>
            <a:endParaRPr lang="en-GB" kern="0" dirty="0">
              <a:latin typeface="Arial" panose="020B0604020202020204" pitchFamily="34" charset="0"/>
            </a:endParaRPr>
          </a:p>
          <a:p>
            <a:endParaRPr lang="en-GB" kern="0" dirty="0">
              <a:latin typeface="Arial" panose="020B0604020202020204" pitchFamily="34" charset="0"/>
            </a:endParaRPr>
          </a:p>
          <a:p>
            <a:endParaRPr lang="en-GB" kern="0" dirty="0">
              <a:latin typeface="Arial" panose="020B0604020202020204" pitchFamily="34" charset="0"/>
            </a:endParaRPr>
          </a:p>
          <a:p>
            <a:r>
              <a:rPr lang="en-GB" kern="0" dirty="0">
                <a:latin typeface="Arial" panose="020B0604020202020204" pitchFamily="34" charset="0"/>
              </a:rPr>
              <a:t>Again all methods agree for moderate odds ratios</a:t>
            </a:r>
          </a:p>
          <a:p>
            <a:r>
              <a:rPr lang="en-GB" kern="0" dirty="0">
                <a:latin typeface="Courier New" panose="02070309020205020404" pitchFamily="49" charset="0"/>
                <a:cs typeface="Courier New" panose="02070309020205020404" pitchFamily="49" charset="0"/>
              </a:rPr>
              <a:t>power</a:t>
            </a:r>
            <a:r>
              <a:rPr lang="en-GB" kern="0" dirty="0">
                <a:latin typeface="Arial" panose="020B0604020202020204" pitchFamily="34" charset="0"/>
              </a:rPr>
              <a:t> and </a:t>
            </a:r>
            <a:r>
              <a:rPr lang="en-GB" kern="0" dirty="0">
                <a:latin typeface="Courier New" panose="02070309020205020404" pitchFamily="49" charset="0"/>
                <a:cs typeface="Courier New" panose="02070309020205020404" pitchFamily="49" charset="0"/>
              </a:rPr>
              <a:t>artbin</a:t>
            </a:r>
            <a:r>
              <a:rPr lang="en-GB" kern="0" dirty="0">
                <a:latin typeface="Arial" panose="020B0604020202020204" pitchFamily="34" charset="0"/>
              </a:rPr>
              <a:t> agree for all odds ratios</a:t>
            </a:r>
          </a:p>
          <a:p>
            <a:r>
              <a:rPr lang="en-GB" kern="0" dirty="0">
                <a:solidFill>
                  <a:srgbClr val="C00000"/>
                </a:solidFill>
                <a:latin typeface="Arial" panose="020B0604020202020204" pitchFamily="34" charset="0"/>
              </a:rPr>
              <a:t>but </a:t>
            </a:r>
            <a:r>
              <a:rPr lang="en-GB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artcat</a:t>
            </a:r>
            <a:r>
              <a:rPr lang="en-GB" kern="0" dirty="0">
                <a:solidFill>
                  <a:srgbClr val="C00000"/>
                </a:solidFill>
                <a:latin typeface="Arial" panose="020B0604020202020204" pitchFamily="34" charset="0"/>
              </a:rPr>
              <a:t> disagrees for extreme odds ratios </a:t>
            </a: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Comparison 2: binary outcome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2114205"/>
              </p:ext>
            </p:extLst>
          </p:nvPr>
        </p:nvGraphicFramePr>
        <p:xfrm>
          <a:off x="685802" y="2060844"/>
          <a:ext cx="7558607" cy="338438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079801">
                  <a:extLst>
                    <a:ext uri="{9D8B030D-6E8A-4147-A177-3AD203B41FA5}">
                      <a16:colId xmlns:a16="http://schemas.microsoft.com/office/drawing/2014/main" val="3822285245"/>
                    </a:ext>
                  </a:extLst>
                </a:gridCol>
                <a:gridCol w="1079801">
                  <a:extLst>
                    <a:ext uri="{9D8B030D-6E8A-4147-A177-3AD203B41FA5}">
                      <a16:colId xmlns:a16="http://schemas.microsoft.com/office/drawing/2014/main" val="4113102519"/>
                    </a:ext>
                  </a:extLst>
                </a:gridCol>
                <a:gridCol w="1079801">
                  <a:extLst>
                    <a:ext uri="{9D8B030D-6E8A-4147-A177-3AD203B41FA5}">
                      <a16:colId xmlns:a16="http://schemas.microsoft.com/office/drawing/2014/main" val="1431561992"/>
                    </a:ext>
                  </a:extLst>
                </a:gridCol>
                <a:gridCol w="1079801">
                  <a:extLst>
                    <a:ext uri="{9D8B030D-6E8A-4147-A177-3AD203B41FA5}">
                      <a16:colId xmlns:a16="http://schemas.microsoft.com/office/drawing/2014/main" val="1596429693"/>
                    </a:ext>
                  </a:extLst>
                </a:gridCol>
                <a:gridCol w="1079801">
                  <a:extLst>
                    <a:ext uri="{9D8B030D-6E8A-4147-A177-3AD203B41FA5}">
                      <a16:colId xmlns:a16="http://schemas.microsoft.com/office/drawing/2014/main" val="4064671946"/>
                    </a:ext>
                  </a:extLst>
                </a:gridCol>
                <a:gridCol w="1079801">
                  <a:extLst>
                    <a:ext uri="{9D8B030D-6E8A-4147-A177-3AD203B41FA5}">
                      <a16:colId xmlns:a16="http://schemas.microsoft.com/office/drawing/2014/main" val="3019309932"/>
                    </a:ext>
                  </a:extLst>
                </a:gridCol>
                <a:gridCol w="1079801">
                  <a:extLst>
                    <a:ext uri="{9D8B030D-6E8A-4147-A177-3AD203B41FA5}">
                      <a16:colId xmlns:a16="http://schemas.microsoft.com/office/drawing/2014/main" val="3173053573"/>
                    </a:ext>
                  </a:extLst>
                </a:gridCol>
              </a:tblGrid>
              <a:tr h="338438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OR</a:t>
                      </a:r>
                    </a:p>
                  </a:txBody>
                  <a:tcPr marL="9398" marR="9398" marT="9525" marB="0" anchor="ctr"/>
                </a:tc>
                <a:tc gridSpan="6"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</a:rPr>
                        <a:t>Sample size calculated by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8058535"/>
                  </a:ext>
                </a:extLst>
              </a:tr>
              <a:tr h="338438">
                <a:tc v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power</a:t>
                      </a:r>
                    </a:p>
                  </a:txBody>
                  <a:tcPr marL="9398" marR="9398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artbin</a:t>
                      </a:r>
                      <a:endParaRPr lang="en-GB" sz="2000" b="1" u="none" strike="noStrike" kern="1200" dirty="0">
                        <a:solidFill>
                          <a:schemeClr val="bg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398" marR="9398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ourier New" panose="02070309020205020404" pitchFamily="49" charset="0"/>
                          <a:ea typeface="+mn-ea"/>
                          <a:cs typeface="Courier New" panose="02070309020205020404" pitchFamily="49" charset="0"/>
                        </a:rPr>
                        <a:t>artcat</a:t>
                      </a:r>
                      <a:endParaRPr lang="en-GB" sz="2000" b="1" u="none" strike="noStrike" kern="1200" dirty="0">
                        <a:solidFill>
                          <a:schemeClr val="bg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398" marR="9398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7309914"/>
                  </a:ext>
                </a:extLst>
              </a:tr>
              <a:tr h="338438">
                <a:tc v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local</a:t>
                      </a:r>
                    </a:p>
                  </a:txBody>
                  <a:tcPr marL="9398" marR="9398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distant</a:t>
                      </a:r>
                    </a:p>
                  </a:txBody>
                  <a:tcPr marL="9398" marR="9398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 NN</a:t>
                      </a:r>
                    </a:p>
                  </a:txBody>
                  <a:tcPr marL="9398" marR="9398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 NA</a:t>
                      </a:r>
                    </a:p>
                  </a:txBody>
                  <a:tcPr marL="9398" marR="9398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New AA</a:t>
                      </a:r>
                    </a:p>
                  </a:txBody>
                  <a:tcPr marL="9398" marR="9398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3538968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78856916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285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618245566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460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18838507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717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722098211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1186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1214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47177040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2294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2336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77411966"/>
                  </a:ext>
                </a:extLst>
              </a:tr>
              <a:tr h="33843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</a:rPr>
                        <a:t>0.8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398" marR="9398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5638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5654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90211975"/>
                  </a:ext>
                </a:extLst>
              </a:tr>
            </a:tbl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6" name="Rectangle 5"/>
          <p:cNvSpPr/>
          <p:nvPr/>
        </p:nvSpPr>
        <p:spPr bwMode="auto">
          <a:xfrm>
            <a:off x="1979712" y="3068960"/>
            <a:ext cx="6048672" cy="360040"/>
          </a:xfrm>
          <a:prstGeom prst="rect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5306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Evaluation 2: binary outcome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2151562"/>
              </p:ext>
            </p:extLst>
          </p:nvPr>
        </p:nvGraphicFramePr>
        <p:xfrm>
          <a:off x="395538" y="1484784"/>
          <a:ext cx="8115051" cy="3616822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1863086183"/>
                    </a:ext>
                  </a:extLst>
                </a:gridCol>
                <a:gridCol w="1035257">
                  <a:extLst>
                    <a:ext uri="{9D8B030D-6E8A-4147-A177-3AD203B41FA5}">
                      <a16:colId xmlns:a16="http://schemas.microsoft.com/office/drawing/2014/main" val="2700094124"/>
                    </a:ext>
                  </a:extLst>
                </a:gridCol>
                <a:gridCol w="877670">
                  <a:extLst>
                    <a:ext uri="{9D8B030D-6E8A-4147-A177-3AD203B41FA5}">
                      <a16:colId xmlns:a16="http://schemas.microsoft.com/office/drawing/2014/main" val="3006819262"/>
                    </a:ext>
                  </a:extLst>
                </a:gridCol>
                <a:gridCol w="877670">
                  <a:extLst>
                    <a:ext uri="{9D8B030D-6E8A-4147-A177-3AD203B41FA5}">
                      <a16:colId xmlns:a16="http://schemas.microsoft.com/office/drawing/2014/main" val="384908275"/>
                    </a:ext>
                  </a:extLst>
                </a:gridCol>
                <a:gridCol w="877670">
                  <a:extLst>
                    <a:ext uri="{9D8B030D-6E8A-4147-A177-3AD203B41FA5}">
                      <a16:colId xmlns:a16="http://schemas.microsoft.com/office/drawing/2014/main" val="925007583"/>
                    </a:ext>
                  </a:extLst>
                </a:gridCol>
                <a:gridCol w="877670">
                  <a:extLst>
                    <a:ext uri="{9D8B030D-6E8A-4147-A177-3AD203B41FA5}">
                      <a16:colId xmlns:a16="http://schemas.microsoft.com/office/drawing/2014/main" val="3013288997"/>
                    </a:ext>
                  </a:extLst>
                </a:gridCol>
                <a:gridCol w="877670">
                  <a:extLst>
                    <a:ext uri="{9D8B030D-6E8A-4147-A177-3AD203B41FA5}">
                      <a16:colId xmlns:a16="http://schemas.microsoft.com/office/drawing/2014/main" val="1801948719"/>
                    </a:ext>
                  </a:extLst>
                </a:gridCol>
                <a:gridCol w="877670">
                  <a:extLst>
                    <a:ext uri="{9D8B030D-6E8A-4147-A177-3AD203B41FA5}">
                      <a16:colId xmlns:a16="http://schemas.microsoft.com/office/drawing/2014/main" val="978654898"/>
                    </a:ext>
                  </a:extLst>
                </a:gridCol>
                <a:gridCol w="877670">
                  <a:extLst>
                    <a:ext uri="{9D8B030D-6E8A-4147-A177-3AD203B41FA5}">
                      <a16:colId xmlns:a16="http://schemas.microsoft.com/office/drawing/2014/main" val="506238663"/>
                    </a:ext>
                  </a:extLst>
                </a:gridCol>
              </a:tblGrid>
              <a:tr h="64855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Odds </a:t>
                      </a:r>
                    </a:p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 </a:t>
                      </a:r>
                      <a:endParaRPr lang="en-GB" sz="20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size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</a:t>
                      </a:r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%, </a:t>
                      </a:r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sample size formula or simulation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98439800"/>
                  </a:ext>
                </a:extLst>
              </a:tr>
              <a:tr h="329808">
                <a:tc v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artbin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Courier New" panose="02070309020205020404" pitchFamily="49" charset="0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artcat</a:t>
                      </a:r>
                      <a:endParaRPr lang="en-GB" sz="2000" b="1" u="none" strike="noStrike" kern="1200" dirty="0">
                        <a:solidFill>
                          <a:schemeClr val="bg1"/>
                        </a:solidFill>
                        <a:effectLst/>
                        <a:latin typeface="Courier New" panose="02070309020205020404" pitchFamily="49" charset="0"/>
                        <a:ea typeface="+mn-ea"/>
                        <a:cs typeface="Courier New" panose="02070309020205020404" pitchFamily="49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Simulation  </a:t>
                      </a: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697634"/>
                  </a:ext>
                </a:extLst>
              </a:tr>
              <a:tr h="329808">
                <a:tc vMerge="1">
                  <a:txBody>
                    <a:bodyPr/>
                    <a:lstStyle/>
                    <a:p>
                      <a:pPr algn="ctr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local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dist.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NN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AA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Wald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LRT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274625"/>
                  </a:ext>
                </a:extLst>
              </a:tr>
              <a:tr h="3298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7494274"/>
                  </a:ext>
                </a:extLst>
              </a:tr>
              <a:tr h="3298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7117274"/>
                  </a:ext>
                </a:extLst>
              </a:tr>
              <a:tr h="3298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5848287"/>
                  </a:ext>
                </a:extLst>
              </a:tr>
              <a:tr h="3298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2881400"/>
                  </a:ext>
                </a:extLst>
              </a:tr>
              <a:tr h="3298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2698198"/>
                  </a:ext>
                </a:extLst>
              </a:tr>
              <a:tr h="3298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8299674"/>
                  </a:ext>
                </a:extLst>
              </a:tr>
              <a:tr h="329808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lang="en-GB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80275374"/>
                  </a:ext>
                </a:extLst>
              </a:tr>
            </a:tbl>
          </a:graphicData>
        </a:graphic>
      </p:graphicFrame>
      <p:sp>
        <p:nvSpPr>
          <p:cNvPr id="5" name="Content Placeholder 5"/>
          <p:cNvSpPr txBox="1">
            <a:spLocks/>
          </p:cNvSpPr>
          <p:nvPr/>
        </p:nvSpPr>
        <p:spPr bwMode="auto">
          <a:xfrm>
            <a:off x="685800" y="5154488"/>
            <a:ext cx="7772400" cy="165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•"/>
              <a:defRPr sz="200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Font typeface="Verdana" panose="020B0604030504040204" pitchFamily="34" charset="0"/>
              <a:buChar char="−"/>
              <a:defRPr sz="2000">
                <a:solidFill>
                  <a:schemeClr val="tx1"/>
                </a:solidFill>
                <a:latin typeface="+mn-lt"/>
                <a:ea typeface="ＭＳ Ｐゴシック" pitchFamily="-8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Font typeface="Courier New" panose="02070309020205020404" pitchFamily="49" charset="0"/>
              <a:buChar char="o"/>
              <a:defRPr>
                <a:solidFill>
                  <a:schemeClr val="tx1"/>
                </a:solidFill>
                <a:latin typeface="+mn-lt"/>
                <a:ea typeface="ＭＳ Ｐゴシック" pitchFamily="-84" charset="-128"/>
              </a:defRPr>
            </a:lvl3pPr>
            <a:lvl4pPr marL="15621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–"/>
              <a:defRPr>
                <a:solidFill>
                  <a:schemeClr val="tx1"/>
                </a:solidFill>
                <a:latin typeface="+mn-lt"/>
                <a:ea typeface="ＭＳ Ｐゴシック" pitchFamily="-84" charset="-128"/>
              </a:defRPr>
            </a:lvl4pPr>
            <a:lvl5pPr marL="1981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  <a:ea typeface="ＭＳ Ｐゴシック" pitchFamily="-84" charset="-128"/>
              </a:defRPr>
            </a:lvl5pPr>
            <a:lvl6pPr marL="24384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6pPr>
            <a:lvl7pPr marL="2895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7pPr>
            <a:lvl8pPr marL="3352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8pPr>
            <a:lvl9pPr marL="3810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920049"/>
              </a:buClr>
              <a:buChar char="»"/>
              <a:defRPr i="1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GB" kern="0" dirty="0">
                <a:solidFill>
                  <a:schemeClr val="accent2"/>
                </a:solidFill>
                <a:latin typeface="Arial" panose="020B0604020202020204" pitchFamily="34" charset="0"/>
              </a:rPr>
              <a:t>All methods remain accurate for moderate odds ratios</a:t>
            </a:r>
          </a:p>
          <a:p>
            <a:r>
              <a:rPr lang="en-GB" kern="0" dirty="0">
                <a:solidFill>
                  <a:srgbClr val="C00000"/>
                </a:solidFill>
                <a:latin typeface="Arial" panose="020B0604020202020204" pitchFamily="34" charset="0"/>
              </a:rPr>
              <a:t>For extreme odds ratios, new NA performs </a:t>
            </a:r>
          </a:p>
          <a:p>
            <a:pPr lvl="1"/>
            <a:r>
              <a:rPr lang="en-GB" kern="0" dirty="0">
                <a:solidFill>
                  <a:srgbClr val="C00000"/>
                </a:solidFill>
                <a:latin typeface="Arial" panose="020B0604020202020204" pitchFamily="34" charset="0"/>
              </a:rPr>
              <a:t>best of the </a:t>
            </a:r>
            <a:r>
              <a:rPr lang="en-GB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artcat</a:t>
            </a:r>
            <a:r>
              <a:rPr lang="en-GB" kern="0" dirty="0">
                <a:solidFill>
                  <a:srgbClr val="C00000"/>
                </a:solidFill>
                <a:latin typeface="Arial" panose="020B0604020202020204" pitchFamily="34" charset="0"/>
              </a:rPr>
              <a:t> methods</a:t>
            </a:r>
          </a:p>
          <a:p>
            <a:pPr lvl="1"/>
            <a:r>
              <a:rPr lang="en-GB" kern="0" dirty="0">
                <a:solidFill>
                  <a:srgbClr val="C00000"/>
                </a:solidFill>
                <a:latin typeface="Arial" panose="020B0604020202020204" pitchFamily="34" charset="0"/>
              </a:rPr>
              <a:t>better than </a:t>
            </a:r>
            <a:r>
              <a:rPr lang="en-GB" kern="0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artbin</a:t>
            </a:r>
            <a:r>
              <a:rPr lang="en-GB" kern="0" dirty="0">
                <a:solidFill>
                  <a:srgbClr val="C00000"/>
                </a:solidFill>
                <a:latin typeface="Arial" panose="020B0604020202020204" pitchFamily="34" charset="0"/>
              </a:rPr>
              <a:t> / </a:t>
            </a:r>
            <a:r>
              <a:rPr lang="en-GB" kern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power</a:t>
            </a:r>
            <a:r>
              <a:rPr lang="en-GB" kern="0" smtClean="0">
                <a:solidFill>
                  <a:srgbClr val="C00000"/>
                </a:solidFill>
                <a:latin typeface="Arial" panose="020B0604020202020204" pitchFamily="34" charset="0"/>
              </a:rPr>
              <a:t>?</a:t>
            </a:r>
            <a:endParaRPr lang="en-GB" kern="0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 bwMode="auto">
          <a:xfrm>
            <a:off x="5073864" y="2815358"/>
            <a:ext cx="720080" cy="288032"/>
          </a:xfrm>
          <a:prstGeom prst="rect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7696544" y="2815358"/>
            <a:ext cx="720080" cy="288032"/>
          </a:xfrm>
          <a:prstGeom prst="rect">
            <a:avLst/>
          </a:prstGeom>
          <a:noFill/>
          <a:ln w="508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2411760" y="4794103"/>
            <a:ext cx="6048672" cy="291083"/>
          </a:xfrm>
          <a:prstGeom prst="rect">
            <a:avLst/>
          </a:prstGeom>
          <a:noFill/>
          <a:ln w="508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dirty="0">
              <a:latin typeface="Times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620043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Software testing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We have started a program of testing our unit’s software</a:t>
            </a:r>
          </a:p>
          <a:p>
            <a:r>
              <a:rPr lang="en-GB" dirty="0" smtClean="0"/>
              <a:t>This program may be used to design randomised trials so it is crucial to get it right</a:t>
            </a:r>
          </a:p>
          <a:p>
            <a:r>
              <a:rPr lang="en-GB" dirty="0" smtClean="0"/>
              <a:t>We’ve decided to report how we’ve tested </a:t>
            </a:r>
          </a:p>
          <a:p>
            <a:r>
              <a:rPr lang="en-GB" dirty="0" smtClean="0"/>
              <a:t>so…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22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301981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Software </a:t>
            </a:r>
            <a:r>
              <a:rPr lang="en-GB" dirty="0" smtClean="0"/>
              <a:t>testing (ctd)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program was written by IRW and tested by EMZ. </a:t>
            </a:r>
          </a:p>
          <a:p>
            <a:r>
              <a:rPr lang="en-GB" dirty="0" smtClean="0"/>
              <a:t>Compared </a:t>
            </a:r>
            <a:r>
              <a:rPr lang="en-GB" dirty="0"/>
              <a:t>results with those given by </a:t>
            </a:r>
            <a:r>
              <a:rPr lang="en-GB" dirty="0" smtClean="0">
                <a:solidFill>
                  <a:srgbClr val="FF0000"/>
                </a:solidFill>
              </a:rPr>
              <a:t>Whitehead (1993)</a:t>
            </a:r>
            <a:r>
              <a:rPr lang="en-GB" dirty="0" smtClean="0"/>
              <a:t>. </a:t>
            </a:r>
            <a:r>
              <a:rPr lang="en-GB" dirty="0"/>
              <a:t>Exact agreement was achieved.</a:t>
            </a:r>
          </a:p>
          <a:p>
            <a:r>
              <a:rPr lang="en-GB" dirty="0" smtClean="0"/>
              <a:t>Compared </a:t>
            </a:r>
            <a:r>
              <a:rPr lang="en-GB" dirty="0"/>
              <a:t>results for a binary outcome in a superiority trial with those given by </a:t>
            </a:r>
            <a:r>
              <a:rPr lang="en-GB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artbin</a:t>
            </a:r>
            <a:r>
              <a:rPr lang="en-GB" dirty="0" smtClean="0"/>
              <a:t> </a:t>
            </a:r>
            <a:r>
              <a:rPr lang="en-GB" dirty="0"/>
              <a:t>and </a:t>
            </a:r>
            <a:r>
              <a:rPr lang="en-GB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power</a:t>
            </a:r>
            <a:r>
              <a:rPr lang="en-GB" dirty="0" smtClean="0"/>
              <a:t> </a:t>
            </a:r>
            <a:r>
              <a:rPr lang="en-GB" dirty="0"/>
              <a:t>across a range of probabilities and allocation ratios. </a:t>
            </a:r>
            <a:r>
              <a:rPr lang="en-GB" dirty="0" smtClean="0"/>
              <a:t>Close </a:t>
            </a:r>
            <a:r>
              <a:rPr lang="en-GB" dirty="0"/>
              <a:t>agreement was achieved, except in a few well understood cases.</a:t>
            </a:r>
          </a:p>
          <a:p>
            <a:r>
              <a:rPr lang="en-GB" dirty="0" smtClean="0"/>
              <a:t>Checked </a:t>
            </a:r>
            <a:r>
              <a:rPr lang="en-GB" dirty="0"/>
              <a:t>error messages in a number of impossible cases, for example negative odds ratio.</a:t>
            </a:r>
          </a:p>
          <a:p>
            <a:r>
              <a:rPr lang="en-GB" dirty="0" smtClean="0"/>
              <a:t>Compared </a:t>
            </a:r>
            <a:r>
              <a:rPr lang="en-GB" dirty="0"/>
              <a:t>results with those given by the R package </a:t>
            </a:r>
            <a:r>
              <a:rPr lang="en-GB" dirty="0">
                <a:solidFill>
                  <a:srgbClr val="FF0000"/>
                </a:solidFill>
              </a:rPr>
              <a:t>dani</a:t>
            </a:r>
            <a:r>
              <a:rPr lang="en-GB" dirty="0"/>
              <a:t> </a:t>
            </a:r>
            <a:r>
              <a:rPr lang="en-GB" dirty="0" smtClean="0"/>
              <a:t>(Quartagno 2019) for </a:t>
            </a:r>
            <a:r>
              <a:rPr lang="en-GB" dirty="0"/>
              <a:t>a binary outcome on the odds ratio scale for non-inferiority </a:t>
            </a:r>
            <a:r>
              <a:rPr lang="en-GB" dirty="0" smtClean="0"/>
              <a:t>trials. </a:t>
            </a:r>
            <a:r>
              <a:rPr lang="en-GB" dirty="0"/>
              <a:t>Exact agreement was achieved for the AA method.</a:t>
            </a:r>
          </a:p>
          <a:p>
            <a:r>
              <a:rPr lang="en-GB" dirty="0" smtClean="0"/>
              <a:t>The </a:t>
            </a:r>
            <a:r>
              <a:rPr lang="en-GB" dirty="0">
                <a:solidFill>
                  <a:srgbClr val="FF0000"/>
                </a:solidFill>
              </a:rPr>
              <a:t>simulations</a:t>
            </a:r>
            <a:r>
              <a:rPr lang="en-GB" dirty="0"/>
              <a:t> </a:t>
            </a:r>
            <a:r>
              <a:rPr lang="en-GB" dirty="0" smtClean="0"/>
              <a:t>also </a:t>
            </a:r>
            <a:r>
              <a:rPr lang="en-GB" dirty="0"/>
              <a:t>test the software.</a:t>
            </a:r>
          </a:p>
          <a:p>
            <a:r>
              <a:rPr lang="en-GB" dirty="0" smtClean="0"/>
              <a:t>Is there other R or SAS software to compare with?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278735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User-friendly software for a niche application</a:t>
            </a:r>
          </a:p>
          <a:p>
            <a:r>
              <a:rPr lang="en-GB" dirty="0" smtClean="0"/>
              <a:t>Data sets of expected outcomes can be used more broadly for sample size calculations (e.g. non-PH)</a:t>
            </a:r>
          </a:p>
          <a:p>
            <a:r>
              <a:rPr lang="en-GB" dirty="0" smtClean="0"/>
              <a:t>Does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artcat</a:t>
            </a:r>
            <a:r>
              <a:rPr lang="en-GB" dirty="0" smtClean="0"/>
              <a:t> really out-perform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power</a:t>
            </a:r>
            <a:r>
              <a:rPr lang="en-GB" dirty="0" smtClean="0"/>
              <a:t> and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artbin</a:t>
            </a:r>
            <a:r>
              <a:rPr lang="en-GB" dirty="0" smtClean="0"/>
              <a:t>? Is this because the normal approximation is better on the log odds scale?</a:t>
            </a:r>
          </a:p>
          <a:p>
            <a:r>
              <a:rPr lang="en-GB" dirty="0" smtClean="0"/>
              <a:t>Should we / how should we report software testing?</a:t>
            </a:r>
          </a:p>
          <a:p>
            <a:endParaRPr lang="en-GB" smtClean="0"/>
          </a:p>
          <a:p>
            <a:r>
              <a:rPr lang="en-GB" smtClean="0"/>
              <a:t>Paper </a:t>
            </a:r>
            <a:r>
              <a:rPr lang="en-GB" dirty="0"/>
              <a:t>is to be submitted to the SJ </a:t>
            </a:r>
            <a:r>
              <a:rPr lang="en-GB" dirty="0" smtClean="0"/>
              <a:t>soon</a:t>
            </a:r>
          </a:p>
          <a:p>
            <a:r>
              <a:rPr lang="en-GB" smtClean="0"/>
              <a:t>Thanks </a:t>
            </a:r>
            <a:r>
              <a:rPr lang="en-GB" dirty="0"/>
              <a:t>to </a:t>
            </a:r>
            <a:r>
              <a:rPr lang="en-GB" dirty="0" smtClean="0"/>
              <a:t>the Africa COVID-19 trial team </a:t>
            </a:r>
            <a:r>
              <a:rPr lang="en-GB" smtClean="0"/>
              <a:t>incl</a:t>
            </a:r>
            <a:r>
              <a:rPr lang="en-GB" dirty="0" smtClean="0"/>
              <a:t>. Debbie Ford, Hanif Esmail, Di Gibb, Anna Turkova, Annabelle South</a:t>
            </a:r>
            <a:endParaRPr lang="en-GB" dirty="0"/>
          </a:p>
          <a:p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9623529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Extra slides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25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312951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Some examples of reducing the sample size required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685800" y="4941168"/>
            <a:ext cx="7772400" cy="1154832"/>
          </a:xfrm>
        </p:spPr>
        <p:txBody>
          <a:bodyPr/>
          <a:lstStyle/>
          <a:p>
            <a:r>
              <a:rPr lang="en-GB" dirty="0" smtClean="0"/>
              <a:t>Adding small categories doesn’t help, but subdividing big ones does</a:t>
            </a:r>
          </a:p>
          <a:p>
            <a:r>
              <a:rPr lang="en-GB" dirty="0" smtClean="0"/>
              <a:t>Used OR=0.375, </a:t>
            </a:r>
            <a:r>
              <a:rPr lang="en-GB" dirty="0"/>
              <a:t>power=0.9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1524000" y="1844824"/>
          <a:ext cx="6504384" cy="2987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32036">
                  <a:extLst>
                    <a:ext uri="{9D8B030D-6E8A-4147-A177-3AD203B41FA5}">
                      <a16:colId xmlns:a16="http://schemas.microsoft.com/office/drawing/2014/main" val="2934058626"/>
                    </a:ext>
                  </a:extLst>
                </a:gridCol>
                <a:gridCol w="832036">
                  <a:extLst>
                    <a:ext uri="{9D8B030D-6E8A-4147-A177-3AD203B41FA5}">
                      <a16:colId xmlns:a16="http://schemas.microsoft.com/office/drawing/2014/main" val="1841620922"/>
                    </a:ext>
                  </a:extLst>
                </a:gridCol>
                <a:gridCol w="832036">
                  <a:extLst>
                    <a:ext uri="{9D8B030D-6E8A-4147-A177-3AD203B41FA5}">
                      <a16:colId xmlns:a16="http://schemas.microsoft.com/office/drawing/2014/main" val="2398279746"/>
                    </a:ext>
                  </a:extLst>
                </a:gridCol>
                <a:gridCol w="832036">
                  <a:extLst>
                    <a:ext uri="{9D8B030D-6E8A-4147-A177-3AD203B41FA5}">
                      <a16:colId xmlns:a16="http://schemas.microsoft.com/office/drawing/2014/main" val="2226673689"/>
                    </a:ext>
                  </a:extLst>
                </a:gridCol>
                <a:gridCol w="832036">
                  <a:extLst>
                    <a:ext uri="{9D8B030D-6E8A-4147-A177-3AD203B41FA5}">
                      <a16:colId xmlns:a16="http://schemas.microsoft.com/office/drawing/2014/main" val="633200713"/>
                    </a:ext>
                  </a:extLst>
                </a:gridCol>
                <a:gridCol w="2344204">
                  <a:extLst>
                    <a:ext uri="{9D8B030D-6E8A-4147-A177-3AD203B41FA5}">
                      <a16:colId xmlns:a16="http://schemas.microsoft.com/office/drawing/2014/main" val="1301246256"/>
                    </a:ext>
                  </a:extLst>
                </a:gridCol>
              </a:tblGrid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Control category probabilities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 marL="228647" marR="228647"/>
                </a:tc>
                <a:tc hMerge="1">
                  <a:txBody>
                    <a:bodyPr/>
                    <a:lstStyle/>
                    <a:p>
                      <a:endParaRPr lang="en-GB" sz="2000"/>
                    </a:p>
                  </a:txBody>
                  <a:tcPr marL="228647" marR="228647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marL="228647" marR="228647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Sample size required</a:t>
                      </a:r>
                    </a:p>
                    <a:p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 marL="228647" marR="228647"/>
                </a:tc>
                <a:extLst>
                  <a:ext uri="{0D108BD9-81ED-4DB2-BD59-A6C34878D82A}">
                    <a16:rowId xmlns:a16="http://schemas.microsoft.com/office/drawing/2014/main" val="2800221686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0.4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0.6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216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 marL="228647" marR="228647"/>
                </a:tc>
                <a:extLst>
                  <a:ext uri="{0D108BD9-81ED-4DB2-BD59-A6C34878D82A}">
                    <a16:rowId xmlns:a16="http://schemas.microsoft.com/office/drawing/2014/main" val="31522389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0.01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0.39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0.6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216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 marL="228647" marR="228647"/>
                </a:tc>
                <a:extLst>
                  <a:ext uri="{0D108BD9-81ED-4DB2-BD59-A6C34878D82A}">
                    <a16:rowId xmlns:a16="http://schemas.microsoft.com/office/drawing/2014/main" val="39386697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0.01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0.09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0.3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0.6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212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 marL="228647" marR="228647"/>
                </a:tc>
                <a:extLst>
                  <a:ext uri="{0D108BD9-81ED-4DB2-BD59-A6C34878D82A}">
                    <a16:rowId xmlns:a16="http://schemas.microsoft.com/office/drawing/2014/main" val="350693822"/>
                  </a:ext>
                </a:extLst>
              </a:tr>
              <a:tr h="370840">
                <a:tc gridSpan="3"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0.4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0.3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0.3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153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 marL="228647" marR="228647"/>
                </a:tc>
                <a:extLst>
                  <a:ext uri="{0D108BD9-81ED-4DB2-BD59-A6C34878D82A}">
                    <a16:rowId xmlns:a16="http://schemas.microsoft.com/office/drawing/2014/main" val="1381212798"/>
                  </a:ext>
                </a:extLst>
              </a:tr>
              <a:tr h="370840">
                <a:tc gridSpan="5"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[limit]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135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 marL="228647" marR="228647"/>
                </a:tc>
                <a:extLst>
                  <a:ext uri="{0D108BD9-81ED-4DB2-BD59-A6C34878D82A}">
                    <a16:rowId xmlns:a16="http://schemas.microsoft.com/office/drawing/2014/main" val="3568583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4392718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Evaluation 2: binary </a:t>
            </a:r>
            <a:r>
              <a:rPr lang="en-GB" dirty="0" smtClean="0"/>
              <a:t>outcome (with type 1 error rates)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15494866"/>
              </p:ext>
            </p:extLst>
          </p:nvPr>
        </p:nvGraphicFramePr>
        <p:xfrm>
          <a:off x="395537" y="2276872"/>
          <a:ext cx="8136905" cy="3448050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1863086183"/>
                    </a:ext>
                  </a:extLst>
                </a:gridCol>
                <a:gridCol w="981925">
                  <a:extLst>
                    <a:ext uri="{9D8B030D-6E8A-4147-A177-3AD203B41FA5}">
                      <a16:colId xmlns:a16="http://schemas.microsoft.com/office/drawing/2014/main" val="2700094124"/>
                    </a:ext>
                  </a:extLst>
                </a:gridCol>
                <a:gridCol w="706988">
                  <a:extLst>
                    <a:ext uri="{9D8B030D-6E8A-4147-A177-3AD203B41FA5}">
                      <a16:colId xmlns:a16="http://schemas.microsoft.com/office/drawing/2014/main" val="3006819262"/>
                    </a:ext>
                  </a:extLst>
                </a:gridCol>
                <a:gridCol w="706988">
                  <a:extLst>
                    <a:ext uri="{9D8B030D-6E8A-4147-A177-3AD203B41FA5}">
                      <a16:colId xmlns:a16="http://schemas.microsoft.com/office/drawing/2014/main" val="384908275"/>
                    </a:ext>
                  </a:extLst>
                </a:gridCol>
                <a:gridCol w="706988">
                  <a:extLst>
                    <a:ext uri="{9D8B030D-6E8A-4147-A177-3AD203B41FA5}">
                      <a16:colId xmlns:a16="http://schemas.microsoft.com/office/drawing/2014/main" val="925007583"/>
                    </a:ext>
                  </a:extLst>
                </a:gridCol>
                <a:gridCol w="706988">
                  <a:extLst>
                    <a:ext uri="{9D8B030D-6E8A-4147-A177-3AD203B41FA5}">
                      <a16:colId xmlns:a16="http://schemas.microsoft.com/office/drawing/2014/main" val="3013288997"/>
                    </a:ext>
                  </a:extLst>
                </a:gridCol>
                <a:gridCol w="706988">
                  <a:extLst>
                    <a:ext uri="{9D8B030D-6E8A-4147-A177-3AD203B41FA5}">
                      <a16:colId xmlns:a16="http://schemas.microsoft.com/office/drawing/2014/main" val="1801948719"/>
                    </a:ext>
                  </a:extLst>
                </a:gridCol>
                <a:gridCol w="706988">
                  <a:extLst>
                    <a:ext uri="{9D8B030D-6E8A-4147-A177-3AD203B41FA5}">
                      <a16:colId xmlns:a16="http://schemas.microsoft.com/office/drawing/2014/main" val="978654898"/>
                    </a:ext>
                  </a:extLst>
                </a:gridCol>
                <a:gridCol w="706988">
                  <a:extLst>
                    <a:ext uri="{9D8B030D-6E8A-4147-A177-3AD203B41FA5}">
                      <a16:colId xmlns:a16="http://schemas.microsoft.com/office/drawing/2014/main" val="506238663"/>
                    </a:ext>
                  </a:extLst>
                </a:gridCol>
                <a:gridCol w="706988">
                  <a:extLst>
                    <a:ext uri="{9D8B030D-6E8A-4147-A177-3AD203B41FA5}">
                      <a16:colId xmlns:a16="http://schemas.microsoft.com/office/drawing/2014/main" val="3897053406"/>
                    </a:ext>
                  </a:extLst>
                </a:gridCol>
                <a:gridCol w="706988">
                  <a:extLst>
                    <a:ext uri="{9D8B030D-6E8A-4147-A177-3AD203B41FA5}">
                      <a16:colId xmlns:a16="http://schemas.microsoft.com/office/drawing/2014/main" val="263304254"/>
                    </a:ext>
                  </a:extLst>
                </a:gridCol>
              </a:tblGrid>
              <a:tr h="190500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Odds </a:t>
                      </a:r>
                    </a:p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Ratio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Sample </a:t>
                      </a:r>
                      <a:endParaRPr lang="en-GB" sz="2000" u="none" strike="noStrike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size 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9"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Power </a:t>
                      </a:r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%, </a:t>
                      </a:r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from sample size formula or simulation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98439800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artbin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artcat</a:t>
                      </a:r>
                      <a:endParaRPr lang="en-GB" sz="2000" b="1" u="none" strike="noStrike" kern="1200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GB" sz="1800" b="1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Simulation  </a:t>
                      </a:r>
                    </a:p>
                    <a:p>
                      <a:pPr algn="ctr" fontAlgn="b"/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Type 1 error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697634"/>
                  </a:ext>
                </a:extLst>
              </a:tr>
              <a:tr h="190500">
                <a:tc vMerge="1">
                  <a:txBody>
                    <a:bodyPr/>
                    <a:lstStyle/>
                    <a:p>
                      <a:pPr algn="ctr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GB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local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GB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dist.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NN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NA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AA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Wald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LRT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Wald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b="1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LRT </a:t>
                      </a:r>
                      <a:endParaRPr lang="en-GB" sz="2000" b="1" i="0" u="none" strike="noStrike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427462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85.1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974942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93.8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87.6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971172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439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92.3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88.7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3584828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699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90.5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28814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1198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89.6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2269819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0.7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2322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90.3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90.2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829967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0.8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5664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lang="en-GB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90.1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89.9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20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90.0</a:t>
                      </a:r>
                      <a:endParaRPr kumimoji="0" lang="en-GB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2000" u="none" strike="noStrike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5.0</a:t>
                      </a:r>
                      <a:endParaRPr lang="en-GB" sz="20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80275374"/>
                  </a:ext>
                </a:extLst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2609801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Sample size in Stata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ART suite: sample size calculations for complex time-to-event trials (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artsurv</a:t>
            </a:r>
            <a:r>
              <a:rPr lang="en-GB" dirty="0" smtClean="0"/>
              <a:t>)</a:t>
            </a:r>
          </a:p>
          <a:p>
            <a:pPr lvl="1"/>
            <a:r>
              <a:rPr lang="en-GB" dirty="0" smtClean="0"/>
              <a:t>also includes binary outcome (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artbin</a:t>
            </a:r>
            <a:r>
              <a:rPr lang="en-GB" dirty="0" smtClean="0">
                <a:cs typeface="Arial" panose="020B0604020202020204" pitchFamily="34" charset="0"/>
              </a:rPr>
              <a:t>, currently being updated</a:t>
            </a:r>
            <a:r>
              <a:rPr lang="en-GB" dirty="0" smtClean="0"/>
              <a:t>)</a:t>
            </a:r>
          </a:p>
          <a:p>
            <a:pPr lvl="1"/>
            <a:r>
              <a:rPr lang="en-GB" sz="1800" dirty="0"/>
              <a:t>Barthel FMS, Royston P, Babiker A. A menu-driven facility for complex sample size calculation in randomized controlled trials with a survival or a binary outcome: Update. </a:t>
            </a:r>
            <a:r>
              <a:rPr lang="en-GB" sz="1800" i="1" dirty="0"/>
              <a:t>Stata J</a:t>
            </a:r>
            <a:r>
              <a:rPr lang="en-GB" sz="1800" dirty="0"/>
              <a:t> 2005;5(1):123-129.</a:t>
            </a:r>
          </a:p>
          <a:p>
            <a:pPr lvl="1"/>
            <a:r>
              <a:rPr lang="en-GB" sz="1800" dirty="0"/>
              <a:t>Royston P, Barthel FMS. Projection of power and events in clinical trials with a time-to-event outcome. </a:t>
            </a:r>
            <a:r>
              <a:rPr lang="en-GB" sz="1800" i="1" dirty="0"/>
              <a:t>Stata J</a:t>
            </a:r>
            <a:r>
              <a:rPr lang="en-GB" sz="1800" dirty="0"/>
              <a:t> 2010;10(3):386-394.</a:t>
            </a:r>
          </a:p>
          <a:p>
            <a:r>
              <a:rPr lang="en-GB" dirty="0" smtClean="0"/>
              <a:t>Official </a:t>
            </a:r>
            <a:r>
              <a:rPr lang="en-GB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power </a:t>
            </a:r>
            <a:r>
              <a:rPr lang="en-GB" dirty="0"/>
              <a:t>(v13</a:t>
            </a:r>
            <a:r>
              <a:rPr lang="en-GB" dirty="0" smtClean="0"/>
              <a:t>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94930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Plan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solidFill>
                  <a:srgbClr val="000000"/>
                </a:solidFill>
                <a:cs typeface="Arial" panose="020B0604020202020204" pitchFamily="34" charset="0"/>
              </a:rPr>
              <a:t>The program described here is available by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net from http://www.homepages.ucl.ac.uk/~rmjwiww/stata/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design </a:t>
            </a:r>
            <a:r>
              <a:rPr lang="en-GB" dirty="0">
                <a:solidFill>
                  <a:srgbClr val="00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Wingdings" panose="05000000000000000000" pitchFamily="2" charset="2"/>
              </a:rPr>
              <a:t> artcat</a:t>
            </a:r>
            <a:endParaRPr lang="en-GB" dirty="0">
              <a:solidFill>
                <a:srgbClr val="000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Theory – sample size formulae in general, Whitehead’s method, and a new method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 </a:t>
            </a:r>
            <a:r>
              <a:rPr lang="en-GB" dirty="0">
                <a:latin typeface="Courier New" panose="02070309020205020404" pitchFamily="49" charset="0"/>
                <a:cs typeface="Courier New" panose="02070309020205020404" pitchFamily="49" charset="0"/>
              </a:rPr>
              <a:t>artcat</a:t>
            </a:r>
            <a:r>
              <a:rPr lang="en-GB" dirty="0" smtClean="0"/>
              <a:t> command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Example in FLU-IVIG study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Evaluation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Software testing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Discussion</a:t>
            </a:r>
          </a:p>
          <a:p>
            <a:pPr marL="457200" indent="-457200">
              <a:buFont typeface="+mj-lt"/>
              <a:buAutoNum type="arabicPeriod"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56229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General theory for sample size calculation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Estimand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 smtClean="0"/>
                  <a:t>, e.g. risk difference or </a:t>
                </a:r>
                <a:r>
                  <a:rPr lang="en-GB" dirty="0" smtClean="0">
                    <a:solidFill>
                      <a:srgbClr val="FF0000"/>
                    </a:solidFill>
                  </a:rPr>
                  <a:t>log</a:t>
                </a:r>
                <a:r>
                  <a:rPr lang="en-GB" dirty="0" smtClean="0"/>
                  <a:t> odds ratio</a:t>
                </a:r>
              </a:p>
              <a:p>
                <a:r>
                  <a:rPr lang="en-GB" dirty="0" smtClean="0"/>
                  <a:t>Sample size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 smtClean="0"/>
                  <a:t> (both arms)</a:t>
                </a:r>
              </a:p>
              <a:p>
                <a:r>
                  <a:rPr lang="en-GB" dirty="0" smtClean="0"/>
                  <a:t>Estimator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acc>
                  </m:oMath>
                </a14:m>
                <a:r>
                  <a:rPr lang="en-GB" dirty="0" smtClean="0"/>
                  <a:t> with variance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b="0" i="0" smtClean="0"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𝑡𝑒𝑠𝑡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/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 smtClean="0"/>
                  <a:t> in hypothesis test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smtClean="0"/>
                  <a:t>in general</a:t>
                </a:r>
              </a:p>
              <a:p>
                <a:r>
                  <a:rPr lang="en-GB" dirty="0" smtClean="0"/>
                  <a:t>Standard calculation: to have power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 smtClean="0"/>
                  <a:t> to reject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=0 </m:t>
                    </m:r>
                  </m:oMath>
                </a14:m>
                <a:r>
                  <a:rPr lang="en-GB" dirty="0" smtClean="0"/>
                  <a:t>at level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dirty="0" smtClean="0"/>
                  <a:t> when in truth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𝜃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GB" dirty="0"/>
                  <a:t>, </a:t>
                </a:r>
                <a:r>
                  <a:rPr lang="en-GB" dirty="0" smtClean="0"/>
                  <a:t>need</a:t>
                </a:r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b>
                                        <m:sSubPr>
                                          <m:ctrlPr>
                                            <a:rPr lang="en-GB" i="1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i="1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GB" b="0" i="1" smtClean="0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𝑡𝑒𝑠𝑡</m:t>
                                          </m:r>
                                        </m:sub>
                                      </m:sSub>
                                    </m:e>
                                  </m:rad>
                                  <m:sSub>
                                    <m:sSubPr>
                                      <m:ctrlP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f>
                                        <m:fPr>
                                          <m:type m:val="lin"/>
                                          <m:ctrlPr>
                                            <a:rPr lang="en-GB" i="1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i="1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num>
                                        <m:den>
                                          <m:r>
                                            <a:rPr lang="en-GB" i="1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sub>
                                  </m:sSub>
                                  <m:r>
                                    <a:rPr lang="en-GB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GB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GB" b="0" i="1" smtClean="0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𝑉</m:t>
                                      </m:r>
                                    </m:e>
                                  </m:rad>
                                  <m:sSub>
                                    <m:sSubPr>
                                      <m:ctrlP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i="1" dirty="0" smtClean="0">
                  <a:solidFill>
                    <a:srgbClr val="C00000"/>
                  </a:solidFill>
                </a:endParaRPr>
              </a:p>
              <a:p>
                <a:r>
                  <a:rPr lang="en-GB" dirty="0" smtClean="0"/>
                  <a:t>Modify for unequal allocation ratio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533" r="-14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28388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General theory for sample size calculation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Recall </a:t>
                </a:r>
                <a14:m>
                  <m:oMath xmlns:m="http://schemas.openxmlformats.org/officeDocument/2006/math">
                    <m:r>
                      <a:rPr lang="en-GB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>
                        <a:solidFill>
                          <a:srgbClr val="C0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GB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lang="en-GB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sSub>
                                      <m:sSubPr>
                                        <m:ctrlPr>
                                          <a:rPr lang="en-GB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GB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𝑉</m:t>
                                        </m:r>
                                      </m:e>
                                      <m:sub>
                                        <m:r>
                                          <a:rPr lang="en-GB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𝑡𝑒𝑠𝑡</m:t>
                                        </m:r>
                                      </m:sub>
                                    </m:sSub>
                                  </m:e>
                                </m:rad>
                                <m:sSub>
                                  <m:sSubPr>
                                    <m:ctrlPr>
                                      <a:rPr lang="en-GB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f>
                                      <m:fPr>
                                        <m:type m:val="lin"/>
                                        <m:ctrlPr>
                                          <a:rPr lang="en-GB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Pr>
                                      <m:num>
                                        <m:r>
                                          <a:rPr lang="en-GB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num>
                                      <m:den>
                                        <m:r>
                                          <a:rPr lang="en-GB" i="1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  <m:t>2</m:t>
                                        </m:r>
                                      </m:den>
                                    </m:f>
                                  </m:sub>
                                </m:sSub>
                                <m:r>
                                  <a:rPr lang="en-GB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en-GB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en-GB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𝑉</m:t>
                                    </m:r>
                                  </m:e>
                                </m:rad>
                                <m:sSub>
                                  <m:sSubPr>
                                    <m:ctrlPr>
                                      <a:rPr lang="en-GB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𝑧</m:t>
                                    </m:r>
                                  </m:e>
                                  <m:sub>
                                    <m:r>
                                      <a:rPr lang="en-GB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𝛽</m:t>
                                    </m:r>
                                  </m:sub>
                                </m:sSub>
                              </m:e>
                            </m:d>
                          </m:e>
                          <m:sup>
                            <m:r>
                              <a:rPr lang="en-GB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GB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GB" i="1" dirty="0">
                  <a:solidFill>
                    <a:srgbClr val="C00000"/>
                  </a:solidFill>
                </a:endParaRPr>
              </a:p>
              <a:p>
                <a:r>
                  <a:rPr lang="en-GB" dirty="0" smtClean="0"/>
                  <a:t>Let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under null hypothesis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under </a:t>
                </a:r>
                <a:r>
                  <a:rPr lang="en-GB" dirty="0" smtClean="0"/>
                  <a:t>alternative: e.g</a:t>
                </a:r>
                <a:r>
                  <a:rPr lang="en-GB" dirty="0"/>
                  <a:t>. for </a:t>
                </a:r>
                <a:r>
                  <a:rPr lang="en-GB" dirty="0" smtClean="0"/>
                  <a:t>risk difference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=4</m:t>
                    </m:r>
                    <m:acc>
                      <m:accPr>
                        <m:chr m:val="̅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1−</m:t>
                        </m:r>
                        <m:acc>
                          <m:accPr>
                            <m:chr m:val="̅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</m:d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=2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𝑐</m:t>
                        </m:r>
                      </m:sub>
                    </m:sSub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𝑐</m:t>
                            </m:r>
                          </m:sub>
                        </m:sSub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+2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𝑒</m:t>
                        </m:r>
                      </m:sub>
                    </m:sSub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1−</m:t>
                        </m:r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𝑒</m:t>
                            </m:r>
                          </m:sub>
                        </m:sSub>
                      </m:e>
                    </m:d>
                  </m:oMath>
                </a14:m>
                <a:endParaRPr lang="en-GB" dirty="0"/>
              </a:p>
              <a:p>
                <a:r>
                  <a:rPr lang="en-GB" dirty="0" smtClean="0"/>
                  <a:t>Method </a:t>
                </a:r>
                <a:r>
                  <a:rPr lang="en-GB" dirty="0"/>
                  <a:t>NN: approximate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𝑡𝑒𝑠𝑡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GB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f>
                                        <m:fPr>
                                          <m:type m:val="lin"/>
                                          <m:ctrlPr>
                                            <a:rPr lang="en-GB" i="1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i="1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num>
                                        <m:den>
                                          <m:r>
                                            <a:rPr lang="en-GB" i="1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sub>
                                  </m:sSub>
                                  <m:r>
                                    <a:rPr lang="en-GB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i="1" dirty="0">
                  <a:solidFill>
                    <a:srgbClr val="00B050"/>
                  </a:solidFill>
                </a:endParaRPr>
              </a:p>
              <a:p>
                <a:r>
                  <a:rPr lang="en-GB" dirty="0"/>
                  <a:t>Method </a:t>
                </a:r>
                <a:r>
                  <a:rPr lang="en-GB" dirty="0" smtClean="0"/>
                  <a:t>NA (best):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𝑡𝑒𝑠𝑡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GB" dirty="0" smtClean="0"/>
                  <a:t>:</a:t>
                </a:r>
                <a:endParaRPr lang="en-GB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b>
                                        <m:sSubPr>
                                          <m:ctrlPr>
                                            <a:rPr lang="en-GB" i="1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i="1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GB" b="0" i="1" smtClean="0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𝑁</m:t>
                                          </m:r>
                                        </m:sub>
                                      </m:sSub>
                                    </m:e>
                                  </m:rad>
                                  <m:sSub>
                                    <m:sSubPr>
                                      <m:ctrlP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f>
                                        <m:fPr>
                                          <m:type m:val="lin"/>
                                          <m:ctrlPr>
                                            <a:rPr lang="en-GB" i="1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i="1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num>
                                        <m:den>
                                          <m:r>
                                            <a:rPr lang="en-GB" i="1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sub>
                                  </m:sSub>
                                  <m:r>
                                    <a:rPr lang="en-GB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sSub>
                                        <m:sSubPr>
                                          <m:ctrlPr>
                                            <a:rPr lang="en-GB" b="0" i="1" smtClean="0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GB" i="1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𝑉</m:t>
                                          </m:r>
                                        </m:e>
                                        <m:sub>
                                          <m:r>
                                            <a:rPr lang="en-GB" b="0" i="1" smtClean="0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𝐴</m:t>
                                          </m:r>
                                        </m:sub>
                                      </m:sSub>
                                    </m:e>
                                  </m:rad>
                                  <m:sSub>
                                    <m:sSubPr>
                                      <m:ctrlP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i="1" dirty="0">
                  <a:solidFill>
                    <a:srgbClr val="00B050"/>
                  </a:solidFill>
                </a:endParaRPr>
              </a:p>
              <a:p>
                <a:r>
                  <a:rPr lang="en-GB" dirty="0"/>
                  <a:t>Method </a:t>
                </a:r>
                <a:r>
                  <a:rPr lang="en-GB" dirty="0" smtClean="0"/>
                  <a:t>AA: </a:t>
                </a:r>
                <a:r>
                  <a:rPr lang="en-GB" dirty="0"/>
                  <a:t>approximate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𝑡𝑒𝑠𝑡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GB" dirty="0"/>
                  <a:t>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i="1" smtClean="0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solidFill>
                                <a:srgbClr val="C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𝑉</m:t>
                              </m:r>
                            </m:e>
                            <m:sub>
                              <m:r>
                                <a:rPr lang="en-GB" b="0" i="1" smtClean="0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f>
                                        <m:fPr>
                                          <m:type m:val="lin"/>
                                          <m:ctrlPr>
                                            <a:rPr lang="en-GB" i="1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i="1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num>
                                        <m:den>
                                          <m:r>
                                            <a:rPr lang="en-GB" i="1">
                                              <a:solidFill>
                                                <a:srgbClr val="C0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sub>
                                  </m:sSub>
                                  <m:r>
                                    <a:rPr lang="en-GB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solidFill>
                                            <a:srgbClr val="C0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GB" i="1">
                                  <a:solidFill>
                                    <a:srgbClr val="C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GB" i="1" dirty="0">
                  <a:solidFill>
                    <a:srgbClr val="00B050"/>
                  </a:solidFill>
                </a:endParaRPr>
              </a:p>
              <a:p>
                <a:pPr marL="0" indent="0">
                  <a:buNone/>
                </a:pPr>
                <a:endParaRPr lang="en-GB" i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b="-74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3075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Whitehead’s method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GB" dirty="0" smtClean="0"/>
                  <a:t>Now consider an ordered categorical outcome with levels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=1,2,3,…</m:t>
                    </m:r>
                  </m:oMath>
                </a14:m>
                <a:endParaRPr lang="en-GB" dirty="0" smtClean="0"/>
              </a:p>
              <a:p>
                <a:r>
                  <a:rPr lang="en-GB" dirty="0" smtClean="0"/>
                  <a:t>Analysis will be by the proportional odds model (Stata </a:t>
                </a:r>
                <a:r>
                  <a:rPr lang="en-GB" b="1" smtClean="0">
                    <a:latin typeface="Courier New" panose="02070309020205020404" pitchFamily="49" charset="0"/>
                    <a:cs typeface="Courier New" panose="02070309020205020404" pitchFamily="49" charset="0"/>
                  </a:rPr>
                  <a:t>ologit</a:t>
                </a:r>
                <a:r>
                  <a:rPr lang="en-GB" dirty="0" smtClean="0"/>
                  <a:t>)</a:t>
                </a:r>
                <a:r>
                  <a:rPr lang="en-GB" dirty="0"/>
                  <a:t> </a:t>
                </a:r>
                <a:r>
                  <a:rPr lang="en-GB" dirty="0" smtClean="0"/>
                  <a:t>assuming a common </a:t>
                </a:r>
                <a:r>
                  <a:rPr lang="en-GB" dirty="0" smtClean="0">
                    <a:solidFill>
                      <a:srgbClr val="FF0000"/>
                    </a:solidFill>
                  </a:rPr>
                  <a:t>log</a:t>
                </a:r>
                <a:r>
                  <a:rPr lang="en-GB" dirty="0" smtClean="0"/>
                  <a:t> odds </a:t>
                </a:r>
                <a:r>
                  <a:rPr lang="en-GB" dirty="0"/>
                  <a:t>ratio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dirty="0" smtClean="0"/>
                  <a:t> </a:t>
                </a:r>
              </a:p>
              <a:p>
                <a:r>
                  <a:rPr lang="en-GB" dirty="0" smtClean="0"/>
                  <a:t>Whitehead (1993) proposed a method based on the null variance (i.e. method NN). Allowing allocation ratio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:1</m:t>
                    </m:r>
                  </m:oMath>
                </a14:m>
                <a:r>
                  <a:rPr lang="en-GB" dirty="0" smtClean="0"/>
                  <a:t> (control:experimental) gives a total sample size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𝑛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f>
                                        <m:fPr>
                                          <m:type m:val="lin"/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num>
                                        <m:den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sub>
                                  </m:sSub>
                                  <m:r>
                                    <a:rPr lang="en-GB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sSub>
                                    <m:sSubPr>
                                      <m:ctrlP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𝑧</m:t>
                                      </m:r>
                                    </m:e>
                                    <m:sub>
                                      <m:r>
                                        <a:rPr lang="en-GB" i="1">
                                          <a:latin typeface="Cambria Math" panose="02040503050406030204" pitchFamily="18" charset="0"/>
                                        </a:rPr>
                                        <m:t>𝛽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  <m:sup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d>
                            <m:d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GB" b="0" i="1" smtClean="0">
                                      <a:latin typeface="Cambria Math" panose="02040503050406030204" pitchFamily="18" charset="0"/>
                                    </a:rPr>
                                    <m:t>𝑖</m:t>
                                  </m:r>
                                </m:sub>
                                <m:sup/>
                                <m:e>
                                  <m:sSubSup>
                                    <m:sSubSupPr>
                                      <m:ctrlP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acc>
                                        <m:accPr>
                                          <m:chr m:val="̅"/>
                                          <m:ctrlP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accPr>
                                        <m:e>
                                          <m:r>
                                            <a:rPr lang="en-GB" i="1">
                                              <a:latin typeface="Cambria Math" panose="02040503050406030204" pitchFamily="18" charset="0"/>
                                            </a:rPr>
                                            <m:t>𝑝</m:t>
                                          </m:r>
                                        </m:e>
                                      </m:acc>
                                    </m:e>
                                    <m:sub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  <m:sup>
                                      <m:r>
                                        <a:rPr lang="en-GB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bSup>
                                </m:e>
                              </m:nary>
                            </m:e>
                          </m:d>
                        </m:den>
                      </m:f>
                    </m:oMath>
                  </m:oMathPara>
                </a14:m>
                <a:endParaRPr lang="en-GB" dirty="0" smtClean="0"/>
              </a:p>
              <a:p>
                <a:pPr marL="400050" lvl="1" indent="0">
                  <a:buNone/>
                </a:pPr>
                <a:r>
                  <a:rPr lang="en-GB" dirty="0" smtClean="0"/>
                  <a:t>where </a:t>
                </a:r>
              </a:p>
              <a:p>
                <a:pPr marL="400050" lvl="1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𝑐𝑖</m:t>
                            </m:r>
                          </m:sub>
                        </m:s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  <m:sub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𝑒𝑖</m:t>
                            </m:r>
                          </m:sub>
                        </m:sSub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</m:t>
                        </m:r>
                      </m:den>
                    </m:f>
                  </m:oMath>
                </a14:m>
                <a:r>
                  <a:rPr lang="en-GB" dirty="0" smtClean="0"/>
                  <a:t> is the overall outcome proportion at level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706" t="-5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614045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Limitations of Whitehead’s method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GB" dirty="0" smtClean="0"/>
              <a:t>It requires a common odds ratio at the design stage. </a:t>
            </a:r>
            <a:br>
              <a:rPr lang="en-GB" dirty="0" smtClean="0"/>
            </a:br>
            <a:r>
              <a:rPr lang="en-GB" dirty="0" smtClean="0"/>
              <a:t>But e.g. in the COVID-19 trial, we considered a 3-level outcome of death / hospitalisation / OK, and assumed a </a:t>
            </a:r>
            <a:r>
              <a:rPr lang="en-GB" dirty="0" smtClean="0">
                <a:solidFill>
                  <a:srgbClr val="FF0000"/>
                </a:solidFill>
              </a:rPr>
              <a:t>common risk ratio </a:t>
            </a:r>
            <a:r>
              <a:rPr lang="en-GB" dirty="0" smtClean="0"/>
              <a:t>of 0.75 for the 2 adverse outcomes.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It uses the NN method, so may be inaccurate</a:t>
            </a:r>
          </a:p>
          <a:p>
            <a:pPr marL="457200" indent="-457200">
              <a:buFont typeface="+mj-lt"/>
              <a:buAutoNum type="arabicPeriod"/>
            </a:pPr>
            <a:r>
              <a:rPr lang="en-GB" dirty="0" smtClean="0"/>
              <a:t>It doesn’t allow for non-inferiority trials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8646675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New proposal – “ologit” method</a:t>
            </a:r>
            <a:endParaRPr lang="en-GB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524000"/>
                <a:ext cx="4716944" cy="4572000"/>
              </a:xfrm>
            </p:spPr>
            <p:txBody>
              <a:bodyPr/>
              <a:lstStyle/>
              <a:p>
                <a:r>
                  <a:rPr lang="en-GB" dirty="0" smtClean="0"/>
                  <a:t>Idea: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>
                        <a:latin typeface="Cambria Math" panose="02040503050406030204" pitchFamily="18" charset="0"/>
                      </a:rPr>
                      <m:t>var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acc>
                          <m:accPr>
                            <m:chr m:val="̂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𝜃</m:t>
                            </m:r>
                          </m:e>
                        </m:acc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𝑉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/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GB" dirty="0"/>
                  <a:t> </a:t>
                </a:r>
                <a:r>
                  <a:rPr lang="en-GB" dirty="0" smtClean="0"/>
                  <a:t>so compute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𝑉</m:t>
                    </m:r>
                  </m:oMath>
                </a14:m>
                <a:r>
                  <a:rPr lang="en-GB" dirty="0" smtClean="0"/>
                  <a:t> by setting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r>
                  <a:rPr lang="en-GB" dirty="0" smtClean="0"/>
                  <a:t> in a data set of expected results per patient</a:t>
                </a:r>
              </a:p>
              <a:p>
                <a:r>
                  <a:rPr lang="en-GB" dirty="0" smtClean="0"/>
                  <a:t>e.g. if the probabilities are </a:t>
                </a:r>
                <a:r>
                  <a:rPr lang="en-GB" dirty="0" smtClean="0">
                    <a:sym typeface="Wingdings" panose="05000000000000000000" pitchFamily="2" charset="2"/>
                  </a:rPr>
                  <a:t></a:t>
                </a:r>
                <a:endParaRPr lang="en-GB" dirty="0" smtClean="0"/>
              </a:p>
              <a:p>
                <a:r>
                  <a:rPr lang="en-GB" dirty="0" smtClean="0"/>
                  <a:t>and we have probability </a:t>
                </a:r>
                <a:r>
                  <a:rPr lang="en-GB" dirty="0" smtClean="0">
                    <a:solidFill>
                      <a:srgbClr val="C00000"/>
                    </a:solidFill>
                  </a:rPr>
                  <a:t>0.5</a:t>
                </a:r>
                <a:r>
                  <a:rPr lang="en-GB" dirty="0" smtClean="0"/>
                  <a:t> of allocation to each arm </a:t>
                </a:r>
              </a:p>
              <a:p>
                <a:r>
                  <a:rPr lang="en-GB" dirty="0" smtClean="0"/>
                  <a:t>then expected </a:t>
                </a:r>
                <a:r>
                  <a:rPr lang="en-GB" dirty="0"/>
                  <a:t>results </a:t>
                </a:r>
                <a:r>
                  <a:rPr lang="en-GB" dirty="0" smtClean="0"/>
                  <a:t>are </a:t>
                </a:r>
                <a:r>
                  <a:rPr lang="en-GB" dirty="0" smtClean="0">
                    <a:sym typeface="Wingdings" panose="05000000000000000000" pitchFamily="2" charset="2"/>
                  </a:rPr>
                  <a:t></a:t>
                </a:r>
              </a:p>
              <a:p>
                <a:endParaRPr lang="en-GB" dirty="0" smtClean="0">
                  <a:sym typeface="Wingdings" panose="05000000000000000000" pitchFamily="2" charset="2"/>
                </a:endParaRPr>
              </a:p>
              <a:p>
                <a:r>
                  <a:rPr lang="en-GB" dirty="0" smtClean="0">
                    <a:sym typeface="Wingdings" panose="05000000000000000000" pitchFamily="2" charset="2"/>
                  </a:rPr>
                  <a:t>Now run </a:t>
                </a:r>
                <a:r>
                  <a:rPr lang="en-GB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ologit</a:t>
                </a:r>
                <a:r>
                  <a:rPr lang="en-GB" b="1" dirty="0">
                    <a:latin typeface="Courier New" panose="02070309020205020404" pitchFamily="49" charset="0"/>
                    <a:cs typeface="Courier New" panose="02070309020205020404" pitchFamily="49" charset="0"/>
                  </a:rPr>
                  <a:t> </a:t>
                </a:r>
                <a:r>
                  <a:rPr lang="en-GB" dirty="0" smtClean="0">
                    <a:sym typeface="Wingdings" panose="05000000000000000000" pitchFamily="2" charset="2"/>
                  </a:rPr>
                  <a:t>on these expected data and set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𝑉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𝐴</m:t>
                        </m:r>
                      </m:sub>
                    </m:sSub>
                  </m:oMath>
                </a14:m>
                <a:r>
                  <a:rPr lang="en-GB" dirty="0" smtClean="0"/>
                  <a:t> equal to the observed variance of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𝜃</m:t>
                        </m:r>
                      </m:e>
                    </m:acc>
                  </m:oMath>
                </a14:m>
                <a:endParaRPr lang="en-GB" dirty="0" smtClean="0"/>
              </a:p>
              <a:p>
                <a:r>
                  <a:rPr lang="en-GB" dirty="0" smtClean="0"/>
                  <a:t>Repeat with probs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𝑐𝑖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𝑒𝑖</m:t>
                        </m:r>
                      </m:sub>
                    </m:sSub>
                  </m:oMath>
                </a14:m>
                <a:r>
                  <a:rPr lang="en-GB" dirty="0" smtClean="0"/>
                  <a:t> changed to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̅"/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GB" dirty="0" smtClean="0"/>
                  <a:t> to get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GB" b="0" dirty="0" smtClean="0"/>
              </a:p>
              <a:p>
                <a:r>
                  <a:rPr lang="en-GB" dirty="0" smtClean="0"/>
                  <a:t>Use standard formula</a:t>
                </a:r>
              </a:p>
              <a:p>
                <a:pPr marL="0" indent="0">
                  <a:buNone/>
                </a:pPr>
                <a:endParaRPr lang="en-GB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524000"/>
                <a:ext cx="4716944" cy="4572000"/>
              </a:xfrm>
              <a:blipFill>
                <a:blip r:embed="rId2"/>
                <a:stretch>
                  <a:fillRect l="-1163" t="-267" r="-2067" b="-82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9908600"/>
                  </p:ext>
                </p:extLst>
              </p:nvPr>
            </p:nvGraphicFramePr>
            <p:xfrm>
              <a:off x="5184488" y="1636942"/>
              <a:ext cx="3780000" cy="15849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6000">
                      <a:extLst>
                        <a:ext uri="{9D8B030D-6E8A-4147-A177-3AD203B41FA5}">
                          <a16:colId xmlns:a16="http://schemas.microsoft.com/office/drawing/2014/main" val="3291241076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724132271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925383070"/>
                        </a:ext>
                      </a:extLst>
                    </a:gridCol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Level </a:t>
                          </a:r>
                          <a14:m>
                            <m:oMath xmlns:m="http://schemas.openxmlformats.org/officeDocument/2006/math">
                              <m:r>
                                <a:rPr lang="en-GB" sz="2000" b="1" i="1" smtClean="0">
                                  <a:latin typeface="Cambria Math" panose="02040503050406030204" pitchFamily="18" charset="0"/>
                                </a:rPr>
                                <m:t>𝒊</m:t>
                              </m:r>
                            </m:oMath>
                          </a14:m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𝒄𝒊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𝒑</m:t>
                                    </m:r>
                                  </m:e>
                                  <m:sub>
                                    <m:r>
                                      <a:rPr lang="en-GB" sz="2000" b="1" i="1" smtClean="0">
                                        <a:latin typeface="Cambria Math" panose="02040503050406030204" pitchFamily="18" charset="0"/>
                                      </a:rPr>
                                      <m:t>𝒆𝒊</m:t>
                                    </m:r>
                                  </m:sub>
                                </m:sSub>
                                <m:r>
                                  <a:rPr lang="en-GB" sz="2000" b="1" i="1" smtClean="0"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5908137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1=death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.08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.06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33635760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2=hospitalisation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.24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.18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45944675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3=OK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.68</a:t>
                          </a:r>
                          <a:endParaRPr lang="en-GB" sz="2000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.76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74888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09908600"/>
                  </p:ext>
                </p:extLst>
              </p:nvPr>
            </p:nvGraphicFramePr>
            <p:xfrm>
              <a:off x="5184488" y="1636942"/>
              <a:ext cx="3780000" cy="158496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2196000">
                      <a:extLst>
                        <a:ext uri="{9D8B030D-6E8A-4147-A177-3AD203B41FA5}">
                          <a16:colId xmlns:a16="http://schemas.microsoft.com/office/drawing/2014/main" val="3291241076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724132271"/>
                        </a:ext>
                      </a:extLst>
                    </a:gridCol>
                    <a:gridCol w="792000">
                      <a:extLst>
                        <a:ext uri="{9D8B030D-6E8A-4147-A177-3AD203B41FA5}">
                          <a16:colId xmlns:a16="http://schemas.microsoft.com/office/drawing/2014/main" val="2925383070"/>
                        </a:ext>
                      </a:extLst>
                    </a:gridCol>
                  </a:tblGrid>
                  <a:tr h="39624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77" t="-6154" r="-73130" b="-3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78462" t="-6154" r="-103077" b="-33076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78462" t="-6154" r="-3077" b="-33076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859081373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1=death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.08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.06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633635760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2=hospitalisation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.24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.18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045944675"/>
                      </a:ext>
                    </a:extLst>
                  </a:tr>
                  <a:tr h="396240">
                    <a:tc>
                      <a:txBody>
                        <a:bodyPr/>
                        <a:lstStyle/>
                        <a:p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3=OK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solidFill>
                                <a:srgbClr val="C00000"/>
                              </a:solidFill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.68</a:t>
                          </a:r>
                          <a:endParaRPr lang="en-GB" sz="2000" dirty="0">
                            <a:solidFill>
                              <a:srgbClr val="C0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000" dirty="0" smtClean="0">
                              <a:latin typeface="Arial" panose="020B0604020202020204" pitchFamily="34" charset="0"/>
                              <a:cs typeface="Arial" panose="020B0604020202020204" pitchFamily="34" charset="0"/>
                            </a:rPr>
                            <a:t>.76</a:t>
                          </a:r>
                          <a:endParaRPr lang="en-GB" sz="2000" dirty="0">
                            <a:latin typeface="Arial" panose="020B0604020202020204" pitchFamily="34" charset="0"/>
                            <a:cs typeface="Arial" panose="020B0604020202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6748881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242787"/>
              </p:ext>
            </p:extLst>
          </p:nvPr>
        </p:nvGraphicFramePr>
        <p:xfrm>
          <a:off x="5539984" y="3445486"/>
          <a:ext cx="3060000" cy="2773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32000">
                  <a:extLst>
                    <a:ext uri="{9D8B030D-6E8A-4147-A177-3AD203B41FA5}">
                      <a16:colId xmlns:a16="http://schemas.microsoft.com/office/drawing/2014/main" val="3291241076"/>
                    </a:ext>
                  </a:extLst>
                </a:gridCol>
                <a:gridCol w="900000">
                  <a:extLst>
                    <a:ext uri="{9D8B030D-6E8A-4147-A177-3AD203B41FA5}">
                      <a16:colId xmlns:a16="http://schemas.microsoft.com/office/drawing/2014/main" val="545343534"/>
                    </a:ext>
                  </a:extLst>
                </a:gridCol>
                <a:gridCol w="828000">
                  <a:extLst>
                    <a:ext uri="{9D8B030D-6E8A-4147-A177-3AD203B41FA5}">
                      <a16:colId xmlns:a16="http://schemas.microsoft.com/office/drawing/2014/main" val="7241322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Outcome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Rand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b="1" i="0" dirty="0" smtClean="0">
                          <a:latin typeface="Arial" panose="020B0604020202020204" pitchFamily="34" charset="0"/>
                        </a:rPr>
                        <a:t>Prob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90813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1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c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.04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3635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c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.12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59446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3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c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.34</a:t>
                      </a:r>
                      <a:endParaRPr lang="en-GB" sz="2000" dirty="0">
                        <a:solidFill>
                          <a:srgbClr val="C00000"/>
                        </a:solidFill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488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1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e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.03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1288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2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e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.09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2664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3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e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000" dirty="0" smtClean="0">
                          <a:latin typeface="Arial" panose="020B0604020202020204" pitchFamily="34" charset="0"/>
                        </a:rPr>
                        <a:t>.38</a:t>
                      </a:r>
                      <a:endParaRPr lang="en-GB" sz="2000" dirty="0">
                        <a:latin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026973"/>
                  </a:ext>
                </a:extLst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5EBFAC-650E-4D75-8632-02815481AE76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0810670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1.6|0.5"/>
</p:tagLst>
</file>

<file path=ppt/theme/theme1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RC slides template">
  <a:themeElements>
    <a:clrScheme name="MRC slides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RC slides templat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508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sz="2000" smtClean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</a:defRPr>
        </a:defPPr>
      </a:lstStyle>
    </a:txDef>
  </a:objectDefaults>
  <a:extraClrSchemeLst>
    <a:extraClrScheme>
      <a:clrScheme name="MRC slides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RC slides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RC slides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CTU_powerpoint_template</Template>
  <TotalTime>564</TotalTime>
  <Words>2679</Words>
  <Application>Microsoft Office PowerPoint</Application>
  <PresentationFormat>On-screen Show (4:3)</PresentationFormat>
  <Paragraphs>613</Paragraphs>
  <Slides>27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27</vt:i4>
      </vt:variant>
    </vt:vector>
  </HeadingPairs>
  <TitlesOfParts>
    <vt:vector size="38" baseType="lpstr">
      <vt:lpstr>ＭＳ Ｐゴシック</vt:lpstr>
      <vt:lpstr>Arial</vt:lpstr>
      <vt:lpstr>Calibri</vt:lpstr>
      <vt:lpstr>Cambria Math</vt:lpstr>
      <vt:lpstr>Courier New</vt:lpstr>
      <vt:lpstr>Times</vt:lpstr>
      <vt:lpstr>Times New Roman</vt:lpstr>
      <vt:lpstr>Verdana</vt:lpstr>
      <vt:lpstr>Wingdings</vt:lpstr>
      <vt:lpstr>blank</vt:lpstr>
      <vt:lpstr>MRC slides template</vt:lpstr>
      <vt:lpstr>PowerPoint Presentation</vt:lpstr>
      <vt:lpstr>Motivation</vt:lpstr>
      <vt:lpstr>Sample size in Stata</vt:lpstr>
      <vt:lpstr>Plan</vt:lpstr>
      <vt:lpstr>General theory for sample size calculation</vt:lpstr>
      <vt:lpstr>General theory for sample size calculation</vt:lpstr>
      <vt:lpstr>Whitehead’s method</vt:lpstr>
      <vt:lpstr>Limitations of Whitehead’s method</vt:lpstr>
      <vt:lpstr>New proposal – “ologit” method</vt:lpstr>
      <vt:lpstr>Non-inferiority trials</vt:lpstr>
      <vt:lpstr>New proposal for non-inferiority trials</vt:lpstr>
      <vt:lpstr>artcat – outline of syntax</vt:lpstr>
      <vt:lpstr>PowerPoint Presentation</vt:lpstr>
      <vt:lpstr>FLU-IVIG example</vt:lpstr>
      <vt:lpstr>PowerPoint Presentation</vt:lpstr>
      <vt:lpstr>FLU-IVIG example (ctd)</vt:lpstr>
      <vt:lpstr>Evaluations</vt:lpstr>
      <vt:lpstr> Comparison 1: FLU-IVIG (6 outcome levels)</vt:lpstr>
      <vt:lpstr>Evaluation 1 (6 outcome levels)</vt:lpstr>
      <vt:lpstr>Comparison 2: binary outcome</vt:lpstr>
      <vt:lpstr>Evaluation 2: binary outcome</vt:lpstr>
      <vt:lpstr>Software testing</vt:lpstr>
      <vt:lpstr>Software testing (ctd)</vt:lpstr>
      <vt:lpstr>Discussion</vt:lpstr>
      <vt:lpstr>Extra slides</vt:lpstr>
      <vt:lpstr>Some examples of reducing the sample size required</vt:lpstr>
      <vt:lpstr>Evaluation 2: binary outcome (with type 1 error rates)</vt:lpstr>
    </vt:vector>
  </TitlesOfParts>
  <Company>University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White</dc:creator>
  <cp:lastModifiedBy>Ian White</cp:lastModifiedBy>
  <cp:revision>42</cp:revision>
  <cp:lastPrinted>2002-07-16T15:27:40Z</cp:lastPrinted>
  <dcterms:created xsi:type="dcterms:W3CDTF">2020-09-03T15:08:49Z</dcterms:created>
  <dcterms:modified xsi:type="dcterms:W3CDTF">2020-09-11T12:02:33Z</dcterms:modified>
</cp:coreProperties>
</file>