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5" r:id="rId3"/>
    <p:sldId id="276" r:id="rId4"/>
    <p:sldId id="277" r:id="rId5"/>
    <p:sldId id="265" r:id="rId6"/>
    <p:sldId id="267" r:id="rId7"/>
    <p:sldId id="270" r:id="rId8"/>
    <p:sldId id="272" r:id="rId9"/>
    <p:sldId id="273" r:id="rId10"/>
    <p:sldId id="278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D8D8"/>
    <a:srgbClr val="BADA15"/>
    <a:srgbClr val="7DD4F2"/>
    <a:srgbClr val="B9E7E0"/>
    <a:srgbClr val="FFB2B2"/>
    <a:srgbClr val="00AAE5"/>
    <a:srgbClr val="FF444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641" autoAdjust="0"/>
    <p:restoredTop sz="94660"/>
  </p:normalViewPr>
  <p:slideViewPr>
    <p:cSldViewPr snapToGrid="0">
      <p:cViewPr>
        <p:scale>
          <a:sx n="112" d="100"/>
          <a:sy n="112" d="100"/>
        </p:scale>
        <p:origin x="12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288000" indent="-288000"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</a:defRPr>
            </a:lvl1pPr>
            <a:lvl2pPr marL="576000" indent="-216000">
              <a:spcBef>
                <a:spcPts val="600"/>
              </a:spcBef>
              <a:spcAft>
                <a:spcPts val="0"/>
              </a:spcAft>
              <a:defRPr/>
            </a:lvl2pPr>
            <a:lvl3pPr marL="864000" indent="-216000">
              <a:spcBef>
                <a:spcPts val="600"/>
              </a:spcBef>
              <a:spcAft>
                <a:spcPts val="0"/>
              </a:spcAft>
              <a:defRPr/>
            </a:lvl3pPr>
            <a:lvl4pPr marL="1152000" indent="-216000">
              <a:spcBef>
                <a:spcPts val="600"/>
              </a:spcBef>
              <a:spcAft>
                <a:spcPts val="0"/>
              </a:spcAft>
              <a:defRPr/>
            </a:lvl4pPr>
            <a:lvl5pPr marL="1440000" indent="-216000">
              <a:spcBef>
                <a:spcPts val="600"/>
              </a:spcBef>
              <a:spcAft>
                <a:spcPts val="0"/>
              </a:spcAft>
              <a:defRPr/>
            </a:lvl5pPr>
          </a:lstStyle>
          <a:p>
            <a:pPr lvl="0"/>
            <a:r>
              <a:rPr lang="en-US" noProof="0" dirty="0" err="1" smtClean="0"/>
              <a:t>Textmasterformat</a:t>
            </a:r>
            <a:r>
              <a:rPr lang="en-US" noProof="0" dirty="0" smtClean="0"/>
              <a:t> </a:t>
            </a:r>
            <a:r>
              <a:rPr lang="en-US" noProof="0" dirty="0" err="1" smtClean="0"/>
              <a:t>bearbeiten</a:t>
            </a:r>
            <a:endParaRPr lang="en-US" noProof="0" dirty="0" smtClean="0"/>
          </a:p>
          <a:p>
            <a:pPr lvl="1"/>
            <a:r>
              <a:rPr lang="en-US" noProof="0" dirty="0" err="1" smtClean="0"/>
              <a:t>Zweite</a:t>
            </a:r>
            <a:r>
              <a:rPr lang="en-US" noProof="0" dirty="0" smtClean="0"/>
              <a:t> </a:t>
            </a:r>
            <a:r>
              <a:rPr lang="en-US" noProof="0" dirty="0" err="1" smtClean="0"/>
              <a:t>Ebene</a:t>
            </a:r>
            <a:endParaRPr lang="en-US" noProof="0" dirty="0" smtClean="0"/>
          </a:p>
          <a:p>
            <a:pPr lvl="2"/>
            <a:r>
              <a:rPr lang="en-US" noProof="0" dirty="0" err="1" smtClean="0"/>
              <a:t>Dritte</a:t>
            </a:r>
            <a:r>
              <a:rPr lang="en-US" noProof="0" dirty="0" smtClean="0"/>
              <a:t> </a:t>
            </a:r>
            <a:r>
              <a:rPr lang="en-US" noProof="0" dirty="0" err="1" smtClean="0"/>
              <a:t>Ebene</a:t>
            </a:r>
            <a:endParaRPr lang="en-US" noProof="0" dirty="0" smtClean="0"/>
          </a:p>
          <a:p>
            <a:pPr lvl="3"/>
            <a:r>
              <a:rPr lang="en-US" noProof="0" dirty="0" err="1" smtClean="0"/>
              <a:t>Vierte</a:t>
            </a:r>
            <a:r>
              <a:rPr lang="en-US" noProof="0" dirty="0" smtClean="0"/>
              <a:t> </a:t>
            </a:r>
            <a:r>
              <a:rPr lang="en-US" noProof="0" dirty="0" err="1" smtClean="0"/>
              <a:t>Ebene</a:t>
            </a:r>
            <a:endParaRPr lang="en-US" noProof="0" dirty="0" smtClean="0"/>
          </a:p>
          <a:p>
            <a:pPr lvl="4"/>
            <a:r>
              <a:rPr lang="en-US" noProof="0" dirty="0" err="1" smtClean="0"/>
              <a:t>Fünfte</a:t>
            </a:r>
            <a:r>
              <a:rPr lang="en-US" noProof="0" dirty="0" smtClean="0"/>
              <a:t> </a:t>
            </a:r>
            <a:r>
              <a:rPr lang="en-US" noProof="0" dirty="0" err="1" smtClean="0"/>
              <a:t>Ebene</a:t>
            </a:r>
            <a:endParaRPr lang="en-US" noProof="0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30C99-0C10-4F11-B985-BB6A5D994424}" type="slidenum">
              <a:rPr lang="en-US" smtClean="0">
                <a:solidFill>
                  <a:prstClr val="white">
                    <a:lumMod val="50000"/>
                  </a:prstClr>
                </a:solidFill>
              </a:rPr>
              <a:pPr/>
              <a:t>‹#›</a:t>
            </a:fld>
            <a:endParaRPr lang="en-US" dirty="0">
              <a:solidFill>
                <a:prstClr val="white">
                  <a:lumMod val="50000"/>
                </a:prstClr>
              </a:solidFill>
            </a:endParaRPr>
          </a:p>
        </p:txBody>
      </p:sp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 err="1" smtClean="0"/>
              <a:t>Titelmasterformat</a:t>
            </a:r>
            <a:r>
              <a:rPr lang="en-US" dirty="0" smtClean="0"/>
              <a:t> </a:t>
            </a:r>
            <a:r>
              <a:rPr lang="en-US" noProof="0" dirty="0" err="1" smtClean="0"/>
              <a:t>durch</a:t>
            </a:r>
            <a:r>
              <a:rPr lang="en-US" noProof="0" dirty="0" smtClean="0"/>
              <a:t> </a:t>
            </a:r>
            <a:r>
              <a:rPr lang="en-US" noProof="0" dirty="0" err="1" smtClean="0"/>
              <a:t>Klicken</a:t>
            </a:r>
            <a:r>
              <a:rPr lang="en-US" noProof="0" dirty="0" smtClean="0"/>
              <a:t> </a:t>
            </a:r>
            <a:r>
              <a:rPr lang="en-US" noProof="0" dirty="0" err="1" smtClean="0"/>
              <a:t>bearbeiten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980622751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 err="1" smtClean="0"/>
              <a:t>Titelmasterformat</a:t>
            </a:r>
            <a:r>
              <a:rPr lang="en-US" noProof="0" dirty="0" smtClean="0"/>
              <a:t> </a:t>
            </a:r>
            <a:r>
              <a:rPr lang="en-US" noProof="0" dirty="0" err="1" smtClean="0"/>
              <a:t>durch</a:t>
            </a:r>
            <a:r>
              <a:rPr lang="en-US" noProof="0" dirty="0" smtClean="0"/>
              <a:t> </a:t>
            </a:r>
            <a:r>
              <a:rPr lang="en-US" noProof="0" dirty="0" err="1" smtClean="0"/>
              <a:t>Klicken</a:t>
            </a:r>
            <a:r>
              <a:rPr lang="en-US" noProof="0" dirty="0" smtClean="0"/>
              <a:t> </a:t>
            </a:r>
            <a:r>
              <a:rPr lang="en-US" noProof="0" dirty="0" err="1" smtClean="0"/>
              <a:t>bearbeiten</a:t>
            </a:r>
            <a:endParaRPr lang="en-US" noProof="0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D3A84B36-446C-40B2-BC20-ECC32BF7AA77}" type="slidenum">
              <a:rPr lang="en-US" smtClean="0">
                <a:solidFill>
                  <a:prstClr val="white">
                    <a:lumMod val="50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lumMod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35788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17D676-DEB1-4A99-B4F2-2D824D150DC6}" type="slidenum">
              <a:rPr lang="en-US" smtClean="0">
                <a:solidFill>
                  <a:prstClr val="white">
                    <a:lumMod val="50000"/>
                  </a:prstClr>
                </a:solidFill>
              </a:rPr>
              <a:pPr/>
              <a:t>‹#›</a:t>
            </a:fld>
            <a:endParaRPr lang="en-US" dirty="0">
              <a:solidFill>
                <a:prstClr val="white">
                  <a:lumMod val="50000"/>
                </a:prstClr>
              </a:solidFill>
            </a:endParaRPr>
          </a:p>
        </p:txBody>
      </p:sp>
      <p:sp>
        <p:nvSpPr>
          <p:cNvPr id="5" name="Inhaltsplatzhalter 2"/>
          <p:cNvSpPr>
            <a:spLocks noGrp="1"/>
          </p:cNvSpPr>
          <p:nvPr>
            <p:ph idx="1"/>
          </p:nvPr>
        </p:nvSpPr>
        <p:spPr>
          <a:xfrm>
            <a:off x="318783" y="1235502"/>
            <a:ext cx="8496944" cy="5145826"/>
          </a:xfrm>
        </p:spPr>
        <p:txBody>
          <a:bodyPr/>
          <a:lstStyle>
            <a:lvl1pPr marL="288000" indent="-288000"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</a:defRPr>
            </a:lvl1pPr>
            <a:lvl2pPr marL="576000" indent="-216000">
              <a:defRPr/>
            </a:lvl2pPr>
            <a:lvl3pPr marL="864000" indent="-216000">
              <a:defRPr/>
            </a:lvl3pPr>
            <a:lvl4pPr marL="1152000" indent="-216000">
              <a:defRPr/>
            </a:lvl4pPr>
            <a:lvl5pPr marL="1440000" indent="-216000">
              <a:defRPr/>
            </a:lvl5pPr>
          </a:lstStyle>
          <a:p>
            <a:pPr lvl="0"/>
            <a:r>
              <a:rPr lang="en-US" noProof="0" dirty="0" err="1" smtClean="0"/>
              <a:t>Textmasterformat</a:t>
            </a:r>
            <a:r>
              <a:rPr lang="en-US" noProof="0" dirty="0" smtClean="0"/>
              <a:t> </a:t>
            </a:r>
            <a:r>
              <a:rPr lang="en-US" noProof="0" dirty="0" err="1" smtClean="0"/>
              <a:t>bearbeiten</a:t>
            </a:r>
            <a:endParaRPr lang="en-US" noProof="0" dirty="0" smtClean="0"/>
          </a:p>
          <a:p>
            <a:pPr lvl="1"/>
            <a:r>
              <a:rPr lang="en-US" noProof="0" dirty="0" err="1" smtClean="0"/>
              <a:t>Zweite</a:t>
            </a:r>
            <a:r>
              <a:rPr lang="en-US" noProof="0" dirty="0" smtClean="0"/>
              <a:t> </a:t>
            </a:r>
            <a:r>
              <a:rPr lang="en-US" noProof="0" dirty="0" err="1" smtClean="0"/>
              <a:t>Ebene</a:t>
            </a:r>
            <a:endParaRPr lang="en-US" noProof="0" dirty="0" smtClean="0"/>
          </a:p>
          <a:p>
            <a:pPr lvl="2"/>
            <a:r>
              <a:rPr lang="en-US" noProof="0" dirty="0" err="1" smtClean="0"/>
              <a:t>Dritte</a:t>
            </a:r>
            <a:r>
              <a:rPr lang="en-US" noProof="0" dirty="0" smtClean="0"/>
              <a:t> </a:t>
            </a:r>
            <a:r>
              <a:rPr lang="en-US" noProof="0" dirty="0" err="1" smtClean="0"/>
              <a:t>Ebene</a:t>
            </a:r>
            <a:endParaRPr lang="en-US" noProof="0" dirty="0" smtClean="0"/>
          </a:p>
          <a:p>
            <a:pPr lvl="3"/>
            <a:r>
              <a:rPr lang="en-US" noProof="0" dirty="0" err="1" smtClean="0"/>
              <a:t>Vierte</a:t>
            </a:r>
            <a:r>
              <a:rPr lang="en-US" noProof="0" dirty="0" smtClean="0"/>
              <a:t> </a:t>
            </a:r>
            <a:r>
              <a:rPr lang="en-US" noProof="0" dirty="0" err="1" smtClean="0"/>
              <a:t>Ebene</a:t>
            </a:r>
            <a:endParaRPr lang="en-US" noProof="0" dirty="0" smtClean="0"/>
          </a:p>
          <a:p>
            <a:pPr lvl="4"/>
            <a:r>
              <a:rPr lang="en-US" noProof="0" dirty="0" err="1" smtClean="0"/>
              <a:t>Fünfte</a:t>
            </a:r>
            <a:r>
              <a:rPr lang="en-US" noProof="0" dirty="0" smtClean="0"/>
              <a:t> </a:t>
            </a:r>
            <a:r>
              <a:rPr lang="en-US" noProof="0" dirty="0" err="1" smtClean="0"/>
              <a:t>Ebene</a:t>
            </a:r>
            <a:endParaRPr lang="en-US" noProof="0" dirty="0"/>
          </a:p>
        </p:txBody>
      </p:sp>
      <p:sp>
        <p:nvSpPr>
          <p:cNvPr id="6" name="Inhaltsplatzhalter 2"/>
          <p:cNvSpPr>
            <a:spLocks noGrp="1"/>
          </p:cNvSpPr>
          <p:nvPr>
            <p:ph idx="11"/>
          </p:nvPr>
        </p:nvSpPr>
        <p:spPr>
          <a:xfrm>
            <a:off x="322420" y="712071"/>
            <a:ext cx="8493306" cy="432048"/>
          </a:xfrm>
        </p:spPr>
        <p:txBody>
          <a:bodyPr/>
          <a:lstStyle>
            <a:lvl1pPr marL="0" indent="0">
              <a:buFont typeface="Wingdings" panose="05000000000000000000" pitchFamily="2" charset="2"/>
              <a:buNone/>
              <a:defRPr>
                <a:solidFill>
                  <a:srgbClr val="00AAE5"/>
                </a:solidFill>
              </a:defRPr>
            </a:lvl1pPr>
            <a:lvl2pPr marL="720000">
              <a:defRPr/>
            </a:lvl2pPr>
            <a:lvl3pPr marL="1080000" indent="-270000">
              <a:defRPr/>
            </a:lvl3pPr>
            <a:lvl4pPr marL="1440000" indent="-270000">
              <a:defRPr/>
            </a:lvl4pPr>
            <a:lvl5pPr marL="1800000" indent="-270000">
              <a:defRPr/>
            </a:lvl5pPr>
          </a:lstStyle>
          <a:p>
            <a:pPr lvl="0"/>
            <a:r>
              <a:rPr lang="en-US" noProof="0" dirty="0" err="1" smtClean="0"/>
              <a:t>Textmasterformat</a:t>
            </a:r>
            <a:r>
              <a:rPr lang="en-US" noProof="0" dirty="0" smtClean="0"/>
              <a:t> </a:t>
            </a:r>
            <a:r>
              <a:rPr lang="en-US" noProof="0" dirty="0" err="1" smtClean="0"/>
              <a:t>bearbeiten</a:t>
            </a:r>
            <a:endParaRPr lang="en-US" noProof="0" dirty="0" smtClean="0"/>
          </a:p>
        </p:txBody>
      </p:sp>
    </p:spTree>
    <p:extLst>
      <p:ext uri="{BB962C8B-B14F-4D97-AF65-F5344CB8AC3E}">
        <p14:creationId xmlns:p14="http://schemas.microsoft.com/office/powerpoint/2010/main" val="39317516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17D676-DEB1-4A99-B4F2-2D824D150DC6}" type="slidenum">
              <a:rPr lang="en-US" smtClean="0">
                <a:solidFill>
                  <a:prstClr val="white">
                    <a:lumMod val="50000"/>
                  </a:prstClr>
                </a:solidFill>
              </a:rPr>
              <a:pPr/>
              <a:t>‹#›</a:t>
            </a:fld>
            <a:endParaRPr lang="en-US" dirty="0">
              <a:solidFill>
                <a:prstClr val="white">
                  <a:lumMod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97742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6890" y="1199804"/>
            <a:ext cx="8745418" cy="1655762"/>
          </a:xfrm>
        </p:spPr>
        <p:txBody>
          <a:bodyPr/>
          <a:lstStyle>
            <a:lvl1pPr marL="0" indent="0" algn="l">
              <a:buNone/>
              <a:defRPr sz="18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grpSp>
        <p:nvGrpSpPr>
          <p:cNvPr id="7" name="Group 6"/>
          <p:cNvGrpSpPr/>
          <p:nvPr userDrawn="1"/>
        </p:nvGrpSpPr>
        <p:grpSpPr>
          <a:xfrm>
            <a:off x="0" y="0"/>
            <a:ext cx="9144000" cy="1196752"/>
            <a:chOff x="395536" y="2914734"/>
            <a:chExt cx="8352928" cy="576000"/>
          </a:xfrm>
        </p:grpSpPr>
        <p:sp>
          <p:nvSpPr>
            <p:cNvPr id="8" name="Rectangle 7"/>
            <p:cNvSpPr/>
            <p:nvPr/>
          </p:nvSpPr>
          <p:spPr>
            <a:xfrm>
              <a:off x="534010" y="2914734"/>
              <a:ext cx="8214454" cy="576000"/>
            </a:xfrm>
            <a:prstGeom prst="rect">
              <a:avLst/>
            </a:prstGeom>
            <a:gradFill flip="none" rotWithShape="1">
              <a:gsLst>
                <a:gs pos="99000">
                  <a:schemeClr val="bg1"/>
                </a:gs>
                <a:gs pos="0">
                  <a:srgbClr val="00AAE5"/>
                </a:gs>
                <a:gs pos="25000">
                  <a:srgbClr val="00AAE5">
                    <a:alpha val="75000"/>
                  </a:srgbClr>
                </a:gs>
              </a:gsLst>
              <a:lin ang="0" scaled="1"/>
              <a:tileRect/>
            </a:gradFill>
            <a:ln w="88900" cap="rnd">
              <a:noFill/>
              <a:headEnd type="none"/>
              <a:tailEnd type="none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>
                    <a:lumMod val="95000"/>
                    <a:lumOff val="5000"/>
                  </a:schemeClr>
                </a:solidFill>
              </a:endParaRPr>
            </a:p>
          </p:txBody>
        </p:sp>
        <p:sp>
          <p:nvSpPr>
            <p:cNvPr id="9" name="Rectangle 8"/>
            <p:cNvSpPr/>
            <p:nvPr/>
          </p:nvSpPr>
          <p:spPr>
            <a:xfrm>
              <a:off x="395536" y="2914734"/>
              <a:ext cx="144016" cy="576000"/>
            </a:xfrm>
            <a:prstGeom prst="rect">
              <a:avLst/>
            </a:prstGeom>
            <a:solidFill>
              <a:srgbClr val="00AAE5"/>
            </a:solidFill>
            <a:ln w="88900" cap="rnd">
              <a:noFill/>
              <a:headEnd type="none"/>
              <a:tailEnd type="none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>
                    <a:lumMod val="95000"/>
                    <a:lumOff val="5000"/>
                  </a:schemeClr>
                </a:solidFill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890" y="127071"/>
            <a:ext cx="6858000" cy="942609"/>
          </a:xfrm>
        </p:spPr>
        <p:txBody>
          <a:bodyPr anchor="ctr" anchorCtr="0"/>
          <a:lstStyle>
            <a:lvl1pPr algn="l">
              <a:defRPr sz="28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65305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emf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35496" y="156730"/>
            <a:ext cx="8784976" cy="46395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noProof="0" dirty="0" err="1" smtClean="0"/>
              <a:t>Titelmasterformat</a:t>
            </a:r>
            <a:r>
              <a:rPr lang="en-US" noProof="0" dirty="0" smtClean="0"/>
              <a:t> </a:t>
            </a:r>
            <a:r>
              <a:rPr lang="en-US" noProof="0" dirty="0" err="1" smtClean="0"/>
              <a:t>durch</a:t>
            </a:r>
            <a:r>
              <a:rPr lang="en-US" noProof="0" dirty="0" smtClean="0"/>
              <a:t> </a:t>
            </a:r>
            <a:r>
              <a:rPr lang="en-US" noProof="0" dirty="0" err="1" smtClean="0"/>
              <a:t>Klicken</a:t>
            </a:r>
            <a:endParaRPr lang="en-US" noProof="0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323529" y="692698"/>
            <a:ext cx="8496944" cy="563249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dirty="0" err="1" smtClean="0"/>
              <a:t>Textmasterformat</a:t>
            </a:r>
            <a:r>
              <a:rPr lang="en-US" noProof="0" dirty="0" smtClean="0"/>
              <a:t> </a:t>
            </a:r>
            <a:r>
              <a:rPr lang="en-US" noProof="0" dirty="0" err="1" smtClean="0"/>
              <a:t>bearbeiten</a:t>
            </a:r>
            <a:endParaRPr lang="en-US" noProof="0" dirty="0" smtClean="0"/>
          </a:p>
          <a:p>
            <a:pPr lvl="1"/>
            <a:r>
              <a:rPr lang="en-US" noProof="0" dirty="0" err="1" smtClean="0"/>
              <a:t>Zweite</a:t>
            </a:r>
            <a:r>
              <a:rPr lang="en-US" noProof="0" dirty="0" smtClean="0"/>
              <a:t> </a:t>
            </a:r>
            <a:r>
              <a:rPr lang="en-US" noProof="0" dirty="0" err="1" smtClean="0"/>
              <a:t>Ebene</a:t>
            </a:r>
            <a:endParaRPr lang="en-US" noProof="0" dirty="0" smtClean="0"/>
          </a:p>
          <a:p>
            <a:pPr lvl="2"/>
            <a:r>
              <a:rPr lang="en-US" noProof="0" dirty="0" err="1" smtClean="0"/>
              <a:t>Dritte</a:t>
            </a:r>
            <a:r>
              <a:rPr lang="en-US" noProof="0" dirty="0" smtClean="0"/>
              <a:t> </a:t>
            </a:r>
            <a:r>
              <a:rPr lang="en-US" noProof="0" dirty="0" err="1" smtClean="0"/>
              <a:t>Ebene</a:t>
            </a:r>
            <a:endParaRPr lang="en-US" noProof="0" dirty="0" smtClean="0"/>
          </a:p>
          <a:p>
            <a:pPr lvl="3"/>
            <a:r>
              <a:rPr lang="en-US" noProof="0" dirty="0" err="1" smtClean="0"/>
              <a:t>Vierte</a:t>
            </a:r>
            <a:r>
              <a:rPr lang="en-US" noProof="0" dirty="0" smtClean="0"/>
              <a:t> </a:t>
            </a:r>
            <a:r>
              <a:rPr lang="en-US" noProof="0" dirty="0" err="1" smtClean="0"/>
              <a:t>Ebene</a:t>
            </a:r>
            <a:endParaRPr lang="en-US" noProof="0" dirty="0" smtClean="0"/>
          </a:p>
          <a:p>
            <a:pPr lvl="4"/>
            <a:r>
              <a:rPr lang="en-US" noProof="0" dirty="0" err="1" smtClean="0"/>
              <a:t>Fünfte</a:t>
            </a:r>
            <a:r>
              <a:rPr lang="en-US" noProof="0" dirty="0" smtClean="0"/>
              <a:t> </a:t>
            </a:r>
            <a:r>
              <a:rPr lang="en-US" noProof="0" dirty="0" err="1" smtClean="0"/>
              <a:t>Ebene</a:t>
            </a:r>
            <a:endParaRPr lang="en-US" noProof="0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3505200" y="6521760"/>
            <a:ext cx="2133600" cy="147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6D17D676-DEB1-4A99-B4F2-2D824D150DC6}" type="slidenum">
              <a:rPr lang="en-US" smtClean="0">
                <a:solidFill>
                  <a:prstClr val="white">
                    <a:lumMod val="50000"/>
                  </a:prstClr>
                </a:solidFill>
              </a:rPr>
              <a:pPr/>
              <a:t>‹#›</a:t>
            </a:fld>
            <a:endParaRPr lang="en-US" dirty="0">
              <a:solidFill>
                <a:prstClr val="white">
                  <a:lumMod val="50000"/>
                </a:prstClr>
              </a:solidFill>
            </a:endParaRPr>
          </a:p>
        </p:txBody>
      </p:sp>
      <p:pic>
        <p:nvPicPr>
          <p:cNvPr id="5" name="Bild 5" descr="standard_quadrate.eps"/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239" y="6452764"/>
            <a:ext cx="1244600" cy="254000"/>
          </a:xfrm>
          <a:prstGeom prst="rect">
            <a:avLst/>
          </a:prstGeom>
        </p:spPr>
      </p:pic>
      <p:pic>
        <p:nvPicPr>
          <p:cNvPr id="7" name="Bild 4" descr="Leibniz__Logo_DE_Blau-Schwarz_100mm.jpg"/>
          <p:cNvPicPr>
            <a:picLocks noChangeAspect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0432" y="6321727"/>
            <a:ext cx="629320" cy="4992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67502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3" r:id="rId2"/>
    <p:sldLayoutId id="2147483665" r:id="rId3"/>
    <p:sldLayoutId id="2147483666" r:id="rId4"/>
    <p:sldLayoutId id="2147483667" r:id="rId5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spcBef>
          <a:spcPct val="0"/>
        </a:spcBef>
        <a:buNone/>
        <a:defRPr sz="2400" kern="1200">
          <a:solidFill>
            <a:srgbClr val="00AAE5"/>
          </a:solidFill>
          <a:latin typeface="+mn-lt"/>
          <a:ea typeface="+mj-ea"/>
          <a:cs typeface="+mj-cs"/>
        </a:defRPr>
      </a:lvl1pPr>
    </p:titleStyle>
    <p:bodyStyle>
      <a:lvl1pPr marL="288000" indent="-288000" algn="l" defTabSz="914400" rtl="0" eaLnBrk="1" latinLnBrk="0" hangingPunct="1">
        <a:spcBef>
          <a:spcPts val="1200"/>
        </a:spcBef>
        <a:buClr>
          <a:srgbClr val="00AAE5"/>
        </a:buClr>
        <a:buFont typeface="Wingdings" panose="05000000000000000000" pitchFamily="2" charset="2"/>
        <a:buChar char="n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576000" indent="-216000" algn="l" defTabSz="914400" rtl="0" eaLnBrk="1" latinLnBrk="0" hangingPunct="1">
        <a:spcBef>
          <a:spcPts val="600"/>
        </a:spcBef>
        <a:buClr>
          <a:srgbClr val="00AAE5"/>
        </a:buClr>
        <a:buFont typeface="Wingdings" panose="05000000000000000000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864000" indent="-216000" algn="l" defTabSz="914400" rtl="0" eaLnBrk="1" latinLnBrk="0" hangingPunct="1">
        <a:spcBef>
          <a:spcPts val="600"/>
        </a:spcBef>
        <a:buClr>
          <a:srgbClr val="00AAE5"/>
        </a:buClr>
        <a:buFont typeface="Wingdings" panose="05000000000000000000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152000" indent="-216000" algn="l" defTabSz="914400" rtl="0" eaLnBrk="1" latinLnBrk="0" hangingPunct="1">
        <a:spcBef>
          <a:spcPts val="600"/>
        </a:spcBef>
        <a:buClr>
          <a:srgbClr val="00AAE5"/>
        </a:buClr>
        <a:buFont typeface="Wingdings" panose="05000000000000000000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440000" indent="-216000" algn="l" defTabSz="914400" rtl="0" eaLnBrk="1" latinLnBrk="0" hangingPunct="1">
        <a:spcBef>
          <a:spcPts val="600"/>
        </a:spcBef>
        <a:buClr>
          <a:srgbClr val="00AAE5"/>
        </a:buClr>
        <a:buFont typeface="Wingdings" panose="05000000000000000000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emf"/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ULTIMATCH</a:t>
            </a:r>
            <a:br>
              <a:rPr lang="en-US" dirty="0" smtClean="0"/>
            </a:br>
            <a:r>
              <a:rPr lang="en-US" dirty="0" smtClean="0"/>
              <a:t>matching counterfactuals your way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Thorsten Doherr</a:t>
            </a:r>
            <a:br>
              <a:rPr lang="en-US" dirty="0" smtClean="0"/>
            </a:br>
            <a:r>
              <a:rPr lang="en-US" dirty="0" smtClean="0"/>
              <a:t>London Stata Conference</a:t>
            </a:r>
            <a:br>
              <a:rPr lang="en-US" dirty="0" smtClean="0"/>
            </a:br>
            <a:r>
              <a:rPr lang="en-US" dirty="0" smtClean="0"/>
              <a:t>September 6,</a:t>
            </a:r>
            <a:r>
              <a:rPr lang="en-US" baseline="30000" dirty="0" smtClean="0"/>
              <a:t> </a:t>
            </a:r>
            <a:r>
              <a:rPr lang="en-US" dirty="0" smtClean="0"/>
              <a:t>2019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612760" y="1199804"/>
            <a:ext cx="45312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</a:rPr>
              <a:t>https://github.com/ThorstenDoherr/ultimatch</a:t>
            </a:r>
            <a:endParaRPr lang="en-US" dirty="0" smtClean="0">
              <a:solidFill>
                <a:schemeClr val="bg1">
                  <a:lumMod val="50000"/>
                </a:schemeClr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1588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1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666984" y="-5278509"/>
            <a:ext cx="14629556" cy="14631448"/>
          </a:xfrm>
          <a:prstGeom prst="rect">
            <a:avLst/>
          </a:prstGeom>
        </p:spPr>
      </p:pic>
      <p:grpSp>
        <p:nvGrpSpPr>
          <p:cNvPr id="4" name="Group 3"/>
          <p:cNvGrpSpPr/>
          <p:nvPr/>
        </p:nvGrpSpPr>
        <p:grpSpPr>
          <a:xfrm>
            <a:off x="0" y="5248971"/>
            <a:ext cx="9144000" cy="949744"/>
            <a:chOff x="395536" y="2914734"/>
            <a:chExt cx="8352928" cy="576000"/>
          </a:xfrm>
        </p:grpSpPr>
        <p:sp>
          <p:nvSpPr>
            <p:cNvPr id="6" name="Rectangle 5"/>
            <p:cNvSpPr/>
            <p:nvPr/>
          </p:nvSpPr>
          <p:spPr>
            <a:xfrm>
              <a:off x="534010" y="2914734"/>
              <a:ext cx="8214454" cy="576000"/>
            </a:xfrm>
            <a:prstGeom prst="rect">
              <a:avLst/>
            </a:prstGeom>
            <a:gradFill flip="none" rotWithShape="1">
              <a:gsLst>
                <a:gs pos="100000">
                  <a:schemeClr val="bg1"/>
                </a:gs>
                <a:gs pos="0">
                  <a:srgbClr val="00AAE5"/>
                </a:gs>
                <a:gs pos="50000">
                  <a:srgbClr val="53C6ED">
                    <a:alpha val="50000"/>
                  </a:srgbClr>
                </a:gs>
                <a:gs pos="25000">
                  <a:srgbClr val="00AAE5">
                    <a:alpha val="75000"/>
                  </a:srgbClr>
                </a:gs>
              </a:gsLst>
              <a:lin ang="0" scaled="1"/>
              <a:tileRect/>
            </a:gradFill>
            <a:ln w="88900" cap="rnd">
              <a:noFill/>
              <a:headEnd type="none"/>
              <a:tailEnd type="none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>
                <a:solidFill>
                  <a:schemeClr val="tx1">
                    <a:lumMod val="95000"/>
                    <a:lumOff val="5000"/>
                  </a:schemeClr>
                </a:solidFill>
              </a:endParaRPr>
            </a:p>
          </p:txBody>
        </p:sp>
        <p:sp>
          <p:nvSpPr>
            <p:cNvPr id="7" name="Rectangle 6"/>
            <p:cNvSpPr/>
            <p:nvPr/>
          </p:nvSpPr>
          <p:spPr>
            <a:xfrm>
              <a:off x="395536" y="2914734"/>
              <a:ext cx="144016" cy="576000"/>
            </a:xfrm>
            <a:prstGeom prst="rect">
              <a:avLst/>
            </a:prstGeom>
            <a:solidFill>
              <a:srgbClr val="00AAE5"/>
            </a:solidFill>
            <a:ln w="88900" cap="rnd">
              <a:noFill/>
              <a:headEnd type="none"/>
              <a:tailEnd type="none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>
                <a:solidFill>
                  <a:schemeClr val="tx1">
                    <a:lumMod val="95000"/>
                    <a:lumOff val="5000"/>
                  </a:schemeClr>
                </a:solidFill>
              </a:endParaRPr>
            </a:p>
          </p:txBody>
        </p:sp>
      </p:grpSp>
      <p:sp>
        <p:nvSpPr>
          <p:cNvPr id="5" name="TextBox 5"/>
          <p:cNvSpPr txBox="1"/>
          <p:nvPr/>
        </p:nvSpPr>
        <p:spPr>
          <a:xfrm>
            <a:off x="309243" y="5248971"/>
            <a:ext cx="211731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600" dirty="0" smtClean="0">
                <a:solidFill>
                  <a:schemeClr val="bg1"/>
                </a:solidFill>
              </a:rPr>
              <a:t>Thank you</a:t>
            </a:r>
            <a:endParaRPr lang="en-US" sz="3600" dirty="0" smtClean="0">
              <a:solidFill>
                <a:schemeClr val="bg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09243" y="5817849"/>
            <a:ext cx="45312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  <a:latin typeface="Calibri" panose="020F0502020204030204" pitchFamily="34" charset="0"/>
              </a:rPr>
              <a:t>https://github.com/ThorstenDoherr/ultimatch</a:t>
            </a:r>
            <a:endParaRPr lang="en-US" dirty="0" smtClean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4987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matching?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84B36-446C-40B2-BC20-ECC32BF7AA77}" type="slidenum">
              <a:rPr lang="en-US" smtClean="0">
                <a:solidFill>
                  <a:prstClr val="white">
                    <a:lumMod val="50000"/>
                  </a:prstClr>
                </a:solidFill>
              </a:rPr>
              <a:pPr/>
              <a:t>2</a:t>
            </a:fld>
            <a:endParaRPr lang="en-US">
              <a:solidFill>
                <a:prstClr val="white">
                  <a:lumMod val="50000"/>
                </a:prstClr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980765" y="2438831"/>
                <a:ext cx="6034280" cy="89620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400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𝑌</m:t>
                      </m:r>
                      <m:r>
                        <a:rPr lang="de-DE" sz="2400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de-DE" sz="24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24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𝛽</m:t>
                          </m:r>
                        </m:e>
                        <m:sub>
                          <m:r>
                            <a:rPr lang="de-DE" sz="24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de-DE" sz="2400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de-DE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𝛽</m:t>
                          </m:r>
                        </m:e>
                        <m:sub>
                          <m:r>
                            <a:rPr lang="de-DE" sz="24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de-DE" sz="2400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𝑇</m:t>
                      </m:r>
                      <m:r>
                        <a:rPr lang="de-DE" sz="2400" b="0" i="0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de-DE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𝛽</m:t>
                          </m:r>
                        </m:e>
                        <m:sub>
                          <m:r>
                            <a:rPr lang="de-DE" sz="24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de-DE" sz="2400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de-DE" sz="2400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de-DE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𝛽</m:t>
                          </m:r>
                        </m:e>
                        <m:sub>
                          <m:r>
                            <a:rPr lang="de-DE" sz="24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r>
                        <a:rPr lang="de-DE" sz="2400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𝑇𝑃</m:t>
                      </m:r>
                      <m:r>
                        <a:rPr lang="de-DE" sz="2400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nary>
                        <m:naryPr>
                          <m:chr m:val="∑"/>
                          <m:supHide m:val="on"/>
                          <m:ctrlPr>
                            <a:rPr lang="de-DE" sz="24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7"/>
                            </m:rPr>
                            <a:rPr lang="de-DE" sz="24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  <m:sup/>
                        <m:e>
                          <m:sSub>
                            <m:sSubPr>
                              <m:ctrlPr>
                                <a:rPr lang="de-DE" sz="2400" b="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de-DE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𝛽</m:t>
                              </m:r>
                            </m:e>
                            <m:sub>
                              <m:r>
                                <a:rPr lang="de-DE" sz="2400" b="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  <m:r>
                                <a:rPr lang="de-DE" sz="2400" b="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  <m:sSub>
                            <m:sSubPr>
                              <m:ctrlPr>
                                <a:rPr lang="de-DE" sz="2400" b="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de-DE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𝑐𝑜𝑣</m:t>
                              </m:r>
                            </m:e>
                            <m:sub>
                              <m:r>
                                <a:rPr lang="de-DE" sz="2400" b="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</m:e>
                      </m:nary>
                      <m:r>
                        <a:rPr lang="de-DE" sz="2400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de-DE" sz="2400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𝜀</m:t>
                      </m:r>
                    </m:oMath>
                  </m:oMathPara>
                </a14:m>
                <a:endParaRPr lang="en-US" sz="2400" dirty="0" smtClean="0">
                  <a:solidFill>
                    <a:srgbClr val="000000"/>
                  </a:solidFill>
                  <a:latin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0765" y="2438831"/>
                <a:ext cx="6034280" cy="896207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5" name="Group 4"/>
          <p:cNvGrpSpPr/>
          <p:nvPr/>
        </p:nvGrpSpPr>
        <p:grpSpPr>
          <a:xfrm>
            <a:off x="7007622" y="2487018"/>
            <a:ext cx="1155614" cy="953375"/>
            <a:chOff x="5358628" y="3776453"/>
            <a:chExt cx="1155614" cy="953375"/>
          </a:xfrm>
        </p:grpSpPr>
        <p:sp>
          <p:nvSpPr>
            <p:cNvPr id="6" name="Cloud Callout 5"/>
            <p:cNvSpPr/>
            <p:nvPr/>
          </p:nvSpPr>
          <p:spPr>
            <a:xfrm>
              <a:off x="5358628" y="3776453"/>
              <a:ext cx="1155614" cy="702522"/>
            </a:xfrm>
            <a:prstGeom prst="cloudCallout">
              <a:avLst>
                <a:gd name="adj1" fmla="val -5623"/>
                <a:gd name="adj2" fmla="val 5020"/>
              </a:avLst>
            </a:prstGeom>
            <a:solidFill>
              <a:schemeClr val="bg1">
                <a:lumMod val="65000"/>
              </a:schemeClr>
            </a:solidFill>
            <a:ln w="12700" cap="flat">
              <a:noFill/>
              <a:headEnd type="none" w="lg" len="lg"/>
              <a:tailEnd type="none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" name="TextBox 6"/>
                <p:cNvSpPr txBox="1"/>
                <p:nvPr/>
              </p:nvSpPr>
              <p:spPr>
                <a:xfrm>
                  <a:off x="5420617" y="3937432"/>
                  <a:ext cx="950966" cy="792396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de-DE" sz="24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</m:t>
                        </m:r>
                        <m:sSub>
                          <m:sSubPr>
                            <m:ctrlPr>
                              <a:rPr lang="de-DE" sz="24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de-DE" sz="24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𝛽</m:t>
                            </m:r>
                          </m:e>
                          <m:sub>
                            <m:r>
                              <a:rPr lang="de-DE" sz="24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sym typeface="Wingdings 2" panose="05020102010507070707" pitchFamily="18" charset="2"/>
                              </a:rPr>
                              <m:t></m:t>
                            </m:r>
                          </m:sub>
                        </m:sSub>
                        <m:r>
                          <a:rPr lang="de-DE" sz="24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𝑆</m:t>
                        </m:r>
                      </m:oMath>
                    </m:oMathPara>
                  </a14:m>
                  <a:endParaRPr lang="en-US" sz="2400" i="1" dirty="0">
                    <a:solidFill>
                      <a:srgbClr val="000000"/>
                    </a:solidFill>
                    <a:latin typeface="Calibri" panose="020F0502020204030204" pitchFamily="34" charset="0"/>
                  </a:endParaRPr>
                </a:p>
                <a:p>
                  <a:endParaRPr lang="en-US" sz="2400" dirty="0" smtClean="0">
                    <a:solidFill>
                      <a:srgbClr val="000000"/>
                    </a:solidFill>
                    <a:latin typeface="Calibri" panose="020F0502020204030204" pitchFamily="34" charset="0"/>
                  </a:endParaRPr>
                </a:p>
              </p:txBody>
            </p:sp>
          </mc:Choice>
          <mc:Fallback xmlns="">
            <p:sp>
              <p:nvSpPr>
                <p:cNvPr id="7" name="TextBox 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420617" y="3937432"/>
                  <a:ext cx="950966" cy="792396"/>
                </a:xfrm>
                <a:prstGeom prst="rect">
                  <a:avLst/>
                </a:prstGeom>
                <a:blipFill rotWithShape="0">
                  <a:blip r:embed="rId3"/>
                  <a:stretch>
                    <a:fillRect l="-4487" r="-4487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14" name="Freeform 13"/>
          <p:cNvSpPr/>
          <p:nvPr/>
        </p:nvSpPr>
        <p:spPr>
          <a:xfrm>
            <a:off x="1275356" y="1044296"/>
            <a:ext cx="6099479" cy="1625105"/>
          </a:xfrm>
          <a:custGeom>
            <a:avLst/>
            <a:gdLst>
              <a:gd name="connsiteX0" fmla="*/ 6072809 w 6072809"/>
              <a:gd name="connsiteY0" fmla="*/ 1481256 h 1590586"/>
              <a:gd name="connsiteX1" fmla="*/ 2703444 w 6072809"/>
              <a:gd name="connsiteY1" fmla="*/ 325 h 1590586"/>
              <a:gd name="connsiteX2" fmla="*/ 0 w 6072809"/>
              <a:gd name="connsiteY2" fmla="*/ 1590586 h 1590586"/>
              <a:gd name="connsiteX0" fmla="*/ 6099479 w 6099479"/>
              <a:gd name="connsiteY0" fmla="*/ 1481485 h 1625105"/>
              <a:gd name="connsiteX1" fmla="*/ 2730114 w 6099479"/>
              <a:gd name="connsiteY1" fmla="*/ 554 h 1625105"/>
              <a:gd name="connsiteX2" fmla="*/ 0 w 6099479"/>
              <a:gd name="connsiteY2" fmla="*/ 1625105 h 16251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099479" h="1625105">
                <a:moveTo>
                  <a:pt x="6099479" y="1481485"/>
                </a:moveTo>
                <a:cubicBezTo>
                  <a:pt x="4920864" y="731908"/>
                  <a:pt x="3746694" y="-23383"/>
                  <a:pt x="2730114" y="554"/>
                </a:cubicBezTo>
                <a:cubicBezTo>
                  <a:pt x="1713534" y="24491"/>
                  <a:pt x="845654" y="839085"/>
                  <a:pt x="0" y="1625105"/>
                </a:cubicBezTo>
              </a:path>
            </a:pathLst>
          </a:custGeom>
          <a:noFill/>
          <a:ln w="38100" cap="flat">
            <a:solidFill>
              <a:schemeClr val="tx1"/>
            </a:solidFill>
            <a:headEnd type="triangle" w="lg" len="lg"/>
            <a:tailEnd type="triangl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reeform 15"/>
          <p:cNvSpPr/>
          <p:nvPr/>
        </p:nvSpPr>
        <p:spPr>
          <a:xfrm>
            <a:off x="2432105" y="1082859"/>
            <a:ext cx="4868683" cy="1575775"/>
          </a:xfrm>
          <a:custGeom>
            <a:avLst/>
            <a:gdLst>
              <a:gd name="connsiteX0" fmla="*/ 4880113 w 4880113"/>
              <a:gd name="connsiteY0" fmla="*/ 1481149 h 1570602"/>
              <a:gd name="connsiteX1" fmla="*/ 1540565 w 4880113"/>
              <a:gd name="connsiteY1" fmla="*/ 219 h 1570602"/>
              <a:gd name="connsiteX2" fmla="*/ 0 w 4880113"/>
              <a:gd name="connsiteY2" fmla="*/ 1570602 h 1570602"/>
              <a:gd name="connsiteX0" fmla="*/ 4880113 w 4880113"/>
              <a:gd name="connsiteY0" fmla="*/ 1451342 h 1540795"/>
              <a:gd name="connsiteX1" fmla="*/ 1808922 w 4880113"/>
              <a:gd name="connsiteY1" fmla="*/ 229 h 1540795"/>
              <a:gd name="connsiteX2" fmla="*/ 0 w 4880113"/>
              <a:gd name="connsiteY2" fmla="*/ 1540795 h 1540795"/>
              <a:gd name="connsiteX0" fmla="*/ 4880113 w 4880113"/>
              <a:gd name="connsiteY0" fmla="*/ 1451342 h 1540795"/>
              <a:gd name="connsiteX1" fmla="*/ 1868556 w 4880113"/>
              <a:gd name="connsiteY1" fmla="*/ 229 h 1540795"/>
              <a:gd name="connsiteX2" fmla="*/ 0 w 4880113"/>
              <a:gd name="connsiteY2" fmla="*/ 1540795 h 1540795"/>
              <a:gd name="connsiteX0" fmla="*/ 4880113 w 4880113"/>
              <a:gd name="connsiteY0" fmla="*/ 1452889 h 1542342"/>
              <a:gd name="connsiteX1" fmla="*/ 1868556 w 4880113"/>
              <a:gd name="connsiteY1" fmla="*/ 1776 h 1542342"/>
              <a:gd name="connsiteX2" fmla="*/ 0 w 4880113"/>
              <a:gd name="connsiteY2" fmla="*/ 1542342 h 1542342"/>
              <a:gd name="connsiteX0" fmla="*/ 4880113 w 4880113"/>
              <a:gd name="connsiteY0" fmla="*/ 1451324 h 1540777"/>
              <a:gd name="connsiteX1" fmla="*/ 1868556 w 4880113"/>
              <a:gd name="connsiteY1" fmla="*/ 211 h 1540777"/>
              <a:gd name="connsiteX2" fmla="*/ 0 w 4880113"/>
              <a:gd name="connsiteY2" fmla="*/ 1540777 h 1540777"/>
              <a:gd name="connsiteX0" fmla="*/ 4880113 w 4880113"/>
              <a:gd name="connsiteY0" fmla="*/ 1447516 h 1536969"/>
              <a:gd name="connsiteX1" fmla="*/ 1773306 w 4880113"/>
              <a:gd name="connsiteY1" fmla="*/ 213 h 1536969"/>
              <a:gd name="connsiteX2" fmla="*/ 0 w 4880113"/>
              <a:gd name="connsiteY2" fmla="*/ 1536969 h 1536969"/>
              <a:gd name="connsiteX0" fmla="*/ 4880113 w 4880113"/>
              <a:gd name="connsiteY0" fmla="*/ 1448855 h 1538308"/>
              <a:gd name="connsiteX1" fmla="*/ 1773306 w 4880113"/>
              <a:gd name="connsiteY1" fmla="*/ 1552 h 1538308"/>
              <a:gd name="connsiteX2" fmla="*/ 0 w 4880113"/>
              <a:gd name="connsiteY2" fmla="*/ 1538308 h 1538308"/>
              <a:gd name="connsiteX0" fmla="*/ 4880113 w 4880113"/>
              <a:gd name="connsiteY0" fmla="*/ 1447847 h 1537300"/>
              <a:gd name="connsiteX1" fmla="*/ 1773306 w 4880113"/>
              <a:gd name="connsiteY1" fmla="*/ 544 h 1537300"/>
              <a:gd name="connsiteX2" fmla="*/ 0 w 4880113"/>
              <a:gd name="connsiteY2" fmla="*/ 1537300 h 1537300"/>
              <a:gd name="connsiteX0" fmla="*/ 4880113 w 4880113"/>
              <a:gd name="connsiteY0" fmla="*/ 1440233 h 1529686"/>
              <a:gd name="connsiteX1" fmla="*/ 1735206 w 4880113"/>
              <a:gd name="connsiteY1" fmla="*/ 550 h 1529686"/>
              <a:gd name="connsiteX2" fmla="*/ 0 w 4880113"/>
              <a:gd name="connsiteY2" fmla="*/ 1529686 h 1529686"/>
              <a:gd name="connsiteX0" fmla="*/ 4880113 w 4880113"/>
              <a:gd name="connsiteY0" fmla="*/ 1443603 h 1533056"/>
              <a:gd name="connsiteX1" fmla="*/ 1735206 w 4880113"/>
              <a:gd name="connsiteY1" fmla="*/ 3920 h 1533056"/>
              <a:gd name="connsiteX2" fmla="*/ 0 w 4880113"/>
              <a:gd name="connsiteY2" fmla="*/ 1533056 h 1533056"/>
              <a:gd name="connsiteX0" fmla="*/ 4906783 w 4906783"/>
              <a:gd name="connsiteY0" fmla="*/ 1439915 h 1529368"/>
              <a:gd name="connsiteX1" fmla="*/ 1735206 w 4906783"/>
              <a:gd name="connsiteY1" fmla="*/ 232 h 1529368"/>
              <a:gd name="connsiteX2" fmla="*/ 0 w 4906783"/>
              <a:gd name="connsiteY2" fmla="*/ 1529368 h 1529368"/>
              <a:gd name="connsiteX0" fmla="*/ 4906783 w 4906783"/>
              <a:gd name="connsiteY0" fmla="*/ 1439922 h 1529375"/>
              <a:gd name="connsiteX1" fmla="*/ 1735206 w 4906783"/>
              <a:gd name="connsiteY1" fmla="*/ 239 h 1529375"/>
              <a:gd name="connsiteX2" fmla="*/ 0 w 4906783"/>
              <a:gd name="connsiteY2" fmla="*/ 1529375 h 1529375"/>
              <a:gd name="connsiteX0" fmla="*/ 4929643 w 4929643"/>
              <a:gd name="connsiteY0" fmla="*/ 1440278 h 1583071"/>
              <a:gd name="connsiteX1" fmla="*/ 1758066 w 4929643"/>
              <a:gd name="connsiteY1" fmla="*/ 595 h 1583071"/>
              <a:gd name="connsiteX2" fmla="*/ 0 w 4929643"/>
              <a:gd name="connsiteY2" fmla="*/ 1583071 h 1583071"/>
              <a:gd name="connsiteX0" fmla="*/ 4868683 w 4868683"/>
              <a:gd name="connsiteY0" fmla="*/ 1410106 h 1583379"/>
              <a:gd name="connsiteX1" fmla="*/ 1758066 w 4868683"/>
              <a:gd name="connsiteY1" fmla="*/ 903 h 1583379"/>
              <a:gd name="connsiteX2" fmla="*/ 0 w 4868683"/>
              <a:gd name="connsiteY2" fmla="*/ 1583379 h 1583379"/>
              <a:gd name="connsiteX0" fmla="*/ 4868683 w 4868683"/>
              <a:gd name="connsiteY0" fmla="*/ 1410111 h 1583384"/>
              <a:gd name="connsiteX1" fmla="*/ 1758066 w 4868683"/>
              <a:gd name="connsiteY1" fmla="*/ 908 h 1583384"/>
              <a:gd name="connsiteX2" fmla="*/ 0 w 4868683"/>
              <a:gd name="connsiteY2" fmla="*/ 1583384 h 1583384"/>
              <a:gd name="connsiteX0" fmla="*/ 4868683 w 4868683"/>
              <a:gd name="connsiteY0" fmla="*/ 1402502 h 1575775"/>
              <a:gd name="connsiteX1" fmla="*/ 1758066 w 4868683"/>
              <a:gd name="connsiteY1" fmla="*/ 919 h 1575775"/>
              <a:gd name="connsiteX2" fmla="*/ 0 w 4868683"/>
              <a:gd name="connsiteY2" fmla="*/ 1575775 h 15757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868683" h="1575775">
                <a:moveTo>
                  <a:pt x="4868683" y="1402502"/>
                </a:moveTo>
                <a:cubicBezTo>
                  <a:pt x="3636065" y="627912"/>
                  <a:pt x="2569513" y="-27960"/>
                  <a:pt x="1758066" y="919"/>
                </a:cubicBezTo>
                <a:cubicBezTo>
                  <a:pt x="946619" y="29798"/>
                  <a:pt x="363606" y="798038"/>
                  <a:pt x="0" y="1575775"/>
                </a:cubicBezTo>
              </a:path>
            </a:pathLst>
          </a:custGeom>
          <a:noFill/>
          <a:ln w="38100" cap="flat">
            <a:solidFill>
              <a:schemeClr val="tx1"/>
            </a:solidFill>
            <a:headEnd type="none" w="lg" len="lg"/>
            <a:tailEnd type="triangl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eeform 17"/>
          <p:cNvSpPr/>
          <p:nvPr/>
        </p:nvSpPr>
        <p:spPr>
          <a:xfrm>
            <a:off x="5695840" y="3064083"/>
            <a:ext cx="1661160" cy="792763"/>
          </a:xfrm>
          <a:custGeom>
            <a:avLst/>
            <a:gdLst>
              <a:gd name="connsiteX0" fmla="*/ 0 w 1661160"/>
              <a:gd name="connsiteY0" fmla="*/ 0 h 792763"/>
              <a:gd name="connsiteX1" fmla="*/ 842010 w 1661160"/>
              <a:gd name="connsiteY1" fmla="*/ 792480 h 792763"/>
              <a:gd name="connsiteX2" fmla="*/ 1661160 w 1661160"/>
              <a:gd name="connsiteY2" fmla="*/ 99060 h 792763"/>
              <a:gd name="connsiteX3" fmla="*/ 1661160 w 1661160"/>
              <a:gd name="connsiteY3" fmla="*/ 99060 h 792763"/>
              <a:gd name="connsiteX4" fmla="*/ 1661160 w 1661160"/>
              <a:gd name="connsiteY4" fmla="*/ 99060 h 792763"/>
              <a:gd name="connsiteX5" fmla="*/ 1661160 w 1661160"/>
              <a:gd name="connsiteY5" fmla="*/ 99060 h 7927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661160" h="792763">
                <a:moveTo>
                  <a:pt x="0" y="0"/>
                </a:moveTo>
                <a:cubicBezTo>
                  <a:pt x="282575" y="387985"/>
                  <a:pt x="565150" y="775970"/>
                  <a:pt x="842010" y="792480"/>
                </a:cubicBezTo>
                <a:cubicBezTo>
                  <a:pt x="1118870" y="808990"/>
                  <a:pt x="1661160" y="99060"/>
                  <a:pt x="1661160" y="99060"/>
                </a:cubicBezTo>
                <a:lnTo>
                  <a:pt x="1661160" y="99060"/>
                </a:lnTo>
                <a:lnTo>
                  <a:pt x="1661160" y="99060"/>
                </a:lnTo>
                <a:lnTo>
                  <a:pt x="1661160" y="99060"/>
                </a:lnTo>
              </a:path>
            </a:pathLst>
          </a:custGeom>
          <a:noFill/>
          <a:ln w="38100" cap="flat">
            <a:solidFill>
              <a:schemeClr val="tx1"/>
            </a:solidFill>
            <a:headEnd type="triangle" w="lg" len="lg"/>
            <a:tailEnd type="triangl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Freeform 18"/>
          <p:cNvSpPr/>
          <p:nvPr/>
        </p:nvSpPr>
        <p:spPr>
          <a:xfrm>
            <a:off x="2487930" y="3034665"/>
            <a:ext cx="1642110" cy="819272"/>
          </a:xfrm>
          <a:custGeom>
            <a:avLst/>
            <a:gdLst>
              <a:gd name="connsiteX0" fmla="*/ 0 w 1676400"/>
              <a:gd name="connsiteY0" fmla="*/ 53340 h 815490"/>
              <a:gd name="connsiteX1" fmla="*/ 982980 w 1676400"/>
              <a:gd name="connsiteY1" fmla="*/ 815340 h 815490"/>
              <a:gd name="connsiteX2" fmla="*/ 1676400 w 1676400"/>
              <a:gd name="connsiteY2" fmla="*/ 0 h 815490"/>
              <a:gd name="connsiteX0" fmla="*/ 0 w 1676400"/>
              <a:gd name="connsiteY0" fmla="*/ 53340 h 819299"/>
              <a:gd name="connsiteX1" fmla="*/ 830580 w 1676400"/>
              <a:gd name="connsiteY1" fmla="*/ 819150 h 819299"/>
              <a:gd name="connsiteX2" fmla="*/ 1676400 w 1676400"/>
              <a:gd name="connsiteY2" fmla="*/ 0 h 819299"/>
              <a:gd name="connsiteX0" fmla="*/ 0 w 1676400"/>
              <a:gd name="connsiteY0" fmla="*/ 53340 h 824252"/>
              <a:gd name="connsiteX1" fmla="*/ 830580 w 1676400"/>
              <a:gd name="connsiteY1" fmla="*/ 819150 h 824252"/>
              <a:gd name="connsiteX2" fmla="*/ 1676400 w 1676400"/>
              <a:gd name="connsiteY2" fmla="*/ 0 h 824252"/>
              <a:gd name="connsiteX0" fmla="*/ 0 w 1676400"/>
              <a:gd name="connsiteY0" fmla="*/ 53340 h 822135"/>
              <a:gd name="connsiteX1" fmla="*/ 830580 w 1676400"/>
              <a:gd name="connsiteY1" fmla="*/ 819150 h 822135"/>
              <a:gd name="connsiteX2" fmla="*/ 1676400 w 1676400"/>
              <a:gd name="connsiteY2" fmla="*/ 0 h 822135"/>
              <a:gd name="connsiteX0" fmla="*/ 0 w 1676400"/>
              <a:gd name="connsiteY0" fmla="*/ 53340 h 819918"/>
              <a:gd name="connsiteX1" fmla="*/ 830580 w 1676400"/>
              <a:gd name="connsiteY1" fmla="*/ 819150 h 819918"/>
              <a:gd name="connsiteX2" fmla="*/ 1676400 w 1676400"/>
              <a:gd name="connsiteY2" fmla="*/ 0 h 819918"/>
              <a:gd name="connsiteX0" fmla="*/ 0 w 1642110"/>
              <a:gd name="connsiteY0" fmla="*/ 45720 h 819258"/>
              <a:gd name="connsiteX1" fmla="*/ 796290 w 1642110"/>
              <a:gd name="connsiteY1" fmla="*/ 819150 h 819258"/>
              <a:gd name="connsiteX2" fmla="*/ 1642110 w 1642110"/>
              <a:gd name="connsiteY2" fmla="*/ 0 h 819258"/>
              <a:gd name="connsiteX0" fmla="*/ 0 w 1642110"/>
              <a:gd name="connsiteY0" fmla="*/ 45720 h 819272"/>
              <a:gd name="connsiteX1" fmla="*/ 796290 w 1642110"/>
              <a:gd name="connsiteY1" fmla="*/ 819150 h 819272"/>
              <a:gd name="connsiteX2" fmla="*/ 1642110 w 1642110"/>
              <a:gd name="connsiteY2" fmla="*/ 0 h 8192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642110" h="819272">
                <a:moveTo>
                  <a:pt x="0" y="45720"/>
                </a:moveTo>
                <a:cubicBezTo>
                  <a:pt x="233680" y="476885"/>
                  <a:pt x="522605" y="826770"/>
                  <a:pt x="796290" y="819150"/>
                </a:cubicBezTo>
                <a:cubicBezTo>
                  <a:pt x="1069975" y="811530"/>
                  <a:pt x="1435100" y="403225"/>
                  <a:pt x="1642110" y="0"/>
                </a:cubicBezTo>
              </a:path>
            </a:pathLst>
          </a:custGeom>
          <a:noFill/>
          <a:ln w="38100" cap="flat">
            <a:solidFill>
              <a:schemeClr val="bg1">
                <a:lumMod val="50000"/>
              </a:schemeClr>
            </a:solidFill>
            <a:headEnd type="none" w="lg" len="lg"/>
            <a:tailEnd type="triangl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Freeform 21"/>
          <p:cNvSpPr/>
          <p:nvPr/>
        </p:nvSpPr>
        <p:spPr>
          <a:xfrm>
            <a:off x="2487930" y="1386629"/>
            <a:ext cx="3120252" cy="1288156"/>
          </a:xfrm>
          <a:custGeom>
            <a:avLst/>
            <a:gdLst>
              <a:gd name="connsiteX0" fmla="*/ 0 w 3019425"/>
              <a:gd name="connsiteY0" fmla="*/ 862614 h 1224564"/>
              <a:gd name="connsiteX1" fmla="*/ 1962150 w 3019425"/>
              <a:gd name="connsiteY1" fmla="*/ 5364 h 1224564"/>
              <a:gd name="connsiteX2" fmla="*/ 3019425 w 3019425"/>
              <a:gd name="connsiteY2" fmla="*/ 1224564 h 1224564"/>
              <a:gd name="connsiteX0" fmla="*/ 0 w 3123729"/>
              <a:gd name="connsiteY0" fmla="*/ 1083822 h 1219780"/>
              <a:gd name="connsiteX1" fmla="*/ 2066454 w 3123729"/>
              <a:gd name="connsiteY1" fmla="*/ 580 h 1219780"/>
              <a:gd name="connsiteX2" fmla="*/ 3123729 w 3123729"/>
              <a:gd name="connsiteY2" fmla="*/ 1219780 h 1219780"/>
              <a:gd name="connsiteX0" fmla="*/ 0 w 3123729"/>
              <a:gd name="connsiteY0" fmla="*/ 1084279 h 1220237"/>
              <a:gd name="connsiteX1" fmla="*/ 2066454 w 3123729"/>
              <a:gd name="connsiteY1" fmla="*/ 1037 h 1220237"/>
              <a:gd name="connsiteX2" fmla="*/ 3123729 w 3123729"/>
              <a:gd name="connsiteY2" fmla="*/ 1220237 h 1220237"/>
              <a:gd name="connsiteX0" fmla="*/ 0 w 3120252"/>
              <a:gd name="connsiteY0" fmla="*/ 1091118 h 1220123"/>
              <a:gd name="connsiteX1" fmla="*/ 2062977 w 3120252"/>
              <a:gd name="connsiteY1" fmla="*/ 923 h 1220123"/>
              <a:gd name="connsiteX2" fmla="*/ 3120252 w 3120252"/>
              <a:gd name="connsiteY2" fmla="*/ 1220123 h 1220123"/>
              <a:gd name="connsiteX0" fmla="*/ 0 w 3120252"/>
              <a:gd name="connsiteY0" fmla="*/ 1153570 h 1282575"/>
              <a:gd name="connsiteX1" fmla="*/ 1784833 w 3120252"/>
              <a:gd name="connsiteY1" fmla="*/ 793 h 1282575"/>
              <a:gd name="connsiteX2" fmla="*/ 3120252 w 3120252"/>
              <a:gd name="connsiteY2" fmla="*/ 1282575 h 1282575"/>
              <a:gd name="connsiteX0" fmla="*/ 0 w 3120252"/>
              <a:gd name="connsiteY0" fmla="*/ 1152959 h 1281964"/>
              <a:gd name="connsiteX1" fmla="*/ 1784833 w 3120252"/>
              <a:gd name="connsiteY1" fmla="*/ 182 h 1281964"/>
              <a:gd name="connsiteX2" fmla="*/ 3120252 w 3120252"/>
              <a:gd name="connsiteY2" fmla="*/ 1281964 h 1281964"/>
              <a:gd name="connsiteX0" fmla="*/ 0 w 3120252"/>
              <a:gd name="connsiteY0" fmla="*/ 1159151 h 1288156"/>
              <a:gd name="connsiteX1" fmla="*/ 1784833 w 3120252"/>
              <a:gd name="connsiteY1" fmla="*/ 6374 h 1288156"/>
              <a:gd name="connsiteX2" fmla="*/ 3120252 w 3120252"/>
              <a:gd name="connsiteY2" fmla="*/ 1288156 h 12881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120252" h="1288156">
                <a:moveTo>
                  <a:pt x="0" y="1159151"/>
                </a:moveTo>
                <a:cubicBezTo>
                  <a:pt x="326146" y="401358"/>
                  <a:pt x="1271745" y="-60325"/>
                  <a:pt x="1784833" y="6374"/>
                </a:cubicBezTo>
                <a:cubicBezTo>
                  <a:pt x="2297921" y="73073"/>
                  <a:pt x="2843233" y="708718"/>
                  <a:pt x="3120252" y="1288156"/>
                </a:cubicBezTo>
              </a:path>
            </a:pathLst>
          </a:custGeom>
          <a:noFill/>
          <a:ln w="38100" cap="flat">
            <a:solidFill>
              <a:schemeClr val="tx1"/>
            </a:solidFill>
            <a:headEnd type="none" w="lg" len="lg"/>
            <a:tailEnd type="triangl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50" name="Group 49"/>
          <p:cNvGrpSpPr/>
          <p:nvPr/>
        </p:nvGrpSpPr>
        <p:grpSpPr>
          <a:xfrm>
            <a:off x="2864513" y="3873155"/>
            <a:ext cx="3535199" cy="1947029"/>
            <a:chOff x="2864513" y="3873155"/>
            <a:chExt cx="3535199" cy="1947029"/>
          </a:xfrm>
        </p:grpSpPr>
        <p:sp>
          <p:nvSpPr>
            <p:cNvPr id="20" name="TextBox 19"/>
            <p:cNvSpPr txBox="1"/>
            <p:nvPr/>
          </p:nvSpPr>
          <p:spPr>
            <a:xfrm>
              <a:off x="2864513" y="3873155"/>
              <a:ext cx="3535199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>
                  <a:solidFill>
                    <a:srgbClr val="000000"/>
                  </a:solidFill>
                  <a:latin typeface="Calibri" panose="020F0502020204030204" pitchFamily="34" charset="0"/>
                </a:rPr>
                <a:t>exploiting the </a:t>
              </a:r>
              <a:r>
                <a:rPr lang="en-US" sz="2400" dirty="0" smtClean="0">
                  <a:solidFill>
                    <a:srgbClr val="000000"/>
                  </a:solidFill>
                  <a:latin typeface="Calibri" panose="020F0502020204030204" pitchFamily="34" charset="0"/>
                </a:rPr>
                <a:t>correlations:</a:t>
              </a:r>
              <a:endParaRPr lang="en-US" sz="2400" dirty="0" smtClean="0">
                <a:solidFill>
                  <a:srgbClr val="000000"/>
                </a:solidFill>
                <a:latin typeface="Calibri" panose="020F0502020204030204" pitchFamily="34" charset="0"/>
              </a:endParaRPr>
            </a:p>
          </p:txBody>
        </p:sp>
        <p:grpSp>
          <p:nvGrpSpPr>
            <p:cNvPr id="35" name="Group 34"/>
            <p:cNvGrpSpPr/>
            <p:nvPr/>
          </p:nvGrpSpPr>
          <p:grpSpPr>
            <a:xfrm>
              <a:off x="4062436" y="4233484"/>
              <a:ext cx="995971" cy="1087870"/>
              <a:chOff x="6050482" y="4649992"/>
              <a:chExt cx="995971" cy="1087870"/>
            </a:xfrm>
          </p:grpSpPr>
          <p:sp>
            <p:nvSpPr>
              <p:cNvPr id="27" name="Oval 26"/>
              <p:cNvSpPr/>
              <p:nvPr/>
            </p:nvSpPr>
            <p:spPr>
              <a:xfrm>
                <a:off x="6129551" y="4871244"/>
                <a:ext cx="848415" cy="866618"/>
              </a:xfrm>
              <a:prstGeom prst="ellipse">
                <a:avLst/>
              </a:prstGeom>
              <a:noFill/>
              <a:ln w="25400" cap="flat">
                <a:solidFill>
                  <a:schemeClr val="tx1"/>
                </a:solidFill>
                <a:headEnd type="none" w="lg" len="lg"/>
                <a:tailEnd type="triangle" w="lg" len="lg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/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24" name="TextBox 23"/>
                  <p:cNvSpPr txBox="1"/>
                  <p:nvPr/>
                </p:nvSpPr>
                <p:spPr>
                  <a:xfrm>
                    <a:off x="6050482" y="5346386"/>
                    <a:ext cx="258404" cy="369332"/>
                  </a:xfrm>
                  <a:prstGeom prst="rect">
                    <a:avLst/>
                  </a:prstGeom>
                  <a:solidFill>
                    <a:schemeClr val="bg1"/>
                  </a:solidFill>
                </p:spPr>
                <p:txBody>
                  <a:bodyPr wrap="none" lIns="0" tIns="0" rIns="0" bIns="0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de-DE" sz="24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𝑇</m:t>
                          </m:r>
                        </m:oMath>
                      </m:oMathPara>
                    </a14:m>
                    <a:endParaRPr lang="en-US" sz="2400" dirty="0" smtClean="0">
                      <a:solidFill>
                        <a:srgbClr val="000000"/>
                      </a:solidFill>
                      <a:latin typeface="Calibri" panose="020F0502020204030204" pitchFamily="34" charset="0"/>
                    </a:endParaRPr>
                  </a:p>
                </p:txBody>
              </p:sp>
            </mc:Choice>
            <mc:Fallback xmlns="">
              <p:sp>
                <p:nvSpPr>
                  <p:cNvPr id="24" name="TextBox 23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6050482" y="5346386"/>
                    <a:ext cx="258404" cy="369332"/>
                  </a:xfrm>
                  <a:prstGeom prst="rect">
                    <a:avLst/>
                  </a:prstGeom>
                  <a:blipFill rotWithShape="0">
                    <a:blip r:embed="rId4"/>
                    <a:stretch>
                      <a:fillRect l="-28571" r="-26190" b="-6667"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25" name="TextBox 24"/>
                  <p:cNvSpPr txBox="1"/>
                  <p:nvPr/>
                </p:nvSpPr>
                <p:spPr>
                  <a:xfrm>
                    <a:off x="6282798" y="4649992"/>
                    <a:ext cx="549253" cy="369332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noFill/>
                  </a:ln>
                </p:spPr>
                <p:txBody>
                  <a:bodyPr wrap="none" lIns="0" tIns="0" rIns="0" bIns="0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de-DE" sz="24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𝑐𝑜𝑣</m:t>
                          </m:r>
                        </m:oMath>
                      </m:oMathPara>
                    </a14:m>
                    <a:endParaRPr lang="en-US" sz="2400" i="1" dirty="0" smtClean="0">
                      <a:solidFill>
                        <a:srgbClr val="000000"/>
                      </a:solidFill>
                      <a:latin typeface="Calibri" panose="020F0502020204030204" pitchFamily="34" charset="0"/>
                    </a:endParaRPr>
                  </a:p>
                </p:txBody>
              </p:sp>
            </mc:Choice>
            <mc:Fallback xmlns="">
              <p:sp>
                <p:nvSpPr>
                  <p:cNvPr id="25" name="TextBox 24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6282798" y="4649992"/>
                    <a:ext cx="549253" cy="369332"/>
                  </a:xfrm>
                  <a:prstGeom prst="rect">
                    <a:avLst/>
                  </a:prstGeom>
                  <a:blipFill rotWithShape="0">
                    <a:blip r:embed="rId5"/>
                    <a:stretch>
                      <a:fillRect l="-7778" r="-6667"/>
                    </a:stretch>
                  </a:blipFill>
                  <a:ln>
                    <a:noFill/>
                  </a:ln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>
            <mc:Choice xmlns:a14="http://schemas.microsoft.com/office/drawing/2010/main" Requires="a14">
              <p:sp>
                <p:nvSpPr>
                  <p:cNvPr id="26" name="TextBox 25"/>
                  <p:cNvSpPr txBox="1"/>
                  <p:nvPr/>
                </p:nvSpPr>
                <p:spPr>
                  <a:xfrm>
                    <a:off x="6807991" y="5342728"/>
                    <a:ext cx="238462" cy="369332"/>
                  </a:xfrm>
                  <a:prstGeom prst="rect">
                    <a:avLst/>
                  </a:prstGeom>
                  <a:solidFill>
                    <a:schemeClr val="bg1"/>
                  </a:solidFill>
                </p:spPr>
                <p:txBody>
                  <a:bodyPr wrap="none" lIns="0" tIns="0" rIns="0" bIns="0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de-DE" sz="24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𝑆</m:t>
                          </m:r>
                        </m:oMath>
                      </m:oMathPara>
                    </a14:m>
                    <a:endParaRPr lang="en-US" sz="2400" i="1" dirty="0" smtClean="0">
                      <a:solidFill>
                        <a:srgbClr val="000000"/>
                      </a:solidFill>
                      <a:latin typeface="Calibri" panose="020F0502020204030204" pitchFamily="34" charset="0"/>
                    </a:endParaRPr>
                  </a:p>
                </p:txBody>
              </p:sp>
            </mc:Choice>
            <mc:Fallback>
              <p:sp>
                <p:nvSpPr>
                  <p:cNvPr id="26" name="TextBox 25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6807991" y="5342728"/>
                    <a:ext cx="238462" cy="369332"/>
                  </a:xfrm>
                  <a:prstGeom prst="rect">
                    <a:avLst/>
                  </a:prstGeom>
                  <a:blipFill rotWithShape="0">
                    <a:blip r:embed="rId6"/>
                    <a:stretch>
                      <a:fillRect l="-30769" r="-25641" b="-6557"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sp>
            <p:nvSpPr>
              <p:cNvPr id="29" name="Isosceles Triangle 28"/>
              <p:cNvSpPr/>
              <p:nvPr/>
            </p:nvSpPr>
            <p:spPr>
              <a:xfrm rot="2662847">
                <a:off x="6228329" y="4943820"/>
                <a:ext cx="72000" cy="108000"/>
              </a:xfrm>
              <a:prstGeom prst="triangle">
                <a:avLst/>
              </a:prstGeom>
              <a:solidFill>
                <a:schemeClr val="tx1"/>
              </a:solidFill>
              <a:ln w="25400" cap="flat">
                <a:solidFill>
                  <a:schemeClr val="tx1"/>
                </a:solidFill>
                <a:headEnd type="none" w="lg" len="lg"/>
                <a:tailEnd type="triangle" w="lg" len="lg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/>
              </a:p>
            </p:txBody>
          </p:sp>
          <p:sp>
            <p:nvSpPr>
              <p:cNvPr id="30" name="Isosceles Triangle 29"/>
              <p:cNvSpPr/>
              <p:nvPr/>
            </p:nvSpPr>
            <p:spPr>
              <a:xfrm rot="10239679">
                <a:off x="6099374" y="5292385"/>
                <a:ext cx="72000" cy="108000"/>
              </a:xfrm>
              <a:prstGeom prst="triangle">
                <a:avLst/>
              </a:prstGeom>
              <a:solidFill>
                <a:schemeClr val="tx1"/>
              </a:solidFill>
              <a:ln w="25400" cap="flat">
                <a:solidFill>
                  <a:schemeClr val="tx1"/>
                </a:solidFill>
                <a:headEnd type="none" w="lg" len="lg"/>
                <a:tailEnd type="triangle" w="lg" len="lg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/>
              </a:p>
            </p:txBody>
          </p:sp>
          <p:sp>
            <p:nvSpPr>
              <p:cNvPr id="31" name="Isosceles Triangle 30"/>
              <p:cNvSpPr/>
              <p:nvPr/>
            </p:nvSpPr>
            <p:spPr>
              <a:xfrm rot="18542030">
                <a:off x="6269554" y="5599746"/>
                <a:ext cx="72000" cy="108000"/>
              </a:xfrm>
              <a:prstGeom prst="triangle">
                <a:avLst/>
              </a:prstGeom>
              <a:solidFill>
                <a:schemeClr val="tx1"/>
              </a:solidFill>
              <a:ln w="25400" cap="flat">
                <a:solidFill>
                  <a:schemeClr val="tx1"/>
                </a:solidFill>
                <a:headEnd type="none" w="lg" len="lg"/>
                <a:tailEnd type="triangle" w="lg" len="lg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/>
              </a:p>
            </p:txBody>
          </p:sp>
          <p:sp>
            <p:nvSpPr>
              <p:cNvPr id="32" name="Isosceles Triangle 31"/>
              <p:cNvSpPr/>
              <p:nvPr/>
            </p:nvSpPr>
            <p:spPr>
              <a:xfrm rot="3554080">
                <a:off x="6752510" y="5613531"/>
                <a:ext cx="72000" cy="108000"/>
              </a:xfrm>
              <a:prstGeom prst="triangle">
                <a:avLst/>
              </a:prstGeom>
              <a:solidFill>
                <a:schemeClr val="tx1"/>
              </a:solidFill>
              <a:ln w="25400" cap="flat">
                <a:solidFill>
                  <a:schemeClr val="tx1"/>
                </a:solidFill>
                <a:headEnd type="none" w="lg" len="lg"/>
                <a:tailEnd type="triangle" w="lg" len="lg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/>
              </a:p>
            </p:txBody>
          </p:sp>
          <p:sp>
            <p:nvSpPr>
              <p:cNvPr id="33" name="Isosceles Triangle 32"/>
              <p:cNvSpPr/>
              <p:nvPr/>
            </p:nvSpPr>
            <p:spPr>
              <a:xfrm rot="18676314">
                <a:off x="6790283" y="4911518"/>
                <a:ext cx="72000" cy="108000"/>
              </a:xfrm>
              <a:prstGeom prst="triangle">
                <a:avLst/>
              </a:prstGeom>
              <a:solidFill>
                <a:schemeClr val="tx1"/>
              </a:solidFill>
              <a:ln w="25400" cap="flat">
                <a:solidFill>
                  <a:schemeClr val="tx1"/>
                </a:solidFill>
                <a:headEnd type="none" w="lg" len="lg"/>
                <a:tailEnd type="triangle" w="lg" len="lg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/>
              </a:p>
            </p:txBody>
          </p:sp>
          <p:sp>
            <p:nvSpPr>
              <p:cNvPr id="34" name="Isosceles Triangle 33"/>
              <p:cNvSpPr/>
              <p:nvPr/>
            </p:nvSpPr>
            <p:spPr>
              <a:xfrm rot="11050460">
                <a:off x="6939210" y="5279803"/>
                <a:ext cx="72000" cy="108000"/>
              </a:xfrm>
              <a:prstGeom prst="triangle">
                <a:avLst/>
              </a:prstGeom>
              <a:solidFill>
                <a:schemeClr val="tx1"/>
              </a:solidFill>
              <a:ln w="25400" cap="flat">
                <a:solidFill>
                  <a:schemeClr val="tx1"/>
                </a:solidFill>
                <a:headEnd type="none" w="lg" len="lg"/>
                <a:tailEnd type="triangle" w="lg" len="lg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/>
              </a:p>
            </p:txBody>
          </p:sp>
        </p:grpSp>
        <p:sp>
          <p:nvSpPr>
            <p:cNvPr id="36" name="TextBox 35"/>
            <p:cNvSpPr txBox="1"/>
            <p:nvPr/>
          </p:nvSpPr>
          <p:spPr>
            <a:xfrm>
              <a:off x="2913598" y="5358519"/>
              <a:ext cx="338092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>
                  <a:solidFill>
                    <a:srgbClr val="000000"/>
                  </a:solidFill>
                  <a:latin typeface="Calibri" panose="020F0502020204030204" pitchFamily="34" charset="0"/>
                </a:rPr>
                <a:t>matching on </a:t>
              </a:r>
              <a:r>
                <a:rPr lang="en-US" sz="2400" dirty="0" smtClean="0">
                  <a:solidFill>
                    <a:srgbClr val="000000"/>
                  </a:solidFill>
                  <a:latin typeface="Calibri" panose="020F0502020204030204" pitchFamily="34" charset="0"/>
                </a:rPr>
                <a:t>observables</a:t>
              </a:r>
              <a:endParaRPr lang="en-US" sz="2400" dirty="0" smtClean="0">
                <a:solidFill>
                  <a:srgbClr val="000000"/>
                </a:solidFill>
                <a:latin typeface="Calibri" panose="020F0502020204030204" pitchFamily="34" charset="0"/>
              </a:endParaRPr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8" name="TextBox 7"/>
                <p:cNvSpPr txBox="1"/>
                <p:nvPr/>
              </p:nvSpPr>
              <p:spPr>
                <a:xfrm>
                  <a:off x="4434301" y="4741554"/>
                  <a:ext cx="245259" cy="369332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m:rPr>
                            <m:sty m:val="p"/>
                          </m:rPr>
                          <a:rPr lang="de-DE" sz="2400" b="0" i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Y</m:t>
                        </m:r>
                      </m:oMath>
                    </m:oMathPara>
                  </a14:m>
                  <a:endParaRPr lang="en-US" sz="2400" dirty="0" smtClean="0">
                    <a:solidFill>
                      <a:srgbClr val="000000"/>
                    </a:solidFill>
                    <a:latin typeface="Calibri" panose="020F0502020204030204" pitchFamily="34" charset="0"/>
                  </a:endParaRPr>
                </a:p>
              </p:txBody>
            </p:sp>
          </mc:Choice>
          <mc:Fallback>
            <p:sp>
              <p:nvSpPr>
                <p:cNvPr id="8" name="TextBox 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434301" y="4741554"/>
                  <a:ext cx="245259" cy="369332"/>
                </a:xfrm>
                <a:prstGeom prst="rect">
                  <a:avLst/>
                </a:prstGeom>
                <a:blipFill rotWithShape="0">
                  <a:blip r:embed="rId7"/>
                  <a:stretch>
                    <a:fillRect l="-26829" r="-29268" b="-6667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10" name="Straight Arrow Connector 9"/>
            <p:cNvCxnSpPr/>
            <p:nvPr/>
          </p:nvCxnSpPr>
          <p:spPr>
            <a:xfrm>
              <a:off x="4562563" y="4549010"/>
              <a:ext cx="0" cy="224057"/>
            </a:xfrm>
            <a:prstGeom prst="straightConnector1">
              <a:avLst/>
            </a:prstGeom>
            <a:ln w="25400" cap="rnd">
              <a:solidFill>
                <a:schemeClr val="tx1"/>
              </a:solidFill>
              <a:prstDash val="solid"/>
              <a:headEnd type="triangle"/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Arrow Connector 45"/>
            <p:cNvCxnSpPr/>
            <p:nvPr/>
          </p:nvCxnSpPr>
          <p:spPr>
            <a:xfrm flipH="1" flipV="1">
              <a:off x="4647926" y="4924471"/>
              <a:ext cx="193910" cy="152335"/>
            </a:xfrm>
            <a:prstGeom prst="straightConnector1">
              <a:avLst/>
            </a:prstGeom>
            <a:ln w="25400" cap="rnd">
              <a:solidFill>
                <a:schemeClr val="tx1"/>
              </a:solidFill>
              <a:prstDash val="solid"/>
              <a:headEnd type="triangle"/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Arrow Connector 48"/>
            <p:cNvCxnSpPr/>
            <p:nvPr/>
          </p:nvCxnSpPr>
          <p:spPr>
            <a:xfrm flipV="1">
              <a:off x="4283952" y="4928438"/>
              <a:ext cx="193910" cy="152335"/>
            </a:xfrm>
            <a:prstGeom prst="straightConnector1">
              <a:avLst/>
            </a:prstGeom>
            <a:ln w="25400" cap="rnd">
              <a:solidFill>
                <a:schemeClr val="tx1"/>
              </a:solidFill>
              <a:prstDash val="solid"/>
              <a:headEnd type="triangle"/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3097198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4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2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6" grpId="0" animBg="1"/>
      <p:bldP spid="18" grpId="0" animBg="1"/>
      <p:bldP spid="19" grpId="0" animBg="1"/>
      <p:bldP spid="2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ULTIMATCH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84B36-446C-40B2-BC20-ECC32BF7AA77}" type="slidenum">
              <a:rPr lang="en-US" smtClean="0">
                <a:solidFill>
                  <a:prstClr val="white">
                    <a:lumMod val="50000"/>
                  </a:prstClr>
                </a:solidFill>
              </a:rPr>
              <a:pPr/>
              <a:t>3</a:t>
            </a:fld>
            <a:endParaRPr lang="en-US">
              <a:solidFill>
                <a:prstClr val="white">
                  <a:lumMod val="50000"/>
                </a:prstClr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82590" y="867205"/>
            <a:ext cx="2914381" cy="294968"/>
          </a:xfrm>
          <a:prstGeom prst="rect">
            <a:avLst/>
          </a:prstGeom>
          <a:solidFill>
            <a:srgbClr val="7DD4F2"/>
          </a:solidFill>
          <a:ln w="25400" cap="flat">
            <a:noFill/>
            <a:headEnd type="none" w="lg" len="lg"/>
            <a:tailEnd type="triangl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35496" y="867205"/>
            <a:ext cx="2990973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Score-based matching</a:t>
            </a:r>
          </a:p>
          <a:p>
            <a:endParaRPr lang="en-US" sz="1200" dirty="0" smtClean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r>
              <a:rPr lang="en-US" sz="1200" dirty="0" err="1" smtClean="0">
                <a:solidFill>
                  <a:srgbClr val="000000"/>
                </a:solidFill>
                <a:latin typeface="Calibri" panose="020F0502020204030204" pitchFamily="34" charset="0"/>
              </a:rPr>
              <a:t>ultimatch</a:t>
            </a:r>
            <a:r>
              <a:rPr lang="en-US" sz="12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en-US" sz="1200" i="1" dirty="0" err="1" smtClean="0">
                <a:solidFill>
                  <a:srgbClr val="000000"/>
                </a:solidFill>
                <a:latin typeface="Calibri Light" panose="020F0302020204030204" pitchFamily="34" charset="0"/>
              </a:rPr>
              <a:t>scorevar</a:t>
            </a:r>
            <a:r>
              <a:rPr lang="en-US" sz="12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, treated(</a:t>
            </a:r>
            <a:r>
              <a:rPr lang="en-US" sz="1200" i="1" dirty="0" err="1" smtClean="0">
                <a:solidFill>
                  <a:srgbClr val="000000"/>
                </a:solidFill>
                <a:latin typeface="Calibri Light" panose="020F0302020204030204" pitchFamily="34" charset="0"/>
              </a:rPr>
              <a:t>treated_dummy</a:t>
            </a:r>
            <a:r>
              <a:rPr lang="en-US" sz="12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)</a:t>
            </a:r>
          </a:p>
          <a:p>
            <a:pPr lvl="1"/>
            <a:r>
              <a:rPr lang="en-US" sz="12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[exact(</a:t>
            </a:r>
            <a:r>
              <a:rPr lang="en-US" sz="1200" i="1" dirty="0" err="1" smtClean="0">
                <a:solidFill>
                  <a:srgbClr val="000000"/>
                </a:solidFill>
                <a:latin typeface="Calibri Light" panose="020F0302020204030204" pitchFamily="34" charset="0"/>
              </a:rPr>
              <a:t>vars_defining_cells</a:t>
            </a:r>
            <a:r>
              <a:rPr lang="en-US" sz="12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)]</a:t>
            </a:r>
          </a:p>
          <a:p>
            <a:pPr lvl="1"/>
            <a:r>
              <a:rPr lang="en-US" sz="12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[caliper(</a:t>
            </a:r>
            <a:r>
              <a:rPr lang="en-US" sz="1200" i="1" dirty="0" err="1" smtClean="0">
                <a:solidFill>
                  <a:srgbClr val="000000"/>
                </a:solidFill>
                <a:latin typeface="Calibri Light" panose="020F0302020204030204" pitchFamily="34" charset="0"/>
              </a:rPr>
              <a:t>max_score_difference</a:t>
            </a:r>
            <a:r>
              <a:rPr lang="en-US" sz="12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)]</a:t>
            </a:r>
          </a:p>
          <a:p>
            <a:pPr lvl="1"/>
            <a:r>
              <a:rPr lang="en-US" sz="12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[</a:t>
            </a:r>
            <a:r>
              <a:rPr lang="en-US" sz="1200" dirty="0">
                <a:solidFill>
                  <a:srgbClr val="000000"/>
                </a:solidFill>
                <a:latin typeface="Calibri" panose="020F0502020204030204" pitchFamily="34" charset="0"/>
              </a:rPr>
              <a:t>draw(</a:t>
            </a:r>
            <a:r>
              <a:rPr lang="en-US" sz="1200" i="1" dirty="0" err="1">
                <a:solidFill>
                  <a:srgbClr val="000000"/>
                </a:solidFill>
                <a:latin typeface="Calibri Light" panose="020F0302020204030204" pitchFamily="34" charset="0"/>
              </a:rPr>
              <a:t>num_of_counterfactuals</a:t>
            </a:r>
            <a:r>
              <a:rPr lang="en-US" sz="12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)]</a:t>
            </a:r>
          </a:p>
          <a:p>
            <a:pPr lvl="1"/>
            <a:r>
              <a:rPr lang="en-US" sz="1200" dirty="0">
                <a:solidFill>
                  <a:srgbClr val="000000"/>
                </a:solidFill>
                <a:latin typeface="Calibri" panose="020F0502020204030204" pitchFamily="34" charset="0"/>
              </a:rPr>
              <a:t>[copy [full]]</a:t>
            </a:r>
          </a:p>
          <a:p>
            <a:pPr lvl="1"/>
            <a:r>
              <a:rPr lang="en-US" sz="12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[single]</a:t>
            </a:r>
          </a:p>
          <a:p>
            <a:pPr lvl="1"/>
            <a:r>
              <a:rPr lang="en-US" sz="12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[support]</a:t>
            </a:r>
            <a:endParaRPr lang="en-US" sz="12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lvl="1"/>
            <a:r>
              <a:rPr lang="en-US" sz="12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[between]</a:t>
            </a:r>
          </a:p>
          <a:p>
            <a:pPr lvl="1"/>
            <a:r>
              <a:rPr lang="en-US" sz="12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[radius]</a:t>
            </a:r>
          </a:p>
          <a:p>
            <a:pPr lvl="1"/>
            <a:r>
              <a:rPr lang="en-US" sz="12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[greedy]</a:t>
            </a:r>
          </a:p>
          <a:p>
            <a:pPr lvl="1"/>
            <a:r>
              <a:rPr lang="en-US" sz="12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[rank]</a:t>
            </a:r>
          </a:p>
          <a:p>
            <a:pPr lvl="1"/>
            <a:r>
              <a:rPr lang="en-US" sz="1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</a:rPr>
              <a:t>[</a:t>
            </a:r>
            <a:r>
              <a:rPr lang="en-US" sz="1200" dirty="0" err="1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</a:rPr>
              <a:t>euclid</a:t>
            </a:r>
            <a:r>
              <a:rPr lang="en-US" sz="1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</a:rPr>
              <a:t>]</a:t>
            </a:r>
          </a:p>
          <a:p>
            <a:pPr lvl="1"/>
            <a:r>
              <a:rPr lang="en-US" sz="1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</a:rPr>
              <a:t>[</a:t>
            </a:r>
            <a:r>
              <a:rPr lang="en-US" sz="1200" dirty="0" err="1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</a:rPr>
              <a:t>mahalanobis</a:t>
            </a:r>
            <a:r>
              <a:rPr lang="en-US" sz="1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</a:rPr>
              <a:t>]</a:t>
            </a:r>
          </a:p>
          <a:p>
            <a:pPr lvl="1"/>
            <a:r>
              <a:rPr lang="en-US" sz="1200" dirty="0">
                <a:solidFill>
                  <a:srgbClr val="000000"/>
                </a:solidFill>
                <a:latin typeface="Calibri" panose="020F0502020204030204" pitchFamily="34" charset="0"/>
              </a:rPr>
              <a:t>[report(</a:t>
            </a:r>
            <a:r>
              <a:rPr lang="en-US" sz="1200" i="1" dirty="0" err="1">
                <a:solidFill>
                  <a:srgbClr val="000000"/>
                </a:solidFill>
                <a:latin typeface="Calibri Light" panose="020F0302020204030204" pitchFamily="34" charset="0"/>
              </a:rPr>
              <a:t>vars_for_ttests</a:t>
            </a:r>
            <a:r>
              <a:rPr lang="en-US" sz="1200" dirty="0">
                <a:solidFill>
                  <a:srgbClr val="000000"/>
                </a:solidFill>
                <a:latin typeface="Calibri" panose="020F0502020204030204" pitchFamily="34" charset="0"/>
              </a:rPr>
              <a:t>) [unmatched]]</a:t>
            </a:r>
          </a:p>
          <a:p>
            <a:pPr lvl="1"/>
            <a:r>
              <a:rPr lang="en-US" sz="12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[unit(</a:t>
            </a:r>
            <a:r>
              <a:rPr lang="en-US" sz="1200" i="1" dirty="0" err="1" smtClean="0">
                <a:solidFill>
                  <a:srgbClr val="000000"/>
                </a:solidFill>
                <a:latin typeface="Calibri Light" panose="020F0302020204030204" pitchFamily="34" charset="0"/>
              </a:rPr>
              <a:t>vars_clustering_obs</a:t>
            </a:r>
            <a:r>
              <a:rPr lang="en-US" sz="12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)]</a:t>
            </a:r>
          </a:p>
          <a:p>
            <a:pPr lvl="1"/>
            <a:r>
              <a:rPr lang="en-US" sz="1200" dirty="0">
                <a:solidFill>
                  <a:srgbClr val="000000"/>
                </a:solidFill>
                <a:latin typeface="Calibri" panose="020F0502020204030204" pitchFamily="34" charset="0"/>
              </a:rPr>
              <a:t>[</a:t>
            </a:r>
            <a:r>
              <a:rPr lang="en-US" sz="1200" dirty="0" err="1" smtClean="0">
                <a:solidFill>
                  <a:srgbClr val="000000"/>
                </a:solidFill>
                <a:latin typeface="Calibri" panose="020F0502020204030204" pitchFamily="34" charset="0"/>
              </a:rPr>
              <a:t>exp</a:t>
            </a:r>
            <a:r>
              <a:rPr lang="en-US" sz="12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(</a:t>
            </a:r>
            <a:r>
              <a:rPr lang="en-US" sz="1200" i="1" dirty="0" err="1" smtClean="0">
                <a:solidFill>
                  <a:srgbClr val="000000"/>
                </a:solidFill>
                <a:latin typeface="Calibri Light" panose="020F0302020204030204" pitchFamily="34" charset="0"/>
              </a:rPr>
              <a:t>logical_exp</a:t>
            </a:r>
            <a:r>
              <a:rPr lang="en-US" sz="12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)]</a:t>
            </a:r>
            <a:endParaRPr lang="en-US" sz="12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lvl="1"/>
            <a:r>
              <a:rPr lang="en-US" sz="1200" dirty="0">
                <a:solidFill>
                  <a:srgbClr val="000000"/>
                </a:solidFill>
                <a:latin typeface="Calibri" panose="020F0502020204030204" pitchFamily="34" charset="0"/>
              </a:rPr>
              <a:t>[limit(</a:t>
            </a:r>
            <a:r>
              <a:rPr lang="en-US" sz="1200" i="1" dirty="0" err="1">
                <a:solidFill>
                  <a:srgbClr val="000000"/>
                </a:solidFill>
                <a:latin typeface="Calibri Light" panose="020F0302020204030204" pitchFamily="34" charset="0"/>
              </a:rPr>
              <a:t>perc_rank_limitations</a:t>
            </a:r>
            <a:r>
              <a:rPr lang="en-US" sz="1200" dirty="0">
                <a:solidFill>
                  <a:srgbClr val="000000"/>
                </a:solidFill>
                <a:latin typeface="Calibri" panose="020F0502020204030204" pitchFamily="34" charset="0"/>
              </a:rPr>
              <a:t>)]</a:t>
            </a:r>
          </a:p>
          <a:p>
            <a:pPr lvl="1"/>
            <a:endParaRPr lang="en-US" sz="1200" dirty="0" smtClean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996973" y="867205"/>
            <a:ext cx="3185551" cy="294968"/>
          </a:xfrm>
          <a:prstGeom prst="rect">
            <a:avLst/>
          </a:prstGeom>
          <a:solidFill>
            <a:srgbClr val="FFD8D8"/>
          </a:solidFill>
          <a:ln w="25400" cap="flat">
            <a:noFill/>
            <a:headEnd type="none" w="lg" len="lg"/>
            <a:tailEnd type="triangl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940337" y="867205"/>
            <a:ext cx="3263327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Distance-based matching</a:t>
            </a:r>
          </a:p>
          <a:p>
            <a:endParaRPr lang="en-US" sz="1200" dirty="0" smtClean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r>
              <a:rPr lang="en-US" sz="1200" dirty="0" err="1" smtClean="0">
                <a:solidFill>
                  <a:srgbClr val="000000"/>
                </a:solidFill>
                <a:latin typeface="Calibri" panose="020F0502020204030204" pitchFamily="34" charset="0"/>
              </a:rPr>
              <a:t>ultimatch</a:t>
            </a:r>
            <a:r>
              <a:rPr lang="en-US" sz="12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en-US" sz="1200" i="1" dirty="0" smtClean="0">
                <a:solidFill>
                  <a:srgbClr val="000000"/>
                </a:solidFill>
                <a:latin typeface="Calibri Light" panose="020F0302020204030204" pitchFamily="34" charset="0"/>
              </a:rPr>
              <a:t>dvar1 dvar2…</a:t>
            </a:r>
            <a:r>
              <a:rPr lang="en-US" sz="12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, treated(</a:t>
            </a:r>
            <a:r>
              <a:rPr lang="en-US" sz="1200" i="1" dirty="0" err="1" smtClean="0">
                <a:solidFill>
                  <a:srgbClr val="000000"/>
                </a:solidFill>
                <a:latin typeface="Calibri Light" panose="020F0302020204030204" pitchFamily="34" charset="0"/>
              </a:rPr>
              <a:t>treated_dummy</a:t>
            </a:r>
            <a:r>
              <a:rPr lang="en-US" sz="12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)</a:t>
            </a:r>
          </a:p>
          <a:p>
            <a:pPr lvl="1"/>
            <a:r>
              <a:rPr lang="en-US" sz="12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[exact(</a:t>
            </a:r>
            <a:r>
              <a:rPr lang="en-US" sz="1200" i="1" dirty="0" err="1" smtClean="0">
                <a:solidFill>
                  <a:srgbClr val="000000"/>
                </a:solidFill>
                <a:latin typeface="Calibri Light" panose="020F0302020204030204" pitchFamily="34" charset="0"/>
              </a:rPr>
              <a:t>vars_defining_cells</a:t>
            </a:r>
            <a:r>
              <a:rPr lang="en-US" sz="12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)]</a:t>
            </a:r>
          </a:p>
          <a:p>
            <a:pPr lvl="1"/>
            <a:r>
              <a:rPr lang="en-US" sz="12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[caliper(</a:t>
            </a:r>
            <a:r>
              <a:rPr lang="en-US" sz="1200" i="1" dirty="0" err="1" smtClean="0">
                <a:solidFill>
                  <a:srgbClr val="000000"/>
                </a:solidFill>
                <a:latin typeface="Calibri Light" panose="020F0302020204030204" pitchFamily="34" charset="0"/>
              </a:rPr>
              <a:t>max_distance_difference</a:t>
            </a:r>
            <a:r>
              <a:rPr lang="en-US" sz="12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)]</a:t>
            </a:r>
          </a:p>
          <a:p>
            <a:pPr lvl="1"/>
            <a:r>
              <a:rPr lang="en-US" sz="1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</a:rPr>
              <a:t>[</a:t>
            </a:r>
            <a:r>
              <a:rPr lang="en-US" sz="1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</a:rPr>
              <a:t>draw(</a:t>
            </a:r>
            <a:r>
              <a:rPr lang="en-US" sz="1200" i="1" dirty="0" err="1">
                <a:solidFill>
                  <a:schemeClr val="bg1">
                    <a:lumMod val="75000"/>
                  </a:schemeClr>
                </a:solidFill>
                <a:latin typeface="Calibri Light" panose="020F0302020204030204" pitchFamily="34" charset="0"/>
              </a:rPr>
              <a:t>num_of_counterfactuals</a:t>
            </a:r>
            <a:r>
              <a:rPr lang="en-US" sz="1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</a:rPr>
              <a:t>)]</a:t>
            </a:r>
          </a:p>
          <a:p>
            <a:pPr lvl="1"/>
            <a:r>
              <a:rPr lang="en-US" sz="1200" dirty="0">
                <a:solidFill>
                  <a:srgbClr val="000000"/>
                </a:solidFill>
                <a:latin typeface="Calibri" panose="020F0502020204030204" pitchFamily="34" charset="0"/>
              </a:rPr>
              <a:t>[copy [full]]</a:t>
            </a:r>
          </a:p>
          <a:p>
            <a:pPr lvl="1"/>
            <a:r>
              <a:rPr lang="en-US" sz="12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[single]</a:t>
            </a:r>
          </a:p>
          <a:p>
            <a:pPr lvl="1"/>
            <a:r>
              <a:rPr lang="en-US" sz="12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[support]</a:t>
            </a:r>
            <a:endParaRPr lang="en-US" sz="12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lvl="1"/>
            <a:r>
              <a:rPr lang="en-US" sz="1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</a:rPr>
              <a:t>[between]</a:t>
            </a:r>
          </a:p>
          <a:p>
            <a:pPr lvl="1"/>
            <a:r>
              <a:rPr lang="en-US" sz="12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[radius]</a:t>
            </a:r>
          </a:p>
          <a:p>
            <a:pPr lvl="1"/>
            <a:r>
              <a:rPr lang="en-US" sz="12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[greedy]</a:t>
            </a:r>
          </a:p>
          <a:p>
            <a:pPr lvl="1"/>
            <a:r>
              <a:rPr lang="en-US" sz="12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[rank]</a:t>
            </a:r>
          </a:p>
          <a:p>
            <a:pPr lvl="1"/>
            <a:r>
              <a:rPr lang="en-US" sz="1200" dirty="0" smtClean="0">
                <a:latin typeface="Calibri" panose="020F0502020204030204" pitchFamily="34" charset="0"/>
              </a:rPr>
              <a:t>[</a:t>
            </a:r>
            <a:r>
              <a:rPr lang="en-US" sz="1200" dirty="0" err="1" smtClean="0">
                <a:latin typeface="Calibri" panose="020F0502020204030204" pitchFamily="34" charset="0"/>
              </a:rPr>
              <a:t>euclid</a:t>
            </a:r>
            <a:r>
              <a:rPr lang="en-US" sz="1200" dirty="0" smtClean="0">
                <a:latin typeface="Calibri" panose="020F0502020204030204" pitchFamily="34" charset="0"/>
              </a:rPr>
              <a:t>]</a:t>
            </a:r>
          </a:p>
          <a:p>
            <a:pPr lvl="1"/>
            <a:r>
              <a:rPr lang="en-US" sz="1200" dirty="0" smtClean="0">
                <a:latin typeface="Calibri" panose="020F0502020204030204" pitchFamily="34" charset="0"/>
              </a:rPr>
              <a:t>[</a:t>
            </a:r>
            <a:r>
              <a:rPr lang="en-US" sz="1200" dirty="0" err="1" smtClean="0">
                <a:latin typeface="Calibri" panose="020F0502020204030204" pitchFamily="34" charset="0"/>
              </a:rPr>
              <a:t>mahalanobis</a:t>
            </a:r>
            <a:r>
              <a:rPr lang="en-US" sz="1200" dirty="0" smtClean="0">
                <a:latin typeface="Calibri" panose="020F0502020204030204" pitchFamily="34" charset="0"/>
              </a:rPr>
              <a:t>]</a:t>
            </a:r>
          </a:p>
          <a:p>
            <a:pPr lvl="1"/>
            <a:r>
              <a:rPr lang="en-US" sz="1200" dirty="0">
                <a:solidFill>
                  <a:srgbClr val="000000"/>
                </a:solidFill>
                <a:latin typeface="Calibri" panose="020F0502020204030204" pitchFamily="34" charset="0"/>
              </a:rPr>
              <a:t>[report(</a:t>
            </a:r>
            <a:r>
              <a:rPr lang="en-US" sz="1200" i="1" dirty="0" err="1">
                <a:solidFill>
                  <a:srgbClr val="000000"/>
                </a:solidFill>
                <a:latin typeface="Calibri Light" panose="020F0302020204030204" pitchFamily="34" charset="0"/>
              </a:rPr>
              <a:t>vars_for_ttests</a:t>
            </a:r>
            <a:r>
              <a:rPr lang="en-US" sz="1200" dirty="0">
                <a:solidFill>
                  <a:srgbClr val="000000"/>
                </a:solidFill>
                <a:latin typeface="Calibri" panose="020F0502020204030204" pitchFamily="34" charset="0"/>
              </a:rPr>
              <a:t>) [unmatched]]</a:t>
            </a:r>
          </a:p>
          <a:p>
            <a:pPr lvl="1"/>
            <a:r>
              <a:rPr lang="en-US" sz="12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[unit(</a:t>
            </a:r>
            <a:r>
              <a:rPr lang="en-US" sz="1200" i="1" dirty="0" err="1" smtClean="0">
                <a:solidFill>
                  <a:srgbClr val="000000"/>
                </a:solidFill>
                <a:latin typeface="Calibri Light" panose="020F0302020204030204" pitchFamily="34" charset="0"/>
              </a:rPr>
              <a:t>vars_clustering_obs</a:t>
            </a:r>
            <a:r>
              <a:rPr lang="en-US" sz="12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)]</a:t>
            </a:r>
          </a:p>
          <a:p>
            <a:pPr lvl="1"/>
            <a:r>
              <a:rPr lang="en-US" sz="1200" dirty="0">
                <a:solidFill>
                  <a:srgbClr val="000000"/>
                </a:solidFill>
                <a:latin typeface="Calibri" panose="020F0502020204030204" pitchFamily="34" charset="0"/>
              </a:rPr>
              <a:t>[</a:t>
            </a:r>
            <a:r>
              <a:rPr lang="en-US" sz="1200" dirty="0" err="1" smtClean="0">
                <a:solidFill>
                  <a:srgbClr val="000000"/>
                </a:solidFill>
                <a:latin typeface="Calibri" panose="020F0502020204030204" pitchFamily="34" charset="0"/>
              </a:rPr>
              <a:t>exp</a:t>
            </a:r>
            <a:r>
              <a:rPr lang="en-US" sz="12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(</a:t>
            </a:r>
            <a:r>
              <a:rPr lang="en-US" sz="1200" i="1" dirty="0" err="1" smtClean="0">
                <a:solidFill>
                  <a:srgbClr val="000000"/>
                </a:solidFill>
                <a:latin typeface="Calibri Light" panose="020F0302020204030204" pitchFamily="34" charset="0"/>
              </a:rPr>
              <a:t>logical_exp</a:t>
            </a:r>
            <a:r>
              <a:rPr lang="en-US" sz="12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)]</a:t>
            </a:r>
            <a:endParaRPr lang="en-US" sz="12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lvl="1"/>
            <a:r>
              <a:rPr lang="en-US" sz="1200" dirty="0">
                <a:solidFill>
                  <a:srgbClr val="000000"/>
                </a:solidFill>
                <a:latin typeface="Calibri" panose="020F0502020204030204" pitchFamily="34" charset="0"/>
              </a:rPr>
              <a:t>[limit(</a:t>
            </a:r>
            <a:r>
              <a:rPr lang="en-US" sz="1200" i="1" dirty="0" err="1">
                <a:solidFill>
                  <a:srgbClr val="000000"/>
                </a:solidFill>
                <a:latin typeface="Calibri Light" panose="020F0302020204030204" pitchFamily="34" charset="0"/>
              </a:rPr>
              <a:t>perc_rank_limitations</a:t>
            </a:r>
            <a:r>
              <a:rPr lang="en-US" sz="1200" dirty="0">
                <a:solidFill>
                  <a:srgbClr val="000000"/>
                </a:solidFill>
                <a:latin typeface="Calibri" panose="020F0502020204030204" pitchFamily="34" charset="0"/>
              </a:rPr>
              <a:t>)]</a:t>
            </a:r>
          </a:p>
          <a:p>
            <a:pPr lvl="1"/>
            <a:endParaRPr lang="en-US" sz="1200" dirty="0" smtClean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6182524" y="867205"/>
            <a:ext cx="2867088" cy="294968"/>
          </a:xfrm>
          <a:prstGeom prst="rect">
            <a:avLst/>
          </a:prstGeom>
          <a:solidFill>
            <a:srgbClr val="B9E7E0"/>
          </a:solidFill>
          <a:ln w="25400" cap="flat">
            <a:noFill/>
            <a:headEnd type="none" w="lg" len="lg"/>
            <a:tailEnd type="triangl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6142701" y="867205"/>
            <a:ext cx="3004739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Coarsened exact matching</a:t>
            </a:r>
          </a:p>
          <a:p>
            <a:endParaRPr lang="en-US" sz="1200" dirty="0" smtClean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r>
              <a:rPr lang="en-US" sz="1200" dirty="0" err="1" smtClean="0">
                <a:solidFill>
                  <a:srgbClr val="000000"/>
                </a:solidFill>
                <a:latin typeface="Calibri" panose="020F0502020204030204" pitchFamily="34" charset="0"/>
              </a:rPr>
              <a:t>ultimatch</a:t>
            </a:r>
            <a:r>
              <a:rPr lang="en-US" sz="12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, treated(</a:t>
            </a:r>
            <a:r>
              <a:rPr lang="en-US" sz="1200" i="1" dirty="0" err="1" smtClean="0">
                <a:solidFill>
                  <a:srgbClr val="000000"/>
                </a:solidFill>
                <a:latin typeface="Calibri Light" panose="020F0302020204030204" pitchFamily="34" charset="0"/>
              </a:rPr>
              <a:t>treated_dummy</a:t>
            </a:r>
            <a:r>
              <a:rPr lang="en-US" sz="12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)</a:t>
            </a:r>
          </a:p>
          <a:p>
            <a:pPr lvl="1"/>
            <a:r>
              <a:rPr lang="en-US" sz="12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exact(</a:t>
            </a:r>
            <a:r>
              <a:rPr lang="en-US" sz="1200" i="1" dirty="0" err="1" smtClean="0">
                <a:solidFill>
                  <a:srgbClr val="000000"/>
                </a:solidFill>
                <a:latin typeface="Calibri Light" panose="020F0302020204030204" pitchFamily="34" charset="0"/>
              </a:rPr>
              <a:t>vars_defining_cells</a:t>
            </a:r>
            <a:r>
              <a:rPr lang="en-US" sz="12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)</a:t>
            </a:r>
          </a:p>
          <a:p>
            <a:pPr lvl="1"/>
            <a:r>
              <a:rPr lang="en-US" sz="1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</a:rPr>
              <a:t>[caliper(</a:t>
            </a:r>
            <a:r>
              <a:rPr lang="en-US" sz="1200" i="1" dirty="0" err="1" smtClean="0">
                <a:solidFill>
                  <a:schemeClr val="bg1">
                    <a:lumMod val="75000"/>
                  </a:schemeClr>
                </a:solidFill>
                <a:latin typeface="Calibri Light" panose="020F0302020204030204" pitchFamily="34" charset="0"/>
              </a:rPr>
              <a:t>max_diff</a:t>
            </a:r>
            <a:r>
              <a:rPr lang="en-US" sz="1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</a:rPr>
              <a:t>)]</a:t>
            </a:r>
          </a:p>
          <a:p>
            <a:pPr lvl="1"/>
            <a:r>
              <a:rPr lang="en-US" sz="1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</a:rPr>
              <a:t>[</a:t>
            </a:r>
            <a:r>
              <a:rPr lang="en-US" sz="1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</a:rPr>
              <a:t>draw(</a:t>
            </a:r>
            <a:r>
              <a:rPr lang="en-US" sz="1200" i="1" dirty="0" err="1">
                <a:solidFill>
                  <a:schemeClr val="bg1">
                    <a:lumMod val="75000"/>
                  </a:schemeClr>
                </a:solidFill>
                <a:latin typeface="Calibri Light" panose="020F0302020204030204" pitchFamily="34" charset="0"/>
              </a:rPr>
              <a:t>num_of_counterfactuals</a:t>
            </a:r>
            <a:r>
              <a:rPr lang="en-US" sz="1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</a:rPr>
              <a:t>)]</a:t>
            </a:r>
          </a:p>
          <a:p>
            <a:pPr lvl="1"/>
            <a:r>
              <a:rPr lang="en-US" sz="1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</a:rPr>
              <a:t>[copy [full]]</a:t>
            </a:r>
          </a:p>
          <a:p>
            <a:pPr lvl="1"/>
            <a:r>
              <a:rPr lang="en-US" sz="1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</a:rPr>
              <a:t>[single]</a:t>
            </a:r>
          </a:p>
          <a:p>
            <a:pPr lvl="1"/>
            <a:r>
              <a:rPr lang="en-US" sz="1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</a:rPr>
              <a:t>[support]</a:t>
            </a:r>
            <a:endParaRPr lang="en-US" sz="1200" dirty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pPr lvl="1"/>
            <a:r>
              <a:rPr lang="en-US" sz="1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</a:rPr>
              <a:t>[between]</a:t>
            </a:r>
          </a:p>
          <a:p>
            <a:pPr lvl="1"/>
            <a:r>
              <a:rPr lang="en-US" sz="1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</a:rPr>
              <a:t>[radius]</a:t>
            </a:r>
          </a:p>
          <a:p>
            <a:pPr lvl="1"/>
            <a:r>
              <a:rPr lang="en-US" sz="1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</a:rPr>
              <a:t>[greedy]</a:t>
            </a:r>
          </a:p>
          <a:p>
            <a:pPr lvl="1"/>
            <a:r>
              <a:rPr lang="en-US" sz="1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</a:rPr>
              <a:t>[rank]</a:t>
            </a:r>
          </a:p>
          <a:p>
            <a:pPr lvl="1"/>
            <a:r>
              <a:rPr lang="en-US" sz="1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</a:rPr>
              <a:t>[</a:t>
            </a:r>
            <a:r>
              <a:rPr lang="en-US" sz="1200" dirty="0" err="1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</a:rPr>
              <a:t>euclid</a:t>
            </a:r>
            <a:r>
              <a:rPr lang="en-US" sz="1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</a:rPr>
              <a:t>]</a:t>
            </a:r>
          </a:p>
          <a:p>
            <a:pPr lvl="1"/>
            <a:r>
              <a:rPr lang="en-US" sz="1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</a:rPr>
              <a:t>[</a:t>
            </a:r>
            <a:r>
              <a:rPr lang="en-US" sz="1200" dirty="0" err="1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</a:rPr>
              <a:t>mahalanobis</a:t>
            </a:r>
            <a:r>
              <a:rPr lang="en-US" sz="1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</a:rPr>
              <a:t>]</a:t>
            </a:r>
          </a:p>
          <a:p>
            <a:pPr lvl="1"/>
            <a:r>
              <a:rPr lang="en-US" sz="1200" dirty="0">
                <a:solidFill>
                  <a:srgbClr val="000000"/>
                </a:solidFill>
                <a:latin typeface="Calibri" panose="020F0502020204030204" pitchFamily="34" charset="0"/>
              </a:rPr>
              <a:t>[report(</a:t>
            </a:r>
            <a:r>
              <a:rPr lang="en-US" sz="1200" i="1" dirty="0" err="1">
                <a:solidFill>
                  <a:srgbClr val="000000"/>
                </a:solidFill>
                <a:latin typeface="Calibri Light" panose="020F0302020204030204" pitchFamily="34" charset="0"/>
              </a:rPr>
              <a:t>vars_for_ttests</a:t>
            </a:r>
            <a:r>
              <a:rPr lang="en-US" sz="1200" dirty="0">
                <a:solidFill>
                  <a:srgbClr val="000000"/>
                </a:solidFill>
                <a:latin typeface="Calibri" panose="020F0502020204030204" pitchFamily="34" charset="0"/>
              </a:rPr>
              <a:t>) [unmatched]]</a:t>
            </a:r>
          </a:p>
          <a:p>
            <a:pPr lvl="1"/>
            <a:r>
              <a:rPr lang="en-US" sz="12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[unit(</a:t>
            </a:r>
            <a:r>
              <a:rPr lang="en-US" sz="1200" i="1" dirty="0" err="1" smtClean="0">
                <a:solidFill>
                  <a:srgbClr val="000000"/>
                </a:solidFill>
                <a:latin typeface="Calibri Light" panose="020F0302020204030204" pitchFamily="34" charset="0"/>
              </a:rPr>
              <a:t>vars_clustering_obs</a:t>
            </a:r>
            <a:r>
              <a:rPr lang="en-US" sz="12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)]</a:t>
            </a:r>
          </a:p>
          <a:p>
            <a:pPr lvl="1"/>
            <a:r>
              <a:rPr lang="en-US" sz="1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</a:rPr>
              <a:t>[</a:t>
            </a:r>
            <a:r>
              <a:rPr lang="en-US" sz="1200" dirty="0" err="1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</a:rPr>
              <a:t>exp</a:t>
            </a:r>
            <a:r>
              <a:rPr lang="en-US" sz="1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</a:rPr>
              <a:t>(</a:t>
            </a:r>
            <a:r>
              <a:rPr lang="en-US" sz="1200" i="1" dirty="0" err="1" smtClean="0">
                <a:solidFill>
                  <a:schemeClr val="bg1">
                    <a:lumMod val="75000"/>
                  </a:schemeClr>
                </a:solidFill>
                <a:latin typeface="Calibri Light" panose="020F0302020204030204" pitchFamily="34" charset="0"/>
              </a:rPr>
              <a:t>logical_exp</a:t>
            </a:r>
            <a:r>
              <a:rPr lang="en-US" sz="1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</a:rPr>
              <a:t>)]</a:t>
            </a:r>
            <a:endParaRPr lang="en-US" sz="1200" dirty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pPr lvl="1"/>
            <a:r>
              <a:rPr lang="en-US" sz="1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</a:rPr>
              <a:t>[limit(</a:t>
            </a:r>
            <a:r>
              <a:rPr lang="en-US" sz="1200" i="1" dirty="0" err="1">
                <a:solidFill>
                  <a:schemeClr val="bg1">
                    <a:lumMod val="75000"/>
                  </a:schemeClr>
                </a:solidFill>
                <a:latin typeface="Calibri Light" panose="020F0302020204030204" pitchFamily="34" charset="0"/>
              </a:rPr>
              <a:t>perc_rank_limitations</a:t>
            </a:r>
            <a:r>
              <a:rPr lang="en-US" sz="1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</a:rPr>
              <a:t>)]</a:t>
            </a:r>
          </a:p>
          <a:p>
            <a:pPr lvl="1"/>
            <a:endParaRPr lang="en-US" sz="1200" dirty="0" smtClean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grpSp>
        <p:nvGrpSpPr>
          <p:cNvPr id="19" name="Group 18"/>
          <p:cNvGrpSpPr/>
          <p:nvPr/>
        </p:nvGrpSpPr>
        <p:grpSpPr>
          <a:xfrm>
            <a:off x="82591" y="4741887"/>
            <a:ext cx="8967019" cy="294968"/>
            <a:chOff x="82591" y="5018617"/>
            <a:chExt cx="8967019" cy="294968"/>
          </a:xfrm>
        </p:grpSpPr>
        <p:sp>
          <p:nvSpPr>
            <p:cNvPr id="12" name="Rectangle 11"/>
            <p:cNvSpPr/>
            <p:nvPr/>
          </p:nvSpPr>
          <p:spPr>
            <a:xfrm>
              <a:off x="82591" y="5018617"/>
              <a:ext cx="4861068" cy="294968"/>
            </a:xfrm>
            <a:prstGeom prst="rect">
              <a:avLst/>
            </a:prstGeom>
            <a:solidFill>
              <a:srgbClr val="7DD4F2"/>
            </a:solidFill>
            <a:ln w="25400" cap="flat">
              <a:noFill/>
              <a:headEnd type="none" w="lg" len="lg"/>
              <a:tailEnd type="triangle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Pentagon 12"/>
            <p:cNvSpPr/>
            <p:nvPr/>
          </p:nvSpPr>
          <p:spPr>
            <a:xfrm rot="10800000">
              <a:off x="4331367" y="5018617"/>
              <a:ext cx="4718243" cy="294968"/>
            </a:xfrm>
            <a:prstGeom prst="homePlate">
              <a:avLst>
                <a:gd name="adj" fmla="val 115263"/>
              </a:avLst>
            </a:prstGeom>
            <a:solidFill>
              <a:srgbClr val="B9E7E0"/>
            </a:solidFill>
            <a:ln w="25400" cap="flat">
              <a:noFill/>
              <a:headEnd type="none" w="lg" len="lg"/>
              <a:tailEnd type="triangle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2858238" y="4741887"/>
            <a:ext cx="342752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rgbClr val="000000"/>
                </a:solidFill>
                <a:cs typeface="Times New Roman" panose="02020603050405020304" pitchFamily="18" charset="0"/>
              </a:rPr>
              <a:t>Transformation</a:t>
            </a:r>
          </a:p>
          <a:p>
            <a:pPr algn="ctr"/>
            <a:endParaRPr lang="en-US" sz="1200" dirty="0" smtClean="0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r>
              <a:rPr lang="en-US" sz="1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12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egen</a:t>
            </a:r>
            <a:r>
              <a:rPr lang="en-US" sz="1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long </a:t>
            </a:r>
            <a:r>
              <a:rPr lang="en-US" sz="12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coarsescore</a:t>
            </a:r>
            <a:r>
              <a:rPr lang="en-US" sz="1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group(cell1 cell2 cell3…)</a:t>
            </a:r>
          </a:p>
          <a:p>
            <a:r>
              <a:rPr lang="en-US" sz="1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1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lang="en-US" sz="12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ltimatch</a:t>
            </a:r>
            <a:r>
              <a:rPr lang="en-US" sz="1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coarsescore</a:t>
            </a:r>
            <a:r>
              <a:rPr lang="en-US" sz="1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treated(treated) caliper(0.5)</a:t>
            </a:r>
          </a:p>
        </p:txBody>
      </p:sp>
    </p:spTree>
    <p:extLst>
      <p:ext uri="{BB962C8B-B14F-4D97-AF65-F5344CB8AC3E}">
        <p14:creationId xmlns:p14="http://schemas.microsoft.com/office/powerpoint/2010/main" val="9667305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/>
        </p:nvSpPr>
        <p:spPr>
          <a:xfrm>
            <a:off x="3846010" y="691476"/>
            <a:ext cx="722447" cy="646796"/>
          </a:xfrm>
          <a:prstGeom prst="rect">
            <a:avLst/>
          </a:prstGeom>
          <a:solidFill>
            <a:schemeClr val="bg1">
              <a:lumMod val="85000"/>
              <a:alpha val="50000"/>
            </a:schemeClr>
          </a:solidFill>
          <a:ln w="25400" cap="flat">
            <a:noFill/>
            <a:headEnd type="none" w="lg" len="lg"/>
            <a:tailEnd type="triangl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" name="Rectangle 20"/>
          <p:cNvSpPr/>
          <p:nvPr/>
        </p:nvSpPr>
        <p:spPr>
          <a:xfrm>
            <a:off x="3846011" y="2290611"/>
            <a:ext cx="722447" cy="2964085"/>
          </a:xfrm>
          <a:prstGeom prst="rect">
            <a:avLst/>
          </a:prstGeom>
          <a:solidFill>
            <a:schemeClr val="bg1">
              <a:lumMod val="85000"/>
              <a:alpha val="50000"/>
            </a:schemeClr>
          </a:solidFill>
          <a:ln w="25400" cap="flat">
            <a:noFill/>
            <a:headEnd type="none" w="lg" len="lg"/>
            <a:tailEnd type="triangl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2538105" y="691476"/>
            <a:ext cx="1215314" cy="661548"/>
          </a:xfrm>
          <a:prstGeom prst="rect">
            <a:avLst/>
          </a:prstGeom>
          <a:solidFill>
            <a:srgbClr val="7DD4F2">
              <a:alpha val="50000"/>
            </a:srgbClr>
          </a:solidFill>
          <a:ln w="25400" cap="flat">
            <a:noFill/>
            <a:headEnd type="none" w="lg" len="lg"/>
            <a:tailEnd type="triangl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2538106" y="2290611"/>
            <a:ext cx="1215314" cy="2978837"/>
          </a:xfrm>
          <a:prstGeom prst="rect">
            <a:avLst/>
          </a:prstGeom>
          <a:solidFill>
            <a:srgbClr val="7DD4F2">
              <a:alpha val="50000"/>
            </a:srgbClr>
          </a:solidFill>
          <a:ln w="25400" cap="flat">
            <a:noFill/>
            <a:headEnd type="none" w="lg" len="lg"/>
            <a:tailEnd type="triangl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Score-based matching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84B36-446C-40B2-BC20-ECC32BF7AA77}" type="slidenum">
              <a:rPr lang="en-US" smtClean="0">
                <a:solidFill>
                  <a:prstClr val="white">
                    <a:lumMod val="50000"/>
                  </a:prstClr>
                </a:solidFill>
              </a:rPr>
              <a:pPr/>
              <a:t>4</a:t>
            </a:fld>
            <a:endParaRPr lang="en-US">
              <a:solidFill>
                <a:prstClr val="white">
                  <a:lumMod val="50000"/>
                </a:prstClr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3847322" y="2595780"/>
            <a:ext cx="722447" cy="191338"/>
          </a:xfrm>
          <a:prstGeom prst="rect">
            <a:avLst/>
          </a:prstGeom>
          <a:solidFill>
            <a:srgbClr val="FFD8D8"/>
          </a:solidFill>
          <a:ln w="25400" cap="flat">
            <a:noFill/>
            <a:headEnd type="none" w="lg" len="lg"/>
            <a:tailEnd type="triangl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3847052" y="2595320"/>
            <a:ext cx="722447" cy="191338"/>
          </a:xfrm>
          <a:prstGeom prst="rect">
            <a:avLst/>
          </a:prstGeom>
          <a:solidFill>
            <a:srgbClr val="FFD8D8"/>
          </a:solidFill>
          <a:ln w="25400" cap="flat">
            <a:noFill/>
            <a:headEnd type="none" w="lg" len="lg"/>
            <a:tailEnd type="triangl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/>
          <p:cNvSpPr/>
          <p:nvPr/>
        </p:nvSpPr>
        <p:spPr>
          <a:xfrm>
            <a:off x="3846268" y="2889123"/>
            <a:ext cx="722447" cy="191338"/>
          </a:xfrm>
          <a:prstGeom prst="rect">
            <a:avLst/>
          </a:prstGeom>
          <a:solidFill>
            <a:srgbClr val="FFD8D8"/>
          </a:solidFill>
          <a:ln w="25400" cap="flat">
            <a:noFill/>
            <a:headEnd type="none" w="lg" len="lg"/>
            <a:tailEnd type="triangl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>
            <a:off x="3847051" y="2889123"/>
            <a:ext cx="722447" cy="191338"/>
          </a:xfrm>
          <a:prstGeom prst="rect">
            <a:avLst/>
          </a:prstGeom>
          <a:solidFill>
            <a:srgbClr val="FFD8D8"/>
          </a:solidFill>
          <a:ln w="25400" cap="flat">
            <a:noFill/>
            <a:headEnd type="none" w="lg" len="lg"/>
            <a:tailEnd type="triangl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/>
          <p:cNvSpPr/>
          <p:nvPr/>
        </p:nvSpPr>
        <p:spPr>
          <a:xfrm>
            <a:off x="3847842" y="3198990"/>
            <a:ext cx="722447" cy="191338"/>
          </a:xfrm>
          <a:prstGeom prst="rect">
            <a:avLst/>
          </a:prstGeom>
          <a:solidFill>
            <a:srgbClr val="FFD8D8"/>
          </a:solidFill>
          <a:ln w="25400" cap="flat">
            <a:noFill/>
            <a:headEnd type="none" w="lg" len="lg"/>
            <a:tailEnd type="triangl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/>
          <p:cNvSpPr/>
          <p:nvPr/>
        </p:nvSpPr>
        <p:spPr>
          <a:xfrm>
            <a:off x="3840767" y="3822351"/>
            <a:ext cx="722447" cy="191338"/>
          </a:xfrm>
          <a:prstGeom prst="rect">
            <a:avLst/>
          </a:prstGeom>
          <a:solidFill>
            <a:srgbClr val="FFD8D8"/>
          </a:solidFill>
          <a:ln w="25400" cap="flat">
            <a:noFill/>
            <a:headEnd type="none" w="lg" len="lg"/>
            <a:tailEnd type="triangl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/>
          <p:cNvSpPr/>
          <p:nvPr/>
        </p:nvSpPr>
        <p:spPr>
          <a:xfrm>
            <a:off x="3842612" y="4425038"/>
            <a:ext cx="722447" cy="191338"/>
          </a:xfrm>
          <a:prstGeom prst="rect">
            <a:avLst/>
          </a:prstGeom>
          <a:solidFill>
            <a:srgbClr val="FFD8D8"/>
          </a:solidFill>
          <a:ln w="25400" cap="flat">
            <a:noFill/>
            <a:headEnd type="none" w="lg" len="lg"/>
            <a:tailEnd type="triangl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/>
          <p:cNvSpPr/>
          <p:nvPr/>
        </p:nvSpPr>
        <p:spPr>
          <a:xfrm>
            <a:off x="3840238" y="4425038"/>
            <a:ext cx="722447" cy="191338"/>
          </a:xfrm>
          <a:prstGeom prst="rect">
            <a:avLst/>
          </a:prstGeom>
          <a:solidFill>
            <a:srgbClr val="FFD8D8"/>
          </a:solidFill>
          <a:ln w="25400" cap="flat">
            <a:noFill/>
            <a:headEnd type="none" w="lg" len="lg"/>
            <a:tailEnd type="triangl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86405388"/>
              </p:ext>
            </p:extLst>
          </p:nvPr>
        </p:nvGraphicFramePr>
        <p:xfrm>
          <a:off x="2538109" y="1057544"/>
          <a:ext cx="3999600" cy="5148000"/>
        </p:xfrm>
        <a:graphic>
          <a:graphicData uri="http://schemas.openxmlformats.org/drawingml/2006/table">
            <a:tbl>
              <a:tblPr/>
              <a:tblGrid>
                <a:gridCol w="482400"/>
                <a:gridCol w="673200"/>
                <a:gridCol w="1044000"/>
                <a:gridCol w="648000"/>
                <a:gridCol w="576000"/>
                <a:gridCol w="576000"/>
              </a:tblGrid>
              <a:tr h="252000"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cell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score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treated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_distance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_match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_weight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6000"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1.079380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306000"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1.093021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0.002202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234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1.0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06000"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1.095223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234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1.0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06000"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1.101899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0.009212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235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1.0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06000"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1.111111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235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1.0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06000"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1.146180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236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1.0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06000"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1.146266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0.000086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236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0.5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06000"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1.146266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0.000086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236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0.5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06000"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0.170137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237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1.0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06000"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0.211297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.04116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237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1.0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06000"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0.245004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06000"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0.304080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06000"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0.304764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06000"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0.330998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06000"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0.368190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06000"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0.399482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11" name="Rectangle 10"/>
          <p:cNvSpPr/>
          <p:nvPr/>
        </p:nvSpPr>
        <p:spPr>
          <a:xfrm>
            <a:off x="2538110" y="1382228"/>
            <a:ext cx="4060599" cy="908385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49000"/>
                </a:schemeClr>
              </a:gs>
              <a:gs pos="100000">
                <a:schemeClr val="bg1"/>
              </a:gs>
            </a:gsLst>
            <a:lin ang="16200000" scaled="1"/>
            <a:tileRect/>
          </a:gradFill>
          <a:ln w="25400" cap="flat">
            <a:noFill/>
            <a:headEnd type="none" w="lg" len="lg"/>
            <a:tailEnd type="triangl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 rot="10800000">
            <a:off x="2538107" y="5269448"/>
            <a:ext cx="3609401" cy="908385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49000"/>
                </a:schemeClr>
              </a:gs>
              <a:gs pos="100000">
                <a:schemeClr val="bg1"/>
              </a:gs>
            </a:gsLst>
            <a:lin ang="16200000" scaled="1"/>
            <a:tileRect/>
          </a:gradFill>
          <a:ln w="25400" cap="flat">
            <a:noFill/>
            <a:headEnd type="none" w="lg" len="lg"/>
            <a:tailEnd type="triangl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Pentagon 12"/>
          <p:cNvSpPr/>
          <p:nvPr/>
        </p:nvSpPr>
        <p:spPr>
          <a:xfrm rot="5400000">
            <a:off x="2484213" y="5323343"/>
            <a:ext cx="1323098" cy="1215313"/>
          </a:xfrm>
          <a:prstGeom prst="homePlate">
            <a:avLst/>
          </a:prstGeom>
          <a:solidFill>
            <a:srgbClr val="7DD4F2">
              <a:alpha val="50000"/>
            </a:srgbClr>
          </a:solidFill>
          <a:ln w="25400" cap="flat">
            <a:noFill/>
            <a:headEnd type="none" w="lg" len="lg"/>
            <a:tailEnd type="triangl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2538105" y="1353024"/>
            <a:ext cx="1215314" cy="937587"/>
          </a:xfrm>
          <a:prstGeom prst="rect">
            <a:avLst/>
          </a:prstGeom>
          <a:solidFill>
            <a:srgbClr val="7DD4F2">
              <a:alpha val="50000"/>
            </a:srgbClr>
          </a:solidFill>
          <a:ln w="25400" cap="flat">
            <a:noFill/>
            <a:headEnd type="none" w="lg" len="lg"/>
            <a:tailEnd type="triangl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2829684" y="628959"/>
            <a:ext cx="63632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SORT</a:t>
            </a:r>
          </a:p>
        </p:txBody>
      </p:sp>
      <p:sp>
        <p:nvSpPr>
          <p:cNvPr id="22" name="Pentagon 21"/>
          <p:cNvSpPr/>
          <p:nvPr/>
        </p:nvSpPr>
        <p:spPr>
          <a:xfrm rot="5400000">
            <a:off x="3545685" y="5555025"/>
            <a:ext cx="1323098" cy="722446"/>
          </a:xfrm>
          <a:prstGeom prst="homePlate">
            <a:avLst>
              <a:gd name="adj" fmla="val 83063"/>
            </a:avLst>
          </a:prstGeom>
          <a:solidFill>
            <a:schemeClr val="bg1">
              <a:lumMod val="85000"/>
              <a:alpha val="50000"/>
            </a:schemeClr>
          </a:solidFill>
          <a:ln w="25400" cap="flat">
            <a:noFill/>
            <a:headEnd type="none" w="lg" len="lg"/>
            <a:tailEnd type="triangl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3846010" y="1338272"/>
            <a:ext cx="722447" cy="952335"/>
          </a:xfrm>
          <a:prstGeom prst="rect">
            <a:avLst/>
          </a:prstGeom>
          <a:solidFill>
            <a:schemeClr val="bg1">
              <a:lumMod val="85000"/>
              <a:alpha val="50000"/>
            </a:schemeClr>
          </a:solidFill>
          <a:ln w="25400" cap="flat">
            <a:noFill/>
            <a:headEnd type="none" w="lg" len="lg"/>
            <a:tailEnd type="triangl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3804787" y="632544"/>
            <a:ext cx="80855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MATCH</a:t>
            </a:r>
          </a:p>
        </p:txBody>
      </p:sp>
      <p:sp>
        <p:nvSpPr>
          <p:cNvPr id="4" name="Rectangle 3"/>
          <p:cNvSpPr/>
          <p:nvPr/>
        </p:nvSpPr>
        <p:spPr>
          <a:xfrm>
            <a:off x="3844181" y="1982180"/>
            <a:ext cx="722447" cy="191338"/>
          </a:xfrm>
          <a:prstGeom prst="rect">
            <a:avLst/>
          </a:prstGeom>
          <a:noFill/>
          <a:ln w="25400" cap="flat">
            <a:solidFill>
              <a:schemeClr val="tx1"/>
            </a:solidFill>
            <a:headEnd type="none" w="lg" len="lg"/>
            <a:tailEnd type="triangl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4849260" y="2193170"/>
            <a:ext cx="1718949" cy="581891"/>
          </a:xfrm>
          <a:prstGeom prst="rect">
            <a:avLst/>
          </a:prstGeom>
          <a:solidFill>
            <a:schemeClr val="bg1"/>
          </a:solidFill>
          <a:ln w="25400" cap="flat">
            <a:noFill/>
            <a:headEnd type="none" w="lg" len="lg"/>
            <a:tailEnd type="triangl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>
            <a:off x="4826063" y="2913585"/>
            <a:ext cx="1711646" cy="806750"/>
          </a:xfrm>
          <a:prstGeom prst="rect">
            <a:avLst/>
          </a:prstGeom>
          <a:solidFill>
            <a:schemeClr val="bg1"/>
          </a:solidFill>
          <a:ln w="25400" cap="flat">
            <a:noFill/>
            <a:headEnd type="none" w="lg" len="lg"/>
            <a:tailEnd type="triangl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27590336"/>
              </p:ext>
            </p:extLst>
          </p:nvPr>
        </p:nvGraphicFramePr>
        <p:xfrm>
          <a:off x="4737709" y="4060480"/>
          <a:ext cx="1800000" cy="612000"/>
        </p:xfrm>
        <a:graphic>
          <a:graphicData uri="http://schemas.openxmlformats.org/drawingml/2006/table">
            <a:tbl>
              <a:tblPr/>
              <a:tblGrid>
                <a:gridCol w="648000"/>
                <a:gridCol w="576000"/>
                <a:gridCol w="576000"/>
              </a:tblGrid>
              <a:tr h="306000"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0.033707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238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2.0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</a:tr>
              <a:tr h="306000"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238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1.0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32" name="Rectangle 31"/>
          <p:cNvSpPr/>
          <p:nvPr/>
        </p:nvSpPr>
        <p:spPr>
          <a:xfrm>
            <a:off x="4753966" y="3772653"/>
            <a:ext cx="1798993" cy="581891"/>
          </a:xfrm>
          <a:prstGeom prst="rect">
            <a:avLst/>
          </a:prstGeom>
          <a:solidFill>
            <a:schemeClr val="bg1"/>
          </a:solidFill>
          <a:ln w="25400" cap="flat">
            <a:noFill/>
            <a:headEnd type="none" w="lg" len="lg"/>
            <a:tailEnd type="triangl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8557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7.40741E-7 L -0.00052 0.09005 " pathEditMode="relative" rAng="0" ptsTypes="AA">
                                      <p:cBhvr>
                                        <p:cTn id="3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5" y="449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-1.11111E-6 L 0.00017 -0.04375 " pathEditMode="relative" rAng="0" ptsTypes="AA">
                                      <p:cBhvr>
                                        <p:cTn id="46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2199"/>
                                    </p:animMotion>
                                  </p:childTnLst>
                                </p:cTn>
                              </p:par>
                              <p:par>
                                <p:cTn id="47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1.85185E-6 L 0.00017 0.08958 " pathEditMode="relative" rAng="0" ptsTypes="AA">
                                      <p:cBhvr>
                                        <p:cTn id="48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446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5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42" presetClass="path" presetSubtype="0" accel="50000" decel="5000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52 0.09005 L 0.00017 0.13472 " pathEditMode="relative" rAng="0" ptsTypes="AA">
                                      <p:cBhvr>
                                        <p:cTn id="5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5" y="2222"/>
                                    </p:animMotion>
                                  </p:childTnLst>
                                </p:cTn>
                              </p:par>
                              <p:par>
                                <p:cTn id="60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42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4.81481E-6 L 3.33333E-6 0.0456 " pathEditMode="relative" rAng="0" ptsTypes="AA">
                                      <p:cBhvr>
                                        <p:cTn id="70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269"/>
                                    </p:animMotion>
                                  </p:childTnLst>
                                </p:cTn>
                              </p:par>
                              <p:par>
                                <p:cTn id="71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4.81481E-6 L 0.00052 -0.08612 " pathEditMode="relative" rAng="0" ptsTypes="AA">
                                      <p:cBhvr>
                                        <p:cTn id="72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" y="-430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42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05556E-6 -4.07407E-6 L -3.05556E-6 0.04561 " pathEditMode="relative" rAng="0" ptsTypes="AA">
                                      <p:cBhvr>
                                        <p:cTn id="81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26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8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42" presetClass="path" presetSubtype="0" accel="50000" decel="5000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17 0.13472 L 0.00017 0.26736 " pathEditMode="relative" rAng="0" ptsTypes="AA">
                                      <p:cBhvr>
                                        <p:cTn id="90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6620"/>
                                    </p:animMotion>
                                  </p:childTnLst>
                                </p:cTn>
                              </p:par>
                              <p:par>
                                <p:cTn id="91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42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3.7037E-6 L 5E-6 0.0456 " pathEditMode="relative" rAng="0" ptsTypes="AA">
                                      <p:cBhvr>
                                        <p:cTn id="103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26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10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42" presetClass="path" presetSubtype="0" accel="50000" decel="50000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17 0.26736 L 0.00017 0.35694 " pathEditMode="relative" rAng="0" ptsTypes="AA">
                                      <p:cBhvr>
                                        <p:cTn id="112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4468"/>
                                    </p:animMotion>
                                  </p:childTnLst>
                                </p:cTn>
                              </p:par>
                              <p:par>
                                <p:cTn id="113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42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2.22222E-6 L 5E-6 0.0456 " pathEditMode="relative" rAng="0" ptsTypes="AA">
                                      <p:cBhvr>
                                        <p:cTn id="123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269"/>
                                    </p:animMotion>
                                  </p:childTnLst>
                                </p:cTn>
                              </p:par>
                              <p:par>
                                <p:cTn id="124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222E-6 2.22222E-6 L 0.00018 -0.04375 " pathEditMode="relative" rAng="0" ptsTypes="AA">
                                      <p:cBhvr>
                                        <p:cTn id="125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219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1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42" presetClass="path" presetSubtype="0" accel="50000" decel="50000" fill="hold" grpId="5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17 0.35694 L 0.00017 0.58055 " pathEditMode="relative" rAng="0" ptsTypes="AA">
                                      <p:cBhvr>
                                        <p:cTn id="13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1181"/>
                                    </p:animMotion>
                                  </p:childTnLst>
                                </p:cTn>
                              </p:par>
                              <p:par>
                                <p:cTn id="139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10" presetClass="exit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2" dur="1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21" grpId="0" animBg="1"/>
      <p:bldP spid="16" grpId="0" animBg="1"/>
      <p:bldP spid="14" grpId="0" animBg="1"/>
      <p:bldP spid="26" grpId="0" animBg="1"/>
      <p:bldP spid="26" grpId="1" animBg="1"/>
      <p:bldP spid="26" grpId="2" animBg="1"/>
      <p:bldP spid="27" grpId="0" animBg="1"/>
      <p:bldP spid="27" grpId="1" animBg="1"/>
      <p:bldP spid="27" grpId="2" animBg="1"/>
      <p:bldP spid="28" grpId="0" animBg="1"/>
      <p:bldP spid="28" grpId="1" animBg="1"/>
      <p:bldP spid="28" grpId="2" animBg="1"/>
      <p:bldP spid="29" grpId="0" animBg="1"/>
      <p:bldP spid="29" grpId="1" animBg="1"/>
      <p:bldP spid="29" grpId="2" animBg="1"/>
      <p:bldP spid="29" grpId="3" animBg="1"/>
      <p:bldP spid="31" grpId="0" animBg="1"/>
      <p:bldP spid="31" grpId="1" animBg="1"/>
      <p:bldP spid="31" grpId="2" animBg="1"/>
      <p:bldP spid="25" grpId="0" animBg="1"/>
      <p:bldP spid="25" grpId="1" animBg="1"/>
      <p:bldP spid="25" grpId="2" animBg="1"/>
      <p:bldP spid="35" grpId="0" animBg="1"/>
      <p:bldP spid="35" grpId="1" animBg="1"/>
      <p:bldP spid="35" grpId="2" animBg="1"/>
      <p:bldP spid="33" grpId="0" animBg="1"/>
      <p:bldP spid="33" grpId="1" animBg="1"/>
      <p:bldP spid="33" grpId="2" animBg="1"/>
      <p:bldP spid="13" grpId="0" animBg="1"/>
      <p:bldP spid="15" grpId="0" animBg="1"/>
      <p:bldP spid="22" grpId="0" animBg="1"/>
      <p:bldP spid="23" grpId="0" animBg="1"/>
      <p:bldP spid="4" grpId="0" animBg="1"/>
      <p:bldP spid="4" grpId="1" animBg="1"/>
      <p:bldP spid="4" grpId="2" animBg="1"/>
      <p:bldP spid="4" grpId="3" animBg="1"/>
      <p:bldP spid="4" grpId="4" animBg="1"/>
      <p:bldP spid="4" grpId="5" animBg="1"/>
      <p:bldP spid="4" grpId="6" animBg="1"/>
      <p:bldP spid="5" grpId="0" animBg="1"/>
      <p:bldP spid="30" grpId="0" animBg="1"/>
      <p:bldP spid="3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Picture 5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2000" y="612000"/>
            <a:ext cx="5759255" cy="5760000"/>
          </a:xfrm>
          <a:prstGeom prst="rect">
            <a:avLst/>
          </a:prstGeom>
        </p:spPr>
      </p:pic>
      <p:pic>
        <p:nvPicPr>
          <p:cNvPr id="57" name="Picture 5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2000" y="612000"/>
            <a:ext cx="5759255" cy="5760000"/>
          </a:xfrm>
          <a:prstGeom prst="rect">
            <a:avLst/>
          </a:prstGeom>
        </p:spPr>
      </p:pic>
      <p:grpSp>
        <p:nvGrpSpPr>
          <p:cNvPr id="29" name="Group 28"/>
          <p:cNvGrpSpPr/>
          <p:nvPr/>
        </p:nvGrpSpPr>
        <p:grpSpPr>
          <a:xfrm>
            <a:off x="-4455562" y="-190315"/>
            <a:ext cx="12600000" cy="12600000"/>
            <a:chOff x="-4455562" y="-190315"/>
            <a:chExt cx="12600000" cy="12600000"/>
          </a:xfrm>
        </p:grpSpPr>
        <p:grpSp>
          <p:nvGrpSpPr>
            <p:cNvPr id="31" name="Group 30"/>
            <p:cNvGrpSpPr/>
            <p:nvPr/>
          </p:nvGrpSpPr>
          <p:grpSpPr>
            <a:xfrm rot="20361823">
              <a:off x="-3518483" y="767302"/>
              <a:ext cx="10796686" cy="10800000"/>
              <a:chOff x="-3419018" y="-1091103"/>
              <a:chExt cx="10796686" cy="10800000"/>
            </a:xfrm>
          </p:grpSpPr>
          <p:grpSp>
            <p:nvGrpSpPr>
              <p:cNvPr id="32" name="Group 31"/>
              <p:cNvGrpSpPr>
                <a:grpSpLocks noChangeAspect="1"/>
              </p:cNvGrpSpPr>
              <p:nvPr/>
            </p:nvGrpSpPr>
            <p:grpSpPr>
              <a:xfrm>
                <a:off x="-1618854" y="709714"/>
                <a:ext cx="7193046" cy="7200000"/>
                <a:chOff x="2039353" y="3333423"/>
                <a:chExt cx="1440550" cy="1440327"/>
              </a:xfrm>
            </p:grpSpPr>
            <p:sp>
              <p:nvSpPr>
                <p:cNvPr id="52" name="Arc 51"/>
                <p:cNvSpPr>
                  <a:spLocks noChangeAspect="1"/>
                </p:cNvSpPr>
                <p:nvPr/>
              </p:nvSpPr>
              <p:spPr>
                <a:xfrm>
                  <a:off x="2039353" y="3333750"/>
                  <a:ext cx="1440000" cy="1440000"/>
                </a:xfrm>
                <a:prstGeom prst="arc">
                  <a:avLst/>
                </a:prstGeom>
                <a:ln w="38100">
                  <a:solidFill>
                    <a:srgbClr val="FF0000">
                      <a:alpha val="30000"/>
                    </a:srgbClr>
                  </a:solidFill>
                  <a:prstDash val="solid"/>
                  <a:tailEnd type="none"/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3" name="Arc 52"/>
                <p:cNvSpPr>
                  <a:spLocks noChangeAspect="1"/>
                </p:cNvSpPr>
                <p:nvPr/>
              </p:nvSpPr>
              <p:spPr>
                <a:xfrm rot="5400000">
                  <a:off x="2039903" y="3333423"/>
                  <a:ext cx="1440000" cy="1440000"/>
                </a:xfrm>
                <a:prstGeom prst="arc">
                  <a:avLst/>
                </a:prstGeom>
                <a:ln w="38100">
                  <a:solidFill>
                    <a:srgbClr val="FF0000">
                      <a:alpha val="30000"/>
                    </a:srgbClr>
                  </a:solidFill>
                  <a:prstDash val="solid"/>
                  <a:tailEnd type="none"/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33" name="Group 32"/>
              <p:cNvGrpSpPr>
                <a:grpSpLocks/>
              </p:cNvGrpSpPr>
              <p:nvPr/>
            </p:nvGrpSpPr>
            <p:grpSpPr>
              <a:xfrm>
                <a:off x="-2530103" y="-184395"/>
                <a:ext cx="8996857" cy="9000000"/>
                <a:chOff x="2039306" y="3333423"/>
                <a:chExt cx="1440047" cy="1440327"/>
              </a:xfrm>
            </p:grpSpPr>
            <p:sp>
              <p:nvSpPr>
                <p:cNvPr id="50" name="Arc 49"/>
                <p:cNvSpPr>
                  <a:spLocks noChangeAspect="1"/>
                </p:cNvSpPr>
                <p:nvPr/>
              </p:nvSpPr>
              <p:spPr>
                <a:xfrm>
                  <a:off x="2039353" y="3333750"/>
                  <a:ext cx="1440000" cy="1440000"/>
                </a:xfrm>
                <a:prstGeom prst="arc">
                  <a:avLst/>
                </a:prstGeom>
                <a:ln w="38100">
                  <a:solidFill>
                    <a:srgbClr val="FF0000">
                      <a:alpha val="30000"/>
                    </a:srgbClr>
                  </a:solidFill>
                  <a:prstDash val="solid"/>
                  <a:tailEnd type="none"/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1" name="Arc 50"/>
                <p:cNvSpPr>
                  <a:spLocks noChangeAspect="1"/>
                </p:cNvSpPr>
                <p:nvPr/>
              </p:nvSpPr>
              <p:spPr>
                <a:xfrm rot="5400000">
                  <a:off x="2039306" y="3333423"/>
                  <a:ext cx="1440000" cy="1440000"/>
                </a:xfrm>
                <a:prstGeom prst="arc">
                  <a:avLst/>
                </a:prstGeom>
                <a:ln w="38100">
                  <a:solidFill>
                    <a:srgbClr val="FF0000">
                      <a:alpha val="30000"/>
                    </a:srgbClr>
                  </a:solidFill>
                  <a:prstDash val="solid"/>
                  <a:tailEnd type="none"/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34" name="Group 33"/>
              <p:cNvGrpSpPr>
                <a:grpSpLocks/>
              </p:cNvGrpSpPr>
              <p:nvPr/>
            </p:nvGrpSpPr>
            <p:grpSpPr>
              <a:xfrm>
                <a:off x="-3419018" y="-1091103"/>
                <a:ext cx="10796686" cy="10800000"/>
                <a:chOff x="2039205" y="3333423"/>
                <a:chExt cx="1440148" cy="1440327"/>
              </a:xfrm>
            </p:grpSpPr>
            <p:sp>
              <p:nvSpPr>
                <p:cNvPr id="48" name="Arc 47"/>
                <p:cNvSpPr>
                  <a:spLocks noChangeAspect="1"/>
                </p:cNvSpPr>
                <p:nvPr/>
              </p:nvSpPr>
              <p:spPr>
                <a:xfrm>
                  <a:off x="2039353" y="3333750"/>
                  <a:ext cx="1440000" cy="1440000"/>
                </a:xfrm>
                <a:prstGeom prst="arc">
                  <a:avLst/>
                </a:prstGeom>
                <a:ln w="38100">
                  <a:solidFill>
                    <a:srgbClr val="FF0000">
                      <a:alpha val="30000"/>
                    </a:srgbClr>
                  </a:solidFill>
                  <a:prstDash val="solid"/>
                  <a:tailEnd type="none"/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9" name="Arc 48"/>
                <p:cNvSpPr>
                  <a:spLocks noChangeAspect="1"/>
                </p:cNvSpPr>
                <p:nvPr/>
              </p:nvSpPr>
              <p:spPr>
                <a:xfrm rot="5400000">
                  <a:off x="2039205" y="3333423"/>
                  <a:ext cx="1440000" cy="1440000"/>
                </a:xfrm>
                <a:prstGeom prst="arc">
                  <a:avLst/>
                </a:prstGeom>
                <a:ln w="38100">
                  <a:solidFill>
                    <a:srgbClr val="FF0000">
                      <a:alpha val="30000"/>
                    </a:srgbClr>
                  </a:solidFill>
                  <a:prstDash val="solid"/>
                  <a:tailEnd type="none"/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39" name="Group 38"/>
              <p:cNvGrpSpPr>
                <a:grpSpLocks noChangeAspect="1"/>
              </p:cNvGrpSpPr>
              <p:nvPr/>
            </p:nvGrpSpPr>
            <p:grpSpPr>
              <a:xfrm>
                <a:off x="180248" y="2514026"/>
                <a:ext cx="3596216" cy="3601017"/>
                <a:chOff x="2039353" y="3333750"/>
                <a:chExt cx="1440550" cy="1440857"/>
              </a:xfrm>
            </p:grpSpPr>
            <p:sp>
              <p:nvSpPr>
                <p:cNvPr id="46" name="Arc 45"/>
                <p:cNvSpPr>
                  <a:spLocks noChangeAspect="1"/>
                </p:cNvSpPr>
                <p:nvPr/>
              </p:nvSpPr>
              <p:spPr>
                <a:xfrm>
                  <a:off x="2039353" y="3333750"/>
                  <a:ext cx="1440000" cy="1440000"/>
                </a:xfrm>
                <a:prstGeom prst="arc">
                  <a:avLst/>
                </a:prstGeom>
                <a:ln w="38100">
                  <a:solidFill>
                    <a:srgbClr val="FF0000">
                      <a:alpha val="30000"/>
                    </a:srgbClr>
                  </a:solidFill>
                  <a:prstDash val="solid"/>
                  <a:tailEnd type="none"/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7" name="Arc 46"/>
                <p:cNvSpPr>
                  <a:spLocks noChangeAspect="1"/>
                </p:cNvSpPr>
                <p:nvPr/>
              </p:nvSpPr>
              <p:spPr>
                <a:xfrm rot="5400000">
                  <a:off x="2039903" y="3334607"/>
                  <a:ext cx="1440000" cy="1440000"/>
                </a:xfrm>
                <a:prstGeom prst="arc">
                  <a:avLst/>
                </a:prstGeom>
                <a:ln w="38100">
                  <a:solidFill>
                    <a:srgbClr val="FF0000">
                      <a:alpha val="30000"/>
                    </a:srgbClr>
                  </a:solidFill>
                  <a:prstDash val="solid"/>
                  <a:tailEnd type="none"/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40" name="Group 39"/>
              <p:cNvGrpSpPr>
                <a:grpSpLocks noChangeAspect="1"/>
              </p:cNvGrpSpPr>
              <p:nvPr/>
            </p:nvGrpSpPr>
            <p:grpSpPr>
              <a:xfrm>
                <a:off x="-725941" y="1610558"/>
                <a:ext cx="5394324" cy="5399539"/>
                <a:chOff x="2039353" y="3333423"/>
                <a:chExt cx="1440550" cy="1440327"/>
              </a:xfrm>
            </p:grpSpPr>
            <p:sp>
              <p:nvSpPr>
                <p:cNvPr id="44" name="Arc 43"/>
                <p:cNvSpPr>
                  <a:spLocks noChangeAspect="1"/>
                </p:cNvSpPr>
                <p:nvPr/>
              </p:nvSpPr>
              <p:spPr>
                <a:xfrm>
                  <a:off x="2039353" y="3333750"/>
                  <a:ext cx="1440000" cy="1440000"/>
                </a:xfrm>
                <a:prstGeom prst="arc">
                  <a:avLst/>
                </a:prstGeom>
                <a:ln w="38100">
                  <a:solidFill>
                    <a:srgbClr val="FF0000">
                      <a:alpha val="30000"/>
                    </a:srgbClr>
                  </a:solidFill>
                  <a:prstDash val="solid"/>
                  <a:tailEnd type="none"/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5" name="Arc 44"/>
                <p:cNvSpPr>
                  <a:spLocks noChangeAspect="1"/>
                </p:cNvSpPr>
                <p:nvPr/>
              </p:nvSpPr>
              <p:spPr>
                <a:xfrm rot="5400000">
                  <a:off x="2039903" y="3333423"/>
                  <a:ext cx="1440000" cy="1440000"/>
                </a:xfrm>
                <a:prstGeom prst="arc">
                  <a:avLst/>
                </a:prstGeom>
                <a:ln w="38100">
                  <a:solidFill>
                    <a:srgbClr val="FF0000">
                      <a:alpha val="30000"/>
                    </a:srgbClr>
                  </a:solidFill>
                  <a:prstDash val="solid"/>
                  <a:tailEnd type="none"/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41" name="Group 40"/>
              <p:cNvGrpSpPr>
                <a:grpSpLocks noChangeAspect="1"/>
              </p:cNvGrpSpPr>
              <p:nvPr/>
            </p:nvGrpSpPr>
            <p:grpSpPr>
              <a:xfrm>
                <a:off x="1072510" y="3412011"/>
                <a:ext cx="1800000" cy="1800000"/>
                <a:chOff x="2037287" y="3333300"/>
                <a:chExt cx="1442066" cy="1440450"/>
              </a:xfrm>
            </p:grpSpPr>
            <p:sp>
              <p:nvSpPr>
                <p:cNvPr id="42" name="Arc 41"/>
                <p:cNvSpPr>
                  <a:spLocks noChangeAspect="1"/>
                </p:cNvSpPr>
                <p:nvPr/>
              </p:nvSpPr>
              <p:spPr>
                <a:xfrm>
                  <a:off x="2039353" y="3333750"/>
                  <a:ext cx="1440000" cy="1440000"/>
                </a:xfrm>
                <a:prstGeom prst="arc">
                  <a:avLst/>
                </a:prstGeom>
                <a:ln w="38100">
                  <a:solidFill>
                    <a:srgbClr val="FF0000">
                      <a:alpha val="30000"/>
                    </a:srgbClr>
                  </a:solidFill>
                  <a:prstDash val="solid"/>
                  <a:tailEnd type="none"/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3" name="Arc 42"/>
                <p:cNvSpPr>
                  <a:spLocks noChangeAspect="1"/>
                </p:cNvSpPr>
                <p:nvPr/>
              </p:nvSpPr>
              <p:spPr>
                <a:xfrm rot="5400000">
                  <a:off x="2037287" y="3333300"/>
                  <a:ext cx="1440000" cy="1440000"/>
                </a:xfrm>
                <a:prstGeom prst="arc">
                  <a:avLst/>
                </a:prstGeom>
                <a:ln w="38100">
                  <a:solidFill>
                    <a:srgbClr val="FF0000">
                      <a:alpha val="30000"/>
                    </a:srgbClr>
                  </a:solidFill>
                  <a:prstDash val="solid"/>
                  <a:tailEnd type="none"/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grpSp>
          <p:nvGrpSpPr>
            <p:cNvPr id="28" name="Group 27"/>
            <p:cNvGrpSpPr>
              <a:grpSpLocks/>
            </p:cNvGrpSpPr>
            <p:nvPr/>
          </p:nvGrpSpPr>
          <p:grpSpPr>
            <a:xfrm>
              <a:off x="-4455562" y="-190315"/>
              <a:ext cx="12600000" cy="12600000"/>
              <a:chOff x="-3366479" y="919976"/>
              <a:chExt cx="10797478" cy="10799452"/>
            </a:xfrm>
          </p:grpSpPr>
          <p:sp>
            <p:nvSpPr>
              <p:cNvPr id="75" name="Arc 74"/>
              <p:cNvSpPr>
                <a:spLocks noChangeAspect="1"/>
              </p:cNvSpPr>
              <p:nvPr/>
            </p:nvSpPr>
            <p:spPr>
              <a:xfrm rot="20361823">
                <a:off x="-3364577" y="921880"/>
                <a:ext cx="10795576" cy="10797548"/>
              </a:xfrm>
              <a:prstGeom prst="arc">
                <a:avLst/>
              </a:prstGeom>
              <a:ln w="38100">
                <a:solidFill>
                  <a:srgbClr val="FF0000">
                    <a:alpha val="30000"/>
                  </a:srgbClr>
                </a:solidFill>
                <a:prstDash val="solid"/>
                <a:tailEnd type="none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Arc 75"/>
              <p:cNvSpPr>
                <a:spLocks noChangeAspect="1"/>
              </p:cNvSpPr>
              <p:nvPr/>
            </p:nvSpPr>
            <p:spPr>
              <a:xfrm rot="4161823">
                <a:off x="-3367465" y="920962"/>
                <a:ext cx="10797548" cy="10795576"/>
              </a:xfrm>
              <a:prstGeom prst="arc">
                <a:avLst/>
              </a:prstGeom>
              <a:ln w="38100">
                <a:solidFill>
                  <a:srgbClr val="FF0000">
                    <a:alpha val="30000"/>
                  </a:srgbClr>
                </a:solidFill>
                <a:prstDash val="solid"/>
                <a:tailEnd type="none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sp>
        <p:nvSpPr>
          <p:cNvPr id="27" name="Rectangle 26"/>
          <p:cNvSpPr/>
          <p:nvPr/>
        </p:nvSpPr>
        <p:spPr>
          <a:xfrm>
            <a:off x="-108000" y="-490164"/>
            <a:ext cx="1849465" cy="5920798"/>
          </a:xfrm>
          <a:prstGeom prst="rect">
            <a:avLst/>
          </a:prstGeom>
          <a:solidFill>
            <a:schemeClr val="bg1"/>
          </a:solidFill>
          <a:ln w="12700" cap="flat">
            <a:noFill/>
            <a:headEnd type="none" w="lg" len="lg"/>
            <a:tailEnd type="non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812218" y="6109685"/>
            <a:ext cx="136015" cy="126896"/>
          </a:xfrm>
          <a:prstGeom prst="rect">
            <a:avLst/>
          </a:prstGeom>
          <a:solidFill>
            <a:schemeClr val="bg1"/>
          </a:solidFill>
          <a:ln w="12700" cap="flat">
            <a:noFill/>
            <a:headEnd type="none" w="lg" len="lg"/>
            <a:tailEnd type="non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36" name="Rectangle 35"/>
          <p:cNvSpPr/>
          <p:nvPr/>
        </p:nvSpPr>
        <p:spPr>
          <a:xfrm>
            <a:off x="1692372" y="-128187"/>
            <a:ext cx="6221034" cy="740187"/>
          </a:xfrm>
          <a:prstGeom prst="rect">
            <a:avLst/>
          </a:prstGeom>
          <a:solidFill>
            <a:schemeClr val="bg1"/>
          </a:solidFill>
          <a:ln w="63500" cap="flat">
            <a:noFill/>
            <a:headEnd type="none" w="lg" len="lg"/>
            <a:tailEnd type="non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37" name="Rectangle 36"/>
          <p:cNvSpPr/>
          <p:nvPr/>
        </p:nvSpPr>
        <p:spPr>
          <a:xfrm>
            <a:off x="1718325" y="6303600"/>
            <a:ext cx="6592598" cy="740187"/>
          </a:xfrm>
          <a:prstGeom prst="rect">
            <a:avLst/>
          </a:prstGeom>
          <a:solidFill>
            <a:schemeClr val="bg1"/>
          </a:solidFill>
          <a:ln w="63500" cap="flat">
            <a:noFill/>
            <a:headEnd type="none" w="lg" len="lg"/>
            <a:tailEnd type="non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84B36-446C-40B2-BC20-ECC32BF7AA77}" type="slidenum">
              <a:rPr lang="en-US" smtClean="0">
                <a:solidFill>
                  <a:prstClr val="white">
                    <a:lumMod val="50000"/>
                  </a:prstClr>
                </a:solidFill>
              </a:rPr>
              <a:pPr/>
              <a:t>5</a:t>
            </a:fld>
            <a:endParaRPr lang="en-US">
              <a:solidFill>
                <a:prstClr val="white">
                  <a:lumMod val="50000"/>
                </a:prstClr>
              </a:solidFill>
            </a:endParaRPr>
          </a:p>
        </p:txBody>
      </p:sp>
      <p:sp>
        <p:nvSpPr>
          <p:cNvPr id="77" name="Rectangle 76"/>
          <p:cNvSpPr/>
          <p:nvPr/>
        </p:nvSpPr>
        <p:spPr>
          <a:xfrm>
            <a:off x="7451629" y="2024009"/>
            <a:ext cx="883358" cy="4360821"/>
          </a:xfrm>
          <a:prstGeom prst="rect">
            <a:avLst/>
          </a:prstGeom>
          <a:solidFill>
            <a:schemeClr val="bg1"/>
          </a:solidFill>
          <a:ln w="12700" cap="flat">
            <a:noFill/>
            <a:headEnd type="none" w="lg" len="lg"/>
            <a:tailEnd type="non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38" name="Rectangle 37"/>
          <p:cNvSpPr/>
          <p:nvPr/>
        </p:nvSpPr>
        <p:spPr>
          <a:xfrm>
            <a:off x="2633869" y="6202820"/>
            <a:ext cx="4752000" cy="88875"/>
          </a:xfrm>
          <a:prstGeom prst="rect">
            <a:avLst/>
          </a:prstGeom>
          <a:solidFill>
            <a:schemeClr val="bg1"/>
          </a:solidFill>
          <a:ln w="12700" cap="flat">
            <a:noFill/>
            <a:headEnd type="none" w="lg" len="lg"/>
            <a:tailEnd type="non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73" name="Rectangle 72"/>
          <p:cNvSpPr/>
          <p:nvPr/>
        </p:nvSpPr>
        <p:spPr>
          <a:xfrm rot="5400000">
            <a:off x="-576000" y="2941064"/>
            <a:ext cx="4752000" cy="88875"/>
          </a:xfrm>
          <a:prstGeom prst="rect">
            <a:avLst/>
          </a:prstGeom>
          <a:solidFill>
            <a:schemeClr val="bg1"/>
          </a:solidFill>
          <a:ln w="12700" cap="flat">
            <a:noFill/>
            <a:headEnd type="none" w="lg" len="lg"/>
            <a:tailEnd type="non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35" name="Oval 34"/>
          <p:cNvSpPr>
            <a:spLocks noChangeAspect="1"/>
          </p:cNvSpPr>
          <p:nvPr/>
        </p:nvSpPr>
        <p:spPr>
          <a:xfrm>
            <a:off x="1822968" y="6120950"/>
            <a:ext cx="108000" cy="108000"/>
          </a:xfrm>
          <a:prstGeom prst="ellipse">
            <a:avLst/>
          </a:prstGeom>
          <a:solidFill>
            <a:schemeClr val="bg1"/>
          </a:solidFill>
          <a:ln w="12700" cap="flat">
            <a:solidFill>
              <a:srgbClr val="FF0000"/>
            </a:solidFill>
            <a:headEnd type="none" w="lg" len="lg"/>
            <a:tailEnd type="non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Distance-based matching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57677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Oval 60"/>
          <p:cNvSpPr>
            <a:spLocks noChangeAspect="1"/>
          </p:cNvSpPr>
          <p:nvPr/>
        </p:nvSpPr>
        <p:spPr>
          <a:xfrm>
            <a:off x="-2608455" y="1632103"/>
            <a:ext cx="9000000" cy="9000000"/>
          </a:xfrm>
          <a:prstGeom prst="ellipse">
            <a:avLst/>
          </a:prstGeom>
          <a:noFill/>
          <a:ln w="28575" cap="flat">
            <a:solidFill>
              <a:srgbClr val="FFB2B2"/>
            </a:solidFill>
            <a:headEnd type="none" w="lg" len="lg"/>
            <a:tailEnd type="non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66" name="Oval 65"/>
          <p:cNvSpPr>
            <a:spLocks noChangeAspect="1"/>
          </p:cNvSpPr>
          <p:nvPr/>
        </p:nvSpPr>
        <p:spPr>
          <a:xfrm>
            <a:off x="-2598727" y="1640025"/>
            <a:ext cx="9000000" cy="9000000"/>
          </a:xfrm>
          <a:prstGeom prst="ellipse">
            <a:avLst/>
          </a:prstGeom>
          <a:noFill/>
          <a:ln w="28575" cap="flat">
            <a:solidFill>
              <a:srgbClr val="FFB2B2"/>
            </a:solidFill>
            <a:headEnd type="none" w="lg" len="lg"/>
            <a:tailEnd type="non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3619500" y="6521760"/>
            <a:ext cx="2133600" cy="147600"/>
          </a:xfrm>
        </p:spPr>
        <p:txBody>
          <a:bodyPr/>
          <a:lstStyle/>
          <a:p>
            <a:fld id="{D3A84B36-446C-40B2-BC20-ECC32BF7AA77}" type="slidenum">
              <a:rPr lang="en-US" smtClean="0">
                <a:solidFill>
                  <a:prstClr val="white">
                    <a:lumMod val="50000"/>
                  </a:prstClr>
                </a:solidFill>
              </a:rPr>
              <a:pPr/>
              <a:t>6</a:t>
            </a:fld>
            <a:endParaRPr lang="en-US">
              <a:solidFill>
                <a:prstClr val="white">
                  <a:lumMod val="50000"/>
                </a:prstClr>
              </a:solidFill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Hypersphere-Leeway Algorithm</a:t>
            </a:r>
            <a:endParaRPr lang="en-US" dirty="0"/>
          </a:p>
        </p:txBody>
      </p:sp>
      <p:sp>
        <p:nvSpPr>
          <p:cNvPr id="7" name="Oval 6"/>
          <p:cNvSpPr>
            <a:spLocks noChangeAspect="1"/>
          </p:cNvSpPr>
          <p:nvPr/>
        </p:nvSpPr>
        <p:spPr>
          <a:xfrm>
            <a:off x="1721273" y="5960025"/>
            <a:ext cx="360000" cy="360000"/>
          </a:xfrm>
          <a:prstGeom prst="ellipse">
            <a:avLst/>
          </a:prstGeom>
          <a:noFill/>
          <a:ln w="12700" cap="flat">
            <a:solidFill>
              <a:srgbClr val="FF0000"/>
            </a:solidFill>
            <a:headEnd type="none" w="lg" len="lg"/>
            <a:tailEnd type="non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H="1" flipV="1">
            <a:off x="3306569" y="3010132"/>
            <a:ext cx="1806497" cy="2761042"/>
          </a:xfrm>
          <a:prstGeom prst="line">
            <a:avLst/>
          </a:prstGeom>
          <a:ln w="38100" cap="rnd">
            <a:solidFill>
              <a:schemeClr val="bg1">
                <a:lumMod val="65000"/>
              </a:schemeClr>
            </a:solidFill>
            <a:prstDash val="solid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3303959" y="3011319"/>
            <a:ext cx="2062264" cy="2140085"/>
          </a:xfrm>
          <a:prstGeom prst="line">
            <a:avLst/>
          </a:prstGeom>
          <a:ln w="38100" cap="rnd">
            <a:solidFill>
              <a:schemeClr val="bg1">
                <a:lumMod val="65000"/>
              </a:schemeClr>
            </a:solidFill>
            <a:prstDash val="solid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flipH="1" flipV="1">
            <a:off x="2112322" y="2349840"/>
            <a:ext cx="3253901" cy="2796700"/>
          </a:xfrm>
          <a:prstGeom prst="line">
            <a:avLst/>
          </a:prstGeom>
          <a:ln w="38100" cap="rnd">
            <a:solidFill>
              <a:schemeClr val="bg1">
                <a:lumMod val="65000"/>
              </a:schemeClr>
            </a:solidFill>
            <a:prstDash val="solid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2117185" y="2354702"/>
            <a:ext cx="3725693" cy="3429000"/>
          </a:xfrm>
          <a:prstGeom prst="line">
            <a:avLst/>
          </a:prstGeom>
          <a:ln w="38100" cap="rnd">
            <a:solidFill>
              <a:schemeClr val="bg1">
                <a:lumMod val="65000"/>
              </a:schemeClr>
            </a:solidFill>
            <a:prstDash val="solid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/>
          <p:nvPr/>
        </p:nvCxnSpPr>
        <p:spPr>
          <a:xfrm>
            <a:off x="4412912" y="3069685"/>
            <a:ext cx="1434830" cy="2714017"/>
          </a:xfrm>
          <a:prstGeom prst="line">
            <a:avLst/>
          </a:prstGeom>
          <a:ln w="38100" cap="rnd">
            <a:solidFill>
              <a:schemeClr val="bg1">
                <a:lumMod val="65000"/>
              </a:schemeClr>
            </a:solidFill>
            <a:prstDash val="solid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/>
          <p:cNvCxnSpPr/>
          <p:nvPr/>
        </p:nvCxnSpPr>
        <p:spPr>
          <a:xfrm flipH="1" flipV="1">
            <a:off x="3532559" y="2330383"/>
            <a:ext cx="880353" cy="734438"/>
          </a:xfrm>
          <a:prstGeom prst="line">
            <a:avLst/>
          </a:prstGeom>
          <a:ln w="38100" cap="rnd">
            <a:solidFill>
              <a:schemeClr val="bg1">
                <a:lumMod val="65000"/>
              </a:schemeClr>
            </a:solidFill>
            <a:prstDash val="solid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1" name="Straight Connector 80"/>
          <p:cNvCxnSpPr/>
          <p:nvPr/>
        </p:nvCxnSpPr>
        <p:spPr>
          <a:xfrm flipH="1" flipV="1">
            <a:off x="1942088" y="1814817"/>
            <a:ext cx="1575880" cy="510702"/>
          </a:xfrm>
          <a:prstGeom prst="line">
            <a:avLst/>
          </a:prstGeom>
          <a:ln w="38100" cap="rnd">
            <a:solidFill>
              <a:schemeClr val="bg1">
                <a:lumMod val="65000"/>
              </a:schemeClr>
            </a:solidFill>
            <a:prstDash val="solid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5" name="Straight Connector 84"/>
          <p:cNvCxnSpPr/>
          <p:nvPr/>
        </p:nvCxnSpPr>
        <p:spPr>
          <a:xfrm>
            <a:off x="1932359" y="1800225"/>
            <a:ext cx="1434830" cy="277238"/>
          </a:xfrm>
          <a:prstGeom prst="line">
            <a:avLst/>
          </a:prstGeom>
          <a:ln w="38100" cap="rnd">
            <a:solidFill>
              <a:schemeClr val="bg1">
                <a:lumMod val="65000"/>
              </a:schemeClr>
            </a:solidFill>
            <a:prstDash val="solid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9" name="Straight Connector 88"/>
          <p:cNvCxnSpPr/>
          <p:nvPr/>
        </p:nvCxnSpPr>
        <p:spPr>
          <a:xfrm>
            <a:off x="3357461" y="2077463"/>
            <a:ext cx="2144949" cy="1357009"/>
          </a:xfrm>
          <a:prstGeom prst="line">
            <a:avLst/>
          </a:prstGeom>
          <a:ln w="38100" cap="rnd">
            <a:solidFill>
              <a:schemeClr val="bg1">
                <a:lumMod val="65000"/>
              </a:schemeClr>
            </a:solidFill>
            <a:prstDash val="solid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8" name="Straight Connector 97"/>
          <p:cNvCxnSpPr/>
          <p:nvPr/>
        </p:nvCxnSpPr>
        <p:spPr>
          <a:xfrm>
            <a:off x="5512138" y="3444199"/>
            <a:ext cx="515566" cy="894945"/>
          </a:xfrm>
          <a:prstGeom prst="line">
            <a:avLst/>
          </a:prstGeom>
          <a:ln w="38100" cap="rnd">
            <a:solidFill>
              <a:schemeClr val="bg1">
                <a:lumMod val="65000"/>
              </a:schemeClr>
            </a:solidFill>
            <a:prstDash val="solid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2" name="Straight Connector 101"/>
          <p:cNvCxnSpPr/>
          <p:nvPr/>
        </p:nvCxnSpPr>
        <p:spPr>
          <a:xfrm>
            <a:off x="6027704" y="4344008"/>
            <a:ext cx="559340" cy="1911485"/>
          </a:xfrm>
          <a:prstGeom prst="line">
            <a:avLst/>
          </a:prstGeom>
          <a:ln w="38100" cap="rnd">
            <a:solidFill>
              <a:schemeClr val="bg1">
                <a:lumMod val="65000"/>
              </a:schemeClr>
            </a:solidFill>
            <a:prstDash val="solid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6" name="Straight Connector 105"/>
          <p:cNvCxnSpPr/>
          <p:nvPr/>
        </p:nvCxnSpPr>
        <p:spPr>
          <a:xfrm flipH="1" flipV="1">
            <a:off x="6227121" y="3945174"/>
            <a:ext cx="355059" cy="2305455"/>
          </a:xfrm>
          <a:prstGeom prst="line">
            <a:avLst/>
          </a:prstGeom>
          <a:ln w="38100" cap="rnd">
            <a:solidFill>
              <a:schemeClr val="bg1">
                <a:lumMod val="65000"/>
              </a:schemeClr>
            </a:solidFill>
            <a:prstDash val="solid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1" name="Straight Connector 110"/>
          <p:cNvCxnSpPr/>
          <p:nvPr/>
        </p:nvCxnSpPr>
        <p:spPr>
          <a:xfrm flipH="1" flipV="1">
            <a:off x="5526730" y="2369294"/>
            <a:ext cx="700391" cy="1575880"/>
          </a:xfrm>
          <a:prstGeom prst="line">
            <a:avLst/>
          </a:prstGeom>
          <a:ln w="38100" cap="rnd">
            <a:solidFill>
              <a:schemeClr val="bg1">
                <a:lumMod val="65000"/>
              </a:schemeClr>
            </a:solidFill>
            <a:prstDash val="solid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5" name="Straight Connector 124"/>
          <p:cNvCxnSpPr/>
          <p:nvPr/>
        </p:nvCxnSpPr>
        <p:spPr>
          <a:xfrm flipH="1" flipV="1">
            <a:off x="3031585" y="842052"/>
            <a:ext cx="2480553" cy="1522377"/>
          </a:xfrm>
          <a:prstGeom prst="line">
            <a:avLst/>
          </a:prstGeom>
          <a:ln w="38100" cap="rnd">
            <a:solidFill>
              <a:schemeClr val="bg1">
                <a:lumMod val="65000"/>
              </a:schemeClr>
            </a:solidFill>
            <a:prstDash val="solid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0" name="Straight Connector 129"/>
          <p:cNvCxnSpPr/>
          <p:nvPr/>
        </p:nvCxnSpPr>
        <p:spPr>
          <a:xfrm>
            <a:off x="3031585" y="846914"/>
            <a:ext cx="4231531" cy="3701375"/>
          </a:xfrm>
          <a:prstGeom prst="line">
            <a:avLst/>
          </a:prstGeom>
          <a:ln w="38100" cap="rnd">
            <a:solidFill>
              <a:schemeClr val="bg1">
                <a:lumMod val="65000"/>
              </a:schemeClr>
            </a:solidFill>
            <a:prstDash val="solid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6" name="Straight Connector 145"/>
          <p:cNvCxnSpPr/>
          <p:nvPr/>
        </p:nvCxnSpPr>
        <p:spPr>
          <a:xfrm flipH="1" flipV="1">
            <a:off x="5259219" y="1673766"/>
            <a:ext cx="2013625" cy="2874523"/>
          </a:xfrm>
          <a:prstGeom prst="line">
            <a:avLst/>
          </a:prstGeom>
          <a:ln w="38100" cap="rnd">
            <a:solidFill>
              <a:schemeClr val="bg1">
                <a:lumMod val="65000"/>
              </a:schemeClr>
            </a:solidFill>
            <a:prstDash val="solid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8" name="Straight Connector 157"/>
          <p:cNvCxnSpPr/>
          <p:nvPr/>
        </p:nvCxnSpPr>
        <p:spPr>
          <a:xfrm flipH="1" flipV="1">
            <a:off x="5137623" y="1138744"/>
            <a:ext cx="116732" cy="520430"/>
          </a:xfrm>
          <a:prstGeom prst="line">
            <a:avLst/>
          </a:prstGeom>
          <a:ln w="38100" cap="rnd">
            <a:solidFill>
              <a:schemeClr val="bg1">
                <a:lumMod val="65000"/>
              </a:schemeClr>
            </a:solidFill>
            <a:prstDash val="solid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2" name="Straight Connector 161"/>
          <p:cNvCxnSpPr/>
          <p:nvPr/>
        </p:nvCxnSpPr>
        <p:spPr>
          <a:xfrm flipH="1" flipV="1">
            <a:off x="3542287" y="4441285"/>
            <a:ext cx="1575881" cy="1337553"/>
          </a:xfrm>
          <a:prstGeom prst="line">
            <a:avLst/>
          </a:prstGeom>
          <a:ln w="38100" cap="rnd">
            <a:gradFill flip="none" rotWithShape="1">
              <a:gsLst>
                <a:gs pos="0">
                  <a:schemeClr val="bg1"/>
                </a:gs>
                <a:gs pos="100000">
                  <a:schemeClr val="bg1">
                    <a:lumMod val="65000"/>
                  </a:schemeClr>
                </a:gs>
              </a:gsLst>
              <a:lin ang="10800000" scaled="1"/>
              <a:tileRect/>
            </a:gradFill>
            <a:prstDash val="solid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7" name="Straight Connector 166"/>
          <p:cNvCxnSpPr/>
          <p:nvPr/>
        </p:nvCxnSpPr>
        <p:spPr>
          <a:xfrm>
            <a:off x="5147351" y="1138744"/>
            <a:ext cx="1697476" cy="1775298"/>
          </a:xfrm>
          <a:prstGeom prst="line">
            <a:avLst/>
          </a:prstGeom>
          <a:ln w="38100" cap="rnd">
            <a:gradFill flip="none" rotWithShape="1">
              <a:gsLst>
                <a:gs pos="0">
                  <a:schemeClr val="bg1"/>
                </a:gs>
                <a:gs pos="100000">
                  <a:schemeClr val="bg1">
                    <a:lumMod val="65000"/>
                  </a:schemeClr>
                </a:gs>
              </a:gsLst>
              <a:lin ang="10800000" scaled="1"/>
              <a:tileRect/>
            </a:gradFill>
            <a:prstDash val="solid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5" name="Oval 74"/>
          <p:cNvSpPr>
            <a:spLocks noChangeAspect="1"/>
          </p:cNvSpPr>
          <p:nvPr/>
        </p:nvSpPr>
        <p:spPr>
          <a:xfrm>
            <a:off x="4486138" y="2409110"/>
            <a:ext cx="2052000" cy="2052000"/>
          </a:xfrm>
          <a:prstGeom prst="ellipse">
            <a:avLst/>
          </a:prstGeom>
          <a:noFill/>
          <a:ln w="12700" cap="flat">
            <a:solidFill>
              <a:srgbClr val="FF0000"/>
            </a:solidFill>
            <a:headEnd type="none" w="lg" len="lg"/>
            <a:tailEnd type="non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37" name="Oval 36"/>
          <p:cNvSpPr>
            <a:spLocks noChangeAspect="1"/>
          </p:cNvSpPr>
          <p:nvPr/>
        </p:nvSpPr>
        <p:spPr>
          <a:xfrm>
            <a:off x="5759736" y="5685408"/>
            <a:ext cx="180000" cy="180000"/>
          </a:xfrm>
          <a:prstGeom prst="ellipse">
            <a:avLst/>
          </a:prstGeom>
          <a:solidFill>
            <a:schemeClr val="tx1"/>
          </a:solidFill>
          <a:ln w="12700" cap="flat">
            <a:noFill/>
            <a:headEnd type="none" w="lg" len="lg"/>
            <a:tailEnd type="non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40" name="Oval 39"/>
          <p:cNvSpPr>
            <a:spLocks noChangeAspect="1"/>
          </p:cNvSpPr>
          <p:nvPr/>
        </p:nvSpPr>
        <p:spPr>
          <a:xfrm>
            <a:off x="5283538" y="5049850"/>
            <a:ext cx="180000" cy="180000"/>
          </a:xfrm>
          <a:prstGeom prst="ellipse">
            <a:avLst/>
          </a:prstGeom>
          <a:solidFill>
            <a:schemeClr val="tx1"/>
          </a:solidFill>
          <a:ln w="12700" cap="flat">
            <a:noFill/>
            <a:headEnd type="none" w="lg" len="lg"/>
            <a:tailEnd type="non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41" name="Oval 40"/>
          <p:cNvSpPr>
            <a:spLocks noChangeAspect="1"/>
          </p:cNvSpPr>
          <p:nvPr/>
        </p:nvSpPr>
        <p:spPr>
          <a:xfrm>
            <a:off x="5028199" y="5680462"/>
            <a:ext cx="180000" cy="180000"/>
          </a:xfrm>
          <a:prstGeom prst="ellipse">
            <a:avLst/>
          </a:prstGeom>
          <a:solidFill>
            <a:schemeClr val="tx1"/>
          </a:solidFill>
          <a:ln w="12700" cap="flat">
            <a:noFill/>
            <a:headEnd type="none" w="lg" len="lg"/>
            <a:tailEnd type="non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30" name="Oval 29"/>
          <p:cNvSpPr>
            <a:spLocks noChangeAspect="1"/>
          </p:cNvSpPr>
          <p:nvPr/>
        </p:nvSpPr>
        <p:spPr>
          <a:xfrm>
            <a:off x="3266587" y="1988390"/>
            <a:ext cx="180000" cy="180000"/>
          </a:xfrm>
          <a:prstGeom prst="ellipse">
            <a:avLst/>
          </a:prstGeom>
          <a:solidFill>
            <a:schemeClr val="tx1"/>
          </a:solidFill>
          <a:ln w="12700" cap="flat">
            <a:noFill/>
            <a:headEnd type="none" w="lg" len="lg"/>
            <a:tailEnd type="non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31" name="Oval 30"/>
          <p:cNvSpPr>
            <a:spLocks noChangeAspect="1"/>
          </p:cNvSpPr>
          <p:nvPr/>
        </p:nvSpPr>
        <p:spPr>
          <a:xfrm>
            <a:off x="3442573" y="2235111"/>
            <a:ext cx="180000" cy="180000"/>
          </a:xfrm>
          <a:prstGeom prst="ellipse">
            <a:avLst/>
          </a:prstGeom>
          <a:solidFill>
            <a:schemeClr val="tx1"/>
          </a:solidFill>
          <a:ln w="12700" cap="flat">
            <a:noFill/>
            <a:headEnd type="none" w="lg" len="lg"/>
            <a:tailEnd type="non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34" name="Oval 33"/>
          <p:cNvSpPr>
            <a:spLocks noChangeAspect="1"/>
          </p:cNvSpPr>
          <p:nvPr/>
        </p:nvSpPr>
        <p:spPr>
          <a:xfrm>
            <a:off x="4322345" y="2978021"/>
            <a:ext cx="180000" cy="180000"/>
          </a:xfrm>
          <a:prstGeom prst="ellipse">
            <a:avLst/>
          </a:prstGeom>
          <a:solidFill>
            <a:schemeClr val="tx1"/>
          </a:solidFill>
          <a:ln w="12700" cap="flat">
            <a:noFill/>
            <a:headEnd type="none" w="lg" len="lg"/>
            <a:tailEnd type="non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38" name="Oval 37"/>
          <p:cNvSpPr>
            <a:spLocks noChangeAspect="1"/>
          </p:cNvSpPr>
          <p:nvPr/>
        </p:nvSpPr>
        <p:spPr>
          <a:xfrm>
            <a:off x="1847199" y="1718390"/>
            <a:ext cx="180000" cy="180000"/>
          </a:xfrm>
          <a:prstGeom prst="ellipse">
            <a:avLst/>
          </a:prstGeom>
          <a:solidFill>
            <a:schemeClr val="tx1"/>
          </a:solidFill>
          <a:ln w="12700" cap="flat">
            <a:noFill/>
            <a:headEnd type="none" w="lg" len="lg"/>
            <a:tailEnd type="non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39" name="Oval 38"/>
          <p:cNvSpPr>
            <a:spLocks noChangeAspect="1"/>
          </p:cNvSpPr>
          <p:nvPr/>
        </p:nvSpPr>
        <p:spPr>
          <a:xfrm>
            <a:off x="2027199" y="2270025"/>
            <a:ext cx="180000" cy="180000"/>
          </a:xfrm>
          <a:prstGeom prst="ellipse">
            <a:avLst/>
          </a:prstGeom>
          <a:solidFill>
            <a:schemeClr val="tx1"/>
          </a:solidFill>
          <a:ln w="12700" cap="flat">
            <a:noFill/>
            <a:headEnd type="none" w="lg" len="lg"/>
            <a:tailEnd type="non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42" name="Oval 41"/>
          <p:cNvSpPr>
            <a:spLocks noChangeAspect="1"/>
          </p:cNvSpPr>
          <p:nvPr/>
        </p:nvSpPr>
        <p:spPr>
          <a:xfrm>
            <a:off x="3217984" y="2918868"/>
            <a:ext cx="180000" cy="180000"/>
          </a:xfrm>
          <a:prstGeom prst="ellipse">
            <a:avLst/>
          </a:prstGeom>
          <a:solidFill>
            <a:schemeClr val="tx1"/>
          </a:solidFill>
          <a:ln w="12700" cap="flat">
            <a:noFill/>
            <a:headEnd type="none" w="lg" len="lg"/>
            <a:tailEnd type="non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32" name="Oval 31"/>
          <p:cNvSpPr>
            <a:spLocks noChangeAspect="1"/>
          </p:cNvSpPr>
          <p:nvPr/>
        </p:nvSpPr>
        <p:spPr>
          <a:xfrm>
            <a:off x="6136706" y="3866581"/>
            <a:ext cx="180000" cy="180000"/>
          </a:xfrm>
          <a:prstGeom prst="ellipse">
            <a:avLst/>
          </a:prstGeom>
          <a:solidFill>
            <a:schemeClr val="tx1"/>
          </a:solidFill>
          <a:ln w="12700" cap="flat">
            <a:noFill/>
            <a:headEnd type="none" w="lg" len="lg"/>
            <a:tailEnd type="non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44" name="Oval 43"/>
          <p:cNvSpPr>
            <a:spLocks noChangeAspect="1"/>
          </p:cNvSpPr>
          <p:nvPr/>
        </p:nvSpPr>
        <p:spPr>
          <a:xfrm>
            <a:off x="7166273" y="4464848"/>
            <a:ext cx="180000" cy="180000"/>
          </a:xfrm>
          <a:prstGeom prst="ellipse">
            <a:avLst/>
          </a:prstGeom>
          <a:solidFill>
            <a:schemeClr val="tx1"/>
          </a:solidFill>
          <a:ln w="12700" cap="flat">
            <a:noFill/>
            <a:headEnd type="none" w="lg" len="lg"/>
            <a:tailEnd type="non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27" name="Oval 26"/>
          <p:cNvSpPr>
            <a:spLocks noChangeAspect="1"/>
          </p:cNvSpPr>
          <p:nvPr/>
        </p:nvSpPr>
        <p:spPr>
          <a:xfrm>
            <a:off x="5422138" y="3345110"/>
            <a:ext cx="180000" cy="180000"/>
          </a:xfrm>
          <a:prstGeom prst="ellipse">
            <a:avLst/>
          </a:prstGeom>
          <a:solidFill>
            <a:schemeClr val="bg1"/>
          </a:solidFill>
          <a:ln w="12700" cap="flat">
            <a:solidFill>
              <a:schemeClr val="tx1"/>
            </a:solidFill>
            <a:headEnd type="none" w="lg" len="lg"/>
            <a:tailEnd type="non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28" name="Oval 27"/>
          <p:cNvSpPr>
            <a:spLocks noChangeAspect="1"/>
          </p:cNvSpPr>
          <p:nvPr/>
        </p:nvSpPr>
        <p:spPr>
          <a:xfrm>
            <a:off x="5425411" y="2277772"/>
            <a:ext cx="180000" cy="180000"/>
          </a:xfrm>
          <a:prstGeom prst="ellipse">
            <a:avLst/>
          </a:prstGeom>
          <a:solidFill>
            <a:schemeClr val="tx1"/>
          </a:solidFill>
          <a:ln w="12700" cap="flat">
            <a:noFill/>
            <a:headEnd type="none" w="lg" len="lg"/>
            <a:tailEnd type="non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33" name="Oval 32"/>
          <p:cNvSpPr>
            <a:spLocks noChangeAspect="1"/>
          </p:cNvSpPr>
          <p:nvPr/>
        </p:nvSpPr>
        <p:spPr>
          <a:xfrm>
            <a:off x="6491602" y="6172473"/>
            <a:ext cx="180000" cy="180000"/>
          </a:xfrm>
          <a:prstGeom prst="ellipse">
            <a:avLst/>
          </a:prstGeom>
          <a:solidFill>
            <a:schemeClr val="tx1"/>
          </a:solidFill>
          <a:ln w="12700" cap="flat">
            <a:noFill/>
            <a:headEnd type="none" w="lg" len="lg"/>
            <a:tailEnd type="non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43" name="Oval 42"/>
          <p:cNvSpPr>
            <a:spLocks noChangeAspect="1"/>
          </p:cNvSpPr>
          <p:nvPr/>
        </p:nvSpPr>
        <p:spPr>
          <a:xfrm>
            <a:off x="5163773" y="1587090"/>
            <a:ext cx="180000" cy="180000"/>
          </a:xfrm>
          <a:prstGeom prst="ellipse">
            <a:avLst/>
          </a:prstGeom>
          <a:solidFill>
            <a:schemeClr val="tx1"/>
          </a:solidFill>
          <a:ln w="12700" cap="flat">
            <a:noFill/>
            <a:headEnd type="none" w="lg" len="lg"/>
            <a:tailEnd type="non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45" name="Oval 44"/>
          <p:cNvSpPr>
            <a:spLocks noChangeAspect="1"/>
          </p:cNvSpPr>
          <p:nvPr/>
        </p:nvSpPr>
        <p:spPr>
          <a:xfrm>
            <a:off x="5051273" y="1066429"/>
            <a:ext cx="180000" cy="180000"/>
          </a:xfrm>
          <a:prstGeom prst="ellipse">
            <a:avLst/>
          </a:prstGeom>
          <a:solidFill>
            <a:schemeClr val="tx1"/>
          </a:solidFill>
          <a:ln w="12700" cap="flat">
            <a:noFill/>
            <a:headEnd type="none" w="lg" len="lg"/>
            <a:tailEnd type="non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36" name="Oval 35"/>
          <p:cNvSpPr>
            <a:spLocks noChangeAspect="1"/>
          </p:cNvSpPr>
          <p:nvPr/>
        </p:nvSpPr>
        <p:spPr>
          <a:xfrm>
            <a:off x="2944789" y="764535"/>
            <a:ext cx="180000" cy="180000"/>
          </a:xfrm>
          <a:prstGeom prst="ellipse">
            <a:avLst/>
          </a:prstGeom>
          <a:solidFill>
            <a:schemeClr val="tx1"/>
          </a:solidFill>
          <a:ln w="12700" cap="flat">
            <a:noFill/>
            <a:headEnd type="none" w="lg" len="lg"/>
            <a:tailEnd type="non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29" name="Oval 28"/>
          <p:cNvSpPr>
            <a:spLocks noChangeAspect="1"/>
          </p:cNvSpPr>
          <p:nvPr/>
        </p:nvSpPr>
        <p:spPr>
          <a:xfrm>
            <a:off x="5928199" y="4246507"/>
            <a:ext cx="180000" cy="180000"/>
          </a:xfrm>
          <a:prstGeom prst="ellipse">
            <a:avLst/>
          </a:prstGeom>
          <a:solidFill>
            <a:schemeClr val="tx1"/>
          </a:solidFill>
          <a:ln w="12700" cap="flat">
            <a:noFill/>
            <a:headEnd type="none" w="lg" len="lg"/>
            <a:tailEnd type="non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76" name="Oval 75"/>
          <p:cNvSpPr>
            <a:spLocks noChangeAspect="1"/>
          </p:cNvSpPr>
          <p:nvPr/>
        </p:nvSpPr>
        <p:spPr>
          <a:xfrm>
            <a:off x="5909976" y="4227120"/>
            <a:ext cx="216000" cy="216000"/>
          </a:xfrm>
          <a:prstGeom prst="ellipse">
            <a:avLst/>
          </a:prstGeom>
          <a:solidFill>
            <a:srgbClr val="FF4444"/>
          </a:solidFill>
          <a:ln w="12700" cap="flat">
            <a:noFill/>
            <a:headEnd type="none" w="lg" len="lg"/>
            <a:tailEnd type="non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61253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7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B2B2"/>
                                      </p:to>
                                    </p:animClr>
                                    <p:set>
                                      <p:cBhvr>
                                        <p:cTn id="18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9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FFB2B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20" presetID="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1" dur="1000" fill="hold"/>
                                        <p:tgtEl>
                                          <p:spTgt spid="66"/>
                                        </p:tgtEl>
                                      </p:cBhvr>
                                      <p:by x="96000" y="96000"/>
                                    </p:animScale>
                                  </p:childTnLst>
                                </p:cTn>
                              </p:par>
                              <p:par>
                                <p:cTn id="22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3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B2B2"/>
                                      </p:to>
                                    </p:animClr>
                                    <p:set>
                                      <p:cBhvr>
                                        <p:cTn id="24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5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FFB2B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9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B2B2"/>
                                      </p:to>
                                    </p:animClr>
                                    <p:set>
                                      <p:cBhvr>
                                        <p:cTn id="40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1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FFB2B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42" presetID="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43" dur="1000" fill="hold"/>
                                        <p:tgtEl>
                                          <p:spTgt spid="61"/>
                                        </p:tgtEl>
                                      </p:cBhvr>
                                      <p:by x="104000" y="104000"/>
                                    </p:animScale>
                                  </p:childTnLst>
                                </p:cTn>
                              </p:par>
                              <p:par>
                                <p:cTn id="44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5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B2B2"/>
                                      </p:to>
                                    </p:animClr>
                                    <p:set>
                                      <p:cBhvr>
                                        <p:cTn id="46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7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6" presetClass="emph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51" dur="1000" fill="hold"/>
                                        <p:tgtEl>
                                          <p:spTgt spid="66"/>
                                        </p:tgtEl>
                                      </p:cBhvr>
                                      <p:by x="96000" y="96000"/>
                                    </p:animScale>
                                  </p:childTnLst>
                                </p:cTn>
                              </p:par>
                              <p:par>
                                <p:cTn id="52" presetID="6" presetClass="emph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53" dur="1000" fill="hold"/>
                                        <p:tgtEl>
                                          <p:spTgt spid="61"/>
                                        </p:tgtEl>
                                      </p:cBhvr>
                                      <p:by x="103500" y="103500"/>
                                    </p:animScale>
                                  </p:childTnLst>
                                </p:cTn>
                              </p:par>
                              <p:par>
                                <p:cTn id="54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5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B2B2"/>
                                      </p:to>
                                    </p:animClr>
                                    <p:set>
                                      <p:cBhvr>
                                        <p:cTn id="56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7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FFB2B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58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9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B2B2"/>
                                      </p:to>
                                    </p:animClr>
                                    <p:set>
                                      <p:cBhvr>
                                        <p:cTn id="60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1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FFB2B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5" dur="1000" fill="hold"/>
                                        <p:tgtEl>
                                          <p:spTgt spid="75"/>
                                        </p:tgtEl>
                                      </p:cBhvr>
                                      <p:by x="87000" y="87000"/>
                                    </p:animScale>
                                  </p:childTnLst>
                                </p:cTn>
                              </p:par>
                              <p:par>
                                <p:cTn id="66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7 4.07407E-6 L 0.02292 -0.05487 " pathEditMode="relative" rAng="0" ptsTypes="AA">
                                      <p:cBhvr>
                                        <p:cTn id="67" dur="10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46" y="-275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1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B2B2"/>
                                      </p:to>
                                    </p:animClr>
                                    <p:set>
                                      <p:cBhvr>
                                        <p:cTn id="72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3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FFB2B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74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5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B2B2"/>
                                      </p:to>
                                    </p:animClr>
                                    <p:set>
                                      <p:cBhvr>
                                        <p:cTn id="76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7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FFB2B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78" presetID="6" presetClass="emph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79" dur="1000" fill="hold"/>
                                        <p:tgtEl>
                                          <p:spTgt spid="66"/>
                                        </p:tgtEl>
                                      </p:cBhvr>
                                      <p:by x="95500" y="95500"/>
                                    </p:animScale>
                                  </p:childTnLst>
                                </p:cTn>
                              </p:par>
                              <p:par>
                                <p:cTn id="80" presetID="6" presetClass="emph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81" dur="1000" fill="hold"/>
                                        <p:tgtEl>
                                          <p:spTgt spid="61"/>
                                        </p:tgtEl>
                                      </p:cBhvr>
                                      <p:by x="108000" y="108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85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B2B2"/>
                                      </p:to>
                                    </p:animClr>
                                    <p:set>
                                      <p:cBhvr>
                                        <p:cTn id="86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7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FFB2B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88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89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B2B2"/>
                                      </p:to>
                                    </p:animClr>
                                    <p:set>
                                      <p:cBhvr>
                                        <p:cTn id="90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1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FFB2B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92" presetID="6" presetClass="emph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93" dur="1000" fill="hold"/>
                                        <p:tgtEl>
                                          <p:spTgt spid="61"/>
                                        </p:tgtEl>
                                      </p:cBhvr>
                                      <p:by x="103250" y="10325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7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B2B2"/>
                                      </p:to>
                                    </p:animClr>
                                    <p:set>
                                      <p:cBhvr>
                                        <p:cTn id="98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9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FFB2B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00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1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B2B2"/>
                                      </p:to>
                                    </p:animClr>
                                    <p:set>
                                      <p:cBhvr>
                                        <p:cTn id="102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3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FFB2B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04" presetID="6" presetClass="emph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05" dur="1000" fill="hold"/>
                                        <p:tgtEl>
                                          <p:spTgt spid="66"/>
                                        </p:tgtEl>
                                      </p:cBhvr>
                                      <p:by x="95500" y="95500"/>
                                    </p:animScale>
                                  </p:childTnLst>
                                </p:cTn>
                              </p:par>
                              <p:par>
                                <p:cTn id="106" presetID="6" presetClass="emph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07" dur="1000" fill="hold"/>
                                        <p:tgtEl>
                                          <p:spTgt spid="61"/>
                                        </p:tgtEl>
                                      </p:cBhvr>
                                      <p:by x="103250" y="10325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11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B2B2"/>
                                      </p:to>
                                    </p:animClr>
                                    <p:set>
                                      <p:cBhvr>
                                        <p:cTn id="112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3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FFB2B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14" presetID="6" presetClass="emph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15" dur="1000" fill="hold"/>
                                        <p:tgtEl>
                                          <p:spTgt spid="66"/>
                                        </p:tgtEl>
                                      </p:cBhvr>
                                      <p:by x="95500" y="955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19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B2B2"/>
                                      </p:to>
                                    </p:animClr>
                                    <p:set>
                                      <p:cBhvr>
                                        <p:cTn id="120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1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FFB2B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22" presetID="6" presetClass="emph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23" dur="1000" fill="hold"/>
                                        <p:tgtEl>
                                          <p:spTgt spid="66"/>
                                        </p:tgtEl>
                                      </p:cBhvr>
                                      <p:by x="95000" y="9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" grpId="0" animBg="1"/>
      <p:bldP spid="61" grpId="1" animBg="1"/>
      <p:bldP spid="61" grpId="2" animBg="1"/>
      <p:bldP spid="61" grpId="3" animBg="1"/>
      <p:bldP spid="61" grpId="4" animBg="1"/>
      <p:bldP spid="61" grpId="5" animBg="1"/>
      <p:bldP spid="66" grpId="0" animBg="1"/>
      <p:bldP spid="66" grpId="1" animBg="1"/>
      <p:bldP spid="66" grpId="2" animBg="1"/>
      <p:bldP spid="66" grpId="3" animBg="1"/>
      <p:bldP spid="66" grpId="4" animBg="1"/>
      <p:bldP spid="66" grpId="5" animBg="1"/>
      <p:bldP spid="66" grpId="6" animBg="1"/>
      <p:bldP spid="75" grpId="0" animBg="1"/>
      <p:bldP spid="75" grpId="1" animBg="1"/>
      <p:bldP spid="30" grpId="0" animBg="1"/>
      <p:bldP spid="76" grpId="0" animBg="1"/>
      <p:bldP spid="76" grpId="1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ultimatch</a:t>
            </a:r>
            <a:r>
              <a:rPr lang="en-US" dirty="0" smtClean="0"/>
              <a:t> y x, treated(treated) </a:t>
            </a:r>
            <a:r>
              <a:rPr lang="en-US" dirty="0" err="1" smtClean="0"/>
              <a:t>euclid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84B36-446C-40B2-BC20-ECC32BF7AA77}" type="slidenum">
              <a:rPr lang="en-US" smtClean="0">
                <a:solidFill>
                  <a:prstClr val="white">
                    <a:lumMod val="50000"/>
                  </a:prstClr>
                </a:solidFill>
              </a:rPr>
              <a:pPr/>
              <a:t>7</a:t>
            </a:fld>
            <a:endParaRPr lang="en-US">
              <a:solidFill>
                <a:prstClr val="white">
                  <a:lumMod val="50000"/>
                </a:prstClr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2000" y="612000"/>
            <a:ext cx="5759255" cy="57600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2000" y="612000"/>
            <a:ext cx="5759255" cy="57600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2000" y="612000"/>
            <a:ext cx="5759255" cy="576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47018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ultimatch</a:t>
            </a:r>
            <a:r>
              <a:rPr lang="en-US" dirty="0"/>
              <a:t> y x, treated(treated) </a:t>
            </a:r>
            <a:r>
              <a:rPr lang="en-US" dirty="0" err="1"/>
              <a:t>mahalanobis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84B36-446C-40B2-BC20-ECC32BF7AA77}" type="slidenum">
              <a:rPr lang="en-US" smtClean="0">
                <a:solidFill>
                  <a:prstClr val="white">
                    <a:lumMod val="50000"/>
                  </a:prstClr>
                </a:solidFill>
              </a:rPr>
              <a:pPr/>
              <a:t>8</a:t>
            </a:fld>
            <a:endParaRPr lang="en-US">
              <a:solidFill>
                <a:prstClr val="white">
                  <a:lumMod val="50000"/>
                </a:prstClr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2000" y="612000"/>
            <a:ext cx="5759255" cy="576000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2000" y="612000"/>
            <a:ext cx="5759255" cy="576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17264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2000" y="612000"/>
            <a:ext cx="5759255" cy="5760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ultimatch</a:t>
            </a:r>
            <a:r>
              <a:rPr lang="en-US" dirty="0" smtClean="0"/>
              <a:t> y x, treated(treated) caliper(0.15) radius </a:t>
            </a:r>
            <a:r>
              <a:rPr lang="en-US" dirty="0" err="1" smtClean="0"/>
              <a:t>euclid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84B36-446C-40B2-BC20-ECC32BF7AA77}" type="slidenum">
              <a:rPr lang="en-US" smtClean="0">
                <a:solidFill>
                  <a:prstClr val="white">
                    <a:lumMod val="50000"/>
                  </a:prstClr>
                </a:solidFill>
              </a:rPr>
              <a:pPr/>
              <a:t>9</a:t>
            </a:fld>
            <a:endParaRPr lang="en-US">
              <a:solidFill>
                <a:prstClr val="white">
                  <a:lumMod val="50000"/>
                </a:prstClr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2000" y="612000"/>
            <a:ext cx="5759255" cy="576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29718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 w="25400" cap="flat">
          <a:solidFill>
            <a:schemeClr val="tx1"/>
          </a:solidFill>
          <a:headEnd type="none" w="lg" len="lg"/>
          <a:tailEnd type="triangle" w="lg" len="lg"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38100" cap="rnd">
          <a:solidFill>
            <a:schemeClr val="bg1">
              <a:lumMod val="65000"/>
            </a:schemeClr>
          </a:solidFill>
          <a:prstDash val="solid"/>
          <a:tailEnd type="none"/>
        </a:ln>
        <a:effectLst/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defRPr sz="900" dirty="0" smtClean="0">
            <a:solidFill>
              <a:srgbClr val="000000"/>
            </a:solidFill>
            <a:latin typeface="Calibri" panose="020F0502020204030204" pitchFamily="34" charset="0"/>
          </a:defRPr>
        </a:defPPr>
      </a:lst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362</Words>
  <Application>Microsoft Office PowerPoint</Application>
  <PresentationFormat>On-screen Show (4:3)</PresentationFormat>
  <Paragraphs>179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8" baseType="lpstr">
      <vt:lpstr>Arial</vt:lpstr>
      <vt:lpstr>Calibri</vt:lpstr>
      <vt:lpstr>Calibri Light</vt:lpstr>
      <vt:lpstr>Cambria Math</vt:lpstr>
      <vt:lpstr>Times New Roman</vt:lpstr>
      <vt:lpstr>Wingdings</vt:lpstr>
      <vt:lpstr>Wingdings 2</vt:lpstr>
      <vt:lpstr>Larissa</vt:lpstr>
      <vt:lpstr>ULTIMATCH matching counterfactuals your way</vt:lpstr>
      <vt:lpstr>Why matching?</vt:lpstr>
      <vt:lpstr>ULTIMATCH</vt:lpstr>
      <vt:lpstr>Score-based matching</vt:lpstr>
      <vt:lpstr>Distance-based matching</vt:lpstr>
      <vt:lpstr>Hypersphere-Leeway Algorithm</vt:lpstr>
      <vt:lpstr>ultimatch y x, treated(treated) euclid</vt:lpstr>
      <vt:lpstr>ultimatch y x, treated(treated) mahalanobis</vt:lpstr>
      <vt:lpstr>ultimatch y x, treated(treated) caliper(0.15) radius euclid</vt:lpstr>
      <vt:lpstr>PowerPoint Presentation</vt:lpstr>
    </vt:vector>
  </TitlesOfParts>
  <Company>ZEW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Thorsten Doherr</dc:creator>
  <cp:lastModifiedBy>Thorsten Doherr</cp:lastModifiedBy>
  <cp:revision>121</cp:revision>
  <dcterms:created xsi:type="dcterms:W3CDTF">2019-08-14T13:07:28Z</dcterms:created>
  <dcterms:modified xsi:type="dcterms:W3CDTF">2019-09-01T14:26:00Z</dcterms:modified>
</cp:coreProperties>
</file>