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395" r:id="rId3"/>
    <p:sldId id="450" r:id="rId4"/>
    <p:sldId id="451" r:id="rId5"/>
    <p:sldId id="439" r:id="rId6"/>
    <p:sldId id="476" r:id="rId7"/>
    <p:sldId id="470" r:id="rId8"/>
    <p:sldId id="448" r:id="rId9"/>
    <p:sldId id="437" r:id="rId10"/>
    <p:sldId id="438" r:id="rId11"/>
    <p:sldId id="452" r:id="rId12"/>
    <p:sldId id="453" r:id="rId13"/>
    <p:sldId id="454" r:id="rId14"/>
    <p:sldId id="441" r:id="rId15"/>
    <p:sldId id="443" r:id="rId16"/>
    <p:sldId id="446" r:id="rId17"/>
    <p:sldId id="447" r:id="rId18"/>
    <p:sldId id="444" r:id="rId19"/>
    <p:sldId id="449" r:id="rId20"/>
    <p:sldId id="445" r:id="rId21"/>
    <p:sldId id="442" r:id="rId22"/>
    <p:sldId id="455" r:id="rId23"/>
    <p:sldId id="440" r:id="rId24"/>
    <p:sldId id="456" r:id="rId25"/>
    <p:sldId id="259" r:id="rId26"/>
    <p:sldId id="261" r:id="rId27"/>
    <p:sldId id="262" r:id="rId28"/>
    <p:sldId id="257" r:id="rId29"/>
    <p:sldId id="263" r:id="rId30"/>
    <p:sldId id="258" r:id="rId31"/>
    <p:sldId id="457" r:id="rId32"/>
    <p:sldId id="462" r:id="rId33"/>
    <p:sldId id="459" r:id="rId34"/>
    <p:sldId id="460" r:id="rId35"/>
    <p:sldId id="458" r:id="rId36"/>
    <p:sldId id="461" r:id="rId37"/>
    <p:sldId id="463" r:id="rId38"/>
    <p:sldId id="464" r:id="rId39"/>
    <p:sldId id="468" r:id="rId40"/>
    <p:sldId id="466" r:id="rId41"/>
    <p:sldId id="467" r:id="rId42"/>
    <p:sldId id="465" r:id="rId43"/>
    <p:sldId id="477" r:id="rId44"/>
    <p:sldId id="472" r:id="rId45"/>
    <p:sldId id="473" r:id="rId46"/>
    <p:sldId id="474" r:id="rId47"/>
    <p:sldId id="475" r:id="rId48"/>
    <p:sldId id="471" r:id="rId49"/>
    <p:sldId id="387" r:id="rId50"/>
    <p:sldId id="30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18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3FB78-EEA4-4A6C-A616-63A3627EB257}" type="datetimeFigureOut">
              <a:rPr lang="en-GB" smtClean="0"/>
              <a:t>02/09/2019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4CE46-6172-498F-A417-1BCAF5796A90}" type="slidenum">
              <a:rPr lang="en-GB" smtClean="0"/>
              <a:t>‹#›</a:t>
            </a:fld>
            <a:endParaRPr lang="en-GB"/>
          </a:p>
        </p:txBody>
      </p:sp>
    </p:spTree>
    <p:extLst>
      <p:ext uri="{BB962C8B-B14F-4D97-AF65-F5344CB8AC3E}">
        <p14:creationId xmlns:p14="http://schemas.microsoft.com/office/powerpoint/2010/main" val="22229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EB8ACE-0DB7-4BC9-B1DE-4A048D96E11B}" type="datetime1">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3B1417-FB1A-48D7-B1E0-1002C339307F}" type="slidenum">
              <a:rPr lang="en-GB" smtClean="0"/>
              <a:t>‹#›</a:t>
            </a:fld>
            <a:endParaRPr lang="en-GB"/>
          </a:p>
        </p:txBody>
      </p:sp>
    </p:spTree>
    <p:extLst>
      <p:ext uri="{BB962C8B-B14F-4D97-AF65-F5344CB8AC3E}">
        <p14:creationId xmlns:p14="http://schemas.microsoft.com/office/powerpoint/2010/main" val="248996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FBBC11-A326-48EE-8973-66699A0B27F5}" type="datetime1">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3B1417-FB1A-48D7-B1E0-1002C339307F}" type="slidenum">
              <a:rPr lang="en-GB" smtClean="0"/>
              <a:t>‹#›</a:t>
            </a:fld>
            <a:endParaRPr lang="en-GB"/>
          </a:p>
        </p:txBody>
      </p:sp>
    </p:spTree>
    <p:extLst>
      <p:ext uri="{BB962C8B-B14F-4D97-AF65-F5344CB8AC3E}">
        <p14:creationId xmlns:p14="http://schemas.microsoft.com/office/powerpoint/2010/main" val="292928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4F5AF8-33B3-44CA-AE1F-4FD43F74E5C0}" type="datetime1">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3B1417-FB1A-48D7-B1E0-1002C339307F}" type="slidenum">
              <a:rPr lang="en-GB" smtClean="0"/>
              <a:t>‹#›</a:t>
            </a:fld>
            <a:endParaRPr lang="en-GB"/>
          </a:p>
        </p:txBody>
      </p:sp>
    </p:spTree>
    <p:extLst>
      <p:ext uri="{BB962C8B-B14F-4D97-AF65-F5344CB8AC3E}">
        <p14:creationId xmlns:p14="http://schemas.microsoft.com/office/powerpoint/2010/main" val="330043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45B6E1-91BA-49F8-8E3E-BEADE9410B3C}" type="datetime1">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3B1417-FB1A-48D7-B1E0-1002C339307F}" type="slidenum">
              <a:rPr lang="en-GB" smtClean="0"/>
              <a:t>‹#›</a:t>
            </a:fld>
            <a:endParaRPr lang="en-GB"/>
          </a:p>
        </p:txBody>
      </p:sp>
    </p:spTree>
    <p:extLst>
      <p:ext uri="{BB962C8B-B14F-4D97-AF65-F5344CB8AC3E}">
        <p14:creationId xmlns:p14="http://schemas.microsoft.com/office/powerpoint/2010/main" val="3489549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B4C9DC-BB47-4EAE-825E-D6D0BB76429F}" type="datetime1">
              <a:rPr lang="en-GB" smtClean="0"/>
              <a:t>02/09/2019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3B1417-FB1A-48D7-B1E0-1002C339307F}" type="slidenum">
              <a:rPr lang="en-GB" smtClean="0"/>
              <a:t>‹#›</a:t>
            </a:fld>
            <a:endParaRPr lang="en-GB"/>
          </a:p>
        </p:txBody>
      </p:sp>
    </p:spTree>
    <p:extLst>
      <p:ext uri="{BB962C8B-B14F-4D97-AF65-F5344CB8AC3E}">
        <p14:creationId xmlns:p14="http://schemas.microsoft.com/office/powerpoint/2010/main" val="389359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E85300-5A26-46B0-96A8-3679195944C5}" type="datetime1">
              <a:rPr lang="en-GB" smtClean="0"/>
              <a:t>02/09/2019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3B1417-FB1A-48D7-B1E0-1002C339307F}" type="slidenum">
              <a:rPr lang="en-GB" smtClean="0"/>
              <a:t>‹#›</a:t>
            </a:fld>
            <a:endParaRPr lang="en-GB"/>
          </a:p>
        </p:txBody>
      </p:sp>
    </p:spTree>
    <p:extLst>
      <p:ext uri="{BB962C8B-B14F-4D97-AF65-F5344CB8AC3E}">
        <p14:creationId xmlns:p14="http://schemas.microsoft.com/office/powerpoint/2010/main" val="328722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B3ACF84-5AFB-41FB-AC1F-28B5834965C7}" type="datetime1">
              <a:rPr lang="en-GB" smtClean="0"/>
              <a:t>02/09/2019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3B1417-FB1A-48D7-B1E0-1002C339307F}" type="slidenum">
              <a:rPr lang="en-GB" smtClean="0"/>
              <a:t>‹#›</a:t>
            </a:fld>
            <a:endParaRPr lang="en-GB"/>
          </a:p>
        </p:txBody>
      </p:sp>
    </p:spTree>
    <p:extLst>
      <p:ext uri="{BB962C8B-B14F-4D97-AF65-F5344CB8AC3E}">
        <p14:creationId xmlns:p14="http://schemas.microsoft.com/office/powerpoint/2010/main" val="21353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AA5BD35-BF8C-45DB-A23C-7192F534B797}" type="datetime1">
              <a:rPr lang="en-GB" smtClean="0"/>
              <a:t>02/09/2019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3B1417-FB1A-48D7-B1E0-1002C339307F}" type="slidenum">
              <a:rPr lang="en-GB" smtClean="0"/>
              <a:t>‹#›</a:t>
            </a:fld>
            <a:endParaRPr lang="en-GB"/>
          </a:p>
        </p:txBody>
      </p:sp>
    </p:spTree>
    <p:extLst>
      <p:ext uri="{BB962C8B-B14F-4D97-AF65-F5344CB8AC3E}">
        <p14:creationId xmlns:p14="http://schemas.microsoft.com/office/powerpoint/2010/main" val="2566647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A73B6-954F-422D-BB48-2D374BF16479}" type="datetime1">
              <a:rPr lang="en-GB" smtClean="0"/>
              <a:t>02/09/2019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3B1417-FB1A-48D7-B1E0-1002C339307F}" type="slidenum">
              <a:rPr lang="en-GB" smtClean="0"/>
              <a:t>‹#›</a:t>
            </a:fld>
            <a:endParaRPr lang="en-GB"/>
          </a:p>
        </p:txBody>
      </p:sp>
    </p:spTree>
    <p:extLst>
      <p:ext uri="{BB962C8B-B14F-4D97-AF65-F5344CB8AC3E}">
        <p14:creationId xmlns:p14="http://schemas.microsoft.com/office/powerpoint/2010/main" val="332718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D24A22-524E-4646-A0C8-75D85F8FD9D8}" type="datetime1">
              <a:rPr lang="en-GB" smtClean="0"/>
              <a:t>02/09/2019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3B1417-FB1A-48D7-B1E0-1002C339307F}" type="slidenum">
              <a:rPr lang="en-GB" smtClean="0"/>
              <a:t>‹#›</a:t>
            </a:fld>
            <a:endParaRPr lang="en-GB"/>
          </a:p>
        </p:txBody>
      </p:sp>
    </p:spTree>
    <p:extLst>
      <p:ext uri="{BB962C8B-B14F-4D97-AF65-F5344CB8AC3E}">
        <p14:creationId xmlns:p14="http://schemas.microsoft.com/office/powerpoint/2010/main" val="330346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2B6DFA-C787-4BA7-AD59-EE3E5C4A0EF4}" type="datetime1">
              <a:rPr lang="en-GB" smtClean="0"/>
              <a:t>02/09/2019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3B1417-FB1A-48D7-B1E0-1002C339307F}" type="slidenum">
              <a:rPr lang="en-GB" smtClean="0"/>
              <a:t>‹#›</a:t>
            </a:fld>
            <a:endParaRPr lang="en-GB"/>
          </a:p>
        </p:txBody>
      </p:sp>
    </p:spTree>
    <p:extLst>
      <p:ext uri="{BB962C8B-B14F-4D97-AF65-F5344CB8AC3E}">
        <p14:creationId xmlns:p14="http://schemas.microsoft.com/office/powerpoint/2010/main" val="41629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21481-5CE9-4908-A187-B6D8A38292A3}" type="datetime1">
              <a:rPr lang="en-GB" smtClean="0"/>
              <a:t>02/09/2019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B1417-FB1A-48D7-B1E0-1002C339307F}" type="slidenum">
              <a:rPr lang="en-GB" smtClean="0"/>
              <a:t>‹#›</a:t>
            </a:fld>
            <a:endParaRPr lang="en-GB"/>
          </a:p>
        </p:txBody>
      </p:sp>
    </p:spTree>
    <p:extLst>
      <p:ext uri="{BB962C8B-B14F-4D97-AF65-F5344CB8AC3E}">
        <p14:creationId xmlns:p14="http://schemas.microsoft.com/office/powerpoint/2010/main" val="1301737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stata-journal.com/article.html?article=gr007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tata-journal.com/article.html?article=gr003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jstor.org/stable/2984418" TargetMode="External"/><Relationship Id="rId2" Type="http://schemas.openxmlformats.org/officeDocument/2006/relationships/hyperlink" Target="https://www.jstor.org/stable/223722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2400" cy="1470025"/>
          </a:xfrm>
        </p:spPr>
        <p:txBody>
          <a:bodyPr>
            <a:normAutofit fontScale="90000"/>
          </a:bodyPr>
          <a:lstStyle/>
          <a:p>
            <a:pPr algn="l"/>
            <a:r>
              <a:rPr lang="en-GB" sz="3600" dirty="0"/>
              <a:t> </a:t>
            </a:r>
            <a:br>
              <a:rPr lang="en-GB" sz="3600" dirty="0"/>
            </a:br>
            <a:r>
              <a:rPr lang="en-GB" sz="4000" dirty="0"/>
              <a:t>Needing a different space? Transformed scales in Stata</a:t>
            </a:r>
            <a:r>
              <a:rPr lang="en-GB" sz="3600" dirty="0"/>
              <a:t/>
            </a:r>
            <a:br>
              <a:rPr lang="en-GB" sz="3600" dirty="0"/>
            </a:br>
            <a:endParaRPr lang="en-GB" sz="3600" dirty="0"/>
          </a:p>
        </p:txBody>
      </p:sp>
      <p:sp>
        <p:nvSpPr>
          <p:cNvPr id="3" name="Subtitle 2"/>
          <p:cNvSpPr>
            <a:spLocks noGrp="1"/>
          </p:cNvSpPr>
          <p:nvPr>
            <p:ph type="subTitle" idx="1"/>
          </p:nvPr>
        </p:nvSpPr>
        <p:spPr>
          <a:xfrm>
            <a:off x="637309" y="3886200"/>
            <a:ext cx="7135091" cy="1752600"/>
          </a:xfrm>
        </p:spPr>
        <p:txBody>
          <a:bodyPr>
            <a:normAutofit/>
          </a:bodyPr>
          <a:lstStyle/>
          <a:p>
            <a:pPr algn="l"/>
            <a:r>
              <a:rPr lang="en-GB" sz="2800" dirty="0">
                <a:solidFill>
                  <a:schemeClr val="tx1"/>
                </a:solidFill>
              </a:rPr>
              <a:t>Nicholas J. Cox</a:t>
            </a:r>
          </a:p>
          <a:p>
            <a:pPr algn="l"/>
            <a:r>
              <a:rPr lang="en-GB" sz="2800" dirty="0">
                <a:solidFill>
                  <a:schemeClr val="tx1"/>
                </a:solidFill>
              </a:rPr>
              <a:t>Department of Geography</a:t>
            </a:r>
          </a:p>
        </p:txBody>
      </p:sp>
      <p:pic>
        <p:nvPicPr>
          <p:cNvPr id="1026" name="Picture 2" descr="C:\Users\dgg0njc\Downloads\DU_Logo_Small_2col (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13" y="5134795"/>
            <a:ext cx="2798064" cy="12618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media-cache-ak0.pinimg.com/236x/23/63/b3/2363b3e7147f33b5ac40ba9eb6fbcec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393" y="3863016"/>
            <a:ext cx="2247900" cy="253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91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561E-AB3A-4A78-A38C-AE046565F452}"/>
              </a:ext>
            </a:extLst>
          </p:cNvPr>
          <p:cNvSpPr>
            <a:spLocks noGrp="1"/>
          </p:cNvSpPr>
          <p:nvPr>
            <p:ph type="title"/>
          </p:nvPr>
        </p:nvSpPr>
        <p:spPr/>
        <p:txBody>
          <a:bodyPr>
            <a:normAutofit/>
          </a:bodyPr>
          <a:lstStyle/>
          <a:p>
            <a:pPr algn="l"/>
            <a:r>
              <a:rPr lang="en-GB" sz="3200" dirty="0"/>
              <a:t>Theme and structure</a:t>
            </a:r>
          </a:p>
        </p:txBody>
      </p:sp>
      <p:sp>
        <p:nvSpPr>
          <p:cNvPr id="3" name="Content Placeholder 2">
            <a:extLst>
              <a:ext uri="{FF2B5EF4-FFF2-40B4-BE49-F238E27FC236}">
                <a16:creationId xmlns:a16="http://schemas.microsoft.com/office/drawing/2014/main" id="{A588E607-CE0D-419D-94DA-35F93B4CAFCF}"/>
              </a:ext>
            </a:extLst>
          </p:cNvPr>
          <p:cNvSpPr>
            <a:spLocks noGrp="1"/>
          </p:cNvSpPr>
          <p:nvPr>
            <p:ph idx="1"/>
          </p:nvPr>
        </p:nvSpPr>
        <p:spPr/>
        <p:txBody>
          <a:bodyPr>
            <a:normAutofit/>
          </a:bodyPr>
          <a:lstStyle/>
          <a:p>
            <a:pPr marL="0" indent="0">
              <a:buNone/>
            </a:pPr>
            <a:r>
              <a:rPr lang="en-GB" sz="2400" dirty="0"/>
              <a:t>What makes use of a transformed scale – or choice of a </a:t>
            </a:r>
          </a:p>
          <a:p>
            <a:pPr marL="0" indent="0">
              <a:buNone/>
            </a:pPr>
            <a:r>
              <a:rPr lang="en-GB" sz="2400" dirty="0"/>
              <a:t>transformed scale – easier to think about? </a:t>
            </a:r>
          </a:p>
          <a:p>
            <a:pPr marL="0" indent="0">
              <a:buNone/>
            </a:pPr>
            <a:endParaRPr lang="en-GB" sz="2400" dirty="0"/>
          </a:p>
          <a:p>
            <a:pPr marL="0" indent="0">
              <a:buNone/>
            </a:pPr>
            <a:r>
              <a:rPr lang="en-GB" sz="2400" dirty="0"/>
              <a:t>(Easy and standard.) People are always coming new to Stata, so a brisk survey of using transformed scales in graphics comes first. </a:t>
            </a:r>
          </a:p>
          <a:p>
            <a:pPr marL="0" indent="0">
              <a:buNone/>
            </a:pPr>
            <a:endParaRPr lang="en-GB" sz="2400" dirty="0"/>
          </a:p>
          <a:p>
            <a:pPr marL="0" indent="0">
              <a:buNone/>
            </a:pPr>
            <a:r>
              <a:rPr lang="en-GB" sz="2400" dirty="0"/>
              <a:t>(Novel and in progress.)  I don’t like or use </a:t>
            </a:r>
            <a:r>
              <a:rPr lang="en-GB" sz="2400" dirty="0">
                <a:latin typeface="Lucida Console" panose="020B0609040504020204" pitchFamily="49" charset="0"/>
              </a:rPr>
              <a:t>ladder</a:t>
            </a:r>
            <a:r>
              <a:rPr lang="en-GB" sz="2400" dirty="0"/>
              <a:t>, </a:t>
            </a:r>
            <a:r>
              <a:rPr lang="en-GB" sz="2400" dirty="0">
                <a:latin typeface="Lucida Console" panose="020B0609040504020204" pitchFamily="49" charset="0"/>
              </a:rPr>
              <a:t>gladder</a:t>
            </a:r>
            <a:r>
              <a:rPr lang="en-GB" sz="2400" dirty="0"/>
              <a:t> or </a:t>
            </a:r>
            <a:r>
              <a:rPr lang="en-GB" sz="2400" dirty="0" err="1">
                <a:latin typeface="Lucida Console" panose="020B0609040504020204" pitchFamily="49" charset="0"/>
              </a:rPr>
              <a:t>qladder</a:t>
            </a:r>
            <a:r>
              <a:rPr lang="en-GB" sz="2400" dirty="0"/>
              <a:t>.   I will explain why and think aloud about what might work better. </a:t>
            </a:r>
          </a:p>
        </p:txBody>
      </p:sp>
      <p:sp>
        <p:nvSpPr>
          <p:cNvPr id="4" name="Slide Number Placeholder 3">
            <a:extLst>
              <a:ext uri="{FF2B5EF4-FFF2-40B4-BE49-F238E27FC236}">
                <a16:creationId xmlns:a16="http://schemas.microsoft.com/office/drawing/2014/main" id="{0DD16100-C797-477F-B9E5-A4A1E73E5E8B}"/>
              </a:ext>
            </a:extLst>
          </p:cNvPr>
          <p:cNvSpPr>
            <a:spLocks noGrp="1"/>
          </p:cNvSpPr>
          <p:nvPr>
            <p:ph type="sldNum" sz="quarter" idx="12"/>
          </p:nvPr>
        </p:nvSpPr>
        <p:spPr/>
        <p:txBody>
          <a:bodyPr/>
          <a:lstStyle/>
          <a:p>
            <a:fld id="{D13B1417-FB1A-48D7-B1E0-1002C339307F}" type="slidenum">
              <a:rPr lang="en-GB" smtClean="0"/>
              <a:t>10</a:t>
            </a:fld>
            <a:endParaRPr lang="en-GB"/>
          </a:p>
        </p:txBody>
      </p:sp>
    </p:spTree>
    <p:extLst>
      <p:ext uri="{BB962C8B-B14F-4D97-AF65-F5344CB8AC3E}">
        <p14:creationId xmlns:p14="http://schemas.microsoft.com/office/powerpoint/2010/main" val="156088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59630-2843-4E8E-84B6-9D7F74745191}"/>
              </a:ext>
            </a:extLst>
          </p:cNvPr>
          <p:cNvSpPr>
            <a:spLocks noGrp="1"/>
          </p:cNvSpPr>
          <p:nvPr>
            <p:ph type="title"/>
          </p:nvPr>
        </p:nvSpPr>
        <p:spPr/>
        <p:txBody>
          <a:bodyPr>
            <a:normAutofit/>
          </a:bodyPr>
          <a:lstStyle/>
          <a:p>
            <a:pPr algn="l"/>
            <a:r>
              <a:rPr lang="en-GB" sz="3200" dirty="0"/>
              <a:t>Logarithmic axis scales</a:t>
            </a:r>
          </a:p>
        </p:txBody>
      </p:sp>
      <p:sp>
        <p:nvSpPr>
          <p:cNvPr id="3" name="Content Placeholder 2">
            <a:extLst>
              <a:ext uri="{FF2B5EF4-FFF2-40B4-BE49-F238E27FC236}">
                <a16:creationId xmlns:a16="http://schemas.microsoft.com/office/drawing/2014/main" id="{95B852BA-A7E8-4A35-9ADB-36F2BCBE5CF3}"/>
              </a:ext>
            </a:extLst>
          </p:cNvPr>
          <p:cNvSpPr>
            <a:spLocks noGrp="1"/>
          </p:cNvSpPr>
          <p:nvPr>
            <p:ph idx="1"/>
          </p:nvPr>
        </p:nvSpPr>
        <p:spPr/>
        <p:txBody>
          <a:bodyPr>
            <a:normAutofit/>
          </a:bodyPr>
          <a:lstStyle/>
          <a:p>
            <a:pPr marL="0" indent="0">
              <a:buNone/>
            </a:pPr>
            <a:r>
              <a:rPr lang="en-GB" sz="2400" dirty="0"/>
              <a:t>Graph commands in most cases allow </a:t>
            </a:r>
            <a:r>
              <a:rPr lang="en-GB" sz="2400" dirty="0" err="1">
                <a:latin typeface="Lucida Console" panose="020B0609040504020204" pitchFamily="49" charset="0"/>
              </a:rPr>
              <a:t>yscale</a:t>
            </a:r>
            <a:r>
              <a:rPr lang="en-GB" sz="2400" dirty="0">
                <a:latin typeface="Lucida Console" panose="020B0609040504020204" pitchFamily="49" charset="0"/>
              </a:rPr>
              <a:t>(log) </a:t>
            </a:r>
            <a:r>
              <a:rPr lang="en-GB" sz="2400" dirty="0"/>
              <a:t>and </a:t>
            </a:r>
            <a:r>
              <a:rPr lang="en-GB" sz="2400" dirty="0" err="1">
                <a:latin typeface="Lucida Console" panose="020B0609040504020204" pitchFamily="49" charset="0"/>
              </a:rPr>
              <a:t>xscale</a:t>
            </a:r>
            <a:r>
              <a:rPr lang="en-GB" sz="2400" dirty="0">
                <a:latin typeface="Lucida Console" panose="020B0609040504020204" pitchFamily="49" charset="0"/>
              </a:rPr>
              <a:t>(log) </a:t>
            </a:r>
            <a:r>
              <a:rPr lang="en-GB" sz="2400" dirty="0"/>
              <a:t>as option choices. </a:t>
            </a:r>
          </a:p>
          <a:p>
            <a:pPr marL="0" indent="0">
              <a:buNone/>
            </a:pPr>
            <a:endParaRPr lang="en-GB" sz="2400" dirty="0"/>
          </a:p>
          <a:p>
            <a:pPr marL="0" indent="0">
              <a:buNone/>
            </a:pPr>
            <a:r>
              <a:rPr lang="en-GB" sz="2400" dirty="0"/>
              <a:t>Limitation: This does not always give what you really want. For example, with histograms and box plots, working on logarithmic scale requires a fresh calculation. </a:t>
            </a:r>
          </a:p>
          <a:p>
            <a:pPr marL="0" indent="0">
              <a:buNone/>
            </a:pPr>
            <a:endParaRPr lang="en-GB" sz="2400" dirty="0"/>
          </a:p>
          <a:p>
            <a:pPr marL="0" indent="0">
              <a:buNone/>
            </a:pPr>
            <a:r>
              <a:rPr lang="en-GB" sz="2400" dirty="0"/>
              <a:t>Limitation:  </a:t>
            </a:r>
            <a:r>
              <a:rPr lang="en-GB" sz="2400" dirty="0">
                <a:latin typeface="Lucida Console" panose="020B0609040504020204" pitchFamily="49" charset="0"/>
              </a:rPr>
              <a:t>graph</a:t>
            </a:r>
            <a:r>
              <a:rPr lang="en-GB" sz="2400" dirty="0"/>
              <a:t> does not typically make good default choices of axis labels with a logarithmic scale. </a:t>
            </a:r>
          </a:p>
          <a:p>
            <a:pPr marL="0" indent="0">
              <a:buNone/>
            </a:pPr>
            <a:endParaRPr lang="en-GB" sz="2400" dirty="0"/>
          </a:p>
          <a:p>
            <a:pPr marL="0" indent="0">
              <a:buNone/>
            </a:pPr>
            <a:r>
              <a:rPr lang="en-GB" sz="1800" dirty="0"/>
              <a:t>If you are new to Stata, this may be the most valuable slide in the talk. </a:t>
            </a:r>
          </a:p>
        </p:txBody>
      </p:sp>
      <p:sp>
        <p:nvSpPr>
          <p:cNvPr id="4" name="Slide Number Placeholder 3">
            <a:extLst>
              <a:ext uri="{FF2B5EF4-FFF2-40B4-BE49-F238E27FC236}">
                <a16:creationId xmlns:a16="http://schemas.microsoft.com/office/drawing/2014/main" id="{CFBF426F-E60D-4B8B-B6A3-D2CB444EA4CF}"/>
              </a:ext>
            </a:extLst>
          </p:cNvPr>
          <p:cNvSpPr>
            <a:spLocks noGrp="1"/>
          </p:cNvSpPr>
          <p:nvPr>
            <p:ph type="sldNum" sz="quarter" idx="12"/>
          </p:nvPr>
        </p:nvSpPr>
        <p:spPr/>
        <p:txBody>
          <a:bodyPr/>
          <a:lstStyle/>
          <a:p>
            <a:fld id="{D13B1417-FB1A-48D7-B1E0-1002C339307F}" type="slidenum">
              <a:rPr lang="en-GB" smtClean="0"/>
              <a:t>11</a:t>
            </a:fld>
            <a:endParaRPr lang="en-GB"/>
          </a:p>
        </p:txBody>
      </p:sp>
    </p:spTree>
    <p:extLst>
      <p:ext uri="{BB962C8B-B14F-4D97-AF65-F5344CB8AC3E}">
        <p14:creationId xmlns:p14="http://schemas.microsoft.com/office/powerpoint/2010/main" val="1549361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56A9-626A-44B1-93C0-0510BEDC6BEB}"/>
              </a:ext>
            </a:extLst>
          </p:cNvPr>
          <p:cNvSpPr>
            <a:spLocks noGrp="1"/>
          </p:cNvSpPr>
          <p:nvPr>
            <p:ph type="title"/>
          </p:nvPr>
        </p:nvSpPr>
        <p:spPr/>
        <p:txBody>
          <a:bodyPr>
            <a:normAutofit/>
          </a:bodyPr>
          <a:lstStyle/>
          <a:p>
            <a:pPr algn="l"/>
            <a:r>
              <a:rPr lang="en-GB" sz="3200" dirty="0"/>
              <a:t>Better labels on logarithmic scale?</a:t>
            </a:r>
          </a:p>
        </p:txBody>
      </p:sp>
      <p:sp>
        <p:nvSpPr>
          <p:cNvPr id="3" name="Content Placeholder 2">
            <a:extLst>
              <a:ext uri="{FF2B5EF4-FFF2-40B4-BE49-F238E27FC236}">
                <a16:creationId xmlns:a16="http://schemas.microsoft.com/office/drawing/2014/main" id="{6AE3270C-5B41-47CE-B7A7-CE99180541AA}"/>
              </a:ext>
            </a:extLst>
          </p:cNvPr>
          <p:cNvSpPr>
            <a:spLocks noGrp="1"/>
          </p:cNvSpPr>
          <p:nvPr>
            <p:ph idx="1"/>
          </p:nvPr>
        </p:nvSpPr>
        <p:spPr>
          <a:xfrm>
            <a:off x="457200" y="1417638"/>
            <a:ext cx="8229600" cy="4525963"/>
          </a:xfrm>
        </p:spPr>
        <p:txBody>
          <a:bodyPr>
            <a:normAutofit lnSpcReduction="10000"/>
          </a:bodyPr>
          <a:lstStyle/>
          <a:p>
            <a:pPr marL="0" indent="0">
              <a:buNone/>
            </a:pPr>
            <a:r>
              <a:rPr lang="en-GB" sz="2400" dirty="0"/>
              <a:t>Doing better was discussed in 2018.  Logarithmic binning and labelling. </a:t>
            </a:r>
            <a:r>
              <a:rPr lang="en-GB" sz="2400" i="1" dirty="0"/>
              <a:t>Stata Journal </a:t>
            </a:r>
            <a:r>
              <a:rPr lang="en-GB" sz="2400" dirty="0"/>
              <a:t>18: 262—286</a:t>
            </a:r>
          </a:p>
          <a:p>
            <a:pPr marL="0" indent="0">
              <a:buNone/>
            </a:pPr>
            <a:r>
              <a:rPr lang="en-GB" sz="2400" dirty="0">
                <a:hlinkClick r:id="rId2"/>
              </a:rPr>
              <a:t>http://www.stata-journal.com/article.html?article=gr0072</a:t>
            </a:r>
            <a:endParaRPr lang="en-GB" sz="2400" dirty="0"/>
          </a:p>
          <a:p>
            <a:pPr marL="0" indent="0">
              <a:buNone/>
            </a:pPr>
            <a:endParaRPr lang="en-GB" sz="2400" dirty="0"/>
          </a:p>
          <a:p>
            <a:pPr marL="0" indent="0">
              <a:buNone/>
            </a:pPr>
            <a:r>
              <a:rPr lang="en-GB" sz="2400" dirty="0" err="1">
                <a:latin typeface="Lucida Console" panose="020B0609040504020204" pitchFamily="49" charset="0"/>
              </a:rPr>
              <a:t>niceloglabels</a:t>
            </a:r>
            <a:r>
              <a:rPr lang="en-GB" sz="2400" dirty="0">
                <a:latin typeface="Lucida Console" panose="020B0609040504020204" pitchFamily="49" charset="0"/>
              </a:rPr>
              <a:t> </a:t>
            </a:r>
            <a:r>
              <a:rPr lang="en-GB" sz="2400" dirty="0"/>
              <a:t>depends on the user specifying a style. </a:t>
            </a:r>
          </a:p>
          <a:p>
            <a:pPr marL="0" indent="0">
              <a:buNone/>
            </a:pPr>
            <a:endParaRPr lang="en-GB" sz="2400" dirty="0">
              <a:latin typeface="Lucida Console" panose="020B0609040504020204" pitchFamily="49" charset="0"/>
            </a:endParaRPr>
          </a:p>
          <a:p>
            <a:pPr marL="0" indent="0">
              <a:buNone/>
            </a:pPr>
            <a:r>
              <a:rPr lang="en-GB" sz="2400" dirty="0">
                <a:latin typeface="Lucida Console" panose="020B0609040504020204" pitchFamily="49" charset="0"/>
              </a:rPr>
              <a:t>style(1) </a:t>
            </a:r>
            <a:r>
              <a:rPr lang="en-GB" sz="2400" dirty="0"/>
              <a:t>means labels like  </a:t>
            </a:r>
            <a:r>
              <a:rPr lang="en-GB" sz="2400" dirty="0">
                <a:latin typeface="Lucida Console" panose="020B0609040504020204" pitchFamily="49" charset="0"/>
              </a:rPr>
              <a:t>1 10 100. </a:t>
            </a:r>
          </a:p>
          <a:p>
            <a:pPr marL="0" indent="0">
              <a:buNone/>
            </a:pPr>
            <a:endParaRPr lang="en-GB" sz="2400" dirty="0">
              <a:latin typeface="Lucida Console" panose="020B0609040504020204" pitchFamily="49" charset="0"/>
            </a:endParaRPr>
          </a:p>
          <a:p>
            <a:pPr marL="0" indent="0">
              <a:buNone/>
            </a:pPr>
            <a:r>
              <a:rPr lang="en-GB" sz="2400" dirty="0">
                <a:latin typeface="Lucida Console" panose="020B0609040504020204" pitchFamily="49" charset="0"/>
              </a:rPr>
              <a:t>style(13) </a:t>
            </a:r>
            <a:r>
              <a:rPr lang="en-GB" sz="2400" dirty="0"/>
              <a:t>means labels like </a:t>
            </a:r>
            <a:r>
              <a:rPr lang="en-GB" sz="2400" dirty="0">
                <a:latin typeface="Lucida Console" panose="020B0609040504020204" pitchFamily="49" charset="0"/>
              </a:rPr>
              <a:t>1 3 10 30 100. </a:t>
            </a:r>
          </a:p>
          <a:p>
            <a:pPr marL="0" indent="0">
              <a:buNone/>
            </a:pPr>
            <a:endParaRPr lang="en-GB" sz="2400" dirty="0">
              <a:latin typeface="Lucida Console" panose="020B0609040504020204" pitchFamily="49" charset="0"/>
            </a:endParaRPr>
          </a:p>
          <a:p>
            <a:pPr marL="0" indent="0">
              <a:buNone/>
            </a:pPr>
            <a:r>
              <a:rPr lang="en-GB" sz="2400" dirty="0">
                <a:latin typeface="Lucida Console" panose="020B0609040504020204" pitchFamily="49" charset="0"/>
              </a:rPr>
              <a:t>style(125) </a:t>
            </a:r>
            <a:r>
              <a:rPr lang="en-GB" sz="2400" dirty="0"/>
              <a:t>means labels like  </a:t>
            </a:r>
            <a:r>
              <a:rPr lang="en-GB" sz="2400" dirty="0">
                <a:latin typeface="Lucida Console" panose="020B0609040504020204" pitchFamily="49" charset="0"/>
              </a:rPr>
              <a:t>1 2 5 10 20 50 100. </a:t>
            </a:r>
          </a:p>
          <a:p>
            <a:pPr marL="0" indent="0">
              <a:buNone/>
            </a:pPr>
            <a:endParaRPr lang="en-GB" sz="2400" dirty="0">
              <a:latin typeface="Lucida Console" panose="020B0609040504020204" pitchFamily="49" charset="0"/>
            </a:endParaRPr>
          </a:p>
          <a:p>
            <a:pPr marL="0" indent="0">
              <a:buNone/>
            </a:pPr>
            <a:endParaRPr lang="en-GB" sz="2400" dirty="0">
              <a:latin typeface="Lucida Console" panose="020B0609040504020204" pitchFamily="49" charset="0"/>
            </a:endParaRPr>
          </a:p>
        </p:txBody>
      </p:sp>
      <p:sp>
        <p:nvSpPr>
          <p:cNvPr id="4" name="Slide Number Placeholder 3">
            <a:extLst>
              <a:ext uri="{FF2B5EF4-FFF2-40B4-BE49-F238E27FC236}">
                <a16:creationId xmlns:a16="http://schemas.microsoft.com/office/drawing/2014/main" id="{93896198-47EA-4194-8EE3-A5B06CBF0760}"/>
              </a:ext>
            </a:extLst>
          </p:cNvPr>
          <p:cNvSpPr>
            <a:spLocks noGrp="1"/>
          </p:cNvSpPr>
          <p:nvPr>
            <p:ph type="sldNum" sz="quarter" idx="12"/>
          </p:nvPr>
        </p:nvSpPr>
        <p:spPr/>
        <p:txBody>
          <a:bodyPr/>
          <a:lstStyle/>
          <a:p>
            <a:fld id="{D13B1417-FB1A-48D7-B1E0-1002C339307F}" type="slidenum">
              <a:rPr lang="en-GB" smtClean="0"/>
              <a:t>12</a:t>
            </a:fld>
            <a:endParaRPr lang="en-GB"/>
          </a:p>
        </p:txBody>
      </p:sp>
    </p:spTree>
    <p:extLst>
      <p:ext uri="{BB962C8B-B14F-4D97-AF65-F5344CB8AC3E}">
        <p14:creationId xmlns:p14="http://schemas.microsoft.com/office/powerpoint/2010/main" val="2179837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AD1B-4EDB-4031-B766-F732225F34B9}"/>
              </a:ext>
            </a:extLst>
          </p:cNvPr>
          <p:cNvSpPr>
            <a:spLocks noGrp="1"/>
          </p:cNvSpPr>
          <p:nvPr>
            <p:ph type="title"/>
          </p:nvPr>
        </p:nvSpPr>
        <p:spPr/>
        <p:txBody>
          <a:bodyPr>
            <a:normAutofit/>
          </a:bodyPr>
          <a:lstStyle/>
          <a:p>
            <a:pPr algn="l"/>
            <a:r>
              <a:rPr lang="en-GB" sz="3200" dirty="0"/>
              <a:t>More generally</a:t>
            </a:r>
          </a:p>
        </p:txBody>
      </p:sp>
      <p:sp>
        <p:nvSpPr>
          <p:cNvPr id="3" name="Content Placeholder 2">
            <a:extLst>
              <a:ext uri="{FF2B5EF4-FFF2-40B4-BE49-F238E27FC236}">
                <a16:creationId xmlns:a16="http://schemas.microsoft.com/office/drawing/2014/main" id="{75B900A3-7370-4EA8-8723-91022793A147}"/>
              </a:ext>
            </a:extLst>
          </p:cNvPr>
          <p:cNvSpPr>
            <a:spLocks noGrp="1"/>
          </p:cNvSpPr>
          <p:nvPr>
            <p:ph idx="1"/>
          </p:nvPr>
        </p:nvSpPr>
        <p:spPr/>
        <p:txBody>
          <a:bodyPr>
            <a:normAutofit/>
          </a:bodyPr>
          <a:lstStyle/>
          <a:p>
            <a:pPr marL="0" indent="0">
              <a:buNone/>
            </a:pPr>
            <a:r>
              <a:rPr lang="en-GB" sz="2400" dirty="0"/>
              <a:t>Using other transformed scales (e.g. root, logit) divides into </a:t>
            </a:r>
          </a:p>
          <a:p>
            <a:pPr marL="0" indent="0">
              <a:buNone/>
            </a:pPr>
            <a:r>
              <a:rPr lang="en-GB" sz="2400" dirty="0"/>
              <a:t>	which numbers to use on transformed scale? </a:t>
            </a:r>
          </a:p>
          <a:p>
            <a:pPr marL="0" indent="0">
              <a:buNone/>
            </a:pPr>
            <a:r>
              <a:rPr lang="en-GB" sz="2400" dirty="0"/>
              <a:t>	which axis labels to show values on original scale?</a:t>
            </a:r>
          </a:p>
          <a:p>
            <a:pPr marL="0" indent="0">
              <a:buNone/>
            </a:pPr>
            <a:endParaRPr lang="en-GB" sz="2400" dirty="0"/>
          </a:p>
          <a:p>
            <a:pPr marL="0" indent="0">
              <a:buNone/>
            </a:pPr>
            <a:r>
              <a:rPr lang="en-GB" sz="2400" dirty="0"/>
              <a:t> 2008. Plotting on any transformed scale. </a:t>
            </a:r>
            <a:r>
              <a:rPr lang="en-GB" sz="2400" i="1" dirty="0"/>
              <a:t>Stata Journal </a:t>
            </a:r>
            <a:r>
              <a:rPr lang="en-GB" sz="2400" dirty="0"/>
              <a:t>8: 142—145.  </a:t>
            </a:r>
            <a:r>
              <a:rPr lang="en-GB" sz="2400" dirty="0">
                <a:hlinkClick r:id="rId2"/>
              </a:rPr>
              <a:t>https://www.stata-journal.com/article.html?article=gr0032</a:t>
            </a:r>
            <a:endParaRPr lang="en-GB" sz="2400" dirty="0"/>
          </a:p>
          <a:p>
            <a:pPr marL="0" indent="0">
              <a:buNone/>
            </a:pPr>
            <a:endParaRPr lang="en-GB" sz="2400" dirty="0"/>
          </a:p>
          <a:p>
            <a:pPr marL="0" indent="0">
              <a:buNone/>
            </a:pPr>
            <a:r>
              <a:rPr lang="en-GB" sz="2400" dirty="0" err="1">
                <a:latin typeface="Lucida Console" panose="020B0609040504020204" pitchFamily="49" charset="0"/>
              </a:rPr>
              <a:t>ssc</a:t>
            </a:r>
            <a:r>
              <a:rPr lang="en-GB" sz="2400" dirty="0">
                <a:latin typeface="Lucida Console" panose="020B0609040504020204" pitchFamily="49" charset="0"/>
              </a:rPr>
              <a:t> install </a:t>
            </a:r>
            <a:r>
              <a:rPr lang="en-GB" sz="2400" dirty="0" err="1">
                <a:latin typeface="Lucida Console" panose="020B0609040504020204" pitchFamily="49" charset="0"/>
              </a:rPr>
              <a:t>mylabels</a:t>
            </a:r>
            <a:r>
              <a:rPr lang="en-GB" sz="2400" dirty="0">
                <a:latin typeface="Lucida Console" panose="020B0609040504020204" pitchFamily="49" charset="0"/>
              </a:rPr>
              <a:t> </a:t>
            </a:r>
          </a:p>
        </p:txBody>
      </p:sp>
      <p:sp>
        <p:nvSpPr>
          <p:cNvPr id="4" name="Slide Number Placeholder 3">
            <a:extLst>
              <a:ext uri="{FF2B5EF4-FFF2-40B4-BE49-F238E27FC236}">
                <a16:creationId xmlns:a16="http://schemas.microsoft.com/office/drawing/2014/main" id="{93D4E61C-8680-4827-8C18-1F4614663238}"/>
              </a:ext>
            </a:extLst>
          </p:cNvPr>
          <p:cNvSpPr>
            <a:spLocks noGrp="1"/>
          </p:cNvSpPr>
          <p:nvPr>
            <p:ph type="sldNum" sz="quarter" idx="12"/>
          </p:nvPr>
        </p:nvSpPr>
        <p:spPr/>
        <p:txBody>
          <a:bodyPr/>
          <a:lstStyle/>
          <a:p>
            <a:fld id="{D13B1417-FB1A-48D7-B1E0-1002C339307F}" type="slidenum">
              <a:rPr lang="en-GB" smtClean="0"/>
              <a:t>13</a:t>
            </a:fld>
            <a:endParaRPr lang="en-GB"/>
          </a:p>
        </p:txBody>
      </p:sp>
    </p:spTree>
    <p:extLst>
      <p:ext uri="{BB962C8B-B14F-4D97-AF65-F5344CB8AC3E}">
        <p14:creationId xmlns:p14="http://schemas.microsoft.com/office/powerpoint/2010/main" val="205526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30F5-228D-43FD-82FB-7BA70662CD17}"/>
              </a:ext>
            </a:extLst>
          </p:cNvPr>
          <p:cNvSpPr>
            <a:spLocks noGrp="1"/>
          </p:cNvSpPr>
          <p:nvPr>
            <p:ph type="title"/>
          </p:nvPr>
        </p:nvSpPr>
        <p:spPr/>
        <p:txBody>
          <a:bodyPr>
            <a:normAutofit/>
          </a:bodyPr>
          <a:lstStyle/>
          <a:p>
            <a:pPr algn="l"/>
            <a:r>
              <a:rPr lang="en-GB" sz="3200" dirty="0">
                <a:latin typeface="Lucida Console" panose="020B0609040504020204" pitchFamily="49" charset="0"/>
              </a:rPr>
              <a:t>ladder</a:t>
            </a:r>
            <a:r>
              <a:rPr lang="en-GB" sz="3200" dirty="0"/>
              <a:t>, </a:t>
            </a:r>
            <a:r>
              <a:rPr lang="en-GB" sz="3200" dirty="0">
                <a:latin typeface="Lucida Console" panose="020B0609040504020204" pitchFamily="49" charset="0"/>
              </a:rPr>
              <a:t>gladder</a:t>
            </a:r>
            <a:r>
              <a:rPr lang="en-GB" sz="3200" dirty="0"/>
              <a:t>, </a:t>
            </a:r>
            <a:r>
              <a:rPr lang="en-GB" sz="3200" dirty="0" err="1">
                <a:latin typeface="Lucida Console" panose="020B0609040504020204" pitchFamily="49" charset="0"/>
              </a:rPr>
              <a:t>qladder</a:t>
            </a:r>
            <a:endParaRPr lang="en-GB" sz="3200" dirty="0">
              <a:latin typeface="Lucida Console" panose="020B0609040504020204" pitchFamily="49" charset="0"/>
            </a:endParaRPr>
          </a:p>
        </p:txBody>
      </p:sp>
      <p:sp>
        <p:nvSpPr>
          <p:cNvPr id="3" name="Content Placeholder 2">
            <a:extLst>
              <a:ext uri="{FF2B5EF4-FFF2-40B4-BE49-F238E27FC236}">
                <a16:creationId xmlns:a16="http://schemas.microsoft.com/office/drawing/2014/main" id="{BA31C7E0-AF6E-4504-979C-92A691D119BB}"/>
              </a:ext>
            </a:extLst>
          </p:cNvPr>
          <p:cNvSpPr>
            <a:spLocks noGrp="1"/>
          </p:cNvSpPr>
          <p:nvPr>
            <p:ph idx="1"/>
          </p:nvPr>
        </p:nvSpPr>
        <p:spPr/>
        <p:txBody>
          <a:bodyPr>
            <a:normAutofit/>
          </a:bodyPr>
          <a:lstStyle/>
          <a:p>
            <a:pPr marL="0" indent="0">
              <a:buNone/>
            </a:pPr>
            <a:r>
              <a:rPr lang="en-GB" sz="2400" dirty="0"/>
              <a:t>These are official commands of some vintage</a:t>
            </a:r>
            <a:r>
              <a:rPr lang="en-GB" sz="2400" dirty="0" smtClean="0"/>
              <a:t>.</a:t>
            </a:r>
          </a:p>
          <a:p>
            <a:pPr marL="0" indent="0">
              <a:buNone/>
            </a:pPr>
            <a:r>
              <a:rPr lang="en-GB" sz="2400" dirty="0" smtClean="0">
                <a:latin typeface="Lucida Console" panose="020B0609040504020204" pitchFamily="49" charset="0"/>
              </a:rPr>
              <a:t>ladder </a:t>
            </a:r>
            <a:r>
              <a:rPr lang="en-GB" sz="2400" dirty="0" smtClean="0"/>
              <a:t>and </a:t>
            </a:r>
            <a:r>
              <a:rPr lang="en-GB" sz="2400" dirty="0" smtClean="0"/>
              <a:t> </a:t>
            </a:r>
            <a:r>
              <a:rPr lang="en-GB" sz="2400" dirty="0" smtClean="0">
                <a:latin typeface="Lucida Console" panose="020B0609040504020204" pitchFamily="49" charset="0"/>
              </a:rPr>
              <a:t>gladder</a:t>
            </a:r>
            <a:r>
              <a:rPr lang="en-GB" sz="2400" dirty="0" smtClean="0"/>
              <a:t> wer</a:t>
            </a:r>
            <a:r>
              <a:rPr lang="en-GB" sz="2400" dirty="0" smtClean="0"/>
              <a:t>e added to Stata in 1992. </a:t>
            </a:r>
          </a:p>
          <a:p>
            <a:pPr marL="0" indent="0">
              <a:buNone/>
            </a:pPr>
            <a:r>
              <a:rPr lang="en-GB" sz="2400" dirty="0" err="1" smtClean="0">
                <a:latin typeface="Lucida Console" panose="020B0609040504020204" pitchFamily="49" charset="0"/>
              </a:rPr>
              <a:t>qladder</a:t>
            </a:r>
            <a:r>
              <a:rPr lang="en-GB" sz="2400" dirty="0" smtClean="0"/>
              <a:t> was added to Stata in 2000. </a:t>
            </a:r>
            <a:endParaRPr lang="en-GB" sz="2400" dirty="0"/>
          </a:p>
          <a:p>
            <a:pPr marL="0" indent="0">
              <a:buNone/>
            </a:pPr>
            <a:endParaRPr lang="en-GB" sz="2400" dirty="0"/>
          </a:p>
          <a:p>
            <a:pPr marL="0" indent="0">
              <a:buNone/>
            </a:pPr>
            <a:r>
              <a:rPr lang="en-GB" sz="2400" dirty="0"/>
              <a:t>Does anybody use them much? </a:t>
            </a: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A sample script follows. </a:t>
            </a:r>
          </a:p>
        </p:txBody>
      </p:sp>
      <p:sp>
        <p:nvSpPr>
          <p:cNvPr id="4" name="Slide Number Placeholder 3">
            <a:extLst>
              <a:ext uri="{FF2B5EF4-FFF2-40B4-BE49-F238E27FC236}">
                <a16:creationId xmlns:a16="http://schemas.microsoft.com/office/drawing/2014/main" id="{0EA2353A-2708-4C83-A1F0-6103B8CA1EBA}"/>
              </a:ext>
            </a:extLst>
          </p:cNvPr>
          <p:cNvSpPr>
            <a:spLocks noGrp="1"/>
          </p:cNvSpPr>
          <p:nvPr>
            <p:ph type="sldNum" sz="quarter" idx="12"/>
          </p:nvPr>
        </p:nvSpPr>
        <p:spPr/>
        <p:txBody>
          <a:bodyPr/>
          <a:lstStyle/>
          <a:p>
            <a:fld id="{D13B1417-FB1A-48D7-B1E0-1002C339307F}" type="slidenum">
              <a:rPr lang="en-GB" smtClean="0"/>
              <a:t>14</a:t>
            </a:fld>
            <a:endParaRPr lang="en-GB"/>
          </a:p>
        </p:txBody>
      </p:sp>
    </p:spTree>
    <p:extLst>
      <p:ext uri="{BB962C8B-B14F-4D97-AF65-F5344CB8AC3E}">
        <p14:creationId xmlns:p14="http://schemas.microsoft.com/office/powerpoint/2010/main" val="361762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5C846F-57A0-49C9-9563-2F303F87632B}"/>
              </a:ext>
            </a:extLst>
          </p:cNvPr>
          <p:cNvSpPr>
            <a:spLocks noGrp="1"/>
          </p:cNvSpPr>
          <p:nvPr>
            <p:ph type="sldNum" sz="quarter" idx="12"/>
          </p:nvPr>
        </p:nvSpPr>
        <p:spPr/>
        <p:txBody>
          <a:bodyPr/>
          <a:lstStyle/>
          <a:p>
            <a:fld id="{D13B1417-FB1A-48D7-B1E0-1002C339307F}" type="slidenum">
              <a:rPr lang="en-GB" smtClean="0"/>
              <a:t>15</a:t>
            </a:fld>
            <a:endParaRPr lang="en-GB"/>
          </a:p>
        </p:txBody>
      </p:sp>
      <p:sp>
        <p:nvSpPr>
          <p:cNvPr id="5" name="Rectangle 4">
            <a:extLst>
              <a:ext uri="{FF2B5EF4-FFF2-40B4-BE49-F238E27FC236}">
                <a16:creationId xmlns:a16="http://schemas.microsoft.com/office/drawing/2014/main" id="{DB955850-84A6-417B-A22B-798FC662B34F}"/>
              </a:ext>
            </a:extLst>
          </p:cNvPr>
          <p:cNvSpPr/>
          <p:nvPr/>
        </p:nvSpPr>
        <p:spPr>
          <a:xfrm>
            <a:off x="837026" y="1093371"/>
            <a:ext cx="7111219" cy="3477875"/>
          </a:xfrm>
          <a:prstGeom prst="rect">
            <a:avLst/>
          </a:prstGeom>
        </p:spPr>
        <p:txBody>
          <a:bodyPr wrap="square">
            <a:spAutoFit/>
          </a:bodyPr>
          <a:lstStyle/>
          <a:p>
            <a:r>
              <a:rPr lang="en-GB" sz="2000" dirty="0" err="1">
                <a:latin typeface="Lucida Console" panose="020B0609040504020204" pitchFamily="49" charset="0"/>
              </a:rPr>
              <a:t>sysuse</a:t>
            </a:r>
            <a:r>
              <a:rPr lang="en-GB" sz="2000" dirty="0">
                <a:latin typeface="Lucida Console" panose="020B0609040504020204" pitchFamily="49" charset="0"/>
              </a:rPr>
              <a:t> </a:t>
            </a:r>
            <a:r>
              <a:rPr lang="en-GB" sz="2000" dirty="0" err="1">
                <a:latin typeface="Lucida Console" panose="020B0609040504020204" pitchFamily="49" charset="0"/>
              </a:rPr>
              <a:t>citytemp</a:t>
            </a:r>
            <a:r>
              <a:rPr lang="en-GB" sz="2000" dirty="0">
                <a:latin typeface="Lucida Console" panose="020B0609040504020204" pitchFamily="49" charset="0"/>
              </a:rPr>
              <a:t>, clear </a:t>
            </a:r>
          </a:p>
          <a:p>
            <a:endParaRPr lang="en-GB" sz="2000" dirty="0">
              <a:latin typeface="Lucida Console" panose="020B0609040504020204" pitchFamily="49" charset="0"/>
            </a:endParaRPr>
          </a:p>
          <a:p>
            <a:r>
              <a:rPr lang="en-GB" sz="2000" dirty="0">
                <a:latin typeface="Lucida Console" panose="020B0609040504020204" pitchFamily="49" charset="0"/>
              </a:rPr>
              <a:t>set scheme s1color </a:t>
            </a:r>
          </a:p>
          <a:p>
            <a:r>
              <a:rPr lang="en-GB" sz="2000" dirty="0">
                <a:latin typeface="Lucida Console" panose="020B0609040504020204" pitchFamily="49" charset="0"/>
              </a:rPr>
              <a:t>    </a:t>
            </a:r>
          </a:p>
          <a:p>
            <a:r>
              <a:rPr lang="en-GB" sz="2000" dirty="0">
                <a:latin typeface="Lucida Console" panose="020B0609040504020204" pitchFamily="49" charset="0"/>
              </a:rPr>
              <a:t>ladder </a:t>
            </a:r>
            <a:r>
              <a:rPr lang="en-GB" sz="2000" dirty="0" err="1">
                <a:latin typeface="Lucida Console" panose="020B0609040504020204" pitchFamily="49" charset="0"/>
              </a:rPr>
              <a:t>tempjuly</a:t>
            </a:r>
            <a:endParaRPr lang="en-GB" sz="2000" dirty="0">
              <a:latin typeface="Lucida Console" panose="020B0609040504020204" pitchFamily="49" charset="0"/>
            </a:endParaRPr>
          </a:p>
          <a:p>
            <a:endParaRPr lang="en-GB" sz="2000" dirty="0">
              <a:latin typeface="Lucida Console" panose="020B0609040504020204" pitchFamily="49" charset="0"/>
            </a:endParaRPr>
          </a:p>
          <a:p>
            <a:r>
              <a:rPr lang="en-GB" sz="2000" dirty="0">
                <a:latin typeface="Lucida Console" panose="020B0609040504020204" pitchFamily="49" charset="0"/>
              </a:rPr>
              <a:t>gladder </a:t>
            </a:r>
            <a:r>
              <a:rPr lang="en-GB" sz="2000" dirty="0" err="1">
                <a:latin typeface="Lucida Console" panose="020B0609040504020204" pitchFamily="49" charset="0"/>
              </a:rPr>
              <a:t>tempjuly</a:t>
            </a:r>
            <a:r>
              <a:rPr lang="en-GB" sz="2000" dirty="0">
                <a:latin typeface="Lucida Console" panose="020B0609040504020204" pitchFamily="49" charset="0"/>
              </a:rPr>
              <a:t>, l1title("") </a:t>
            </a:r>
            <a:r>
              <a:rPr lang="en-GB" sz="2000" dirty="0" err="1">
                <a:latin typeface="Lucida Console" panose="020B0609040504020204" pitchFamily="49" charset="0"/>
              </a:rPr>
              <a:t>ylabel</a:t>
            </a:r>
            <a:r>
              <a:rPr lang="en-GB" sz="2000" dirty="0">
                <a:latin typeface="Lucida Console" panose="020B0609040504020204" pitchFamily="49" charset="0"/>
              </a:rPr>
              <a:t>(none) </a:t>
            </a:r>
            <a:r>
              <a:rPr lang="en-GB" sz="2000" dirty="0" err="1">
                <a:latin typeface="Lucida Console" panose="020B0609040504020204" pitchFamily="49" charset="0"/>
              </a:rPr>
              <a:t>xlabel</a:t>
            </a:r>
            <a:r>
              <a:rPr lang="en-GB" sz="2000" dirty="0">
                <a:latin typeface="Lucida Console" panose="020B0609040504020204" pitchFamily="49" charset="0"/>
              </a:rPr>
              <a:t>(none) name(gladder)  </a:t>
            </a:r>
          </a:p>
          <a:p>
            <a:r>
              <a:rPr lang="en-GB" sz="2000" dirty="0">
                <a:latin typeface="Lucida Console" panose="020B0609040504020204" pitchFamily="49" charset="0"/>
              </a:rPr>
              <a:t>   </a:t>
            </a:r>
          </a:p>
          <a:p>
            <a:r>
              <a:rPr lang="en-GB" sz="2000" dirty="0" err="1">
                <a:latin typeface="Lucida Console" panose="020B0609040504020204" pitchFamily="49" charset="0"/>
              </a:rPr>
              <a:t>qladder</a:t>
            </a:r>
            <a:r>
              <a:rPr lang="en-GB" sz="2000" dirty="0">
                <a:latin typeface="Lucida Console" panose="020B0609040504020204" pitchFamily="49" charset="0"/>
              </a:rPr>
              <a:t> </a:t>
            </a:r>
            <a:r>
              <a:rPr lang="en-GB" sz="2000" dirty="0" err="1">
                <a:latin typeface="Lucida Console" panose="020B0609040504020204" pitchFamily="49" charset="0"/>
              </a:rPr>
              <a:t>tempjuly</a:t>
            </a:r>
            <a:r>
              <a:rPr lang="en-GB" sz="2000" dirty="0">
                <a:latin typeface="Lucida Console" panose="020B0609040504020204" pitchFamily="49" charset="0"/>
              </a:rPr>
              <a:t>, </a:t>
            </a:r>
            <a:r>
              <a:rPr lang="en-GB" sz="2000" dirty="0" err="1">
                <a:latin typeface="Lucida Console" panose="020B0609040504020204" pitchFamily="49" charset="0"/>
              </a:rPr>
              <a:t>ylabel</a:t>
            </a:r>
            <a:r>
              <a:rPr lang="en-GB" sz="2000" dirty="0">
                <a:latin typeface="Lucida Console" panose="020B0609040504020204" pitchFamily="49" charset="0"/>
              </a:rPr>
              <a:t>(none) </a:t>
            </a:r>
            <a:r>
              <a:rPr lang="en-GB" sz="2000" dirty="0" err="1">
                <a:latin typeface="Lucida Console" panose="020B0609040504020204" pitchFamily="49" charset="0"/>
              </a:rPr>
              <a:t>xlabel</a:t>
            </a:r>
            <a:r>
              <a:rPr lang="en-GB" sz="2000" dirty="0">
                <a:latin typeface="Lucida Console" panose="020B0609040504020204" pitchFamily="49" charset="0"/>
              </a:rPr>
              <a:t>(none) </a:t>
            </a:r>
          </a:p>
          <a:p>
            <a:r>
              <a:rPr lang="en-GB" sz="2000" dirty="0">
                <a:latin typeface="Lucida Console" panose="020B0609040504020204" pitchFamily="49" charset="0"/>
              </a:rPr>
              <a:t>name(</a:t>
            </a:r>
            <a:r>
              <a:rPr lang="en-GB" sz="2000" dirty="0" err="1">
                <a:latin typeface="Lucida Console" panose="020B0609040504020204" pitchFamily="49" charset="0"/>
              </a:rPr>
              <a:t>qladder</a:t>
            </a:r>
            <a:r>
              <a:rPr lang="en-GB" sz="2000" dirty="0">
                <a:latin typeface="Lucida Console" panose="020B0609040504020204" pitchFamily="49" charset="0"/>
              </a:rPr>
              <a:t>)</a:t>
            </a:r>
          </a:p>
        </p:txBody>
      </p:sp>
    </p:spTree>
    <p:extLst>
      <p:ext uri="{BB962C8B-B14F-4D97-AF65-F5344CB8AC3E}">
        <p14:creationId xmlns:p14="http://schemas.microsoft.com/office/powerpoint/2010/main" val="266809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3F7B64-14A5-4B6B-AD41-011EB8BB990E}"/>
              </a:ext>
            </a:extLst>
          </p:cNvPr>
          <p:cNvSpPr>
            <a:spLocks noGrp="1"/>
          </p:cNvSpPr>
          <p:nvPr>
            <p:ph type="title"/>
          </p:nvPr>
        </p:nvSpPr>
        <p:spPr/>
        <p:txBody>
          <a:bodyPr>
            <a:normAutofit/>
          </a:bodyPr>
          <a:lstStyle/>
          <a:p>
            <a:pPr algn="l"/>
            <a:r>
              <a:rPr lang="en-GB" sz="3200" dirty="0">
                <a:latin typeface="Lucida Console" panose="020B0609040504020204" pitchFamily="49" charset="0"/>
              </a:rPr>
              <a:t>ladder</a:t>
            </a:r>
          </a:p>
        </p:txBody>
      </p:sp>
      <p:sp>
        <p:nvSpPr>
          <p:cNvPr id="4" name="Content Placeholder 3">
            <a:extLst>
              <a:ext uri="{FF2B5EF4-FFF2-40B4-BE49-F238E27FC236}">
                <a16:creationId xmlns:a16="http://schemas.microsoft.com/office/drawing/2014/main" id="{A5B96348-5AB5-4AEA-88B9-038C8433F394}"/>
              </a:ext>
            </a:extLst>
          </p:cNvPr>
          <p:cNvSpPr>
            <a:spLocks noGrp="1"/>
          </p:cNvSpPr>
          <p:nvPr>
            <p:ph idx="1"/>
          </p:nvPr>
        </p:nvSpPr>
        <p:spPr/>
        <p:txBody>
          <a:bodyPr>
            <a:normAutofit lnSpcReduction="10000"/>
          </a:bodyPr>
          <a:lstStyle/>
          <a:p>
            <a:pPr marL="0" indent="0">
              <a:buNone/>
            </a:pPr>
            <a:r>
              <a:rPr lang="en-GB" sz="2400" dirty="0"/>
              <a:t>This command bins transformed data and does a chi-square test for normality. </a:t>
            </a:r>
          </a:p>
          <a:p>
            <a:pPr marL="0" indent="0">
              <a:buNone/>
            </a:pPr>
            <a:endParaRPr lang="en-GB" sz="2400" dirty="0"/>
          </a:p>
          <a:p>
            <a:pPr marL="0" indent="0">
              <a:buNone/>
            </a:pPr>
            <a:r>
              <a:rPr lang="en-GB" sz="2400" dirty="0"/>
              <a:t>If you want such a test, other tests are surely better,                     e.g. Shapiro-Wilk,  </a:t>
            </a:r>
            <a:r>
              <a:rPr lang="en-GB" sz="2400" dirty="0" err="1"/>
              <a:t>Doornik</a:t>
            </a:r>
            <a:r>
              <a:rPr lang="en-GB" sz="2400" dirty="0"/>
              <a:t>-Hansen. </a:t>
            </a:r>
          </a:p>
          <a:p>
            <a:pPr marL="0" indent="0">
              <a:buNone/>
            </a:pPr>
            <a:endParaRPr lang="en-GB" sz="2400" dirty="0"/>
          </a:p>
          <a:p>
            <a:pPr marL="0" indent="0">
              <a:buNone/>
            </a:pPr>
            <a:r>
              <a:rPr lang="en-GB" sz="2400" dirty="0"/>
              <a:t>Such a test often answers the wrong question.  </a:t>
            </a:r>
          </a:p>
          <a:p>
            <a:pPr marL="0" indent="0">
              <a:buNone/>
            </a:pPr>
            <a:r>
              <a:rPr lang="en-GB" sz="2400" dirty="0"/>
              <a:t>For moderate or large sample sizes, it may merely detect trivial departures from normality. </a:t>
            </a:r>
          </a:p>
          <a:p>
            <a:pPr marL="0" indent="0">
              <a:buNone/>
            </a:pPr>
            <a:r>
              <a:rPr lang="en-GB" sz="2400" dirty="0"/>
              <a:t>For small sample sizes, it may indicate that you don’t have enough data. </a:t>
            </a:r>
          </a:p>
        </p:txBody>
      </p:sp>
      <p:sp>
        <p:nvSpPr>
          <p:cNvPr id="2" name="Slide Number Placeholder 1">
            <a:extLst>
              <a:ext uri="{FF2B5EF4-FFF2-40B4-BE49-F238E27FC236}">
                <a16:creationId xmlns:a16="http://schemas.microsoft.com/office/drawing/2014/main" id="{A17379EE-6A42-4322-8D39-7A3CB0F5FEEE}"/>
              </a:ext>
            </a:extLst>
          </p:cNvPr>
          <p:cNvSpPr>
            <a:spLocks noGrp="1"/>
          </p:cNvSpPr>
          <p:nvPr>
            <p:ph type="sldNum" sz="quarter" idx="12"/>
          </p:nvPr>
        </p:nvSpPr>
        <p:spPr/>
        <p:txBody>
          <a:bodyPr/>
          <a:lstStyle/>
          <a:p>
            <a:fld id="{D13B1417-FB1A-48D7-B1E0-1002C339307F}" type="slidenum">
              <a:rPr lang="en-GB" smtClean="0"/>
              <a:t>16</a:t>
            </a:fld>
            <a:endParaRPr lang="en-GB"/>
          </a:p>
        </p:txBody>
      </p:sp>
    </p:spTree>
    <p:extLst>
      <p:ext uri="{BB962C8B-B14F-4D97-AF65-F5344CB8AC3E}">
        <p14:creationId xmlns:p14="http://schemas.microsoft.com/office/powerpoint/2010/main" val="1069683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B781-24B9-460A-B3AE-1542F81DC1BF}"/>
              </a:ext>
            </a:extLst>
          </p:cNvPr>
          <p:cNvSpPr>
            <a:spLocks noGrp="1"/>
          </p:cNvSpPr>
          <p:nvPr>
            <p:ph type="title"/>
          </p:nvPr>
        </p:nvSpPr>
        <p:spPr/>
        <p:txBody>
          <a:bodyPr>
            <a:normAutofit/>
          </a:bodyPr>
          <a:lstStyle/>
          <a:p>
            <a:pPr algn="l"/>
            <a:r>
              <a:rPr lang="en-GB" sz="3200" dirty="0">
                <a:latin typeface="Lucida Console" panose="020B0609040504020204" pitchFamily="49" charset="0"/>
              </a:rPr>
              <a:t>gladder</a:t>
            </a:r>
          </a:p>
        </p:txBody>
      </p:sp>
      <p:sp>
        <p:nvSpPr>
          <p:cNvPr id="3" name="Content Placeholder 2">
            <a:extLst>
              <a:ext uri="{FF2B5EF4-FFF2-40B4-BE49-F238E27FC236}">
                <a16:creationId xmlns:a16="http://schemas.microsoft.com/office/drawing/2014/main" id="{A9A28191-E73E-4150-8550-BAD33176A4BA}"/>
              </a:ext>
            </a:extLst>
          </p:cNvPr>
          <p:cNvSpPr>
            <a:spLocks noGrp="1"/>
          </p:cNvSpPr>
          <p:nvPr>
            <p:ph idx="1"/>
          </p:nvPr>
        </p:nvSpPr>
        <p:spPr/>
        <p:txBody>
          <a:bodyPr>
            <a:normAutofit/>
          </a:bodyPr>
          <a:lstStyle/>
          <a:p>
            <a:pPr marL="0" indent="0">
              <a:buNone/>
            </a:pPr>
            <a:r>
              <a:rPr lang="en-GB" sz="2400" dirty="0"/>
              <a:t>This command transforms data and shows histograms with comparable normal distributions superimposed. </a:t>
            </a:r>
          </a:p>
        </p:txBody>
      </p:sp>
      <p:sp>
        <p:nvSpPr>
          <p:cNvPr id="4" name="Slide Number Placeholder 3">
            <a:extLst>
              <a:ext uri="{FF2B5EF4-FFF2-40B4-BE49-F238E27FC236}">
                <a16:creationId xmlns:a16="http://schemas.microsoft.com/office/drawing/2014/main" id="{5403BF7A-9AA7-4BB6-8E32-E2EF6ED3F6B2}"/>
              </a:ext>
            </a:extLst>
          </p:cNvPr>
          <p:cNvSpPr>
            <a:spLocks noGrp="1"/>
          </p:cNvSpPr>
          <p:nvPr>
            <p:ph type="sldNum" sz="quarter" idx="12"/>
          </p:nvPr>
        </p:nvSpPr>
        <p:spPr/>
        <p:txBody>
          <a:bodyPr/>
          <a:lstStyle/>
          <a:p>
            <a:fld id="{D13B1417-FB1A-48D7-B1E0-1002C339307F}" type="slidenum">
              <a:rPr lang="en-GB" smtClean="0"/>
              <a:t>17</a:t>
            </a:fld>
            <a:endParaRPr lang="en-GB"/>
          </a:p>
        </p:txBody>
      </p:sp>
    </p:spTree>
    <p:extLst>
      <p:ext uri="{BB962C8B-B14F-4D97-AF65-F5344CB8AC3E}">
        <p14:creationId xmlns:p14="http://schemas.microsoft.com/office/powerpoint/2010/main" val="1421535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7A0FA6-5B84-4246-8044-49E9FC2C1E27}"/>
              </a:ext>
            </a:extLst>
          </p:cNvPr>
          <p:cNvSpPr>
            <a:spLocks noGrp="1"/>
          </p:cNvSpPr>
          <p:nvPr>
            <p:ph type="sldNum" sz="quarter" idx="12"/>
          </p:nvPr>
        </p:nvSpPr>
        <p:spPr/>
        <p:txBody>
          <a:bodyPr/>
          <a:lstStyle/>
          <a:p>
            <a:fld id="{D13B1417-FB1A-48D7-B1E0-1002C339307F}" type="slidenum">
              <a:rPr lang="en-GB" smtClean="0"/>
              <a:t>18</a:t>
            </a:fld>
            <a:endParaRPr lang="en-GB"/>
          </a:p>
        </p:txBody>
      </p:sp>
      <p:pic>
        <p:nvPicPr>
          <p:cNvPr id="7" name="Picture 6">
            <a:extLst>
              <a:ext uri="{FF2B5EF4-FFF2-40B4-BE49-F238E27FC236}">
                <a16:creationId xmlns:a16="http://schemas.microsoft.com/office/drawing/2014/main" id="{6450689E-55D8-4653-8AA0-70FDFE8F1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387" y="976312"/>
            <a:ext cx="6753225" cy="4905375"/>
          </a:xfrm>
          <a:prstGeom prst="rect">
            <a:avLst/>
          </a:prstGeom>
        </p:spPr>
      </p:pic>
    </p:spTree>
    <p:extLst>
      <p:ext uri="{BB962C8B-B14F-4D97-AF65-F5344CB8AC3E}">
        <p14:creationId xmlns:p14="http://schemas.microsoft.com/office/powerpoint/2010/main" val="2364583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B21C50-F4E8-4836-BE91-95EDF27931B5}"/>
              </a:ext>
            </a:extLst>
          </p:cNvPr>
          <p:cNvSpPr>
            <a:spLocks noGrp="1"/>
          </p:cNvSpPr>
          <p:nvPr>
            <p:ph type="title"/>
          </p:nvPr>
        </p:nvSpPr>
        <p:spPr/>
        <p:txBody>
          <a:bodyPr>
            <a:normAutofit/>
          </a:bodyPr>
          <a:lstStyle/>
          <a:p>
            <a:pPr algn="l"/>
            <a:r>
              <a:rPr lang="en-GB" sz="3200" dirty="0" err="1">
                <a:latin typeface="Lucida Console" panose="020B0609040504020204" pitchFamily="49" charset="0"/>
              </a:rPr>
              <a:t>qladder</a:t>
            </a:r>
            <a:endParaRPr lang="en-GB" sz="3200" dirty="0"/>
          </a:p>
        </p:txBody>
      </p:sp>
      <p:sp>
        <p:nvSpPr>
          <p:cNvPr id="4" name="Content Placeholder 3">
            <a:extLst>
              <a:ext uri="{FF2B5EF4-FFF2-40B4-BE49-F238E27FC236}">
                <a16:creationId xmlns:a16="http://schemas.microsoft.com/office/drawing/2014/main" id="{FE61ED20-A14D-479E-A0BA-02D1CF1A9694}"/>
              </a:ext>
            </a:extLst>
          </p:cNvPr>
          <p:cNvSpPr>
            <a:spLocks noGrp="1"/>
          </p:cNvSpPr>
          <p:nvPr>
            <p:ph idx="1"/>
          </p:nvPr>
        </p:nvSpPr>
        <p:spPr/>
        <p:txBody>
          <a:bodyPr/>
          <a:lstStyle/>
          <a:p>
            <a:pPr marL="0" indent="0">
              <a:buNone/>
            </a:pPr>
            <a:r>
              <a:rPr lang="en-GB" sz="2400" dirty="0"/>
              <a:t>This command transforms data and shows normal quantile plots with comparable normal distributions as         reference lines. </a:t>
            </a:r>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a:p>
            <a:pPr marL="0" indent="0">
              <a:buNone/>
            </a:pPr>
            <a:r>
              <a:rPr lang="en-GB" sz="1800" dirty="0"/>
              <a:t>(a.k.a. normal probability plots, normal scores plots, </a:t>
            </a:r>
            <a:r>
              <a:rPr lang="en-GB" sz="1800" dirty="0" err="1"/>
              <a:t>probit</a:t>
            </a:r>
            <a:r>
              <a:rPr lang="en-GB" sz="1800" dirty="0"/>
              <a:t> plots) </a:t>
            </a:r>
          </a:p>
          <a:p>
            <a:pPr marL="0" indent="0">
              <a:buNone/>
            </a:pPr>
            <a:endParaRPr lang="en-GB" dirty="0"/>
          </a:p>
        </p:txBody>
      </p:sp>
      <p:sp>
        <p:nvSpPr>
          <p:cNvPr id="2" name="Slide Number Placeholder 1">
            <a:extLst>
              <a:ext uri="{FF2B5EF4-FFF2-40B4-BE49-F238E27FC236}">
                <a16:creationId xmlns:a16="http://schemas.microsoft.com/office/drawing/2014/main" id="{7B02FA8D-CB24-4AE5-83FA-626353A4155A}"/>
              </a:ext>
            </a:extLst>
          </p:cNvPr>
          <p:cNvSpPr>
            <a:spLocks noGrp="1"/>
          </p:cNvSpPr>
          <p:nvPr>
            <p:ph type="sldNum" sz="quarter" idx="12"/>
          </p:nvPr>
        </p:nvSpPr>
        <p:spPr/>
        <p:txBody>
          <a:bodyPr/>
          <a:lstStyle/>
          <a:p>
            <a:fld id="{D13B1417-FB1A-48D7-B1E0-1002C339307F}" type="slidenum">
              <a:rPr lang="en-GB" smtClean="0"/>
              <a:t>19</a:t>
            </a:fld>
            <a:endParaRPr lang="en-GB"/>
          </a:p>
        </p:txBody>
      </p:sp>
    </p:spTree>
    <p:extLst>
      <p:ext uri="{BB962C8B-B14F-4D97-AF65-F5344CB8AC3E}">
        <p14:creationId xmlns:p14="http://schemas.microsoft.com/office/powerpoint/2010/main" val="363874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t>Transformed scales?	</a:t>
            </a:r>
          </a:p>
        </p:txBody>
      </p:sp>
      <p:sp>
        <p:nvSpPr>
          <p:cNvPr id="3" name="Content Placeholder 2"/>
          <p:cNvSpPr>
            <a:spLocks noGrp="1"/>
          </p:cNvSpPr>
          <p:nvPr>
            <p:ph idx="1"/>
          </p:nvPr>
        </p:nvSpPr>
        <p:spPr/>
        <p:txBody>
          <a:bodyPr>
            <a:normAutofit/>
          </a:bodyPr>
          <a:lstStyle/>
          <a:p>
            <a:pPr marL="0" indent="0">
              <a:buNone/>
            </a:pPr>
            <a:r>
              <a:rPr lang="en-GB" sz="2400" dirty="0"/>
              <a:t>In teaching statistics and Stata I often have difficulty persuading people to think about working on transformed scales. </a:t>
            </a:r>
          </a:p>
          <a:p>
            <a:pPr marL="0" indent="0">
              <a:buNone/>
            </a:pPr>
            <a:endParaRPr lang="en-GB" sz="2400" dirty="0"/>
          </a:p>
          <a:p>
            <a:pPr marL="0" indent="0">
              <a:buNone/>
            </a:pPr>
            <a:r>
              <a:rPr lang="en-GB" sz="2400" dirty="0"/>
              <a:t>That can mean (for example) </a:t>
            </a:r>
          </a:p>
          <a:p>
            <a:pPr marL="0" indent="0">
              <a:buNone/>
            </a:pPr>
            <a:r>
              <a:rPr lang="en-GB" sz="2400" dirty="0"/>
              <a:t>	using a transformed scale on a graph axis </a:t>
            </a:r>
          </a:p>
          <a:p>
            <a:pPr marL="0" indent="0">
              <a:buNone/>
            </a:pPr>
            <a:r>
              <a:rPr lang="en-GB" sz="2400" dirty="0"/>
              <a:t> 	transforming variables for later analysis </a:t>
            </a:r>
          </a:p>
          <a:p>
            <a:pPr marL="0" indent="0">
              <a:buNone/>
            </a:pPr>
            <a:r>
              <a:rPr lang="en-GB" sz="2400" dirty="0"/>
              <a:t>	using a particular link function in a model.  </a:t>
            </a:r>
          </a:p>
          <a:p>
            <a:pPr marL="0" indent="0">
              <a:buNone/>
            </a:pPr>
            <a:endParaRPr lang="en-GB" sz="2400" dirty="0"/>
          </a:p>
          <a:p>
            <a:pPr marL="0" indent="0">
              <a:buNone/>
            </a:pPr>
            <a:r>
              <a:rPr lang="en-GB" sz="2400" dirty="0"/>
              <a:t>Whatever makes that thinking easier is welcome.</a:t>
            </a:r>
          </a:p>
          <a:p>
            <a:pPr marL="0" indent="0">
              <a:buNone/>
            </a:pPr>
            <a:endParaRPr lang="en-GB" sz="2400" dirty="0"/>
          </a:p>
        </p:txBody>
      </p:sp>
      <p:sp>
        <p:nvSpPr>
          <p:cNvPr id="4" name="Slide Number Placeholder 3"/>
          <p:cNvSpPr>
            <a:spLocks noGrp="1"/>
          </p:cNvSpPr>
          <p:nvPr>
            <p:ph type="sldNum" sz="quarter" idx="12"/>
          </p:nvPr>
        </p:nvSpPr>
        <p:spPr/>
        <p:txBody>
          <a:bodyPr/>
          <a:lstStyle/>
          <a:p>
            <a:endParaRPr lang="en-GB" dirty="0" smtClean="0">
              <a:solidFill>
                <a:schemeClr val="tx2">
                  <a:lumMod val="75000"/>
                </a:schemeClr>
              </a:solidFill>
            </a:endParaRPr>
          </a:p>
          <a:p>
            <a:fld id="{D13B1417-FB1A-48D7-B1E0-1002C339307F}" type="slidenum">
              <a:rPr lang="en-GB" smtClean="0"/>
              <a:t>2</a:t>
            </a:fld>
            <a:endParaRPr lang="en-GB" dirty="0"/>
          </a:p>
        </p:txBody>
      </p:sp>
    </p:spTree>
    <p:extLst>
      <p:ext uri="{BB962C8B-B14F-4D97-AF65-F5344CB8AC3E}">
        <p14:creationId xmlns:p14="http://schemas.microsoft.com/office/powerpoint/2010/main" val="3251613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518BCA-1467-4081-9CA9-A51CC67BAFCD}"/>
              </a:ext>
            </a:extLst>
          </p:cNvPr>
          <p:cNvSpPr>
            <a:spLocks noGrp="1"/>
          </p:cNvSpPr>
          <p:nvPr>
            <p:ph type="sldNum" sz="quarter" idx="12"/>
          </p:nvPr>
        </p:nvSpPr>
        <p:spPr/>
        <p:txBody>
          <a:bodyPr/>
          <a:lstStyle/>
          <a:p>
            <a:fld id="{D13B1417-FB1A-48D7-B1E0-1002C339307F}" type="slidenum">
              <a:rPr lang="en-GB" smtClean="0"/>
              <a:t>20</a:t>
            </a:fld>
            <a:endParaRPr lang="en-GB"/>
          </a:p>
        </p:txBody>
      </p:sp>
      <p:pic>
        <p:nvPicPr>
          <p:cNvPr id="4" name="Picture 3">
            <a:extLst>
              <a:ext uri="{FF2B5EF4-FFF2-40B4-BE49-F238E27FC236}">
                <a16:creationId xmlns:a16="http://schemas.microsoft.com/office/drawing/2014/main" id="{774A2773-BCFB-45A9-8C7B-3BCFCF28CA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387" y="976312"/>
            <a:ext cx="6753225" cy="4905375"/>
          </a:xfrm>
          <a:prstGeom prst="rect">
            <a:avLst/>
          </a:prstGeom>
        </p:spPr>
      </p:pic>
    </p:spTree>
    <p:extLst>
      <p:ext uri="{BB962C8B-B14F-4D97-AF65-F5344CB8AC3E}">
        <p14:creationId xmlns:p14="http://schemas.microsoft.com/office/powerpoint/2010/main" val="1587808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03A4-FA78-4F97-9979-A4595E8728BB}"/>
              </a:ext>
            </a:extLst>
          </p:cNvPr>
          <p:cNvSpPr>
            <a:spLocks noGrp="1"/>
          </p:cNvSpPr>
          <p:nvPr>
            <p:ph type="title"/>
          </p:nvPr>
        </p:nvSpPr>
        <p:spPr/>
        <p:txBody>
          <a:bodyPr>
            <a:normAutofit/>
          </a:bodyPr>
          <a:lstStyle/>
          <a:p>
            <a:pPr algn="l"/>
            <a:r>
              <a:rPr lang="en-GB" sz="3200" dirty="0"/>
              <a:t>What is wrong </a:t>
            </a:r>
          </a:p>
        </p:txBody>
      </p:sp>
      <p:sp>
        <p:nvSpPr>
          <p:cNvPr id="3" name="Content Placeholder 2">
            <a:extLst>
              <a:ext uri="{FF2B5EF4-FFF2-40B4-BE49-F238E27FC236}">
                <a16:creationId xmlns:a16="http://schemas.microsoft.com/office/drawing/2014/main" id="{E1757CAF-7A2C-4A09-BFB7-6CC78C112161}"/>
              </a:ext>
            </a:extLst>
          </p:cNvPr>
          <p:cNvSpPr>
            <a:spLocks noGrp="1"/>
          </p:cNvSpPr>
          <p:nvPr>
            <p:ph idx="1"/>
          </p:nvPr>
        </p:nvSpPr>
        <p:spPr/>
        <p:txBody>
          <a:bodyPr>
            <a:normAutofit lnSpcReduction="10000"/>
          </a:bodyPr>
          <a:lstStyle/>
          <a:p>
            <a:pPr marL="0" indent="0">
              <a:buNone/>
            </a:pPr>
            <a:r>
              <a:rPr lang="en-GB" sz="2400" i="1" dirty="0"/>
              <a:t>These commands offer too many transformations.              </a:t>
            </a:r>
            <a:r>
              <a:rPr lang="en-GB" sz="2400" dirty="0"/>
              <a:t>It should never be true that all the transformations from cube to reciprocal cube are serious candidates. </a:t>
            </a:r>
          </a:p>
          <a:p>
            <a:pPr marL="0" indent="0">
              <a:buNone/>
            </a:pPr>
            <a:endParaRPr lang="en-GB" sz="2400" dirty="0"/>
          </a:p>
          <a:p>
            <a:pPr marL="0" indent="0">
              <a:buNone/>
            </a:pPr>
            <a:r>
              <a:rPr lang="en-GB" sz="2400" i="1" dirty="0"/>
              <a:t>These commands offer too few transformations.               </a:t>
            </a:r>
            <a:r>
              <a:rPr lang="en-GB" sz="2400" dirty="0"/>
              <a:t>No support for cube root, </a:t>
            </a:r>
            <a:r>
              <a:rPr lang="en-GB" sz="2400" dirty="0" err="1"/>
              <a:t>neglog</a:t>
            </a:r>
            <a:r>
              <a:rPr lang="en-GB" sz="2400" dirty="0"/>
              <a:t>, </a:t>
            </a:r>
            <a:r>
              <a:rPr lang="en-GB" sz="2400" dirty="0" err="1"/>
              <a:t>asinh</a:t>
            </a:r>
            <a:r>
              <a:rPr lang="en-GB" sz="2400" dirty="0"/>
              <a:t>, logit, folded roots or anything not on  the menu. </a:t>
            </a:r>
          </a:p>
          <a:p>
            <a:pPr marL="0" indent="0">
              <a:buNone/>
            </a:pPr>
            <a:endParaRPr lang="en-GB" sz="2400" dirty="0"/>
          </a:p>
          <a:p>
            <a:pPr marL="0" indent="0">
              <a:buNone/>
            </a:pPr>
            <a:r>
              <a:rPr lang="en-GB" sz="2400" i="1" dirty="0"/>
              <a:t>Histograms are poor for choosing a transformation. </a:t>
            </a:r>
          </a:p>
          <a:p>
            <a:pPr marL="0" indent="0">
              <a:buNone/>
            </a:pPr>
            <a:endParaRPr lang="en-GB" sz="2400" dirty="0"/>
          </a:p>
          <a:p>
            <a:pPr marL="0" indent="0">
              <a:buNone/>
            </a:pPr>
            <a:r>
              <a:rPr lang="en-GB" sz="2400" i="1" dirty="0"/>
              <a:t>The examples are poor.                                               </a:t>
            </a:r>
            <a:r>
              <a:rPr lang="en-GB" sz="2400" dirty="0"/>
              <a:t>Fahrenheit temperatures are interval scale variables.  </a:t>
            </a:r>
          </a:p>
        </p:txBody>
      </p:sp>
      <p:sp>
        <p:nvSpPr>
          <p:cNvPr id="4" name="Slide Number Placeholder 3">
            <a:extLst>
              <a:ext uri="{FF2B5EF4-FFF2-40B4-BE49-F238E27FC236}">
                <a16:creationId xmlns:a16="http://schemas.microsoft.com/office/drawing/2014/main" id="{0526CB60-6D3A-4ED4-ABD8-6CAEAB5E221C}"/>
              </a:ext>
            </a:extLst>
          </p:cNvPr>
          <p:cNvSpPr>
            <a:spLocks noGrp="1"/>
          </p:cNvSpPr>
          <p:nvPr>
            <p:ph type="sldNum" sz="quarter" idx="12"/>
          </p:nvPr>
        </p:nvSpPr>
        <p:spPr/>
        <p:txBody>
          <a:bodyPr/>
          <a:lstStyle/>
          <a:p>
            <a:fld id="{D13B1417-FB1A-48D7-B1E0-1002C339307F}" type="slidenum">
              <a:rPr lang="en-GB" smtClean="0"/>
              <a:t>21</a:t>
            </a:fld>
            <a:endParaRPr lang="en-GB"/>
          </a:p>
        </p:txBody>
      </p:sp>
    </p:spTree>
    <p:extLst>
      <p:ext uri="{BB962C8B-B14F-4D97-AF65-F5344CB8AC3E}">
        <p14:creationId xmlns:p14="http://schemas.microsoft.com/office/powerpoint/2010/main" val="3528655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F34D1-E5DF-4545-99D7-B47B200D1C1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2A6122D-E5F4-4B77-A6DF-18961E9A03BB}"/>
              </a:ext>
            </a:extLst>
          </p:cNvPr>
          <p:cNvSpPr>
            <a:spLocks noGrp="1"/>
          </p:cNvSpPr>
          <p:nvPr>
            <p:ph idx="1"/>
          </p:nvPr>
        </p:nvSpPr>
        <p:spPr/>
        <p:txBody>
          <a:bodyPr>
            <a:normAutofit/>
          </a:bodyPr>
          <a:lstStyle/>
          <a:p>
            <a:pPr marL="0" indent="0">
              <a:buNone/>
            </a:pPr>
            <a:r>
              <a:rPr lang="en-GB" sz="2400" i="1" dirty="0"/>
              <a:t>One variable at a time. </a:t>
            </a:r>
            <a:r>
              <a:rPr lang="en-GB" sz="2400" dirty="0"/>
              <a:t>Often you want to compare two or more variables. </a:t>
            </a:r>
          </a:p>
          <a:p>
            <a:pPr marL="0" indent="0">
              <a:buNone/>
            </a:pPr>
            <a:endParaRPr lang="en-GB" sz="2400" dirty="0"/>
          </a:p>
          <a:p>
            <a:pPr marL="0" indent="0">
              <a:buNone/>
            </a:pPr>
            <a:r>
              <a:rPr lang="en-GB" sz="2400" i="1" dirty="0"/>
              <a:t>No support for group comparisons. </a:t>
            </a:r>
            <a:r>
              <a:rPr lang="en-GB" sz="2400" dirty="0"/>
              <a:t> Often you want to compare two or more groups. </a:t>
            </a:r>
            <a:endParaRPr lang="en-GB" sz="2400" i="1" dirty="0"/>
          </a:p>
        </p:txBody>
      </p:sp>
      <p:sp>
        <p:nvSpPr>
          <p:cNvPr id="4" name="Slide Number Placeholder 3">
            <a:extLst>
              <a:ext uri="{FF2B5EF4-FFF2-40B4-BE49-F238E27FC236}">
                <a16:creationId xmlns:a16="http://schemas.microsoft.com/office/drawing/2014/main" id="{11CBA18D-CF35-459F-8CA3-B9353719310F}"/>
              </a:ext>
            </a:extLst>
          </p:cNvPr>
          <p:cNvSpPr>
            <a:spLocks noGrp="1"/>
          </p:cNvSpPr>
          <p:nvPr>
            <p:ph type="sldNum" sz="quarter" idx="12"/>
          </p:nvPr>
        </p:nvSpPr>
        <p:spPr/>
        <p:txBody>
          <a:bodyPr/>
          <a:lstStyle/>
          <a:p>
            <a:fld id="{D13B1417-FB1A-48D7-B1E0-1002C339307F}" type="slidenum">
              <a:rPr lang="en-GB" smtClean="0"/>
              <a:t>22</a:t>
            </a:fld>
            <a:endParaRPr lang="en-GB"/>
          </a:p>
        </p:txBody>
      </p:sp>
    </p:spTree>
    <p:extLst>
      <p:ext uri="{BB962C8B-B14F-4D97-AF65-F5344CB8AC3E}">
        <p14:creationId xmlns:p14="http://schemas.microsoft.com/office/powerpoint/2010/main" val="4190189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87A4-7CDA-459F-BF88-1AFB0915C17A}"/>
              </a:ext>
            </a:extLst>
          </p:cNvPr>
          <p:cNvSpPr>
            <a:spLocks noGrp="1"/>
          </p:cNvSpPr>
          <p:nvPr>
            <p:ph type="title"/>
          </p:nvPr>
        </p:nvSpPr>
        <p:spPr/>
        <p:txBody>
          <a:bodyPr>
            <a:normAutofit/>
          </a:bodyPr>
          <a:lstStyle/>
          <a:p>
            <a:pPr algn="l"/>
            <a:r>
              <a:rPr lang="en-GB" sz="3200" dirty="0"/>
              <a:t>To be fair	</a:t>
            </a:r>
          </a:p>
        </p:txBody>
      </p:sp>
      <p:sp>
        <p:nvSpPr>
          <p:cNvPr id="3" name="Content Placeholder 2">
            <a:extLst>
              <a:ext uri="{FF2B5EF4-FFF2-40B4-BE49-F238E27FC236}">
                <a16:creationId xmlns:a16="http://schemas.microsoft.com/office/drawing/2014/main" id="{3F3F1D0A-BB05-484F-AA95-EA84A3C78B3E}"/>
              </a:ext>
            </a:extLst>
          </p:cNvPr>
          <p:cNvSpPr>
            <a:spLocks noGrp="1"/>
          </p:cNvSpPr>
          <p:nvPr>
            <p:ph idx="1"/>
          </p:nvPr>
        </p:nvSpPr>
        <p:spPr>
          <a:xfrm>
            <a:off x="457200" y="1417638"/>
            <a:ext cx="8328074" cy="4525963"/>
          </a:xfrm>
        </p:spPr>
        <p:txBody>
          <a:bodyPr>
            <a:normAutofit lnSpcReduction="10000"/>
          </a:bodyPr>
          <a:lstStyle/>
          <a:p>
            <a:pPr marL="0" indent="0">
              <a:buNone/>
            </a:pPr>
            <a:r>
              <a:rPr lang="en-GB" sz="2400" dirty="0"/>
              <a:t>The ladder idea is powerful (power full!) and persuasive.  </a:t>
            </a:r>
          </a:p>
          <a:p>
            <a:pPr marL="0" indent="0">
              <a:buNone/>
            </a:pPr>
            <a:r>
              <a:rPr lang="en-GB" sz="2400" dirty="0"/>
              <a:t>Many transformations lie on a ladder (J.W. Tukey):                 hence choose that best suited to the data (identity?) </a:t>
            </a:r>
          </a:p>
          <a:p>
            <a:pPr marL="0" indent="0">
              <a:buNone/>
            </a:pPr>
            <a:endParaRPr lang="en-GB" sz="2400" dirty="0"/>
          </a:p>
          <a:p>
            <a:pPr marL="0" indent="0">
              <a:buNone/>
            </a:pPr>
            <a:r>
              <a:rPr lang="en-GB" sz="2400" dirty="0"/>
              <a:t>Bivariate and multivariate transformations are another problem. </a:t>
            </a:r>
          </a:p>
          <a:p>
            <a:pPr marL="0" indent="0">
              <a:buNone/>
            </a:pPr>
            <a:endParaRPr lang="en-GB" sz="2400" dirty="0"/>
          </a:p>
          <a:p>
            <a:pPr marL="0" indent="0">
              <a:buNone/>
            </a:pPr>
            <a:r>
              <a:rPr lang="en-GB" sz="2400" dirty="0"/>
              <a:t>Stata offers programmability to craft your own alternatives.</a:t>
            </a:r>
          </a:p>
          <a:p>
            <a:pPr marL="0" indent="0">
              <a:buNone/>
            </a:pPr>
            <a:endParaRPr lang="en-GB" sz="2400" dirty="0"/>
          </a:p>
          <a:p>
            <a:pPr marL="0" indent="0">
              <a:buNone/>
            </a:pPr>
            <a:endParaRPr lang="en-GB" sz="2400" dirty="0"/>
          </a:p>
          <a:p>
            <a:pPr marL="0" indent="0">
              <a:buNone/>
            </a:pPr>
            <a:r>
              <a:rPr lang="en-GB" sz="1800" dirty="0"/>
              <a:t>The second law of programming: </a:t>
            </a:r>
          </a:p>
          <a:p>
            <a:pPr marL="0" indent="0">
              <a:buNone/>
            </a:pPr>
            <a:r>
              <a:rPr lang="en-GB" sz="1800" dirty="0"/>
              <a:t>If you don’t like my program, feel free to write your own. </a:t>
            </a:r>
          </a:p>
        </p:txBody>
      </p:sp>
      <p:sp>
        <p:nvSpPr>
          <p:cNvPr id="4" name="Slide Number Placeholder 3">
            <a:extLst>
              <a:ext uri="{FF2B5EF4-FFF2-40B4-BE49-F238E27FC236}">
                <a16:creationId xmlns:a16="http://schemas.microsoft.com/office/drawing/2014/main" id="{140D8E08-5B17-427B-A087-34E712A49AE3}"/>
              </a:ext>
            </a:extLst>
          </p:cNvPr>
          <p:cNvSpPr>
            <a:spLocks noGrp="1"/>
          </p:cNvSpPr>
          <p:nvPr>
            <p:ph type="sldNum" sz="quarter" idx="12"/>
          </p:nvPr>
        </p:nvSpPr>
        <p:spPr/>
        <p:txBody>
          <a:bodyPr/>
          <a:lstStyle/>
          <a:p>
            <a:fld id="{D13B1417-FB1A-48D7-B1E0-1002C339307F}" type="slidenum">
              <a:rPr lang="en-GB" smtClean="0"/>
              <a:t>23</a:t>
            </a:fld>
            <a:endParaRPr lang="en-GB"/>
          </a:p>
        </p:txBody>
      </p:sp>
    </p:spTree>
    <p:extLst>
      <p:ext uri="{BB962C8B-B14F-4D97-AF65-F5344CB8AC3E}">
        <p14:creationId xmlns:p14="http://schemas.microsoft.com/office/powerpoint/2010/main" val="457011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120C-0B6E-42B1-B40E-532282460B33}"/>
              </a:ext>
            </a:extLst>
          </p:cNvPr>
          <p:cNvSpPr>
            <a:spLocks noGrp="1"/>
          </p:cNvSpPr>
          <p:nvPr>
            <p:ph type="title"/>
          </p:nvPr>
        </p:nvSpPr>
        <p:spPr/>
        <p:txBody>
          <a:bodyPr>
            <a:normAutofit/>
          </a:bodyPr>
          <a:lstStyle/>
          <a:p>
            <a:pPr algn="l"/>
            <a:r>
              <a:rPr lang="en-GB" sz="3200" dirty="0"/>
              <a:t>What is right</a:t>
            </a:r>
          </a:p>
        </p:txBody>
      </p:sp>
      <p:sp>
        <p:nvSpPr>
          <p:cNvPr id="3" name="Content Placeholder 2">
            <a:extLst>
              <a:ext uri="{FF2B5EF4-FFF2-40B4-BE49-F238E27FC236}">
                <a16:creationId xmlns:a16="http://schemas.microsoft.com/office/drawing/2014/main" id="{AE6B2B59-64E1-4F83-B9EA-22FDB97642CE}"/>
              </a:ext>
            </a:extLst>
          </p:cNvPr>
          <p:cNvSpPr>
            <a:spLocks noGrp="1"/>
          </p:cNvSpPr>
          <p:nvPr>
            <p:ph idx="1"/>
          </p:nvPr>
        </p:nvSpPr>
        <p:spPr/>
        <p:txBody>
          <a:bodyPr>
            <a:normAutofit/>
          </a:bodyPr>
          <a:lstStyle/>
          <a:p>
            <a:pPr marL="0" indent="0">
              <a:buNone/>
            </a:pPr>
            <a:r>
              <a:rPr lang="en-GB" sz="2400" dirty="0"/>
              <a:t>Loop: </a:t>
            </a:r>
          </a:p>
          <a:p>
            <a:pPr marL="0" indent="0">
              <a:buNone/>
            </a:pPr>
            <a:r>
              <a:rPr lang="en-GB" sz="2400" dirty="0"/>
              <a:t>	candidate transformations</a:t>
            </a:r>
          </a:p>
          <a:p>
            <a:pPr marL="0" indent="0">
              <a:buNone/>
            </a:pPr>
            <a:r>
              <a:rPr lang="en-GB" sz="2400" dirty="0"/>
              <a:t>	temporary variables with transforms </a:t>
            </a:r>
          </a:p>
          <a:p>
            <a:pPr marL="0" indent="0">
              <a:buNone/>
            </a:pPr>
            <a:r>
              <a:rPr lang="en-GB" sz="2400" dirty="0"/>
              <a:t>	graph for each candidate</a:t>
            </a:r>
          </a:p>
          <a:p>
            <a:pPr marL="0" indent="0">
              <a:buNone/>
            </a:pPr>
            <a:endParaRPr lang="en-GB" sz="2400" dirty="0"/>
          </a:p>
          <a:p>
            <a:pPr marL="0" indent="0">
              <a:buNone/>
            </a:pPr>
            <a:r>
              <a:rPr lang="en-GB" sz="2400" dirty="0"/>
              <a:t>Combine graphs and so show a portfolio.</a:t>
            </a:r>
          </a:p>
        </p:txBody>
      </p:sp>
      <p:sp>
        <p:nvSpPr>
          <p:cNvPr id="4" name="Slide Number Placeholder 3">
            <a:extLst>
              <a:ext uri="{FF2B5EF4-FFF2-40B4-BE49-F238E27FC236}">
                <a16:creationId xmlns:a16="http://schemas.microsoft.com/office/drawing/2014/main" id="{2DA9BF30-47DA-48BE-B33B-180455363B64}"/>
              </a:ext>
            </a:extLst>
          </p:cNvPr>
          <p:cNvSpPr>
            <a:spLocks noGrp="1"/>
          </p:cNvSpPr>
          <p:nvPr>
            <p:ph type="sldNum" sz="quarter" idx="12"/>
          </p:nvPr>
        </p:nvSpPr>
        <p:spPr/>
        <p:txBody>
          <a:bodyPr/>
          <a:lstStyle/>
          <a:p>
            <a:fld id="{D13B1417-FB1A-48D7-B1E0-1002C339307F}" type="slidenum">
              <a:rPr lang="en-GB" smtClean="0"/>
              <a:t>24</a:t>
            </a:fld>
            <a:endParaRPr lang="en-GB"/>
          </a:p>
        </p:txBody>
      </p:sp>
    </p:spTree>
    <p:extLst>
      <p:ext uri="{BB962C8B-B14F-4D97-AF65-F5344CB8AC3E}">
        <p14:creationId xmlns:p14="http://schemas.microsoft.com/office/powerpoint/2010/main" val="2923497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dirty="0">
                <a:latin typeface="Georgia" panose="02040502050405020303" pitchFamily="18" charset="0"/>
              </a:rPr>
              <a:t>Command design</a:t>
            </a:r>
          </a:p>
        </p:txBody>
      </p:sp>
      <p:sp>
        <p:nvSpPr>
          <p:cNvPr id="3" name="Content Placeholder 2"/>
          <p:cNvSpPr>
            <a:spLocks noGrp="1"/>
          </p:cNvSpPr>
          <p:nvPr>
            <p:ph idx="1"/>
          </p:nvPr>
        </p:nvSpPr>
        <p:spPr/>
        <p:txBody>
          <a:bodyPr>
            <a:normAutofit/>
          </a:bodyPr>
          <a:lstStyle/>
          <a:p>
            <a:pPr marL="0" indent="0">
              <a:buNone/>
            </a:pPr>
            <a:r>
              <a:rPr lang="en-GB" sz="2400" dirty="0">
                <a:latin typeface="Georgia" panose="02040502050405020303" pitchFamily="18" charset="0"/>
              </a:rPr>
              <a:t>Command design means thinking through the design carefully before you write any code. That can be hard….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Commands can suffer from </a:t>
            </a:r>
            <a:r>
              <a:rPr lang="en-GB" sz="2400" i="1" dirty="0">
                <a:latin typeface="Georgia" panose="02040502050405020303" pitchFamily="18" charset="0"/>
              </a:rPr>
              <a:t>option creep </a:t>
            </a:r>
            <a:r>
              <a:rPr lang="en-GB" sz="2400" dirty="0">
                <a:latin typeface="Georgia" panose="02040502050405020303" pitchFamily="18" charset="0"/>
              </a:rPr>
              <a:t>and other conditions of complexity. The syntax becomes Baroque if not rococo, and at most only the programmer understands the command.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What the programmer thinks of as a handy Swiss               army knife… </a:t>
            </a:r>
          </a:p>
        </p:txBody>
      </p:sp>
    </p:spTree>
    <p:extLst>
      <p:ext uri="{BB962C8B-B14F-4D97-AF65-F5344CB8AC3E}">
        <p14:creationId xmlns:p14="http://schemas.microsoft.com/office/powerpoint/2010/main" val="4169420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196" y="1282446"/>
            <a:ext cx="7543800" cy="4353401"/>
          </a:xfrm>
          <a:prstGeom prst="rect">
            <a:avLst/>
          </a:prstGeom>
        </p:spPr>
      </p:pic>
    </p:spTree>
    <p:extLst>
      <p:ext uri="{BB962C8B-B14F-4D97-AF65-F5344CB8AC3E}">
        <p14:creationId xmlns:p14="http://schemas.microsoft.com/office/powerpoint/2010/main" val="3808632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2400" dirty="0">
                <a:latin typeface="Georgia" panose="02040502050405020303" pitchFamily="18" charset="0"/>
              </a:rPr>
              <a:t>might be just a Heath Robinson machine…</a:t>
            </a:r>
          </a:p>
          <a:p>
            <a:pPr marL="0" indent="0">
              <a:buNone/>
            </a:pPr>
            <a:endParaRPr lang="en-GB" sz="2400" dirty="0">
              <a:latin typeface="Georgia" panose="02040502050405020303" pitchFamily="18" charset="0"/>
            </a:endParaRPr>
          </a:p>
          <a:p>
            <a:pPr marL="0" indent="0">
              <a:buNone/>
            </a:pPr>
            <a:endParaRPr lang="en-GB" sz="2400"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r>
              <a:rPr lang="en-GB" sz="1800" dirty="0">
                <a:latin typeface="Georgia" panose="02040502050405020303" pitchFamily="18" charset="0"/>
              </a:rPr>
              <a:t>William Heath Robinson 1872—1944</a:t>
            </a:r>
          </a:p>
          <a:p>
            <a:pPr marL="0" indent="0">
              <a:buNone/>
            </a:pPr>
            <a:endParaRPr lang="en-GB" dirty="0">
              <a:latin typeface="Georgia" panose="02040502050405020303" pitchFamily="18" charset="0"/>
            </a:endParaRPr>
          </a:p>
        </p:txBody>
      </p:sp>
    </p:spTree>
    <p:extLst>
      <p:ext uri="{BB962C8B-B14F-4D97-AF65-F5344CB8AC3E}">
        <p14:creationId xmlns:p14="http://schemas.microsoft.com/office/powerpoint/2010/main" val="2792132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754" y="857251"/>
            <a:ext cx="7543800" cy="5059865"/>
          </a:xfrm>
          <a:prstGeom prst="rect">
            <a:avLst/>
          </a:prstGeom>
        </p:spPr>
      </p:pic>
    </p:spTree>
    <p:extLst>
      <p:ext uri="{BB962C8B-B14F-4D97-AF65-F5344CB8AC3E}">
        <p14:creationId xmlns:p14="http://schemas.microsoft.com/office/powerpoint/2010/main" val="196985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586133"/>
            <a:ext cx="8229600" cy="4525963"/>
          </a:xfrm>
        </p:spPr>
        <p:txBody>
          <a:bodyPr>
            <a:normAutofit lnSpcReduction="10000"/>
          </a:bodyPr>
          <a:lstStyle/>
          <a:p>
            <a:pPr marL="0" indent="0">
              <a:buNone/>
            </a:pPr>
            <a:r>
              <a:rPr lang="en-GB" sz="2400" dirty="0">
                <a:latin typeface="Georgia" panose="02040502050405020303" pitchFamily="18" charset="0"/>
              </a:rPr>
              <a:t>or a Rube Goldberg machine …</a:t>
            </a:r>
          </a:p>
          <a:p>
            <a:pPr marL="0" indent="0">
              <a:buNone/>
            </a:pPr>
            <a:endParaRPr lang="en-GB" sz="2400"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r>
              <a:rPr lang="en-GB" sz="1800" dirty="0">
                <a:latin typeface="Georgia" panose="02040502050405020303" pitchFamily="18" charset="0"/>
              </a:rPr>
              <a:t>Reuben Garrett Lucius Goldberg (1883 – 1970)</a:t>
            </a:r>
          </a:p>
          <a:p>
            <a:pPr marL="0" indent="0">
              <a:buNone/>
            </a:pPr>
            <a:endParaRPr lang="en-GB" sz="1800" dirty="0">
              <a:latin typeface="Georgia" panose="02040502050405020303" pitchFamily="18" charset="0"/>
            </a:endParaRPr>
          </a:p>
        </p:txBody>
      </p:sp>
    </p:spTree>
    <p:extLst>
      <p:ext uri="{BB962C8B-B14F-4D97-AF65-F5344CB8AC3E}">
        <p14:creationId xmlns:p14="http://schemas.microsoft.com/office/powerpoint/2010/main" val="168362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916397-1AD0-4900-9ED2-153F3A0B19E4}"/>
              </a:ext>
            </a:extLst>
          </p:cNvPr>
          <p:cNvSpPr>
            <a:spLocks noGrp="1"/>
          </p:cNvSpPr>
          <p:nvPr>
            <p:ph type="title"/>
          </p:nvPr>
        </p:nvSpPr>
        <p:spPr/>
        <p:txBody>
          <a:bodyPr>
            <a:normAutofit/>
          </a:bodyPr>
          <a:lstStyle/>
          <a:p>
            <a:pPr algn="l"/>
            <a:r>
              <a:rPr lang="en-GB" sz="3200" dirty="0"/>
              <a:t>Standing on others’ shoulders</a:t>
            </a:r>
          </a:p>
        </p:txBody>
      </p:sp>
      <p:pic>
        <p:nvPicPr>
          <p:cNvPr id="9" name="Content Placeholder 8">
            <a:extLst>
              <a:ext uri="{FF2B5EF4-FFF2-40B4-BE49-F238E27FC236}">
                <a16:creationId xmlns:a16="http://schemas.microsoft.com/office/drawing/2014/main" id="{6830FF07-39AC-42BD-A3BD-B7A3055D450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1167" y="1600200"/>
            <a:ext cx="3122283" cy="4239298"/>
          </a:xfrm>
        </p:spPr>
      </p:pic>
      <p:sp>
        <p:nvSpPr>
          <p:cNvPr id="7" name="Content Placeholder 6">
            <a:extLst>
              <a:ext uri="{FF2B5EF4-FFF2-40B4-BE49-F238E27FC236}">
                <a16:creationId xmlns:a16="http://schemas.microsoft.com/office/drawing/2014/main" id="{2F8CE97D-6692-4CC2-9897-26786800FAE4}"/>
              </a:ext>
            </a:extLst>
          </p:cNvPr>
          <p:cNvSpPr>
            <a:spLocks noGrp="1"/>
          </p:cNvSpPr>
          <p:nvPr>
            <p:ph sz="half" idx="2"/>
          </p:nvPr>
        </p:nvSpPr>
        <p:spPr/>
        <p:txBody>
          <a:bodyPr/>
          <a:lstStyle/>
          <a:p>
            <a:pPr marL="0" indent="0">
              <a:buNone/>
            </a:pPr>
            <a:r>
              <a:rPr lang="en-GB" dirty="0"/>
              <a:t>Galileo Galilei in 1627 recommended using the geometric mean of bids to decide on a fair price.</a:t>
            </a:r>
          </a:p>
          <a:p>
            <a:pPr marL="0" indent="0">
              <a:buNone/>
            </a:pPr>
            <a:endParaRPr lang="en-GB" dirty="0"/>
          </a:p>
          <a:p>
            <a:pPr marL="0" indent="0">
              <a:buNone/>
            </a:pPr>
            <a:r>
              <a:rPr lang="en-GB" dirty="0"/>
              <a:t>Thinking on a logarithmic scale?  </a:t>
            </a:r>
          </a:p>
        </p:txBody>
      </p:sp>
      <p:sp>
        <p:nvSpPr>
          <p:cNvPr id="4" name="Slide Number Placeholder 3">
            <a:extLst>
              <a:ext uri="{FF2B5EF4-FFF2-40B4-BE49-F238E27FC236}">
                <a16:creationId xmlns:a16="http://schemas.microsoft.com/office/drawing/2014/main" id="{6E82A6C3-25C8-4A95-8A12-37CE67E1EDB3}"/>
              </a:ext>
            </a:extLst>
          </p:cNvPr>
          <p:cNvSpPr>
            <a:spLocks noGrp="1"/>
          </p:cNvSpPr>
          <p:nvPr>
            <p:ph type="sldNum" sz="quarter" idx="12"/>
          </p:nvPr>
        </p:nvSpPr>
        <p:spPr/>
        <p:txBody>
          <a:bodyPr/>
          <a:lstStyle/>
          <a:p>
            <a:fld id="{D13B1417-FB1A-48D7-B1E0-1002C339307F}" type="slidenum">
              <a:rPr lang="en-GB" smtClean="0"/>
              <a:t>3</a:t>
            </a:fld>
            <a:endParaRPr lang="en-GB"/>
          </a:p>
        </p:txBody>
      </p:sp>
    </p:spTree>
    <p:extLst>
      <p:ext uri="{BB962C8B-B14F-4D97-AF65-F5344CB8AC3E}">
        <p14:creationId xmlns:p14="http://schemas.microsoft.com/office/powerpoint/2010/main" val="639974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009" y="1234440"/>
            <a:ext cx="6338507" cy="4382262"/>
          </a:xfrm>
          <a:prstGeom prst="rect">
            <a:avLst/>
          </a:prstGeom>
        </p:spPr>
      </p:pic>
    </p:spTree>
    <p:extLst>
      <p:ext uri="{BB962C8B-B14F-4D97-AF65-F5344CB8AC3E}">
        <p14:creationId xmlns:p14="http://schemas.microsoft.com/office/powerpoint/2010/main" val="2966143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D351D5-0914-4371-9221-8C4CA2B706E0}"/>
              </a:ext>
            </a:extLst>
          </p:cNvPr>
          <p:cNvSpPr>
            <a:spLocks noGrp="1"/>
          </p:cNvSpPr>
          <p:nvPr>
            <p:ph type="title"/>
          </p:nvPr>
        </p:nvSpPr>
        <p:spPr/>
        <p:txBody>
          <a:bodyPr>
            <a:normAutofit/>
          </a:bodyPr>
          <a:lstStyle/>
          <a:p>
            <a:pPr algn="l"/>
            <a:r>
              <a:rPr lang="en-GB" sz="3200" dirty="0" err="1">
                <a:latin typeface="Lucida Console" panose="020B0609040504020204" pitchFamily="49" charset="0"/>
              </a:rPr>
              <a:t>transplot</a:t>
            </a:r>
            <a:endParaRPr lang="en-GB" sz="3200" dirty="0">
              <a:latin typeface="Lucida Console" panose="020B0609040504020204" pitchFamily="49" charset="0"/>
            </a:endParaRPr>
          </a:p>
        </p:txBody>
      </p:sp>
      <p:sp>
        <p:nvSpPr>
          <p:cNvPr id="4" name="Content Placeholder 3">
            <a:extLst>
              <a:ext uri="{FF2B5EF4-FFF2-40B4-BE49-F238E27FC236}">
                <a16:creationId xmlns:a16="http://schemas.microsoft.com/office/drawing/2014/main" id="{794F69CF-01AE-4370-B4EF-02059939C182}"/>
              </a:ext>
            </a:extLst>
          </p:cNvPr>
          <p:cNvSpPr>
            <a:spLocks noGrp="1"/>
          </p:cNvSpPr>
          <p:nvPr>
            <p:ph idx="1"/>
          </p:nvPr>
        </p:nvSpPr>
        <p:spPr/>
        <p:txBody>
          <a:bodyPr>
            <a:normAutofit/>
          </a:bodyPr>
          <a:lstStyle/>
          <a:p>
            <a:pPr marL="0" indent="0">
              <a:buNone/>
            </a:pPr>
            <a:r>
              <a:rPr lang="en-GB" sz="2400" dirty="0"/>
              <a:t>Work in progress… </a:t>
            </a:r>
          </a:p>
          <a:p>
            <a:pPr marL="0" indent="0">
              <a:buNone/>
            </a:pPr>
            <a:endParaRPr lang="en-GB" sz="2400" dirty="0"/>
          </a:p>
          <a:p>
            <a:pPr marL="0" indent="0">
              <a:buNone/>
            </a:pPr>
            <a:r>
              <a:rPr lang="en-GB" sz="2400" dirty="0" err="1"/>
              <a:t>Oneway</a:t>
            </a:r>
            <a:r>
              <a:rPr lang="en-GB" sz="2400" dirty="0"/>
              <a:t> and </a:t>
            </a:r>
            <a:r>
              <a:rPr lang="en-GB" sz="2400" dirty="0" err="1"/>
              <a:t>twoway</a:t>
            </a:r>
            <a:r>
              <a:rPr lang="en-GB" sz="2400" dirty="0"/>
              <a:t> modes are supported. </a:t>
            </a:r>
          </a:p>
          <a:p>
            <a:pPr marL="0" indent="0">
              <a:buNone/>
            </a:pPr>
            <a:endParaRPr lang="en-GB" sz="2400" dirty="0"/>
          </a:p>
        </p:txBody>
      </p:sp>
      <p:sp>
        <p:nvSpPr>
          <p:cNvPr id="2" name="Slide Number Placeholder 1">
            <a:extLst>
              <a:ext uri="{FF2B5EF4-FFF2-40B4-BE49-F238E27FC236}">
                <a16:creationId xmlns:a16="http://schemas.microsoft.com/office/drawing/2014/main" id="{2C5A7F85-4FE1-43F8-AF00-6C9FBADDD172}"/>
              </a:ext>
            </a:extLst>
          </p:cNvPr>
          <p:cNvSpPr>
            <a:spLocks noGrp="1"/>
          </p:cNvSpPr>
          <p:nvPr>
            <p:ph type="sldNum" sz="quarter" idx="12"/>
          </p:nvPr>
        </p:nvSpPr>
        <p:spPr/>
        <p:txBody>
          <a:bodyPr/>
          <a:lstStyle/>
          <a:p>
            <a:fld id="{D13B1417-FB1A-48D7-B1E0-1002C339307F}" type="slidenum">
              <a:rPr lang="en-GB" smtClean="0"/>
              <a:t>31</a:t>
            </a:fld>
            <a:endParaRPr lang="en-GB"/>
          </a:p>
        </p:txBody>
      </p:sp>
    </p:spTree>
    <p:extLst>
      <p:ext uri="{BB962C8B-B14F-4D97-AF65-F5344CB8AC3E}">
        <p14:creationId xmlns:p14="http://schemas.microsoft.com/office/powerpoint/2010/main" val="1398005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0FB7-DCAA-4A0E-ACD2-C31219D74BAF}"/>
              </a:ext>
            </a:extLst>
          </p:cNvPr>
          <p:cNvSpPr>
            <a:spLocks noGrp="1"/>
          </p:cNvSpPr>
          <p:nvPr>
            <p:ph type="title"/>
          </p:nvPr>
        </p:nvSpPr>
        <p:spPr/>
        <p:txBody>
          <a:bodyPr>
            <a:normAutofit/>
          </a:bodyPr>
          <a:lstStyle/>
          <a:p>
            <a:pPr algn="l"/>
            <a:r>
              <a:rPr lang="en-GB" sz="3200" dirty="0" err="1"/>
              <a:t>Oneway</a:t>
            </a:r>
            <a:r>
              <a:rPr lang="en-GB" sz="3200" dirty="0"/>
              <a:t> mode</a:t>
            </a:r>
          </a:p>
        </p:txBody>
      </p:sp>
      <p:sp>
        <p:nvSpPr>
          <p:cNvPr id="3" name="Content Placeholder 2">
            <a:extLst>
              <a:ext uri="{FF2B5EF4-FFF2-40B4-BE49-F238E27FC236}">
                <a16:creationId xmlns:a16="http://schemas.microsoft.com/office/drawing/2014/main" id="{B0B13850-8803-4149-B1ED-0482ED66564B}"/>
              </a:ext>
            </a:extLst>
          </p:cNvPr>
          <p:cNvSpPr>
            <a:spLocks noGrp="1"/>
          </p:cNvSpPr>
          <p:nvPr>
            <p:ph idx="1"/>
          </p:nvPr>
        </p:nvSpPr>
        <p:spPr/>
        <p:txBody>
          <a:bodyPr/>
          <a:lstStyle/>
          <a:p>
            <a:pPr marL="0" indent="0">
              <a:buNone/>
            </a:pPr>
            <a:r>
              <a:rPr lang="en-GB" sz="2400" dirty="0"/>
              <a:t>This mode is illustrated by </a:t>
            </a:r>
          </a:p>
          <a:p>
            <a:pPr marL="0" indent="0">
              <a:buNone/>
            </a:pPr>
            <a:endParaRPr lang="en-GB" sz="2400" dirty="0"/>
          </a:p>
          <a:p>
            <a:pPr marL="0" indent="0">
              <a:buNone/>
            </a:pPr>
            <a:r>
              <a:rPr lang="en-GB" sz="2400" dirty="0" err="1">
                <a:latin typeface="Lucida Console" panose="020B0609040504020204" pitchFamily="49" charset="0"/>
              </a:rPr>
              <a:t>transplot</a:t>
            </a:r>
            <a:r>
              <a:rPr lang="en-GB" sz="2400" dirty="0">
                <a:latin typeface="Lucida Console" panose="020B0609040504020204" pitchFamily="49" charset="0"/>
              </a:rPr>
              <a:t> </a:t>
            </a:r>
            <a:r>
              <a:rPr lang="en-GB" sz="2400" dirty="0" err="1">
                <a:latin typeface="Lucida Console" panose="020B0609040504020204" pitchFamily="49" charset="0"/>
              </a:rPr>
              <a:t>qnorm</a:t>
            </a:r>
            <a:r>
              <a:rPr lang="en-GB" sz="2400" dirty="0">
                <a:latin typeface="Lucida Console" panose="020B0609040504020204" pitchFamily="49" charset="0"/>
              </a:rPr>
              <a:t> beans, trans(@ log10) </a:t>
            </a:r>
            <a:r>
              <a:rPr lang="en-GB" sz="2400" dirty="0" err="1">
                <a:latin typeface="Lucida Console" panose="020B0609040504020204" pitchFamily="49" charset="0"/>
              </a:rPr>
              <a:t>ms</a:t>
            </a:r>
            <a:r>
              <a:rPr lang="en-GB" sz="2400" dirty="0">
                <a:latin typeface="Lucida Console" panose="020B0609040504020204" pitchFamily="49" charset="0"/>
              </a:rPr>
              <a:t>(Oh)</a:t>
            </a:r>
          </a:p>
          <a:p>
            <a:pPr marL="0" indent="0">
              <a:buNone/>
            </a:pPr>
            <a:endParaRPr lang="en-GB" sz="2400" dirty="0">
              <a:latin typeface="Lucida Console" panose="020B0609040504020204" pitchFamily="49" charset="0"/>
            </a:endParaRPr>
          </a:p>
          <a:p>
            <a:pPr marL="0" indent="0">
              <a:buNone/>
            </a:pPr>
            <a:r>
              <a:rPr lang="en-GB" sz="2400" dirty="0" err="1">
                <a:latin typeface="Lucida Console" panose="020B0609040504020204" pitchFamily="49" charset="0"/>
              </a:rPr>
              <a:t>transplot</a:t>
            </a:r>
            <a:r>
              <a:rPr lang="en-GB" sz="2400" dirty="0">
                <a:latin typeface="Lucida Console" panose="020B0609040504020204" pitchFamily="49" charset="0"/>
              </a:rPr>
              <a:t> </a:t>
            </a:r>
            <a:r>
              <a:rPr lang="en-GB" sz="2400" dirty="0" err="1">
                <a:latin typeface="Lucida Console" panose="020B0609040504020204" pitchFamily="49" charset="0"/>
              </a:rPr>
              <a:t>kdensity</a:t>
            </a:r>
            <a:r>
              <a:rPr lang="en-GB" sz="2400" dirty="0">
                <a:latin typeface="Lucida Console" panose="020B0609040504020204" pitchFamily="49" charset="0"/>
              </a:rPr>
              <a:t> beans, trans(@ log10) combine(col(1)) </a:t>
            </a:r>
          </a:p>
          <a:p>
            <a:pPr marL="0" indent="0">
              <a:buNone/>
            </a:pPr>
            <a:endParaRPr lang="en-GB" dirty="0"/>
          </a:p>
        </p:txBody>
      </p:sp>
      <p:sp>
        <p:nvSpPr>
          <p:cNvPr id="4" name="Slide Number Placeholder 3">
            <a:extLst>
              <a:ext uri="{FF2B5EF4-FFF2-40B4-BE49-F238E27FC236}">
                <a16:creationId xmlns:a16="http://schemas.microsoft.com/office/drawing/2014/main" id="{986ADBED-09AA-4B12-8895-DDEF650DAAA5}"/>
              </a:ext>
            </a:extLst>
          </p:cNvPr>
          <p:cNvSpPr>
            <a:spLocks noGrp="1"/>
          </p:cNvSpPr>
          <p:nvPr>
            <p:ph type="sldNum" sz="quarter" idx="12"/>
          </p:nvPr>
        </p:nvSpPr>
        <p:spPr/>
        <p:txBody>
          <a:bodyPr/>
          <a:lstStyle/>
          <a:p>
            <a:fld id="{D13B1417-FB1A-48D7-B1E0-1002C339307F}" type="slidenum">
              <a:rPr lang="en-GB" smtClean="0"/>
              <a:t>32</a:t>
            </a:fld>
            <a:endParaRPr lang="en-GB"/>
          </a:p>
        </p:txBody>
      </p:sp>
    </p:spTree>
    <p:extLst>
      <p:ext uri="{BB962C8B-B14F-4D97-AF65-F5344CB8AC3E}">
        <p14:creationId xmlns:p14="http://schemas.microsoft.com/office/powerpoint/2010/main" val="2887062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542265-254A-47C8-AAAC-9DD3F9E155BC}"/>
              </a:ext>
            </a:extLst>
          </p:cNvPr>
          <p:cNvSpPr>
            <a:spLocks noGrp="1"/>
          </p:cNvSpPr>
          <p:nvPr>
            <p:ph type="sldNum" sz="quarter" idx="12"/>
          </p:nvPr>
        </p:nvSpPr>
        <p:spPr/>
        <p:txBody>
          <a:bodyPr/>
          <a:lstStyle/>
          <a:p>
            <a:fld id="{D13B1417-FB1A-48D7-B1E0-1002C339307F}" type="slidenum">
              <a:rPr lang="en-GB" smtClean="0"/>
              <a:t>33</a:t>
            </a:fld>
            <a:endParaRPr lang="en-GB"/>
          </a:p>
        </p:txBody>
      </p:sp>
      <p:pic>
        <p:nvPicPr>
          <p:cNvPr id="5" name="Picture 4">
            <a:extLst>
              <a:ext uri="{FF2B5EF4-FFF2-40B4-BE49-F238E27FC236}">
                <a16:creationId xmlns:a16="http://schemas.microsoft.com/office/drawing/2014/main" id="{65B9A036-0257-4B62-BFCC-495C67AC6398}"/>
              </a:ext>
            </a:extLst>
          </p:cNvPr>
          <p:cNvPicPr>
            <a:picLocks noChangeAspect="1"/>
          </p:cNvPicPr>
          <p:nvPr/>
        </p:nvPicPr>
        <p:blipFill>
          <a:blip r:embed="rId2"/>
          <a:stretch>
            <a:fillRect/>
          </a:stretch>
        </p:blipFill>
        <p:spPr>
          <a:xfrm>
            <a:off x="800545" y="686445"/>
            <a:ext cx="7542909" cy="5485109"/>
          </a:xfrm>
          <a:prstGeom prst="rect">
            <a:avLst/>
          </a:prstGeom>
        </p:spPr>
      </p:pic>
    </p:spTree>
    <p:extLst>
      <p:ext uri="{BB962C8B-B14F-4D97-AF65-F5344CB8AC3E}">
        <p14:creationId xmlns:p14="http://schemas.microsoft.com/office/powerpoint/2010/main" val="763336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53E203-C4B9-448F-95A2-E6A309BFE256}"/>
              </a:ext>
            </a:extLst>
          </p:cNvPr>
          <p:cNvSpPr>
            <a:spLocks noGrp="1"/>
          </p:cNvSpPr>
          <p:nvPr>
            <p:ph type="sldNum" sz="quarter" idx="12"/>
          </p:nvPr>
        </p:nvSpPr>
        <p:spPr/>
        <p:txBody>
          <a:bodyPr/>
          <a:lstStyle/>
          <a:p>
            <a:fld id="{D13B1417-FB1A-48D7-B1E0-1002C339307F}" type="slidenum">
              <a:rPr lang="en-GB" smtClean="0"/>
              <a:t>34</a:t>
            </a:fld>
            <a:endParaRPr lang="en-GB"/>
          </a:p>
        </p:txBody>
      </p:sp>
      <p:pic>
        <p:nvPicPr>
          <p:cNvPr id="3" name="Picture 2">
            <a:extLst>
              <a:ext uri="{FF2B5EF4-FFF2-40B4-BE49-F238E27FC236}">
                <a16:creationId xmlns:a16="http://schemas.microsoft.com/office/drawing/2014/main" id="{3BBCAFB2-F2C2-4353-9620-D589C2CE175B}"/>
              </a:ext>
            </a:extLst>
          </p:cNvPr>
          <p:cNvPicPr>
            <a:picLocks noChangeAspect="1"/>
          </p:cNvPicPr>
          <p:nvPr/>
        </p:nvPicPr>
        <p:blipFill>
          <a:blip r:embed="rId2"/>
          <a:stretch>
            <a:fillRect/>
          </a:stretch>
        </p:blipFill>
        <p:spPr>
          <a:xfrm>
            <a:off x="1002620" y="503350"/>
            <a:ext cx="7542909" cy="5485109"/>
          </a:xfrm>
          <a:prstGeom prst="rect">
            <a:avLst/>
          </a:prstGeom>
        </p:spPr>
      </p:pic>
    </p:spTree>
    <p:extLst>
      <p:ext uri="{BB962C8B-B14F-4D97-AF65-F5344CB8AC3E}">
        <p14:creationId xmlns:p14="http://schemas.microsoft.com/office/powerpoint/2010/main" val="1518145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78F4-ADC0-43B1-9D89-121368C139BF}"/>
              </a:ext>
            </a:extLst>
          </p:cNvPr>
          <p:cNvSpPr>
            <a:spLocks noGrp="1"/>
          </p:cNvSpPr>
          <p:nvPr>
            <p:ph type="title"/>
          </p:nvPr>
        </p:nvSpPr>
        <p:spPr/>
        <p:txBody>
          <a:bodyPr>
            <a:normAutofit/>
          </a:bodyPr>
          <a:lstStyle/>
          <a:p>
            <a:pPr algn="l"/>
            <a:r>
              <a:rPr lang="en-GB" sz="3200" dirty="0"/>
              <a:t>Beans???</a:t>
            </a:r>
          </a:p>
        </p:txBody>
      </p:sp>
      <p:sp>
        <p:nvSpPr>
          <p:cNvPr id="3" name="Content Placeholder 2">
            <a:extLst>
              <a:ext uri="{FF2B5EF4-FFF2-40B4-BE49-F238E27FC236}">
                <a16:creationId xmlns:a16="http://schemas.microsoft.com/office/drawing/2014/main" id="{5EF17085-8918-4060-B62A-51194F3712F9}"/>
              </a:ext>
            </a:extLst>
          </p:cNvPr>
          <p:cNvSpPr>
            <a:spLocks noGrp="1"/>
          </p:cNvSpPr>
          <p:nvPr>
            <p:ph idx="1"/>
          </p:nvPr>
        </p:nvSpPr>
        <p:spPr/>
        <p:txBody>
          <a:bodyPr/>
          <a:lstStyle/>
          <a:p>
            <a:pPr marL="0" indent="0">
              <a:buNone/>
            </a:pPr>
            <a:r>
              <a:rPr lang="en-GB" sz="2400" dirty="0" err="1"/>
              <a:t>Spiegelhalter</a:t>
            </a:r>
            <a:r>
              <a:rPr lang="en-GB" sz="2400" dirty="0"/>
              <a:t>, D. 2019. </a:t>
            </a:r>
            <a:r>
              <a:rPr lang="en-GB" sz="2400" i="1" dirty="0"/>
              <a:t>The Art of Statistics: Learning from Data. </a:t>
            </a:r>
            <a:r>
              <a:rPr lang="en-GB" sz="2400" dirty="0"/>
              <a:t>London: Penguin </a:t>
            </a:r>
          </a:p>
          <a:p>
            <a:pPr marL="0" indent="0">
              <a:buNone/>
            </a:pPr>
            <a:endParaRPr lang="en-GB" sz="2400" dirty="0"/>
          </a:p>
          <a:p>
            <a:pPr marL="0" indent="0">
              <a:buNone/>
            </a:pPr>
            <a:r>
              <a:rPr lang="en-GB" sz="2400" dirty="0"/>
              <a:t>includes an example with guesses on how many jelly beans are in a jar. </a:t>
            </a:r>
          </a:p>
          <a:p>
            <a:pPr marL="0" indent="0">
              <a:buNone/>
            </a:pPr>
            <a:endParaRPr lang="en-GB" sz="2400" dirty="0"/>
          </a:p>
          <a:p>
            <a:pPr marL="0" indent="0">
              <a:buNone/>
            </a:pPr>
            <a:r>
              <a:rPr lang="en-GB" sz="2400" dirty="0"/>
              <a:t>The data tell you more about guessing than about jelly beans, but that is fine. </a:t>
            </a:r>
          </a:p>
          <a:p>
            <a:pPr marL="0" indent="0">
              <a:buNone/>
            </a:pPr>
            <a:endParaRPr lang="en-GB" dirty="0"/>
          </a:p>
          <a:p>
            <a:pPr marL="0" indent="0">
              <a:buNone/>
            </a:pPr>
            <a:r>
              <a:rPr lang="en-GB" sz="2400" dirty="0"/>
              <a:t>The dataset can be found on GitHub. </a:t>
            </a:r>
          </a:p>
        </p:txBody>
      </p:sp>
      <p:sp>
        <p:nvSpPr>
          <p:cNvPr id="4" name="Slide Number Placeholder 3">
            <a:extLst>
              <a:ext uri="{FF2B5EF4-FFF2-40B4-BE49-F238E27FC236}">
                <a16:creationId xmlns:a16="http://schemas.microsoft.com/office/drawing/2014/main" id="{7B01F066-0BDC-4332-A756-584695F729DA}"/>
              </a:ext>
            </a:extLst>
          </p:cNvPr>
          <p:cNvSpPr>
            <a:spLocks noGrp="1"/>
          </p:cNvSpPr>
          <p:nvPr>
            <p:ph type="sldNum" sz="quarter" idx="12"/>
          </p:nvPr>
        </p:nvSpPr>
        <p:spPr/>
        <p:txBody>
          <a:bodyPr/>
          <a:lstStyle/>
          <a:p>
            <a:fld id="{D13B1417-FB1A-48D7-B1E0-1002C339307F}" type="slidenum">
              <a:rPr lang="en-GB" smtClean="0"/>
              <a:t>35</a:t>
            </a:fld>
            <a:endParaRPr lang="en-GB"/>
          </a:p>
        </p:txBody>
      </p:sp>
    </p:spTree>
    <p:extLst>
      <p:ext uri="{BB962C8B-B14F-4D97-AF65-F5344CB8AC3E}">
        <p14:creationId xmlns:p14="http://schemas.microsoft.com/office/powerpoint/2010/main" val="3212691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724E-4820-481B-B3F7-F944E87A2C78}"/>
              </a:ext>
            </a:extLst>
          </p:cNvPr>
          <p:cNvSpPr>
            <a:spLocks noGrp="1"/>
          </p:cNvSpPr>
          <p:nvPr>
            <p:ph type="title"/>
          </p:nvPr>
        </p:nvSpPr>
        <p:spPr/>
        <p:txBody>
          <a:bodyPr>
            <a:normAutofit/>
          </a:bodyPr>
          <a:lstStyle/>
          <a:p>
            <a:pPr algn="l"/>
            <a:r>
              <a:rPr lang="en-GB" sz="3200" dirty="0" err="1">
                <a:latin typeface="Lucida Console" panose="020B0609040504020204" pitchFamily="49" charset="0"/>
              </a:rPr>
              <a:t>transplot</a:t>
            </a:r>
            <a:r>
              <a:rPr lang="en-GB" sz="3200" dirty="0">
                <a:latin typeface="Lucida Console" panose="020B0609040504020204" pitchFamily="49" charset="0"/>
              </a:rPr>
              <a:t> </a:t>
            </a:r>
            <a:r>
              <a:rPr lang="en-GB" sz="3200" dirty="0"/>
              <a:t>syntax</a:t>
            </a:r>
          </a:p>
        </p:txBody>
      </p:sp>
      <p:sp>
        <p:nvSpPr>
          <p:cNvPr id="3" name="Content Placeholder 2">
            <a:extLst>
              <a:ext uri="{FF2B5EF4-FFF2-40B4-BE49-F238E27FC236}">
                <a16:creationId xmlns:a16="http://schemas.microsoft.com/office/drawing/2014/main" id="{7BB4600C-865C-4F5A-908A-F8F8A81FA90E}"/>
              </a:ext>
            </a:extLst>
          </p:cNvPr>
          <p:cNvSpPr>
            <a:spLocks noGrp="1"/>
          </p:cNvSpPr>
          <p:nvPr>
            <p:ph idx="1"/>
          </p:nvPr>
        </p:nvSpPr>
        <p:spPr/>
        <p:txBody>
          <a:bodyPr>
            <a:normAutofit/>
          </a:bodyPr>
          <a:lstStyle/>
          <a:p>
            <a:pPr marL="0" indent="0">
              <a:buNone/>
            </a:pPr>
            <a:r>
              <a:rPr lang="en-GB" sz="2400" dirty="0"/>
              <a:t>Syntax starts </a:t>
            </a:r>
            <a:r>
              <a:rPr lang="en-GB" sz="2400" dirty="0" err="1">
                <a:latin typeface="Lucida Console" panose="020B0609040504020204" pitchFamily="49" charset="0"/>
              </a:rPr>
              <a:t>transplot</a:t>
            </a:r>
            <a:r>
              <a:rPr lang="en-GB" sz="2400" dirty="0">
                <a:latin typeface="Lucida Console" panose="020B0609040504020204" pitchFamily="49" charset="0"/>
              </a:rPr>
              <a:t> </a:t>
            </a:r>
            <a:r>
              <a:rPr lang="en-GB" sz="2400" i="1" dirty="0" err="1"/>
              <a:t>cmd</a:t>
            </a:r>
            <a:r>
              <a:rPr lang="en-GB" sz="2400" i="1" dirty="0"/>
              <a:t>  </a:t>
            </a:r>
            <a:r>
              <a:rPr lang="en-GB" sz="2400" i="1" dirty="0" err="1"/>
              <a:t>varlist</a:t>
            </a:r>
            <a:r>
              <a:rPr lang="en-GB" sz="2400" i="1" dirty="0"/>
              <a:t> </a:t>
            </a:r>
          </a:p>
          <a:p>
            <a:pPr marL="0" indent="0">
              <a:buNone/>
            </a:pPr>
            <a:endParaRPr lang="en-GB" sz="2400" i="1" dirty="0"/>
          </a:p>
          <a:p>
            <a:pPr marL="0" indent="0">
              <a:buNone/>
            </a:pPr>
            <a:r>
              <a:rPr lang="en-GB" sz="2400" i="1" dirty="0"/>
              <a:t>	</a:t>
            </a:r>
            <a:r>
              <a:rPr lang="en-GB" sz="2400" i="1" dirty="0" err="1"/>
              <a:t>cmd</a:t>
            </a:r>
            <a:r>
              <a:rPr lang="en-GB" sz="2400" i="1" dirty="0"/>
              <a:t> </a:t>
            </a:r>
            <a:r>
              <a:rPr lang="en-GB" sz="2400" dirty="0"/>
              <a:t>is any graph command for one variable</a:t>
            </a:r>
          </a:p>
          <a:p>
            <a:pPr marL="0" indent="0">
              <a:buNone/>
            </a:pPr>
            <a:endParaRPr lang="en-GB" sz="2400" i="1" dirty="0"/>
          </a:p>
          <a:p>
            <a:pPr marL="0" indent="0">
              <a:buNone/>
            </a:pPr>
            <a:r>
              <a:rPr lang="en-GB" sz="2400" i="1" dirty="0"/>
              <a:t>	</a:t>
            </a:r>
            <a:r>
              <a:rPr lang="en-GB" sz="2400" i="1" dirty="0" err="1"/>
              <a:t>varlist</a:t>
            </a:r>
            <a:r>
              <a:rPr lang="en-GB" sz="2400" i="1" dirty="0"/>
              <a:t> </a:t>
            </a:r>
            <a:r>
              <a:rPr lang="en-GB" sz="2400" dirty="0"/>
              <a:t>specifies one or more numeric variables</a:t>
            </a:r>
          </a:p>
          <a:p>
            <a:pPr marL="0" indent="0">
              <a:buNone/>
            </a:pPr>
            <a:endParaRPr lang="en-GB" sz="2400" dirty="0"/>
          </a:p>
          <a:p>
            <a:pPr marL="0" indent="0">
              <a:buNone/>
            </a:pPr>
            <a:r>
              <a:rPr lang="en-GB" sz="2400" dirty="0"/>
              <a:t>	</a:t>
            </a:r>
            <a:r>
              <a:rPr lang="en-GB" sz="2400" dirty="0">
                <a:latin typeface="Lucida Console" panose="020B0609040504020204" pitchFamily="49" charset="0"/>
              </a:rPr>
              <a:t>if </a:t>
            </a:r>
            <a:r>
              <a:rPr lang="en-GB" sz="2400" dirty="0"/>
              <a:t>and </a:t>
            </a:r>
            <a:r>
              <a:rPr lang="en-GB" sz="2400" dirty="0">
                <a:latin typeface="Lucida Console" panose="020B0609040504020204" pitchFamily="49" charset="0"/>
              </a:rPr>
              <a:t>in</a:t>
            </a:r>
            <a:r>
              <a:rPr lang="en-GB" sz="2400" dirty="0"/>
              <a:t>  are supported </a:t>
            </a:r>
          </a:p>
        </p:txBody>
      </p:sp>
      <p:sp>
        <p:nvSpPr>
          <p:cNvPr id="4" name="Slide Number Placeholder 3">
            <a:extLst>
              <a:ext uri="{FF2B5EF4-FFF2-40B4-BE49-F238E27FC236}">
                <a16:creationId xmlns:a16="http://schemas.microsoft.com/office/drawing/2014/main" id="{0344738A-10A0-4C09-AA26-3F24C5DEEF0F}"/>
              </a:ext>
            </a:extLst>
          </p:cNvPr>
          <p:cNvSpPr>
            <a:spLocks noGrp="1"/>
          </p:cNvSpPr>
          <p:nvPr>
            <p:ph type="sldNum" sz="quarter" idx="12"/>
          </p:nvPr>
        </p:nvSpPr>
        <p:spPr/>
        <p:txBody>
          <a:bodyPr/>
          <a:lstStyle/>
          <a:p>
            <a:fld id="{D13B1417-FB1A-48D7-B1E0-1002C339307F}" type="slidenum">
              <a:rPr lang="en-GB" smtClean="0"/>
              <a:t>36</a:t>
            </a:fld>
            <a:endParaRPr lang="en-GB"/>
          </a:p>
        </p:txBody>
      </p:sp>
    </p:spTree>
    <p:extLst>
      <p:ext uri="{BB962C8B-B14F-4D97-AF65-F5344CB8AC3E}">
        <p14:creationId xmlns:p14="http://schemas.microsoft.com/office/powerpoint/2010/main" val="2908102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15E39-64B4-4895-A0B7-252382199BF5}"/>
              </a:ext>
            </a:extLst>
          </p:cNvPr>
          <p:cNvSpPr>
            <a:spLocks noGrp="1"/>
          </p:cNvSpPr>
          <p:nvPr>
            <p:ph type="title"/>
          </p:nvPr>
        </p:nvSpPr>
        <p:spPr/>
        <p:txBody>
          <a:bodyPr>
            <a:normAutofit/>
          </a:bodyPr>
          <a:lstStyle/>
          <a:p>
            <a:pPr algn="l"/>
            <a:r>
              <a:rPr lang="en-GB" sz="3200" dirty="0">
                <a:latin typeface="Lucida Console" panose="020B0609040504020204" pitchFamily="49" charset="0"/>
              </a:rPr>
              <a:t>transform() </a:t>
            </a:r>
            <a:r>
              <a:rPr lang="en-GB" sz="3200" dirty="0">
                <a:latin typeface="+mn-lt"/>
              </a:rPr>
              <a:t>option</a:t>
            </a:r>
            <a:endParaRPr lang="en-GB" sz="3200" dirty="0">
              <a:latin typeface="Lucida Console" panose="020B0609040504020204" pitchFamily="49" charset="0"/>
            </a:endParaRPr>
          </a:p>
        </p:txBody>
      </p:sp>
      <p:sp>
        <p:nvSpPr>
          <p:cNvPr id="3" name="Content Placeholder 2">
            <a:extLst>
              <a:ext uri="{FF2B5EF4-FFF2-40B4-BE49-F238E27FC236}">
                <a16:creationId xmlns:a16="http://schemas.microsoft.com/office/drawing/2014/main" id="{39AB2BAA-0BF4-4303-B745-7D8F7C2109E1}"/>
              </a:ext>
            </a:extLst>
          </p:cNvPr>
          <p:cNvSpPr>
            <a:spLocks noGrp="1"/>
          </p:cNvSpPr>
          <p:nvPr>
            <p:ph idx="1"/>
          </p:nvPr>
        </p:nvSpPr>
        <p:spPr/>
        <p:txBody>
          <a:bodyPr>
            <a:normAutofit/>
          </a:bodyPr>
          <a:lstStyle/>
          <a:p>
            <a:pPr marL="0" indent="0">
              <a:buNone/>
            </a:pPr>
            <a:r>
              <a:rPr lang="en-GB" sz="2400" dirty="0"/>
              <a:t>The rules are </a:t>
            </a:r>
          </a:p>
          <a:p>
            <a:pPr marL="0" indent="0">
              <a:buNone/>
            </a:pPr>
            <a:endParaRPr lang="en-GB" sz="2400" dirty="0"/>
          </a:p>
          <a:p>
            <a:pPr marL="0" indent="0">
              <a:buNone/>
            </a:pPr>
            <a:r>
              <a:rPr lang="en-GB" sz="2400" dirty="0">
                <a:latin typeface="Lucida Console" panose="020B0609040504020204" pitchFamily="49" charset="0"/>
              </a:rPr>
              <a:t>	@ </a:t>
            </a:r>
            <a:r>
              <a:rPr lang="en-GB" sz="2400" dirty="0"/>
              <a:t>means the variable itself </a:t>
            </a:r>
          </a:p>
          <a:p>
            <a:pPr marL="0" indent="0">
              <a:buNone/>
            </a:pPr>
            <a:endParaRPr lang="en-GB" sz="2400" dirty="0"/>
          </a:p>
          <a:p>
            <a:pPr marL="0" indent="0">
              <a:buNone/>
            </a:pPr>
            <a:r>
              <a:rPr lang="en-GB" sz="2400" dirty="0"/>
              <a:t>	A bare Stata function name such as </a:t>
            </a:r>
            <a:r>
              <a:rPr lang="en-GB" sz="2400" dirty="0">
                <a:latin typeface="Lucida Console" panose="020B0609040504020204" pitchFamily="49" charset="0"/>
              </a:rPr>
              <a:t>log10 </a:t>
            </a:r>
            <a:r>
              <a:rPr lang="en-GB" sz="2400" dirty="0"/>
              <a:t>is 	applied to the variable</a:t>
            </a:r>
          </a:p>
          <a:p>
            <a:pPr marL="0" indent="0">
              <a:buNone/>
            </a:pPr>
            <a:endParaRPr lang="en-GB" sz="2400" dirty="0"/>
          </a:p>
          <a:p>
            <a:pPr marL="0" indent="0">
              <a:buNone/>
            </a:pPr>
            <a:r>
              <a:rPr lang="en-GB" sz="2400" dirty="0"/>
              <a:t>	An expression such as </a:t>
            </a:r>
            <a:r>
              <a:rPr lang="en-GB" sz="2400" dirty="0">
                <a:latin typeface="Lucida Console" panose="020B0609040504020204" pitchFamily="49" charset="0"/>
              </a:rPr>
              <a:t>sqrt(@) – sqrt(1 – @) 	</a:t>
            </a:r>
            <a:r>
              <a:rPr lang="en-GB" sz="2400" dirty="0"/>
              <a:t>is evaluated substituting the variable name for </a:t>
            </a:r>
            <a:r>
              <a:rPr lang="en-GB" sz="2400" dirty="0">
                <a:latin typeface="Lucida Console" panose="020B0609040504020204" pitchFamily="49" charset="0"/>
              </a:rPr>
              <a:t>@</a:t>
            </a:r>
          </a:p>
        </p:txBody>
      </p:sp>
      <p:sp>
        <p:nvSpPr>
          <p:cNvPr id="4" name="Slide Number Placeholder 3">
            <a:extLst>
              <a:ext uri="{FF2B5EF4-FFF2-40B4-BE49-F238E27FC236}">
                <a16:creationId xmlns:a16="http://schemas.microsoft.com/office/drawing/2014/main" id="{4B62F467-9AB4-4472-A405-6CE309CB553B}"/>
              </a:ext>
            </a:extLst>
          </p:cNvPr>
          <p:cNvSpPr>
            <a:spLocks noGrp="1"/>
          </p:cNvSpPr>
          <p:nvPr>
            <p:ph type="sldNum" sz="quarter" idx="12"/>
          </p:nvPr>
        </p:nvSpPr>
        <p:spPr/>
        <p:txBody>
          <a:bodyPr/>
          <a:lstStyle/>
          <a:p>
            <a:fld id="{D13B1417-FB1A-48D7-B1E0-1002C339307F}" type="slidenum">
              <a:rPr lang="en-GB" smtClean="0"/>
              <a:t>37</a:t>
            </a:fld>
            <a:endParaRPr lang="en-GB"/>
          </a:p>
        </p:txBody>
      </p:sp>
    </p:spTree>
    <p:extLst>
      <p:ext uri="{BB962C8B-B14F-4D97-AF65-F5344CB8AC3E}">
        <p14:creationId xmlns:p14="http://schemas.microsoft.com/office/powerpoint/2010/main" val="4218758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89CD1-C939-40FE-B1AE-53EEDB288412}"/>
              </a:ext>
            </a:extLst>
          </p:cNvPr>
          <p:cNvSpPr>
            <a:spLocks noGrp="1"/>
          </p:cNvSpPr>
          <p:nvPr>
            <p:ph type="title"/>
          </p:nvPr>
        </p:nvSpPr>
        <p:spPr/>
        <p:txBody>
          <a:bodyPr>
            <a:normAutofit/>
          </a:bodyPr>
          <a:lstStyle/>
          <a:p>
            <a:pPr algn="l"/>
            <a:r>
              <a:rPr lang="en-GB" sz="3200" dirty="0"/>
              <a:t>Other options</a:t>
            </a:r>
          </a:p>
        </p:txBody>
      </p:sp>
      <p:sp>
        <p:nvSpPr>
          <p:cNvPr id="3" name="Content Placeholder 2">
            <a:extLst>
              <a:ext uri="{FF2B5EF4-FFF2-40B4-BE49-F238E27FC236}">
                <a16:creationId xmlns:a16="http://schemas.microsoft.com/office/drawing/2014/main" id="{0E872134-0C3B-4176-A4FA-209B051C14E8}"/>
              </a:ext>
            </a:extLst>
          </p:cNvPr>
          <p:cNvSpPr>
            <a:spLocks noGrp="1"/>
          </p:cNvSpPr>
          <p:nvPr>
            <p:ph idx="1"/>
          </p:nvPr>
        </p:nvSpPr>
        <p:spPr/>
        <p:txBody>
          <a:bodyPr>
            <a:normAutofit/>
          </a:bodyPr>
          <a:lstStyle/>
          <a:p>
            <a:pPr marL="0" indent="0">
              <a:buNone/>
            </a:pPr>
            <a:r>
              <a:rPr lang="en-GB" sz="2400" dirty="0"/>
              <a:t>You can pass options to </a:t>
            </a:r>
            <a:r>
              <a:rPr lang="en-GB" sz="2400" i="1" dirty="0" err="1"/>
              <a:t>cmd</a:t>
            </a:r>
            <a:endParaRPr lang="en-GB" sz="2400" i="1" dirty="0"/>
          </a:p>
          <a:p>
            <a:pPr marL="0" indent="0">
              <a:buNone/>
            </a:pPr>
            <a:endParaRPr lang="en-GB" sz="2400" i="1" dirty="0"/>
          </a:p>
          <a:p>
            <a:pPr marL="0" indent="0">
              <a:buNone/>
            </a:pPr>
            <a:r>
              <a:rPr lang="en-GB" sz="2400" dirty="0"/>
              <a:t>If </a:t>
            </a:r>
            <a:r>
              <a:rPr lang="en-GB" sz="2400" i="1" dirty="0" err="1"/>
              <a:t>cmd</a:t>
            </a:r>
            <a:r>
              <a:rPr lang="en-GB" sz="2400" i="1" dirty="0"/>
              <a:t> </a:t>
            </a:r>
            <a:r>
              <a:rPr lang="en-GB" sz="2400" dirty="0"/>
              <a:t>supports </a:t>
            </a:r>
            <a:r>
              <a:rPr lang="en-GB" sz="2400" dirty="0">
                <a:latin typeface="Lucida Console" panose="020B0609040504020204" pitchFamily="49" charset="0"/>
              </a:rPr>
              <a:t>by() </a:t>
            </a:r>
            <a:r>
              <a:rPr lang="en-GB" sz="2400" dirty="0"/>
              <a:t>or </a:t>
            </a:r>
            <a:r>
              <a:rPr lang="en-GB" sz="2400" dirty="0">
                <a:latin typeface="Lucida Console" panose="020B0609040504020204" pitchFamily="49" charset="0"/>
              </a:rPr>
              <a:t>over()</a:t>
            </a:r>
            <a:r>
              <a:rPr lang="en-GB" sz="2400" dirty="0"/>
              <a:t>, that is fine too</a:t>
            </a:r>
            <a:endParaRPr lang="en-GB" sz="2400" i="1" dirty="0"/>
          </a:p>
          <a:p>
            <a:pPr marL="0" indent="0">
              <a:buNone/>
            </a:pPr>
            <a:endParaRPr lang="en-GB" sz="2400" i="1" dirty="0"/>
          </a:p>
          <a:p>
            <a:pPr marL="0" indent="0">
              <a:buNone/>
            </a:pPr>
            <a:r>
              <a:rPr lang="en-GB" sz="2400" dirty="0"/>
              <a:t>You can pass options to </a:t>
            </a:r>
            <a:r>
              <a:rPr lang="en-GB" sz="2400" dirty="0">
                <a:latin typeface="Lucida Console" panose="020B0609040504020204" pitchFamily="49" charset="0"/>
              </a:rPr>
              <a:t>graph combine </a:t>
            </a:r>
          </a:p>
        </p:txBody>
      </p:sp>
      <p:sp>
        <p:nvSpPr>
          <p:cNvPr id="4" name="Slide Number Placeholder 3">
            <a:extLst>
              <a:ext uri="{FF2B5EF4-FFF2-40B4-BE49-F238E27FC236}">
                <a16:creationId xmlns:a16="http://schemas.microsoft.com/office/drawing/2014/main" id="{D2F762A0-9CBD-40BD-BFCD-201051FE9691}"/>
              </a:ext>
            </a:extLst>
          </p:cNvPr>
          <p:cNvSpPr>
            <a:spLocks noGrp="1"/>
          </p:cNvSpPr>
          <p:nvPr>
            <p:ph type="sldNum" sz="quarter" idx="12"/>
          </p:nvPr>
        </p:nvSpPr>
        <p:spPr/>
        <p:txBody>
          <a:bodyPr/>
          <a:lstStyle/>
          <a:p>
            <a:fld id="{D13B1417-FB1A-48D7-B1E0-1002C339307F}" type="slidenum">
              <a:rPr lang="en-GB" smtClean="0"/>
              <a:t>38</a:t>
            </a:fld>
            <a:endParaRPr lang="en-GB"/>
          </a:p>
        </p:txBody>
      </p:sp>
    </p:spTree>
    <p:extLst>
      <p:ext uri="{BB962C8B-B14F-4D97-AF65-F5344CB8AC3E}">
        <p14:creationId xmlns:p14="http://schemas.microsoft.com/office/powerpoint/2010/main" val="825815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84CC-C9E0-475E-B7E3-874EEF42BAF3}"/>
              </a:ext>
            </a:extLst>
          </p:cNvPr>
          <p:cNvSpPr>
            <a:spLocks noGrp="1"/>
          </p:cNvSpPr>
          <p:nvPr>
            <p:ph type="title"/>
          </p:nvPr>
        </p:nvSpPr>
        <p:spPr/>
        <p:txBody>
          <a:bodyPr>
            <a:normAutofit/>
          </a:bodyPr>
          <a:lstStyle/>
          <a:p>
            <a:pPr algn="l"/>
            <a:r>
              <a:rPr lang="en-GB" sz="3200" dirty="0"/>
              <a:t>Another example</a:t>
            </a:r>
          </a:p>
        </p:txBody>
      </p:sp>
      <p:sp>
        <p:nvSpPr>
          <p:cNvPr id="3" name="Content Placeholder 2">
            <a:extLst>
              <a:ext uri="{FF2B5EF4-FFF2-40B4-BE49-F238E27FC236}">
                <a16:creationId xmlns:a16="http://schemas.microsoft.com/office/drawing/2014/main" id="{08163ADD-2A96-479D-9D9A-0AC5E0D7C632}"/>
              </a:ext>
            </a:extLst>
          </p:cNvPr>
          <p:cNvSpPr>
            <a:spLocks noGrp="1"/>
          </p:cNvSpPr>
          <p:nvPr>
            <p:ph idx="1"/>
          </p:nvPr>
        </p:nvSpPr>
        <p:spPr/>
        <p:txBody>
          <a:bodyPr>
            <a:normAutofit fontScale="92500" lnSpcReduction="10000"/>
          </a:bodyPr>
          <a:lstStyle/>
          <a:p>
            <a:pPr marL="0" indent="0">
              <a:buNone/>
            </a:pPr>
            <a:r>
              <a:rPr lang="en-GB" sz="2600" dirty="0" err="1">
                <a:latin typeface="Lucida Console" panose="020B0609040504020204" pitchFamily="49" charset="0"/>
              </a:rPr>
              <a:t>webuse</a:t>
            </a:r>
            <a:r>
              <a:rPr lang="en-GB" sz="2600" dirty="0">
                <a:latin typeface="Lucida Console" panose="020B0609040504020204" pitchFamily="49" charset="0"/>
              </a:rPr>
              <a:t> </a:t>
            </a:r>
            <a:r>
              <a:rPr lang="en-GB" sz="2600" dirty="0" err="1">
                <a:latin typeface="Lucida Console" panose="020B0609040504020204" pitchFamily="49" charset="0"/>
              </a:rPr>
              <a:t>grunfeld</a:t>
            </a:r>
            <a:r>
              <a:rPr lang="en-GB" sz="2600" dirty="0">
                <a:latin typeface="Lucida Console" panose="020B0609040504020204" pitchFamily="49" charset="0"/>
              </a:rPr>
              <a:t>, clear </a:t>
            </a:r>
          </a:p>
          <a:p>
            <a:pPr marL="0" indent="0">
              <a:buNone/>
            </a:pPr>
            <a:endParaRPr lang="en-GB" sz="2600" dirty="0">
              <a:latin typeface="Lucida Console" panose="020B0609040504020204" pitchFamily="49" charset="0"/>
            </a:endParaRPr>
          </a:p>
          <a:p>
            <a:pPr marL="0" indent="0">
              <a:buNone/>
            </a:pPr>
            <a:r>
              <a:rPr lang="en-GB" sz="2600" dirty="0" err="1">
                <a:latin typeface="Lucida Console" panose="020B0609040504020204" pitchFamily="49" charset="0"/>
              </a:rPr>
              <a:t>transplot</a:t>
            </a:r>
            <a:r>
              <a:rPr lang="en-GB" sz="2600" dirty="0">
                <a:latin typeface="Lucida Console" panose="020B0609040504020204" pitchFamily="49" charset="0"/>
              </a:rPr>
              <a:t> </a:t>
            </a:r>
            <a:r>
              <a:rPr lang="en-GB" sz="2600" dirty="0" err="1">
                <a:latin typeface="Lucida Console" panose="020B0609040504020204" pitchFamily="49" charset="0"/>
              </a:rPr>
              <a:t>qnorm</a:t>
            </a:r>
            <a:r>
              <a:rPr lang="en-GB" sz="2600" dirty="0">
                <a:latin typeface="Lucida Console" panose="020B0609040504020204" pitchFamily="49" charset="0"/>
              </a:rPr>
              <a:t> invest </a:t>
            </a:r>
            <a:r>
              <a:rPr lang="en-GB" sz="2600" dirty="0" err="1">
                <a:latin typeface="Lucida Console" panose="020B0609040504020204" pitchFamily="49" charset="0"/>
              </a:rPr>
              <a:t>mvalue</a:t>
            </a:r>
            <a:r>
              <a:rPr lang="en-GB" sz="2600" dirty="0">
                <a:latin typeface="Lucida Console" panose="020B0609040504020204" pitchFamily="49" charset="0"/>
              </a:rPr>
              <a:t> </a:t>
            </a:r>
            <a:r>
              <a:rPr lang="en-GB" sz="2600" dirty="0" err="1">
                <a:latin typeface="Lucida Console" panose="020B0609040504020204" pitchFamily="49" charset="0"/>
              </a:rPr>
              <a:t>kstock</a:t>
            </a:r>
            <a:r>
              <a:rPr lang="en-GB" sz="2600" dirty="0">
                <a:latin typeface="Lucida Console" panose="020B0609040504020204" pitchFamily="49" charset="0"/>
              </a:rPr>
              <a:t>, trans(@ log10) </a:t>
            </a:r>
            <a:r>
              <a:rPr lang="en-GB" sz="2600" dirty="0" err="1">
                <a:latin typeface="Lucida Console" panose="020B0609040504020204" pitchFamily="49" charset="0"/>
              </a:rPr>
              <a:t>ms</a:t>
            </a:r>
            <a:r>
              <a:rPr lang="en-GB" sz="2600" dirty="0">
                <a:latin typeface="Lucida Console" panose="020B0609040504020204" pitchFamily="49" charset="0"/>
              </a:rPr>
              <a:t>(Oh) </a:t>
            </a:r>
          </a:p>
          <a:p>
            <a:pPr marL="0" indent="0">
              <a:buNone/>
            </a:pPr>
            <a:endParaRPr lang="en-GB" sz="2600" dirty="0">
              <a:latin typeface="Lucida Console" panose="020B0609040504020204" pitchFamily="49" charset="0"/>
            </a:endParaRPr>
          </a:p>
          <a:p>
            <a:pPr marL="0" indent="0">
              <a:buNone/>
            </a:pPr>
            <a:r>
              <a:rPr lang="en-GB" sz="2600" dirty="0" err="1">
                <a:latin typeface="Lucida Console" panose="020B0609040504020204" pitchFamily="49" charset="0"/>
              </a:rPr>
              <a:t>transplot</a:t>
            </a:r>
            <a:r>
              <a:rPr lang="en-GB" sz="2600" dirty="0">
                <a:latin typeface="Lucida Console" panose="020B0609040504020204" pitchFamily="49" charset="0"/>
              </a:rPr>
              <a:t> </a:t>
            </a:r>
            <a:r>
              <a:rPr lang="en-GB" sz="2600" dirty="0" err="1">
                <a:latin typeface="Lucida Console" panose="020B0609040504020204" pitchFamily="49" charset="0"/>
              </a:rPr>
              <a:t>qnorm</a:t>
            </a:r>
            <a:r>
              <a:rPr lang="en-GB" sz="2600" dirty="0">
                <a:latin typeface="Lucida Console" panose="020B0609040504020204" pitchFamily="49" charset="0"/>
              </a:rPr>
              <a:t> invest </a:t>
            </a:r>
            <a:r>
              <a:rPr lang="en-GB" sz="2600" dirty="0" err="1">
                <a:latin typeface="Lucida Console" panose="020B0609040504020204" pitchFamily="49" charset="0"/>
              </a:rPr>
              <a:t>mvalue</a:t>
            </a:r>
            <a:r>
              <a:rPr lang="en-GB" sz="2600" dirty="0">
                <a:latin typeface="Lucida Console" panose="020B0609040504020204" pitchFamily="49" charset="0"/>
              </a:rPr>
              <a:t> </a:t>
            </a:r>
            <a:r>
              <a:rPr lang="en-GB" sz="2600" dirty="0" err="1">
                <a:latin typeface="Lucida Console" panose="020B0609040504020204" pitchFamily="49" charset="0"/>
              </a:rPr>
              <a:t>kstock</a:t>
            </a:r>
            <a:r>
              <a:rPr lang="en-GB" sz="2600" dirty="0">
                <a:latin typeface="Lucida Console" panose="020B0609040504020204" pitchFamily="49" charset="0"/>
              </a:rPr>
              <a:t>, trans(@ log10) </a:t>
            </a:r>
            <a:r>
              <a:rPr lang="en-GB" sz="2600" dirty="0" err="1">
                <a:latin typeface="Lucida Console" panose="020B0609040504020204" pitchFamily="49" charset="0"/>
              </a:rPr>
              <a:t>ms</a:t>
            </a:r>
            <a:r>
              <a:rPr lang="en-GB" sz="2600" dirty="0">
                <a:latin typeface="Lucida Console" panose="020B0609040504020204" pitchFamily="49" charset="0"/>
              </a:rPr>
              <a:t>(Oh) combine(</a:t>
            </a:r>
            <a:r>
              <a:rPr lang="en-GB" sz="2600" dirty="0" err="1">
                <a:latin typeface="Lucida Console" panose="020B0609040504020204" pitchFamily="49" charset="0"/>
              </a:rPr>
              <a:t>colfirst</a:t>
            </a:r>
            <a:r>
              <a:rPr lang="en-GB" sz="2600" dirty="0">
                <a:latin typeface="Lucida Console" panose="020B0609040504020204" pitchFamily="49" charset="0"/>
              </a:rPr>
              <a:t>)) </a:t>
            </a:r>
          </a:p>
          <a:p>
            <a:pPr marL="0" indent="0">
              <a:buNone/>
            </a:pPr>
            <a:endParaRPr lang="en-GB" sz="2600" dirty="0">
              <a:latin typeface="Lucida Console" panose="020B0609040504020204" pitchFamily="49" charset="0"/>
            </a:endParaRPr>
          </a:p>
          <a:p>
            <a:pPr marL="0" indent="0">
              <a:buNone/>
            </a:pPr>
            <a:r>
              <a:rPr lang="en-GB" sz="2600" dirty="0" err="1">
                <a:latin typeface="Lucida Console" panose="020B0609040504020204" pitchFamily="49" charset="0"/>
              </a:rPr>
              <a:t>transplot</a:t>
            </a:r>
            <a:r>
              <a:rPr lang="en-GB" sz="2600" dirty="0">
                <a:latin typeface="Lucida Console" panose="020B0609040504020204" pitchFamily="49" charset="0"/>
              </a:rPr>
              <a:t> </a:t>
            </a:r>
            <a:r>
              <a:rPr lang="en-GB" sz="2600" dirty="0" err="1">
                <a:latin typeface="Lucida Console" panose="020B0609040504020204" pitchFamily="49" charset="0"/>
              </a:rPr>
              <a:t>qnorm</a:t>
            </a:r>
            <a:r>
              <a:rPr lang="en-GB" sz="2600" dirty="0">
                <a:latin typeface="Lucida Console" panose="020B0609040504020204" pitchFamily="49" charset="0"/>
              </a:rPr>
              <a:t> invest </a:t>
            </a:r>
            <a:r>
              <a:rPr lang="en-GB" sz="2600" dirty="0" err="1">
                <a:latin typeface="Lucida Console" panose="020B0609040504020204" pitchFamily="49" charset="0"/>
              </a:rPr>
              <a:t>mvalue</a:t>
            </a:r>
            <a:r>
              <a:rPr lang="en-GB" sz="2600" dirty="0">
                <a:latin typeface="Lucida Console" panose="020B0609040504020204" pitchFamily="49" charset="0"/>
              </a:rPr>
              <a:t> </a:t>
            </a:r>
            <a:r>
              <a:rPr lang="en-GB" sz="2600" dirty="0" err="1">
                <a:latin typeface="Lucida Console" panose="020B0609040504020204" pitchFamily="49" charset="0"/>
              </a:rPr>
              <a:t>kstock</a:t>
            </a:r>
            <a:r>
              <a:rPr lang="en-GB" sz="2600" dirty="0">
                <a:latin typeface="Lucida Console" panose="020B0609040504020204" pitchFamily="49" charset="0"/>
              </a:rPr>
              <a:t>, trans(@ log10) combine(</a:t>
            </a:r>
            <a:r>
              <a:rPr lang="en-GB" sz="2600" dirty="0" err="1">
                <a:latin typeface="Lucida Console" panose="020B0609040504020204" pitchFamily="49" charset="0"/>
              </a:rPr>
              <a:t>colfirst</a:t>
            </a:r>
            <a:r>
              <a:rPr lang="en-GB" sz="2600" dirty="0">
                <a:latin typeface="Lucida Console" panose="020B0609040504020204" pitchFamily="49" charset="0"/>
              </a:rPr>
              <a:t>) recast(line) </a:t>
            </a:r>
            <a:r>
              <a:rPr lang="en-GB" sz="2600" dirty="0" err="1">
                <a:latin typeface="Lucida Console" panose="020B0609040504020204" pitchFamily="49" charset="0"/>
              </a:rPr>
              <a:t>lw</a:t>
            </a:r>
            <a:r>
              <a:rPr lang="en-GB" sz="2600" dirty="0">
                <a:latin typeface="Lucida Console" panose="020B0609040504020204" pitchFamily="49" charset="0"/>
              </a:rPr>
              <a:t>(</a:t>
            </a:r>
            <a:r>
              <a:rPr lang="en-GB" sz="2600" dirty="0" err="1">
                <a:latin typeface="Lucida Console" panose="020B0609040504020204" pitchFamily="49" charset="0"/>
              </a:rPr>
              <a:t>medthick</a:t>
            </a:r>
            <a:r>
              <a:rPr lang="en-GB" sz="2600" dirty="0">
                <a:latin typeface="Lucida Console" panose="020B0609040504020204" pitchFamily="49" charset="0"/>
              </a:rPr>
              <a:t>)  </a:t>
            </a:r>
          </a:p>
          <a:p>
            <a:pPr marL="0" indent="0">
              <a:buNone/>
            </a:pPr>
            <a:endParaRPr lang="en-GB" sz="2600" dirty="0">
              <a:latin typeface="Lucida Console" panose="020B0609040504020204" pitchFamily="49" charset="0"/>
            </a:endParaRPr>
          </a:p>
          <a:p>
            <a:pPr marL="0" indent="0">
              <a:buNone/>
            </a:pPr>
            <a:endParaRPr lang="en-GB" dirty="0"/>
          </a:p>
        </p:txBody>
      </p:sp>
      <p:sp>
        <p:nvSpPr>
          <p:cNvPr id="4" name="Slide Number Placeholder 3">
            <a:extLst>
              <a:ext uri="{FF2B5EF4-FFF2-40B4-BE49-F238E27FC236}">
                <a16:creationId xmlns:a16="http://schemas.microsoft.com/office/drawing/2014/main" id="{B38DAF16-B02F-447F-9C20-09BD21B4D453}"/>
              </a:ext>
            </a:extLst>
          </p:cNvPr>
          <p:cNvSpPr>
            <a:spLocks noGrp="1"/>
          </p:cNvSpPr>
          <p:nvPr>
            <p:ph type="sldNum" sz="quarter" idx="12"/>
          </p:nvPr>
        </p:nvSpPr>
        <p:spPr/>
        <p:txBody>
          <a:bodyPr/>
          <a:lstStyle/>
          <a:p>
            <a:fld id="{D13B1417-FB1A-48D7-B1E0-1002C339307F}" type="slidenum">
              <a:rPr lang="en-GB" smtClean="0"/>
              <a:t>39</a:t>
            </a:fld>
            <a:endParaRPr lang="en-GB"/>
          </a:p>
        </p:txBody>
      </p:sp>
    </p:spTree>
    <p:extLst>
      <p:ext uri="{BB962C8B-B14F-4D97-AF65-F5344CB8AC3E}">
        <p14:creationId xmlns:p14="http://schemas.microsoft.com/office/powerpoint/2010/main" val="316036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0E121B-3A08-45B4-8E18-26D1A3C6FAD2}"/>
              </a:ext>
            </a:extLst>
          </p:cNvPr>
          <p:cNvSpPr>
            <a:spLocks noGrp="1"/>
          </p:cNvSpPr>
          <p:nvPr>
            <p:ph type="sldNum" sz="quarter" idx="12"/>
          </p:nvPr>
        </p:nvSpPr>
        <p:spPr/>
        <p:txBody>
          <a:bodyPr/>
          <a:lstStyle/>
          <a:p>
            <a:fld id="{D13B1417-FB1A-48D7-B1E0-1002C339307F}" type="slidenum">
              <a:rPr lang="en-GB" smtClean="0"/>
              <a:t>4</a:t>
            </a:fld>
            <a:endParaRPr lang="en-GB"/>
          </a:p>
        </p:txBody>
      </p:sp>
      <p:sp>
        <p:nvSpPr>
          <p:cNvPr id="6" name="Rectangle 5">
            <a:extLst>
              <a:ext uri="{FF2B5EF4-FFF2-40B4-BE49-F238E27FC236}">
                <a16:creationId xmlns:a16="http://schemas.microsoft.com/office/drawing/2014/main" id="{AD360B50-69EE-47AE-B80E-FE586AA1046D}"/>
              </a:ext>
            </a:extLst>
          </p:cNvPr>
          <p:cNvSpPr/>
          <p:nvPr/>
        </p:nvSpPr>
        <p:spPr>
          <a:xfrm>
            <a:off x="1280160" y="1028343"/>
            <a:ext cx="6330462" cy="3693319"/>
          </a:xfrm>
          <a:prstGeom prst="rect">
            <a:avLst/>
          </a:prstGeom>
        </p:spPr>
        <p:txBody>
          <a:bodyPr wrap="square">
            <a:spAutoFit/>
          </a:bodyPr>
          <a:lstStyle/>
          <a:p>
            <a:r>
              <a:rPr lang="en-GB" dirty="0"/>
              <a:t>In 1627 Galileo ‘was presented with an amiable dispute between a Florentine gentleman and a parish priest over the proper method to price a horse .... one bidder—undoubtedly the priest—had offered ten crowns and the other one thousand. In arriving at the proper value, the equestrians asked Galileo to be their arbiter. Was it better to employ an arithmetic or a geometric proportion in arriving at a fair price between divergent estimates? A geometric proportion was Galileo's answer. The real value of the horse was one hundred.’ </a:t>
            </a:r>
          </a:p>
          <a:p>
            <a:endParaRPr lang="en-GB" dirty="0"/>
          </a:p>
          <a:p>
            <a:r>
              <a:rPr lang="en-GB" dirty="0"/>
              <a:t>Reston, James. 1994. </a:t>
            </a:r>
            <a:r>
              <a:rPr lang="en-GB" i="1" dirty="0"/>
              <a:t>Galileo: A Life. </a:t>
            </a:r>
            <a:r>
              <a:rPr lang="en-GB" dirty="0"/>
              <a:t>New York: HarperCollins, p.218</a:t>
            </a:r>
          </a:p>
        </p:txBody>
      </p:sp>
    </p:spTree>
    <p:extLst>
      <p:ext uri="{BB962C8B-B14F-4D97-AF65-F5344CB8AC3E}">
        <p14:creationId xmlns:p14="http://schemas.microsoft.com/office/powerpoint/2010/main" val="1854490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B323CC-3A30-4300-8936-8F78EF516974}"/>
              </a:ext>
            </a:extLst>
          </p:cNvPr>
          <p:cNvSpPr>
            <a:spLocks noGrp="1"/>
          </p:cNvSpPr>
          <p:nvPr>
            <p:ph type="sldNum" sz="quarter" idx="12"/>
          </p:nvPr>
        </p:nvSpPr>
        <p:spPr/>
        <p:txBody>
          <a:bodyPr/>
          <a:lstStyle/>
          <a:p>
            <a:fld id="{D13B1417-FB1A-48D7-B1E0-1002C339307F}" type="slidenum">
              <a:rPr lang="en-GB" smtClean="0"/>
              <a:t>40</a:t>
            </a:fld>
            <a:endParaRPr lang="en-GB"/>
          </a:p>
        </p:txBody>
      </p:sp>
      <p:pic>
        <p:nvPicPr>
          <p:cNvPr id="5" name="Picture 4">
            <a:extLst>
              <a:ext uri="{FF2B5EF4-FFF2-40B4-BE49-F238E27FC236}">
                <a16:creationId xmlns:a16="http://schemas.microsoft.com/office/drawing/2014/main" id="{9571344C-42E4-4F5C-859B-87180115645A}"/>
              </a:ext>
            </a:extLst>
          </p:cNvPr>
          <p:cNvPicPr>
            <a:picLocks noChangeAspect="1"/>
          </p:cNvPicPr>
          <p:nvPr/>
        </p:nvPicPr>
        <p:blipFill>
          <a:blip r:embed="rId2"/>
          <a:stretch>
            <a:fillRect/>
          </a:stretch>
        </p:blipFill>
        <p:spPr>
          <a:xfrm>
            <a:off x="800545" y="362673"/>
            <a:ext cx="7542909" cy="5485109"/>
          </a:xfrm>
          <a:prstGeom prst="rect">
            <a:avLst/>
          </a:prstGeom>
        </p:spPr>
      </p:pic>
    </p:spTree>
    <p:extLst>
      <p:ext uri="{BB962C8B-B14F-4D97-AF65-F5344CB8AC3E}">
        <p14:creationId xmlns:p14="http://schemas.microsoft.com/office/powerpoint/2010/main" val="2213136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E888AF-B5B3-46C7-A786-8EA431027E20}"/>
              </a:ext>
            </a:extLst>
          </p:cNvPr>
          <p:cNvSpPr>
            <a:spLocks noGrp="1"/>
          </p:cNvSpPr>
          <p:nvPr>
            <p:ph type="sldNum" sz="quarter" idx="12"/>
          </p:nvPr>
        </p:nvSpPr>
        <p:spPr/>
        <p:txBody>
          <a:bodyPr/>
          <a:lstStyle/>
          <a:p>
            <a:fld id="{D13B1417-FB1A-48D7-B1E0-1002C339307F}" type="slidenum">
              <a:rPr lang="en-GB" smtClean="0"/>
              <a:t>41</a:t>
            </a:fld>
            <a:endParaRPr lang="en-GB"/>
          </a:p>
        </p:txBody>
      </p:sp>
      <p:pic>
        <p:nvPicPr>
          <p:cNvPr id="5" name="Picture 4">
            <a:extLst>
              <a:ext uri="{FF2B5EF4-FFF2-40B4-BE49-F238E27FC236}">
                <a16:creationId xmlns:a16="http://schemas.microsoft.com/office/drawing/2014/main" id="{FA8FA502-940D-4025-B6D7-C0D8A8AB89EB}"/>
              </a:ext>
            </a:extLst>
          </p:cNvPr>
          <p:cNvPicPr>
            <a:picLocks noChangeAspect="1"/>
          </p:cNvPicPr>
          <p:nvPr/>
        </p:nvPicPr>
        <p:blipFill>
          <a:blip r:embed="rId2"/>
          <a:stretch>
            <a:fillRect/>
          </a:stretch>
        </p:blipFill>
        <p:spPr>
          <a:xfrm>
            <a:off x="650928" y="447079"/>
            <a:ext cx="7542909" cy="5485109"/>
          </a:xfrm>
          <a:prstGeom prst="rect">
            <a:avLst/>
          </a:prstGeom>
        </p:spPr>
      </p:pic>
    </p:spTree>
    <p:extLst>
      <p:ext uri="{BB962C8B-B14F-4D97-AF65-F5344CB8AC3E}">
        <p14:creationId xmlns:p14="http://schemas.microsoft.com/office/powerpoint/2010/main" val="2181972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96EA1F-9F98-40F6-BC57-AC2E739AEC35}"/>
              </a:ext>
            </a:extLst>
          </p:cNvPr>
          <p:cNvSpPr>
            <a:spLocks noGrp="1"/>
          </p:cNvSpPr>
          <p:nvPr>
            <p:ph type="sldNum" sz="quarter" idx="12"/>
          </p:nvPr>
        </p:nvSpPr>
        <p:spPr/>
        <p:txBody>
          <a:bodyPr/>
          <a:lstStyle/>
          <a:p>
            <a:fld id="{D13B1417-FB1A-48D7-B1E0-1002C339307F}" type="slidenum">
              <a:rPr lang="en-GB" smtClean="0"/>
              <a:t>42</a:t>
            </a:fld>
            <a:endParaRPr lang="en-GB"/>
          </a:p>
        </p:txBody>
      </p:sp>
      <p:pic>
        <p:nvPicPr>
          <p:cNvPr id="5" name="Picture 4">
            <a:extLst>
              <a:ext uri="{FF2B5EF4-FFF2-40B4-BE49-F238E27FC236}">
                <a16:creationId xmlns:a16="http://schemas.microsoft.com/office/drawing/2014/main" id="{9D32E93C-BC5F-4D48-A1F8-CE00B12EECBA}"/>
              </a:ext>
            </a:extLst>
          </p:cNvPr>
          <p:cNvPicPr>
            <a:picLocks noChangeAspect="1"/>
          </p:cNvPicPr>
          <p:nvPr/>
        </p:nvPicPr>
        <p:blipFill>
          <a:blip r:embed="rId2"/>
          <a:stretch>
            <a:fillRect/>
          </a:stretch>
        </p:blipFill>
        <p:spPr>
          <a:xfrm>
            <a:off x="608724" y="390808"/>
            <a:ext cx="7542909" cy="5485109"/>
          </a:xfrm>
          <a:prstGeom prst="rect">
            <a:avLst/>
          </a:prstGeom>
        </p:spPr>
      </p:pic>
    </p:spTree>
    <p:extLst>
      <p:ext uri="{BB962C8B-B14F-4D97-AF65-F5344CB8AC3E}">
        <p14:creationId xmlns:p14="http://schemas.microsoft.com/office/powerpoint/2010/main" val="1290508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DEA880-54B8-4B00-966D-EA23EB4D4308}"/>
              </a:ext>
            </a:extLst>
          </p:cNvPr>
          <p:cNvSpPr>
            <a:spLocks noGrp="1"/>
          </p:cNvSpPr>
          <p:nvPr>
            <p:ph type="title"/>
          </p:nvPr>
        </p:nvSpPr>
        <p:spPr/>
        <p:txBody>
          <a:bodyPr/>
          <a:lstStyle/>
          <a:p>
            <a:pPr algn="l"/>
            <a:r>
              <a:rPr lang="en-GB" sz="3200" dirty="0" err="1">
                <a:latin typeface="Lucida Console" panose="020B0609040504020204" pitchFamily="49" charset="0"/>
              </a:rPr>
              <a:t>qplot</a:t>
            </a:r>
            <a:r>
              <a:rPr lang="en-GB" dirty="0"/>
              <a:t> </a:t>
            </a:r>
          </a:p>
        </p:txBody>
      </p:sp>
      <p:sp>
        <p:nvSpPr>
          <p:cNvPr id="4" name="Content Placeholder 3">
            <a:extLst>
              <a:ext uri="{FF2B5EF4-FFF2-40B4-BE49-F238E27FC236}">
                <a16:creationId xmlns:a16="http://schemas.microsoft.com/office/drawing/2014/main" id="{BD1341F4-EA1D-4105-A597-26FE710314D6}"/>
              </a:ext>
            </a:extLst>
          </p:cNvPr>
          <p:cNvSpPr>
            <a:spLocks noGrp="1"/>
          </p:cNvSpPr>
          <p:nvPr>
            <p:ph idx="1"/>
          </p:nvPr>
        </p:nvSpPr>
        <p:spPr>
          <a:xfrm>
            <a:off x="576774" y="1575582"/>
            <a:ext cx="7167489" cy="4578717"/>
          </a:xfrm>
        </p:spPr>
        <p:txBody>
          <a:bodyPr>
            <a:normAutofit lnSpcReduction="10000"/>
          </a:bodyPr>
          <a:lstStyle/>
          <a:p>
            <a:pPr marL="0" indent="0">
              <a:buNone/>
            </a:pPr>
            <a:r>
              <a:rPr lang="en-GB" sz="2400" dirty="0"/>
              <a:t>The official  command </a:t>
            </a:r>
            <a:r>
              <a:rPr lang="en-GB" sz="2400" dirty="0" err="1">
                <a:latin typeface="Lucida Console" panose="020B0609040504020204" pitchFamily="49" charset="0"/>
              </a:rPr>
              <a:t>qnorm</a:t>
            </a:r>
            <a:r>
              <a:rPr lang="en-GB" sz="2400" dirty="0"/>
              <a:t> works fine in these examples, but </a:t>
            </a:r>
            <a:r>
              <a:rPr lang="en-GB" sz="2400" dirty="0" err="1">
                <a:latin typeface="Lucida Console" panose="020B0609040504020204" pitchFamily="49" charset="0"/>
              </a:rPr>
              <a:t>qplot</a:t>
            </a:r>
            <a:r>
              <a:rPr lang="en-GB" sz="2400" dirty="0"/>
              <a:t> is much more flexible. </a:t>
            </a:r>
          </a:p>
          <a:p>
            <a:pPr marL="0" indent="0">
              <a:buNone/>
            </a:pPr>
            <a:endParaRPr lang="en-GB" sz="2400" dirty="0"/>
          </a:p>
          <a:p>
            <a:pPr marL="0" indent="0">
              <a:buNone/>
            </a:pPr>
            <a:r>
              <a:rPr lang="en-GB" sz="2400" dirty="0"/>
              <a:t>1999.  Quantile plots, generalized. </a:t>
            </a:r>
          </a:p>
          <a:p>
            <a:pPr marL="0" indent="0">
              <a:buNone/>
            </a:pPr>
            <a:r>
              <a:rPr lang="en-GB" sz="2400" i="1" dirty="0"/>
              <a:t>Stata Technical Bulletin </a:t>
            </a:r>
            <a:r>
              <a:rPr lang="en-GB" sz="2400" dirty="0"/>
              <a:t>51: 16—18. </a:t>
            </a:r>
          </a:p>
          <a:p>
            <a:pPr marL="0" indent="0">
              <a:buNone/>
            </a:pPr>
            <a:endParaRPr lang="en-GB" sz="2400" dirty="0"/>
          </a:p>
          <a:p>
            <a:pPr marL="0" indent="0">
              <a:buNone/>
            </a:pPr>
            <a:r>
              <a:rPr lang="en-GB" sz="2400" dirty="0"/>
              <a:t>2005. The protean quantile plot</a:t>
            </a:r>
            <a:r>
              <a:rPr lang="en-GB" sz="2400"/>
              <a:t>.  </a:t>
            </a:r>
          </a:p>
          <a:p>
            <a:pPr marL="0" indent="0">
              <a:buNone/>
            </a:pPr>
            <a:r>
              <a:rPr lang="en-GB" sz="2400" i="1"/>
              <a:t>Stata </a:t>
            </a:r>
            <a:r>
              <a:rPr lang="en-GB" sz="2400" i="1" dirty="0"/>
              <a:t>Journal </a:t>
            </a:r>
            <a:r>
              <a:rPr lang="en-GB" sz="2400" dirty="0"/>
              <a:t>5: 442—460. </a:t>
            </a:r>
          </a:p>
          <a:p>
            <a:pPr marL="0" indent="0">
              <a:buNone/>
            </a:pPr>
            <a:endParaRPr lang="en-GB" sz="2400" dirty="0"/>
          </a:p>
          <a:p>
            <a:pPr marL="0" indent="0">
              <a:buNone/>
            </a:pPr>
            <a:r>
              <a:rPr lang="en-GB" sz="2400" dirty="0"/>
              <a:t>2019. Software Update: Quantile plots, generalized. </a:t>
            </a:r>
          </a:p>
          <a:p>
            <a:pPr marL="0" indent="0">
              <a:buNone/>
            </a:pPr>
            <a:r>
              <a:rPr lang="en-GB" sz="2400" i="1" dirty="0"/>
              <a:t>Stata Journal </a:t>
            </a:r>
            <a:r>
              <a:rPr lang="en-GB" sz="2400" dirty="0"/>
              <a:t>19: in press</a:t>
            </a:r>
          </a:p>
        </p:txBody>
      </p:sp>
      <p:sp>
        <p:nvSpPr>
          <p:cNvPr id="2" name="Slide Number Placeholder 1">
            <a:extLst>
              <a:ext uri="{FF2B5EF4-FFF2-40B4-BE49-F238E27FC236}">
                <a16:creationId xmlns:a16="http://schemas.microsoft.com/office/drawing/2014/main" id="{EB146EA5-1A3E-4AB8-AA24-C50F2CA7B9A6}"/>
              </a:ext>
            </a:extLst>
          </p:cNvPr>
          <p:cNvSpPr>
            <a:spLocks noGrp="1"/>
          </p:cNvSpPr>
          <p:nvPr>
            <p:ph type="sldNum" sz="quarter" idx="12"/>
          </p:nvPr>
        </p:nvSpPr>
        <p:spPr/>
        <p:txBody>
          <a:bodyPr/>
          <a:lstStyle/>
          <a:p>
            <a:fld id="{D13B1417-FB1A-48D7-B1E0-1002C339307F}" type="slidenum">
              <a:rPr lang="en-GB" smtClean="0"/>
              <a:t>43</a:t>
            </a:fld>
            <a:endParaRPr lang="en-GB"/>
          </a:p>
        </p:txBody>
      </p:sp>
    </p:spTree>
    <p:extLst>
      <p:ext uri="{BB962C8B-B14F-4D97-AF65-F5344CB8AC3E}">
        <p14:creationId xmlns:p14="http://schemas.microsoft.com/office/powerpoint/2010/main" val="1251576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0FB7-DCAA-4A0E-ACD2-C31219D74BAF}"/>
              </a:ext>
            </a:extLst>
          </p:cNvPr>
          <p:cNvSpPr>
            <a:spLocks noGrp="1"/>
          </p:cNvSpPr>
          <p:nvPr>
            <p:ph type="title"/>
          </p:nvPr>
        </p:nvSpPr>
        <p:spPr/>
        <p:txBody>
          <a:bodyPr>
            <a:normAutofit/>
          </a:bodyPr>
          <a:lstStyle/>
          <a:p>
            <a:pPr algn="l"/>
            <a:r>
              <a:rPr lang="en-GB" sz="3200" dirty="0" err="1"/>
              <a:t>Twoway</a:t>
            </a:r>
            <a:r>
              <a:rPr lang="en-GB" sz="3200" dirty="0"/>
              <a:t> mode</a:t>
            </a:r>
          </a:p>
        </p:txBody>
      </p:sp>
      <p:sp>
        <p:nvSpPr>
          <p:cNvPr id="3" name="Content Placeholder 2">
            <a:extLst>
              <a:ext uri="{FF2B5EF4-FFF2-40B4-BE49-F238E27FC236}">
                <a16:creationId xmlns:a16="http://schemas.microsoft.com/office/drawing/2014/main" id="{B0B13850-8803-4149-B1ED-0482ED66564B}"/>
              </a:ext>
            </a:extLst>
          </p:cNvPr>
          <p:cNvSpPr>
            <a:spLocks noGrp="1"/>
          </p:cNvSpPr>
          <p:nvPr>
            <p:ph idx="1"/>
          </p:nvPr>
        </p:nvSpPr>
        <p:spPr/>
        <p:txBody>
          <a:bodyPr>
            <a:normAutofit/>
          </a:bodyPr>
          <a:lstStyle/>
          <a:p>
            <a:pPr marL="0" indent="0">
              <a:buNone/>
            </a:pPr>
            <a:r>
              <a:rPr lang="en-GB" sz="2400" dirty="0"/>
              <a:t>This mode is illustrated by </a:t>
            </a:r>
          </a:p>
          <a:p>
            <a:pPr marL="0" indent="0">
              <a:buNone/>
            </a:pPr>
            <a:endParaRPr lang="en-GB" sz="2400" dirty="0"/>
          </a:p>
          <a:p>
            <a:pPr marL="0" indent="0">
              <a:buNone/>
            </a:pPr>
            <a:r>
              <a:rPr lang="en-GB" sz="2400" dirty="0" err="1">
                <a:latin typeface="Lucida Console" panose="020B0609040504020204" pitchFamily="49" charset="0"/>
              </a:rPr>
              <a:t>sysuse</a:t>
            </a:r>
            <a:r>
              <a:rPr lang="en-GB" sz="2400" dirty="0">
                <a:latin typeface="Lucida Console" panose="020B0609040504020204" pitchFamily="49" charset="0"/>
              </a:rPr>
              <a:t> auto, clear</a:t>
            </a:r>
          </a:p>
          <a:p>
            <a:pPr marL="0" indent="0">
              <a:buNone/>
            </a:pPr>
            <a:endParaRPr lang="en-GB" sz="2400" dirty="0">
              <a:latin typeface="Lucida Console" panose="020B0609040504020204" pitchFamily="49" charset="0"/>
            </a:endParaRPr>
          </a:p>
          <a:p>
            <a:pPr marL="0" indent="0">
              <a:buNone/>
            </a:pPr>
            <a:r>
              <a:rPr lang="en-GB" sz="2400" dirty="0" err="1">
                <a:latin typeface="Lucida Console" panose="020B0609040504020204" pitchFamily="49" charset="0"/>
              </a:rPr>
              <a:t>transplot</a:t>
            </a:r>
            <a:r>
              <a:rPr lang="en-GB" sz="2400" dirty="0">
                <a:latin typeface="Lucida Console" panose="020B0609040504020204" pitchFamily="49" charset="0"/>
              </a:rPr>
              <a:t> scatter mpg weight, </a:t>
            </a:r>
            <a:r>
              <a:rPr lang="en-GB" sz="2400" dirty="0" err="1">
                <a:latin typeface="Lucida Console" panose="020B0609040504020204" pitchFamily="49" charset="0"/>
              </a:rPr>
              <a:t>ytrans</a:t>
            </a:r>
            <a:r>
              <a:rPr lang="en-GB" sz="2400" dirty="0">
                <a:latin typeface="Lucida Console" panose="020B0609040504020204" pitchFamily="49" charset="0"/>
              </a:rPr>
              <a:t>(@ log10 100/@) </a:t>
            </a:r>
            <a:r>
              <a:rPr lang="en-GB" sz="2400" dirty="0" err="1">
                <a:latin typeface="Lucida Console" panose="020B0609040504020204" pitchFamily="49" charset="0"/>
              </a:rPr>
              <a:t>ms</a:t>
            </a:r>
            <a:r>
              <a:rPr lang="en-GB" sz="2400" dirty="0">
                <a:latin typeface="Lucida Console" panose="020B0609040504020204" pitchFamily="49" charset="0"/>
              </a:rPr>
              <a:t>(Oh)</a:t>
            </a:r>
          </a:p>
          <a:p>
            <a:pPr marL="0" indent="0">
              <a:buNone/>
            </a:pPr>
            <a:endParaRPr lang="en-GB" sz="2400" dirty="0">
              <a:latin typeface="Lucida Console" panose="020B0609040504020204" pitchFamily="49" charset="0"/>
            </a:endParaRPr>
          </a:p>
          <a:p>
            <a:pPr marL="0" indent="0">
              <a:buNone/>
            </a:pPr>
            <a:r>
              <a:rPr lang="en-GB" sz="2400" dirty="0" err="1">
                <a:latin typeface="Lucida Console" panose="020B0609040504020204" pitchFamily="49" charset="0"/>
              </a:rPr>
              <a:t>transplot</a:t>
            </a:r>
            <a:r>
              <a:rPr lang="en-GB" sz="2400" dirty="0">
                <a:latin typeface="Lucida Console" panose="020B0609040504020204" pitchFamily="49" charset="0"/>
              </a:rPr>
              <a:t> scatter mpg weight, </a:t>
            </a:r>
            <a:r>
              <a:rPr lang="en-GB" sz="2400" dirty="0" err="1">
                <a:latin typeface="Lucida Console" panose="020B0609040504020204" pitchFamily="49" charset="0"/>
              </a:rPr>
              <a:t>ytrans</a:t>
            </a:r>
            <a:r>
              <a:rPr lang="en-GB" sz="2400" dirty="0">
                <a:latin typeface="Lucida Console" panose="020B0609040504020204" pitchFamily="49" charset="0"/>
              </a:rPr>
              <a:t>(@ log10 100/@) </a:t>
            </a:r>
            <a:r>
              <a:rPr lang="en-GB" sz="2400" dirty="0" err="1">
                <a:latin typeface="Lucida Console" panose="020B0609040504020204" pitchFamily="49" charset="0"/>
              </a:rPr>
              <a:t>xtrans</a:t>
            </a:r>
            <a:r>
              <a:rPr lang="en-GB" sz="2400" dirty="0">
                <a:latin typeface="Lucida Console" panose="020B0609040504020204" pitchFamily="49" charset="0"/>
              </a:rPr>
              <a:t>(@ log10) </a:t>
            </a:r>
            <a:r>
              <a:rPr lang="en-GB" sz="2400" dirty="0" err="1">
                <a:latin typeface="Lucida Console" panose="020B0609040504020204" pitchFamily="49" charset="0"/>
              </a:rPr>
              <a:t>ms</a:t>
            </a:r>
            <a:r>
              <a:rPr lang="en-GB" sz="2400" dirty="0">
                <a:latin typeface="Lucida Console" panose="020B0609040504020204" pitchFamily="49" charset="0"/>
              </a:rPr>
              <a:t>(Oh) combine(</a:t>
            </a:r>
            <a:r>
              <a:rPr lang="en-GB" sz="2400" dirty="0" err="1">
                <a:latin typeface="Lucida Console" panose="020B0609040504020204" pitchFamily="49" charset="0"/>
              </a:rPr>
              <a:t>colfirst</a:t>
            </a:r>
            <a:r>
              <a:rPr lang="en-GB" sz="2400" dirty="0">
                <a:latin typeface="Lucida Console" panose="020B0609040504020204" pitchFamily="49" charset="0"/>
              </a:rPr>
              <a:t>)</a:t>
            </a:r>
          </a:p>
          <a:p>
            <a:pPr marL="0" indent="0">
              <a:buNone/>
            </a:pPr>
            <a:endParaRPr lang="en-GB" sz="2400" dirty="0"/>
          </a:p>
          <a:p>
            <a:pPr marL="0" indent="0">
              <a:buNone/>
            </a:pPr>
            <a:endParaRPr lang="en-GB" sz="2400" dirty="0"/>
          </a:p>
          <a:p>
            <a:pPr marL="0" indent="0">
              <a:buNone/>
            </a:pPr>
            <a:endParaRPr lang="en-GB" dirty="0"/>
          </a:p>
        </p:txBody>
      </p:sp>
      <p:sp>
        <p:nvSpPr>
          <p:cNvPr id="4" name="Slide Number Placeholder 3">
            <a:extLst>
              <a:ext uri="{FF2B5EF4-FFF2-40B4-BE49-F238E27FC236}">
                <a16:creationId xmlns:a16="http://schemas.microsoft.com/office/drawing/2014/main" id="{986ADBED-09AA-4B12-8895-DDEF650DAAA5}"/>
              </a:ext>
            </a:extLst>
          </p:cNvPr>
          <p:cNvSpPr>
            <a:spLocks noGrp="1"/>
          </p:cNvSpPr>
          <p:nvPr>
            <p:ph type="sldNum" sz="quarter" idx="12"/>
          </p:nvPr>
        </p:nvSpPr>
        <p:spPr/>
        <p:txBody>
          <a:bodyPr/>
          <a:lstStyle/>
          <a:p>
            <a:fld id="{D13B1417-FB1A-48D7-B1E0-1002C339307F}" type="slidenum">
              <a:rPr lang="en-GB" smtClean="0"/>
              <a:t>44</a:t>
            </a:fld>
            <a:endParaRPr lang="en-GB"/>
          </a:p>
        </p:txBody>
      </p:sp>
    </p:spTree>
    <p:extLst>
      <p:ext uri="{BB962C8B-B14F-4D97-AF65-F5344CB8AC3E}">
        <p14:creationId xmlns:p14="http://schemas.microsoft.com/office/powerpoint/2010/main" val="971805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BBF933-72FB-4323-8E2C-22D0DD0841F5}"/>
              </a:ext>
            </a:extLst>
          </p:cNvPr>
          <p:cNvSpPr>
            <a:spLocks noGrp="1"/>
          </p:cNvSpPr>
          <p:nvPr>
            <p:ph type="sldNum" sz="quarter" idx="12"/>
          </p:nvPr>
        </p:nvSpPr>
        <p:spPr/>
        <p:txBody>
          <a:bodyPr/>
          <a:lstStyle/>
          <a:p>
            <a:fld id="{D13B1417-FB1A-48D7-B1E0-1002C339307F}" type="slidenum">
              <a:rPr lang="en-GB" smtClean="0"/>
              <a:t>45</a:t>
            </a:fld>
            <a:endParaRPr lang="en-GB"/>
          </a:p>
        </p:txBody>
      </p:sp>
      <p:pic>
        <p:nvPicPr>
          <p:cNvPr id="5" name="Picture 4">
            <a:extLst>
              <a:ext uri="{FF2B5EF4-FFF2-40B4-BE49-F238E27FC236}">
                <a16:creationId xmlns:a16="http://schemas.microsoft.com/office/drawing/2014/main" id="{9A75D929-E67F-48C9-B32F-885430F64512}"/>
              </a:ext>
            </a:extLst>
          </p:cNvPr>
          <p:cNvPicPr>
            <a:picLocks noChangeAspect="1"/>
          </p:cNvPicPr>
          <p:nvPr/>
        </p:nvPicPr>
        <p:blipFill>
          <a:blip r:embed="rId2"/>
          <a:stretch>
            <a:fillRect/>
          </a:stretch>
        </p:blipFill>
        <p:spPr>
          <a:xfrm>
            <a:off x="800545" y="292335"/>
            <a:ext cx="7542909" cy="5485109"/>
          </a:xfrm>
          <a:prstGeom prst="rect">
            <a:avLst/>
          </a:prstGeom>
        </p:spPr>
      </p:pic>
    </p:spTree>
    <p:extLst>
      <p:ext uri="{BB962C8B-B14F-4D97-AF65-F5344CB8AC3E}">
        <p14:creationId xmlns:p14="http://schemas.microsoft.com/office/powerpoint/2010/main" val="584748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841C9A-AFD5-49A0-8358-665A40385E9D}"/>
              </a:ext>
            </a:extLst>
          </p:cNvPr>
          <p:cNvSpPr>
            <a:spLocks noGrp="1"/>
          </p:cNvSpPr>
          <p:nvPr>
            <p:ph type="sldNum" sz="quarter" idx="12"/>
          </p:nvPr>
        </p:nvSpPr>
        <p:spPr/>
        <p:txBody>
          <a:bodyPr/>
          <a:lstStyle/>
          <a:p>
            <a:fld id="{D13B1417-FB1A-48D7-B1E0-1002C339307F}" type="slidenum">
              <a:rPr lang="en-GB" smtClean="0"/>
              <a:t>46</a:t>
            </a:fld>
            <a:endParaRPr lang="en-GB"/>
          </a:p>
        </p:txBody>
      </p:sp>
      <p:pic>
        <p:nvPicPr>
          <p:cNvPr id="3" name="Picture 2">
            <a:extLst>
              <a:ext uri="{FF2B5EF4-FFF2-40B4-BE49-F238E27FC236}">
                <a16:creationId xmlns:a16="http://schemas.microsoft.com/office/drawing/2014/main" id="{AF9DD298-F217-43B5-AA5E-B1218CF467F8}"/>
              </a:ext>
            </a:extLst>
          </p:cNvPr>
          <p:cNvPicPr>
            <a:picLocks noChangeAspect="1"/>
          </p:cNvPicPr>
          <p:nvPr/>
        </p:nvPicPr>
        <p:blipFill>
          <a:blip r:embed="rId2"/>
          <a:stretch>
            <a:fillRect/>
          </a:stretch>
        </p:blipFill>
        <p:spPr>
          <a:xfrm>
            <a:off x="800545" y="404877"/>
            <a:ext cx="7542909" cy="5485109"/>
          </a:xfrm>
          <a:prstGeom prst="rect">
            <a:avLst/>
          </a:prstGeom>
        </p:spPr>
      </p:pic>
    </p:spTree>
    <p:extLst>
      <p:ext uri="{BB962C8B-B14F-4D97-AF65-F5344CB8AC3E}">
        <p14:creationId xmlns:p14="http://schemas.microsoft.com/office/powerpoint/2010/main" val="18845883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33BEA8-C351-41FD-B2FD-0DE3E3C569C1}"/>
              </a:ext>
            </a:extLst>
          </p:cNvPr>
          <p:cNvSpPr>
            <a:spLocks noGrp="1"/>
          </p:cNvSpPr>
          <p:nvPr>
            <p:ph type="title"/>
          </p:nvPr>
        </p:nvSpPr>
        <p:spPr/>
        <p:txBody>
          <a:bodyPr>
            <a:normAutofit/>
          </a:bodyPr>
          <a:lstStyle/>
          <a:p>
            <a:pPr algn="l"/>
            <a:r>
              <a:rPr lang="en-GB" sz="3200" dirty="0" err="1"/>
              <a:t>Twoway</a:t>
            </a:r>
            <a:r>
              <a:rPr lang="en-GB" sz="3200" dirty="0"/>
              <a:t> mode</a:t>
            </a:r>
          </a:p>
        </p:txBody>
      </p:sp>
      <p:sp>
        <p:nvSpPr>
          <p:cNvPr id="4" name="Content Placeholder 3">
            <a:extLst>
              <a:ext uri="{FF2B5EF4-FFF2-40B4-BE49-F238E27FC236}">
                <a16:creationId xmlns:a16="http://schemas.microsoft.com/office/drawing/2014/main" id="{D20373A4-4B3F-4399-8658-E6E5B38C263E}"/>
              </a:ext>
            </a:extLst>
          </p:cNvPr>
          <p:cNvSpPr>
            <a:spLocks noGrp="1"/>
          </p:cNvSpPr>
          <p:nvPr>
            <p:ph idx="1"/>
          </p:nvPr>
        </p:nvSpPr>
        <p:spPr/>
        <p:txBody>
          <a:bodyPr>
            <a:normAutofit/>
          </a:bodyPr>
          <a:lstStyle/>
          <a:p>
            <a:pPr marL="0" indent="0">
              <a:buNone/>
            </a:pPr>
            <a:r>
              <a:rPr lang="en-GB" sz="2400" dirty="0"/>
              <a:t>Signal by options: use </a:t>
            </a:r>
            <a:r>
              <a:rPr lang="en-GB" sz="2400" dirty="0" err="1">
                <a:latin typeface="Lucida Console" panose="020B0609040504020204" pitchFamily="49" charset="0"/>
              </a:rPr>
              <a:t>xtrans</a:t>
            </a:r>
            <a:r>
              <a:rPr lang="en-GB" sz="2400" dirty="0">
                <a:latin typeface="Lucida Console" panose="020B0609040504020204" pitchFamily="49" charset="0"/>
              </a:rPr>
              <a:t>() </a:t>
            </a:r>
            <a:r>
              <a:rPr lang="en-GB" sz="2400" dirty="0"/>
              <a:t>or </a:t>
            </a:r>
            <a:r>
              <a:rPr lang="en-GB" sz="2400" dirty="0" err="1">
                <a:latin typeface="Lucida Console" panose="020B0609040504020204" pitchFamily="49" charset="0"/>
              </a:rPr>
              <a:t>ytrans</a:t>
            </a:r>
            <a:r>
              <a:rPr lang="en-GB" sz="2400" dirty="0">
                <a:latin typeface="Lucida Console" panose="020B0609040504020204" pitchFamily="49" charset="0"/>
              </a:rPr>
              <a:t>() </a:t>
            </a:r>
            <a:r>
              <a:rPr lang="en-GB" sz="2400" dirty="0"/>
              <a:t>or both for </a:t>
            </a:r>
            <a:r>
              <a:rPr lang="en-GB" sz="2400" i="1" dirty="0"/>
              <a:t>y</a:t>
            </a:r>
            <a:r>
              <a:rPr lang="en-GB" sz="2400" dirty="0"/>
              <a:t> and </a:t>
            </a:r>
            <a:r>
              <a:rPr lang="en-GB" sz="2400" i="1" dirty="0"/>
              <a:t>x</a:t>
            </a:r>
            <a:r>
              <a:rPr lang="en-GB" sz="2400" dirty="0"/>
              <a:t> variables of a </a:t>
            </a:r>
            <a:r>
              <a:rPr lang="en-GB" sz="2400" dirty="0" err="1"/>
              <a:t>twoway</a:t>
            </a:r>
            <a:r>
              <a:rPr lang="en-GB" sz="2400" dirty="0"/>
              <a:t> plot. </a:t>
            </a:r>
          </a:p>
          <a:p>
            <a:pPr marL="0" indent="0">
              <a:buNone/>
            </a:pPr>
            <a:endParaRPr lang="en-GB" sz="2400" dirty="0"/>
          </a:p>
          <a:p>
            <a:pPr marL="0" indent="0">
              <a:buNone/>
            </a:pPr>
            <a:r>
              <a:rPr lang="en-GB" sz="2400" dirty="0"/>
              <a:t>If one option is not specified, that variable is not transformed. </a:t>
            </a:r>
          </a:p>
          <a:p>
            <a:pPr marL="0" indent="0">
              <a:buNone/>
            </a:pPr>
            <a:endParaRPr lang="en-GB" sz="2400" dirty="0"/>
          </a:p>
          <a:p>
            <a:pPr marL="0" indent="0">
              <a:buNone/>
            </a:pPr>
            <a:r>
              <a:rPr lang="en-GB" sz="2400" dirty="0"/>
              <a:t>The same variables appear in each plot. </a:t>
            </a:r>
          </a:p>
          <a:p>
            <a:pPr marL="0" indent="0">
              <a:buNone/>
            </a:pPr>
            <a:endParaRPr lang="en-GB" sz="2400" dirty="0"/>
          </a:p>
          <a:p>
            <a:pPr marL="0" indent="0">
              <a:buNone/>
            </a:pPr>
            <a:r>
              <a:rPr lang="en-GB" sz="2400" dirty="0"/>
              <a:t>Syntax such as </a:t>
            </a:r>
            <a:r>
              <a:rPr lang="en-GB" sz="2400" dirty="0" err="1">
                <a:latin typeface="Lucida Console" panose="020B0609040504020204" pitchFamily="49" charset="0"/>
              </a:rPr>
              <a:t>transplot</a:t>
            </a:r>
            <a:r>
              <a:rPr lang="en-GB" sz="2400" dirty="0">
                <a:latin typeface="Lucida Console" panose="020B0609040504020204" pitchFamily="49" charset="0"/>
              </a:rPr>
              <a:t> </a:t>
            </a:r>
            <a:r>
              <a:rPr lang="en-GB" sz="2400" dirty="0" err="1">
                <a:latin typeface="Lucida Console" panose="020B0609040504020204" pitchFamily="49" charset="0"/>
              </a:rPr>
              <a:t>twoway</a:t>
            </a:r>
            <a:r>
              <a:rPr lang="en-GB" sz="2400" dirty="0">
                <a:latin typeface="Lucida Console" panose="020B0609040504020204" pitchFamily="49" charset="0"/>
              </a:rPr>
              <a:t> connected </a:t>
            </a:r>
            <a:r>
              <a:rPr lang="en-GB" sz="2400" dirty="0"/>
              <a:t>is supported. </a:t>
            </a:r>
          </a:p>
        </p:txBody>
      </p:sp>
      <p:sp>
        <p:nvSpPr>
          <p:cNvPr id="2" name="Slide Number Placeholder 1">
            <a:extLst>
              <a:ext uri="{FF2B5EF4-FFF2-40B4-BE49-F238E27FC236}">
                <a16:creationId xmlns:a16="http://schemas.microsoft.com/office/drawing/2014/main" id="{DABDF73A-CB9A-4598-A154-3EDD113AC60A}"/>
              </a:ext>
            </a:extLst>
          </p:cNvPr>
          <p:cNvSpPr>
            <a:spLocks noGrp="1"/>
          </p:cNvSpPr>
          <p:nvPr>
            <p:ph type="sldNum" sz="quarter" idx="12"/>
          </p:nvPr>
        </p:nvSpPr>
        <p:spPr/>
        <p:txBody>
          <a:bodyPr/>
          <a:lstStyle/>
          <a:p>
            <a:fld id="{D13B1417-FB1A-48D7-B1E0-1002C339307F}" type="slidenum">
              <a:rPr lang="en-GB" smtClean="0"/>
              <a:t>47</a:t>
            </a:fld>
            <a:endParaRPr lang="en-GB"/>
          </a:p>
        </p:txBody>
      </p:sp>
    </p:spTree>
    <p:extLst>
      <p:ext uri="{BB962C8B-B14F-4D97-AF65-F5344CB8AC3E}">
        <p14:creationId xmlns:p14="http://schemas.microsoft.com/office/powerpoint/2010/main" val="31910888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817CC2-F18F-4306-8CC8-366EE338A8C6}"/>
              </a:ext>
            </a:extLst>
          </p:cNvPr>
          <p:cNvSpPr>
            <a:spLocks noGrp="1"/>
          </p:cNvSpPr>
          <p:nvPr>
            <p:ph type="title"/>
          </p:nvPr>
        </p:nvSpPr>
        <p:spPr/>
        <p:txBody>
          <a:bodyPr>
            <a:normAutofit/>
          </a:bodyPr>
          <a:lstStyle/>
          <a:p>
            <a:pPr algn="l"/>
            <a:r>
              <a:rPr lang="en-GB" sz="3200" dirty="0"/>
              <a:t>In practice</a:t>
            </a:r>
          </a:p>
        </p:txBody>
      </p:sp>
      <p:sp>
        <p:nvSpPr>
          <p:cNvPr id="4" name="Content Placeholder 3">
            <a:extLst>
              <a:ext uri="{FF2B5EF4-FFF2-40B4-BE49-F238E27FC236}">
                <a16:creationId xmlns:a16="http://schemas.microsoft.com/office/drawing/2014/main" id="{D5B39BE7-4AC4-4096-8A76-B03B904C9E99}"/>
              </a:ext>
            </a:extLst>
          </p:cNvPr>
          <p:cNvSpPr>
            <a:spLocks noGrp="1"/>
          </p:cNvSpPr>
          <p:nvPr>
            <p:ph idx="1"/>
          </p:nvPr>
        </p:nvSpPr>
        <p:spPr/>
        <p:txBody>
          <a:bodyPr>
            <a:normAutofit/>
          </a:bodyPr>
          <a:lstStyle/>
          <a:p>
            <a:pPr marL="0" indent="0">
              <a:buNone/>
            </a:pPr>
            <a:r>
              <a:rPr lang="en-GB" sz="2400" dirty="0" err="1">
                <a:latin typeface="Lucida Console" panose="020B0609040504020204" pitchFamily="49" charset="0"/>
              </a:rPr>
              <a:t>transplot</a:t>
            </a:r>
            <a:r>
              <a:rPr lang="en-GB" sz="2400" dirty="0">
                <a:latin typeface="Lucida Console" panose="020B0609040504020204" pitchFamily="49" charset="0"/>
              </a:rPr>
              <a:t> </a:t>
            </a:r>
            <a:r>
              <a:rPr lang="en-GB" sz="2400" dirty="0"/>
              <a:t>allows you to draw many graphs, but comparison may be difficult with more than a chosen few. </a:t>
            </a:r>
          </a:p>
          <a:p>
            <a:pPr marL="0" indent="0">
              <a:buNone/>
            </a:pPr>
            <a:endParaRPr lang="en-GB" sz="2400" dirty="0">
              <a:latin typeface="Lucida Console" panose="020B0609040504020204" pitchFamily="49" charset="0"/>
            </a:endParaRPr>
          </a:p>
          <a:p>
            <a:pPr marL="0" indent="0">
              <a:buNone/>
            </a:pPr>
            <a:r>
              <a:rPr lang="en-GB" sz="2400" dirty="0"/>
              <a:t>It doesn’t try to be smart about axis labels for transformed scales. </a:t>
            </a:r>
          </a:p>
          <a:p>
            <a:pPr marL="0" indent="0">
              <a:buNone/>
            </a:pPr>
            <a:endParaRPr lang="en-GB" sz="2400" dirty="0"/>
          </a:p>
          <a:p>
            <a:pPr marL="0" indent="0">
              <a:buNone/>
            </a:pPr>
            <a:r>
              <a:rPr lang="en-GB" sz="2400" dirty="0" err="1">
                <a:latin typeface="Lucida Console" panose="020B0609040504020204" pitchFamily="49" charset="0"/>
              </a:rPr>
              <a:t>transplot</a:t>
            </a:r>
            <a:r>
              <a:rPr lang="en-GB" sz="2400" dirty="0">
                <a:latin typeface="Lucida Console" panose="020B0609040504020204" pitchFamily="49" charset="0"/>
              </a:rPr>
              <a:t> </a:t>
            </a:r>
            <a:r>
              <a:rPr lang="en-GB" sz="2400" dirty="0"/>
              <a:t>is for exploratory analysis, not modelling. </a:t>
            </a:r>
          </a:p>
        </p:txBody>
      </p:sp>
      <p:sp>
        <p:nvSpPr>
          <p:cNvPr id="2" name="Slide Number Placeholder 1">
            <a:extLst>
              <a:ext uri="{FF2B5EF4-FFF2-40B4-BE49-F238E27FC236}">
                <a16:creationId xmlns:a16="http://schemas.microsoft.com/office/drawing/2014/main" id="{5AED4980-42CD-4F6C-B261-6447F4EF6146}"/>
              </a:ext>
            </a:extLst>
          </p:cNvPr>
          <p:cNvSpPr>
            <a:spLocks noGrp="1"/>
          </p:cNvSpPr>
          <p:nvPr>
            <p:ph type="sldNum" sz="quarter" idx="12"/>
          </p:nvPr>
        </p:nvSpPr>
        <p:spPr/>
        <p:txBody>
          <a:bodyPr/>
          <a:lstStyle/>
          <a:p>
            <a:fld id="{D13B1417-FB1A-48D7-B1E0-1002C339307F}" type="slidenum">
              <a:rPr lang="en-GB" smtClean="0"/>
              <a:t>48</a:t>
            </a:fld>
            <a:endParaRPr lang="en-GB"/>
          </a:p>
        </p:txBody>
      </p:sp>
    </p:spTree>
    <p:extLst>
      <p:ext uri="{BB962C8B-B14F-4D97-AF65-F5344CB8AC3E}">
        <p14:creationId xmlns:p14="http://schemas.microsoft.com/office/powerpoint/2010/main" val="3041461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0698" y="1600200"/>
            <a:ext cx="6002603" cy="4525963"/>
          </a:xfrm>
        </p:spPr>
      </p:pic>
      <p:sp>
        <p:nvSpPr>
          <p:cNvPr id="4" name="Slide Number Placeholder 3"/>
          <p:cNvSpPr>
            <a:spLocks noGrp="1"/>
          </p:cNvSpPr>
          <p:nvPr>
            <p:ph type="sldNum" sz="quarter" idx="12"/>
          </p:nvPr>
        </p:nvSpPr>
        <p:spPr/>
        <p:txBody>
          <a:bodyPr/>
          <a:lstStyle/>
          <a:p>
            <a:fld id="{D13B1417-FB1A-48D7-B1E0-1002C339307F}" type="slidenum">
              <a:rPr lang="en-GB" smtClean="0"/>
              <a:t>49</a:t>
            </a:fld>
            <a:endParaRPr lang="en-GB"/>
          </a:p>
        </p:txBody>
      </p:sp>
    </p:spTree>
    <p:extLst>
      <p:ext uri="{BB962C8B-B14F-4D97-AF65-F5344CB8AC3E}">
        <p14:creationId xmlns:p14="http://schemas.microsoft.com/office/powerpoint/2010/main" val="239337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5562-108C-434C-8346-3221D64B806A}"/>
              </a:ext>
            </a:extLst>
          </p:cNvPr>
          <p:cNvSpPr>
            <a:spLocks noGrp="1"/>
          </p:cNvSpPr>
          <p:nvPr>
            <p:ph type="title"/>
          </p:nvPr>
        </p:nvSpPr>
        <p:spPr/>
        <p:txBody>
          <a:bodyPr>
            <a:normAutofit/>
          </a:bodyPr>
          <a:lstStyle/>
          <a:p>
            <a:pPr algn="l"/>
            <a:r>
              <a:rPr lang="en-GB" sz="3200" dirty="0"/>
              <a:t>The tool kit includes</a:t>
            </a:r>
          </a:p>
        </p:txBody>
      </p:sp>
      <p:sp>
        <p:nvSpPr>
          <p:cNvPr id="3" name="Content Placeholder 2">
            <a:extLst>
              <a:ext uri="{FF2B5EF4-FFF2-40B4-BE49-F238E27FC236}">
                <a16:creationId xmlns:a16="http://schemas.microsoft.com/office/drawing/2014/main" id="{2E7C581E-2AD9-4698-986C-0AC7C79B3518}"/>
              </a:ext>
            </a:extLst>
          </p:cNvPr>
          <p:cNvSpPr>
            <a:spLocks noGrp="1"/>
          </p:cNvSpPr>
          <p:nvPr>
            <p:ph idx="1"/>
          </p:nvPr>
        </p:nvSpPr>
        <p:spPr/>
        <p:txBody>
          <a:bodyPr>
            <a:normAutofit/>
          </a:bodyPr>
          <a:lstStyle/>
          <a:p>
            <a:pPr marL="0" indent="0">
              <a:buNone/>
            </a:pPr>
            <a:r>
              <a:rPr lang="en-GB" sz="2400" dirty="0"/>
              <a:t>for variables </a:t>
            </a:r>
            <a:r>
              <a:rPr lang="en-GB" sz="2400" i="1" dirty="0"/>
              <a:t>y</a:t>
            </a:r>
          </a:p>
          <a:p>
            <a:pPr marL="0" indent="0">
              <a:buNone/>
            </a:pPr>
            <a:r>
              <a:rPr lang="en-GB" sz="2400" dirty="0"/>
              <a:t>	logarithms and powers </a:t>
            </a:r>
          </a:p>
          <a:p>
            <a:pPr marL="0" indent="0">
              <a:buNone/>
            </a:pPr>
            <a:r>
              <a:rPr lang="en-GB" sz="2400" dirty="0"/>
              <a:t>	</a:t>
            </a:r>
            <a:r>
              <a:rPr lang="en-GB" sz="2400" dirty="0" err="1"/>
              <a:t>neglog</a:t>
            </a:r>
            <a:r>
              <a:rPr lang="en-GB" sz="2400" dirty="0"/>
              <a:t>: sign(</a:t>
            </a:r>
            <a:r>
              <a:rPr lang="en-GB" sz="2400" i="1" dirty="0"/>
              <a:t>y</a:t>
            </a:r>
            <a:r>
              <a:rPr lang="en-GB" sz="2400" dirty="0"/>
              <a:t>) log(1 +|</a:t>
            </a:r>
            <a:r>
              <a:rPr lang="en-GB" sz="2400" i="1" dirty="0"/>
              <a:t>y</a:t>
            </a:r>
            <a:r>
              <a:rPr lang="en-GB" sz="2400" dirty="0"/>
              <a:t>|)  and its siblings </a:t>
            </a:r>
          </a:p>
          <a:p>
            <a:pPr marL="0" indent="0">
              <a:buNone/>
            </a:pPr>
            <a:r>
              <a:rPr lang="en-GB" sz="2400" dirty="0"/>
              <a:t>	inverse hyperbolic sine </a:t>
            </a:r>
            <a:r>
              <a:rPr lang="en-GB" sz="2400" dirty="0" err="1"/>
              <a:t>asinh</a:t>
            </a:r>
            <a:r>
              <a:rPr lang="en-GB" sz="2400" dirty="0"/>
              <a:t>()</a:t>
            </a:r>
          </a:p>
          <a:p>
            <a:pPr marL="0" indent="0">
              <a:buNone/>
            </a:pPr>
            <a:endParaRPr lang="en-GB" sz="2400" dirty="0"/>
          </a:p>
          <a:p>
            <a:pPr marL="0" indent="0">
              <a:buNone/>
            </a:pPr>
            <a:r>
              <a:rPr lang="en-GB" sz="2400" dirty="0"/>
              <a:t>for proportions </a:t>
            </a:r>
            <a:r>
              <a:rPr lang="en-GB" sz="2400" i="1" dirty="0"/>
              <a:t>p</a:t>
            </a:r>
            <a:endParaRPr lang="en-GB" sz="2400" dirty="0"/>
          </a:p>
          <a:p>
            <a:pPr marL="0" indent="0">
              <a:buNone/>
            </a:pPr>
            <a:r>
              <a:rPr lang="en-GB" sz="2400" dirty="0"/>
              <a:t>	logit: log [</a:t>
            </a:r>
            <a:r>
              <a:rPr lang="en-GB" sz="2400" i="1" dirty="0"/>
              <a:t>p</a:t>
            </a:r>
            <a:r>
              <a:rPr lang="en-GB" sz="2400" dirty="0"/>
              <a:t> / (1 − </a:t>
            </a:r>
            <a:r>
              <a:rPr lang="en-GB" sz="2400" i="1" dirty="0"/>
              <a:t>p</a:t>
            </a:r>
            <a:r>
              <a:rPr lang="en-GB" sz="2400" dirty="0"/>
              <a:t>)] = log </a:t>
            </a:r>
            <a:r>
              <a:rPr lang="en-GB" sz="2400" i="1" dirty="0"/>
              <a:t>p</a:t>
            </a:r>
            <a:r>
              <a:rPr lang="en-GB" sz="2400" dirty="0"/>
              <a:t> − log (1 − </a:t>
            </a:r>
            <a:r>
              <a:rPr lang="en-GB" sz="2400" i="1" dirty="0"/>
              <a:t>p</a:t>
            </a:r>
            <a:r>
              <a:rPr lang="en-GB" sz="2400" dirty="0"/>
              <a:t>) </a:t>
            </a:r>
          </a:p>
          <a:p>
            <a:pPr marL="0" indent="0">
              <a:buNone/>
            </a:pPr>
            <a:r>
              <a:rPr lang="en-GB" sz="2400" dirty="0"/>
              <a:t>	folded roots: √</a:t>
            </a:r>
            <a:r>
              <a:rPr lang="en-GB" sz="2400" i="1" dirty="0"/>
              <a:t> p </a:t>
            </a:r>
            <a:r>
              <a:rPr lang="en-GB" sz="2400" dirty="0"/>
              <a:t>− √ (1 − </a:t>
            </a:r>
            <a:r>
              <a:rPr lang="en-GB" sz="2400" i="1" dirty="0"/>
              <a:t>p</a:t>
            </a:r>
            <a:r>
              <a:rPr lang="en-GB" sz="2400" dirty="0"/>
              <a:t>) and its siblings</a:t>
            </a:r>
          </a:p>
          <a:p>
            <a:pPr marL="0" indent="0">
              <a:buNone/>
            </a:pPr>
            <a:r>
              <a:rPr lang="en-GB" sz="2400" dirty="0"/>
              <a:t>	loglog(), </a:t>
            </a:r>
            <a:r>
              <a:rPr lang="en-GB" sz="2400" dirty="0" err="1"/>
              <a:t>cloglog</a:t>
            </a:r>
            <a:r>
              <a:rPr lang="en-GB" sz="2400" dirty="0"/>
              <a:t>() </a:t>
            </a:r>
          </a:p>
        </p:txBody>
      </p:sp>
      <p:sp>
        <p:nvSpPr>
          <p:cNvPr id="4" name="Slide Number Placeholder 3">
            <a:extLst>
              <a:ext uri="{FF2B5EF4-FFF2-40B4-BE49-F238E27FC236}">
                <a16:creationId xmlns:a16="http://schemas.microsoft.com/office/drawing/2014/main" id="{B8A34348-D5B7-4413-B0D1-42C682F81B08}"/>
              </a:ext>
            </a:extLst>
          </p:cNvPr>
          <p:cNvSpPr>
            <a:spLocks noGrp="1"/>
          </p:cNvSpPr>
          <p:nvPr>
            <p:ph type="sldNum" sz="quarter" idx="12"/>
          </p:nvPr>
        </p:nvSpPr>
        <p:spPr/>
        <p:txBody>
          <a:bodyPr/>
          <a:lstStyle/>
          <a:p>
            <a:fld id="{D13B1417-FB1A-48D7-B1E0-1002C339307F}" type="slidenum">
              <a:rPr lang="en-GB" smtClean="0"/>
              <a:t>5</a:t>
            </a:fld>
            <a:endParaRPr lang="en-GB"/>
          </a:p>
        </p:txBody>
      </p:sp>
    </p:spTree>
    <p:extLst>
      <p:ext uri="{BB962C8B-B14F-4D97-AF65-F5344CB8AC3E}">
        <p14:creationId xmlns:p14="http://schemas.microsoft.com/office/powerpoint/2010/main" val="2370991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7" name="Content Placeholder 6"/>
          <p:cNvSpPr>
            <a:spLocks noGrp="1"/>
          </p:cNvSpPr>
          <p:nvPr>
            <p:ph idx="1"/>
          </p:nvPr>
        </p:nvSpPr>
        <p:spPr/>
        <p:txBody>
          <a:bodyPr>
            <a:normAutofit/>
          </a:bodyPr>
          <a:lstStyle/>
          <a:p>
            <a:pPr marL="0" indent="0">
              <a:buNone/>
            </a:pPr>
            <a:r>
              <a:rPr lang="en-GB" sz="2400" dirty="0"/>
              <a:t>All graphs use Stata scheme </a:t>
            </a:r>
            <a:r>
              <a:rPr lang="en-GB" sz="2400" dirty="0">
                <a:latin typeface="Lucida Console" panose="020B0609040504020204" pitchFamily="49" charset="0"/>
              </a:rPr>
              <a:t>s1color</a:t>
            </a:r>
            <a:r>
              <a:rPr lang="en-GB" sz="2400" dirty="0"/>
              <a:t>, which I strongly recommend as a lazy but good default. </a:t>
            </a:r>
          </a:p>
          <a:p>
            <a:pPr marL="0" indent="0">
              <a:buNone/>
            </a:pPr>
            <a:endParaRPr lang="en-GB" sz="2400" dirty="0"/>
          </a:p>
          <a:p>
            <a:pPr marL="0" indent="0">
              <a:buNone/>
            </a:pPr>
            <a:r>
              <a:rPr lang="en-GB" sz="2400" dirty="0"/>
              <a:t>This font is Georgia. </a:t>
            </a:r>
          </a:p>
          <a:p>
            <a:pPr marL="0" indent="0">
              <a:buNone/>
            </a:pPr>
            <a:r>
              <a:rPr lang="en-GB" sz="2400" dirty="0">
                <a:latin typeface="Lucida Console" panose="020B0609040504020204" pitchFamily="49" charset="0"/>
              </a:rPr>
              <a:t>This font is Lucida Console. </a:t>
            </a:r>
          </a:p>
          <a:p>
            <a:pPr marL="0" indent="0">
              <a:buNone/>
            </a:pPr>
            <a:endParaRPr lang="en-GB" sz="2400" dirty="0"/>
          </a:p>
        </p:txBody>
      </p:sp>
      <p:sp>
        <p:nvSpPr>
          <p:cNvPr id="5" name="Slide Number Placeholder 4"/>
          <p:cNvSpPr>
            <a:spLocks noGrp="1"/>
          </p:cNvSpPr>
          <p:nvPr>
            <p:ph type="sldNum" sz="quarter" idx="12"/>
          </p:nvPr>
        </p:nvSpPr>
        <p:spPr/>
        <p:txBody>
          <a:bodyPr/>
          <a:lstStyle/>
          <a:p>
            <a:fld id="{D13B1417-FB1A-48D7-B1E0-1002C339307F}" type="slidenum">
              <a:rPr lang="en-GB" smtClean="0"/>
              <a:t>50</a:t>
            </a:fld>
            <a:endParaRPr lang="en-GB"/>
          </a:p>
        </p:txBody>
      </p:sp>
    </p:spTree>
    <p:extLst>
      <p:ext uri="{BB962C8B-B14F-4D97-AF65-F5344CB8AC3E}">
        <p14:creationId xmlns:p14="http://schemas.microsoft.com/office/powerpoint/2010/main" val="230046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695D6-1C01-4B8A-97F9-5EDDD073C3A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6D5ED51-147D-438B-B6E4-B70C3BF741BF}"/>
              </a:ext>
            </a:extLst>
          </p:cNvPr>
          <p:cNvSpPr>
            <a:spLocks noGrp="1"/>
          </p:cNvSpPr>
          <p:nvPr>
            <p:ph idx="1"/>
          </p:nvPr>
        </p:nvSpPr>
        <p:spPr/>
        <p:txBody>
          <a:bodyPr>
            <a:normAutofit/>
          </a:bodyPr>
          <a:lstStyle/>
          <a:p>
            <a:pPr marL="0" indent="0">
              <a:buNone/>
            </a:pPr>
            <a:r>
              <a:rPr lang="en-GB" sz="2400" dirty="0"/>
              <a:t>for correlations and similar measures </a:t>
            </a:r>
            <a:r>
              <a:rPr lang="en-GB" sz="2400" i="1" dirty="0"/>
              <a:t>r</a:t>
            </a:r>
          </a:p>
          <a:p>
            <a:pPr marL="0" indent="0">
              <a:buNone/>
            </a:pPr>
            <a:r>
              <a:rPr lang="en-GB" sz="2400" dirty="0"/>
              <a:t>	Fisher’s </a:t>
            </a:r>
            <a:r>
              <a:rPr lang="en-GB" sz="2400" i="1" dirty="0"/>
              <a:t>z</a:t>
            </a:r>
            <a:r>
              <a:rPr lang="en-GB" sz="2400" dirty="0"/>
              <a:t>: </a:t>
            </a:r>
            <a:r>
              <a:rPr lang="en-GB" sz="2400" dirty="0" err="1"/>
              <a:t>atanh</a:t>
            </a:r>
            <a:r>
              <a:rPr lang="en-GB" sz="2400" dirty="0"/>
              <a:t>(</a:t>
            </a:r>
            <a:r>
              <a:rPr lang="en-GB" sz="2400" i="1" dirty="0"/>
              <a:t>r</a:t>
            </a:r>
            <a:r>
              <a:rPr lang="en-GB" sz="2400" dirty="0"/>
              <a:t>) = (1/2) logit((1 + </a:t>
            </a:r>
            <a:r>
              <a:rPr lang="en-GB" sz="2400" i="1" dirty="0"/>
              <a:t>r</a:t>
            </a:r>
            <a:r>
              <a:rPr lang="en-GB" sz="2400" dirty="0"/>
              <a:t>)/2) </a:t>
            </a:r>
          </a:p>
        </p:txBody>
      </p:sp>
      <p:sp>
        <p:nvSpPr>
          <p:cNvPr id="4" name="Slide Number Placeholder 3">
            <a:extLst>
              <a:ext uri="{FF2B5EF4-FFF2-40B4-BE49-F238E27FC236}">
                <a16:creationId xmlns:a16="http://schemas.microsoft.com/office/drawing/2014/main" id="{93EA32BD-3DF1-4461-835F-B6C9876F13D8}"/>
              </a:ext>
            </a:extLst>
          </p:cNvPr>
          <p:cNvSpPr>
            <a:spLocks noGrp="1"/>
          </p:cNvSpPr>
          <p:nvPr>
            <p:ph type="sldNum" sz="quarter" idx="12"/>
          </p:nvPr>
        </p:nvSpPr>
        <p:spPr/>
        <p:txBody>
          <a:bodyPr/>
          <a:lstStyle/>
          <a:p>
            <a:fld id="{D13B1417-FB1A-48D7-B1E0-1002C339307F}" type="slidenum">
              <a:rPr lang="en-GB" smtClean="0"/>
              <a:t>6</a:t>
            </a:fld>
            <a:endParaRPr lang="en-GB"/>
          </a:p>
        </p:txBody>
      </p:sp>
    </p:spTree>
    <p:extLst>
      <p:ext uri="{BB962C8B-B14F-4D97-AF65-F5344CB8AC3E}">
        <p14:creationId xmlns:p14="http://schemas.microsoft.com/office/powerpoint/2010/main" val="62566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81C25-A869-43A1-8754-36EC0EAD86E3}"/>
              </a:ext>
            </a:extLst>
          </p:cNvPr>
          <p:cNvSpPr>
            <a:spLocks noGrp="1"/>
          </p:cNvSpPr>
          <p:nvPr>
            <p:ph type="title"/>
          </p:nvPr>
        </p:nvSpPr>
        <p:spPr/>
        <p:txBody>
          <a:bodyPr>
            <a:normAutofit/>
          </a:bodyPr>
          <a:lstStyle/>
          <a:p>
            <a:pPr algn="l"/>
            <a:r>
              <a:rPr lang="en-GB" sz="3200" dirty="0"/>
              <a:t>Some good references</a:t>
            </a:r>
          </a:p>
        </p:txBody>
      </p:sp>
      <p:sp>
        <p:nvSpPr>
          <p:cNvPr id="3" name="Content Placeholder 2">
            <a:extLst>
              <a:ext uri="{FF2B5EF4-FFF2-40B4-BE49-F238E27FC236}">
                <a16:creationId xmlns:a16="http://schemas.microsoft.com/office/drawing/2014/main" id="{EF3B914B-1B0A-4F03-BDBD-57222FEB3208}"/>
              </a:ext>
            </a:extLst>
          </p:cNvPr>
          <p:cNvSpPr>
            <a:spLocks noGrp="1"/>
          </p:cNvSpPr>
          <p:nvPr>
            <p:ph idx="1"/>
          </p:nvPr>
        </p:nvSpPr>
        <p:spPr/>
        <p:txBody>
          <a:bodyPr>
            <a:normAutofit fontScale="77500" lnSpcReduction="20000"/>
          </a:bodyPr>
          <a:lstStyle/>
          <a:p>
            <a:pPr marL="0" indent="0">
              <a:buNone/>
            </a:pPr>
            <a:r>
              <a:rPr lang="en-US" altLang="en-US" dirty="0">
                <a:solidFill>
                  <a:srgbClr val="222222"/>
                </a:solidFill>
                <a:cs typeface="Arial" panose="020B0604020202020204" pitchFamily="34" charset="0"/>
              </a:rPr>
              <a:t>Tukey, J.W. 1957. </a:t>
            </a:r>
            <a:r>
              <a:rPr lang="en-US" altLang="en-US" dirty="0"/>
              <a:t/>
            </a:r>
            <a:br>
              <a:rPr lang="en-US" altLang="en-US" dirty="0"/>
            </a:br>
            <a:r>
              <a:rPr lang="en-US" altLang="en-US" dirty="0">
                <a:solidFill>
                  <a:srgbClr val="222222"/>
                </a:solidFill>
                <a:cs typeface="Arial" panose="020B0604020202020204" pitchFamily="34" charset="0"/>
              </a:rPr>
              <a:t>On the comparative anatomy of transformations. </a:t>
            </a:r>
            <a:r>
              <a:rPr lang="en-US" altLang="en-US" dirty="0"/>
              <a:t/>
            </a:r>
            <a:br>
              <a:rPr lang="en-US" altLang="en-US" dirty="0"/>
            </a:br>
            <a:r>
              <a:rPr lang="en-US" altLang="en-US" i="1" dirty="0">
                <a:solidFill>
                  <a:srgbClr val="222222"/>
                </a:solidFill>
                <a:cs typeface="Arial" panose="020B0604020202020204" pitchFamily="34" charset="0"/>
              </a:rPr>
              <a:t>Annals of Mathematical Statistics </a:t>
            </a:r>
            <a:r>
              <a:rPr lang="en-US" altLang="en-US" dirty="0">
                <a:solidFill>
                  <a:srgbClr val="222222"/>
                </a:solidFill>
                <a:cs typeface="Arial" panose="020B0604020202020204" pitchFamily="34" charset="0"/>
              </a:rPr>
              <a:t>28: 602—632. </a:t>
            </a:r>
            <a:r>
              <a:rPr lang="en-US" altLang="en-US" dirty="0"/>
              <a:t/>
            </a:r>
            <a:br>
              <a:rPr lang="en-US" altLang="en-US" dirty="0"/>
            </a:br>
            <a:r>
              <a:rPr lang="en-US" altLang="en-US" dirty="0">
                <a:solidFill>
                  <a:srgbClr val="1155CC"/>
                </a:solidFill>
                <a:cs typeface="Arial" panose="020B0604020202020204" pitchFamily="34" charset="0"/>
                <a:hlinkClick r:id="rId2"/>
              </a:rPr>
              <a:t>https://www.jstor.org/stable/2237224</a:t>
            </a:r>
            <a:r>
              <a:rPr lang="en-US" altLang="en-US" dirty="0"/>
              <a:t/>
            </a:r>
            <a:br>
              <a:rPr lang="en-US" altLang="en-US" dirty="0"/>
            </a:br>
            <a:r>
              <a:rPr lang="en-US" altLang="en-US" dirty="0"/>
              <a:t/>
            </a:r>
            <a:br>
              <a:rPr lang="en-US" altLang="en-US" dirty="0"/>
            </a:br>
            <a:r>
              <a:rPr lang="en-US" altLang="en-US" dirty="0">
                <a:solidFill>
                  <a:srgbClr val="222222"/>
                </a:solidFill>
                <a:cs typeface="Arial" panose="020B0604020202020204" pitchFamily="34" charset="0"/>
              </a:rPr>
              <a:t>Box, G.E.P. and Cox, D.R. 1964. </a:t>
            </a:r>
            <a:r>
              <a:rPr lang="en-US" altLang="en-US" dirty="0"/>
              <a:t/>
            </a:r>
            <a:br>
              <a:rPr lang="en-US" altLang="en-US" dirty="0"/>
            </a:br>
            <a:r>
              <a:rPr lang="en-US" altLang="en-US" dirty="0">
                <a:solidFill>
                  <a:srgbClr val="222222"/>
                </a:solidFill>
                <a:cs typeface="Arial" panose="020B0604020202020204" pitchFamily="34" charset="0"/>
              </a:rPr>
              <a:t>An analysis of transformations. </a:t>
            </a:r>
            <a:r>
              <a:rPr lang="en-US" altLang="en-US" dirty="0"/>
              <a:t/>
            </a:r>
            <a:br>
              <a:rPr lang="en-US" altLang="en-US" dirty="0"/>
            </a:br>
            <a:r>
              <a:rPr lang="en-US" altLang="en-US" i="1" dirty="0">
                <a:solidFill>
                  <a:srgbClr val="222222"/>
                </a:solidFill>
                <a:cs typeface="Arial" panose="020B0604020202020204" pitchFamily="34" charset="0"/>
              </a:rPr>
              <a:t>Journal of the Royal Statistical Society, Series B</a:t>
            </a:r>
            <a:r>
              <a:rPr lang="en-US" altLang="en-US" dirty="0">
                <a:solidFill>
                  <a:srgbClr val="222222"/>
                </a:solidFill>
                <a:cs typeface="Arial" panose="020B0604020202020204" pitchFamily="34" charset="0"/>
              </a:rPr>
              <a:t> 26: 211—252.         </a:t>
            </a:r>
            <a:r>
              <a:rPr lang="en-US" altLang="en-US" dirty="0"/>
              <a:t/>
            </a:r>
            <a:br>
              <a:rPr lang="en-US" altLang="en-US" dirty="0"/>
            </a:br>
            <a:r>
              <a:rPr lang="en-US" altLang="en-US" dirty="0">
                <a:solidFill>
                  <a:srgbClr val="1155CC"/>
                </a:solidFill>
                <a:cs typeface="Arial" panose="020B0604020202020204" pitchFamily="34" charset="0"/>
                <a:hlinkClick r:id="rId3"/>
              </a:rPr>
              <a:t>https://www.jstor.org/stable/2984418</a:t>
            </a:r>
            <a:r>
              <a:rPr lang="en-US" altLang="en-US" dirty="0"/>
              <a:t/>
            </a:r>
            <a:br>
              <a:rPr lang="en-US" altLang="en-US" dirty="0"/>
            </a:br>
            <a:r>
              <a:rPr lang="en-US" altLang="en-US" dirty="0"/>
              <a:t/>
            </a:r>
            <a:br>
              <a:rPr lang="en-US" altLang="en-US" dirty="0"/>
            </a:br>
            <a:r>
              <a:rPr lang="en-US" altLang="en-US" dirty="0">
                <a:solidFill>
                  <a:srgbClr val="222222"/>
                </a:solidFill>
                <a:cs typeface="Arial" panose="020B0604020202020204" pitchFamily="34" charset="0"/>
              </a:rPr>
              <a:t>Keene, O.N. 1995. </a:t>
            </a:r>
            <a:r>
              <a:rPr lang="en-US" altLang="en-US" dirty="0"/>
              <a:t/>
            </a:r>
            <a:br>
              <a:rPr lang="en-US" altLang="en-US" dirty="0"/>
            </a:br>
            <a:r>
              <a:rPr lang="en-US" altLang="en-US" dirty="0">
                <a:solidFill>
                  <a:srgbClr val="222222"/>
                </a:solidFill>
                <a:cs typeface="Arial" panose="020B0604020202020204" pitchFamily="34" charset="0"/>
              </a:rPr>
              <a:t>The log transformation is special</a:t>
            </a:r>
            <a:r>
              <a:rPr lang="en-US" altLang="en-US" dirty="0"/>
              <a:t/>
            </a:r>
            <a:br>
              <a:rPr lang="en-US" altLang="en-US" dirty="0"/>
            </a:br>
            <a:r>
              <a:rPr lang="en-US" altLang="en-US" i="1" dirty="0">
                <a:solidFill>
                  <a:srgbClr val="222222"/>
                </a:solidFill>
                <a:cs typeface="Arial" panose="020B0604020202020204" pitchFamily="34" charset="0"/>
              </a:rPr>
              <a:t>Statistics in Medicine</a:t>
            </a:r>
            <a:r>
              <a:rPr lang="en-US" altLang="en-US" dirty="0">
                <a:solidFill>
                  <a:srgbClr val="222222"/>
                </a:solidFill>
                <a:cs typeface="Arial" panose="020B0604020202020204" pitchFamily="34" charset="0"/>
              </a:rPr>
              <a:t> 14</a:t>
            </a:r>
            <a:r>
              <a:rPr lang="en-US" altLang="en-US">
                <a:solidFill>
                  <a:srgbClr val="222222"/>
                </a:solidFill>
                <a:cs typeface="Arial" panose="020B0604020202020204" pitchFamily="34" charset="0"/>
              </a:rPr>
              <a:t>: 811—819</a:t>
            </a:r>
            <a:r>
              <a:rPr lang="en-US" altLang="en-US" dirty="0">
                <a:solidFill>
                  <a:srgbClr val="222222"/>
                </a:solidFill>
                <a:cs typeface="Arial" panose="020B0604020202020204" pitchFamily="34" charset="0"/>
              </a:rPr>
              <a:t>.  </a:t>
            </a:r>
            <a:r>
              <a:rPr lang="en-US" altLang="en-US" dirty="0"/>
              <a:t> </a:t>
            </a:r>
          </a:p>
          <a:p>
            <a:pPr marL="0" indent="0">
              <a:buNone/>
            </a:pPr>
            <a:endParaRPr lang="en-GB" dirty="0"/>
          </a:p>
        </p:txBody>
      </p:sp>
      <p:sp>
        <p:nvSpPr>
          <p:cNvPr id="4" name="Slide Number Placeholder 3">
            <a:extLst>
              <a:ext uri="{FF2B5EF4-FFF2-40B4-BE49-F238E27FC236}">
                <a16:creationId xmlns:a16="http://schemas.microsoft.com/office/drawing/2014/main" id="{BDD25DE7-9C35-48E4-9994-2652AB651F09}"/>
              </a:ext>
            </a:extLst>
          </p:cNvPr>
          <p:cNvSpPr>
            <a:spLocks noGrp="1"/>
          </p:cNvSpPr>
          <p:nvPr>
            <p:ph type="sldNum" sz="quarter" idx="12"/>
          </p:nvPr>
        </p:nvSpPr>
        <p:spPr/>
        <p:txBody>
          <a:bodyPr/>
          <a:lstStyle/>
          <a:p>
            <a:fld id="{D13B1417-FB1A-48D7-B1E0-1002C339307F}" type="slidenum">
              <a:rPr lang="en-GB" smtClean="0"/>
              <a:t>7</a:t>
            </a:fld>
            <a:endParaRPr lang="en-GB"/>
          </a:p>
        </p:txBody>
      </p:sp>
    </p:spTree>
    <p:extLst>
      <p:ext uri="{BB962C8B-B14F-4D97-AF65-F5344CB8AC3E}">
        <p14:creationId xmlns:p14="http://schemas.microsoft.com/office/powerpoint/2010/main" val="104740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3CAF-12F3-4256-8F97-0C3B7879C91F}"/>
              </a:ext>
            </a:extLst>
          </p:cNvPr>
          <p:cNvSpPr>
            <a:spLocks noGrp="1"/>
          </p:cNvSpPr>
          <p:nvPr>
            <p:ph type="title"/>
          </p:nvPr>
        </p:nvSpPr>
        <p:spPr/>
        <p:txBody>
          <a:bodyPr>
            <a:normAutofit/>
          </a:bodyPr>
          <a:lstStyle/>
          <a:p>
            <a:pPr algn="l"/>
            <a:r>
              <a:rPr lang="en-GB" sz="3200" dirty="0"/>
              <a:t>Why do we transform? </a:t>
            </a:r>
          </a:p>
        </p:txBody>
      </p:sp>
      <p:sp>
        <p:nvSpPr>
          <p:cNvPr id="3" name="Content Placeholder 2">
            <a:extLst>
              <a:ext uri="{FF2B5EF4-FFF2-40B4-BE49-F238E27FC236}">
                <a16:creationId xmlns:a16="http://schemas.microsoft.com/office/drawing/2014/main" id="{42283596-2BF3-4DC4-8A38-B826B5E6D862}"/>
              </a:ext>
            </a:extLst>
          </p:cNvPr>
          <p:cNvSpPr>
            <a:spLocks noGrp="1"/>
          </p:cNvSpPr>
          <p:nvPr>
            <p:ph idx="1"/>
          </p:nvPr>
        </p:nvSpPr>
        <p:spPr/>
        <p:txBody>
          <a:bodyPr>
            <a:normAutofit/>
          </a:bodyPr>
          <a:lstStyle/>
          <a:p>
            <a:pPr marL="0" indent="0">
              <a:buNone/>
            </a:pPr>
            <a:r>
              <a:rPr lang="en-GB" sz="2400" dirty="0"/>
              <a:t>Some goals (Grails) are </a:t>
            </a:r>
          </a:p>
          <a:p>
            <a:pPr marL="0" indent="0">
              <a:buNone/>
            </a:pPr>
            <a:r>
              <a:rPr lang="en-GB" sz="2400" dirty="0"/>
              <a:t>	linear relationships </a:t>
            </a:r>
          </a:p>
          <a:p>
            <a:pPr marL="0" indent="0">
              <a:buNone/>
            </a:pPr>
            <a:r>
              <a:rPr lang="en-GB" sz="2400" dirty="0"/>
              <a:t>	additive effects </a:t>
            </a:r>
          </a:p>
          <a:p>
            <a:pPr marL="0" indent="0">
              <a:buNone/>
            </a:pPr>
            <a:r>
              <a:rPr lang="en-GB" sz="2400" dirty="0"/>
              <a:t>	equal variability </a:t>
            </a:r>
          </a:p>
          <a:p>
            <a:pPr marL="0" indent="0">
              <a:buNone/>
            </a:pPr>
            <a:r>
              <a:rPr lang="en-GB" sz="2400" dirty="0"/>
              <a:t>	symmetric distribution (even normal distribution)</a:t>
            </a:r>
          </a:p>
          <a:p>
            <a:pPr marL="0" indent="0">
              <a:buNone/>
            </a:pPr>
            <a:endParaRPr lang="en-GB" sz="2400" dirty="0"/>
          </a:p>
          <a:p>
            <a:pPr marL="0" indent="0">
              <a:buNone/>
            </a:pPr>
            <a:r>
              <a:rPr lang="en-GB" sz="2400" dirty="0"/>
              <a:t>The last goal is not the most important,                                   as many researchers seem to think….</a:t>
            </a:r>
          </a:p>
        </p:txBody>
      </p:sp>
      <p:sp>
        <p:nvSpPr>
          <p:cNvPr id="4" name="Slide Number Placeholder 3">
            <a:extLst>
              <a:ext uri="{FF2B5EF4-FFF2-40B4-BE49-F238E27FC236}">
                <a16:creationId xmlns:a16="http://schemas.microsoft.com/office/drawing/2014/main" id="{454EA291-793C-465C-951E-56E544D844D0}"/>
              </a:ext>
            </a:extLst>
          </p:cNvPr>
          <p:cNvSpPr>
            <a:spLocks noGrp="1"/>
          </p:cNvSpPr>
          <p:nvPr>
            <p:ph type="sldNum" sz="quarter" idx="12"/>
          </p:nvPr>
        </p:nvSpPr>
        <p:spPr/>
        <p:txBody>
          <a:bodyPr/>
          <a:lstStyle/>
          <a:p>
            <a:fld id="{D13B1417-FB1A-48D7-B1E0-1002C339307F}" type="slidenum">
              <a:rPr lang="en-GB" smtClean="0"/>
              <a:t>8</a:t>
            </a:fld>
            <a:endParaRPr lang="en-GB"/>
          </a:p>
        </p:txBody>
      </p:sp>
    </p:spTree>
    <p:extLst>
      <p:ext uri="{BB962C8B-B14F-4D97-AF65-F5344CB8AC3E}">
        <p14:creationId xmlns:p14="http://schemas.microsoft.com/office/powerpoint/2010/main" val="307542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ED45-9EE7-49AB-B4F8-E6F4AA0FF01C}"/>
              </a:ext>
            </a:extLst>
          </p:cNvPr>
          <p:cNvSpPr>
            <a:spLocks noGrp="1"/>
          </p:cNvSpPr>
          <p:nvPr>
            <p:ph type="title"/>
          </p:nvPr>
        </p:nvSpPr>
        <p:spPr>
          <a:xfrm>
            <a:off x="457200" y="274638"/>
            <a:ext cx="8229600" cy="1143000"/>
          </a:xfrm>
        </p:spPr>
        <p:txBody>
          <a:bodyPr>
            <a:normAutofit/>
          </a:bodyPr>
          <a:lstStyle/>
          <a:p>
            <a:pPr algn="l"/>
            <a:r>
              <a:rPr lang="en-GB" sz="3200" dirty="0"/>
              <a:t>Objections to transformation</a:t>
            </a:r>
          </a:p>
        </p:txBody>
      </p:sp>
      <p:sp>
        <p:nvSpPr>
          <p:cNvPr id="3" name="Content Placeholder 2">
            <a:extLst>
              <a:ext uri="{FF2B5EF4-FFF2-40B4-BE49-F238E27FC236}">
                <a16:creationId xmlns:a16="http://schemas.microsoft.com/office/drawing/2014/main" id="{0D79C2DE-D6F1-4661-B6E2-FD63F1286EFF}"/>
              </a:ext>
            </a:extLst>
          </p:cNvPr>
          <p:cNvSpPr>
            <a:spLocks noGrp="1"/>
          </p:cNvSpPr>
          <p:nvPr>
            <p:ph idx="1"/>
          </p:nvPr>
        </p:nvSpPr>
        <p:spPr/>
        <p:txBody>
          <a:bodyPr>
            <a:normAutofit lnSpcReduction="10000"/>
          </a:bodyPr>
          <a:lstStyle/>
          <a:p>
            <a:pPr marL="0" indent="0">
              <a:buNone/>
            </a:pPr>
            <a:r>
              <a:rPr lang="en-GB" sz="2600" dirty="0"/>
              <a:t>Objections – not always from those new to or naïve about statistics – include</a:t>
            </a:r>
          </a:p>
          <a:p>
            <a:pPr marL="0" indent="0">
              <a:buNone/>
            </a:pPr>
            <a:endParaRPr lang="en-GB" sz="2400" dirty="0"/>
          </a:p>
          <a:p>
            <a:pPr marL="0" indent="0">
              <a:buNone/>
            </a:pPr>
            <a:r>
              <a:rPr lang="en-GB" sz="2600" i="1" dirty="0"/>
              <a:t>Transformation is troubling.  </a:t>
            </a:r>
            <a:r>
              <a:rPr lang="en-GB" sz="2600" dirty="0"/>
              <a:t>Using an unfamiliar function  just makes the analysis harder to think about. </a:t>
            </a:r>
          </a:p>
          <a:p>
            <a:pPr marL="0" indent="0">
              <a:buNone/>
            </a:pPr>
            <a:endParaRPr lang="en-GB" sz="2600" dirty="0"/>
          </a:p>
          <a:p>
            <a:pPr marL="0" indent="0">
              <a:buNone/>
            </a:pPr>
            <a:r>
              <a:rPr lang="en-GB" sz="2600" i="1" dirty="0"/>
              <a:t>Transformation is tricky. </a:t>
            </a:r>
            <a:r>
              <a:rPr lang="en-GB" sz="2600" dirty="0"/>
              <a:t>How do we choose a transformation without seeming arbitrary or </a:t>
            </a:r>
            <a:r>
              <a:rPr lang="en-GB" sz="2600" i="1" dirty="0"/>
              <a:t>ad hoc</a:t>
            </a:r>
            <a:r>
              <a:rPr lang="en-GB" sz="2600" dirty="0"/>
              <a:t>? </a:t>
            </a:r>
          </a:p>
          <a:p>
            <a:pPr marL="0" indent="0">
              <a:buNone/>
            </a:pPr>
            <a:endParaRPr lang="en-GB" sz="2600" dirty="0"/>
          </a:p>
          <a:p>
            <a:pPr marL="0" indent="0">
              <a:buNone/>
            </a:pPr>
            <a:r>
              <a:rPr lang="en-GB" sz="2600" i="1" dirty="0"/>
              <a:t>Transformation is treasonous.  </a:t>
            </a:r>
            <a:r>
              <a:rPr lang="en-GB" sz="2600" dirty="0"/>
              <a:t>You are proposing changing the data. How is that allowed or even honest? </a:t>
            </a:r>
          </a:p>
          <a:p>
            <a:pPr marL="0" indent="0">
              <a:buNone/>
            </a:pPr>
            <a:endParaRPr lang="en-GB" dirty="0"/>
          </a:p>
        </p:txBody>
      </p:sp>
      <p:sp>
        <p:nvSpPr>
          <p:cNvPr id="4" name="Slide Number Placeholder 3">
            <a:extLst>
              <a:ext uri="{FF2B5EF4-FFF2-40B4-BE49-F238E27FC236}">
                <a16:creationId xmlns:a16="http://schemas.microsoft.com/office/drawing/2014/main" id="{58FA422B-FBE3-42D9-85A9-A5C0EFFD1AA0}"/>
              </a:ext>
            </a:extLst>
          </p:cNvPr>
          <p:cNvSpPr>
            <a:spLocks noGrp="1"/>
          </p:cNvSpPr>
          <p:nvPr>
            <p:ph type="sldNum" sz="quarter" idx="12"/>
          </p:nvPr>
        </p:nvSpPr>
        <p:spPr/>
        <p:txBody>
          <a:bodyPr/>
          <a:lstStyle/>
          <a:p>
            <a:fld id="{D13B1417-FB1A-48D7-B1E0-1002C339307F}" type="slidenum">
              <a:rPr lang="en-GB" smtClean="0"/>
              <a:t>9</a:t>
            </a:fld>
            <a:endParaRPr lang="en-GB"/>
          </a:p>
        </p:txBody>
      </p:sp>
    </p:spTree>
    <p:extLst>
      <p:ext uri="{BB962C8B-B14F-4D97-AF65-F5344CB8AC3E}">
        <p14:creationId xmlns:p14="http://schemas.microsoft.com/office/powerpoint/2010/main" val="3888625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38183</TotalTime>
  <Words>1449</Words>
  <Application>Microsoft Office PowerPoint</Application>
  <PresentationFormat>On-screen Show (4:3)</PresentationFormat>
  <Paragraphs>304</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Georgia</vt:lpstr>
      <vt:lpstr>Lucida Console</vt:lpstr>
      <vt:lpstr>Office Theme</vt:lpstr>
      <vt:lpstr>  Needing a different space? Transformed scales in Stata </vt:lpstr>
      <vt:lpstr>Transformed scales? </vt:lpstr>
      <vt:lpstr>Standing on others’ shoulders</vt:lpstr>
      <vt:lpstr>PowerPoint Presentation</vt:lpstr>
      <vt:lpstr>The tool kit includes</vt:lpstr>
      <vt:lpstr>PowerPoint Presentation</vt:lpstr>
      <vt:lpstr>Some good references</vt:lpstr>
      <vt:lpstr>Why do we transform? </vt:lpstr>
      <vt:lpstr>Objections to transformation</vt:lpstr>
      <vt:lpstr>Theme and structure</vt:lpstr>
      <vt:lpstr>Logarithmic axis scales</vt:lpstr>
      <vt:lpstr>Better labels on logarithmic scale?</vt:lpstr>
      <vt:lpstr>More generally</vt:lpstr>
      <vt:lpstr>ladder, gladder, qladder</vt:lpstr>
      <vt:lpstr>PowerPoint Presentation</vt:lpstr>
      <vt:lpstr>ladder</vt:lpstr>
      <vt:lpstr>gladder</vt:lpstr>
      <vt:lpstr>PowerPoint Presentation</vt:lpstr>
      <vt:lpstr>qladder</vt:lpstr>
      <vt:lpstr>PowerPoint Presentation</vt:lpstr>
      <vt:lpstr>What is wrong </vt:lpstr>
      <vt:lpstr>PowerPoint Presentation</vt:lpstr>
      <vt:lpstr>To be fair </vt:lpstr>
      <vt:lpstr>What is right</vt:lpstr>
      <vt:lpstr>Command design</vt:lpstr>
      <vt:lpstr>PowerPoint Presentation</vt:lpstr>
      <vt:lpstr>PowerPoint Presentation</vt:lpstr>
      <vt:lpstr>PowerPoint Presentation</vt:lpstr>
      <vt:lpstr>PowerPoint Presentation</vt:lpstr>
      <vt:lpstr>PowerPoint Presentation</vt:lpstr>
      <vt:lpstr>transplot</vt:lpstr>
      <vt:lpstr>Oneway mode</vt:lpstr>
      <vt:lpstr>PowerPoint Presentation</vt:lpstr>
      <vt:lpstr>PowerPoint Presentation</vt:lpstr>
      <vt:lpstr>Beans???</vt:lpstr>
      <vt:lpstr>transplot syntax</vt:lpstr>
      <vt:lpstr>transform() option</vt:lpstr>
      <vt:lpstr>Other options</vt:lpstr>
      <vt:lpstr>Another example</vt:lpstr>
      <vt:lpstr>PowerPoint Presentation</vt:lpstr>
      <vt:lpstr>PowerPoint Presentation</vt:lpstr>
      <vt:lpstr>PowerPoint Presentation</vt:lpstr>
      <vt:lpstr>qplot </vt:lpstr>
      <vt:lpstr>Twoway mode</vt:lpstr>
      <vt:lpstr>PowerPoint Presentation</vt:lpstr>
      <vt:lpstr>PowerPoint Presentation</vt:lpstr>
      <vt:lpstr>Twoway mode</vt:lpstr>
      <vt:lpstr>In practice</vt:lpstr>
      <vt:lpstr>PowerPoint Presentation</vt:lpstr>
      <vt:lpstr>PowerPoint Presentation</vt:lpstr>
    </vt:vector>
  </TitlesOfParts>
  <Company>Durham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Vote for quantile plots!  New planks in an old campaign</dc:title>
  <dc:creator>Nick Cox</dc:creator>
  <cp:lastModifiedBy>COX, NICHOLAS J.</cp:lastModifiedBy>
  <cp:revision>237</cp:revision>
  <dcterms:created xsi:type="dcterms:W3CDTF">2016-07-17T16:03:03Z</dcterms:created>
  <dcterms:modified xsi:type="dcterms:W3CDTF">2019-09-02T09:09:25Z</dcterms:modified>
</cp:coreProperties>
</file>