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61" r:id="rId3"/>
    <p:sldId id="257" r:id="rId4"/>
    <p:sldId id="271" r:id="rId5"/>
    <p:sldId id="260" r:id="rId6"/>
    <p:sldId id="258" r:id="rId7"/>
    <p:sldId id="270" r:id="rId8"/>
    <p:sldId id="259" r:id="rId9"/>
    <p:sldId id="262" r:id="rId10"/>
    <p:sldId id="277" r:id="rId11"/>
    <p:sldId id="263" r:id="rId12"/>
    <p:sldId id="274" r:id="rId13"/>
    <p:sldId id="266" r:id="rId14"/>
    <p:sldId id="275" r:id="rId15"/>
    <p:sldId id="267" r:id="rId16"/>
    <p:sldId id="269" r:id="rId17"/>
    <p:sldId id="272" r:id="rId18"/>
    <p:sldId id="273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79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2A2E6-945B-4B90-8F6F-BE9C0C15069F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CAAFB-1367-47D6-AAC2-0B2795128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172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:\Illustrator\Logos\CTU logos\Template outputs\PowerPoint logo templates\UCL_MRCCTU_co-partnership_logo_nobackground_titleslides_43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325493"/>
            <a:ext cx="8496000" cy="94326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61048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8A79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1EA5B-0077-437D-A510-16C757F601DE}" type="datetime1">
              <a:rPr lang="en-GB" smtClean="0"/>
              <a:t>03/09/2018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953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852936"/>
            <a:ext cx="8229600" cy="32732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BA8B-2174-4A35-B466-4AA0F63A30B0}" type="datetime1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1776-5B43-440B-AD45-7FEBFB450FD9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N:\Illustrator\Logos\CTU logos\Template outputs\PowerPoint logo templates\UCL_MRCCTU_co-partnership_logo_nobackground_titleslides_43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325493"/>
            <a:ext cx="8496000" cy="94326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419333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76672"/>
            <a:ext cx="2057400" cy="564949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6672"/>
            <a:ext cx="6019800" cy="56494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8504-6D7B-49FD-8299-2F9718CD998B}" type="datetime1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 smtClean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solidFill>
                  <a:schemeClr val="accent1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2415080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238C-65B3-48EB-843D-3C9B180FAAFA}" type="datetime1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 smtClean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solidFill>
                  <a:schemeClr val="accent1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2853120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F135-F1A8-40D6-991F-E06EACAA217D}" type="datetime1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 smtClean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N:\Illustrator\Logos\CTU logos\Template outputs\PowerPoint logo templates\UCL_MRCCTU_co-partnership_logo_nobackground_titleslides_43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325493"/>
            <a:ext cx="8496000" cy="94326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740188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4038600" cy="43533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3533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052CC-1634-4A41-A4B0-E58D85676857}" type="datetime1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 smtClean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solidFill>
                  <a:schemeClr val="accent1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4090753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4"/>
            <a:ext cx="4040188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4"/>
            <a:ext cx="4041775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DAD5-EC20-4CB2-9D52-8FEAE836314D}" type="datetime1">
              <a:rPr lang="en-GB" smtClean="0"/>
              <a:t>03/09/2018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 smtClean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solidFill>
                  <a:schemeClr val="accent1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201411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8194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559B-02C0-47C0-A5D9-8A884B11C6E1}" type="datetime1">
              <a:rPr lang="en-GB" smtClean="0"/>
              <a:t>03/09/2018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 smtClean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N:\Illustrator\Logos\CTU logos\Template outputs\PowerPoint logo templates\UCL_MRCCTU_co-partnership_logo_nobackground_titleslides_43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325493"/>
            <a:ext cx="8496000" cy="94326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005385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93A-D9DA-4657-8C89-6E561358678B}" type="datetime1">
              <a:rPr lang="en-GB" smtClean="0"/>
              <a:t>03/09/2018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 smtClean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solidFill>
                  <a:schemeClr val="accent1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3329630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772816"/>
            <a:ext cx="5111750" cy="43533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9E24-2FD8-4ECC-B17A-8FBF65A7A7FD}" type="datetime1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1776-5B43-440B-AD45-7FEBFB450FD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solidFill>
                  <a:schemeClr val="accent1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1424416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4745"/>
            <a:ext cx="5486400" cy="36028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8783-3629-4BE2-B708-443D2CA0F85A}" type="datetime1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1776-5B43-440B-AD45-7FEBFB450FD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solidFill>
                  <a:schemeClr val="accent1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3215543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4353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9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93B0D-3BB8-4B52-B51B-A162A7D32BD5}" type="datetime1">
              <a:rPr lang="en-GB" smtClean="0"/>
              <a:t>03/09/2018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6356350"/>
            <a:ext cx="4119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29808" y="6356350"/>
            <a:ext cx="1162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09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40000"/>
        </a:lnSpc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02624" cy="1802631"/>
          </a:xfrm>
        </p:spPr>
        <p:txBody>
          <a:bodyPr>
            <a:normAutofit fontScale="90000"/>
          </a:bodyPr>
          <a:lstStyle/>
          <a:p>
            <a:r>
              <a:rPr lang="en-GB" b="1" dirty="0" err="1" smtClean="0">
                <a:latin typeface="Courier (W1)" pitchFamily="49" charset="0"/>
              </a:rPr>
              <a:t>admetan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 </a:t>
            </a:r>
            <a:r>
              <a:rPr lang="en-GB" dirty="0"/>
              <a:t>new, comprehensive meta-analysis command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7416824" cy="1752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David Fisher</a:t>
            </a:r>
          </a:p>
          <a:p>
            <a:r>
              <a:rPr lang="en-GB" dirty="0" smtClean="0"/>
              <a:t>MRC Clinical Trials Unit at UCL</a:t>
            </a:r>
            <a:endParaRPr lang="en-GB" dirty="0" smtClean="0"/>
          </a:p>
          <a:p>
            <a:r>
              <a:rPr lang="en-GB" dirty="0" smtClean="0"/>
              <a:t>2018 London Stata Conference, 6</a:t>
            </a:r>
            <a:r>
              <a:rPr lang="en-GB" baseline="30000" dirty="0" smtClean="0"/>
              <a:t>th</a:t>
            </a:r>
            <a:r>
              <a:rPr lang="en-GB" dirty="0" smtClean="0"/>
              <a:t> September 2018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7866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Random-effects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6805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GB" b="1" dirty="0" err="1" smtClean="0">
                <a:latin typeface="Courier (W1)" pitchFamily="49" charset="0"/>
              </a:rPr>
              <a:t>metan</a:t>
            </a:r>
            <a:r>
              <a:rPr lang="en-GB" dirty="0" smtClean="0"/>
              <a:t> only has </a:t>
            </a:r>
            <a:r>
              <a:rPr lang="en-GB" dirty="0" err="1" smtClean="0"/>
              <a:t>DerSimonian</a:t>
            </a:r>
            <a:r>
              <a:rPr lang="en-GB" dirty="0" smtClean="0"/>
              <a:t>-Laird estimator of 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GB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b="1" dirty="0" err="1">
                <a:latin typeface="Courier (W1)" pitchFamily="49" charset="0"/>
              </a:rPr>
              <a:t>ipdmetan</a:t>
            </a:r>
            <a:r>
              <a:rPr lang="en-GB" dirty="0" smtClean="0"/>
              <a:t> and </a:t>
            </a:r>
            <a:r>
              <a:rPr lang="en-GB" b="1" dirty="0" err="1">
                <a:latin typeface="Courier (W1)" pitchFamily="49" charset="0"/>
              </a:rPr>
              <a:t>metaan</a:t>
            </a:r>
            <a:r>
              <a:rPr lang="en-GB" dirty="0" smtClean="0"/>
              <a:t> are examples of recent commands with a range of random-effects options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GB" b="1" dirty="0" err="1">
                <a:latin typeface="Courier (W1)" pitchFamily="49" charset="0"/>
              </a:rPr>
              <a:t>admetan</a:t>
            </a:r>
            <a:r>
              <a:rPr lang="en-GB" dirty="0" smtClean="0"/>
              <a:t> extends the range still further:</a:t>
            </a:r>
          </a:p>
          <a:p>
            <a:pPr lvl="1"/>
            <a:r>
              <a:rPr lang="en-GB" dirty="0" smtClean="0"/>
              <a:t>All models available in </a:t>
            </a:r>
            <a:r>
              <a:rPr lang="en-GB" b="1" dirty="0" err="1" smtClean="0">
                <a:latin typeface="Courier (W1)" pitchFamily="49" charset="0"/>
              </a:rPr>
              <a:t>ipdmetan</a:t>
            </a:r>
            <a:r>
              <a:rPr lang="en-GB" dirty="0" smtClean="0"/>
              <a:t> are carried over (Fisher SJ 2015)</a:t>
            </a:r>
          </a:p>
          <a:p>
            <a:pPr lvl="1"/>
            <a:r>
              <a:rPr lang="en-GB" dirty="0" smtClean="0"/>
              <a:t>More recent additions include</a:t>
            </a:r>
          </a:p>
          <a:p>
            <a:pPr lvl="2"/>
            <a:r>
              <a:rPr lang="en-GB" dirty="0" err="1"/>
              <a:t>Henmi</a:t>
            </a:r>
            <a:r>
              <a:rPr lang="en-GB" dirty="0"/>
              <a:t> and </a:t>
            </a:r>
            <a:r>
              <a:rPr lang="en-GB" dirty="0" err="1"/>
              <a:t>Copas’s</a:t>
            </a:r>
            <a:r>
              <a:rPr lang="en-GB" dirty="0"/>
              <a:t>  gamma approximation method (</a:t>
            </a:r>
            <a:r>
              <a:rPr lang="en-GB" dirty="0" err="1"/>
              <a:t>Henmi</a:t>
            </a:r>
            <a:r>
              <a:rPr lang="en-GB" dirty="0"/>
              <a:t> and Copas 2010</a:t>
            </a:r>
            <a:r>
              <a:rPr lang="en-GB" dirty="0" smtClean="0"/>
              <a:t>)</a:t>
            </a:r>
          </a:p>
          <a:p>
            <a:pPr lvl="2"/>
            <a:r>
              <a:rPr lang="en-GB" dirty="0"/>
              <a:t>Bartlett’s correction with Profile Likelihood (Huizenga et al 2011)</a:t>
            </a:r>
          </a:p>
          <a:p>
            <a:pPr lvl="2"/>
            <a:r>
              <a:rPr lang="en-GB" dirty="0" err="1" smtClean="0"/>
              <a:t>Doi’s</a:t>
            </a:r>
            <a:r>
              <a:rPr lang="en-GB" dirty="0" smtClean="0"/>
              <a:t> “Quality Effects” model (</a:t>
            </a:r>
            <a:r>
              <a:rPr lang="en-GB" dirty="0" err="1" smtClean="0"/>
              <a:t>Doi</a:t>
            </a:r>
            <a:r>
              <a:rPr lang="en-GB" dirty="0" smtClean="0"/>
              <a:t> et al 2015)</a:t>
            </a:r>
          </a:p>
          <a:p>
            <a:pPr lvl="2"/>
            <a:r>
              <a:rPr lang="en-GB" dirty="0" smtClean="0"/>
              <a:t>An ADMA version of </a:t>
            </a:r>
            <a:r>
              <a:rPr lang="en-GB" dirty="0" err="1" smtClean="0"/>
              <a:t>Kenward</a:t>
            </a:r>
            <a:r>
              <a:rPr lang="en-GB" dirty="0" smtClean="0"/>
              <a:t> &amp; Roger’s mixed-model variance correction for REML (Morris et al 2018)</a:t>
            </a:r>
          </a:p>
        </p:txBody>
      </p:sp>
    </p:spTree>
    <p:extLst>
      <p:ext uri="{BB962C8B-B14F-4D97-AF65-F5344CB8AC3E}">
        <p14:creationId xmlns:p14="http://schemas.microsoft.com/office/powerpoint/2010/main" val="3164124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Random-effects models</a:t>
            </a:r>
            <a:br>
              <a:rPr lang="en-GB" dirty="0" smtClean="0"/>
            </a:br>
            <a:r>
              <a:rPr lang="en-GB" sz="2200" b="1" dirty="0" smtClean="0"/>
              <a:t>…with some colourful </a:t>
            </a:r>
            <a:r>
              <a:rPr lang="en-GB" sz="2200" dirty="0" err="1" smtClean="0">
                <a:latin typeface="Courier (W1)" pitchFamily="49" charset="0"/>
              </a:rPr>
              <a:t>forestplot</a:t>
            </a:r>
            <a:r>
              <a:rPr lang="en-GB" sz="2200" b="1" dirty="0" smtClean="0"/>
              <a:t> options</a:t>
            </a:r>
            <a:endParaRPr lang="en-GB" sz="2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02" b="16664"/>
          <a:stretch/>
        </p:blipFill>
        <p:spPr bwMode="auto">
          <a:xfrm>
            <a:off x="1187624" y="3230072"/>
            <a:ext cx="7416824" cy="3589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0776" y="1628800"/>
            <a:ext cx="8229600" cy="165618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200" dirty="0"/>
              <a:t>(same </a:t>
            </a:r>
            <a:r>
              <a:rPr lang="en-GB" sz="2200" dirty="0" smtClean="0"/>
              <a:t>example dataset </a:t>
            </a:r>
            <a:r>
              <a:rPr lang="en-GB" sz="2200" dirty="0"/>
              <a:t>as before, from Harris et al SJ 2008</a:t>
            </a:r>
            <a:r>
              <a:rPr lang="en-GB" sz="2200" dirty="0" smtClean="0"/>
              <a:t>)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sz="2200" dirty="0" smtClean="0"/>
              <a:t>I previously discussed how to specifying colour/pattern options for plot elements in the context of </a:t>
            </a:r>
            <a:r>
              <a:rPr lang="en-GB" sz="2200" b="1" dirty="0" err="1" smtClean="0">
                <a:latin typeface="Courier (W1)" pitchFamily="49" charset="0"/>
              </a:rPr>
              <a:t>ipdmetan</a:t>
            </a:r>
            <a:r>
              <a:rPr lang="en-GB" sz="2200" dirty="0"/>
              <a:t>  </a:t>
            </a:r>
            <a:r>
              <a:rPr lang="en-GB" sz="2200" dirty="0" smtClean="0"/>
              <a:t>(Fisher SJ 2015)</a:t>
            </a:r>
            <a:endParaRPr lang="en-GB" sz="2200" b="1" dirty="0" smtClean="0">
              <a:latin typeface="Courier (W1)" pitchFamily="49" charset="0"/>
            </a:endParaRP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GB" sz="2000" dirty="0" smtClean="0"/>
              <a:t>New: diamonds now constructed using </a:t>
            </a:r>
            <a:r>
              <a:rPr lang="en-GB" sz="2000" b="1" dirty="0" err="1" smtClean="0">
                <a:latin typeface="Courier (W1)" pitchFamily="49" charset="0"/>
              </a:rPr>
              <a:t>twoway</a:t>
            </a:r>
            <a:r>
              <a:rPr lang="en-GB" sz="2000" b="1" dirty="0" smtClean="0">
                <a:latin typeface="Courier (W1)" pitchFamily="49" charset="0"/>
              </a:rPr>
              <a:t> </a:t>
            </a:r>
            <a:r>
              <a:rPr lang="en-GB" sz="2000" b="1" dirty="0" err="1" smtClean="0">
                <a:latin typeface="Courier (W1)" pitchFamily="49" charset="0"/>
              </a:rPr>
              <a:t>rarea</a:t>
            </a:r>
            <a:r>
              <a:rPr lang="en-GB" sz="2000" dirty="0" smtClean="0"/>
              <a:t>, allowing </a:t>
            </a:r>
            <a:r>
              <a:rPr lang="en-GB" sz="2000" i="1" dirty="0" smtClean="0"/>
              <a:t>fill colour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53545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Cumulative and Influence 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1224135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 smtClean="0">
                <a:latin typeface="Courier (W1)" pitchFamily="49" charset="0"/>
              </a:rPr>
              <a:t>cumulative</a:t>
            </a:r>
            <a:r>
              <a:rPr lang="en-GB" dirty="0" smtClean="0"/>
              <a:t> and </a:t>
            </a:r>
            <a:r>
              <a:rPr lang="en-GB" b="1" dirty="0">
                <a:latin typeface="Courier (W1)" pitchFamily="49" charset="0"/>
              </a:rPr>
              <a:t>influence</a:t>
            </a:r>
            <a:r>
              <a:rPr lang="en-GB" dirty="0" smtClean="0"/>
              <a:t> options to </a:t>
            </a:r>
            <a:r>
              <a:rPr lang="en-GB" b="1" dirty="0" err="1" smtClean="0">
                <a:latin typeface="Courier (W1)" pitchFamily="49" charset="0"/>
              </a:rPr>
              <a:t>admetan</a:t>
            </a:r>
            <a:r>
              <a:rPr lang="en-GB" dirty="0" smtClean="0"/>
              <a:t> give similar functionality to existing commands </a:t>
            </a:r>
            <a:r>
              <a:rPr lang="en-GB" b="1" dirty="0" err="1">
                <a:latin typeface="Courier (W1)" pitchFamily="49" charset="0"/>
              </a:rPr>
              <a:t>metacum</a:t>
            </a:r>
            <a:r>
              <a:rPr lang="en-GB" dirty="0"/>
              <a:t> </a:t>
            </a:r>
            <a:r>
              <a:rPr lang="en-GB" dirty="0" smtClean="0"/>
              <a:t>and </a:t>
            </a:r>
            <a:r>
              <a:rPr lang="en-GB" b="1" dirty="0" err="1" smtClean="0">
                <a:latin typeface="Courier (W1)" pitchFamily="49" charset="0"/>
              </a:rPr>
              <a:t>metainf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But benefit from integration with rest of </a:t>
            </a:r>
            <a:r>
              <a:rPr lang="en-GB" b="1" dirty="0" err="1">
                <a:latin typeface="Courier (W1)" pitchFamily="49" charset="0"/>
              </a:rPr>
              <a:t>admetan</a:t>
            </a:r>
            <a:r>
              <a:rPr lang="en-GB" dirty="0" smtClean="0"/>
              <a:t> and </a:t>
            </a:r>
            <a:r>
              <a:rPr lang="en-GB" b="1" dirty="0" err="1">
                <a:latin typeface="Courier (W1)" pitchFamily="49" charset="0"/>
              </a:rPr>
              <a:t>forestplot</a:t>
            </a:r>
            <a:r>
              <a:rPr lang="en-GB" dirty="0" smtClean="0"/>
              <a:t>!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28" r="12586"/>
          <a:stretch/>
        </p:blipFill>
        <p:spPr bwMode="auto">
          <a:xfrm>
            <a:off x="539552" y="3071184"/>
            <a:ext cx="3728622" cy="365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6" r="11781"/>
          <a:stretch/>
        </p:blipFill>
        <p:spPr bwMode="auto">
          <a:xfrm>
            <a:off x="4860032" y="3071184"/>
            <a:ext cx="3790765" cy="365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559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Saved datasets (“results sets”)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44824"/>
            <a:ext cx="8964488" cy="468052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 smtClean="0"/>
              <a:t>Save data in a format from which </a:t>
            </a:r>
            <a:r>
              <a:rPr lang="en-GB" b="1" dirty="0" err="1" smtClean="0">
                <a:latin typeface="Courier (W1)" pitchFamily="49" charset="0"/>
              </a:rPr>
              <a:t>forestplot</a:t>
            </a:r>
            <a:r>
              <a:rPr lang="en-GB" dirty="0" smtClean="0"/>
              <a:t> can build a plot automatically, with no statistical modelling and minimal option-specification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Allows huge flexibility for forest plots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I’ve previously mentioned this in connection with </a:t>
            </a:r>
            <a:r>
              <a:rPr lang="en-GB" b="1" dirty="0" err="1" smtClean="0">
                <a:latin typeface="Courier (W1)" pitchFamily="49" charset="0"/>
              </a:rPr>
              <a:t>ipdmetan</a:t>
            </a:r>
            <a:endParaRPr lang="en-GB" b="1" dirty="0" smtClean="0">
              <a:latin typeface="Courier (W1)" pitchFamily="49" charset="0"/>
            </a:endParaRPr>
          </a:p>
          <a:p>
            <a:pPr lvl="1">
              <a:lnSpc>
                <a:spcPct val="120000"/>
              </a:lnSpc>
            </a:pPr>
            <a:endParaRPr lang="en-GB" sz="1200" b="1" dirty="0" smtClean="0">
              <a:latin typeface="Courier (W1)" pitchFamily="49" charset="0"/>
            </a:endParaRPr>
          </a:p>
          <a:p>
            <a:pPr>
              <a:lnSpc>
                <a:spcPct val="110000"/>
              </a:lnSpc>
            </a:pPr>
            <a:r>
              <a:rPr lang="en-GB" dirty="0" smtClean="0"/>
              <a:t>Example use case: recreate </a:t>
            </a:r>
            <a:r>
              <a:rPr lang="en-GB" b="1" dirty="0" err="1">
                <a:latin typeface="Courier (W1)" pitchFamily="49" charset="0"/>
              </a:rPr>
              <a:t>metan</a:t>
            </a:r>
            <a:r>
              <a:rPr lang="en-GB" dirty="0" err="1" smtClean="0"/>
              <a:t>’s</a:t>
            </a:r>
            <a:r>
              <a:rPr lang="en-GB" dirty="0" smtClean="0"/>
              <a:t> “</a:t>
            </a:r>
            <a:r>
              <a:rPr lang="en-GB" b="1" dirty="0">
                <a:latin typeface="Courier (W1)" pitchFamily="49" charset="0"/>
              </a:rPr>
              <a:t>second()</a:t>
            </a:r>
            <a:r>
              <a:rPr lang="en-GB" dirty="0" smtClean="0"/>
              <a:t>” option (not currently available with </a:t>
            </a:r>
            <a:r>
              <a:rPr lang="en-GB" b="1" dirty="0" err="1">
                <a:latin typeface="Courier (W1)" pitchFamily="49" charset="0"/>
              </a:rPr>
              <a:t>admetan</a:t>
            </a:r>
            <a:r>
              <a:rPr lang="en-GB" dirty="0" smtClean="0"/>
              <a:t>) for e.g. displaying fixed- and random-effects results on same forest plot</a:t>
            </a:r>
          </a:p>
          <a:p>
            <a:r>
              <a:rPr lang="en-GB" dirty="0" err="1" smtClean="0"/>
              <a:t>Psuedo</a:t>
            </a:r>
            <a:r>
              <a:rPr lang="en-GB" dirty="0" smtClean="0"/>
              <a:t>-code: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Run first (e.g. fixed-effects) analysis; save results set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Run second </a:t>
            </a:r>
            <a:r>
              <a:rPr lang="en-GB" dirty="0"/>
              <a:t>(e.g. </a:t>
            </a:r>
            <a:r>
              <a:rPr lang="en-GB" dirty="0" smtClean="0"/>
              <a:t>random-effects</a:t>
            </a:r>
            <a:r>
              <a:rPr lang="en-GB" dirty="0"/>
              <a:t>) </a:t>
            </a:r>
            <a:r>
              <a:rPr lang="en-GB" dirty="0" smtClean="0"/>
              <a:t>analysis; save results set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Load first results set; append second results set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Apply any additional tweaks</a:t>
            </a:r>
          </a:p>
          <a:p>
            <a:pPr marL="857250" lvl="1" indent="-457200">
              <a:spcBef>
                <a:spcPts val="800"/>
              </a:spcBef>
              <a:buFont typeface="+mj-lt"/>
              <a:buAutoNum type="arabicPeriod"/>
            </a:pPr>
            <a:r>
              <a:rPr lang="en-GB" dirty="0" smtClean="0"/>
              <a:t>Run </a:t>
            </a:r>
            <a:r>
              <a:rPr lang="en-GB" b="1" dirty="0" err="1" smtClean="0">
                <a:latin typeface="Courier (W1)" pitchFamily="49" charset="0"/>
              </a:rPr>
              <a:t>forestplot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0698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Result using </a:t>
            </a:r>
            <a:r>
              <a:rPr lang="en-GB" b="1" dirty="0" err="1" smtClean="0">
                <a:latin typeface="Courier (W1)" pitchFamily="49" charset="0"/>
              </a:rPr>
              <a:t>metan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dirty="0" smtClean="0"/>
              <a:t>(taken from Harris et al, SJ 2008)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136815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Courier (W1)" pitchFamily="49" charset="0"/>
              </a:rPr>
              <a:t>. use </a:t>
            </a:r>
            <a:r>
              <a:rPr lang="en-GB" dirty="0" err="1" smtClean="0">
                <a:latin typeface="Courier (W1)" pitchFamily="49" charset="0"/>
              </a:rPr>
              <a:t>bcgtrial</a:t>
            </a:r>
            <a:r>
              <a:rPr lang="en-GB" dirty="0" smtClean="0">
                <a:latin typeface="Courier (W1)" pitchFamily="49" charset="0"/>
              </a:rPr>
              <a:t>, clear</a:t>
            </a:r>
          </a:p>
          <a:p>
            <a:pPr marL="0" indent="0">
              <a:buNone/>
            </a:pPr>
            <a:r>
              <a:rPr lang="en-GB" dirty="0" smtClean="0">
                <a:latin typeface="Courier (W1)" pitchFamily="49" charset="0"/>
              </a:rPr>
              <a:t>. </a:t>
            </a:r>
            <a:r>
              <a:rPr lang="en-GB" dirty="0" err="1">
                <a:latin typeface="Courier (W1)" pitchFamily="49" charset="0"/>
              </a:rPr>
              <a:t>metan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tcases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tnoncases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ccases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cnoncases</a:t>
            </a:r>
            <a:r>
              <a:rPr lang="en-GB" dirty="0">
                <a:latin typeface="Courier (W1)" pitchFamily="49" charset="0"/>
              </a:rPr>
              <a:t>, </a:t>
            </a:r>
            <a:r>
              <a:rPr lang="en-GB" dirty="0" err="1">
                <a:latin typeface="Courier (W1)" pitchFamily="49" charset="0"/>
              </a:rPr>
              <a:t>rr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fixedi</a:t>
            </a:r>
            <a:r>
              <a:rPr lang="en-GB" dirty="0">
                <a:latin typeface="Courier (W1)" pitchFamily="49" charset="0"/>
              </a:rPr>
              <a:t> second(random) </a:t>
            </a:r>
            <a:r>
              <a:rPr lang="en-GB" dirty="0" err="1">
                <a:latin typeface="Courier (W1)" pitchFamily="49" charset="0"/>
              </a:rPr>
              <a:t>lcols</a:t>
            </a:r>
            <a:r>
              <a:rPr lang="en-GB" dirty="0">
                <a:latin typeface="Courier (W1)" pitchFamily="49" charset="0"/>
              </a:rPr>
              <a:t>(</a:t>
            </a:r>
            <a:r>
              <a:rPr lang="en-GB" dirty="0" err="1">
                <a:latin typeface="Courier (W1)" pitchFamily="49" charset="0"/>
              </a:rPr>
              <a:t>trialnam</a:t>
            </a:r>
            <a:r>
              <a:rPr lang="en-GB" dirty="0">
                <a:latin typeface="Courier (W1)" pitchFamily="49" charset="0"/>
              </a:rPr>
              <a:t> authors </a:t>
            </a:r>
            <a:r>
              <a:rPr lang="en-GB" dirty="0" err="1">
                <a:latin typeface="Courier (W1)" pitchFamily="49" charset="0"/>
              </a:rPr>
              <a:t>startyr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alloc</a:t>
            </a:r>
            <a:r>
              <a:rPr lang="en-GB" dirty="0">
                <a:latin typeface="Courier (W1)" pitchFamily="49" charset="0"/>
              </a:rPr>
              <a:t> latitude) counts </a:t>
            </a:r>
            <a:r>
              <a:rPr lang="en-GB" dirty="0" err="1">
                <a:latin typeface="Courier (W1)" pitchFamily="49" charset="0"/>
              </a:rPr>
              <a:t>astext</a:t>
            </a:r>
            <a:r>
              <a:rPr lang="en-GB" dirty="0">
                <a:latin typeface="Courier (W1)" pitchFamily="49" charset="0"/>
              </a:rPr>
              <a:t>(70) </a:t>
            </a:r>
            <a:r>
              <a:rPr lang="en-GB" dirty="0" err="1">
                <a:latin typeface="Courier (W1)" pitchFamily="49" charset="0"/>
              </a:rPr>
              <a:t>textsize</a:t>
            </a:r>
            <a:r>
              <a:rPr lang="en-GB" dirty="0">
                <a:latin typeface="Courier (W1)" pitchFamily="49" charset="0"/>
              </a:rPr>
              <a:t>(200) </a:t>
            </a:r>
            <a:r>
              <a:rPr lang="en-GB" dirty="0" err="1">
                <a:latin typeface="Courier (W1)" pitchFamily="49" charset="0"/>
              </a:rPr>
              <a:t>boxsca</a:t>
            </a:r>
            <a:r>
              <a:rPr lang="en-GB" dirty="0">
                <a:latin typeface="Courier (W1)" pitchFamily="49" charset="0"/>
              </a:rPr>
              <a:t>(80) </a:t>
            </a:r>
            <a:r>
              <a:rPr lang="en-GB" dirty="0" err="1">
                <a:latin typeface="Courier (W1)" pitchFamily="49" charset="0"/>
              </a:rPr>
              <a:t>xlabel</a:t>
            </a:r>
            <a:r>
              <a:rPr lang="en-GB" dirty="0">
                <a:latin typeface="Courier (W1)" pitchFamily="49" charset="0"/>
              </a:rPr>
              <a:t>(0.1,10) notable </a:t>
            </a:r>
            <a:r>
              <a:rPr lang="en-GB" dirty="0" err="1">
                <a:latin typeface="Courier (W1)" pitchFamily="49" charset="0"/>
              </a:rPr>
              <a:t>xsize</a:t>
            </a:r>
            <a:r>
              <a:rPr lang="en-GB" dirty="0">
                <a:latin typeface="Courier (W1)" pitchFamily="49" charset="0"/>
              </a:rPr>
              <a:t>(10) </a:t>
            </a:r>
            <a:r>
              <a:rPr lang="en-GB" dirty="0" err="1">
                <a:latin typeface="Courier (W1)" pitchFamily="49" charset="0"/>
              </a:rPr>
              <a:t>ysize</a:t>
            </a:r>
            <a:r>
              <a:rPr lang="en-GB" dirty="0">
                <a:latin typeface="Courier (W1)" pitchFamily="49" charset="0"/>
              </a:rPr>
              <a:t>(6)</a:t>
            </a:r>
          </a:p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68960"/>
            <a:ext cx="6196489" cy="37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4833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Code using </a:t>
            </a:r>
            <a:r>
              <a:rPr lang="en-GB" b="1" dirty="0" err="1" smtClean="0">
                <a:latin typeface="Courier (W1)" pitchFamily="49" charset="0"/>
              </a:rPr>
              <a:t>admetan</a:t>
            </a:r>
            <a:endParaRPr lang="en-GB" b="1" dirty="0">
              <a:latin typeface="Courier (W1)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(W1)" pitchFamily="49" charset="0"/>
              </a:rPr>
              <a:t>// Run random-effects model, using "</a:t>
            </a:r>
            <a:r>
              <a:rPr lang="en-GB" dirty="0" err="1">
                <a:latin typeface="Courier (W1)" pitchFamily="49" charset="0"/>
              </a:rPr>
              <a:t>summaryonly</a:t>
            </a:r>
            <a:r>
              <a:rPr lang="en-GB" dirty="0">
                <a:latin typeface="Courier (W1)" pitchFamily="49" charset="0"/>
              </a:rPr>
              <a:t>" option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(W1)" pitchFamily="49" charset="0"/>
              </a:rPr>
              <a:t>. </a:t>
            </a:r>
            <a:r>
              <a:rPr lang="en-GB" dirty="0" err="1">
                <a:latin typeface="Courier (W1)" pitchFamily="49" charset="0"/>
              </a:rPr>
              <a:t>admetan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tcases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tnoncases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ccases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cnoncases</a:t>
            </a:r>
            <a:r>
              <a:rPr lang="en-GB" dirty="0">
                <a:latin typeface="Courier (W1)" pitchFamily="49" charset="0"/>
              </a:rPr>
              <a:t>, re </a:t>
            </a:r>
            <a:r>
              <a:rPr lang="en-GB" dirty="0" err="1">
                <a:latin typeface="Courier (W1)" pitchFamily="49" charset="0"/>
              </a:rPr>
              <a:t>nograph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summaryonly</a:t>
            </a:r>
            <a:r>
              <a:rPr lang="en-GB" dirty="0">
                <a:latin typeface="Courier (W1)" pitchFamily="49" charset="0"/>
              </a:rPr>
              <a:t> saving(</a:t>
            </a:r>
            <a:r>
              <a:rPr lang="en-GB" dirty="0" err="1">
                <a:latin typeface="Courier (W1)" pitchFamily="49" charset="0"/>
              </a:rPr>
              <a:t>random.dta</a:t>
            </a:r>
            <a:r>
              <a:rPr lang="en-GB" dirty="0">
                <a:latin typeface="Courier (W1)" pitchFamily="49" charset="0"/>
              </a:rPr>
              <a:t>)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(W1)" pitchFamily="49" charset="0"/>
              </a:rPr>
              <a:t> 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(W1)" pitchFamily="49" charset="0"/>
              </a:rPr>
              <a:t>// Run fixed-effects model, and create "results set"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(W1)" pitchFamily="49" charset="0"/>
              </a:rPr>
              <a:t>. </a:t>
            </a:r>
            <a:r>
              <a:rPr lang="en-GB" dirty="0" err="1">
                <a:latin typeface="Courier (W1)" pitchFamily="49" charset="0"/>
              </a:rPr>
              <a:t>admetan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tcases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tnoncases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ccases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cnoncases</a:t>
            </a:r>
            <a:r>
              <a:rPr lang="en-GB" dirty="0">
                <a:latin typeface="Courier (W1)" pitchFamily="49" charset="0"/>
              </a:rPr>
              <a:t>, </a:t>
            </a:r>
            <a:r>
              <a:rPr lang="en-GB" dirty="0" err="1">
                <a:latin typeface="Courier (W1)" pitchFamily="49" charset="0"/>
              </a:rPr>
              <a:t>rr</a:t>
            </a:r>
            <a:r>
              <a:rPr lang="en-GB" dirty="0">
                <a:latin typeface="Courier (W1)" pitchFamily="49" charset="0"/>
              </a:rPr>
              <a:t> iv study(</a:t>
            </a:r>
            <a:r>
              <a:rPr lang="en-GB" dirty="0" err="1">
                <a:latin typeface="Courier (W1)" pitchFamily="49" charset="0"/>
              </a:rPr>
              <a:t>trialnam</a:t>
            </a:r>
            <a:r>
              <a:rPr lang="en-GB" dirty="0">
                <a:latin typeface="Courier (W1)" pitchFamily="49" charset="0"/>
              </a:rPr>
              <a:t>) </a:t>
            </a:r>
            <a:r>
              <a:rPr lang="en-GB" dirty="0" err="1">
                <a:latin typeface="Courier (W1)" pitchFamily="49" charset="0"/>
              </a:rPr>
              <a:t>forestplot</a:t>
            </a:r>
            <a:r>
              <a:rPr lang="en-GB" dirty="0">
                <a:latin typeface="Courier (W1)" pitchFamily="49" charset="0"/>
              </a:rPr>
              <a:t>(</a:t>
            </a:r>
            <a:r>
              <a:rPr lang="en-GB" dirty="0" err="1">
                <a:latin typeface="Courier (W1)" pitchFamily="49" charset="0"/>
              </a:rPr>
              <a:t>lcols</a:t>
            </a:r>
            <a:r>
              <a:rPr lang="en-GB" dirty="0">
                <a:latin typeface="Courier (W1)" pitchFamily="49" charset="0"/>
              </a:rPr>
              <a:t>(authors </a:t>
            </a:r>
            <a:r>
              <a:rPr lang="en-GB" dirty="0" err="1">
                <a:latin typeface="Courier (W1)" pitchFamily="49" charset="0"/>
              </a:rPr>
              <a:t>startyr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alloc</a:t>
            </a:r>
            <a:r>
              <a:rPr lang="en-GB" dirty="0">
                <a:latin typeface="Courier (W1)" pitchFamily="49" charset="0"/>
              </a:rPr>
              <a:t> latitude) counts switch(counts) </a:t>
            </a:r>
            <a:r>
              <a:rPr lang="en-GB" dirty="0" err="1">
                <a:latin typeface="Courier (W1)" pitchFamily="49" charset="0"/>
              </a:rPr>
              <a:t>xlabel</a:t>
            </a:r>
            <a:r>
              <a:rPr lang="en-GB" dirty="0">
                <a:latin typeface="Courier (W1)" pitchFamily="49" charset="0"/>
              </a:rPr>
              <a:t>(.1 1 10) </a:t>
            </a:r>
            <a:r>
              <a:rPr lang="en-GB" dirty="0" err="1">
                <a:latin typeface="Courier (W1)" pitchFamily="49" charset="0"/>
              </a:rPr>
              <a:t>astext</a:t>
            </a:r>
            <a:r>
              <a:rPr lang="en-GB" dirty="0">
                <a:latin typeface="Courier (W1)" pitchFamily="49" charset="0"/>
              </a:rPr>
              <a:t>(70) </a:t>
            </a:r>
            <a:r>
              <a:rPr lang="en-GB" dirty="0" err="1">
                <a:latin typeface="Courier (W1)" pitchFamily="49" charset="0"/>
              </a:rPr>
              <a:t>leftj</a:t>
            </a:r>
            <a:r>
              <a:rPr lang="en-GB" dirty="0">
                <a:latin typeface="Courier (W1)" pitchFamily="49" charset="0"/>
              </a:rPr>
              <a:t>) </a:t>
            </a:r>
            <a:r>
              <a:rPr lang="en-GB" dirty="0" err="1">
                <a:latin typeface="Courier (W1)" pitchFamily="49" charset="0"/>
              </a:rPr>
              <a:t>nograph</a:t>
            </a:r>
            <a:r>
              <a:rPr lang="en-GB" dirty="0">
                <a:latin typeface="Courier (W1)" pitchFamily="49" charset="0"/>
              </a:rPr>
              <a:t> saving(</a:t>
            </a:r>
            <a:r>
              <a:rPr lang="en-GB" dirty="0" err="1">
                <a:latin typeface="Courier (W1)" pitchFamily="49" charset="0"/>
              </a:rPr>
              <a:t>fixed.dta</a:t>
            </a:r>
            <a:r>
              <a:rPr lang="en-GB" dirty="0">
                <a:latin typeface="Courier (W1)" pitchFamily="49" charset="0"/>
              </a:rPr>
              <a:t>, replace)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(W1)" pitchFamily="49" charset="0"/>
              </a:rPr>
              <a:t>. preserve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  <a:tabLst>
                <a:tab pos="444500" algn="l"/>
              </a:tabLst>
            </a:pPr>
            <a:r>
              <a:rPr lang="en-GB" dirty="0">
                <a:latin typeface="Courier (W1)" pitchFamily="49" charset="0"/>
              </a:rPr>
              <a:t>.	use </a:t>
            </a:r>
            <a:r>
              <a:rPr lang="en-GB" dirty="0" err="1">
                <a:latin typeface="Courier (W1)" pitchFamily="49" charset="0"/>
              </a:rPr>
              <a:t>fixed.dta</a:t>
            </a:r>
            <a:r>
              <a:rPr lang="en-GB" dirty="0">
                <a:latin typeface="Courier (W1)" pitchFamily="49" charset="0"/>
              </a:rPr>
              <a:t>, clear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  <a:tabLst>
                <a:tab pos="444500" algn="l"/>
              </a:tabLst>
            </a:pPr>
            <a:r>
              <a:rPr lang="en-GB" dirty="0">
                <a:latin typeface="Courier (W1)" pitchFamily="49" charset="0"/>
              </a:rPr>
              <a:t>.	local </a:t>
            </a:r>
            <a:r>
              <a:rPr lang="en-GB" dirty="0" err="1">
                <a:latin typeface="Courier (W1)" pitchFamily="49" charset="0"/>
              </a:rPr>
              <a:t>lblfmt</a:t>
            </a:r>
            <a:r>
              <a:rPr lang="en-GB" dirty="0">
                <a:latin typeface="Courier (W1)" pitchFamily="49" charset="0"/>
              </a:rPr>
              <a:t> : format _LABELS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  <a:tabLst>
                <a:tab pos="444500" algn="l"/>
              </a:tabLst>
            </a:pPr>
            <a:r>
              <a:rPr lang="en-GB" dirty="0">
                <a:latin typeface="Courier (W1)" pitchFamily="49" charset="0"/>
              </a:rPr>
              <a:t>.	replace _LABELS = "Fixed-effects " + _LABELS in `=_N'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  <a:tabLst>
                <a:tab pos="444500" algn="l"/>
              </a:tabLst>
            </a:pPr>
            <a:r>
              <a:rPr lang="en-GB" dirty="0">
                <a:latin typeface="Courier (W1)" pitchFamily="49" charset="0"/>
              </a:rPr>
              <a:t>.	append using </a:t>
            </a:r>
            <a:r>
              <a:rPr lang="en-GB" dirty="0" err="1">
                <a:latin typeface="Courier (W1)" pitchFamily="49" charset="0"/>
              </a:rPr>
              <a:t>random.dta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  <a:tabLst>
                <a:tab pos="444500" algn="l"/>
              </a:tabLst>
            </a:pPr>
            <a:r>
              <a:rPr lang="en-GB" dirty="0">
                <a:latin typeface="Courier (W1)" pitchFamily="49" charset="0"/>
              </a:rPr>
              <a:t>.	replace _LABELS = "Random-effects Overall" in `=_N'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  <a:tabLst>
                <a:tab pos="444500" algn="l"/>
              </a:tabLst>
            </a:pPr>
            <a:r>
              <a:rPr lang="en-GB" dirty="0">
                <a:latin typeface="Courier (W1)" pitchFamily="49" charset="0"/>
              </a:rPr>
              <a:t>.	replace _WT = . in `=_N'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  <a:tabLst>
                <a:tab pos="444500" algn="l"/>
              </a:tabLst>
            </a:pPr>
            <a:r>
              <a:rPr lang="en-GB" dirty="0">
                <a:latin typeface="Courier (W1)" pitchFamily="49" charset="0"/>
              </a:rPr>
              <a:t>.	format `</a:t>
            </a:r>
            <a:r>
              <a:rPr lang="en-GB" dirty="0" err="1">
                <a:latin typeface="Courier (W1)" pitchFamily="49" charset="0"/>
              </a:rPr>
              <a:t>lblfmt</a:t>
            </a:r>
            <a:r>
              <a:rPr lang="en-GB" dirty="0">
                <a:latin typeface="Courier (W1)" pitchFamily="49" charset="0"/>
              </a:rPr>
              <a:t>' _LABELS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  <a:tabLst>
                <a:tab pos="444500" algn="l"/>
              </a:tabLst>
            </a:pPr>
            <a:r>
              <a:rPr lang="en-GB" dirty="0">
                <a:latin typeface="Courier (W1)" pitchFamily="49" charset="0"/>
              </a:rPr>
              <a:t>.	</a:t>
            </a:r>
            <a:r>
              <a:rPr lang="en-GB" dirty="0" err="1">
                <a:latin typeface="Courier (W1)" pitchFamily="49" charset="0"/>
              </a:rPr>
              <a:t>forestplot</a:t>
            </a:r>
            <a:r>
              <a:rPr lang="en-GB" dirty="0">
                <a:latin typeface="Courier (W1)" pitchFamily="49" charset="0"/>
              </a:rPr>
              <a:t>, </a:t>
            </a:r>
            <a:r>
              <a:rPr lang="en-GB" dirty="0" err="1">
                <a:latin typeface="Courier (W1)" pitchFamily="49" charset="0"/>
              </a:rPr>
              <a:t>useopts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(W1)" pitchFamily="49" charset="0"/>
              </a:rPr>
              <a:t>. restore</a:t>
            </a:r>
            <a:endParaRPr lang="en-GB" dirty="0">
              <a:latin typeface="Courier (W1)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721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 using </a:t>
            </a:r>
            <a:r>
              <a:rPr lang="en-GB" b="1" dirty="0" err="1" smtClean="0">
                <a:latin typeface="Courier (W1)" pitchFamily="49" charset="0"/>
              </a:rPr>
              <a:t>admetan</a:t>
            </a:r>
            <a:endParaRPr lang="en-GB" b="1" dirty="0">
              <a:latin typeface="Courier (W1)" pitchFamily="49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11" b="23928"/>
          <a:stretch/>
        </p:blipFill>
        <p:spPr bwMode="auto">
          <a:xfrm>
            <a:off x="422163" y="1700808"/>
            <a:ext cx="8251404" cy="35143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2162" y="5589240"/>
            <a:ext cx="6454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 the improved defaults with </a:t>
            </a:r>
            <a:r>
              <a:rPr lang="en-GB" b="1" dirty="0" err="1" smtClean="0">
                <a:latin typeface="Courier (W1)" pitchFamily="49" charset="0"/>
              </a:rPr>
              <a:t>admetan</a:t>
            </a:r>
            <a:r>
              <a:rPr lang="en-GB" dirty="0" smtClean="0"/>
              <a:t> relative to </a:t>
            </a:r>
            <a:r>
              <a:rPr lang="en-GB" b="1" dirty="0" err="1" smtClean="0">
                <a:latin typeface="Courier (W1)" pitchFamily="49" charset="0"/>
              </a:rPr>
              <a:t>metan</a:t>
            </a:r>
            <a:r>
              <a:rPr lang="en-GB" dirty="0" smtClean="0"/>
              <a:t> for aspect ratio, text size and box scaling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77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future?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48" y="1772816"/>
            <a:ext cx="8604448" cy="489654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/>
              <a:t>Together, </a:t>
            </a:r>
            <a:r>
              <a:rPr lang="en-GB" b="1" dirty="0" err="1" smtClean="0">
                <a:latin typeface="Courier (W1)" pitchFamily="49" charset="0"/>
              </a:rPr>
              <a:t>admetan</a:t>
            </a:r>
            <a:r>
              <a:rPr lang="en-GB" dirty="0" smtClean="0"/>
              <a:t> and </a:t>
            </a:r>
            <a:r>
              <a:rPr lang="en-GB" b="1" dirty="0" err="1" smtClean="0">
                <a:latin typeface="Courier (W1)" pitchFamily="49" charset="0"/>
              </a:rPr>
              <a:t>forestplot</a:t>
            </a:r>
            <a:r>
              <a:rPr lang="en-GB" dirty="0" smtClean="0"/>
              <a:t> now provide a huge amount of      functionality and flexibility</a:t>
            </a:r>
          </a:p>
          <a:p>
            <a:pPr lvl="1">
              <a:lnSpc>
                <a:spcPct val="130000"/>
              </a:lnSpc>
            </a:pPr>
            <a:r>
              <a:rPr lang="en-GB" sz="2100" b="1" dirty="0" err="1" smtClean="0">
                <a:latin typeface="Courier (W1)" pitchFamily="49" charset="0"/>
              </a:rPr>
              <a:t>ipdmetan</a:t>
            </a:r>
            <a:r>
              <a:rPr lang="en-GB" sz="2100" dirty="0" smtClean="0"/>
              <a:t> (and </a:t>
            </a:r>
            <a:r>
              <a:rPr lang="en-GB" sz="2100" b="1" dirty="0" err="1" smtClean="0">
                <a:latin typeface="Courier (W1)" pitchFamily="49" charset="0"/>
              </a:rPr>
              <a:t>ipdover</a:t>
            </a:r>
            <a:r>
              <a:rPr lang="en-GB" sz="2100" dirty="0" smtClean="0"/>
              <a:t>) provide additional capabilities for IPD</a:t>
            </a:r>
          </a:p>
          <a:p>
            <a:pPr lvl="1">
              <a:lnSpc>
                <a:spcPct val="130000"/>
              </a:lnSpc>
            </a:pPr>
            <a:r>
              <a:rPr lang="en-GB" sz="2100" dirty="0" smtClean="0"/>
              <a:t>Results/coefficients from complex regression models can be passed to </a:t>
            </a:r>
            <a:r>
              <a:rPr lang="en-GB" sz="2100" b="1" dirty="0" err="1" smtClean="0">
                <a:latin typeface="Courier (W1)" pitchFamily="49" charset="0"/>
              </a:rPr>
              <a:t>admetan</a:t>
            </a:r>
            <a:r>
              <a:rPr lang="en-GB" sz="2100" dirty="0" smtClean="0"/>
              <a:t> or </a:t>
            </a:r>
            <a:r>
              <a:rPr lang="en-GB" sz="2100" b="1" dirty="0" err="1">
                <a:latin typeface="Courier (W1)" pitchFamily="49" charset="0"/>
              </a:rPr>
              <a:t>forestplot</a:t>
            </a:r>
            <a:r>
              <a:rPr lang="en-GB" sz="2100" dirty="0"/>
              <a:t> for presentational </a:t>
            </a:r>
            <a:r>
              <a:rPr lang="en-GB" sz="2100" dirty="0" smtClean="0"/>
              <a:t>purposes (e.g. one-stage IPD MA!)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GB" dirty="0" smtClean="0"/>
              <a:t>Code is </a:t>
            </a:r>
            <a:r>
              <a:rPr lang="en-GB" dirty="0"/>
              <a:t>(hopefully) efficient, up-to-date and clear enough (e.g. </a:t>
            </a:r>
            <a:r>
              <a:rPr lang="en-GB" dirty="0" smtClean="0"/>
              <a:t>comments</a:t>
            </a:r>
            <a:r>
              <a:rPr lang="en-GB" dirty="0"/>
              <a:t>; </a:t>
            </a:r>
            <a:r>
              <a:rPr lang="en-GB" dirty="0" smtClean="0"/>
              <a:t>subroutines) </a:t>
            </a:r>
            <a:r>
              <a:rPr lang="en-GB" dirty="0"/>
              <a:t>for others to </a:t>
            </a:r>
            <a:r>
              <a:rPr lang="en-GB" dirty="0" smtClean="0"/>
              <a:t>modify, add to, or take </a:t>
            </a:r>
            <a:r>
              <a:rPr lang="en-GB" dirty="0"/>
              <a:t>over entirely in the </a:t>
            </a:r>
            <a:r>
              <a:rPr lang="en-GB" dirty="0" smtClean="0"/>
              <a:t>future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GitHub?  </a:t>
            </a:r>
            <a:r>
              <a:rPr lang="en-GB" dirty="0" err="1" smtClean="0"/>
              <a:t>ResearchGate</a:t>
            </a:r>
            <a:r>
              <a:rPr lang="en-GB" dirty="0" smtClean="0"/>
              <a:t>?</a:t>
            </a:r>
            <a:endParaRPr lang="en-GB" dirty="0"/>
          </a:p>
          <a:p>
            <a:pPr>
              <a:lnSpc>
                <a:spcPct val="120000"/>
              </a:lnSpc>
              <a:spcBef>
                <a:spcPts val="1800"/>
              </a:spcBef>
              <a:spcAft>
                <a:spcPts val="400"/>
              </a:spcAft>
            </a:pPr>
            <a:r>
              <a:rPr lang="en-GB" dirty="0" smtClean="0"/>
              <a:t>Issues for your consideration: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spcAft>
                <a:spcPts val="400"/>
              </a:spcAft>
            </a:pPr>
            <a:r>
              <a:rPr lang="en-GB" dirty="0" smtClean="0"/>
              <a:t>Repositories (SSC, SJ;  </a:t>
            </a:r>
            <a:r>
              <a:rPr lang="en-GB" b="1" dirty="0" err="1" smtClean="0">
                <a:latin typeface="Courier (W1)" pitchFamily="49" charset="0"/>
              </a:rPr>
              <a:t>findit</a:t>
            </a:r>
            <a:r>
              <a:rPr lang="en-GB" dirty="0" smtClean="0"/>
              <a:t>) refer to </a:t>
            </a:r>
            <a:r>
              <a:rPr lang="en-GB" b="1" dirty="0" err="1">
                <a:latin typeface="Courier (W1)" pitchFamily="49" charset="0"/>
              </a:rPr>
              <a:t>ipdmetan</a:t>
            </a:r>
            <a:r>
              <a:rPr lang="en-GB" dirty="0" smtClean="0"/>
              <a:t>; but </a:t>
            </a:r>
            <a:r>
              <a:rPr lang="en-GB" b="1" dirty="0" err="1">
                <a:latin typeface="Courier (W1)" pitchFamily="49" charset="0"/>
              </a:rPr>
              <a:t>admetan</a:t>
            </a:r>
            <a:r>
              <a:rPr lang="en-GB" dirty="0" smtClean="0"/>
              <a:t> now arguably “core”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spcAft>
                <a:spcPts val="400"/>
              </a:spcAft>
            </a:pPr>
            <a:r>
              <a:rPr lang="en-GB" dirty="0" smtClean="0"/>
              <a:t>Partly for this reason, </a:t>
            </a:r>
            <a:r>
              <a:rPr lang="en-GB" b="1" dirty="0" err="1">
                <a:latin typeface="Courier (W1)" pitchFamily="49" charset="0"/>
              </a:rPr>
              <a:t>admetan</a:t>
            </a:r>
            <a:r>
              <a:rPr lang="en-GB" dirty="0" smtClean="0"/>
              <a:t> lags way behind </a:t>
            </a:r>
            <a:r>
              <a:rPr lang="en-GB" b="1" dirty="0" err="1">
                <a:latin typeface="Courier (W1)" pitchFamily="49" charset="0"/>
              </a:rPr>
              <a:t>metan</a:t>
            </a:r>
            <a:r>
              <a:rPr lang="en-GB" dirty="0" smtClean="0"/>
              <a:t> in terms of SSC downloads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spcAft>
                <a:spcPts val="400"/>
              </a:spcAft>
            </a:pPr>
            <a:r>
              <a:rPr lang="en-GB" dirty="0" smtClean="0"/>
              <a:t>How to resolve this?  Should </a:t>
            </a:r>
            <a:r>
              <a:rPr lang="en-GB" b="1" dirty="0" err="1">
                <a:latin typeface="Courier (W1)" pitchFamily="49" charset="0"/>
              </a:rPr>
              <a:t>admetan</a:t>
            </a:r>
            <a:r>
              <a:rPr lang="en-GB" dirty="0" smtClean="0"/>
              <a:t> have its own SSC page?  How should </a:t>
            </a:r>
            <a:r>
              <a:rPr lang="en-GB" b="1" dirty="0" err="1">
                <a:latin typeface="Courier (W1)" pitchFamily="49" charset="0"/>
              </a:rPr>
              <a:t>forestplot</a:t>
            </a:r>
            <a:r>
              <a:rPr lang="en-GB" dirty="0" smtClean="0"/>
              <a:t>, </a:t>
            </a:r>
            <a:r>
              <a:rPr lang="en-GB" b="1" dirty="0" err="1">
                <a:latin typeface="Courier (W1)" pitchFamily="49" charset="0"/>
              </a:rPr>
              <a:t>ipdmetan</a:t>
            </a:r>
            <a:r>
              <a:rPr lang="en-GB" dirty="0" smtClean="0"/>
              <a:t> etc. be “bundled”?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spcAft>
                <a:spcPts val="400"/>
              </a:spcAft>
            </a:pPr>
            <a:r>
              <a:rPr lang="en-GB" dirty="0" smtClean="0"/>
              <a:t>Contact </a:t>
            </a:r>
            <a:r>
              <a:rPr lang="en-GB" b="1" dirty="0" err="1">
                <a:latin typeface="Courier (W1)" pitchFamily="49" charset="0"/>
              </a:rPr>
              <a:t>metan</a:t>
            </a:r>
            <a:r>
              <a:rPr lang="en-GB" dirty="0" smtClean="0"/>
              <a:t> authors and propose that </a:t>
            </a:r>
            <a:r>
              <a:rPr lang="en-GB" b="1" dirty="0" err="1">
                <a:latin typeface="Courier (W1)" pitchFamily="49" charset="0"/>
              </a:rPr>
              <a:t>admetan</a:t>
            </a:r>
            <a:r>
              <a:rPr lang="en-GB" dirty="0" smtClean="0"/>
              <a:t> “takes over”? (with suitable acknowledgments going forward)</a:t>
            </a:r>
          </a:p>
        </p:txBody>
      </p:sp>
    </p:spTree>
    <p:extLst>
      <p:ext uri="{BB962C8B-B14F-4D97-AF65-F5344CB8AC3E}">
        <p14:creationId xmlns:p14="http://schemas.microsoft.com/office/powerpoint/2010/main" val="934314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19256" cy="435334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GB" dirty="0" smtClean="0"/>
              <a:t>Ross Harris, Vince Wiggins, Patrick Royston for programming advice and support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Various colleagues, particularly Tim Morris, for testing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The many users who have contacted me via email or on </a:t>
            </a:r>
            <a:r>
              <a:rPr lang="en-GB" dirty="0" err="1" smtClean="0"/>
              <a:t>StataList</a:t>
            </a:r>
            <a:r>
              <a:rPr lang="en-GB" dirty="0" smtClean="0"/>
              <a:t> with issues or suggestions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Contact: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d.fisher@ucl.ac.uk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762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rmAutofit fontScale="55000" lnSpcReduction="20000"/>
          </a:bodyPr>
          <a:lstStyle/>
          <a:p>
            <a:r>
              <a:rPr lang="en-GB" dirty="0" err="1" smtClean="0"/>
              <a:t>Huque</a:t>
            </a:r>
            <a:r>
              <a:rPr lang="en-GB" dirty="0" smtClean="0"/>
              <a:t> MF (1998</a:t>
            </a:r>
            <a:r>
              <a:rPr lang="en-GB" dirty="0"/>
              <a:t>). Experiences with meta-analysis in NDA submissions. </a:t>
            </a:r>
            <a:r>
              <a:rPr lang="en-GB" i="1" dirty="0"/>
              <a:t>Proceedings of the Biopharmaceutical Section of the American Statistical </a:t>
            </a:r>
            <a:r>
              <a:rPr lang="en-GB" i="1" dirty="0" smtClean="0"/>
              <a:t>Association </a:t>
            </a:r>
            <a:r>
              <a:rPr lang="en-GB" dirty="0" smtClean="0"/>
              <a:t>2; 28-33</a:t>
            </a:r>
          </a:p>
          <a:p>
            <a:r>
              <a:rPr lang="en-GB" dirty="0" smtClean="0"/>
              <a:t>Sharp S, Sterne J (1997). </a:t>
            </a:r>
            <a:r>
              <a:rPr lang="en-GB" dirty="0"/>
              <a:t>sbe16: Meta-analysis. </a:t>
            </a:r>
            <a:r>
              <a:rPr lang="en-GB" i="1" dirty="0"/>
              <a:t>Stata Technical Bulletin </a:t>
            </a:r>
            <a:r>
              <a:rPr lang="en-GB" dirty="0"/>
              <a:t>38: </a:t>
            </a:r>
            <a:r>
              <a:rPr lang="en-GB" dirty="0" smtClean="0"/>
              <a:t>9-14</a:t>
            </a:r>
          </a:p>
          <a:p>
            <a:r>
              <a:rPr lang="en-GB" dirty="0" err="1" smtClean="0"/>
              <a:t>Bradburn</a:t>
            </a:r>
            <a:r>
              <a:rPr lang="en-GB" dirty="0" smtClean="0"/>
              <a:t> MJ, </a:t>
            </a:r>
            <a:r>
              <a:rPr lang="en-GB" dirty="0" err="1"/>
              <a:t>Deeks</a:t>
            </a:r>
            <a:r>
              <a:rPr lang="en-GB" dirty="0"/>
              <a:t> JJ, Altman </a:t>
            </a:r>
            <a:r>
              <a:rPr lang="en-GB" dirty="0" smtClean="0"/>
              <a:t>DG (1998). </a:t>
            </a:r>
            <a:r>
              <a:rPr lang="en-GB" dirty="0" err="1" smtClean="0"/>
              <a:t>metan</a:t>
            </a:r>
            <a:r>
              <a:rPr lang="en-GB" dirty="0" smtClean="0"/>
              <a:t>—an </a:t>
            </a:r>
            <a:r>
              <a:rPr lang="en-GB" dirty="0"/>
              <a:t>alternative meta-analysis </a:t>
            </a:r>
            <a:r>
              <a:rPr lang="en-GB" dirty="0" smtClean="0"/>
              <a:t>command. </a:t>
            </a:r>
            <a:r>
              <a:rPr lang="en-GB" i="1" dirty="0" smtClean="0"/>
              <a:t>Stata Technical Bulletin </a:t>
            </a:r>
            <a:r>
              <a:rPr lang="en-GB" dirty="0" smtClean="0"/>
              <a:t>44; 4-15</a:t>
            </a:r>
          </a:p>
          <a:p>
            <a:r>
              <a:rPr lang="en-GB" dirty="0" smtClean="0"/>
              <a:t>Harris RJ, </a:t>
            </a:r>
            <a:r>
              <a:rPr lang="en-GB" dirty="0" err="1" smtClean="0"/>
              <a:t>Bradburn</a:t>
            </a:r>
            <a:r>
              <a:rPr lang="en-GB" dirty="0" smtClean="0"/>
              <a:t> MJ, </a:t>
            </a:r>
            <a:r>
              <a:rPr lang="en-GB" dirty="0" err="1" smtClean="0"/>
              <a:t>Deeks</a:t>
            </a:r>
            <a:r>
              <a:rPr lang="en-GB" dirty="0" smtClean="0"/>
              <a:t> JJ, </a:t>
            </a:r>
            <a:r>
              <a:rPr lang="en-GB" dirty="0" err="1" smtClean="0"/>
              <a:t>Harbord</a:t>
            </a:r>
            <a:r>
              <a:rPr lang="en-GB" dirty="0" smtClean="0"/>
              <a:t> RM, Altman DG</a:t>
            </a:r>
            <a:r>
              <a:rPr lang="en-GB" dirty="0"/>
              <a:t>, Sterne JAC (2008). </a:t>
            </a:r>
            <a:r>
              <a:rPr lang="en-GB" dirty="0" err="1"/>
              <a:t>metan</a:t>
            </a:r>
            <a:r>
              <a:rPr lang="en-GB" dirty="0"/>
              <a:t>: fixed- and random-effects </a:t>
            </a:r>
            <a:r>
              <a:rPr lang="en-GB" dirty="0" smtClean="0"/>
              <a:t>meta-analysis. </a:t>
            </a:r>
            <a:r>
              <a:rPr lang="en-GB" i="1" dirty="0" smtClean="0"/>
              <a:t>Stata Journal </a:t>
            </a:r>
            <a:r>
              <a:rPr lang="en-GB" dirty="0" smtClean="0"/>
              <a:t>8; 2-28 </a:t>
            </a:r>
          </a:p>
          <a:p>
            <a:r>
              <a:rPr lang="en-GB" dirty="0" err="1" smtClean="0"/>
              <a:t>Kontopantelis</a:t>
            </a:r>
            <a:r>
              <a:rPr lang="en-GB" dirty="0" smtClean="0"/>
              <a:t> E, Reeves D (2010). </a:t>
            </a:r>
            <a:r>
              <a:rPr lang="en-GB" dirty="0" err="1"/>
              <a:t>metaan</a:t>
            </a:r>
            <a:r>
              <a:rPr lang="en-GB" dirty="0"/>
              <a:t>: Random-effects </a:t>
            </a:r>
            <a:r>
              <a:rPr lang="en-GB" dirty="0" smtClean="0"/>
              <a:t>meta-analysis. </a:t>
            </a:r>
            <a:r>
              <a:rPr lang="en-GB" i="1" dirty="0" smtClean="0"/>
              <a:t>Stata Journal </a:t>
            </a:r>
            <a:r>
              <a:rPr lang="en-GB" dirty="0" smtClean="0"/>
              <a:t>10; 395-407</a:t>
            </a:r>
          </a:p>
          <a:p>
            <a:r>
              <a:rPr lang="en-GB" dirty="0"/>
              <a:t>Fisher </a:t>
            </a:r>
            <a:r>
              <a:rPr lang="en-GB" dirty="0" smtClean="0"/>
              <a:t>DJ (2015</a:t>
            </a:r>
            <a:r>
              <a:rPr lang="en-GB" dirty="0"/>
              <a:t>). Two-stage individual participant </a:t>
            </a:r>
            <a:r>
              <a:rPr lang="en-GB" dirty="0" smtClean="0"/>
              <a:t>data meta-analysis </a:t>
            </a:r>
            <a:r>
              <a:rPr lang="en-GB" dirty="0"/>
              <a:t>and generalized forest </a:t>
            </a:r>
            <a:r>
              <a:rPr lang="en-GB" dirty="0" smtClean="0"/>
              <a:t>plots. </a:t>
            </a:r>
            <a:r>
              <a:rPr lang="en-GB" i="1" dirty="0" smtClean="0"/>
              <a:t>Stata Journal </a:t>
            </a:r>
            <a:r>
              <a:rPr lang="en-GB" dirty="0" smtClean="0"/>
              <a:t>15; 369-396</a:t>
            </a:r>
          </a:p>
          <a:p>
            <a:r>
              <a:rPr lang="en-GB" dirty="0"/>
              <a:t>Choodari-Oskooei B, Morris TP (2016). Quantifying the uptake of </a:t>
            </a:r>
            <a:r>
              <a:rPr lang="en-GB" dirty="0" smtClean="0"/>
              <a:t>user-written commands </a:t>
            </a:r>
            <a:r>
              <a:rPr lang="en-GB" dirty="0"/>
              <a:t>over </a:t>
            </a:r>
            <a:r>
              <a:rPr lang="en-GB" dirty="0" smtClean="0"/>
              <a:t>time. </a:t>
            </a:r>
            <a:r>
              <a:rPr lang="en-GB" i="1" dirty="0" smtClean="0"/>
              <a:t>Stata Journal </a:t>
            </a:r>
            <a:r>
              <a:rPr lang="en-GB" dirty="0" smtClean="0"/>
              <a:t>16; 88-95</a:t>
            </a:r>
          </a:p>
          <a:p>
            <a:r>
              <a:rPr lang="en-GB" dirty="0" smtClean="0"/>
              <a:t>Huizinga HM, </a:t>
            </a:r>
            <a:r>
              <a:rPr lang="en-GB" dirty="0" err="1" smtClean="0"/>
              <a:t>Visser</a:t>
            </a:r>
            <a:r>
              <a:rPr lang="en-GB" dirty="0"/>
              <a:t> I, Dolan CV (2011). Testing overall and moderator effects in </a:t>
            </a:r>
            <a:r>
              <a:rPr lang="en-GB" dirty="0" smtClean="0"/>
              <a:t>random effects </a:t>
            </a:r>
            <a:r>
              <a:rPr lang="en-GB" dirty="0"/>
              <a:t>meta-regression. </a:t>
            </a:r>
            <a:r>
              <a:rPr lang="en-GB" i="1" dirty="0"/>
              <a:t>British Journal of Mathematical and Statistical </a:t>
            </a:r>
            <a:r>
              <a:rPr lang="en-GB" i="1" dirty="0" smtClean="0"/>
              <a:t>Psychology</a:t>
            </a:r>
            <a:r>
              <a:rPr lang="en-GB" dirty="0" smtClean="0"/>
              <a:t>; 64</a:t>
            </a:r>
            <a:r>
              <a:rPr lang="en-GB" dirty="0"/>
              <a:t>, </a:t>
            </a:r>
            <a:r>
              <a:rPr lang="en-GB" dirty="0" smtClean="0"/>
              <a:t>1-19</a:t>
            </a:r>
            <a:endParaRPr lang="en-GB" dirty="0"/>
          </a:p>
          <a:p>
            <a:r>
              <a:rPr lang="en-GB" dirty="0" err="1" smtClean="0"/>
              <a:t>Doi</a:t>
            </a:r>
            <a:r>
              <a:rPr lang="en-GB" dirty="0" smtClean="0"/>
              <a:t> SAR, </a:t>
            </a:r>
            <a:r>
              <a:rPr lang="en-GB" dirty="0" err="1" smtClean="0"/>
              <a:t>Barendregt</a:t>
            </a:r>
            <a:r>
              <a:rPr lang="en-GB" dirty="0" smtClean="0"/>
              <a:t> JJ, Khan S, </a:t>
            </a:r>
            <a:r>
              <a:rPr lang="en-GB" dirty="0" err="1" smtClean="0"/>
              <a:t>Thalib</a:t>
            </a:r>
            <a:r>
              <a:rPr lang="en-GB" dirty="0"/>
              <a:t> L, Williams </a:t>
            </a:r>
            <a:r>
              <a:rPr lang="en-GB" dirty="0" smtClean="0"/>
              <a:t>GM (2015). </a:t>
            </a:r>
            <a:r>
              <a:rPr lang="en-GB" dirty="0"/>
              <a:t>Advances in the meta-analysis of heterogeneous clinical trials II: </a:t>
            </a:r>
            <a:r>
              <a:rPr lang="en-GB" dirty="0" smtClean="0"/>
              <a:t>The quality </a:t>
            </a:r>
            <a:r>
              <a:rPr lang="en-GB" dirty="0"/>
              <a:t>effects model. </a:t>
            </a:r>
            <a:r>
              <a:rPr lang="en-GB" i="1" dirty="0"/>
              <a:t>Contemporary Clinical Trials </a:t>
            </a:r>
            <a:r>
              <a:rPr lang="en-GB" dirty="0"/>
              <a:t>45 </a:t>
            </a:r>
            <a:r>
              <a:rPr lang="en-GB" dirty="0" smtClean="0"/>
              <a:t>; 123-129</a:t>
            </a:r>
          </a:p>
          <a:p>
            <a:r>
              <a:rPr lang="en-GB" dirty="0" smtClean="0"/>
              <a:t>Morris TP, Fisher DJ, </a:t>
            </a:r>
            <a:r>
              <a:rPr lang="en-GB" dirty="0" err="1" smtClean="0"/>
              <a:t>Kenward</a:t>
            </a:r>
            <a:r>
              <a:rPr lang="en-GB" dirty="0" smtClean="0"/>
              <a:t> MG</a:t>
            </a:r>
            <a:r>
              <a:rPr lang="en-GB" dirty="0"/>
              <a:t>, Carpenter JR (2018). Meta-analysis of Gaussian individual patient </a:t>
            </a:r>
            <a:r>
              <a:rPr lang="en-GB" dirty="0" smtClean="0"/>
              <a:t>data: two-stage </a:t>
            </a:r>
            <a:r>
              <a:rPr lang="en-GB" dirty="0"/>
              <a:t>or not two-stage</a:t>
            </a:r>
            <a:r>
              <a:rPr lang="en-GB" dirty="0" smtClean="0"/>
              <a:t>?  </a:t>
            </a:r>
            <a:r>
              <a:rPr lang="en-GB" dirty="0"/>
              <a:t>Statistics in </a:t>
            </a:r>
            <a:r>
              <a:rPr lang="en-GB" dirty="0" smtClean="0"/>
              <a:t>Medicine; 37:1419-1438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466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Introduction to meta-analysis (MA)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7"/>
            <a:ext cx="8280920" cy="1152127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A statistical </a:t>
            </a:r>
            <a:r>
              <a:rPr lang="en-GB" dirty="0"/>
              <a:t>analysis which combines the results </a:t>
            </a:r>
            <a:r>
              <a:rPr lang="en-GB" dirty="0" smtClean="0"/>
              <a:t>of several </a:t>
            </a:r>
            <a:r>
              <a:rPr lang="en-GB" dirty="0"/>
              <a:t>independent studies considered by the analyst </a:t>
            </a:r>
            <a:r>
              <a:rPr lang="en-GB" dirty="0" smtClean="0"/>
              <a:t>to be </a:t>
            </a:r>
            <a:r>
              <a:rPr lang="en-GB" dirty="0"/>
              <a:t>‘combinable</a:t>
            </a:r>
            <a:r>
              <a:rPr lang="en-GB" dirty="0" smtClean="0"/>
              <a:t>’ (</a:t>
            </a:r>
            <a:r>
              <a:rPr lang="en-GB" dirty="0" err="1" smtClean="0"/>
              <a:t>Huque</a:t>
            </a:r>
            <a:r>
              <a:rPr lang="en-GB" dirty="0" smtClean="0"/>
              <a:t> 1988)</a:t>
            </a:r>
          </a:p>
        </p:txBody>
      </p:sp>
      <p:pic>
        <p:nvPicPr>
          <p:cNvPr id="4" name="Picture 2" descr="Image resul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33" r="19072" b="14478"/>
          <a:stretch/>
        </p:blipFill>
        <p:spPr bwMode="auto">
          <a:xfrm>
            <a:off x="6703504" y="2812597"/>
            <a:ext cx="2331719" cy="2473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973788" y="5354061"/>
            <a:ext cx="2080260" cy="274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 smtClean="0">
                <a:solidFill>
                  <a:schemeClr val="tx1"/>
                </a:solidFill>
              </a:rPr>
              <a:t>(Image source: Wikipedia)</a:t>
            </a:r>
            <a:endParaRPr lang="en-GB" sz="12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250623" y="2708920"/>
                <a:ext cx="6452881" cy="38164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lnSpc>
                    <a:spcPct val="14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GB" sz="1900" dirty="0" smtClean="0"/>
                  <a:t>Aggregate data (AD) MA uses published results; typically one observation (effect + variance) per </a:t>
                </a:r>
                <a:r>
                  <a:rPr lang="en-GB" sz="1900" i="1" dirty="0" smtClean="0"/>
                  <a:t>study</a:t>
                </a:r>
              </a:p>
              <a:p>
                <a:pPr>
                  <a:lnSpc>
                    <a:spcPct val="120000"/>
                  </a:lnSpc>
                </a:pPr>
                <a:r>
                  <a:rPr lang="en-GB" sz="1900" dirty="0" smtClean="0"/>
                  <a:t>Individual participant data (IPD) MA uses original, raw data; single observation per </a:t>
                </a:r>
                <a:r>
                  <a:rPr lang="en-GB" sz="1900" i="1" dirty="0" smtClean="0"/>
                  <a:t>patient</a:t>
                </a:r>
                <a:r>
                  <a:rPr lang="en-GB" sz="1900" dirty="0" smtClean="0"/>
                  <a:t>.</a:t>
                </a:r>
              </a:p>
              <a:p>
                <a:pPr>
                  <a:lnSpc>
                    <a:spcPct val="120000"/>
                  </a:lnSpc>
                </a:pPr>
                <a:endParaRPr lang="en-GB" sz="1200" dirty="0"/>
              </a:p>
              <a:p>
                <a:pPr>
                  <a:lnSpc>
                    <a:spcPct val="120000"/>
                  </a:lnSpc>
                </a:pPr>
                <a:r>
                  <a:rPr lang="en-GB" sz="1900" dirty="0" smtClean="0"/>
                  <a:t>Basic </a:t>
                </a:r>
                <a:r>
                  <a:rPr lang="en-GB" sz="1900" dirty="0"/>
                  <a:t>inverse-variance </a:t>
                </a:r>
                <a:r>
                  <a:rPr lang="en-GB" sz="1900" dirty="0" smtClean="0"/>
                  <a:t>approach with AD:</a:t>
                </a:r>
                <a:endParaRPr lang="en-GB" sz="1900" dirty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9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19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GB" sz="1900" i="1">
                              <a:latin typeface="Cambria Math"/>
                              <a:ea typeface="Cambria Math"/>
                            </a:rPr>
                            <m:t>𝑝𝑜𝑜𝑙𝑒𝑑</m:t>
                          </m:r>
                        </m:sub>
                      </m:sSub>
                      <m:r>
                        <a:rPr lang="en-GB" sz="19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9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GB" sz="1900" i="1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GB" sz="1900" i="1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GB" sz="19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GB" sz="19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900" i="1">
                                          <a:latin typeface="Cambria Math"/>
                                          <a:ea typeface="Cambria Math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GB" sz="1900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GB" sz="19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GB" sz="1900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GB" sz="1900" i="1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GB" sz="1900" i="1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GB" sz="19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900" i="1">
                                      <a:latin typeface="Cambria Math"/>
                                      <a:ea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GB" sz="1900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GB" sz="1900" dirty="0"/>
              </a:p>
              <a:p>
                <a:pPr marL="0" indent="0">
                  <a:lnSpc>
                    <a:spcPct val="120000"/>
                  </a:lnSpc>
                  <a:buNone/>
                  <a:tabLst>
                    <a:tab pos="354013" algn="l"/>
                  </a:tabLst>
                </a:pPr>
                <a:r>
                  <a:rPr lang="en-GB" sz="1900" dirty="0"/>
                  <a:t>	</a:t>
                </a:r>
                <a:r>
                  <a:rPr lang="en-GB" sz="1900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900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sz="1900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GB" sz="19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GB" sz="1900" i="1">
                        <a:latin typeface="Cambria Math"/>
                      </a:rPr>
                      <m:t>=</m:t>
                    </m:r>
                    <m:f>
                      <m:fPr>
                        <m:type m:val="lin"/>
                        <m:ctrlPr>
                          <a:rPr lang="en-GB" sz="1900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sz="19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1900" i="1">
                            <a:latin typeface="Cambria Math"/>
                          </a:rPr>
                          <m:t>𝑉𝑎𝑟</m:t>
                        </m:r>
                        <m:d>
                          <m:dPr>
                            <m:ctrlPr>
                              <a:rPr lang="en-GB" sz="19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19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sz="1900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GB" sz="19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en-GB" sz="1900" dirty="0"/>
                  <a:t> = inverse of </a:t>
                </a:r>
                <a:r>
                  <a:rPr lang="en-GB" sz="1900" dirty="0" smtClean="0"/>
                  <a:t>variance in </a:t>
                </a:r>
                <a:r>
                  <a:rPr lang="en-GB" sz="1900" dirty="0"/>
                  <a:t>study </a:t>
                </a:r>
                <a:r>
                  <a:rPr lang="en-GB" sz="19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GB" sz="1900" dirty="0"/>
                  <a:t>.</a:t>
                </a:r>
              </a:p>
              <a:p>
                <a:pPr>
                  <a:lnSpc>
                    <a:spcPct val="120000"/>
                  </a:lnSpc>
                </a:pPr>
                <a:endParaRPr lang="en-GB" sz="1900" dirty="0"/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23" y="2708920"/>
                <a:ext cx="6452881" cy="3816424"/>
              </a:xfrm>
              <a:prstGeom prst="rect">
                <a:avLst/>
              </a:prstGeom>
              <a:blipFill rotWithShape="1">
                <a:blip r:embed="rId3"/>
                <a:stretch>
                  <a:fillRect l="-661" t="-160" b="-54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7143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 brief history of</a:t>
            </a:r>
            <a:br>
              <a:rPr lang="en-GB" dirty="0" smtClean="0"/>
            </a:br>
            <a:r>
              <a:rPr lang="en-GB" dirty="0" smtClean="0"/>
              <a:t>meta-analysis in Stata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363272" cy="482453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 smtClean="0"/>
              <a:t>1997: </a:t>
            </a:r>
            <a:r>
              <a:rPr lang="en-GB" b="1" dirty="0" smtClean="0">
                <a:latin typeface="Courier (W1)" pitchFamily="49" charset="0"/>
              </a:rPr>
              <a:t>meta</a:t>
            </a:r>
            <a:r>
              <a:rPr lang="en-GB" dirty="0" smtClean="0"/>
              <a:t> (Sharp &amp; </a:t>
            </a:r>
            <a:r>
              <a:rPr lang="en-GB" dirty="0" smtClean="0"/>
              <a:t>Sterne)</a:t>
            </a:r>
            <a:endParaRPr lang="en-GB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 smtClean="0"/>
              <a:t>1998: </a:t>
            </a:r>
            <a:r>
              <a:rPr lang="en-GB" b="1" dirty="0" err="1" smtClean="0">
                <a:latin typeface="Courier (W1)" pitchFamily="49" charset="0"/>
              </a:rPr>
              <a:t>metan</a:t>
            </a:r>
            <a:r>
              <a:rPr lang="en-GB" dirty="0"/>
              <a:t> (</a:t>
            </a:r>
            <a:r>
              <a:rPr lang="en-GB" dirty="0" err="1"/>
              <a:t>Bradburn</a:t>
            </a:r>
            <a:r>
              <a:rPr lang="en-GB" dirty="0"/>
              <a:t>, </a:t>
            </a:r>
            <a:r>
              <a:rPr lang="en-GB" dirty="0" err="1"/>
              <a:t>Deeks</a:t>
            </a:r>
            <a:r>
              <a:rPr lang="en-GB" dirty="0"/>
              <a:t> </a:t>
            </a:r>
            <a:r>
              <a:rPr lang="en-GB" dirty="0" smtClean="0"/>
              <a:t>&amp; Altman)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 smtClean="0"/>
              <a:t>Two packages released around the same time; slightly different functionality and capabilities; pre-</a:t>
            </a:r>
            <a:r>
              <a:rPr lang="en-GB" b="1" dirty="0" err="1" smtClean="0">
                <a:latin typeface="Courier (W1)" pitchFamily="49" charset="0"/>
              </a:rPr>
              <a:t>twoway</a:t>
            </a:r>
            <a:r>
              <a:rPr lang="en-GB" b="1" dirty="0" smtClean="0">
                <a:latin typeface="Courier (W1)" pitchFamily="49" charset="0"/>
              </a:rPr>
              <a:t> </a:t>
            </a:r>
            <a:r>
              <a:rPr lang="en-GB" dirty="0" smtClean="0"/>
              <a:t>graphics</a:t>
            </a:r>
            <a:endParaRPr lang="en-GB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 smtClean="0"/>
              <a:t>2008: </a:t>
            </a:r>
            <a:r>
              <a:rPr lang="en-GB" b="1" dirty="0" err="1" smtClean="0">
                <a:latin typeface="Courier (W1)" pitchFamily="49" charset="0"/>
              </a:rPr>
              <a:t>metan</a:t>
            </a:r>
            <a:r>
              <a:rPr lang="en-GB" dirty="0" smtClean="0"/>
              <a:t> (Harris, </a:t>
            </a:r>
            <a:r>
              <a:rPr lang="en-GB" dirty="0" err="1" smtClean="0"/>
              <a:t>Bradburn</a:t>
            </a:r>
            <a:r>
              <a:rPr lang="en-GB" dirty="0" smtClean="0"/>
              <a:t>, </a:t>
            </a:r>
            <a:r>
              <a:rPr lang="en-GB" dirty="0" err="1" smtClean="0"/>
              <a:t>Deeks</a:t>
            </a:r>
            <a:r>
              <a:rPr lang="en-GB" dirty="0" smtClean="0"/>
              <a:t>, </a:t>
            </a:r>
            <a:r>
              <a:rPr lang="en-GB" dirty="0" err="1" smtClean="0"/>
              <a:t>Harbord</a:t>
            </a:r>
            <a:r>
              <a:rPr lang="en-GB" dirty="0" smtClean="0"/>
              <a:t>, Altman &amp; Sterne) – a comprehensive update, with </a:t>
            </a:r>
            <a:r>
              <a:rPr lang="en-GB" b="1" dirty="0" err="1" smtClean="0">
                <a:latin typeface="Courier (W1)" pitchFamily="49" charset="0"/>
              </a:rPr>
              <a:t>twoway</a:t>
            </a:r>
            <a:r>
              <a:rPr lang="en-GB" dirty="0" smtClean="0"/>
              <a:t> graphics etc.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 smtClean="0"/>
              <a:t>2010: last SSC update to </a:t>
            </a:r>
            <a:r>
              <a:rPr lang="en-GB" b="1" dirty="0" err="1" smtClean="0">
                <a:latin typeface="Courier (W1)" pitchFamily="49" charset="0"/>
              </a:rPr>
              <a:t>metan</a:t>
            </a:r>
            <a:endParaRPr lang="en-GB" b="1" dirty="0" smtClean="0">
              <a:latin typeface="Courier (W1)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 smtClean="0"/>
              <a:t>2010: </a:t>
            </a:r>
            <a:r>
              <a:rPr lang="en-GB" b="1" dirty="0" err="1" smtClean="0">
                <a:latin typeface="Courier (W1)" pitchFamily="49" charset="0"/>
              </a:rPr>
              <a:t>metaan</a:t>
            </a:r>
            <a:r>
              <a:rPr lang="en-GB" dirty="0" smtClean="0"/>
              <a:t> (</a:t>
            </a:r>
            <a:r>
              <a:rPr lang="en-GB" dirty="0" err="1" smtClean="0"/>
              <a:t>Kontopantelis</a:t>
            </a:r>
            <a:r>
              <a:rPr lang="en-GB" dirty="0" smtClean="0"/>
              <a:t> &amp; Reeves) released.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 smtClean="0"/>
              <a:t>Focus on random-effects models, but fewer general features </a:t>
            </a:r>
            <a:r>
              <a:rPr lang="en-GB" dirty="0"/>
              <a:t>than </a:t>
            </a:r>
            <a:r>
              <a:rPr lang="en-GB" b="1" dirty="0" err="1">
                <a:latin typeface="Courier (W1)" pitchFamily="49" charset="0"/>
              </a:rPr>
              <a:t>metan</a:t>
            </a:r>
            <a:r>
              <a:rPr lang="en-GB" dirty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 smtClean="0"/>
              <a:t>2013: </a:t>
            </a:r>
            <a:r>
              <a:rPr lang="en-GB" b="1" dirty="0" err="1" smtClean="0">
                <a:latin typeface="Courier (W1)" pitchFamily="49" charset="0"/>
              </a:rPr>
              <a:t>ipdmetan</a:t>
            </a:r>
            <a:r>
              <a:rPr lang="en-GB" dirty="0" smtClean="0"/>
              <a:t> (Fisher) presented at Stata London meeting; Stata Journal article followed in 2015; </a:t>
            </a:r>
            <a:r>
              <a:rPr lang="en-GB" b="1" dirty="0" err="1" smtClean="0">
                <a:latin typeface="Courier (W1)" pitchFamily="49" charset="0"/>
              </a:rPr>
              <a:t>admetan</a:t>
            </a:r>
            <a:r>
              <a:rPr lang="en-GB" dirty="0" smtClean="0"/>
              <a:t> is an ancillary ado-file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 smtClean="0"/>
              <a:t>2018: </a:t>
            </a:r>
            <a:r>
              <a:rPr lang="en-GB" b="1" dirty="0" err="1" smtClean="0">
                <a:latin typeface="Courier (W1)" pitchFamily="49" charset="0"/>
              </a:rPr>
              <a:t>admetan</a:t>
            </a:r>
            <a:r>
              <a:rPr lang="en-GB" dirty="0" smtClean="0">
                <a:latin typeface="Courier (W1)" pitchFamily="49" charset="0"/>
              </a:rPr>
              <a:t> </a:t>
            </a:r>
            <a:r>
              <a:rPr lang="en-GB" dirty="0" smtClean="0"/>
              <a:t>presented in its own right.</a:t>
            </a:r>
            <a:endParaRPr lang="en-GB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21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SSC monthly downloads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24936" cy="504055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Using </a:t>
            </a:r>
            <a:r>
              <a:rPr lang="en-GB" b="1" dirty="0" err="1" smtClean="0">
                <a:latin typeface="Courier (W1)" pitchFamily="49" charset="0"/>
              </a:rPr>
              <a:t>ssccount</a:t>
            </a:r>
            <a:r>
              <a:rPr lang="en-GB" dirty="0" smtClean="0"/>
              <a:t> (Choodari-Oskooei &amp; Morris, SJ 2016) </a:t>
            </a:r>
            <a:endParaRPr lang="en-GB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04864"/>
            <a:ext cx="6192688" cy="45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4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recurring theme?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7848872" cy="48245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dirty="0"/>
              <a:t>“Stata should have a meta-analysis command [...] but does </a:t>
            </a:r>
            <a:r>
              <a:rPr lang="en-GB" dirty="0" smtClean="0"/>
              <a:t>not” (Stata manual, c.1998?)</a:t>
            </a:r>
            <a:endParaRPr lang="en-GB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dirty="0" smtClean="0"/>
              <a:t>“Supporting </a:t>
            </a:r>
            <a:r>
              <a:rPr lang="en-GB" dirty="0"/>
              <a:t>it </a:t>
            </a:r>
            <a:r>
              <a:rPr lang="en-GB" dirty="0" smtClean="0"/>
              <a:t>[</a:t>
            </a:r>
            <a:r>
              <a:rPr lang="en-GB" b="1" dirty="0" smtClean="0">
                <a:latin typeface="Courier (W1)" pitchFamily="49" charset="0"/>
              </a:rPr>
              <a:t>meta</a:t>
            </a:r>
            <a:r>
              <a:rPr lang="en-GB" dirty="0" smtClean="0"/>
              <a:t>] is </a:t>
            </a:r>
            <a:r>
              <a:rPr lang="en-GB" dirty="0"/>
              <a:t>difficult </a:t>
            </a:r>
            <a:r>
              <a:rPr lang="en-GB" dirty="0" smtClean="0"/>
              <a:t>… quite a lot </a:t>
            </a:r>
            <a:r>
              <a:rPr lang="en-GB" dirty="0"/>
              <a:t>of </a:t>
            </a:r>
            <a:r>
              <a:rPr lang="en-GB" dirty="0" smtClean="0"/>
              <a:t>[employer] time </a:t>
            </a:r>
            <a:r>
              <a:rPr lang="en-GB" dirty="0"/>
              <a:t>has gone into </a:t>
            </a:r>
            <a:r>
              <a:rPr lang="en-GB" dirty="0" smtClean="0"/>
              <a:t>this … [in the future] I will likely </a:t>
            </a:r>
            <a:r>
              <a:rPr lang="en-GB" dirty="0"/>
              <a:t>not have the opportunity, save in my own time, to </a:t>
            </a:r>
            <a:r>
              <a:rPr lang="en-GB" dirty="0" smtClean="0"/>
              <a:t>continue this” (Sterne, 2004)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dirty="0" smtClean="0"/>
              <a:t>“I’d be delighted if someone else took responsibility for </a:t>
            </a:r>
            <a:r>
              <a:rPr lang="en-GB" b="1" dirty="0" err="1" smtClean="0">
                <a:latin typeface="Courier (W1)" pitchFamily="49" charset="0"/>
              </a:rPr>
              <a:t>metareg</a:t>
            </a:r>
            <a:r>
              <a:rPr lang="en-GB" dirty="0" smtClean="0"/>
              <a:t> … I </a:t>
            </a:r>
            <a:r>
              <a:rPr lang="en-GB" dirty="0"/>
              <a:t>have no interest in this any </a:t>
            </a:r>
            <a:r>
              <a:rPr lang="en-GB" dirty="0" smtClean="0"/>
              <a:t>more” (Sharp, c.2004)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dirty="0" smtClean="0"/>
              <a:t>Luckily, Ross Harris took over </a:t>
            </a:r>
            <a:r>
              <a:rPr lang="en-GB" b="1" dirty="0" err="1" smtClean="0">
                <a:latin typeface="Courier (W1)" pitchFamily="49" charset="0"/>
              </a:rPr>
              <a:t>metan</a:t>
            </a:r>
            <a:r>
              <a:rPr lang="en-GB" dirty="0" smtClean="0"/>
              <a:t> in ~2008 and pushed it into the 2010s … but he too has long since changed jobs and priorities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100" dirty="0"/>
              <a:t>	</a:t>
            </a:r>
            <a:r>
              <a:rPr lang="en-GB" sz="2100" dirty="0" smtClean="0"/>
              <a:t>(N.B. I have his blessing for the </a:t>
            </a:r>
            <a:r>
              <a:rPr lang="en-GB" sz="2100" b="1" dirty="0" err="1" smtClean="0">
                <a:latin typeface="Courier (W1)" pitchFamily="49" charset="0"/>
              </a:rPr>
              <a:t>admetan</a:t>
            </a:r>
            <a:r>
              <a:rPr lang="en-GB" sz="2100" b="1" dirty="0">
                <a:latin typeface="Courier (W1)" pitchFamily="49" charset="0"/>
              </a:rPr>
              <a:t> </a:t>
            </a:r>
            <a:r>
              <a:rPr lang="en-GB" sz="2100" dirty="0" smtClean="0"/>
              <a:t>project)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 smtClean="0"/>
              <a:t>Is </a:t>
            </a:r>
            <a:r>
              <a:rPr lang="en-GB" b="1" dirty="0" err="1" smtClean="0">
                <a:latin typeface="Courier (W1)" pitchFamily="49" charset="0"/>
              </a:rPr>
              <a:t>admetan</a:t>
            </a:r>
            <a:r>
              <a:rPr lang="en-GB" dirty="0" smtClean="0"/>
              <a:t> any different??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 smtClean="0"/>
              <a:t>While originally based heavily on </a:t>
            </a:r>
            <a:r>
              <a:rPr lang="en-GB" b="1" dirty="0" err="1" smtClean="0">
                <a:latin typeface="Courier (W1)" pitchFamily="49" charset="0"/>
              </a:rPr>
              <a:t>metan</a:t>
            </a:r>
            <a:r>
              <a:rPr lang="en-GB" dirty="0" err="1" smtClean="0"/>
              <a:t>’s</a:t>
            </a:r>
            <a:r>
              <a:rPr lang="en-GB" dirty="0" smtClean="0"/>
              <a:t> code, </a:t>
            </a:r>
            <a:r>
              <a:rPr lang="en-GB" b="1" dirty="0" err="1" smtClean="0">
                <a:latin typeface="Courier (W1)" pitchFamily="49" charset="0"/>
              </a:rPr>
              <a:t>admetan</a:t>
            </a:r>
            <a:r>
              <a:rPr lang="en-GB" dirty="0" smtClean="0"/>
              <a:t>/</a:t>
            </a:r>
            <a:r>
              <a:rPr lang="en-GB" b="1" dirty="0" err="1" smtClean="0">
                <a:latin typeface="Courier (W1)" pitchFamily="49" charset="0"/>
              </a:rPr>
              <a:t>ipdmetan</a:t>
            </a:r>
            <a:r>
              <a:rPr lang="en-GB" dirty="0" smtClean="0"/>
              <a:t> has evolved to be (hopefully) more general, and more easily editable/updateable by others in the future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75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</a:t>
            </a:r>
            <a:r>
              <a:rPr lang="en-GB" b="1" dirty="0" err="1" smtClean="0">
                <a:latin typeface="Courier (W1)" pitchFamily="49" charset="0"/>
              </a:rPr>
              <a:t>admetan</a:t>
            </a:r>
            <a:r>
              <a:rPr lang="en-GB" dirty="0" smtClean="0"/>
              <a:t>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Everything that </a:t>
            </a:r>
            <a:r>
              <a:rPr lang="en-GB" b="1" dirty="0" err="1" smtClean="0">
                <a:latin typeface="Courier (W1)" pitchFamily="49" charset="0"/>
              </a:rPr>
              <a:t>metan</a:t>
            </a:r>
            <a:r>
              <a:rPr lang="en-GB" dirty="0" smtClean="0"/>
              <a:t> can do…</a:t>
            </a:r>
          </a:p>
          <a:p>
            <a:pPr lvl="1"/>
            <a:r>
              <a:rPr lang="en-GB" dirty="0" smtClean="0"/>
              <a:t>caveat: some (very few) things could be done </a:t>
            </a:r>
            <a:r>
              <a:rPr lang="en-GB" i="1" dirty="0" smtClean="0"/>
              <a:t>directly </a:t>
            </a:r>
            <a:r>
              <a:rPr lang="en-GB" dirty="0" smtClean="0"/>
              <a:t>with </a:t>
            </a:r>
            <a:r>
              <a:rPr lang="en-GB" b="1" dirty="0" err="1">
                <a:latin typeface="Courier (W1)" pitchFamily="49" charset="0"/>
              </a:rPr>
              <a:t>metan</a:t>
            </a:r>
            <a:r>
              <a:rPr lang="en-GB" dirty="0" smtClean="0"/>
              <a:t> but only </a:t>
            </a:r>
            <a:r>
              <a:rPr lang="en-GB" i="1" dirty="0" smtClean="0"/>
              <a:t>indirectly </a:t>
            </a:r>
            <a:r>
              <a:rPr lang="en-GB" dirty="0" smtClean="0"/>
              <a:t>with </a:t>
            </a:r>
            <a:r>
              <a:rPr lang="en-GB" b="1" dirty="0" err="1" smtClean="0">
                <a:latin typeface="Courier (W1)" pitchFamily="49" charset="0"/>
              </a:rPr>
              <a:t>admetan</a:t>
            </a:r>
            <a:endParaRPr lang="en-GB" b="1" dirty="0" smtClean="0">
              <a:latin typeface="Courier (W1)" pitchFamily="49" charset="0"/>
            </a:endParaRPr>
          </a:p>
          <a:p>
            <a:pPr marL="457200" lvl="1" indent="0">
              <a:buNone/>
            </a:pPr>
            <a:endParaRPr lang="en-GB" b="1" dirty="0">
              <a:latin typeface="Courier (W1)" pitchFamily="49" charset="0"/>
            </a:endParaRPr>
          </a:p>
          <a:p>
            <a:r>
              <a:rPr lang="en-GB" dirty="0" smtClean="0"/>
              <a:t>… but in many cases better …</a:t>
            </a:r>
            <a:endParaRPr lang="en-GB" dirty="0"/>
          </a:p>
          <a:p>
            <a:pPr lvl="1"/>
            <a:r>
              <a:rPr lang="en-GB" dirty="0" smtClean="0"/>
              <a:t>forest plots with improved defaults (e.g. aspect, 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 smtClean="0"/>
              <a:t>-axis labelling); increased flexibility</a:t>
            </a:r>
          </a:p>
          <a:p>
            <a:pPr lvl="1"/>
            <a:r>
              <a:rPr lang="en-GB" dirty="0" smtClean="0"/>
              <a:t>better handling of returned values and added variables</a:t>
            </a:r>
          </a:p>
          <a:p>
            <a:pPr lvl="1"/>
            <a:endParaRPr lang="en-GB" b="1" dirty="0" smtClean="0">
              <a:latin typeface="Courier (W1)" pitchFamily="49" charset="0"/>
            </a:endParaRPr>
          </a:p>
          <a:p>
            <a:r>
              <a:rPr lang="en-GB" dirty="0" smtClean="0"/>
              <a:t>… plus a whole lot more!</a:t>
            </a:r>
            <a:endParaRPr lang="en-GB" dirty="0"/>
          </a:p>
          <a:p>
            <a:pPr lvl="1"/>
            <a:r>
              <a:rPr lang="en-GB" dirty="0"/>
              <a:t>much larger range of random-effects models</a:t>
            </a:r>
          </a:p>
          <a:p>
            <a:pPr lvl="1"/>
            <a:r>
              <a:rPr lang="en-GB" dirty="0" smtClean="0"/>
              <a:t>cumulative and influence meta-analysis</a:t>
            </a:r>
          </a:p>
          <a:p>
            <a:pPr lvl="1"/>
            <a:r>
              <a:rPr lang="en-GB" dirty="0" smtClean="0"/>
              <a:t>integration </a:t>
            </a:r>
            <a:r>
              <a:rPr lang="en-GB" dirty="0"/>
              <a:t>with </a:t>
            </a:r>
            <a:r>
              <a:rPr lang="en-GB" b="1" dirty="0" err="1" smtClean="0">
                <a:latin typeface="Courier (W1)" pitchFamily="49" charset="0"/>
              </a:rPr>
              <a:t>forestplot</a:t>
            </a:r>
            <a:r>
              <a:rPr lang="en-GB" dirty="0" smtClean="0"/>
              <a:t> and </a:t>
            </a:r>
            <a:r>
              <a:rPr lang="en-GB" b="1" dirty="0" err="1">
                <a:latin typeface="Courier (W1)" pitchFamily="49" charset="0"/>
              </a:rPr>
              <a:t>ipdmetan</a:t>
            </a:r>
            <a:endParaRPr lang="en-GB" b="1" dirty="0">
              <a:latin typeface="Courier (W1)" pitchFamily="49" charset="0"/>
            </a:endParaRPr>
          </a:p>
          <a:p>
            <a:pPr lvl="1"/>
            <a:r>
              <a:rPr lang="en-GB" dirty="0" smtClean="0"/>
              <a:t>input can be a matrix instead of variables</a:t>
            </a:r>
          </a:p>
          <a:p>
            <a:pPr lvl="1"/>
            <a:r>
              <a:rPr lang="en-GB" dirty="0" smtClean="0"/>
              <a:t>more </a:t>
            </a:r>
            <a:r>
              <a:rPr lang="en-GB" dirty="0"/>
              <a:t>continuity-correction </a:t>
            </a:r>
            <a:r>
              <a:rPr lang="en-GB" dirty="0" smtClean="0"/>
              <a:t>options</a:t>
            </a:r>
          </a:p>
          <a:p>
            <a:pPr lvl="1"/>
            <a:r>
              <a:rPr lang="en-GB" dirty="0" smtClean="0"/>
              <a:t>etc.</a:t>
            </a:r>
            <a:endParaRPr lang="en-GB" dirty="0"/>
          </a:p>
          <a:p>
            <a:pPr lvl="1"/>
            <a:endParaRPr lang="en-GB" b="1" dirty="0">
              <a:latin typeface="Courier (W1)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97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Syntax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353347"/>
          </a:xfrm>
        </p:spPr>
        <p:txBody>
          <a:bodyPr/>
          <a:lstStyle/>
          <a:p>
            <a:r>
              <a:rPr lang="en-GB" dirty="0" smtClean="0"/>
              <a:t>Based on, and very similar to, syntax of </a:t>
            </a:r>
            <a:r>
              <a:rPr lang="en-GB" b="1" dirty="0" err="1" smtClean="0">
                <a:latin typeface="Courier (W1)" pitchFamily="49" charset="0"/>
              </a:rPr>
              <a:t>metan</a:t>
            </a:r>
            <a:r>
              <a:rPr lang="en-GB" dirty="0" smtClean="0"/>
              <a:t>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b="1" dirty="0" err="1">
                <a:latin typeface="Courier (W1)" pitchFamily="49" charset="0"/>
              </a:rPr>
              <a:t>admetan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varlist</a:t>
            </a:r>
            <a:r>
              <a:rPr lang="en-GB" dirty="0">
                <a:latin typeface="Courier (W1)" pitchFamily="49" charset="0"/>
              </a:rPr>
              <a:t> [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GB" dirty="0">
                <a:latin typeface="Courier (W1)" pitchFamily="49" charset="0"/>
              </a:rPr>
              <a:t>]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ourier (W1)" pitchFamily="49" charset="0"/>
              </a:rPr>
              <a:t>[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GB" dirty="0">
                <a:latin typeface="Courier (W1)" pitchFamily="49" charset="0"/>
              </a:rPr>
              <a:t>] </a:t>
            </a:r>
            <a:endParaRPr lang="en-GB" dirty="0" smtClean="0">
              <a:latin typeface="Courier (W1)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latin typeface="Courier (W1)" pitchFamily="49" charset="0"/>
              </a:rPr>
              <a:t>	</a:t>
            </a:r>
            <a:r>
              <a:rPr lang="en-GB" dirty="0" smtClean="0">
                <a:latin typeface="Courier (W1)" pitchFamily="49" charset="0"/>
              </a:rPr>
              <a:t>[, </a:t>
            </a:r>
            <a:r>
              <a:rPr lang="en-GB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main_options</a:t>
            </a:r>
            <a:r>
              <a:rPr lang="en-GB" dirty="0" smtClean="0">
                <a:latin typeface="Courier (W1)" pitchFamily="49" charset="0"/>
              </a:rPr>
              <a:t> </a:t>
            </a:r>
            <a:r>
              <a:rPr lang="en-GB" dirty="0" err="1" smtClean="0">
                <a:latin typeface="Courier (W1)" pitchFamily="49" charset="0"/>
              </a:rPr>
              <a:t>forestplot</a:t>
            </a:r>
            <a:r>
              <a:rPr lang="en-GB" dirty="0" smtClean="0">
                <a:latin typeface="Courier (W1)" pitchFamily="49" charset="0"/>
              </a:rPr>
              <a:t>(</a:t>
            </a:r>
            <a:r>
              <a:rPr lang="en-GB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forestplot_options</a:t>
            </a:r>
            <a:r>
              <a:rPr lang="en-GB" dirty="0" smtClean="0">
                <a:latin typeface="Courier (W1)" pitchFamily="49" charset="0"/>
              </a:rPr>
              <a:t>)]</a:t>
            </a:r>
          </a:p>
          <a:p>
            <a:pPr marL="0" indent="0">
              <a:lnSpc>
                <a:spcPct val="110000"/>
              </a:lnSpc>
              <a:buNone/>
            </a:pPr>
            <a:endParaRPr lang="en-GB" sz="8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GB" dirty="0" smtClean="0"/>
              <a:t>… where </a:t>
            </a:r>
            <a:r>
              <a:rPr lang="en-GB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varlist</a:t>
            </a:r>
            <a:r>
              <a:rPr lang="en-GB" dirty="0" smtClean="0"/>
              <a:t> can be: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>
              <a:latin typeface="Courier (W1)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311402"/>
              </p:ext>
            </p:extLst>
          </p:nvPr>
        </p:nvGraphicFramePr>
        <p:xfrm>
          <a:off x="467544" y="4005064"/>
          <a:ext cx="8388424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35597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i="1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   </a:t>
                      </a:r>
                      <a:r>
                        <a:rPr lang="en-GB" b="0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seES</a:t>
                      </a:r>
                      <a:endParaRPr lang="en-GB" b="0" i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</a:rPr>
                        <a:t>effect size </a:t>
                      </a:r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</a:rPr>
                        <a:t>and </a:t>
                      </a:r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</a:rPr>
                        <a:t>std.</a:t>
                      </a:r>
                      <a:r>
                        <a:rPr lang="en-GB" b="0" baseline="0" dirty="0" smtClean="0">
                          <a:solidFill>
                            <a:sysClr val="windowText" lastClr="000000"/>
                          </a:solidFill>
                        </a:rPr>
                        <a:t> error</a:t>
                      </a:r>
                      <a:endParaRPr lang="en-GB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i="1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   </a:t>
                      </a:r>
                      <a:r>
                        <a:rPr lang="en-GB" b="0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lci</a:t>
                      </a:r>
                      <a:r>
                        <a:rPr lang="en-GB" b="0" i="1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b="0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uci</a:t>
                      </a:r>
                      <a:endParaRPr lang="en-GB" b="0" i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</a:rPr>
                        <a:t>effect size and 95% conf.</a:t>
                      </a:r>
                      <a:r>
                        <a:rPr lang="en-GB" b="0" baseline="0" dirty="0" smtClean="0">
                          <a:solidFill>
                            <a:sysClr val="windowText" lastClr="000000"/>
                          </a:solidFill>
                        </a:rPr>
                        <a:t> limits</a:t>
                      </a:r>
                      <a:endParaRPr lang="en-GB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event_treat</a:t>
                      </a:r>
                      <a:r>
                        <a:rPr lang="en-GB" i="1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noevent_treat</a:t>
                      </a:r>
                      <a:endParaRPr lang="en-GB" i="1" dirty="0" smtClean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i="1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</a:t>
                      </a:r>
                      <a:r>
                        <a:rPr lang="en-GB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event_ctrl</a:t>
                      </a:r>
                      <a:r>
                        <a:rPr lang="en-GB" i="1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noevent_ctrl</a:t>
                      </a:r>
                      <a:endParaRPr lang="en-GB" i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cell counts from 2x2 table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n_treat</a:t>
                      </a:r>
                      <a:r>
                        <a:rPr lang="en-GB" i="1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mean_treat</a:t>
                      </a:r>
                      <a:r>
                        <a:rPr lang="en-GB" i="1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sd_treat</a:t>
                      </a:r>
                      <a:endParaRPr lang="en-GB" i="1" dirty="0" smtClean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i="1" baseline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</a:t>
                      </a:r>
                      <a:r>
                        <a:rPr lang="en-GB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n_ctrl</a:t>
                      </a:r>
                      <a:r>
                        <a:rPr lang="en-GB" i="1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mean_ctrl</a:t>
                      </a:r>
                      <a:r>
                        <a:rPr lang="en-GB" i="1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sd_ctrl</a:t>
                      </a:r>
                      <a:endParaRPr lang="en-GB" i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N, mean and SD,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</a:rPr>
                        <a:t> by treatment group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i="1" dirty="0" err="1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oe</a:t>
                      </a:r>
                      <a:r>
                        <a:rPr lang="en-GB" i="1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v</a:t>
                      </a:r>
                      <a:endParaRPr lang="en-GB" i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O-E and V from log-rank/</a:t>
                      </a:r>
                      <a:r>
                        <a:rPr lang="en-GB" dirty="0" err="1" smtClean="0">
                          <a:solidFill>
                            <a:sysClr val="windowText" lastClr="000000"/>
                          </a:solidFill>
                        </a:rPr>
                        <a:t>Peto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</a:rPr>
                        <a:t> analysis</a:t>
                      </a:r>
                    </a:p>
                    <a:p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</a:rPr>
                        <a:t>(with </a:t>
                      </a:r>
                      <a:r>
                        <a:rPr lang="en-GB" b="1" baseline="0" dirty="0" err="1" smtClean="0">
                          <a:solidFill>
                            <a:sysClr val="windowText" lastClr="000000"/>
                          </a:solidFill>
                          <a:latin typeface="Courier (W1)" pitchFamily="49" charset="0"/>
                        </a:rPr>
                        <a:t>logrank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</a:rPr>
                        <a:t> option)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063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</a:t>
            </a:r>
            <a:r>
              <a:rPr lang="en-GB" dirty="0"/>
              <a:t>basic example</a:t>
            </a:r>
            <a:br>
              <a:rPr lang="en-GB" dirty="0"/>
            </a:br>
            <a:r>
              <a:rPr lang="en-GB" sz="2200" b="1" dirty="0"/>
              <a:t>Taken from Harris et al, SJ </a:t>
            </a:r>
            <a:r>
              <a:rPr lang="en-GB" sz="2200" b="1" dirty="0" smtClean="0"/>
              <a:t>2008</a:t>
            </a:r>
            <a:endParaRPr lang="en-GB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435280" cy="1800199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dirty="0" smtClean="0">
                <a:latin typeface="Courier (W1)" pitchFamily="49" charset="0"/>
              </a:rPr>
              <a:t>. use </a:t>
            </a:r>
            <a:r>
              <a:rPr lang="en-GB" dirty="0" err="1" smtClean="0">
                <a:latin typeface="Courier (W1)" pitchFamily="49" charset="0"/>
              </a:rPr>
              <a:t>bcgtrial</a:t>
            </a:r>
            <a:r>
              <a:rPr lang="en-GB" dirty="0" smtClean="0">
                <a:latin typeface="Courier (W1)" pitchFamily="49" charset="0"/>
              </a:rPr>
              <a:t>, </a:t>
            </a:r>
            <a:r>
              <a:rPr lang="en-GB" dirty="0">
                <a:latin typeface="Courier (W1)" pitchFamily="49" charset="0"/>
              </a:rPr>
              <a:t>clear</a:t>
            </a:r>
            <a:endParaRPr lang="en-GB" dirty="0" smtClean="0">
              <a:latin typeface="Courier (W1)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dirty="0" smtClean="0">
                <a:latin typeface="Courier (W1)" pitchFamily="49" charset="0"/>
              </a:rPr>
              <a:t>. </a:t>
            </a:r>
            <a:r>
              <a:rPr lang="en-GB" b="1" dirty="0" err="1" smtClean="0">
                <a:latin typeface="Courier (W1)" pitchFamily="49" charset="0"/>
              </a:rPr>
              <a:t>metan</a:t>
            </a:r>
            <a:r>
              <a:rPr lang="en-GB" dirty="0" smtClean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tcases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tnoncases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ccases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cnoncases</a:t>
            </a:r>
            <a:r>
              <a:rPr lang="en-GB" dirty="0">
                <a:latin typeface="Courier (W1)" pitchFamily="49" charset="0"/>
              </a:rPr>
              <a:t>, </a:t>
            </a:r>
            <a:r>
              <a:rPr lang="en-GB" dirty="0" err="1">
                <a:latin typeface="Courier (W1)" pitchFamily="49" charset="0"/>
              </a:rPr>
              <a:t>rr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fixedi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lcols</a:t>
            </a:r>
            <a:r>
              <a:rPr lang="en-GB" dirty="0">
                <a:latin typeface="Courier (W1)" pitchFamily="49" charset="0"/>
              </a:rPr>
              <a:t>(</a:t>
            </a:r>
            <a:r>
              <a:rPr lang="en-GB" dirty="0" err="1">
                <a:latin typeface="Courier (W1)" pitchFamily="49" charset="0"/>
              </a:rPr>
              <a:t>trialnam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startyr</a:t>
            </a:r>
            <a:r>
              <a:rPr lang="en-GB" dirty="0">
                <a:latin typeface="Courier (W1)" pitchFamily="49" charset="0"/>
              </a:rPr>
              <a:t>) </a:t>
            </a:r>
            <a:r>
              <a:rPr lang="en-GB" dirty="0" err="1">
                <a:latin typeface="Courier (W1)" pitchFamily="49" charset="0"/>
              </a:rPr>
              <a:t>xlabel</a:t>
            </a:r>
            <a:r>
              <a:rPr lang="en-GB" dirty="0">
                <a:latin typeface="Courier (W1)" pitchFamily="49" charset="0"/>
              </a:rPr>
              <a:t>(0.1, 10) favours(BCG reduces risk of TB # BCG increases risk of TB</a:t>
            </a:r>
            <a:r>
              <a:rPr lang="en-GB" dirty="0" smtClean="0">
                <a:latin typeface="Courier (W1)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700" dirty="0">
              <a:latin typeface="Courier (W1)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dirty="0">
                <a:latin typeface="Courier (W1)" pitchFamily="49" charset="0"/>
              </a:rPr>
              <a:t>. </a:t>
            </a:r>
            <a:r>
              <a:rPr lang="en-GB" b="1" dirty="0" err="1">
                <a:latin typeface="Courier (W1)" pitchFamily="49" charset="0"/>
              </a:rPr>
              <a:t>admetan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tcases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tnoncases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ccases</a:t>
            </a:r>
            <a:r>
              <a:rPr lang="en-GB" dirty="0">
                <a:latin typeface="Courier (W1)" pitchFamily="49" charset="0"/>
              </a:rPr>
              <a:t> </a:t>
            </a:r>
            <a:r>
              <a:rPr lang="en-GB" dirty="0" err="1">
                <a:latin typeface="Courier (W1)" pitchFamily="49" charset="0"/>
              </a:rPr>
              <a:t>cnoncases</a:t>
            </a:r>
            <a:r>
              <a:rPr lang="en-GB" dirty="0">
                <a:latin typeface="Courier (W1)" pitchFamily="49" charset="0"/>
              </a:rPr>
              <a:t>, study(</a:t>
            </a:r>
            <a:r>
              <a:rPr lang="en-GB" dirty="0" err="1">
                <a:latin typeface="Courier (W1)" pitchFamily="49" charset="0"/>
              </a:rPr>
              <a:t>trialnam</a:t>
            </a:r>
            <a:r>
              <a:rPr lang="en-GB" dirty="0">
                <a:latin typeface="Courier (W1)" pitchFamily="49" charset="0"/>
              </a:rPr>
              <a:t>) iv </a:t>
            </a:r>
            <a:r>
              <a:rPr lang="en-GB" dirty="0" err="1">
                <a:latin typeface="Courier (W1)" pitchFamily="49" charset="0"/>
              </a:rPr>
              <a:t>forestplot</a:t>
            </a:r>
            <a:r>
              <a:rPr lang="en-GB" dirty="0">
                <a:latin typeface="Courier (W1)" pitchFamily="49" charset="0"/>
              </a:rPr>
              <a:t>(</a:t>
            </a:r>
            <a:r>
              <a:rPr lang="en-GB" dirty="0" err="1">
                <a:latin typeface="Courier (W1)" pitchFamily="49" charset="0"/>
              </a:rPr>
              <a:t>lcols</a:t>
            </a:r>
            <a:r>
              <a:rPr lang="en-GB" dirty="0">
                <a:latin typeface="Courier (W1)" pitchFamily="49" charset="0"/>
              </a:rPr>
              <a:t>(</a:t>
            </a:r>
            <a:r>
              <a:rPr lang="en-GB" dirty="0" err="1">
                <a:latin typeface="Courier (W1)" pitchFamily="49" charset="0"/>
              </a:rPr>
              <a:t>startyr</a:t>
            </a:r>
            <a:r>
              <a:rPr lang="en-GB" dirty="0">
                <a:latin typeface="Courier (W1)" pitchFamily="49" charset="0"/>
              </a:rPr>
              <a:t>) </a:t>
            </a:r>
            <a:r>
              <a:rPr lang="en-GB" dirty="0" err="1">
                <a:latin typeface="Courier (W1)" pitchFamily="49" charset="0"/>
              </a:rPr>
              <a:t>xlabel</a:t>
            </a:r>
            <a:r>
              <a:rPr lang="en-GB" dirty="0">
                <a:latin typeface="Courier (W1)" pitchFamily="49" charset="0"/>
              </a:rPr>
              <a:t>(0.1 10) favours(BCG reduces risk of TB # BCG increases risk of TB))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6" b="5676"/>
          <a:stretch/>
        </p:blipFill>
        <p:spPr bwMode="auto">
          <a:xfrm>
            <a:off x="3131840" y="3107929"/>
            <a:ext cx="5698490" cy="37197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097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Random-effects models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1181" y="1772816"/>
                <a:ext cx="9001000" cy="4680520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10000"/>
                  </a:lnSpc>
                  <a:spcAft>
                    <a:spcPts val="1000"/>
                  </a:spcAft>
                </a:pPr>
                <a:r>
                  <a:rPr lang="en-GB" dirty="0" smtClean="0"/>
                  <a:t>Assume </a:t>
                </a:r>
                <a:r>
                  <a:rPr lang="en-GB" dirty="0"/>
                  <a:t>the true treatment effect </a:t>
                </a:r>
                <a:r>
                  <a:rPr lang="en-GB" dirty="0" smtClean="0"/>
                  <a:t>is randomly</a:t>
                </a:r>
                <a:r>
                  <a:rPr lang="en-GB" dirty="0"/>
                  <a:t>, normally distributed between studies, </a:t>
                </a:r>
                <a:r>
                  <a:rPr lang="en-GB" dirty="0" smtClean="0"/>
                  <a:t>with heterogeneity variance </a:t>
                </a:r>
                <a:r>
                  <a:rPr lang="el-GR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en-GB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  <a:p>
                <a:pPr>
                  <a:lnSpc>
                    <a:spcPct val="110000"/>
                  </a:lnSpc>
                  <a:spcAft>
                    <a:spcPts val="1000"/>
                  </a:spcAft>
                </a:pPr>
                <a:r>
                  <a:rPr lang="en-GB" dirty="0" smtClean="0"/>
                  <a:t>(By contrast, the fixed-effect model assumes a single true treatment effect, with all study variability due to residual error)</a:t>
                </a:r>
              </a:p>
              <a:p>
                <a:pPr>
                  <a:lnSpc>
                    <a:spcPct val="110000"/>
                  </a:lnSpc>
                  <a:spcAft>
                    <a:spcPts val="1000"/>
                  </a:spcAft>
                </a:pPr>
                <a:r>
                  <a:rPr lang="en-GB" dirty="0" smtClean="0"/>
                  <a:t>Standard inverse-variance model:</a:t>
                </a:r>
              </a:p>
              <a:p>
                <a:pPr marL="0" indent="0">
                  <a:lnSpc>
                    <a:spcPct val="11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𝑝𝑜𝑜𝑙𝑒𝑑</m:t>
                          </m:r>
                        </m:sub>
                      </m:sSub>
                      <m:r>
                        <a:rPr lang="en-GB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GB" i="1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GB" i="1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en-GB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sSubSup>
                                        <m:sSubSupPr>
                                          <m:ctrlPr>
                                            <a:rPr lang="en-GB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GB" i="1">
                                              <a:latin typeface="Cambria Math"/>
                                              <a:ea typeface="Cambria Math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/>
                                              <a:ea typeface="Cambria Math"/>
                                            </a:rPr>
                                            <m:t>𝑖</m:t>
                                          </m:r>
                                        </m:sub>
                                        <m:sup/>
                                      </m:sSubSup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/>
                                          <a:ea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  <m:r>
                                    <a:rPr lang="en-GB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GB" i="1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GB" i="1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sSubSup>
                                    <m:sSubSupPr>
                                      <m:ctrlPr>
                                        <a:rPr lang="en-GB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GB" i="1">
                                          <a:latin typeface="Cambria Math"/>
                                          <a:ea typeface="Cambria Math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  <m:sup/>
                                  </m:sSubSup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  <a:ea typeface="Cambria Math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GB" dirty="0" smtClean="0"/>
              </a:p>
              <a:p>
                <a:pPr marL="0" indent="0">
                  <a:lnSpc>
                    <a:spcPct val="110000"/>
                  </a:lnSpc>
                  <a:spcAft>
                    <a:spcPts val="1000"/>
                  </a:spcAft>
                  <a:buNone/>
                </a:pPr>
                <a:r>
                  <a:rPr lang="en-GB" dirty="0" smtClean="0"/>
                  <a:t>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en-GB" i="1">
                                <a:latin typeface="Cambria Math"/>
                                <a:ea typeface="Cambria Math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/>
                                <a:ea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  <m:sup/>
                        </m:sSubSup>
                      </m:e>
                      <m:sup>
                        <m:r>
                          <a:rPr lang="en-GB" i="1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p>
                    <m:r>
                      <a:rPr lang="en-GB" i="1">
                        <a:latin typeface="Cambria Math"/>
                      </a:rPr>
                      <m:t>=</m:t>
                    </m:r>
                    <m:f>
                      <m:fPr>
                        <m:type m:val="lin"/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i="1"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begChr m:val="{"/>
                            <m:endChr m:val="}"/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/>
                              </a:rPr>
                              <m:t>𝑉𝑎𝑟</m:t>
                            </m:r>
                            <m:d>
                              <m:d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GB" b="0" i="1" smtClean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GB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𝜏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den>
                    </m:f>
                  </m:oMath>
                </a14:m>
                <a:r>
                  <a:rPr lang="en-GB" dirty="0" smtClean="0"/>
                  <a:t> with </a:t>
                </a:r>
                <a:r>
                  <a:rPr lang="el-G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en-GB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GB" dirty="0"/>
                  <a:t> </a:t>
                </a:r>
                <a:r>
                  <a:rPr lang="en-GB" dirty="0" smtClean="0"/>
                  <a:t>estimated from the data.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1181" y="1772816"/>
                <a:ext cx="9001000" cy="4680520"/>
              </a:xfrm>
              <a:blipFill rotWithShape="1">
                <a:blip r:embed="rId2"/>
                <a:stretch>
                  <a:fillRect l="-1084" t="-781" b="-6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8961895"/>
      </p:ext>
    </p:extLst>
  </p:cSld>
  <p:clrMapOvr>
    <a:masterClrMapping/>
  </p:clrMapOvr>
</p:sld>
</file>

<file path=ppt/theme/theme1.xml><?xml version="1.0" encoding="utf-8"?>
<a:theme xmlns:a="http://schemas.openxmlformats.org/drawingml/2006/main" name="mrc_ctu_at_ucl_powerpoint_template_4_3_ratio">
  <a:themeElements>
    <a:clrScheme name="MRCCTU">
      <a:dk1>
        <a:sysClr val="windowText" lastClr="000000"/>
      </a:dk1>
      <a:lt1>
        <a:sysClr val="window" lastClr="FFFFFF"/>
      </a:lt1>
      <a:dk2>
        <a:srgbClr val="21677E"/>
      </a:dk2>
      <a:lt2>
        <a:srgbClr val="E8E4E1"/>
      </a:lt2>
      <a:accent1>
        <a:srgbClr val="8A7967"/>
      </a:accent1>
      <a:accent2>
        <a:srgbClr val="6A3B77"/>
      </a:accent2>
      <a:accent3>
        <a:srgbClr val="822F5A"/>
      </a:accent3>
      <a:accent4>
        <a:srgbClr val="B5D334"/>
      </a:accent4>
      <a:accent5>
        <a:srgbClr val="FFDB00"/>
      </a:accent5>
      <a:accent6>
        <a:srgbClr val="D07232"/>
      </a:accent6>
      <a:hlink>
        <a:srgbClr val="0000FF"/>
      </a:hlink>
      <a:folHlink>
        <a:srgbClr val="6A3B77"/>
      </a:folHlink>
    </a:clrScheme>
    <a:fontScheme name="MRC CTU Font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RC_CTU_at_UCL_PowerPoint_Template_4_3_ratio.pptx" id="{5EDA63D9-2C70-410B-AA95-CBDC7139BE3E}" vid="{ED5994C7-B831-413C-ACD7-BF910CF9EB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mrc_ctu_at_ucl_powerpoint_template_4_3_ratio</Template>
  <TotalTime>4397</TotalTime>
  <Words>1563</Words>
  <Application>Microsoft Office PowerPoint</Application>
  <PresentationFormat>On-screen Show (4:3)</PresentationFormat>
  <Paragraphs>159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mrc_ctu_at_ucl_powerpoint_template_4_3_ratio</vt:lpstr>
      <vt:lpstr>admetan A new, comprehensive meta-analysis command</vt:lpstr>
      <vt:lpstr>Introduction to meta-analysis (MA)</vt:lpstr>
      <vt:lpstr>A brief history of meta-analysis in Stata</vt:lpstr>
      <vt:lpstr>SSC monthly downloads</vt:lpstr>
      <vt:lpstr>A recurring theme?</vt:lpstr>
      <vt:lpstr>What can admetan do?</vt:lpstr>
      <vt:lpstr>Syntax</vt:lpstr>
      <vt:lpstr>A basic example Taken from Harris et al, SJ 2008</vt:lpstr>
      <vt:lpstr>Random-effects models</vt:lpstr>
      <vt:lpstr>Random-effects models</vt:lpstr>
      <vt:lpstr>Random-effects models …with some colourful forestplot options</vt:lpstr>
      <vt:lpstr>Cumulative and Influence MA</vt:lpstr>
      <vt:lpstr>Saved datasets (“results sets”)</vt:lpstr>
      <vt:lpstr>Result using metan (taken from Harris et al, SJ 2008)</vt:lpstr>
      <vt:lpstr>Code using admetan</vt:lpstr>
      <vt:lpstr>Result using admetan</vt:lpstr>
      <vt:lpstr>The future?</vt:lpstr>
      <vt:lpstr>Acknowledgments</vt:lpstr>
      <vt:lpstr>References</vt:lpstr>
    </vt:vector>
  </TitlesOfParts>
  <Company>MRC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Fisher</dc:creator>
  <cp:lastModifiedBy>David Fisher</cp:lastModifiedBy>
  <cp:revision>105</cp:revision>
  <dcterms:created xsi:type="dcterms:W3CDTF">2018-09-03T13:15:52Z</dcterms:created>
  <dcterms:modified xsi:type="dcterms:W3CDTF">2018-09-06T14:33:38Z</dcterms:modified>
</cp:coreProperties>
</file>