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83" r:id="rId3"/>
    <p:sldId id="280" r:id="rId4"/>
    <p:sldId id="260" r:id="rId5"/>
    <p:sldId id="276" r:id="rId6"/>
    <p:sldId id="264" r:id="rId7"/>
    <p:sldId id="277" r:id="rId8"/>
    <p:sldId id="278" r:id="rId9"/>
    <p:sldId id="265" r:id="rId10"/>
    <p:sldId id="261" r:id="rId11"/>
    <p:sldId id="262" r:id="rId12"/>
    <p:sldId id="275" r:id="rId13"/>
    <p:sldId id="263" r:id="rId14"/>
    <p:sldId id="268" r:id="rId15"/>
    <p:sldId id="269" r:id="rId16"/>
    <p:sldId id="267" r:id="rId17"/>
    <p:sldId id="270" r:id="rId18"/>
    <p:sldId id="284" r:id="rId19"/>
    <p:sldId id="271" r:id="rId20"/>
    <p:sldId id="272" r:id="rId21"/>
    <p:sldId id="273" r:id="rId22"/>
    <p:sldId id="282" r:id="rId23"/>
    <p:sldId id="274" r:id="rId24"/>
    <p:sldId id="27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45" autoAdjust="0"/>
  </p:normalViewPr>
  <p:slideViewPr>
    <p:cSldViewPr>
      <p:cViewPr>
        <p:scale>
          <a:sx n="80" d="100"/>
          <a:sy n="80" d="100"/>
        </p:scale>
        <p:origin x="-151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N:\Upgrade\Presentation\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N:\Upgrade\Presentation\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N:\Upgrade\Presentation\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9418197725284"/>
          <c:y val="5.1400554097404488E-2"/>
          <c:w val="0.85915026246719162"/>
          <c:h val="0.85365125609732129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Alpha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Sheet1!$B$4:$B$7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Sheet1!$C$4:$C$7</c:f>
              <c:numCache>
                <c:formatCode>General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</c:v>
                </c:pt>
                <c:pt idx="3">
                  <c:v>2.5000000000000001E-2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339200"/>
        <c:axId val="88340736"/>
      </c:lineChart>
      <c:catAx>
        <c:axId val="8833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tailEnd type="arrow" w="lg" len="med"/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88340736"/>
        <c:crosses val="autoZero"/>
        <c:auto val="1"/>
        <c:lblAlgn val="ctr"/>
        <c:lblOffset val="100"/>
        <c:noMultiLvlLbl val="0"/>
      </c:catAx>
      <c:valAx>
        <c:axId val="88340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Alpha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/>
        </c:spPr>
        <c:crossAx val="883392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9418197725284"/>
          <c:y val="5.1400554097404488E-2"/>
          <c:w val="0.85915026246719162"/>
          <c:h val="0.85365125609732129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Alpha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Sheet1!$B$4:$B$7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Sheet1!$C$4:$C$7</c:f>
              <c:numCache>
                <c:formatCode>General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</c:v>
                </c:pt>
                <c:pt idx="3">
                  <c:v>2.5000000000000001E-2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705472"/>
        <c:axId val="87707008"/>
      </c:lineChart>
      <c:catAx>
        <c:axId val="8770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tailEnd type="arrow" w="lg" len="med"/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87707008"/>
        <c:crosses val="autoZero"/>
        <c:auto val="1"/>
        <c:lblAlgn val="ctr"/>
        <c:lblOffset val="100"/>
        <c:noMultiLvlLbl val="0"/>
      </c:catAx>
      <c:valAx>
        <c:axId val="877070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Alpha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/>
        </c:spPr>
        <c:crossAx val="87705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9418197725284"/>
          <c:y val="5.1400554097404488E-2"/>
          <c:w val="0.85915026246719162"/>
          <c:h val="0.85365125609732129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Alpha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Sheet1!$B$4:$B$7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Sheet1!$C$4:$C$7</c:f>
              <c:numCache>
                <c:formatCode>General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</c:v>
                </c:pt>
                <c:pt idx="3">
                  <c:v>2.5000000000000001E-2</c:v>
                </c:pt>
              </c:numCache>
            </c:numRef>
          </c:val>
          <c:smooth val="0"/>
        </c:ser>
        <c:ser>
          <c:idx val="1"/>
          <c:order val="1"/>
          <c:tx>
            <c:v>AlphaE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val>
            <c:numRef>
              <c:f>Sheet1!$E$4:$E$7</c:f>
              <c:numCache>
                <c:formatCode>General</c:formatCode>
                <c:ptCount val="4"/>
                <c:pt idx="0">
                  <c:v>2.2000000000000001E-3</c:v>
                </c:pt>
                <c:pt idx="1">
                  <c:v>5.0000000000000001E-3</c:v>
                </c:pt>
                <c:pt idx="2">
                  <c:v>1.3899999999999999E-2</c:v>
                </c:pt>
                <c:pt idx="3">
                  <c:v>2.5000000000000001E-2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313856"/>
        <c:axId val="88315392"/>
      </c:lineChart>
      <c:catAx>
        <c:axId val="8831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tailEnd type="arrow" w="lg" len="med"/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88315392"/>
        <c:crosses val="autoZero"/>
        <c:auto val="1"/>
        <c:lblAlgn val="ctr"/>
        <c:lblOffset val="100"/>
        <c:noMultiLvlLbl val="0"/>
      </c:catAx>
      <c:valAx>
        <c:axId val="883153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Alpha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/>
        </c:spPr>
        <c:crossAx val="883138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36D7D-12E8-4C8E-A6AC-9EB83E1E50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69D2DDDA-25BB-445A-A334-63E897475FD1}">
      <dgm:prSet phldrT="[Text]"/>
      <dgm:spPr/>
      <dgm:t>
        <a:bodyPr/>
        <a:lstStyle/>
        <a:p>
          <a:r>
            <a:rPr lang="en-GB" dirty="0" smtClean="0"/>
            <a:t>First RCT (1946)</a:t>
          </a:r>
          <a:endParaRPr lang="en-GB" dirty="0"/>
        </a:p>
      </dgm:t>
    </dgm:pt>
    <dgm:pt modelId="{333A871A-9D8C-4E57-9531-88E0DDA2E125}" type="parTrans" cxnId="{6DE723BE-1AAF-4A90-A395-8D2635E516D7}">
      <dgm:prSet/>
      <dgm:spPr/>
      <dgm:t>
        <a:bodyPr/>
        <a:lstStyle/>
        <a:p>
          <a:endParaRPr lang="en-GB"/>
        </a:p>
      </dgm:t>
    </dgm:pt>
    <dgm:pt modelId="{7E3FB8C9-0AC5-4EF4-BC44-FA68DEBBDD03}" type="sibTrans" cxnId="{6DE723BE-1AAF-4A90-A395-8D2635E516D7}">
      <dgm:prSet/>
      <dgm:spPr/>
      <dgm:t>
        <a:bodyPr/>
        <a:lstStyle/>
        <a:p>
          <a:endParaRPr lang="en-GB"/>
        </a:p>
      </dgm:t>
    </dgm:pt>
    <dgm:pt modelId="{DB83224C-75B1-4B6D-96BD-6AC2A222484E}">
      <dgm:prSet phldrT="[Text]"/>
      <dgm:spPr/>
      <dgm:t>
        <a:bodyPr/>
        <a:lstStyle/>
        <a:p>
          <a:r>
            <a:rPr lang="en-GB" dirty="0" smtClean="0"/>
            <a:t>Group sequential design</a:t>
          </a:r>
          <a:endParaRPr lang="en-GB" dirty="0"/>
        </a:p>
      </dgm:t>
    </dgm:pt>
    <dgm:pt modelId="{B90D89AE-A9E7-4144-8A57-8402506561EA}" type="parTrans" cxnId="{4267E872-BD03-4942-B68C-35E81B53E546}">
      <dgm:prSet/>
      <dgm:spPr/>
      <dgm:t>
        <a:bodyPr/>
        <a:lstStyle/>
        <a:p>
          <a:endParaRPr lang="en-GB"/>
        </a:p>
      </dgm:t>
    </dgm:pt>
    <dgm:pt modelId="{4866CC2F-3F43-4AE6-A5DF-892AE1E12CB0}" type="sibTrans" cxnId="{4267E872-BD03-4942-B68C-35E81B53E546}">
      <dgm:prSet/>
      <dgm:spPr/>
      <dgm:t>
        <a:bodyPr/>
        <a:lstStyle/>
        <a:p>
          <a:endParaRPr lang="en-GB"/>
        </a:p>
      </dgm:t>
    </dgm:pt>
    <dgm:pt modelId="{43C20EDD-9B74-4DEA-AD8A-285DFB7318BF}">
      <dgm:prSet phldrT="[Text]"/>
      <dgm:spPr/>
      <dgm:t>
        <a:bodyPr/>
        <a:lstStyle/>
        <a:p>
          <a:r>
            <a:rPr lang="en-GB" dirty="0" smtClean="0"/>
            <a:t>Adaptive designs</a:t>
          </a:r>
          <a:endParaRPr lang="en-GB" dirty="0"/>
        </a:p>
      </dgm:t>
    </dgm:pt>
    <dgm:pt modelId="{594256EF-D6A0-41A1-A09C-36EF12B0E381}" type="parTrans" cxnId="{A0CD8780-C90E-4150-B955-4FEF0990522F}">
      <dgm:prSet/>
      <dgm:spPr/>
      <dgm:t>
        <a:bodyPr/>
        <a:lstStyle/>
        <a:p>
          <a:endParaRPr lang="en-GB"/>
        </a:p>
      </dgm:t>
    </dgm:pt>
    <dgm:pt modelId="{C133BA74-E65B-4F72-AAE6-DA13B62D3F94}" type="sibTrans" cxnId="{A0CD8780-C90E-4150-B955-4FEF0990522F}">
      <dgm:prSet/>
      <dgm:spPr/>
      <dgm:t>
        <a:bodyPr/>
        <a:lstStyle/>
        <a:p>
          <a:endParaRPr lang="en-GB"/>
        </a:p>
      </dgm:t>
    </dgm:pt>
    <dgm:pt modelId="{C7E4FD4D-920B-4D00-85BF-5EA5B0654D49}">
      <dgm:prSet/>
      <dgm:spPr/>
      <dgm:t>
        <a:bodyPr/>
        <a:lstStyle/>
        <a:p>
          <a:r>
            <a:rPr lang="en-GB" dirty="0" smtClean="0"/>
            <a:t>MAMS</a:t>
          </a:r>
          <a:endParaRPr lang="en-GB" dirty="0"/>
        </a:p>
      </dgm:t>
    </dgm:pt>
    <dgm:pt modelId="{8B5B90F3-E389-4DB5-84A6-BFCD2BC441D8}" type="parTrans" cxnId="{06734DB4-2A6B-4C93-940A-F9730D795B51}">
      <dgm:prSet/>
      <dgm:spPr/>
      <dgm:t>
        <a:bodyPr/>
        <a:lstStyle/>
        <a:p>
          <a:endParaRPr lang="en-GB"/>
        </a:p>
      </dgm:t>
    </dgm:pt>
    <dgm:pt modelId="{C6DE9806-117C-4586-A259-A08906BCC250}" type="sibTrans" cxnId="{06734DB4-2A6B-4C93-940A-F9730D795B51}">
      <dgm:prSet/>
      <dgm:spPr/>
      <dgm:t>
        <a:bodyPr/>
        <a:lstStyle/>
        <a:p>
          <a:endParaRPr lang="en-GB"/>
        </a:p>
      </dgm:t>
    </dgm:pt>
    <dgm:pt modelId="{CD493B8B-0222-4929-944F-9B6C7A674FC5}" type="pres">
      <dgm:prSet presAssocID="{0B636D7D-12E8-4C8E-A6AC-9EB83E1E50C1}" presName="Name0" presStyleCnt="0">
        <dgm:presLayoutVars>
          <dgm:dir/>
          <dgm:resizeHandles val="exact"/>
        </dgm:presLayoutVars>
      </dgm:prSet>
      <dgm:spPr/>
    </dgm:pt>
    <dgm:pt modelId="{407A9360-9A19-416C-B102-E588F1CB6D97}" type="pres">
      <dgm:prSet presAssocID="{0B636D7D-12E8-4C8E-A6AC-9EB83E1E50C1}" presName="arrow" presStyleLbl="bgShp" presStyleIdx="0" presStyleCnt="1"/>
      <dgm:spPr/>
    </dgm:pt>
    <dgm:pt modelId="{3100867C-2078-4583-ABDF-EE8B200BBDEC}" type="pres">
      <dgm:prSet presAssocID="{0B636D7D-12E8-4C8E-A6AC-9EB83E1E50C1}" presName="points" presStyleCnt="0"/>
      <dgm:spPr/>
    </dgm:pt>
    <dgm:pt modelId="{ABAEE859-E848-45BE-96F1-B1AAE3F2133F}" type="pres">
      <dgm:prSet presAssocID="{69D2DDDA-25BB-445A-A334-63E897475FD1}" presName="compositeA" presStyleCnt="0"/>
      <dgm:spPr/>
    </dgm:pt>
    <dgm:pt modelId="{AFD89F77-CE52-40EA-88B5-53165B75AFCA}" type="pres">
      <dgm:prSet presAssocID="{69D2DDDA-25BB-445A-A334-63E897475FD1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86550B-7264-4C54-8875-B991048DB70C}" type="pres">
      <dgm:prSet presAssocID="{69D2DDDA-25BB-445A-A334-63E897475FD1}" presName="circleA" presStyleLbl="node1" presStyleIdx="0" presStyleCnt="4"/>
      <dgm:spPr/>
    </dgm:pt>
    <dgm:pt modelId="{637E3E1A-2AFA-490D-A097-516962384F93}" type="pres">
      <dgm:prSet presAssocID="{69D2DDDA-25BB-445A-A334-63E897475FD1}" presName="spaceA" presStyleCnt="0"/>
      <dgm:spPr/>
    </dgm:pt>
    <dgm:pt modelId="{DB9F22AA-31F1-4430-ADBE-4C5EC532D91C}" type="pres">
      <dgm:prSet presAssocID="{7E3FB8C9-0AC5-4EF4-BC44-FA68DEBBDD03}" presName="space" presStyleCnt="0"/>
      <dgm:spPr/>
    </dgm:pt>
    <dgm:pt modelId="{FBF6F3BD-4F75-45A9-96A8-1E988E0AA0B4}" type="pres">
      <dgm:prSet presAssocID="{DB83224C-75B1-4B6D-96BD-6AC2A222484E}" presName="compositeB" presStyleCnt="0"/>
      <dgm:spPr/>
    </dgm:pt>
    <dgm:pt modelId="{FC5C7FAD-B8F3-4ECB-8D00-EB62EBDED15A}" type="pres">
      <dgm:prSet presAssocID="{DB83224C-75B1-4B6D-96BD-6AC2A222484E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6AEF29-FB7D-41DA-A26A-8180649D8F71}" type="pres">
      <dgm:prSet presAssocID="{DB83224C-75B1-4B6D-96BD-6AC2A222484E}" presName="circleB" presStyleLbl="node1" presStyleIdx="1" presStyleCnt="4"/>
      <dgm:spPr/>
    </dgm:pt>
    <dgm:pt modelId="{098CA275-729F-4B34-BD5A-F794E48FBAC7}" type="pres">
      <dgm:prSet presAssocID="{DB83224C-75B1-4B6D-96BD-6AC2A222484E}" presName="spaceB" presStyleCnt="0"/>
      <dgm:spPr/>
    </dgm:pt>
    <dgm:pt modelId="{FEC110FC-FB48-41F1-8E92-80C735A5FFA1}" type="pres">
      <dgm:prSet presAssocID="{4866CC2F-3F43-4AE6-A5DF-892AE1E12CB0}" presName="space" presStyleCnt="0"/>
      <dgm:spPr/>
    </dgm:pt>
    <dgm:pt modelId="{422E0F41-816C-4AF6-8886-70B4ED71243A}" type="pres">
      <dgm:prSet presAssocID="{43C20EDD-9B74-4DEA-AD8A-285DFB7318BF}" presName="compositeA" presStyleCnt="0"/>
      <dgm:spPr/>
    </dgm:pt>
    <dgm:pt modelId="{689CBCAA-E15F-4BBE-9842-82517C67E0C6}" type="pres">
      <dgm:prSet presAssocID="{43C20EDD-9B74-4DEA-AD8A-285DFB7318BF}" presName="textA" presStyleLbl="revTx" presStyleIdx="2" presStyleCnt="4" custLinFactNeighborX="-332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82F4AB-4D51-43D9-88EB-271FD2FA189E}" type="pres">
      <dgm:prSet presAssocID="{43C20EDD-9B74-4DEA-AD8A-285DFB7318BF}" presName="circleA" presStyleLbl="node1" presStyleIdx="2" presStyleCnt="4" custLinFactX="-21755" custLinFactNeighborX="-100000" custLinFactNeighborY="-6814"/>
      <dgm:spPr/>
    </dgm:pt>
    <dgm:pt modelId="{3EED7E84-04FF-4309-91ED-08C33E6756D4}" type="pres">
      <dgm:prSet presAssocID="{43C20EDD-9B74-4DEA-AD8A-285DFB7318BF}" presName="spaceA" presStyleCnt="0"/>
      <dgm:spPr/>
    </dgm:pt>
    <dgm:pt modelId="{DA70594B-EBC7-4135-BBDF-92CDFE48303B}" type="pres">
      <dgm:prSet presAssocID="{C133BA74-E65B-4F72-AAE6-DA13B62D3F94}" presName="space" presStyleCnt="0"/>
      <dgm:spPr/>
    </dgm:pt>
    <dgm:pt modelId="{5DA9A746-A43F-4F11-8C07-B75E2422CDCE}" type="pres">
      <dgm:prSet presAssocID="{C7E4FD4D-920B-4D00-85BF-5EA5B0654D49}" presName="compositeB" presStyleCnt="0"/>
      <dgm:spPr/>
    </dgm:pt>
    <dgm:pt modelId="{21AB3C4B-3099-4466-B386-106059C8F9EC}" type="pres">
      <dgm:prSet presAssocID="{C7E4FD4D-920B-4D00-85BF-5EA5B0654D49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FCA011-B60D-491D-815D-AF301F538FA0}" type="pres">
      <dgm:prSet presAssocID="{C7E4FD4D-920B-4D00-85BF-5EA5B0654D49}" presName="circleB" presStyleLbl="node1" presStyleIdx="3" presStyleCnt="4"/>
      <dgm:spPr/>
    </dgm:pt>
    <dgm:pt modelId="{C35EA546-A02A-466B-A945-EB1D5090E661}" type="pres">
      <dgm:prSet presAssocID="{C7E4FD4D-920B-4D00-85BF-5EA5B0654D49}" presName="spaceB" presStyleCnt="0"/>
      <dgm:spPr/>
    </dgm:pt>
  </dgm:ptLst>
  <dgm:cxnLst>
    <dgm:cxn modelId="{A0CD8780-C90E-4150-B955-4FEF0990522F}" srcId="{0B636D7D-12E8-4C8E-A6AC-9EB83E1E50C1}" destId="{43C20EDD-9B74-4DEA-AD8A-285DFB7318BF}" srcOrd="2" destOrd="0" parTransId="{594256EF-D6A0-41A1-A09C-36EF12B0E381}" sibTransId="{C133BA74-E65B-4F72-AAE6-DA13B62D3F94}"/>
    <dgm:cxn modelId="{6DE723BE-1AAF-4A90-A395-8D2635E516D7}" srcId="{0B636D7D-12E8-4C8E-A6AC-9EB83E1E50C1}" destId="{69D2DDDA-25BB-445A-A334-63E897475FD1}" srcOrd="0" destOrd="0" parTransId="{333A871A-9D8C-4E57-9531-88E0DDA2E125}" sibTransId="{7E3FB8C9-0AC5-4EF4-BC44-FA68DEBBDD03}"/>
    <dgm:cxn modelId="{4267E872-BD03-4942-B68C-35E81B53E546}" srcId="{0B636D7D-12E8-4C8E-A6AC-9EB83E1E50C1}" destId="{DB83224C-75B1-4B6D-96BD-6AC2A222484E}" srcOrd="1" destOrd="0" parTransId="{B90D89AE-A9E7-4144-8A57-8402506561EA}" sibTransId="{4866CC2F-3F43-4AE6-A5DF-892AE1E12CB0}"/>
    <dgm:cxn modelId="{06734DB4-2A6B-4C93-940A-F9730D795B51}" srcId="{0B636D7D-12E8-4C8E-A6AC-9EB83E1E50C1}" destId="{C7E4FD4D-920B-4D00-85BF-5EA5B0654D49}" srcOrd="3" destOrd="0" parTransId="{8B5B90F3-E389-4DB5-84A6-BFCD2BC441D8}" sibTransId="{C6DE9806-117C-4586-A259-A08906BCC250}"/>
    <dgm:cxn modelId="{826BA589-FAA2-4D03-A997-9540DEE73F05}" type="presOf" srcId="{C7E4FD4D-920B-4D00-85BF-5EA5B0654D49}" destId="{21AB3C4B-3099-4466-B386-106059C8F9EC}" srcOrd="0" destOrd="0" presId="urn:microsoft.com/office/officeart/2005/8/layout/hProcess11"/>
    <dgm:cxn modelId="{A90391E3-55BC-4820-8B46-642E00F3883A}" type="presOf" srcId="{DB83224C-75B1-4B6D-96BD-6AC2A222484E}" destId="{FC5C7FAD-B8F3-4ECB-8D00-EB62EBDED15A}" srcOrd="0" destOrd="0" presId="urn:microsoft.com/office/officeart/2005/8/layout/hProcess11"/>
    <dgm:cxn modelId="{71E5FBD4-8651-4457-8833-5ECA638AD12C}" type="presOf" srcId="{0B636D7D-12E8-4C8E-A6AC-9EB83E1E50C1}" destId="{CD493B8B-0222-4929-944F-9B6C7A674FC5}" srcOrd="0" destOrd="0" presId="urn:microsoft.com/office/officeart/2005/8/layout/hProcess11"/>
    <dgm:cxn modelId="{8E3C3152-2050-44CD-9EF5-CAB27601F593}" type="presOf" srcId="{69D2DDDA-25BB-445A-A334-63E897475FD1}" destId="{AFD89F77-CE52-40EA-88B5-53165B75AFCA}" srcOrd="0" destOrd="0" presId="urn:microsoft.com/office/officeart/2005/8/layout/hProcess11"/>
    <dgm:cxn modelId="{8E76FD59-4830-42A0-B250-74C59A3F7656}" type="presOf" srcId="{43C20EDD-9B74-4DEA-AD8A-285DFB7318BF}" destId="{689CBCAA-E15F-4BBE-9842-82517C67E0C6}" srcOrd="0" destOrd="0" presId="urn:microsoft.com/office/officeart/2005/8/layout/hProcess11"/>
    <dgm:cxn modelId="{EE4F912F-4552-4B79-A30F-3B28FF4D609C}" type="presParOf" srcId="{CD493B8B-0222-4929-944F-9B6C7A674FC5}" destId="{407A9360-9A19-416C-B102-E588F1CB6D97}" srcOrd="0" destOrd="0" presId="urn:microsoft.com/office/officeart/2005/8/layout/hProcess11"/>
    <dgm:cxn modelId="{BF01C37D-182C-4B1B-AFC7-BDEE9B32FC0D}" type="presParOf" srcId="{CD493B8B-0222-4929-944F-9B6C7A674FC5}" destId="{3100867C-2078-4583-ABDF-EE8B200BBDEC}" srcOrd="1" destOrd="0" presId="urn:microsoft.com/office/officeart/2005/8/layout/hProcess11"/>
    <dgm:cxn modelId="{5E57D775-CAC5-40BE-AF97-247C3AEE1FC6}" type="presParOf" srcId="{3100867C-2078-4583-ABDF-EE8B200BBDEC}" destId="{ABAEE859-E848-45BE-96F1-B1AAE3F2133F}" srcOrd="0" destOrd="0" presId="urn:microsoft.com/office/officeart/2005/8/layout/hProcess11"/>
    <dgm:cxn modelId="{B451C304-9BEB-47C6-9D12-6860A2208596}" type="presParOf" srcId="{ABAEE859-E848-45BE-96F1-B1AAE3F2133F}" destId="{AFD89F77-CE52-40EA-88B5-53165B75AFCA}" srcOrd="0" destOrd="0" presId="urn:microsoft.com/office/officeart/2005/8/layout/hProcess11"/>
    <dgm:cxn modelId="{CB17A9DC-00B2-4FDF-B37B-DC68AC1D882B}" type="presParOf" srcId="{ABAEE859-E848-45BE-96F1-B1AAE3F2133F}" destId="{8586550B-7264-4C54-8875-B991048DB70C}" srcOrd="1" destOrd="0" presId="urn:microsoft.com/office/officeart/2005/8/layout/hProcess11"/>
    <dgm:cxn modelId="{65702745-3311-4951-B4C6-C1B2416F1BEA}" type="presParOf" srcId="{ABAEE859-E848-45BE-96F1-B1AAE3F2133F}" destId="{637E3E1A-2AFA-490D-A097-516962384F93}" srcOrd="2" destOrd="0" presId="urn:microsoft.com/office/officeart/2005/8/layout/hProcess11"/>
    <dgm:cxn modelId="{4B2E4E97-EEB3-4834-8704-F7491A9B3861}" type="presParOf" srcId="{3100867C-2078-4583-ABDF-EE8B200BBDEC}" destId="{DB9F22AA-31F1-4430-ADBE-4C5EC532D91C}" srcOrd="1" destOrd="0" presId="urn:microsoft.com/office/officeart/2005/8/layout/hProcess11"/>
    <dgm:cxn modelId="{53E00B6A-560E-4417-A956-76C54B3C1204}" type="presParOf" srcId="{3100867C-2078-4583-ABDF-EE8B200BBDEC}" destId="{FBF6F3BD-4F75-45A9-96A8-1E988E0AA0B4}" srcOrd="2" destOrd="0" presId="urn:microsoft.com/office/officeart/2005/8/layout/hProcess11"/>
    <dgm:cxn modelId="{FB3C8D8D-B317-4F10-9997-6FFE43505D20}" type="presParOf" srcId="{FBF6F3BD-4F75-45A9-96A8-1E988E0AA0B4}" destId="{FC5C7FAD-B8F3-4ECB-8D00-EB62EBDED15A}" srcOrd="0" destOrd="0" presId="urn:microsoft.com/office/officeart/2005/8/layout/hProcess11"/>
    <dgm:cxn modelId="{0F8945F3-6E0D-41F2-9AFB-8ED42DBAC491}" type="presParOf" srcId="{FBF6F3BD-4F75-45A9-96A8-1E988E0AA0B4}" destId="{846AEF29-FB7D-41DA-A26A-8180649D8F71}" srcOrd="1" destOrd="0" presId="urn:microsoft.com/office/officeart/2005/8/layout/hProcess11"/>
    <dgm:cxn modelId="{B53F5A03-F77C-4C90-8770-F3160A6166F9}" type="presParOf" srcId="{FBF6F3BD-4F75-45A9-96A8-1E988E0AA0B4}" destId="{098CA275-729F-4B34-BD5A-F794E48FBAC7}" srcOrd="2" destOrd="0" presId="urn:microsoft.com/office/officeart/2005/8/layout/hProcess11"/>
    <dgm:cxn modelId="{A488B180-45E6-4203-9781-DFFD208F8AD6}" type="presParOf" srcId="{3100867C-2078-4583-ABDF-EE8B200BBDEC}" destId="{FEC110FC-FB48-41F1-8E92-80C735A5FFA1}" srcOrd="3" destOrd="0" presId="urn:microsoft.com/office/officeart/2005/8/layout/hProcess11"/>
    <dgm:cxn modelId="{840A8D28-4B5F-4461-84F9-EBF1807431D6}" type="presParOf" srcId="{3100867C-2078-4583-ABDF-EE8B200BBDEC}" destId="{422E0F41-816C-4AF6-8886-70B4ED71243A}" srcOrd="4" destOrd="0" presId="urn:microsoft.com/office/officeart/2005/8/layout/hProcess11"/>
    <dgm:cxn modelId="{AB4AFF09-929F-4254-9D93-C368D46792CA}" type="presParOf" srcId="{422E0F41-816C-4AF6-8886-70B4ED71243A}" destId="{689CBCAA-E15F-4BBE-9842-82517C67E0C6}" srcOrd="0" destOrd="0" presId="urn:microsoft.com/office/officeart/2005/8/layout/hProcess11"/>
    <dgm:cxn modelId="{2B8EB2EF-2F72-4834-8D67-E56340411FE6}" type="presParOf" srcId="{422E0F41-816C-4AF6-8886-70B4ED71243A}" destId="{2D82F4AB-4D51-43D9-88EB-271FD2FA189E}" srcOrd="1" destOrd="0" presId="urn:microsoft.com/office/officeart/2005/8/layout/hProcess11"/>
    <dgm:cxn modelId="{4725D8CD-0193-4875-AAAD-B21CC80C55B1}" type="presParOf" srcId="{422E0F41-816C-4AF6-8886-70B4ED71243A}" destId="{3EED7E84-04FF-4309-91ED-08C33E6756D4}" srcOrd="2" destOrd="0" presId="urn:microsoft.com/office/officeart/2005/8/layout/hProcess11"/>
    <dgm:cxn modelId="{EABA9F9F-4106-4EE8-B977-24AD5B2C86E3}" type="presParOf" srcId="{3100867C-2078-4583-ABDF-EE8B200BBDEC}" destId="{DA70594B-EBC7-4135-BBDF-92CDFE48303B}" srcOrd="5" destOrd="0" presId="urn:microsoft.com/office/officeart/2005/8/layout/hProcess11"/>
    <dgm:cxn modelId="{DF8716D8-444A-4796-A560-9C420245DE5E}" type="presParOf" srcId="{3100867C-2078-4583-ABDF-EE8B200BBDEC}" destId="{5DA9A746-A43F-4F11-8C07-B75E2422CDCE}" srcOrd="6" destOrd="0" presId="urn:microsoft.com/office/officeart/2005/8/layout/hProcess11"/>
    <dgm:cxn modelId="{EAEB7B6B-865A-46DA-989A-762BD80E27E9}" type="presParOf" srcId="{5DA9A746-A43F-4F11-8C07-B75E2422CDCE}" destId="{21AB3C4B-3099-4466-B386-106059C8F9EC}" srcOrd="0" destOrd="0" presId="urn:microsoft.com/office/officeart/2005/8/layout/hProcess11"/>
    <dgm:cxn modelId="{159AEB6F-DF90-40F5-8074-F16AEC59BA15}" type="presParOf" srcId="{5DA9A746-A43F-4F11-8C07-B75E2422CDCE}" destId="{30FCA011-B60D-491D-815D-AF301F538FA0}" srcOrd="1" destOrd="0" presId="urn:microsoft.com/office/officeart/2005/8/layout/hProcess11"/>
    <dgm:cxn modelId="{75675914-6358-410A-9CA5-3F3948FE9B17}" type="presParOf" srcId="{5DA9A746-A43F-4F11-8C07-B75E2422CDCE}" destId="{C35EA546-A02A-466B-A945-EB1D5090E66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A9360-9A19-416C-B102-E588F1CB6D97}">
      <dsp:nvSpPr>
        <dsp:cNvPr id="0" name=""/>
        <dsp:cNvSpPr/>
      </dsp:nvSpPr>
      <dsp:spPr>
        <a:xfrm>
          <a:off x="0" y="1512168"/>
          <a:ext cx="7992888" cy="201622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89F77-CE52-40EA-88B5-53165B75AFCA}">
      <dsp:nvSpPr>
        <dsp:cNvPr id="0" name=""/>
        <dsp:cNvSpPr/>
      </dsp:nvSpPr>
      <dsp:spPr>
        <a:xfrm>
          <a:off x="3600" y="0"/>
          <a:ext cx="1731662" cy="2016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First RCT (1946)</a:t>
          </a:r>
          <a:endParaRPr lang="en-GB" sz="2400" kern="1200" dirty="0"/>
        </a:p>
      </dsp:txBody>
      <dsp:txXfrm>
        <a:off x="3600" y="0"/>
        <a:ext cx="1731662" cy="2016224"/>
      </dsp:txXfrm>
    </dsp:sp>
    <dsp:sp modelId="{8586550B-7264-4C54-8875-B991048DB70C}">
      <dsp:nvSpPr>
        <dsp:cNvPr id="0" name=""/>
        <dsp:cNvSpPr/>
      </dsp:nvSpPr>
      <dsp:spPr>
        <a:xfrm>
          <a:off x="617403" y="2268252"/>
          <a:ext cx="504056" cy="504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C7FAD-B8F3-4ECB-8D00-EB62EBDED15A}">
      <dsp:nvSpPr>
        <dsp:cNvPr id="0" name=""/>
        <dsp:cNvSpPr/>
      </dsp:nvSpPr>
      <dsp:spPr>
        <a:xfrm>
          <a:off x="1821845" y="3024336"/>
          <a:ext cx="1731662" cy="2016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Group sequential design</a:t>
          </a:r>
          <a:endParaRPr lang="en-GB" sz="2400" kern="1200" dirty="0"/>
        </a:p>
      </dsp:txBody>
      <dsp:txXfrm>
        <a:off x="1821845" y="3024336"/>
        <a:ext cx="1731662" cy="2016224"/>
      </dsp:txXfrm>
    </dsp:sp>
    <dsp:sp modelId="{846AEF29-FB7D-41DA-A26A-8180649D8F71}">
      <dsp:nvSpPr>
        <dsp:cNvPr id="0" name=""/>
        <dsp:cNvSpPr/>
      </dsp:nvSpPr>
      <dsp:spPr>
        <a:xfrm>
          <a:off x="2435648" y="2268252"/>
          <a:ext cx="504056" cy="504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CBCAA-E15F-4BBE-9842-82517C67E0C6}">
      <dsp:nvSpPr>
        <dsp:cNvPr id="0" name=""/>
        <dsp:cNvSpPr/>
      </dsp:nvSpPr>
      <dsp:spPr>
        <a:xfrm>
          <a:off x="3064122" y="0"/>
          <a:ext cx="1731662" cy="2016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Adaptive designs</a:t>
          </a:r>
          <a:endParaRPr lang="en-GB" sz="2400" kern="1200" dirty="0"/>
        </a:p>
      </dsp:txBody>
      <dsp:txXfrm>
        <a:off x="3064122" y="0"/>
        <a:ext cx="1731662" cy="2016224"/>
      </dsp:txXfrm>
    </dsp:sp>
    <dsp:sp modelId="{2D82F4AB-4D51-43D9-88EB-271FD2FA189E}">
      <dsp:nvSpPr>
        <dsp:cNvPr id="0" name=""/>
        <dsp:cNvSpPr/>
      </dsp:nvSpPr>
      <dsp:spPr>
        <a:xfrm>
          <a:off x="3640180" y="2233905"/>
          <a:ext cx="504056" cy="504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B3C4B-3099-4466-B386-106059C8F9EC}">
      <dsp:nvSpPr>
        <dsp:cNvPr id="0" name=""/>
        <dsp:cNvSpPr/>
      </dsp:nvSpPr>
      <dsp:spPr>
        <a:xfrm>
          <a:off x="5458336" y="3024336"/>
          <a:ext cx="1731662" cy="2016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MAMS</a:t>
          </a:r>
          <a:endParaRPr lang="en-GB" sz="2400" kern="1200" dirty="0"/>
        </a:p>
      </dsp:txBody>
      <dsp:txXfrm>
        <a:off x="5458336" y="3024336"/>
        <a:ext cx="1731662" cy="2016224"/>
      </dsp:txXfrm>
    </dsp:sp>
    <dsp:sp modelId="{30FCA011-B60D-491D-815D-AF301F538FA0}">
      <dsp:nvSpPr>
        <dsp:cNvPr id="0" name=""/>
        <dsp:cNvSpPr/>
      </dsp:nvSpPr>
      <dsp:spPr>
        <a:xfrm>
          <a:off x="6072139" y="2268252"/>
          <a:ext cx="504056" cy="504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6A695-49C9-479C-BF6C-E303A0C98D0E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CC34F-BA2B-4C03-A324-9A5BFE141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92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2A591-0EC5-40EE-A48E-984C423EB70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96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aseline="0" dirty="0" smtClean="0"/>
                  <a:t>- We can now introduce a formal boundary for efficacy</a:t>
                </a:r>
              </a:p>
              <a:p>
                <a:r>
                  <a:rPr lang="en-GB" baseline="0" dirty="0" smtClean="0"/>
                  <a:t>- Consider terminating recruitment to an arm/the trial should early evidence of efficacy be flagged</a:t>
                </a:r>
              </a:p>
              <a:p>
                <a:r>
                  <a:rPr lang="en-GB" baseline="0" dirty="0" smtClean="0"/>
                  <a:t>- Note that when an intermediate outcome is used for lack-of-benefit assessment, efficacy is still assessed on the primary definitive outcome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There are two different test statistics for the two boundaries)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Illustration</a:t>
                </a:r>
                <a:r>
                  <a:rPr lang="en-GB" baseline="0" dirty="0" smtClean="0"/>
                  <a:t> of how the LOB stopping boundaries work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For time-to-event outcomes, LOB bound is an upper boundary – a reduction in hazard ratio indicates a beneficial effect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Alphas are one-sided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Boundaries start liberal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</a:t>
                </a:r>
                <a:r>
                  <a:rPr lang="en-GB" b="0" i="0" baseline="0" smtClean="0">
                    <a:latin typeface="Cambria Math"/>
                  </a:rPr>
                  <a:t>𝛼_1=0.5</a:t>
                </a:r>
                <a:r>
                  <a:rPr lang="en-GB" baseline="0" dirty="0" smtClean="0"/>
                  <a:t> would drop 50% of arms under global </a:t>
                </a:r>
                <a:r>
                  <a:rPr lang="en-GB" b="0" i="0" baseline="0" smtClean="0">
                    <a:latin typeface="Cambria Math"/>
                  </a:rPr>
                  <a:t>𝐻_0</a:t>
                </a:r>
                <a:r>
                  <a:rPr lang="en-GB" baseline="0" dirty="0" smtClean="0"/>
                  <a:t>) and become stricter – ensures high power so that arms with any potential are kept in the trial (not concerned with type I errors at early stages)</a:t>
                </a:r>
              </a:p>
              <a:p>
                <a:r>
                  <a:rPr lang="en-GB" baseline="0" dirty="0" smtClean="0"/>
                  <a:t>- Pills represent treatment effect measure for treatment arm k</a:t>
                </a:r>
              </a:p>
              <a:p>
                <a:r>
                  <a:rPr lang="en-GB" baseline="0" dirty="0" smtClean="0"/>
                  <a:t>- At each stage the </a:t>
                </a:r>
                <a:r>
                  <a:rPr lang="en-GB" baseline="0" dirty="0" err="1" smtClean="0"/>
                  <a:t>alpha_j</a:t>
                </a:r>
                <a:r>
                  <a:rPr lang="en-GB" baseline="0" dirty="0" smtClean="0"/>
                  <a:t> is the hurdles the treatment arms must pass in order to continue recruitment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Test statistic for comparison k must be less than critical value corresponding to </a:t>
                </a:r>
                <a:r>
                  <a:rPr lang="en-GB" baseline="0" dirty="0" err="1" smtClean="0"/>
                  <a:t>alpha_j</a:t>
                </a:r>
                <a:endParaRPr lang="en-GB" baseline="0" dirty="0" smtClean="0"/>
              </a:p>
              <a:p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76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Implemented some popular ESBs in </a:t>
            </a:r>
            <a:r>
              <a:rPr lang="en-GB" baseline="0" dirty="0" err="1" smtClean="0"/>
              <a:t>nstage</a:t>
            </a:r>
            <a:endParaRPr lang="en-GB" baseline="0" dirty="0" smtClean="0"/>
          </a:p>
          <a:p>
            <a:r>
              <a:rPr lang="en-GB" baseline="0" dirty="0" smtClean="0"/>
              <a:t>Graph:</a:t>
            </a:r>
          </a:p>
          <a:p>
            <a:pPr marL="0" indent="0">
              <a:buFontTx/>
              <a:buNone/>
            </a:pPr>
            <a:r>
              <a:rPr lang="en-GB" baseline="0" dirty="0" smtClean="0"/>
              <a:t>- Illustrates thresholds for stopping for LOB (above) and efficacy (below) using 3 different stopping rules</a:t>
            </a:r>
          </a:p>
          <a:p>
            <a:pPr marL="457200" lvl="1" indent="0">
              <a:buFontTx/>
              <a:buNone/>
            </a:pPr>
            <a:r>
              <a:rPr lang="en-GB" baseline="0" dirty="0" smtClean="0"/>
              <a:t>- </a:t>
            </a:r>
            <a:r>
              <a:rPr lang="en-GB" baseline="0" dirty="0" err="1" smtClean="0"/>
              <a:t>Peto</a:t>
            </a:r>
            <a:r>
              <a:rPr lang="en-GB" baseline="0" dirty="0" smtClean="0"/>
              <a:t>, same p-value</a:t>
            </a:r>
          </a:p>
          <a:p>
            <a:pPr marL="457200" lvl="1" indent="0">
              <a:buFontTx/>
              <a:buNone/>
            </a:pPr>
            <a:r>
              <a:rPr lang="en-GB" baseline="0" dirty="0" smtClean="0"/>
              <a:t>- OBF uses alpha-spending approach to spend the type I error according to the amount of data accrued</a:t>
            </a:r>
          </a:p>
          <a:p>
            <a:pPr marL="457200" lvl="1" indent="0">
              <a:buFontTx/>
              <a:buNone/>
            </a:pPr>
            <a:r>
              <a:rPr lang="en-GB" baseline="0" dirty="0" smtClean="0"/>
              <a:t>- custom can be flexible, specify p-</a:t>
            </a:r>
            <a:r>
              <a:rPr lang="en-GB" baseline="0" dirty="0" err="1" smtClean="0"/>
              <a:t>val</a:t>
            </a:r>
            <a:r>
              <a:rPr lang="en-GB" baseline="0" dirty="0" smtClean="0"/>
              <a:t> at each stage. Could be generated using some function e.g. Whitehead’s triangular boundaries</a:t>
            </a:r>
          </a:p>
          <a:p>
            <a:pPr marL="0" lvl="0" indent="0">
              <a:buFontTx/>
              <a:buNone/>
            </a:pPr>
            <a:r>
              <a:rPr lang="en-GB" baseline="0" dirty="0" smtClean="0"/>
              <a:t>- For each comparison arm, if test statistic crosses either boundary it is dropped. If not, it continues to next stage.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16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 Assumptions required for calculation of operating characteristics:</a:t>
            </a:r>
          </a:p>
          <a:p>
            <a:r>
              <a:rPr lang="en-GB" dirty="0" smtClean="0"/>
              <a:t>	-</a:t>
            </a:r>
            <a:r>
              <a:rPr lang="en-GB" baseline="0" dirty="0" smtClean="0"/>
              <a:t> Whether or not the trial stops should an efficacious arm be identified (simultaneous stopping) or continues with the remaining research arms (separate stopping)</a:t>
            </a:r>
          </a:p>
          <a:p>
            <a:r>
              <a:rPr lang="en-GB" baseline="0" dirty="0" smtClean="0"/>
              <a:t>	- Whether lack-of-benefit boundaries are binding (i.e. if there is a possibility to continue with an arm once it has demonstrated lack-of-benefit at an interim stage). Prior to updating </a:t>
            </a:r>
            <a:r>
              <a:rPr lang="en-GB" baseline="0" dirty="0" err="1" smtClean="0"/>
              <a:t>nstage</a:t>
            </a:r>
            <a:r>
              <a:rPr lang="en-GB" baseline="0" dirty="0" smtClean="0"/>
              <a:t>, users didn’t have a choice, only binding boundaries were considered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21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buFontTx/>
                  <a:buNone/>
                </a:pPr>
                <a:r>
                  <a:rPr lang="en-GB" dirty="0" smtClean="0"/>
                  <a:t>- Option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esb</a:t>
                </a:r>
                <a:r>
                  <a:rPr lang="en-GB" baseline="0" dirty="0" smtClean="0"/>
                  <a:t>(): HP has default value but can be specified manually, OBF uses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baseline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baseline="0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GB" b="0" i="1" baseline="0" smtClean="0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GB" baseline="0" dirty="0" smtClean="0"/>
                  <a:t> to determine stopping boundaries, Custom rules require user to specify p-value for stages 1 to J-1 (could use some function of information time to generate these </a:t>
                </a:r>
                <a:r>
                  <a:rPr lang="en-GB" baseline="0" dirty="0" err="1" smtClean="0"/>
                  <a:t>eg</a:t>
                </a:r>
                <a:r>
                  <a:rPr lang="en-GB" baseline="0" dirty="0" smtClean="0"/>
                  <a:t>. Whitehead’s triangular boundaries)</a:t>
                </a:r>
              </a:p>
              <a:p>
                <a:pPr marL="171450" indent="-171450">
                  <a:buFontTx/>
                  <a:buChar char="-"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Simulation procedure: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aseline="0" dirty="0" smtClean="0"/>
                  <a:t>&gt; Feed in correlation structure to generate data (</a:t>
                </a:r>
                <a:r>
                  <a:rPr lang="en-GB" sz="1200" dirty="0" smtClean="0"/>
                  <a:t>If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/>
                      </a:rPr>
                      <m:t>𝐼</m:t>
                    </m:r>
                    <m:r>
                      <a:rPr lang="en-GB" sz="1200" i="1">
                        <a:latin typeface="Cambria Math"/>
                      </a:rPr>
                      <m:t>≠</m:t>
                    </m:r>
                    <m:r>
                      <a:rPr lang="en-GB" sz="1200" i="1">
                        <a:latin typeface="Cambria Math"/>
                      </a:rPr>
                      <m:t>𝐷</m:t>
                    </m:r>
                  </m:oMath>
                </a14:m>
                <a:r>
                  <a:rPr lang="en-GB" sz="1200" dirty="0"/>
                  <a:t>, between-stage correlation is based on D-outcomes since efficacy checks are made on </a:t>
                </a:r>
                <a:r>
                  <a:rPr lang="en-GB" sz="1200" dirty="0" smtClean="0"/>
                  <a:t>D – earlier in </a:t>
                </a:r>
                <a:r>
                  <a:rPr lang="en-GB" sz="1200" dirty="0" err="1" smtClean="0"/>
                  <a:t>nstage</a:t>
                </a:r>
                <a:r>
                  <a:rPr lang="en-GB" sz="1200" dirty="0" smtClean="0"/>
                  <a:t> where the correlation is simulated it extracts the number of D-events at the scheduled</a:t>
                </a:r>
                <a:r>
                  <a:rPr lang="en-GB" sz="1200" baseline="0" dirty="0" smtClean="0"/>
                  <a:t> interim analysis based on I-events</a:t>
                </a:r>
                <a:r>
                  <a:rPr lang="en-GB" baseline="0" dirty="0" smtClean="0"/>
                  <a:t>)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aseline="0" dirty="0" smtClean="0"/>
                  <a:t>&gt; Compare test statistics with LOB and ESBs (Assess LOB on I, efficacy on D)– flag the ones which are dropped for efficacy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aseline="0" dirty="0" smtClean="0"/>
                  <a:t>&gt; Test for efficacy on D at stage J and count type I errors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aseline="0" dirty="0" smtClean="0"/>
                  <a:t>&gt; Add the type I errors from previous stages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aseline="0" dirty="0" smtClean="0"/>
                  <a:t>&gt; Use summary statistics of simulations to obtain empirical error rates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120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 smtClean="0"/>
                  <a:t>- Stop option: User has the option to specify how to proceed should a research arm cross the efficacy boundary at an interim analysis depending</a:t>
                </a:r>
                <a:r>
                  <a:rPr lang="en-GB" sz="1200" baseline="0" dirty="0" smtClean="0"/>
                  <a:t> on the objective of the trial</a:t>
                </a:r>
                <a:endParaRPr lang="en-GB" sz="1200" dirty="0" smtClean="0"/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 smtClean="0"/>
                  <a:t>&gt; Terminate recruitment to arm which is identified as efficacious</a:t>
                </a:r>
                <a:r>
                  <a:rPr lang="en-GB" sz="1200" baseline="0" dirty="0" smtClean="0"/>
                  <a:t> but continue with the remaining arms to the planned end of the trial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baseline="0" dirty="0" smtClean="0"/>
                  <a:t>&gt; Terminate recruitment to all research arms and stop trial</a:t>
                </a:r>
                <a:endParaRPr lang="en-GB" sz="1200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- I have worked on extensions</a:t>
                </a:r>
                <a:r>
                  <a:rPr lang="en-GB" baseline="0" dirty="0" smtClean="0"/>
                  <a:t> to the program to incorporate the work I have done on ESBs so others can design MAMS trials with both LOB and ESBs and examine the operating characteristics of such a design easily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dirty="0" smtClean="0"/>
                  <a:t>Option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ebound</a:t>
                </a:r>
                <a:r>
                  <a:rPr lang="en-GB" baseline="0" dirty="0" smtClean="0"/>
                  <a:t>()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Simulation procedure:</a:t>
                </a:r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baseline="0" dirty="0" smtClean="0"/>
                  <a:t>Feed in correlation structure to generate data (</a:t>
                </a:r>
                <a:r>
                  <a:rPr lang="en-GB" sz="1200" dirty="0" smtClean="0"/>
                  <a:t>If </a:t>
                </a:r>
                <a:r>
                  <a:rPr lang="en-GB" sz="1200" i="0">
                    <a:latin typeface="Cambria Math"/>
                  </a:rPr>
                  <a:t>𝐼≠𝐷</a:t>
                </a:r>
                <a:r>
                  <a:rPr lang="en-GB" sz="1200" dirty="0"/>
                  <a:t>, between-stage correlation is based on D-outcomes since efficacy checks are made on </a:t>
                </a:r>
                <a:r>
                  <a:rPr lang="en-GB" sz="1200" dirty="0" smtClean="0"/>
                  <a:t>D – earlier in </a:t>
                </a:r>
                <a:r>
                  <a:rPr lang="en-GB" sz="1200" dirty="0" err="1" smtClean="0"/>
                  <a:t>nstage</a:t>
                </a:r>
                <a:r>
                  <a:rPr lang="en-GB" sz="1200" dirty="0" smtClean="0"/>
                  <a:t> where the correlation is simulated it extracts the number of D-events at the scheduled</a:t>
                </a:r>
                <a:r>
                  <a:rPr lang="en-GB" sz="1200" baseline="0" dirty="0" smtClean="0"/>
                  <a:t> interim analysis based on I-events</a:t>
                </a:r>
                <a:r>
                  <a:rPr lang="en-GB" baseline="0" dirty="0" smtClean="0"/>
                  <a:t>)</a:t>
                </a:r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baseline="0" dirty="0" smtClean="0"/>
                  <a:t>Compare test statistics with LOB and ESBs (Assess LOB on I, efficacy on D)– flag the ones which are dropped for efficacy</a:t>
                </a:r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baseline="0" dirty="0" smtClean="0"/>
                  <a:t>Test for efficacy on D at stage J and count type I errors</a:t>
                </a:r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baseline="0" dirty="0" smtClean="0"/>
                  <a:t>Add the type I errors from previous stages</a:t>
                </a:r>
              </a:p>
              <a:p>
                <a:pPr marL="171450" marR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sz="1200" dirty="0" smtClean="0"/>
                  <a:t>Stop option: User has the option to specify how to proceed should a research arm cross the efficacy boundary at an interim analysis depending</a:t>
                </a:r>
                <a:r>
                  <a:rPr lang="en-GB" sz="1200" baseline="0" dirty="0" smtClean="0"/>
                  <a:t> on the objective of the trial</a:t>
                </a:r>
                <a:endParaRPr lang="en-GB" sz="1200" dirty="0" smtClean="0"/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sz="1200" dirty="0" smtClean="0"/>
                  <a:t>Terminate recruitment to arm which is identified as efficacious</a:t>
                </a:r>
                <a:r>
                  <a:rPr lang="en-GB" sz="1200" baseline="0" dirty="0" smtClean="0"/>
                  <a:t> but continue with the remaining arms to the planned end of the trial</a:t>
                </a:r>
              </a:p>
              <a:p>
                <a:pPr marL="6286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lang="en-GB" sz="1200" baseline="0" dirty="0" smtClean="0"/>
                  <a:t>Terminate recruitment to all research arms and stop trial</a:t>
                </a:r>
                <a:endParaRPr lang="en-GB" sz="1200" dirty="0" smtClean="0"/>
              </a:p>
              <a:p>
                <a:pPr marL="628650" lvl="1" indent="-171450">
                  <a:buFontTx/>
                  <a:buChar char="-"/>
                </a:pPr>
                <a:r>
                  <a:rPr lang="en-GB" dirty="0" smtClean="0"/>
                  <a:t>Analysis</a:t>
                </a:r>
                <a:r>
                  <a:rPr lang="en-GB" baseline="0" dirty="0" smtClean="0"/>
                  <a:t> has shown that either approach results in similar type I error (i.e. stopping whole trial does not substantially reduce type I error)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523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Primary</a:t>
            </a:r>
            <a:r>
              <a:rPr lang="en-GB" baseline="0" dirty="0" smtClean="0"/>
              <a:t> outcome tab now has a section for efficacy stopping rules</a:t>
            </a:r>
          </a:p>
          <a:p>
            <a:r>
              <a:rPr lang="en-GB" baseline="0" dirty="0" err="1" smtClean="0"/>
              <a:t>Tickbox</a:t>
            </a:r>
            <a:r>
              <a:rPr lang="en-GB" baseline="0" dirty="0" smtClean="0"/>
              <a:t> to implement</a:t>
            </a:r>
          </a:p>
          <a:p>
            <a:r>
              <a:rPr lang="en-GB" baseline="0" dirty="0" smtClean="0"/>
              <a:t>Drop down list to select rule</a:t>
            </a:r>
          </a:p>
          <a:p>
            <a:r>
              <a:rPr lang="en-GB" baseline="0" dirty="0" smtClean="0"/>
              <a:t>P-value box for custom boundaries (or to modify </a:t>
            </a:r>
            <a:r>
              <a:rPr lang="en-GB" baseline="0" dirty="0" err="1" smtClean="0"/>
              <a:t>Haybittle-Peto</a:t>
            </a:r>
            <a:r>
              <a:rPr lang="en-GB" baseline="0" dirty="0" smtClean="0"/>
              <a:t>)</a:t>
            </a:r>
          </a:p>
          <a:p>
            <a:r>
              <a:rPr lang="en-GB" baseline="0" dirty="0" err="1" smtClean="0"/>
              <a:t>Tickbox</a:t>
            </a:r>
            <a:r>
              <a:rPr lang="en-GB" baseline="0" dirty="0" smtClean="0"/>
              <a:t> to indicate calculations should assume trial is terminated after an effective research arm is identified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35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="1" dirty="0" smtClean="0"/>
                  <a:t>- Strong control of the FWER: </a:t>
                </a:r>
                <a:r>
                  <a:rPr lang="en-GB" b="0" dirty="0" smtClean="0"/>
                  <a:t>Mean</a:t>
                </a:r>
                <a:r>
                  <a:rPr lang="en-GB" b="0" baseline="0" dirty="0" smtClean="0"/>
                  <a:t>s the FWER of the trial is controlled at a pre-specified level under any underlying treatment effects which might be observed in the trial</a:t>
                </a:r>
                <a:endParaRPr lang="en-GB" b="1" dirty="0" smtClean="0"/>
              </a:p>
              <a:p>
                <a:r>
                  <a:rPr lang="en-GB" dirty="0" smtClean="0"/>
                  <a:t>- It is often a requirement that the FWER is strongly controlled</a:t>
                </a:r>
                <a:r>
                  <a:rPr lang="en-GB" baseline="0" dirty="0" smtClean="0"/>
                  <a:t>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Controlled under any underlying treatment effects, and assuming non-binding boundaries, such that it is controlled at its maximum possible value)</a:t>
                </a:r>
                <a:endParaRPr lang="en-GB" dirty="0" smtClean="0"/>
              </a:p>
              <a:p>
                <a:r>
                  <a:rPr lang="en-GB" dirty="0" smtClean="0"/>
                  <a:t>- An option has been added to </a:t>
                </a:r>
                <a:r>
                  <a:rPr lang="en-GB" dirty="0" err="1" smtClean="0"/>
                  <a:t>nstage</a:t>
                </a:r>
                <a:r>
                  <a:rPr lang="en-GB" dirty="0" smtClean="0"/>
                  <a:t> is</a:t>
                </a:r>
                <a:r>
                  <a:rPr lang="en-GB" baseline="0" dirty="0" smtClean="0"/>
                  <a:t> to specify a design which controls the FWER at the desired level</a:t>
                </a:r>
                <a:endParaRPr lang="en-GB" dirty="0" smtClean="0"/>
              </a:p>
              <a:p>
                <a:pPr marL="0" indent="0">
                  <a:buFontTx/>
                  <a:buNone/>
                </a:pPr>
                <a:r>
                  <a:rPr lang="en-GB" dirty="0" smtClean="0"/>
                  <a:t>- The program uses an</a:t>
                </a:r>
                <a:r>
                  <a:rPr lang="en-GB" baseline="0" dirty="0" smtClean="0"/>
                  <a:t> iterative method to search across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baseline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baseline="0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GB" b="0" i="1" baseline="0" smtClean="0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GB" dirty="0" smtClean="0"/>
                  <a:t>, until</a:t>
                </a:r>
                <a:r>
                  <a:rPr lang="en-GB" baseline="0" dirty="0" smtClean="0"/>
                  <a:t> the FWER constraint is met</a:t>
                </a:r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</a:t>
                </a:r>
                <a:r>
                  <a:rPr lang="en-GB" baseline="0" dirty="0" err="1" smtClean="0"/>
                  <a:t>Nstage</a:t>
                </a:r>
                <a:r>
                  <a:rPr lang="en-GB" baseline="0" dirty="0" smtClean="0"/>
                  <a:t> then reports the design which controls the FWER</a:t>
                </a:r>
                <a:endParaRPr lang="en-GB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- The second option which has been added to </a:t>
                </a:r>
                <a:r>
                  <a:rPr lang="en-GB" dirty="0" err="1" smtClean="0"/>
                  <a:t>nstage</a:t>
                </a:r>
                <a:r>
                  <a:rPr lang="en-GB" dirty="0" smtClean="0"/>
                  <a:t> is</a:t>
                </a:r>
                <a:r>
                  <a:rPr lang="en-GB" baseline="0" dirty="0" smtClean="0"/>
                  <a:t> to specify a design which controls the FWER at the desired level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dirty="0" smtClean="0"/>
                  <a:t>The program uses an</a:t>
                </a:r>
                <a:r>
                  <a:rPr lang="en-GB" baseline="0" dirty="0" smtClean="0"/>
                  <a:t> iterative method to loop through incrementally decreasing values of </a:t>
                </a:r>
                <a:r>
                  <a:rPr lang="en-GB" b="0" i="0" baseline="0" smtClean="0">
                    <a:latin typeface="Cambria Math"/>
                  </a:rPr>
                  <a:t>𝛼_𝐽</a:t>
                </a:r>
                <a:r>
                  <a:rPr lang="en-GB" dirty="0" smtClean="0"/>
                  <a:t>, calculating the operating characteristics with each </a:t>
                </a:r>
                <a:r>
                  <a:rPr lang="en-GB" dirty="0" err="1" smtClean="0"/>
                  <a:t>interation</a:t>
                </a:r>
                <a:r>
                  <a:rPr lang="en-GB" dirty="0" smtClean="0"/>
                  <a:t> to</a:t>
                </a:r>
                <a:r>
                  <a:rPr lang="en-GB" baseline="0" dirty="0" smtClean="0"/>
                  <a:t> test whether the maximum FWER is met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Reports the design which controls the FWER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89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Tickboxes</a:t>
            </a:r>
            <a:r>
              <a:rPr lang="en-GB" dirty="0" smtClean="0"/>
              <a:t> have been added to the dialog box to specify:</a:t>
            </a:r>
          </a:p>
          <a:p>
            <a:r>
              <a:rPr lang="en-GB" dirty="0" smtClean="0"/>
              <a:t>-</a:t>
            </a:r>
            <a:r>
              <a:rPr lang="en-GB" baseline="0" dirty="0" smtClean="0"/>
              <a:t> Control of the FWER (user inputs level desired)</a:t>
            </a:r>
          </a:p>
          <a:p>
            <a:r>
              <a:rPr lang="en-GB" dirty="0" smtClean="0"/>
              <a:t>- Non-binding lack-of-benefit</a:t>
            </a:r>
            <a:r>
              <a:rPr lang="en-GB" baseline="0" dirty="0" smtClean="0"/>
              <a:t> boundaries should be assumed (</a:t>
            </a:r>
            <a:r>
              <a:rPr lang="en-GB" baseline="0" dirty="0" err="1" smtClean="0"/>
              <a:t>nb.</a:t>
            </a:r>
            <a:r>
              <a:rPr lang="en-GB" baseline="0" dirty="0" smtClean="0"/>
              <a:t> This is applied automatically when FWER control is specified to ensure strong control)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09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illustrate these new features</a:t>
            </a:r>
            <a:r>
              <a:rPr lang="en-GB" baseline="0" dirty="0" smtClean="0"/>
              <a:t> with an applied example using the STAMPEDE trial</a:t>
            </a:r>
            <a:endParaRPr lang="en-GB" dirty="0" smtClean="0"/>
          </a:p>
          <a:p>
            <a:r>
              <a:rPr lang="en-GB" dirty="0" smtClean="0"/>
              <a:t>Here we have designated the </a:t>
            </a:r>
            <a:r>
              <a:rPr lang="en-GB" dirty="0" err="1" smtClean="0"/>
              <a:t>Haybittle-Peto</a:t>
            </a:r>
            <a:r>
              <a:rPr lang="en-GB" baseline="0" dirty="0" smtClean="0"/>
              <a:t> efficacy boundary should be implemented at the design stage</a:t>
            </a:r>
            <a:endParaRPr lang="en-GB" dirty="0" smtClean="0"/>
          </a:p>
          <a:p>
            <a:r>
              <a:rPr lang="en-GB" dirty="0" smtClean="0"/>
              <a:t>The output</a:t>
            </a:r>
            <a:r>
              <a:rPr lang="en-GB" baseline="0" dirty="0" smtClean="0"/>
              <a:t> shows the error rates for the specified design</a:t>
            </a:r>
            <a:endParaRPr lang="en-GB" dirty="0" smtClean="0"/>
          </a:p>
          <a:p>
            <a:r>
              <a:rPr lang="en-GB" dirty="0" smtClean="0"/>
              <a:t>(Sample</a:t>
            </a:r>
            <a:r>
              <a:rPr lang="en-GB" baseline="0" dirty="0" smtClean="0"/>
              <a:t> size calculations not shown)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885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 this second example, we implement</a:t>
            </a:r>
            <a:r>
              <a:rPr lang="en-GB" baseline="0" dirty="0" smtClean="0"/>
              <a:t> a</a:t>
            </a:r>
            <a:r>
              <a:rPr lang="en-GB" dirty="0" smtClean="0"/>
              <a:t> </a:t>
            </a:r>
            <a:r>
              <a:rPr lang="en-GB" dirty="0" err="1" smtClean="0"/>
              <a:t>Haybittle-Peto</a:t>
            </a:r>
            <a:r>
              <a:rPr lang="en-GB" dirty="0" smtClean="0"/>
              <a:t> efficacy boundary and specify control of the FWER at 2.5%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 the output, we can see the final</a:t>
            </a:r>
            <a:r>
              <a:rPr lang="en-GB" baseline="0" dirty="0" smtClean="0"/>
              <a:t> stage significance level is adjusted from 0.025 to 0.0043 and the length of the trial has been increased as a result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91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Running</a:t>
            </a:r>
            <a:r>
              <a:rPr lang="en-GB" baseline="0" dirty="0" smtClean="0"/>
              <a:t> the Return list command after </a:t>
            </a:r>
            <a:r>
              <a:rPr lang="en-GB" baseline="0" dirty="0" err="1" smtClean="0"/>
              <a:t>nstage</a:t>
            </a:r>
            <a:r>
              <a:rPr lang="en-GB" baseline="0" dirty="0" smtClean="0"/>
              <a:t> produces some additional estimates which might be of value:</a:t>
            </a:r>
          </a:p>
          <a:p>
            <a:r>
              <a:rPr lang="en-GB" baseline="0" dirty="0" smtClean="0"/>
              <a:t>- 3 measures of power discussed before depending on aim of trial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p-values for efficacy &amp; critical</a:t>
            </a:r>
            <a:r>
              <a:rPr lang="en-GB" baseline="0" dirty="0" smtClean="0"/>
              <a:t> log HRs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0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smtClean="0"/>
              <a:t>- We start with a brief</a:t>
            </a:r>
            <a:r>
              <a:rPr lang="en-GB" baseline="0" dirty="0" smtClean="0"/>
              <a:t> summary of how clinical trial methods have evolved up until the present day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indent="0">
              <a:buFontTx/>
              <a:buNone/>
            </a:pPr>
            <a:r>
              <a:rPr lang="en-GB" dirty="0" smtClean="0"/>
              <a:t>- First</a:t>
            </a:r>
            <a:r>
              <a:rPr lang="en-GB" baseline="0" dirty="0" smtClean="0"/>
              <a:t> randomised trial in the 40s – parallel group design (i.e. one experimental research arm, one control arm – could be placebo, or current standard of care on the NHS)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dirty="0" smtClean="0"/>
              <a:t>-</a:t>
            </a:r>
            <a:r>
              <a:rPr lang="en-GB" baseline="0" dirty="0" smtClean="0"/>
              <a:t> </a:t>
            </a:r>
            <a:r>
              <a:rPr lang="en-GB" dirty="0" smtClean="0"/>
              <a:t>Not much methodological</a:t>
            </a:r>
            <a:r>
              <a:rPr lang="en-GB" baseline="0" dirty="0" smtClean="0"/>
              <a:t> development in RCTs until the 70s when group sequential framework was implemented in trials to permit repeated looks at the data at interim stages</a:t>
            </a:r>
          </a:p>
          <a:p>
            <a:pPr marL="0" indent="0">
              <a:buFontTx/>
              <a:buNone/>
            </a:pPr>
            <a:r>
              <a:rPr lang="en-GB" baseline="0" dirty="0" smtClean="0"/>
              <a:t>	- showed how to maintain desirable operating characteristics</a:t>
            </a:r>
          </a:p>
          <a:p>
            <a:pPr marL="628650" lvl="1" indent="-171450">
              <a:buFontTx/>
              <a:buChar char="-"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aseline="0" dirty="0" smtClean="0"/>
              <a:t>- Adaptive designs introduced to allow changes to the design at interim stages – save on resources, reduce patients being randomised to inferior/futile regimens</a:t>
            </a:r>
          </a:p>
          <a:p>
            <a:pPr marL="0" indent="0">
              <a:buFontTx/>
              <a:buNone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aseline="0" dirty="0" smtClean="0"/>
              <a:t>- As medical knowledge has advanced, we have reached a point where several drugs/regimens were becoming available for testing at the same time – how to choose which to take forward to next phase of testing?</a:t>
            </a:r>
          </a:p>
          <a:p>
            <a:endParaRPr lang="en-GB" baseline="0" dirty="0" smtClean="0"/>
          </a:p>
          <a:p>
            <a:r>
              <a:rPr lang="en-GB" baseline="0" dirty="0" smtClean="0"/>
              <a:t>- Platform trials – allow the comparison of multiple treatment arms (use multiple comparison procedures to control error rates)</a:t>
            </a:r>
          </a:p>
          <a:p>
            <a:endParaRPr lang="en-GB" baseline="0" dirty="0" smtClean="0"/>
          </a:p>
          <a:p>
            <a:r>
              <a:rPr lang="en-GB" baseline="0" dirty="0" smtClean="0"/>
              <a:t>- The concept of Multi Arm Multi Stage designs introduced in 21</a:t>
            </a:r>
            <a:r>
              <a:rPr lang="en-GB" baseline="30000" dirty="0" smtClean="0"/>
              <a:t>st</a:t>
            </a:r>
            <a:r>
              <a:rPr lang="en-GB" baseline="0" dirty="0" smtClean="0"/>
              <a:t> Century: uses a staged approach to assess multiple research arms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7371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01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 </a:t>
            </a:r>
            <a:r>
              <a:rPr lang="en-GB" dirty="0" err="1" smtClean="0"/>
              <a:t>Nstage</a:t>
            </a:r>
            <a:r>
              <a:rPr lang="en-GB" dirty="0" smtClean="0"/>
              <a:t> is the only software we are aware of which can calculate sample sizes and operating characteristics</a:t>
            </a:r>
            <a:r>
              <a:rPr lang="en-GB" baseline="0" dirty="0" smtClean="0"/>
              <a:t> for trials utilising an intermediate outcome measure for lack-of-benefit analysis at interim stages and a different primary outcome for efficacy for time-to-event outcomes</a:t>
            </a:r>
          </a:p>
          <a:p>
            <a:r>
              <a:rPr lang="en-GB" baseline="0" dirty="0" smtClean="0"/>
              <a:t>- Some consideration should go into choosing ESBs, we have provided guidelines on how to implement these (see paper, under review)</a:t>
            </a:r>
          </a:p>
          <a:p>
            <a:r>
              <a:rPr lang="en-GB" dirty="0" smtClean="0"/>
              <a:t>- Enabling</a:t>
            </a:r>
            <a:r>
              <a:rPr lang="en-GB" baseline="0" dirty="0" smtClean="0"/>
              <a:t> the design which strongly controls the FWER is desirable, may increase uptake of the design </a:t>
            </a:r>
            <a:r>
              <a:rPr lang="en-GB" baseline="0" smtClean="0"/>
              <a:t>and software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1567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- The option to assume binding or non-binding boundaries is a useful addition, most alternative software are fixed in the approach they take</a:t>
            </a:r>
          </a:p>
          <a:p>
            <a:r>
              <a:rPr lang="en-GB" baseline="0" dirty="0" smtClean="0"/>
              <a:t>- The option to choose the planned course of action should an efficacious arm be identified adds flexibility to the design depending on the aims and the treatment arms</a:t>
            </a:r>
          </a:p>
          <a:p>
            <a:r>
              <a:rPr lang="en-GB" baseline="0" dirty="0" smtClean="0"/>
              <a:t>- The speed of </a:t>
            </a:r>
            <a:r>
              <a:rPr lang="en-GB" baseline="0" dirty="0" err="1" smtClean="0"/>
              <a:t>nstage</a:t>
            </a:r>
            <a:r>
              <a:rPr lang="en-GB" baseline="0" dirty="0" smtClean="0"/>
              <a:t> compares favourably with alternative freely available software, particularly in achieving control of the FWER</a:t>
            </a:r>
          </a:p>
          <a:p>
            <a:r>
              <a:rPr lang="en-GB" baseline="0" dirty="0" smtClean="0"/>
              <a:t>- The methods here could be easily applied to alternative outcome measures (e.g. to the version of </a:t>
            </a:r>
            <a:r>
              <a:rPr lang="en-GB" baseline="0" dirty="0" err="1" smtClean="0"/>
              <a:t>nstage</a:t>
            </a:r>
            <a:r>
              <a:rPr lang="en-GB" baseline="0" dirty="0" smtClean="0"/>
              <a:t> for binary outcomes). This is an area for future work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4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buFontTx/>
                  <a:buNone/>
                </a:pPr>
                <a:r>
                  <a:rPr lang="en-GB" baseline="0" dirty="0" smtClean="0"/>
                  <a:t>- Now we focus in on the particular class of MAMS design under consideration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Methods for a multi-arm 2-stage design were developed in the early 2000s and later extended to the multi-stage setting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Developed for time-to-event outcomes with applications in cancer trials</a:t>
                </a:r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Later extended to trials with binary outcomes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Targets late phase/confirmatory trials – most costly phase of testing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Makes pairwise comparisons between multiple research arms and 1 common control arm – no direct head to head comparisons of research arms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Permits the use of an intermediate outcome measure which is correlated with definitive/primary outcome but can be observed earlier to allow trigger interim analyses early on in trial</a:t>
                </a:r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This </a:t>
                </a:r>
                <a:r>
                  <a:rPr lang="en-GB" baseline="0" dirty="0" err="1" smtClean="0"/>
                  <a:t>int</a:t>
                </a:r>
                <a:r>
                  <a:rPr lang="en-GB" baseline="0" dirty="0" smtClean="0"/>
                  <a:t>/I-outcome could be composite including primary outcome e.g. FFS/PFS an intermediate outcome for OS</a:t>
                </a:r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Early interim analyses allow us to drop arms mid-trial if they do not demonstrate sufficient benefit against the control arm (LOB assessment)</a:t>
                </a:r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	- Such a design is denoted </a:t>
                </a:r>
                <a14:m>
                  <m:oMath xmlns:m="http://schemas.openxmlformats.org/officeDocument/2006/math">
                    <m:r>
                      <a:rPr lang="en-GB" b="0" i="1" baseline="0" smtClean="0">
                        <a:latin typeface="Cambria Math"/>
                      </a:rPr>
                      <m:t>𝐼</m:t>
                    </m:r>
                    <m:r>
                      <a:rPr lang="en-GB" b="0" i="1" baseline="0" smtClean="0">
                        <a:latin typeface="Cambria Math"/>
                      </a:rPr>
                      <m:t>≠</m:t>
                    </m:r>
                    <m:r>
                      <a:rPr lang="en-GB" b="0" i="1" baseline="0" smtClean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 to indicate the intermediate outcome</a:t>
                </a:r>
                <a:r>
                  <a:rPr lang="en-GB" baseline="0" dirty="0" smtClean="0"/>
                  <a:t> differs from the definitive outcome</a:t>
                </a:r>
              </a:p>
              <a:p>
                <a:pPr marL="457200" lvl="1" indent="0">
                  <a:buFontTx/>
                  <a:buNone/>
                </a:pPr>
                <a:r>
                  <a:rPr lang="en-GB" baseline="0" dirty="0" smtClean="0"/>
                  <a:t>	- I=D correspondingly denotes a design in which the same outcome measure is used throughout</a:t>
                </a:r>
              </a:p>
              <a:p>
                <a:r>
                  <a:rPr lang="en-GB" sz="2400" dirty="0" smtClean="0"/>
                  <a:t>- Benefits</a:t>
                </a:r>
              </a:p>
              <a:p>
                <a:pPr lvl="1"/>
                <a:r>
                  <a:rPr lang="en-GB" sz="2000" dirty="0" smtClean="0"/>
                  <a:t>Increased probability of success</a:t>
                </a:r>
              </a:p>
              <a:p>
                <a:pPr lvl="1"/>
                <a:r>
                  <a:rPr lang="en-GB" sz="2000" dirty="0" smtClean="0"/>
                  <a:t>See data as it accrues</a:t>
                </a:r>
              </a:p>
              <a:p>
                <a:pPr lvl="1"/>
                <a:r>
                  <a:rPr lang="en-GB" sz="2000" dirty="0" smtClean="0"/>
                  <a:t>Time &amp; resource efficient</a:t>
                </a: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Considerations</a:t>
                </a:r>
              </a:p>
              <a:p>
                <a:pPr lvl="1"/>
                <a:r>
                  <a:rPr lang="en-GB" sz="2000" dirty="0" smtClean="0"/>
                  <a:t>Multiple testing impacts operating characteristics</a:t>
                </a:r>
              </a:p>
              <a:p>
                <a:pPr lvl="1"/>
                <a:r>
                  <a:rPr lang="en-GB" sz="2000" dirty="0" smtClean="0"/>
                  <a:t>Correlation between test statistics (due to shared control arm and shared patients across stages)</a:t>
                </a:r>
              </a:p>
              <a:p>
                <a:pPr marL="457200" lvl="1" indent="0">
                  <a:buFontTx/>
                  <a:buNone/>
                </a:pPr>
                <a:endParaRPr lang="en-GB" baseline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indent="-171450">
                  <a:buFontTx/>
                  <a:buChar char="-"/>
                </a:pPr>
                <a:r>
                  <a:rPr lang="en-GB" dirty="0" smtClean="0"/>
                  <a:t>Our</a:t>
                </a:r>
                <a:r>
                  <a:rPr lang="en-GB" baseline="0" dirty="0" smtClean="0"/>
                  <a:t> class of MAMS is unique in its use of an intermediate outcome measure which can be observed earlier than the primary outcome to drop arms for LOB at interim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Targets late phase/confirmatory trials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1 </a:t>
                </a:r>
                <a:r>
                  <a:rPr lang="en-GB" baseline="0" dirty="0" smtClean="0"/>
                  <a:t>common control arm – no head to head comparisons of research </a:t>
                </a:r>
                <a:r>
                  <a:rPr lang="en-GB" baseline="0" dirty="0" smtClean="0"/>
                  <a:t>arms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Permits the use of an intermediate outcome which can be observed more quickly to allow early-decision making on LOB</a:t>
                </a:r>
              </a:p>
              <a:p>
                <a:pPr marL="628650" lvl="1" indent="-171450">
                  <a:buFontTx/>
                  <a:buChar char="-"/>
                </a:pPr>
                <a:r>
                  <a:rPr lang="en-GB" baseline="0" dirty="0" smtClean="0"/>
                  <a:t>Such a design is denoted </a:t>
                </a:r>
                <a:r>
                  <a:rPr lang="en-GB" b="0" i="0" baseline="0" smtClean="0">
                    <a:latin typeface="Cambria Math"/>
                  </a:rPr>
                  <a:t>𝐼≠𝐷</a:t>
                </a:r>
                <a:r>
                  <a:rPr lang="en-GB" dirty="0" smtClean="0"/>
                  <a:t> to indicate the intermediate outcome</a:t>
                </a:r>
                <a:r>
                  <a:rPr lang="en-GB" baseline="0" dirty="0" smtClean="0"/>
                  <a:t> differs from the definitive outcome</a:t>
                </a:r>
              </a:p>
              <a:p>
                <a:pPr marL="628650" lvl="1" indent="-171450">
                  <a:buFontTx/>
                  <a:buChar char="-"/>
                </a:pPr>
                <a:r>
                  <a:rPr lang="en-GB" baseline="0" dirty="0" smtClean="0"/>
                  <a:t>I=D correspondingly denotes a design in which the same outcome measure is used throughout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051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Benefits:</a:t>
            </a:r>
          </a:p>
          <a:p>
            <a:pPr marL="0" indent="0">
              <a:buFontTx/>
              <a:buNone/>
            </a:pPr>
            <a:r>
              <a:rPr lang="en-GB" dirty="0" smtClean="0"/>
              <a:t>- More arms leads</a:t>
            </a:r>
            <a:r>
              <a:rPr lang="en-GB" baseline="0" dirty="0" smtClean="0"/>
              <a:t> to a</a:t>
            </a:r>
            <a:r>
              <a:rPr lang="en-GB" dirty="0" smtClean="0"/>
              <a:t> higher </a:t>
            </a:r>
            <a:r>
              <a:rPr lang="en-GB" dirty="0" err="1" smtClean="0"/>
              <a:t>prob</a:t>
            </a:r>
            <a:r>
              <a:rPr lang="en-GB" dirty="0" smtClean="0"/>
              <a:t> of conclusion of efficacy on at</a:t>
            </a:r>
            <a:r>
              <a:rPr lang="en-GB" baseline="0" dirty="0" smtClean="0"/>
              <a:t> least 1</a:t>
            </a:r>
          </a:p>
          <a:p>
            <a:pPr marL="0" indent="0">
              <a:buFontTx/>
              <a:buNone/>
            </a:pPr>
            <a:r>
              <a:rPr lang="en-GB" baseline="0" dirty="0" smtClean="0"/>
              <a:t>- Staged approach allows seamless phase II/III designs and the dropping of arms which do not demonstrate sufficient benefit</a:t>
            </a:r>
          </a:p>
          <a:p>
            <a:pPr marL="0" indent="0">
              <a:buFontTx/>
              <a:buNone/>
            </a:pPr>
            <a:r>
              <a:rPr lang="en-GB" baseline="0" dirty="0" smtClean="0"/>
              <a:t>- Efficient vs parallel design – fewer patients, less time, allows reallocation of resources for dropped arms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="1" baseline="0" dirty="0" smtClean="0"/>
              <a:t>Considerations:</a:t>
            </a:r>
            <a:endParaRPr lang="en-GB" b="1" dirty="0" smtClean="0"/>
          </a:p>
          <a:p>
            <a:r>
              <a:rPr lang="en-GB" dirty="0" smtClean="0"/>
              <a:t>- Risk of multiplicity arising from repeated</a:t>
            </a:r>
            <a:r>
              <a:rPr lang="en-GB" baseline="0" dirty="0" smtClean="0"/>
              <a:t> hypothesis testing and can affect error rates – will come on to this in more detail in a moment</a:t>
            </a:r>
          </a:p>
          <a:p>
            <a:endParaRPr lang="en-GB" baseline="0" dirty="0" smtClean="0"/>
          </a:p>
          <a:p>
            <a:r>
              <a:rPr lang="en-GB" baseline="0" dirty="0" smtClean="0"/>
              <a:t>- Correlation induced by:</a:t>
            </a:r>
          </a:p>
          <a:p>
            <a:pPr marL="457200" lvl="1" indent="0">
              <a:buFontTx/>
              <a:buNone/>
            </a:pPr>
            <a:r>
              <a:rPr lang="en-GB" baseline="0" dirty="0" smtClean="0"/>
              <a:t>&gt; Common control arm leads to estimated treatment effects of different treatment arms being correlated</a:t>
            </a:r>
          </a:p>
          <a:p>
            <a:pPr marL="457200" lvl="1" indent="0">
              <a:buFontTx/>
              <a:buNone/>
            </a:pPr>
            <a:r>
              <a:rPr lang="en-GB" baseline="0" dirty="0" smtClean="0"/>
              <a:t>&gt; Same patients being analysed at different stages leads to test statistics between stages being correlated (even if I-outcome used at interim and D-outcome used at final analysis)</a:t>
            </a:r>
            <a:endParaRPr lang="en-GB" baseline="0" dirty="0"/>
          </a:p>
          <a:p>
            <a:pPr marL="0" lvl="0" indent="0">
              <a:buFontTx/>
              <a:buNone/>
            </a:pPr>
            <a:r>
              <a:rPr lang="en-GB" baseline="0" dirty="0" smtClean="0"/>
              <a:t>- Must ensure this correlation is not ignored in analysis or may overstate strength of evidence/treatment effects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975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="1" dirty="0" smtClean="0"/>
                  <a:t>- Type</a:t>
                </a:r>
                <a:r>
                  <a:rPr lang="en-GB" b="1" baseline="0" dirty="0" smtClean="0"/>
                  <a:t> I error </a:t>
                </a:r>
                <a:r>
                  <a:rPr lang="en-GB" baseline="0" dirty="0" smtClean="0"/>
                  <a:t>in the context of a MAMS trial: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an incorrect conclusion of efficacy </a:t>
                </a:r>
              </a:p>
              <a:p>
                <a:r>
                  <a:rPr lang="en-GB" b="1" dirty="0" smtClean="0"/>
                  <a:t>- PWER</a:t>
                </a:r>
                <a:r>
                  <a:rPr lang="en-GB" dirty="0" smtClean="0"/>
                  <a:t> = </a:t>
                </a:r>
                <a:r>
                  <a:rPr lang="en-GB" dirty="0" err="1" smtClean="0"/>
                  <a:t>Prob</a:t>
                </a:r>
                <a:r>
                  <a:rPr lang="en-GB" baseline="0" dirty="0" smtClean="0"/>
                  <a:t> of type I error on one research arm</a:t>
                </a:r>
                <a:endParaRPr lang="en-GB" b="1" baseline="0" dirty="0" smtClean="0"/>
              </a:p>
              <a:p>
                <a:r>
                  <a:rPr lang="en-GB" b="1" baseline="0" dirty="0" smtClean="0"/>
                  <a:t>- FWER</a:t>
                </a:r>
                <a:r>
                  <a:rPr lang="en-GB" baseline="0" dirty="0" smtClean="0"/>
                  <a:t> =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type I error on any research arm, </a:t>
                </a:r>
                <a:r>
                  <a:rPr lang="en-GB" dirty="0" smtClean="0"/>
                  <a:t>relevant for multi-arm designs.</a:t>
                </a:r>
              </a:p>
              <a:p>
                <a:r>
                  <a:rPr lang="en-GB" b="1" dirty="0" smtClean="0"/>
                  <a:t>- </a:t>
                </a:r>
                <a:r>
                  <a:rPr lang="en-GB" b="0" dirty="0" smtClean="0"/>
                  <a:t>It</a:t>
                </a:r>
                <a:r>
                  <a:rPr lang="en-GB" b="0" baseline="0" dirty="0" smtClean="0"/>
                  <a:t> is sometimes a regulatory requirement to control the second probability for multi-arm designs – but no consensus under which circumstances, and is usually decided on a case-by-case basis</a:t>
                </a:r>
                <a:endParaRPr lang="en-GB" b="1" dirty="0" smtClean="0"/>
              </a:p>
              <a:p>
                <a:endParaRPr lang="en-GB" b="1" dirty="0" smtClean="0"/>
              </a:p>
              <a:p>
                <a:r>
                  <a:rPr lang="en-GB" b="1" dirty="0" smtClean="0"/>
                  <a:t>- </a:t>
                </a:r>
                <a:r>
                  <a:rPr lang="en-GB" b="1" baseline="0" dirty="0" smtClean="0"/>
                  <a:t>Power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detecting a true treatment effect – 3 different measures defined in the literature for multi-arm trials. Which measure is of interest will depend on the objective  of the trial.</a:t>
                </a:r>
              </a:p>
              <a:p>
                <a:endParaRPr lang="en-GB" baseline="0" dirty="0" smtClean="0"/>
              </a:p>
              <a:p>
                <a:r>
                  <a:rPr lang="en-GB" baseline="0" dirty="0" smtClean="0"/>
                  <a:t>Measures can be calculated analytically using conditional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but simulation can be used for complex designs, taking into account the correlation between treatment effects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b="1" dirty="0" smtClean="0"/>
                  <a:t>Type</a:t>
                </a:r>
                <a:r>
                  <a:rPr lang="en-GB" b="1" baseline="0" dirty="0" smtClean="0"/>
                  <a:t> I error </a:t>
                </a:r>
                <a:r>
                  <a:rPr lang="en-GB" baseline="0" dirty="0" smtClean="0"/>
                  <a:t>in the context of a MAMS trial: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an incorrect conclusion at the final stage of the trial only (Hypothesis testing at interim stages is for LOB 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Can we accept </a:t>
                </a:r>
                <a:r>
                  <a:rPr lang="en-GB" b="0" i="0" baseline="0" smtClean="0">
                    <a:latin typeface="Cambria Math"/>
                  </a:rPr>
                  <a:t>𝐻_0</a:t>
                </a:r>
                <a:r>
                  <a:rPr lang="en-GB" dirty="0" smtClean="0"/>
                  <a:t> early?)</a:t>
                </a:r>
              </a:p>
              <a:p>
                <a:r>
                  <a:rPr lang="en-GB" b="1" dirty="0" smtClean="0"/>
                  <a:t>PWER</a:t>
                </a:r>
                <a:r>
                  <a:rPr lang="en-GB" dirty="0" smtClean="0"/>
                  <a:t> = </a:t>
                </a:r>
                <a:r>
                  <a:rPr lang="en-GB" dirty="0" err="1" smtClean="0"/>
                  <a:t>Prob</a:t>
                </a:r>
                <a:r>
                  <a:rPr lang="en-GB" baseline="0" dirty="0" smtClean="0"/>
                  <a:t> of type I error on one research arm</a:t>
                </a:r>
              </a:p>
              <a:p>
                <a:r>
                  <a:rPr lang="en-GB" baseline="0" dirty="0" smtClean="0"/>
                  <a:t>When </a:t>
                </a:r>
                <a:r>
                  <a:rPr lang="en-GB" b="0" i="0" baseline="0" smtClean="0">
                    <a:latin typeface="Cambria Math"/>
                  </a:rPr>
                  <a:t>𝐼≠𝐷, </a:t>
                </a:r>
                <a:r>
                  <a:rPr lang="en-GB" baseline="0" dirty="0" smtClean="0"/>
                  <a:t>Max PWER occurs when all research arms are sufficiently effective on I to pass all interim stages – this reduces the design to just the final stage so max PWER = </a:t>
                </a:r>
                <a:r>
                  <a:rPr lang="en-GB" b="0" i="0" baseline="0" smtClean="0">
                    <a:latin typeface="Cambria Math"/>
                  </a:rPr>
                  <a:t>𝛼_𝐽</a:t>
                </a:r>
                <a:endParaRPr lang="en-GB" baseline="0" dirty="0" smtClean="0"/>
              </a:p>
              <a:p>
                <a:r>
                  <a:rPr lang="en-GB" b="1" baseline="0" dirty="0" smtClean="0"/>
                  <a:t>FWER</a:t>
                </a:r>
                <a:r>
                  <a:rPr lang="en-GB" baseline="0" dirty="0" smtClean="0"/>
                  <a:t> =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type I error on any research arm (at least 1)</a:t>
                </a:r>
                <a:endParaRPr lang="en-GB" dirty="0" smtClean="0"/>
              </a:p>
              <a:p>
                <a:r>
                  <a:rPr lang="en-GB" dirty="0" smtClean="0"/>
                  <a:t>FWER </a:t>
                </a:r>
                <a:r>
                  <a:rPr lang="en-GB" dirty="0" smtClean="0"/>
                  <a:t>– relevant for multi-arm designs. But should it be controlled? Would not be controlled</a:t>
                </a:r>
                <a:r>
                  <a:rPr lang="en-GB" baseline="0" dirty="0" smtClean="0"/>
                  <a:t> if each arm tested in its own </a:t>
                </a:r>
                <a:r>
                  <a:rPr lang="en-GB" baseline="0" dirty="0" smtClean="0"/>
                  <a:t>trial</a:t>
                </a:r>
              </a:p>
              <a:p>
                <a:r>
                  <a:rPr lang="en-GB" baseline="0" dirty="0" smtClean="0"/>
                  <a:t>Focus of MAMS design has been on control of the PWER</a:t>
                </a:r>
              </a:p>
              <a:p>
                <a:r>
                  <a:rPr lang="en-GB" baseline="0" dirty="0" smtClean="0"/>
                  <a:t>When </a:t>
                </a:r>
                <a:r>
                  <a:rPr lang="en-GB" b="0" i="0" baseline="0" smtClean="0">
                    <a:latin typeface="Cambria Math"/>
                  </a:rPr>
                  <a:t>𝐼≠𝐷</a:t>
                </a:r>
                <a:r>
                  <a:rPr lang="en-GB" baseline="0" dirty="0" smtClean="0"/>
                  <a:t>, it has been shown that the maximum FWER can be estimated using the </a:t>
                </a:r>
                <a:r>
                  <a:rPr lang="en-GB" baseline="0" dirty="0" err="1" smtClean="0"/>
                  <a:t>Dunnett</a:t>
                </a:r>
                <a:r>
                  <a:rPr lang="en-GB" baseline="0" dirty="0" smtClean="0"/>
                  <a:t> probability (which accounts for correlation between arms due to shared control group, C)</a:t>
                </a:r>
              </a:p>
              <a:p>
                <a:r>
                  <a:rPr lang="en-GB" b="1" baseline="0" dirty="0" smtClean="0"/>
                  <a:t>Power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detecting a true treatment effect – 3 different measures</a:t>
                </a:r>
              </a:p>
              <a:p>
                <a:r>
                  <a:rPr lang="en-GB" baseline="0" dirty="0" smtClean="0"/>
                  <a:t>Per-pairs power/pairwise power = analogous to the PWER; is the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identifying one effective research arm</a:t>
                </a:r>
              </a:p>
              <a:p>
                <a:r>
                  <a:rPr lang="en-GB" baseline="0" dirty="0" smtClean="0"/>
                  <a:t>Any-pairs power =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identifying any effective arm from several (largest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)</a:t>
                </a:r>
              </a:p>
              <a:p>
                <a:r>
                  <a:rPr lang="en-GB" baseline="0" dirty="0" smtClean="0"/>
                  <a:t>All-pairs power =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 of identifying all effective research arms which exist (smallest </a:t>
                </a:r>
                <a:r>
                  <a:rPr lang="en-GB" baseline="0" dirty="0" err="1" smtClean="0"/>
                  <a:t>prob</a:t>
                </a:r>
                <a:r>
                  <a:rPr lang="en-GB" baseline="0" dirty="0" smtClean="0"/>
                  <a:t>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1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help people implement the MAMS design in real</a:t>
            </a:r>
            <a:r>
              <a:rPr lang="en-GB" baseline="0" dirty="0" smtClean="0"/>
              <a:t> trials, the </a:t>
            </a:r>
            <a:r>
              <a:rPr lang="en-GB" baseline="0" dirty="0" err="1" smtClean="0"/>
              <a:t>nstage</a:t>
            </a:r>
            <a:r>
              <a:rPr lang="en-GB" baseline="0" dirty="0" smtClean="0"/>
              <a:t> program was developed in Stata to perform sample size calculations, operating characteristics and the expected timings of the stages</a:t>
            </a:r>
          </a:p>
          <a:p>
            <a:r>
              <a:rPr lang="en-GB" baseline="0" dirty="0" smtClean="0"/>
              <a:t>A user-friendly point and click menu was created to guide people in specifying the design parameters</a:t>
            </a:r>
          </a:p>
          <a:p>
            <a:r>
              <a:rPr lang="en-GB" baseline="0" dirty="0" smtClean="0"/>
              <a:t>Extended in 2015 to enable some additional calculations (e.g. FWER)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74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Program</a:t>
            </a:r>
            <a:r>
              <a:rPr lang="en-GB" baseline="0" dirty="0" smtClean="0"/>
              <a:t> performs sample size calculations and produces easy-to-interpret output with sample size per stage and operating characteristics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CC34F-BA2B-4C03-A324-9A5BFE141AC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655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- Example</a:t>
                </a:r>
                <a:r>
                  <a:rPr lang="en-GB" baseline="0" dirty="0" smtClean="0"/>
                  <a:t> to illustrate how MAMS design has been implemented in practice: STAMPEDE</a:t>
                </a:r>
              </a:p>
              <a:p>
                <a:endParaRPr lang="en-GB" baseline="0" dirty="0" smtClean="0"/>
              </a:p>
              <a:p>
                <a:r>
                  <a:rPr lang="en-GB" baseline="0" dirty="0" smtClean="0"/>
                  <a:t>- Started as 6-arm 4-stage design with 3 interim analyses for assessing LOB on an intermediate outcome of FFS</a:t>
                </a:r>
              </a:p>
              <a:p>
                <a:endParaRPr lang="en-GB" baseline="0" dirty="0" smtClean="0"/>
              </a:p>
              <a:p>
                <a:r>
                  <a:rPr lang="en-GB" baseline="0" dirty="0" smtClean="0"/>
                  <a:t>- The interim analyses identified 2 arms to be dropped for insufficient benefit</a:t>
                </a:r>
              </a:p>
              <a:p>
                <a:endParaRPr lang="en-GB" baseline="0" dirty="0" smtClean="0"/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Final stage analysis on definitive outcome OS found one of the 3 remaining arms demonstrated a treatment effect against the control -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baseline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baseline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b="0" i="1" baseline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171450" indent="-171450">
                  <a:buFontTx/>
                  <a:buChar char="-"/>
                </a:pPr>
                <a:endParaRPr lang="en-GB" dirty="0" smtClean="0"/>
              </a:p>
              <a:p>
                <a:pPr marL="171450" indent="-171450">
                  <a:buFontTx/>
                  <a:buChar char="-"/>
                </a:pPr>
                <a:r>
                  <a:rPr lang="en-GB" dirty="0" smtClean="0"/>
                  <a:t>Although STAMPEDE</a:t>
                </a:r>
                <a:r>
                  <a:rPr lang="en-GB" baseline="0" dirty="0" smtClean="0"/>
                  <a:t> calculated and reported the FWER, the trial sought to control the PWER only, since each of the treatment arms were regarded as distinct research questions</a:t>
                </a:r>
                <a:endParaRPr lang="en-GB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Testing therapies for men starting</a:t>
                </a:r>
                <a:r>
                  <a:rPr lang="en-GB" baseline="0" dirty="0" smtClean="0"/>
                  <a:t> hormone therapy for advanced prostate cancer</a:t>
                </a:r>
              </a:p>
              <a:p>
                <a:r>
                  <a:rPr lang="en-GB" baseline="0" dirty="0" smtClean="0"/>
                  <a:t>Use </a:t>
                </a:r>
                <a:r>
                  <a:rPr lang="en-GB" baseline="0" dirty="0" smtClean="0"/>
                  <a:t>of intermediate outcomes </a:t>
                </a:r>
                <a:r>
                  <a:rPr lang="en-GB" baseline="0" dirty="0" smtClean="0"/>
                  <a:t>at interim – </a:t>
                </a:r>
                <a:r>
                  <a:rPr lang="en-GB" baseline="0" dirty="0" smtClean="0"/>
                  <a:t>not been done before</a:t>
                </a:r>
              </a:p>
              <a:p>
                <a:r>
                  <a:rPr lang="en-GB" baseline="0" dirty="0" smtClean="0"/>
                  <a:t>Interim stages stop accrual to arms showing insufficient activity</a:t>
                </a:r>
              </a:p>
              <a:p>
                <a:r>
                  <a:rPr lang="en-GB" baseline="0" dirty="0" smtClean="0"/>
                  <a:t>Boundaries set more </a:t>
                </a:r>
                <a:r>
                  <a:rPr lang="en-GB" baseline="0" dirty="0" smtClean="0"/>
                  <a:t>extreme with each </a:t>
                </a:r>
                <a:r>
                  <a:rPr lang="en-GB" baseline="0" dirty="0" smtClean="0"/>
                  <a:t>stage – as a result 2 treatment arms stopped recruitment after one of the interim analyses</a:t>
                </a:r>
              </a:p>
              <a:p>
                <a:r>
                  <a:rPr lang="en-GB" baseline="0" dirty="0" smtClean="0"/>
                  <a:t>Final stage sig level found one arm to demonstrate a treatment effect against the control on primary outcome Overall Survival – enough to reject </a:t>
                </a:r>
                <a:r>
                  <a:rPr lang="en-GB" b="0" i="0" baseline="0" smtClean="0">
                    <a:latin typeface="Cambria Math"/>
                  </a:rPr>
                  <a:t>𝐻_0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93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- Illustration</a:t>
                </a:r>
                <a:r>
                  <a:rPr lang="en-GB" baseline="0" dirty="0" smtClean="0"/>
                  <a:t> of how the LOB stopping boundaries work</a:t>
                </a:r>
              </a:p>
              <a:p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For time-to-event outcomes, LOB bound is an upper boundary – a reduction in hazard ratio indicates a beneficial effect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- 1-sided alphas are defined for each stage to assess LOB</a:t>
                </a:r>
              </a:p>
              <a:p>
                <a:pPr marL="0" indent="0">
                  <a:buFontTx/>
                  <a:buNone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Boundaries start liberal and become stricter – ensures high power so that arms with any potential are kept in the trial (not concerned with type I errors at early stages since cannot formally reject H0 on D-outcome early)</a:t>
                </a:r>
              </a:p>
              <a:p>
                <a:endParaRPr lang="en-GB" baseline="0" dirty="0" smtClean="0"/>
              </a:p>
              <a:p>
                <a:r>
                  <a:rPr lang="en-GB" baseline="0" dirty="0" smtClean="0"/>
                  <a:t>- Pills represent treatment effect measure for treatment arm k</a:t>
                </a:r>
              </a:p>
              <a:p>
                <a:endParaRPr lang="en-GB" baseline="0" dirty="0" smtClean="0"/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At each stage the </a:t>
                </a:r>
                <a:r>
                  <a:rPr lang="en-GB" baseline="0" dirty="0" err="1" smtClean="0"/>
                  <a:t>alpha_j</a:t>
                </a:r>
                <a:r>
                  <a:rPr lang="en-GB" baseline="0" dirty="0" smtClean="0"/>
                  <a:t> is the hurdles the treatment arms must pass in order to continue recruitment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Test statistic for comparison k must be less than critical value corresponding to </a:t>
                </a:r>
                <a:r>
                  <a:rPr lang="en-GB" baseline="0" dirty="0" err="1" smtClean="0"/>
                  <a:t>alpha_j</a:t>
                </a:r>
                <a:endParaRPr lang="en-GB" baseline="0" dirty="0" smtClean="0"/>
              </a:p>
              <a:p>
                <a:pPr marL="171450" indent="-171450">
                  <a:buFontTx/>
                  <a:buChar char="-"/>
                </a:pPr>
                <a:endParaRPr lang="en-GB" baseline="0" dirty="0" smtClean="0"/>
              </a:p>
              <a:p>
                <a:pPr marL="0" indent="0">
                  <a:buFontTx/>
                  <a:buNone/>
                </a:pPr>
                <a:r>
                  <a:rPr lang="en-GB" baseline="0" dirty="0" smtClean="0"/>
                  <a:t>- At final stage we test for efficacy on D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Illustration</a:t>
                </a:r>
                <a:r>
                  <a:rPr lang="en-GB" baseline="0" dirty="0" smtClean="0"/>
                  <a:t> of how the LOB stopping boundaries work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For time-to-event outcomes, LOB bound is an upper boundary – a reduction in hazard ratio indicates a beneficial effect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Alphas are one-sided</a:t>
                </a:r>
              </a:p>
              <a:p>
                <a:pPr marL="171450" indent="-171450">
                  <a:buFontTx/>
                  <a:buChar char="-"/>
                </a:pPr>
                <a:r>
                  <a:rPr lang="en-GB" baseline="0" dirty="0" smtClean="0"/>
                  <a:t>Boundaries start liberal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</a:t>
                </a:r>
                <a:r>
                  <a:rPr lang="en-GB" b="0" i="0" baseline="0" smtClean="0">
                    <a:latin typeface="Cambria Math"/>
                  </a:rPr>
                  <a:t>𝛼_1=0.5</a:t>
                </a:r>
                <a:r>
                  <a:rPr lang="en-GB" baseline="0" dirty="0" smtClean="0"/>
                  <a:t> would drop 50% of arms under global </a:t>
                </a:r>
                <a:r>
                  <a:rPr lang="en-GB" b="0" i="0" baseline="0" smtClean="0">
                    <a:latin typeface="Cambria Math"/>
                  </a:rPr>
                  <a:t>𝐻_0</a:t>
                </a:r>
                <a:r>
                  <a:rPr lang="en-GB" baseline="0" dirty="0" smtClean="0"/>
                  <a:t>) and become stricter – ensures high power so that arms with any potential are kept in the trial (not concerned with type I errors at early stages)</a:t>
                </a:r>
              </a:p>
              <a:p>
                <a:r>
                  <a:rPr lang="en-GB" baseline="0" dirty="0" smtClean="0"/>
                  <a:t>- Pills represent treatment effect measure for treatment arm k</a:t>
                </a:r>
              </a:p>
              <a:p>
                <a:r>
                  <a:rPr lang="en-GB" baseline="0" dirty="0" smtClean="0"/>
                  <a:t>- At each stage the </a:t>
                </a:r>
                <a:r>
                  <a:rPr lang="en-GB" baseline="0" dirty="0" err="1" smtClean="0"/>
                  <a:t>alpha_j</a:t>
                </a:r>
                <a:r>
                  <a:rPr lang="en-GB" baseline="0" dirty="0" smtClean="0"/>
                  <a:t> is the hurdles the treatment arms must pass in order to continue recruitment (</a:t>
                </a:r>
                <a:r>
                  <a:rPr lang="en-GB" baseline="0" dirty="0" err="1" smtClean="0"/>
                  <a:t>ie</a:t>
                </a:r>
                <a:r>
                  <a:rPr lang="en-GB" baseline="0" dirty="0" smtClean="0"/>
                  <a:t>. Test statistic for comparison k must be less than critical value corresponding to </a:t>
                </a:r>
                <a:r>
                  <a:rPr lang="en-GB" baseline="0" dirty="0" err="1" smtClean="0"/>
                  <a:t>alpha_j</a:t>
                </a:r>
                <a:endParaRPr lang="en-GB" baseline="0" dirty="0" smtClean="0"/>
              </a:p>
              <a:p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58D-9120-4CBA-AF0B-3D59E9B76DB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7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4113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85184"/>
            <a:ext cx="1993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5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A4798D-CF27-424A-BD71-74FC184B96E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00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45D71C-0330-49FB-AEAF-C9558A0A23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88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8E44BB-6BA7-4907-A99E-2C077D7B96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4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29A77C-D405-4107-BB59-59BC306EB7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2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7905B8-4967-4C46-A2AC-7737702A09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3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3936F-C303-4F02-B33E-3CD23F81CA1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5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CD567A-FE78-45D3-8959-374C7F3AE6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6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F14C65-760E-4A1B-AC61-E60BA36D87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2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D7723-F5E4-4EF4-8FFF-02CD704934C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1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89B39-C763-4B89-BC7E-926EBB46F5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6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8BBBC1-F269-4A12-907A-5C858C487D0A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89" name="Picture 17" descr="MidBlue9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19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1.xml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10.png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chart" Target="../charts/chart2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10.png"/><Relationship Id="rId10" Type="http://schemas.openxmlformats.org/officeDocument/2006/relationships/image" Target="../media/image5.jpeg"/><Relationship Id="rId4" Type="http://schemas.openxmlformats.org/officeDocument/2006/relationships/chart" Target="../charts/chart3.xml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7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0" y="1484313"/>
            <a:ext cx="7920558" cy="1872679"/>
          </a:xfrm>
        </p:spPr>
        <p:txBody>
          <a:bodyPr/>
          <a:lstStyle/>
          <a:p>
            <a:r>
              <a:rPr lang="en-GB" dirty="0"/>
              <a:t>Multi-arm, multi-stage randomised controlled trials with </a:t>
            </a:r>
            <a:r>
              <a:rPr lang="en-GB" dirty="0" smtClean="0"/>
              <a:t>stopping boundaries </a:t>
            </a:r>
            <a:r>
              <a:rPr lang="en-GB" dirty="0"/>
              <a:t>for </a:t>
            </a:r>
            <a:r>
              <a:rPr lang="en-GB" dirty="0" smtClean="0"/>
              <a:t>efficacy </a:t>
            </a:r>
            <a:r>
              <a:rPr lang="en-GB" dirty="0"/>
              <a:t>and </a:t>
            </a:r>
            <a:r>
              <a:rPr lang="en-GB" dirty="0" smtClean="0"/>
              <a:t>lack-of-benefit</a:t>
            </a:r>
            <a:r>
              <a:rPr lang="en-GB" dirty="0"/>
              <a:t>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 </a:t>
            </a:r>
            <a:r>
              <a:rPr lang="en-GB" dirty="0"/>
              <a:t>update to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3573016"/>
            <a:ext cx="8496300" cy="25928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Alexandra Blenkinsop, Babak Choodari-Oskooei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8</a:t>
            </a:r>
            <a:r>
              <a:rPr lang="en-GB" baseline="30000" dirty="0" smtClean="0"/>
              <a:t>th</a:t>
            </a:r>
            <a:r>
              <a:rPr lang="en-GB" dirty="0" smtClean="0"/>
              <a:t> September 2018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4941168"/>
            <a:ext cx="2448272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23528" y="4360638"/>
            <a:ext cx="8496300" cy="209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endParaRPr lang="en-GB" kern="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000" kern="0" dirty="0" smtClean="0">
                <a:solidFill>
                  <a:srgbClr val="000000"/>
                </a:solidFill>
              </a:rPr>
              <a:t>Institute of Clinical Trials &amp; Methodology, University College London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08" y="4284"/>
            <a:ext cx="3674774" cy="65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2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ight Triangle 27"/>
          <p:cNvSpPr/>
          <p:nvPr/>
        </p:nvSpPr>
        <p:spPr>
          <a:xfrm>
            <a:off x="6516216" y="5372153"/>
            <a:ext cx="1632840" cy="383528"/>
          </a:xfrm>
          <a:prstGeom prst="rtTriangle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7459"/>
              </p:ext>
            </p:extLst>
          </p:nvPr>
        </p:nvGraphicFramePr>
        <p:xfrm>
          <a:off x="321286" y="166676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68344" y="5291916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GB" b="1" i="1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5291916"/>
                <a:ext cx="1224136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478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MAMS </a:t>
            </a:r>
            <a:r>
              <a:rPr lang="en-GB" dirty="0" smtClean="0"/>
              <a:t>design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123441" y="2132856"/>
            <a:ext cx="360327" cy="2215108"/>
            <a:chOff x="2068860" y="2132856"/>
            <a:chExt cx="360327" cy="2215108"/>
          </a:xfrm>
        </p:grpSpPr>
        <p:pic>
          <p:nvPicPr>
            <p:cNvPr id="6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5868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2132856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78904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287" y="4005064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2439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3840691" y="3284984"/>
            <a:ext cx="366525" cy="2088232"/>
            <a:chOff x="3840691" y="2763771"/>
            <a:chExt cx="366525" cy="2088232"/>
          </a:xfrm>
        </p:grpSpPr>
        <p:pic>
          <p:nvPicPr>
            <p:cNvPr id="11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691" y="3658508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4316" y="39297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4316" y="450910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6889" y="2763771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5700503" y="4598268"/>
            <a:ext cx="366525" cy="1062980"/>
            <a:chOff x="5700503" y="4090194"/>
            <a:chExt cx="366525" cy="1062980"/>
          </a:xfrm>
        </p:grpSpPr>
        <p:pic>
          <p:nvPicPr>
            <p:cNvPr id="16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8" y="4521179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0503" y="4090194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8" y="4810274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/>
          <p:cNvGrpSpPr/>
          <p:nvPr/>
        </p:nvGrpSpPr>
        <p:grpSpPr>
          <a:xfrm>
            <a:off x="7380312" y="5013176"/>
            <a:ext cx="342900" cy="864096"/>
            <a:chOff x="7380312" y="5013176"/>
            <a:chExt cx="342900" cy="864096"/>
          </a:xfrm>
        </p:grpSpPr>
        <p:pic>
          <p:nvPicPr>
            <p:cNvPr id="19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5013176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5534372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4436086" y="6021288"/>
            <a:ext cx="84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Stage</a:t>
            </a:r>
            <a:endParaRPr lang="en-GB" b="1" dirty="0"/>
          </a:p>
        </p:txBody>
      </p:sp>
      <p:sp>
        <p:nvSpPr>
          <p:cNvPr id="26" name="Multiply 25"/>
          <p:cNvSpPr>
            <a:spLocks noChangeAspect="1"/>
          </p:cNvSpPr>
          <p:nvPr/>
        </p:nvSpPr>
        <p:spPr>
          <a:xfrm>
            <a:off x="2111127" y="2124717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Multiply 26"/>
          <p:cNvSpPr>
            <a:spLocks noChangeAspect="1"/>
          </p:cNvSpPr>
          <p:nvPr/>
        </p:nvSpPr>
        <p:spPr>
          <a:xfrm>
            <a:off x="3840691" y="3268447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Multiply 28"/>
          <p:cNvSpPr>
            <a:spLocks noChangeAspect="1"/>
          </p:cNvSpPr>
          <p:nvPr/>
        </p:nvSpPr>
        <p:spPr>
          <a:xfrm>
            <a:off x="5699337" y="4598268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Multiply 29"/>
          <p:cNvSpPr>
            <a:spLocks noChangeAspect="1"/>
          </p:cNvSpPr>
          <p:nvPr/>
        </p:nvSpPr>
        <p:spPr>
          <a:xfrm>
            <a:off x="7380312" y="5013176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9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Graphic spid="5" grpId="0">
        <p:bldAsOne/>
      </p:bldGraphic>
      <p:bldP spid="22" grpId="0"/>
      <p:bldP spid="24" grpId="0"/>
      <p:bldP spid="26" grpId="0" animBg="1"/>
      <p:bldP spid="27" grpId="0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ight Triangle 24"/>
          <p:cNvSpPr/>
          <p:nvPr/>
        </p:nvSpPr>
        <p:spPr>
          <a:xfrm flipH="1">
            <a:off x="4006628" y="5589240"/>
            <a:ext cx="4237775" cy="144016"/>
          </a:xfrm>
          <a:prstGeom prst="rtTriangle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914274"/>
              </p:ext>
            </p:extLst>
          </p:nvPr>
        </p:nvGraphicFramePr>
        <p:xfrm>
          <a:off x="321286" y="166676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761291"/>
              </p:ext>
            </p:extLst>
          </p:nvPr>
        </p:nvGraphicFramePr>
        <p:xfrm>
          <a:off x="321286" y="166676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68344" y="5291916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GB" b="1" i="1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5291916"/>
                <a:ext cx="122413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4478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MAMS </a:t>
            </a:r>
            <a:r>
              <a:rPr lang="en-GB" dirty="0" smtClean="0"/>
              <a:t>design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123441" y="2132856"/>
            <a:ext cx="360327" cy="2215108"/>
            <a:chOff x="2068860" y="2132856"/>
            <a:chExt cx="360327" cy="2215108"/>
          </a:xfrm>
        </p:grpSpPr>
        <p:pic>
          <p:nvPicPr>
            <p:cNvPr id="6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5868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2132856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78904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287" y="4005064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860" y="32439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3840691" y="3284984"/>
            <a:ext cx="366525" cy="2088232"/>
            <a:chOff x="3840691" y="2763771"/>
            <a:chExt cx="366525" cy="2088232"/>
          </a:xfrm>
        </p:grpSpPr>
        <p:pic>
          <p:nvPicPr>
            <p:cNvPr id="11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691" y="3658508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4316" y="392974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4316" y="4509103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6889" y="2763771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029253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503" y="4598268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18348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7380312" y="5013176"/>
            <a:ext cx="342900" cy="864096"/>
            <a:chOff x="7380312" y="5013176"/>
            <a:chExt cx="342900" cy="864096"/>
          </a:xfrm>
        </p:grpSpPr>
        <p:pic>
          <p:nvPicPr>
            <p:cNvPr id="19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5013176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5534372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4436086" y="6021288"/>
            <a:ext cx="84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Stage</a:t>
            </a:r>
            <a:endParaRPr lang="en-GB" b="1" dirty="0"/>
          </a:p>
        </p:txBody>
      </p:sp>
      <p:sp>
        <p:nvSpPr>
          <p:cNvPr id="26" name="Multiply 25"/>
          <p:cNvSpPr>
            <a:spLocks noChangeAspect="1"/>
          </p:cNvSpPr>
          <p:nvPr/>
        </p:nvSpPr>
        <p:spPr>
          <a:xfrm>
            <a:off x="2111127" y="2124717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Multiply 26"/>
          <p:cNvSpPr>
            <a:spLocks noChangeAspect="1"/>
          </p:cNvSpPr>
          <p:nvPr/>
        </p:nvSpPr>
        <p:spPr>
          <a:xfrm>
            <a:off x="3840691" y="3268447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Multiply 28"/>
          <p:cNvSpPr>
            <a:spLocks noChangeAspect="1"/>
          </p:cNvSpPr>
          <p:nvPr/>
        </p:nvSpPr>
        <p:spPr>
          <a:xfrm>
            <a:off x="5699337" y="4598268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Multiply 29"/>
          <p:cNvSpPr>
            <a:spLocks noChangeAspect="1"/>
          </p:cNvSpPr>
          <p:nvPr/>
        </p:nvSpPr>
        <p:spPr>
          <a:xfrm>
            <a:off x="7380312" y="5013176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5-Point Star 36"/>
          <p:cNvSpPr/>
          <p:nvPr/>
        </p:nvSpPr>
        <p:spPr>
          <a:xfrm>
            <a:off x="5466953" y="5266378"/>
            <a:ext cx="891530" cy="789740"/>
          </a:xfrm>
          <a:prstGeom prst="star5">
            <a:avLst/>
          </a:prstGeom>
          <a:solidFill>
            <a:srgbClr val="FFC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68" y="5517232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9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Efficacy stopping boundaries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7986"/>
            <a:ext cx="3034680" cy="3808177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solidFill>
                  <a:srgbClr val="B6330A"/>
                </a:solidFill>
              </a:rPr>
              <a:t>Haybittle-Peto</a:t>
            </a:r>
            <a:endParaRPr lang="en-GB" sz="2800" dirty="0" smtClean="0">
              <a:solidFill>
                <a:srgbClr val="B6330A"/>
              </a:solidFill>
            </a:endParaRPr>
          </a:p>
          <a:p>
            <a:r>
              <a:rPr lang="en-GB" sz="2800" dirty="0" smtClean="0">
                <a:solidFill>
                  <a:srgbClr val="788D1F"/>
                </a:solidFill>
              </a:rPr>
              <a:t>O-Brien-Fleming type</a:t>
            </a:r>
          </a:p>
          <a:p>
            <a:r>
              <a:rPr lang="en-GB" sz="2800" dirty="0" smtClean="0">
                <a:solidFill>
                  <a:srgbClr val="D68F00"/>
                </a:solidFill>
              </a:rPr>
              <a:t>Custom </a:t>
            </a:r>
            <a:r>
              <a:rPr lang="en-GB" sz="2800" dirty="0" smtClean="0"/>
              <a:t>(e.g. function of information time)</a:t>
            </a:r>
            <a:endParaRPr lang="en-GB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563888" y="2317986"/>
            <a:ext cx="5091808" cy="3384376"/>
            <a:chOff x="3635896" y="1916832"/>
            <a:chExt cx="5091808" cy="3384376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1916832"/>
              <a:ext cx="5091808" cy="3384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505500" y="2019734"/>
              <a:ext cx="15948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/>
                  </a:solidFill>
                </a:rPr>
                <a:t>Lack-of-benefit rejection region</a:t>
              </a:r>
              <a:endParaRPr lang="en-GB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19242" y="3789040"/>
              <a:ext cx="1653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>
                  <a:solidFill>
                    <a:srgbClr val="C00000"/>
                  </a:solidFill>
                </a:rPr>
                <a:t>Efficacy rejection region</a:t>
              </a:r>
              <a:endParaRPr lang="en-GB" sz="1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8" name="Flowchart: Decision 7"/>
          <p:cNvSpPr/>
          <p:nvPr/>
        </p:nvSpPr>
        <p:spPr>
          <a:xfrm>
            <a:off x="3995936" y="2966058"/>
            <a:ext cx="144016" cy="144016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Decision 8"/>
          <p:cNvSpPr/>
          <p:nvPr/>
        </p:nvSpPr>
        <p:spPr>
          <a:xfrm>
            <a:off x="5436096" y="3182082"/>
            <a:ext cx="144016" cy="144016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Decision 9"/>
          <p:cNvSpPr/>
          <p:nvPr/>
        </p:nvSpPr>
        <p:spPr>
          <a:xfrm>
            <a:off x="6948264" y="3398106"/>
            <a:ext cx="144016" cy="144016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Decision 10"/>
          <p:cNvSpPr/>
          <p:nvPr/>
        </p:nvSpPr>
        <p:spPr>
          <a:xfrm>
            <a:off x="8460432" y="3527646"/>
            <a:ext cx="144016" cy="144016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89950" cy="720750"/>
          </a:xfrm>
        </p:spPr>
        <p:txBody>
          <a:bodyPr/>
          <a:lstStyle/>
          <a:p>
            <a:r>
              <a:rPr lang="en-GB" dirty="0" smtClean="0"/>
              <a:t>Approaches to stopping early for efficacy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89950" cy="4752528"/>
          </a:xfrm>
        </p:spPr>
        <p:txBody>
          <a:bodyPr/>
          <a:lstStyle/>
          <a:p>
            <a:r>
              <a:rPr lang="en-GB" sz="2400" dirty="0" smtClean="0"/>
              <a:t>If an efficacious arm is identified early:</a:t>
            </a:r>
          </a:p>
          <a:p>
            <a:pPr lvl="1"/>
            <a:r>
              <a:rPr lang="en-GB" sz="2000" dirty="0" smtClean="0"/>
              <a:t>Terminate trial or continue with remaining research arms</a:t>
            </a:r>
          </a:p>
          <a:p>
            <a:pPr lvl="1"/>
            <a:r>
              <a:rPr lang="en-GB" sz="2000" dirty="0" smtClean="0"/>
              <a:t>May depend on</a:t>
            </a:r>
          </a:p>
          <a:p>
            <a:pPr lvl="2"/>
            <a:r>
              <a:rPr lang="en-GB" sz="1800" dirty="0" smtClean="0"/>
              <a:t>Research question: Whether treatment arms are distinct/related</a:t>
            </a:r>
          </a:p>
          <a:p>
            <a:pPr lvl="2"/>
            <a:r>
              <a:rPr lang="en-GB" sz="1800" dirty="0" smtClean="0"/>
              <a:t>Ethics: Patients on an inferior control arm</a:t>
            </a:r>
          </a:p>
          <a:p>
            <a:pPr lvl="2"/>
            <a:r>
              <a:rPr lang="en-GB" sz="1800" dirty="0" smtClean="0"/>
              <a:t>Practicality: Can </a:t>
            </a:r>
            <a:r>
              <a:rPr lang="en-GB" sz="1800" dirty="0"/>
              <a:t>efficacious treatment be added to other arms? (i.e. combination therapy</a:t>
            </a:r>
            <a:r>
              <a:rPr lang="en-GB" sz="1800" dirty="0" smtClean="0"/>
              <a:t>)</a:t>
            </a:r>
          </a:p>
          <a:p>
            <a:pPr marL="914400" lvl="2" indent="0">
              <a:buNone/>
            </a:pPr>
            <a:endParaRPr lang="en-GB" sz="1600" dirty="0" smtClean="0"/>
          </a:p>
          <a:p>
            <a:r>
              <a:rPr lang="en-GB" sz="2400" dirty="0" smtClean="0"/>
              <a:t>Binding vs. non-binding lack-of-benefit boundaries</a:t>
            </a:r>
          </a:p>
          <a:p>
            <a:pPr lvl="1"/>
            <a:r>
              <a:rPr lang="en-GB" sz="2000" dirty="0"/>
              <a:t>Non-binding </a:t>
            </a:r>
            <a:r>
              <a:rPr lang="en-GB" sz="2000" dirty="0" smtClean="0"/>
              <a:t>favoured </a:t>
            </a:r>
            <a:r>
              <a:rPr lang="en-GB" sz="2000" dirty="0"/>
              <a:t>by regulatory </a:t>
            </a:r>
            <a:r>
              <a:rPr lang="en-GB" sz="2000" dirty="0" smtClean="0"/>
              <a:t>agencies:</a:t>
            </a:r>
            <a:endParaRPr lang="en-GB" sz="2000" dirty="0"/>
          </a:p>
          <a:p>
            <a:pPr lvl="2"/>
            <a:r>
              <a:rPr lang="en-GB" sz="1800" dirty="0" smtClean="0"/>
              <a:t>Considered more flexible</a:t>
            </a:r>
          </a:p>
          <a:p>
            <a:pPr lvl="2"/>
            <a:r>
              <a:rPr lang="en-GB" sz="1800" dirty="0" smtClean="0"/>
              <a:t>Calculation of error rates is more conservative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489950" cy="720080"/>
          </a:xfrm>
        </p:spPr>
        <p:txBody>
          <a:bodyPr/>
          <a:lstStyle/>
          <a:p>
            <a:r>
              <a:rPr lang="en-GB" dirty="0"/>
              <a:t>Specifying efficacy </a:t>
            </a:r>
            <a:r>
              <a:rPr lang="en-GB" dirty="0" smtClean="0"/>
              <a:t>stopping boundaries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89950" cy="4896544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 smtClean="0"/>
              <a:t>New option </a:t>
            </a:r>
            <a:r>
              <a:rPr lang="en-GB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esb</a:t>
            </a:r>
            <a:r>
              <a:rPr lang="en-GB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(string[,stop])</a:t>
            </a:r>
            <a:endParaRPr lang="en-GB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200" dirty="0" err="1"/>
              <a:t>Haybittle-Peto</a:t>
            </a:r>
            <a:r>
              <a:rPr lang="en-GB" sz="2200" dirty="0"/>
              <a:t> </a:t>
            </a:r>
          </a:p>
          <a:p>
            <a:pPr lvl="1"/>
            <a:r>
              <a:rPr lang="en-GB" sz="2200" dirty="0" smtClean="0"/>
              <a:t>O’Brien-Fleming</a:t>
            </a:r>
            <a:endParaRPr lang="en-GB" sz="2200" dirty="0"/>
          </a:p>
          <a:p>
            <a:pPr lvl="1"/>
            <a:r>
              <a:rPr lang="en-GB" sz="2200" dirty="0"/>
              <a:t>Custom </a:t>
            </a:r>
            <a:r>
              <a:rPr lang="en-GB" sz="2200" dirty="0" smtClean="0"/>
              <a:t>rules</a:t>
            </a:r>
          </a:p>
          <a:p>
            <a:pPr lvl="1"/>
            <a:endParaRPr lang="en-GB" sz="1800" dirty="0"/>
          </a:p>
          <a:p>
            <a:r>
              <a:rPr lang="en-GB" sz="2600" dirty="0" smtClean="0"/>
              <a:t>Error rates are estimated via simulation</a:t>
            </a:r>
          </a:p>
          <a:p>
            <a:pPr lvl="1"/>
            <a:r>
              <a:rPr lang="en-GB" sz="2200" dirty="0" smtClean="0"/>
              <a:t>Accounting for correlation between treatment effects</a:t>
            </a:r>
          </a:p>
          <a:p>
            <a:pPr lvl="1"/>
            <a:endParaRPr lang="en-GB" sz="1600" dirty="0" smtClean="0"/>
          </a:p>
          <a:p>
            <a:r>
              <a:rPr lang="en-GB" sz="2600" dirty="0" smtClean="0"/>
              <a:t>Output </a:t>
            </a:r>
            <a:r>
              <a:rPr lang="en-GB" sz="2600" dirty="0"/>
              <a:t>shows stopping boundary p-values for each </a:t>
            </a:r>
            <a:r>
              <a:rPr lang="en-GB" sz="2600" dirty="0" smtClean="0"/>
              <a:t>stage and operating characteristics</a:t>
            </a:r>
          </a:p>
          <a:p>
            <a:endParaRPr lang="en-GB" sz="2000" dirty="0" smtClean="0"/>
          </a:p>
          <a:p>
            <a:r>
              <a:rPr lang="en-GB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GB" sz="2600" dirty="0" smtClean="0"/>
              <a:t> option: How to proceed if an arm crosses efficacy bound</a:t>
            </a:r>
          </a:p>
          <a:p>
            <a:pPr lvl="1"/>
            <a:r>
              <a:rPr lang="en-GB" sz="2200" dirty="0" smtClean="0"/>
              <a:t>Some trials may continue with remaining research arms (or add effective regimen to all arms and continue i.e. combination therapy trial)</a:t>
            </a:r>
          </a:p>
          <a:p>
            <a:pPr lvl="1"/>
            <a:r>
              <a:rPr lang="en-GB" sz="2200" dirty="0" smtClean="0"/>
              <a:t>Or may be unethical to continue trial once an effective arm has been identified</a:t>
            </a:r>
          </a:p>
          <a:p>
            <a:pPr lvl="1"/>
            <a:endParaRPr lang="en-GB" sz="22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1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38" y="692696"/>
            <a:ext cx="8489950" cy="936774"/>
          </a:xfrm>
        </p:spPr>
        <p:txBody>
          <a:bodyPr/>
          <a:lstStyle/>
          <a:p>
            <a:r>
              <a:rPr lang="en-GB" dirty="0" smtClean="0"/>
              <a:t>Specifying efficacy boundaries - dialog box</a:t>
            </a:r>
            <a:endParaRPr lang="en-GB" dirty="0"/>
          </a:p>
        </p:txBody>
      </p:sp>
      <p:pic>
        <p:nvPicPr>
          <p:cNvPr id="1027" name="Picture 3" descr="N:\nstageupdates\Writeup\nstagemen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660" y="1628801"/>
            <a:ext cx="606962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7704" y="3717032"/>
            <a:ext cx="4968552" cy="1728192"/>
          </a:xfrm>
          <a:prstGeom prst="rect">
            <a:avLst/>
          </a:prstGeom>
          <a:noFill/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2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89950" cy="720750"/>
          </a:xfrm>
        </p:spPr>
        <p:txBody>
          <a:bodyPr/>
          <a:lstStyle/>
          <a:p>
            <a:r>
              <a:rPr lang="en-GB" dirty="0" smtClean="0"/>
              <a:t>Controlling the FWER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89950" cy="439248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Trial regulators sometimes require the overall type I error (FWER) to be controlled</a:t>
            </a:r>
          </a:p>
          <a:p>
            <a:pPr lvl="1"/>
            <a:r>
              <a:rPr lang="en-GB" sz="2100" dirty="0" smtClean="0"/>
              <a:t>Particularly for designs which allow early termination for efficacy</a:t>
            </a:r>
          </a:p>
          <a:p>
            <a:pPr lvl="1"/>
            <a:endParaRPr lang="en-GB" dirty="0" smtClean="0"/>
          </a:p>
          <a:p>
            <a:r>
              <a:rPr lang="en-GB" sz="2400" dirty="0" smtClean="0"/>
              <a:t>Option </a:t>
            </a:r>
            <a:r>
              <a:rPr lang="en-GB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fwercontrol</a:t>
            </a:r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(#)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smtClean="0">
                <a:cs typeface="Courier New" panose="02070309020205020404" pitchFamily="49" charset="0"/>
              </a:rPr>
              <a:t>allows user to specify the maximum FWER permitted</a:t>
            </a:r>
          </a:p>
          <a:p>
            <a:endParaRPr lang="en-GB" sz="2400" dirty="0" smtClean="0">
              <a:cs typeface="Courier New" panose="02070309020205020404" pitchFamily="49" charset="0"/>
            </a:endParaRPr>
          </a:p>
          <a:p>
            <a:r>
              <a:rPr lang="en-GB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r>
              <a:rPr lang="en-GB" sz="2400" dirty="0" smtClean="0">
                <a:cs typeface="Courier New" panose="02070309020205020404" pitchFamily="49" charset="0"/>
              </a:rPr>
              <a:t> searches for </a:t>
            </a:r>
            <a:r>
              <a:rPr lang="en-GB" sz="2400" dirty="0">
                <a:cs typeface="Courier New" panose="02070309020205020404" pitchFamily="49" charset="0"/>
              </a:rPr>
              <a:t>a design which satisfies this </a:t>
            </a:r>
            <a:r>
              <a:rPr lang="en-GB" sz="2400" dirty="0" smtClean="0">
                <a:cs typeface="Courier New" panose="02070309020205020404" pitchFamily="49" charset="0"/>
              </a:rPr>
              <a:t>constraint using linear interpolation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Specifying options using the dialog box</a:t>
            </a:r>
            <a:endParaRPr lang="en-GB" dirty="0"/>
          </a:p>
        </p:txBody>
      </p:sp>
      <p:pic>
        <p:nvPicPr>
          <p:cNvPr id="2050" name="Picture 2" descr="N:\nstageupdates\Writeup\Dialogboxtab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005" y="1628800"/>
            <a:ext cx="5475257" cy="396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7704" y="3717033"/>
            <a:ext cx="5112568" cy="1440160"/>
          </a:xfrm>
          <a:prstGeom prst="rect">
            <a:avLst/>
          </a:prstGeom>
          <a:noFill/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6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20688"/>
            <a:ext cx="8489950" cy="720750"/>
          </a:xfrm>
        </p:spPr>
        <p:txBody>
          <a:bodyPr/>
          <a:lstStyle/>
          <a:p>
            <a:r>
              <a:rPr lang="en-GB" dirty="0" smtClean="0"/>
              <a:t>Example: STAMPEDE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12968" cy="788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735949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4534" y="5770130"/>
            <a:ext cx="796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Note</a:t>
            </a:r>
            <a:r>
              <a:rPr lang="en-GB" dirty="0" smtClean="0"/>
              <a:t>:</a:t>
            </a:r>
          </a:p>
          <a:p>
            <a:r>
              <a:rPr lang="en-GB" dirty="0" smtClean="0"/>
              <a:t>Only 3 research arms reached the final stage so the actual FWER was 6.7%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4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STAMPEDE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15" y="1556792"/>
            <a:ext cx="8246745" cy="4804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5536" y="5805264"/>
            <a:ext cx="7704856" cy="504056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835696" y="1988840"/>
            <a:ext cx="864096" cy="216024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1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89950" cy="648072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488832" cy="3888432"/>
          </a:xfrm>
        </p:spPr>
        <p:txBody>
          <a:bodyPr/>
          <a:lstStyle/>
          <a:p>
            <a:r>
              <a:rPr lang="en-GB" dirty="0" smtClean="0"/>
              <a:t>Introduction to MAMS and </a:t>
            </a:r>
            <a:r>
              <a:rPr lang="en-GB" b="1" dirty="0" err="1" smtClean="0">
                <a:solidFill>
                  <a:srgbClr val="FF0000"/>
                </a:solidFill>
                <a:cs typeface="Courier New" panose="02070309020205020404" pitchFamily="49" charset="0"/>
              </a:rPr>
              <a:t>nstage</a:t>
            </a:r>
            <a:endParaRPr lang="en-GB" b="1" dirty="0">
              <a:solidFill>
                <a:srgbClr val="FF0000"/>
              </a:solidFill>
              <a:cs typeface="Courier New" panose="02070309020205020404" pitchFamily="49" charset="0"/>
            </a:endParaRPr>
          </a:p>
          <a:p>
            <a:endParaRPr lang="en-GB" dirty="0"/>
          </a:p>
          <a:p>
            <a:r>
              <a:rPr lang="en-GB" dirty="0" smtClean="0"/>
              <a:t>Design extensions and new options</a:t>
            </a:r>
          </a:p>
          <a:p>
            <a:endParaRPr lang="en-GB" dirty="0"/>
          </a:p>
          <a:p>
            <a:r>
              <a:rPr lang="en-GB" dirty="0" smtClean="0"/>
              <a:t>Example: STAMPEDE trial</a:t>
            </a:r>
          </a:p>
          <a:p>
            <a:endParaRPr lang="en-GB" dirty="0"/>
          </a:p>
          <a:p>
            <a:r>
              <a:rPr lang="en-GB" dirty="0" smtClean="0"/>
              <a:t>Discussion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8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80728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/>
              <a:t>Final stage significance level is adjusted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Operating characteristics meet the constraint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Length of trial increases</a:t>
            </a:r>
          </a:p>
          <a:p>
            <a:pPr marL="285750" indent="-285750">
              <a:buFontTx/>
              <a:buChar char="-"/>
            </a:pPr>
            <a:r>
              <a:rPr lang="en-GB" dirty="0"/>
              <a:t>Number of control arm events increases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95" y="476672"/>
            <a:ext cx="8489950" cy="648072"/>
          </a:xfrm>
        </p:spPr>
        <p:txBody>
          <a:bodyPr/>
          <a:lstStyle/>
          <a:p>
            <a:r>
              <a:rPr lang="en-GB" dirty="0" smtClean="0"/>
              <a:t>Example: STAMPEDE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736" y="2132856"/>
            <a:ext cx="6957060" cy="4264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32347" y="2502421"/>
            <a:ext cx="2044123" cy="134491"/>
          </a:xfrm>
          <a:prstGeom prst="rect">
            <a:avLst/>
          </a:prstGeom>
          <a:noFill/>
          <a:ln w="254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340583" y="5877272"/>
            <a:ext cx="6471777" cy="432048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123728" y="5661248"/>
            <a:ext cx="504056" cy="210988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444208" y="5661248"/>
            <a:ext cx="1080120" cy="205952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933055"/>
            <a:ext cx="3577590" cy="129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3933055"/>
            <a:ext cx="3554730" cy="122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rved Up Arrow 14"/>
          <p:cNvSpPr/>
          <p:nvPr/>
        </p:nvSpPr>
        <p:spPr>
          <a:xfrm>
            <a:off x="3354244" y="5122910"/>
            <a:ext cx="3960440" cy="504056"/>
          </a:xfrm>
          <a:prstGeom prst="curvedUpArrow">
            <a:avLst>
              <a:gd name="adj1" fmla="val 25000"/>
              <a:gd name="adj2" fmla="val 50000"/>
              <a:gd name="adj3" fmla="val 263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3" grpId="0" animBg="1"/>
      <p:bldP spid="3" grpId="1" animBg="1"/>
      <p:bldP spid="8" grpId="0" animBg="1"/>
      <p:bldP spid="8" grpId="1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720750"/>
          </a:xfrm>
        </p:spPr>
        <p:txBody>
          <a:bodyPr/>
          <a:lstStyle/>
          <a:p>
            <a:r>
              <a:rPr lang="en-GB" dirty="0" smtClean="0"/>
              <a:t>Return list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700808"/>
                <a:ext cx="8489950" cy="3816970"/>
              </a:xfrm>
            </p:spPr>
            <p:txBody>
              <a:bodyPr/>
              <a:lstStyle/>
              <a:p>
                <a:r>
                  <a:rPr lang="en-GB" dirty="0" smtClean="0"/>
                  <a:t>Additional estimates produced by </a:t>
                </a:r>
                <a:r>
                  <a:rPr lang="en-GB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return list</a:t>
                </a:r>
              </a:p>
              <a:p>
                <a:pPr lvl="1"/>
                <a:r>
                  <a:rPr lang="en-GB" dirty="0" smtClean="0">
                    <a:cs typeface="Courier New" panose="02070309020205020404" pitchFamily="49" charset="0"/>
                  </a:rPr>
                  <a:t>3 estimates of power (relevant for multi-arm trials)</a:t>
                </a:r>
              </a:p>
              <a:p>
                <a:pPr lvl="1"/>
                <a:r>
                  <a:rPr lang="en-GB" dirty="0" smtClean="0">
                    <a:cs typeface="Courier New" panose="02070309020205020404" pitchFamily="49" charset="0"/>
                  </a:rPr>
                  <a:t>P-values for efficacy stopping boundaries</a:t>
                </a:r>
              </a:p>
              <a:p>
                <a:pPr lvl="1"/>
                <a:r>
                  <a:rPr lang="en-GB" dirty="0" smtClean="0">
                    <a:cs typeface="Courier New" panose="02070309020205020404" pitchFamily="49" charset="0"/>
                  </a:rPr>
                  <a:t>Estimated primary outcome events at interim analyses</a:t>
                </a:r>
              </a:p>
              <a:p>
                <a:pPr lvl="2"/>
                <a:r>
                  <a:rPr lang="en-GB" dirty="0" smtClean="0">
                    <a:cs typeface="Courier New" panose="02070309020205020404" pitchFamily="49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  <a:cs typeface="Courier New" panose="02070309020205020404" pitchFamily="49" charset="0"/>
                      </a:rPr>
                      <m:t>𝐼</m:t>
                    </m:r>
                    <m:r>
                      <a:rPr lang="en-GB" b="0" i="1" smtClean="0">
                        <a:latin typeface="Cambria Math"/>
                        <a:cs typeface="Courier New" panose="02070309020205020404" pitchFamily="49" charset="0"/>
                      </a:rPr>
                      <m:t>≠</m:t>
                    </m:r>
                    <m:r>
                      <a:rPr lang="en-GB" b="0" i="1" smtClean="0">
                        <a:latin typeface="Cambria Math"/>
                        <a:cs typeface="Courier New" panose="02070309020205020404" pitchFamily="49" charset="0"/>
                      </a:rPr>
                      <m:t>𝐷</m:t>
                    </m:r>
                  </m:oMath>
                </a14:m>
                <a:r>
                  <a:rPr lang="en-GB" dirty="0" smtClean="0">
                    <a:cs typeface="Courier New" panose="02070309020205020404" pitchFamily="49" charset="0"/>
                  </a:rPr>
                  <a:t> and timing of analysis is based on the intermediate outcome events observed</a:t>
                </a:r>
              </a:p>
              <a:p>
                <a:pPr lvl="2"/>
                <a:r>
                  <a:rPr lang="en-GB" dirty="0" smtClean="0">
                    <a:cs typeface="Courier New" panose="02070309020205020404" pitchFamily="49" charset="0"/>
                  </a:rPr>
                  <a:t>May be useful in deciding whether or not to implement efficacy boundaries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700808"/>
                <a:ext cx="8489950" cy="3816970"/>
              </a:xfrm>
              <a:blipFill rotWithShape="1">
                <a:blip r:embed="rId3"/>
                <a:stretch>
                  <a:fillRect l="-1220" t="-2236" r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92026"/>
            <a:ext cx="8489950" cy="720750"/>
          </a:xfrm>
        </p:spPr>
        <p:txBody>
          <a:bodyPr/>
          <a:lstStyle/>
          <a:p>
            <a:r>
              <a:rPr lang="en-GB" dirty="0" smtClean="0"/>
              <a:t>Validating the new </a:t>
            </a:r>
            <a:r>
              <a:rPr lang="en-GB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89950" cy="4896544"/>
          </a:xfrm>
        </p:spPr>
        <p:txBody>
          <a:bodyPr/>
          <a:lstStyle/>
          <a:p>
            <a:r>
              <a:rPr lang="en-GB" sz="2400" dirty="0" smtClean="0"/>
              <a:t>Independently coded the algorithm</a:t>
            </a:r>
          </a:p>
          <a:p>
            <a:endParaRPr lang="en-GB" sz="2400" dirty="0" smtClean="0"/>
          </a:p>
          <a:p>
            <a:r>
              <a:rPr lang="en-GB" sz="2400" dirty="0" smtClean="0"/>
              <a:t>Checked the simulation results against analytical solutions where possible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Re-ran the design do files of previous MAMS trials, compared the outputs/results, and checked for discrepancies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algorithm (and </a:t>
            </a:r>
            <a:r>
              <a:rPr lang="en-GB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r>
              <a:rPr lang="en-GB" sz="2400" dirty="0" smtClean="0"/>
              <a:t>) has been applied to design new MAMS trials in renal cancer with time-to-event outcome.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3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89950" cy="72008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96" y="1196752"/>
            <a:ext cx="8777982" cy="5328592"/>
          </a:xfrm>
        </p:spPr>
        <p:txBody>
          <a:bodyPr/>
          <a:lstStyle/>
          <a:p>
            <a:r>
              <a:rPr lang="en-GB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stage</a:t>
            </a:r>
            <a:r>
              <a:rPr lang="en-GB" sz="2400" dirty="0" smtClean="0"/>
              <a:t> can design a MAMS trial assessing lack-of-benefit on I-outcome and efficacy on D-outcome for time-to-event outcome measures</a:t>
            </a:r>
          </a:p>
          <a:p>
            <a:pPr lvl="1"/>
            <a:r>
              <a:rPr lang="en-GB" sz="2000" dirty="0" smtClean="0"/>
              <a:t>To our knowledge the only software that does such a complex design</a:t>
            </a:r>
          </a:p>
          <a:p>
            <a:pPr lvl="1"/>
            <a:r>
              <a:rPr lang="en-GB" sz="2000" dirty="0" smtClean="0"/>
              <a:t>We use it for all of our MAMS designs, i.e. STAMPEDE, RAMPART, RUSSINI2, TB MAMS Trial, …</a:t>
            </a:r>
          </a:p>
          <a:p>
            <a:pPr marL="0" indent="0">
              <a:buNone/>
            </a:pPr>
            <a:endParaRPr lang="en-GB" sz="1000" dirty="0" smtClean="0"/>
          </a:p>
          <a:p>
            <a:r>
              <a:rPr lang="en-GB" sz="2400" dirty="0" smtClean="0"/>
              <a:t>Choosing an efficacy boundary</a:t>
            </a:r>
          </a:p>
          <a:p>
            <a:pPr lvl="1"/>
            <a:r>
              <a:rPr lang="en-GB" sz="2000" dirty="0" smtClean="0"/>
              <a:t>Depends on design parameters</a:t>
            </a:r>
          </a:p>
          <a:p>
            <a:pPr lvl="1"/>
            <a:r>
              <a:rPr lang="en-GB" sz="2000" dirty="0" smtClean="0"/>
              <a:t>We have developed practical guidelines (Blenkinsop, Parmar, Choodari-Oskooei, 2018)</a:t>
            </a:r>
          </a:p>
          <a:p>
            <a:pPr lvl="1"/>
            <a:endParaRPr lang="en-GB" sz="1000" dirty="0" smtClean="0"/>
          </a:p>
          <a:p>
            <a:r>
              <a:rPr lang="en-GB" sz="2400" dirty="0" smtClean="0"/>
              <a:t>Control of the FWER</a:t>
            </a:r>
          </a:p>
          <a:p>
            <a:pPr lvl="1"/>
            <a:r>
              <a:rPr lang="en-GB" sz="2000" dirty="0" smtClean="0"/>
              <a:t>Not always required, but our approach is fast, easy to apply and ensures high power early in trial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89950" cy="792758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89950" cy="5040560"/>
          </a:xfrm>
        </p:spPr>
        <p:txBody>
          <a:bodyPr/>
          <a:lstStyle/>
          <a:p>
            <a:r>
              <a:rPr lang="en-GB" sz="2400" dirty="0"/>
              <a:t>Binding vs. non-binding a useful addition</a:t>
            </a:r>
          </a:p>
          <a:p>
            <a:pPr lvl="1"/>
            <a:r>
              <a:rPr lang="en-GB" sz="2100" dirty="0"/>
              <a:t>Often a regulatory requirement to assume non-binding boundaries</a:t>
            </a:r>
          </a:p>
          <a:p>
            <a:pPr lvl="1"/>
            <a:r>
              <a:rPr lang="en-GB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GB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stage</a:t>
            </a:r>
            <a:r>
              <a:rPr lang="en-GB" sz="2100" dirty="0" smtClean="0"/>
              <a:t> </a:t>
            </a:r>
            <a:r>
              <a:rPr lang="en-GB" sz="2100" dirty="0"/>
              <a:t>allows users to compare both </a:t>
            </a:r>
            <a:r>
              <a:rPr lang="en-GB" sz="2100" dirty="0" smtClean="0"/>
              <a:t>approaches</a:t>
            </a:r>
          </a:p>
          <a:p>
            <a:pPr lvl="1"/>
            <a:endParaRPr lang="en-GB" sz="2100" dirty="0"/>
          </a:p>
          <a:p>
            <a:r>
              <a:rPr lang="en-GB" sz="2400" dirty="0"/>
              <a:t>Stopping vs. continuing with trial</a:t>
            </a:r>
          </a:p>
          <a:p>
            <a:pPr lvl="1"/>
            <a:r>
              <a:rPr lang="en-GB" sz="2100" dirty="0"/>
              <a:t>Depends on trial, ethical considerations, practicality</a:t>
            </a:r>
          </a:p>
          <a:p>
            <a:pPr lvl="1"/>
            <a:r>
              <a:rPr lang="en-GB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GB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stage</a:t>
            </a:r>
            <a:r>
              <a:rPr lang="en-GB" sz="2100" dirty="0" smtClean="0"/>
              <a:t> </a:t>
            </a:r>
            <a:r>
              <a:rPr lang="en-GB" sz="2100" dirty="0"/>
              <a:t>allows </a:t>
            </a:r>
            <a:r>
              <a:rPr lang="en-GB" sz="2100" dirty="0" smtClean="0"/>
              <a:t>flexibility</a:t>
            </a:r>
          </a:p>
          <a:p>
            <a:pPr lvl="1"/>
            <a:endParaRPr lang="en-GB" sz="2100" dirty="0"/>
          </a:p>
          <a:p>
            <a:r>
              <a:rPr lang="en-GB" sz="2400" dirty="0"/>
              <a:t>Speed</a:t>
            </a:r>
          </a:p>
          <a:p>
            <a:pPr lvl="1"/>
            <a:r>
              <a:rPr lang="en-GB" sz="2100" dirty="0"/>
              <a:t>Favourable compared to alternative freely available </a:t>
            </a:r>
            <a:r>
              <a:rPr lang="en-GB" sz="2100" dirty="0" smtClean="0"/>
              <a:t>software</a:t>
            </a:r>
          </a:p>
          <a:p>
            <a:pPr lvl="1"/>
            <a:endParaRPr lang="en-GB" sz="2100" dirty="0"/>
          </a:p>
          <a:p>
            <a:r>
              <a:rPr lang="en-GB" sz="2400" dirty="0" smtClean="0"/>
              <a:t>The article to be submitted to Stata journal</a:t>
            </a:r>
            <a:endParaRPr lang="en-GB" sz="2400" dirty="0"/>
          </a:p>
          <a:p>
            <a:endParaRPr lang="en-GB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5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476672"/>
            <a:ext cx="8489950" cy="648072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89950" cy="5353352"/>
          </a:xfrm>
        </p:spPr>
        <p:txBody>
          <a:bodyPr/>
          <a:lstStyle/>
          <a:p>
            <a:r>
              <a:rPr lang="en-GB" sz="1400" dirty="0" smtClean="0"/>
              <a:t>Blenkinsop</a:t>
            </a:r>
            <a:r>
              <a:rPr lang="en-GB" sz="1400" dirty="0"/>
              <a:t>, A., Parmar, M. K. B., Choodari-Oskooei, B. (2018), Assessing the impact of efficacy stopping rules on the error rates under the MAMS framework, Clinical Trials (under review)</a:t>
            </a:r>
          </a:p>
          <a:p>
            <a:endParaRPr lang="en-GB" sz="1400" dirty="0"/>
          </a:p>
          <a:p>
            <a:r>
              <a:rPr lang="en-GB" sz="1400" dirty="0"/>
              <a:t>Blenkinsop, A., Choodari-Oskooei, B. (2018), Multi-arm, multi-stage randomized controlled trials with stopping boundaries for efficacy and lack-of-benefit: An update to </a:t>
            </a:r>
            <a:r>
              <a:rPr lang="en-GB" sz="1400" dirty="0" err="1"/>
              <a:t>nstage</a:t>
            </a:r>
            <a:r>
              <a:rPr lang="en-GB" sz="1400" dirty="0"/>
              <a:t>, Stata Journal (to be submitted)</a:t>
            </a:r>
          </a:p>
          <a:p>
            <a:endParaRPr lang="en-GB" sz="1400" dirty="0" smtClean="0"/>
          </a:p>
          <a:p>
            <a:r>
              <a:rPr lang="en-GB" sz="1400" dirty="0" smtClean="0"/>
              <a:t>Royston</a:t>
            </a:r>
            <a:r>
              <a:rPr lang="en-GB" sz="1400" dirty="0"/>
              <a:t>, P., </a:t>
            </a:r>
            <a:r>
              <a:rPr lang="en-GB" sz="1400" dirty="0" err="1"/>
              <a:t>Barthel</a:t>
            </a:r>
            <a:r>
              <a:rPr lang="en-GB" sz="1400" dirty="0"/>
              <a:t>, F. M.-S., Parmar, M. K. B., Choodari-Oskooei, B., &amp; </a:t>
            </a:r>
            <a:r>
              <a:rPr lang="en-GB" sz="1400" dirty="0" err="1"/>
              <a:t>Isham</a:t>
            </a:r>
            <a:r>
              <a:rPr lang="en-GB" sz="1400" dirty="0"/>
              <a:t>, V. (2011). Designs for clinical trials with time-to-event outcomes based on stopping guidelines for lack of benefit. Trials, 12(1), 81. 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err="1" smtClean="0"/>
              <a:t>Barthel</a:t>
            </a:r>
            <a:r>
              <a:rPr lang="en-GB" sz="1400" dirty="0"/>
              <a:t>, F. M.-S., &amp; Royston, P. (2009). A menu-driven facility for sample-size calculation in novel </a:t>
            </a:r>
            <a:r>
              <a:rPr lang="en-GB" sz="1400" dirty="0" err="1"/>
              <a:t>multiarm</a:t>
            </a:r>
            <a:r>
              <a:rPr lang="en-GB" sz="1400" dirty="0"/>
              <a:t>, multistage randomized controlled trials with a time-to-event outcome. Stata Journal, 9(4), 505–523. https://doi.org/The Stata </a:t>
            </a:r>
            <a:r>
              <a:rPr lang="en-GB" sz="1400" dirty="0" smtClean="0"/>
              <a:t>Journal</a:t>
            </a:r>
          </a:p>
          <a:p>
            <a:endParaRPr lang="en-GB" sz="1400" dirty="0"/>
          </a:p>
          <a:p>
            <a:r>
              <a:rPr lang="en-GB" sz="1400" dirty="0" smtClean="0"/>
              <a:t>Bratton</a:t>
            </a:r>
            <a:r>
              <a:rPr lang="en-GB" sz="1400" dirty="0"/>
              <a:t>, D. J., &amp; Choodari-Oskooei, B. (2015). A menu-driven facility for sample-size calculation in </a:t>
            </a:r>
            <a:r>
              <a:rPr lang="en-GB" sz="1400" dirty="0" err="1"/>
              <a:t>multiarm</a:t>
            </a:r>
            <a:r>
              <a:rPr lang="en-GB" sz="1400" dirty="0"/>
              <a:t>, multistage randomized controlled trials with time-to-event outcomes: Update. Stata Journal, 15(2), 350–368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r>
              <a:rPr lang="en-GB" sz="1400" dirty="0"/>
              <a:t>Sydes, M. R., Parmar, M. K. B., Mason, M. D., Clarke, N. W., Amos, C., Anderson, J., … James, N. D. (2012). Flexible trial design in practice - stopping arms for lack-of-benefit and adding research arms mid-trial in STAMPEDE: a multi-arm multi-stage randomized controlled trial. </a:t>
            </a:r>
            <a:r>
              <a:rPr lang="en-GB" sz="1400" i="1" dirty="0"/>
              <a:t>Trials</a:t>
            </a:r>
            <a:r>
              <a:rPr lang="en-GB" sz="1400" dirty="0"/>
              <a:t>, </a:t>
            </a:r>
            <a:r>
              <a:rPr lang="en-GB" sz="1400" i="1" dirty="0"/>
              <a:t>13</a:t>
            </a:r>
            <a:r>
              <a:rPr lang="en-GB" sz="1400" dirty="0"/>
              <a:t>(1), 1</a:t>
            </a:r>
            <a:r>
              <a:rPr lang="en-GB" sz="1400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761" y="6252924"/>
            <a:ext cx="3313176" cy="594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648742"/>
          </a:xfrm>
        </p:spPr>
        <p:txBody>
          <a:bodyPr/>
          <a:lstStyle/>
          <a:p>
            <a:r>
              <a:rPr lang="en-GB" dirty="0" smtClean="0"/>
              <a:t>A brief history of trials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29138299"/>
              </p:ext>
            </p:extLst>
          </p:nvPr>
        </p:nvGraphicFramePr>
        <p:xfrm>
          <a:off x="571779" y="1407152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5014125" y="3233830"/>
            <a:ext cx="1358075" cy="1422384"/>
            <a:chOff x="3995936" y="4352250"/>
            <a:chExt cx="2263459" cy="2370640"/>
          </a:xfrm>
        </p:grpSpPr>
        <p:pic>
          <p:nvPicPr>
            <p:cNvPr id="5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660695">
              <a:off x="5078240" y="435225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764078">
              <a:off x="5875014" y="4962569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605779">
              <a:off x="4741583" y="452370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597370">
              <a:off x="5368484" y="459874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92061">
              <a:off x="4338836" y="442729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359246">
              <a:off x="5695546" y="452370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02642">
              <a:off x="4224905" y="4878464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92662">
              <a:off x="3995936" y="5420309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:\Users\rmjwamb\AppData\Local\Microsoft\Windows\Temporary Internet Files\Content.IE5\XECSNR8S\Emoji_u1f48a.svg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6495" y="5494260"/>
              <a:ext cx="3429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 descr="C:\Users\rmjwamb\AppData\Local\Microsoft\Windows\Temporary Internet Files\Content.IE5\XECSNR8S\Colorful-Question-Head-Circles-11[1]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3001" y="5013176"/>
              <a:ext cx="1385143" cy="1709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5-Point Star 33"/>
          <p:cNvSpPr/>
          <p:nvPr/>
        </p:nvSpPr>
        <p:spPr>
          <a:xfrm>
            <a:off x="7236296" y="5951628"/>
            <a:ext cx="891530" cy="789740"/>
          </a:xfrm>
          <a:prstGeom prst="star5">
            <a:avLst/>
          </a:prstGeom>
          <a:solidFill>
            <a:srgbClr val="FFC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836042"/>
            <a:ext cx="8489950" cy="648742"/>
          </a:xfrm>
        </p:spPr>
        <p:txBody>
          <a:bodyPr/>
          <a:lstStyle/>
          <a:p>
            <a:r>
              <a:rPr lang="en-GB" dirty="0" smtClean="0"/>
              <a:t>MAMS design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853136"/>
              </a:xfrm>
            </p:spPr>
            <p:txBody>
              <a:bodyPr>
                <a:noAutofit/>
              </a:bodyPr>
              <a:lstStyle/>
              <a:p>
                <a:r>
                  <a:rPr lang="en-GB" sz="2200" b="1" dirty="0" smtClean="0">
                    <a:solidFill>
                      <a:schemeClr val="accent2"/>
                    </a:solidFill>
                  </a:rPr>
                  <a:t>M</a:t>
                </a:r>
                <a:r>
                  <a:rPr lang="en-GB" sz="2200" dirty="0" smtClean="0"/>
                  <a:t>ulti-</a:t>
                </a:r>
                <a:r>
                  <a:rPr lang="en-GB" sz="2200" b="1" dirty="0">
                    <a:solidFill>
                      <a:schemeClr val="accent2"/>
                    </a:solidFill>
                  </a:rPr>
                  <a:t>A</a:t>
                </a:r>
                <a:r>
                  <a:rPr lang="en-GB" sz="2200" dirty="0" smtClean="0"/>
                  <a:t>rm </a:t>
                </a:r>
                <a:r>
                  <a:rPr lang="en-GB" sz="2200" b="1" dirty="0">
                    <a:solidFill>
                      <a:schemeClr val="accent2"/>
                    </a:solidFill>
                  </a:rPr>
                  <a:t>M</a:t>
                </a:r>
                <a:r>
                  <a:rPr lang="en-GB" sz="2200" dirty="0" smtClean="0"/>
                  <a:t>ulti-</a:t>
                </a:r>
                <a:r>
                  <a:rPr lang="en-GB" sz="2200" b="1" dirty="0" smtClean="0">
                    <a:solidFill>
                      <a:schemeClr val="accent2"/>
                    </a:solidFill>
                  </a:rPr>
                  <a:t>S</a:t>
                </a:r>
                <a:r>
                  <a:rPr lang="en-GB" sz="2200" dirty="0" smtClean="0"/>
                  <a:t>tage (MAMS)</a:t>
                </a:r>
              </a:p>
              <a:p>
                <a:r>
                  <a:rPr lang="en-GB" sz="2200" dirty="0" smtClean="0"/>
                  <a:t>Methods by Royston et al (2003,2011)</a:t>
                </a:r>
              </a:p>
              <a:p>
                <a:r>
                  <a:rPr lang="en-GB" sz="2200" dirty="0" smtClean="0"/>
                  <a:t>For </a:t>
                </a:r>
                <a:r>
                  <a:rPr lang="en-GB" sz="2200" dirty="0" smtClean="0">
                    <a:solidFill>
                      <a:schemeClr val="accent2"/>
                    </a:solidFill>
                  </a:rPr>
                  <a:t>time-to-event</a:t>
                </a:r>
                <a:r>
                  <a:rPr lang="en-GB" sz="2200" dirty="0" smtClean="0"/>
                  <a:t> outcomes</a:t>
                </a:r>
              </a:p>
              <a:p>
                <a:pPr lvl="1"/>
                <a:r>
                  <a:rPr lang="en-GB" sz="2000" dirty="0" smtClean="0"/>
                  <a:t>Extended to binary</a:t>
                </a:r>
              </a:p>
              <a:p>
                <a:r>
                  <a:rPr lang="en-GB" sz="2200" dirty="0" smtClean="0"/>
                  <a:t>Phase III</a:t>
                </a:r>
              </a:p>
              <a:p>
                <a:r>
                  <a:rPr lang="en-GB" sz="2200" dirty="0" smtClean="0"/>
                  <a:t>Multiple research arms, 1 common control arm</a:t>
                </a:r>
              </a:p>
              <a:p>
                <a:r>
                  <a:rPr lang="en-GB" sz="2200" dirty="0"/>
                  <a:t>Uses </a:t>
                </a:r>
                <a:r>
                  <a:rPr lang="en-GB" sz="2200" dirty="0">
                    <a:solidFill>
                      <a:schemeClr val="accent2"/>
                    </a:solidFill>
                  </a:rPr>
                  <a:t>intermediate </a:t>
                </a:r>
                <a:r>
                  <a:rPr lang="en-GB" sz="2200" dirty="0" smtClean="0">
                    <a:solidFill>
                      <a:schemeClr val="accent2"/>
                    </a:solidFill>
                  </a:rPr>
                  <a:t>outcome </a:t>
                </a:r>
                <a:r>
                  <a:rPr lang="en-GB" sz="2200" dirty="0" smtClean="0"/>
                  <a:t>(I) observable before </a:t>
                </a:r>
                <a:r>
                  <a:rPr lang="en-GB" sz="2200" dirty="0" smtClean="0">
                    <a:solidFill>
                      <a:schemeClr val="accent2"/>
                    </a:solidFill>
                  </a:rPr>
                  <a:t>definitive outcome</a:t>
                </a:r>
                <a:r>
                  <a:rPr lang="en-GB" sz="2200" dirty="0" smtClean="0"/>
                  <a:t> (D)</a:t>
                </a:r>
                <a:r>
                  <a:rPr lang="en-GB" sz="2200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GB" sz="2200" dirty="0" smtClean="0"/>
                  <a:t>for </a:t>
                </a:r>
                <a:r>
                  <a:rPr lang="en-GB" sz="2200" dirty="0">
                    <a:solidFill>
                      <a:schemeClr val="accent2"/>
                    </a:solidFill>
                  </a:rPr>
                  <a:t>Lack-Of-Benefit</a:t>
                </a:r>
                <a:r>
                  <a:rPr lang="en-GB" sz="2200" dirty="0"/>
                  <a:t> (LOB) </a:t>
                </a:r>
                <a:r>
                  <a:rPr lang="en-GB" sz="2200" dirty="0" smtClean="0"/>
                  <a:t>assessment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/>
                        </a:solidFill>
                        <a:latin typeface="Cambria Math"/>
                      </a:rPr>
                      <m:t>𝑰</m:t>
                    </m:r>
                    <m:r>
                      <a:rPr lang="en-GB" b="1" i="1" smtClean="0">
                        <a:solidFill>
                          <a:schemeClr val="accent2"/>
                        </a:solidFill>
                        <a:latin typeface="Cambria Math"/>
                      </a:rPr>
                      <m:t>≠</m:t>
                    </m:r>
                    <m:r>
                      <a:rPr lang="en-GB" b="1" i="1" smtClean="0">
                        <a:solidFill>
                          <a:schemeClr val="accent2"/>
                        </a:solidFill>
                        <a:latin typeface="Cambria Math"/>
                      </a:rPr>
                      <m:t>𝑫</m:t>
                    </m:r>
                  </m:oMath>
                </a14:m>
                <a:endParaRPr lang="en-GB" b="1" dirty="0">
                  <a:solidFill>
                    <a:schemeClr val="accent2"/>
                  </a:solidFill>
                </a:endParaRPr>
              </a:p>
              <a:p>
                <a:endParaRPr lang="en-GB" sz="2400" dirty="0" smtClean="0"/>
              </a:p>
              <a:p>
                <a:pPr marL="742950" lvl="2" indent="-342900"/>
                <a:endParaRPr lang="en-GB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853136"/>
              </a:xfrm>
              <a:blipFill rotWithShape="1">
                <a:blip r:embed="rId3"/>
                <a:stretch>
                  <a:fillRect l="-1451" t="-628" b="-3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ierung 3"/>
          <p:cNvGrpSpPr/>
          <p:nvPr/>
        </p:nvGrpSpPr>
        <p:grpSpPr>
          <a:xfrm>
            <a:off x="5220072" y="1615101"/>
            <a:ext cx="3672408" cy="1511447"/>
            <a:chOff x="5220072" y="1615101"/>
            <a:chExt cx="3672408" cy="151144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5652120" y="1902412"/>
              <a:ext cx="0" cy="122413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228184" y="1902412"/>
              <a:ext cx="0" cy="1224136"/>
            </a:xfrm>
            <a:prstGeom prst="straightConnector1">
              <a:avLst/>
            </a:prstGeom>
            <a:ln w="254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588224" y="1902412"/>
              <a:ext cx="0" cy="1224136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948264" y="1902412"/>
              <a:ext cx="0" cy="122413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308304" y="1902412"/>
              <a:ext cx="0" cy="1224136"/>
            </a:xfrm>
            <a:prstGeom prst="straightConnector1">
              <a:avLst/>
            </a:prstGeom>
            <a:ln w="25400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668344" y="1902412"/>
              <a:ext cx="0" cy="1224136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220072" y="1628800"/>
              <a:ext cx="864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/>
                <a:t>Control</a:t>
              </a:r>
              <a:endParaRPr lang="en-GB" sz="11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12160" y="162880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chemeClr val="bg2"/>
                  </a:solidFill>
                </a:rPr>
                <a:t>E1</a:t>
              </a:r>
              <a:endParaRPr lang="en-GB" sz="1100" b="1" dirty="0">
                <a:solidFill>
                  <a:schemeClr val="bg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68574" y="162880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chemeClr val="tx2"/>
                  </a:solidFill>
                </a:rPr>
                <a:t>E2</a:t>
              </a:r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9008" y="162880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chemeClr val="accent2"/>
                  </a:solidFill>
                </a:rPr>
                <a:t>E3</a:t>
              </a:r>
              <a:endParaRPr lang="en-GB" sz="1100" b="1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92280" y="1615101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chemeClr val="accent4"/>
                  </a:solidFill>
                </a:rPr>
                <a:t>E4</a:t>
              </a:r>
              <a:endParaRPr lang="en-GB" sz="1100" b="1" dirty="0">
                <a:solidFill>
                  <a:schemeClr val="accent4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48694" y="1623792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chemeClr val="bg1">
                      <a:lumMod val="65000"/>
                    </a:schemeClr>
                  </a:solidFill>
                </a:rPr>
                <a:t>E5</a:t>
              </a:r>
              <a:endParaRPr lang="en-GB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884368" y="214951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Stage 1</a:t>
              </a:r>
              <a:endParaRPr lang="en-GB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52120" y="3278948"/>
            <a:ext cx="3240360" cy="1224136"/>
            <a:chOff x="5652120" y="3278948"/>
            <a:chExt cx="3240360" cy="1224136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927335" y="3278948"/>
              <a:ext cx="0" cy="122413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uppierung 5"/>
            <p:cNvGrpSpPr/>
            <p:nvPr/>
          </p:nvGrpSpPr>
          <p:grpSpPr>
            <a:xfrm>
              <a:off x="5652120" y="3278948"/>
              <a:ext cx="3240360" cy="1224136"/>
              <a:chOff x="5652120" y="3278948"/>
              <a:chExt cx="3240360" cy="1224136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6567295" y="3278948"/>
                <a:ext cx="0" cy="1224136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7647415" y="3278948"/>
                <a:ext cx="0" cy="1224136"/>
              </a:xfrm>
              <a:prstGeom prst="straightConnector1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5652120" y="3278948"/>
                <a:ext cx="0" cy="122413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7884368" y="3645024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Stage 2</a:t>
                </a:r>
                <a:endParaRPr lang="en-GB" dirty="0"/>
              </a:p>
            </p:txBody>
          </p:sp>
        </p:grpSp>
      </p:grpSp>
      <p:grpSp>
        <p:nvGrpSpPr>
          <p:cNvPr id="19" name="Gruppierung 18"/>
          <p:cNvGrpSpPr/>
          <p:nvPr/>
        </p:nvGrpSpPr>
        <p:grpSpPr>
          <a:xfrm>
            <a:off x="5673049" y="4655484"/>
            <a:ext cx="3219431" cy="1224136"/>
            <a:chOff x="5673049" y="4655484"/>
            <a:chExt cx="3219431" cy="1224136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6948264" y="4655484"/>
              <a:ext cx="0" cy="122413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ierung 12"/>
            <p:cNvGrpSpPr/>
            <p:nvPr/>
          </p:nvGrpSpPr>
          <p:grpSpPr>
            <a:xfrm>
              <a:off x="5673049" y="4655484"/>
              <a:ext cx="3219431" cy="1224136"/>
              <a:chOff x="5673049" y="4655484"/>
              <a:chExt cx="3219431" cy="1224136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7668344" y="4655484"/>
                <a:ext cx="0" cy="1224136"/>
              </a:xfrm>
              <a:prstGeom prst="straightConnector1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5673049" y="4655484"/>
                <a:ext cx="0" cy="122413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7884368" y="5013176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Stage 3</a:t>
                </a:r>
                <a:endParaRPr lang="en-GB" dirty="0"/>
              </a:p>
            </p:txBody>
          </p:sp>
        </p:grpSp>
      </p:grpSp>
      <p:pic>
        <p:nvPicPr>
          <p:cNvPr id="3074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236" y="1861964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00" y="1876711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340" y="1844488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380" y="1844488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20" y="1844824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60" y="1819260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rmjwamb\AppData\Local\Microsoft\Windows\Temporary Internet Files\Content.IE5\XECSNR8S\Emoji_u1f48a.svg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753" y="6237312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Multiply 40"/>
          <p:cNvSpPr>
            <a:spLocks noChangeAspect="1"/>
          </p:cNvSpPr>
          <p:nvPr/>
        </p:nvSpPr>
        <p:spPr>
          <a:xfrm>
            <a:off x="6062242" y="3077960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Multiply 43"/>
          <p:cNvSpPr>
            <a:spLocks noChangeAspect="1"/>
          </p:cNvSpPr>
          <p:nvPr/>
        </p:nvSpPr>
        <p:spPr>
          <a:xfrm>
            <a:off x="7142362" y="3077959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Multiply 44"/>
          <p:cNvSpPr>
            <a:spLocks noChangeAspect="1"/>
          </p:cNvSpPr>
          <p:nvPr/>
        </p:nvSpPr>
        <p:spPr>
          <a:xfrm>
            <a:off x="6400356" y="4437112"/>
            <a:ext cx="331884" cy="35103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" grpId="0" build="allAtOnce"/>
      <p:bldP spid="41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648742"/>
          </a:xfrm>
        </p:spPr>
        <p:txBody>
          <a:bodyPr/>
          <a:lstStyle/>
          <a:p>
            <a:r>
              <a:rPr lang="en-GB" dirty="0"/>
              <a:t>MAMS d</a:t>
            </a:r>
            <a:r>
              <a:rPr lang="en-GB" dirty="0" smtClean="0"/>
              <a:t>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282"/>
            <a:ext cx="8229600" cy="2938830"/>
          </a:xfrm>
        </p:spPr>
        <p:txBody>
          <a:bodyPr/>
          <a:lstStyle/>
          <a:p>
            <a:r>
              <a:rPr lang="en-GB" sz="2400" dirty="0" smtClean="0"/>
              <a:t>Benefits</a:t>
            </a:r>
            <a:endParaRPr lang="en-GB" sz="2400" dirty="0"/>
          </a:p>
          <a:p>
            <a:pPr lvl="1"/>
            <a:r>
              <a:rPr lang="en-GB" sz="2000" dirty="0"/>
              <a:t>Increased probability of success</a:t>
            </a:r>
          </a:p>
          <a:p>
            <a:pPr lvl="1"/>
            <a:r>
              <a:rPr lang="en-GB" sz="2000" dirty="0"/>
              <a:t>See data as it accrues</a:t>
            </a:r>
          </a:p>
          <a:p>
            <a:pPr lvl="1"/>
            <a:r>
              <a:rPr lang="en-GB" sz="2000" dirty="0"/>
              <a:t>Time &amp; resource efficient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Considerations</a:t>
            </a:r>
          </a:p>
          <a:p>
            <a:pPr lvl="1"/>
            <a:r>
              <a:rPr lang="en-GB" sz="2000" dirty="0"/>
              <a:t>Multiple </a:t>
            </a:r>
            <a:r>
              <a:rPr lang="en-GB" sz="2000" dirty="0" smtClean="0"/>
              <a:t>testing impacts operating </a:t>
            </a:r>
            <a:r>
              <a:rPr lang="en-GB" sz="2000" dirty="0"/>
              <a:t>characteristics</a:t>
            </a:r>
          </a:p>
          <a:p>
            <a:pPr lvl="1"/>
            <a:r>
              <a:rPr lang="en-GB" sz="2000" dirty="0"/>
              <a:t>Correlation between test statistics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79512" y="4509120"/>
            <a:ext cx="8496944" cy="1970199"/>
            <a:chOff x="179512" y="4509120"/>
            <a:chExt cx="8496944" cy="1970199"/>
          </a:xfrm>
        </p:grpSpPr>
        <p:pic>
          <p:nvPicPr>
            <p:cNvPr id="26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6807242" y="5529968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7081298" y="5523600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7698078" y="5523600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8010058" y="5504532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7405334" y="5532187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6516216" y="5532187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3618218" y="5494456"/>
              <a:ext cx="1817878" cy="675727"/>
              <a:chOff x="3438198" y="5805264"/>
              <a:chExt cx="1817878" cy="675727"/>
            </a:xfrm>
          </p:grpSpPr>
          <p:pic>
            <p:nvPicPr>
              <p:cNvPr id="20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/>
              <a:stretch/>
            </p:blipFill>
            <p:spPr bwMode="auto">
              <a:xfrm>
                <a:off x="3729224" y="5830700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4003280" y="5824332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4620060" y="5824332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4932040" y="5805264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/>
              <a:stretch/>
            </p:blipFill>
            <p:spPr bwMode="auto">
              <a:xfrm>
                <a:off x="4327316" y="5832919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2" descr="C:\Users\rmjwamb\AppData\Local\Microsoft\Windows\Temporary Internet Files\Content.IE5\F5MPP9RB\restroom-signs-vector-11250024[1]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/>
              <a:stretch/>
            </p:blipFill>
            <p:spPr bwMode="auto">
              <a:xfrm>
                <a:off x="3438198" y="5832919"/>
                <a:ext cx="324036" cy="6480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0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1118610" y="5519892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1392666" y="5513524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2009446" y="5513524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2321426" y="5494456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1716702" y="5522111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827584" y="5522111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 flipV="1">
              <a:off x="395536" y="6108251"/>
              <a:ext cx="8280920" cy="3617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187624" y="6108251"/>
              <a:ext cx="100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>
                      <a:lumMod val="50000"/>
                    </a:schemeClr>
                  </a:solidFill>
                </a:rPr>
                <a:t>Stage 1</a:t>
              </a:r>
              <a:endParaRPr lang="en-GB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23263" y="6107219"/>
              <a:ext cx="100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>
                      <a:lumMod val="50000"/>
                    </a:schemeClr>
                  </a:solidFill>
                </a:rPr>
                <a:t>Stage 2</a:t>
              </a:r>
              <a:endParaRPr lang="en-GB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65942" y="6109987"/>
              <a:ext cx="100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>
                      <a:lumMod val="50000"/>
                    </a:schemeClr>
                  </a:solidFill>
                </a:rPr>
                <a:t>Stage 3</a:t>
              </a:r>
              <a:endParaRPr lang="en-GB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pic>
          <p:nvPicPr>
            <p:cNvPr id="33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1025444" y="4524075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1295636" y="4524075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755576" y="4539030"/>
              <a:ext cx="324036" cy="648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2375756" y="4509120"/>
              <a:ext cx="324036" cy="648072"/>
            </a:xfrm>
            <a:prstGeom prst="rect">
              <a:avLst/>
            </a:prstGeom>
            <a:solidFill>
              <a:srgbClr val="FFFFFF"/>
            </a:solidFill>
            <a:extLst/>
          </p:spPr>
        </p:pic>
        <p:pic>
          <p:nvPicPr>
            <p:cNvPr id="38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1835696" y="4524075"/>
              <a:ext cx="324036" cy="648072"/>
            </a:xfrm>
            <a:prstGeom prst="rect">
              <a:avLst/>
            </a:prstGeom>
            <a:solidFill>
              <a:srgbClr val="FFFFFF"/>
            </a:solidFill>
            <a:extLst/>
          </p:spPr>
        </p:pic>
        <p:pic>
          <p:nvPicPr>
            <p:cNvPr id="39" name="Picture 2" descr="C:\Users\rmjwamb\AppData\Local\Microsoft\Windows\Temporary Internet Files\Content.IE5\F5MPP9RB\restroom-signs-vector-11250024[1]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2111456" y="4509120"/>
              <a:ext cx="324036" cy="648072"/>
            </a:xfrm>
            <a:prstGeom prst="rect">
              <a:avLst/>
            </a:prstGeom>
            <a:solidFill>
              <a:srgbClr val="FFFFFF"/>
            </a:solidFill>
            <a:extLst/>
          </p:spPr>
        </p:pic>
        <p:cxnSp>
          <p:nvCxnSpPr>
            <p:cNvPr id="8" name="Straight Arrow Connector 7"/>
            <p:cNvCxnSpPr>
              <a:stCxn id="33" idx="2"/>
              <a:endCxn id="9" idx="0"/>
            </p:cNvCxnSpPr>
            <p:nvPr/>
          </p:nvCxnSpPr>
          <p:spPr>
            <a:xfrm>
              <a:off x="1187462" y="5172147"/>
              <a:ext cx="367222" cy="341377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39" idx="2"/>
              <a:endCxn id="13" idx="0"/>
            </p:cNvCxnSpPr>
            <p:nvPr/>
          </p:nvCxnSpPr>
          <p:spPr>
            <a:xfrm flipH="1">
              <a:off x="1878720" y="5157192"/>
              <a:ext cx="394754" cy="364919"/>
            </a:xfrm>
            <a:prstGeom prst="straightConnector1">
              <a:avLst/>
            </a:prstGeom>
            <a:ln w="19050">
              <a:solidFill>
                <a:schemeClr val="bg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urved Connector 39"/>
            <p:cNvCxnSpPr>
              <a:stCxn id="11" idx="0"/>
              <a:endCxn id="24" idx="0"/>
            </p:cNvCxnSpPr>
            <p:nvPr/>
          </p:nvCxnSpPr>
          <p:spPr>
            <a:xfrm rot="16200000" flipH="1">
              <a:off x="3416115" y="4268872"/>
              <a:ext cx="8587" cy="2497890"/>
            </a:xfrm>
            <a:prstGeom prst="curvedConnector3">
              <a:avLst>
                <a:gd name="adj1" fmla="val -6250297"/>
              </a:avLst>
            </a:prstGeom>
            <a:ln w="19050">
              <a:solidFill>
                <a:schemeClr val="tx1"/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urved Connector 40"/>
            <p:cNvCxnSpPr/>
            <p:nvPr/>
          </p:nvCxnSpPr>
          <p:spPr>
            <a:xfrm rot="16200000" flipH="1">
              <a:off x="6032708" y="4281024"/>
              <a:ext cx="8587" cy="2497890"/>
            </a:xfrm>
            <a:prstGeom prst="curvedConnector3">
              <a:avLst>
                <a:gd name="adj1" fmla="val -6250297"/>
              </a:avLst>
            </a:prstGeom>
            <a:ln w="19050">
              <a:solidFill>
                <a:schemeClr val="tx1"/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79512" y="5715335"/>
              <a:ext cx="810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/>
                <a:t>Control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2989" y="4702351"/>
              <a:ext cx="46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accent1"/>
                  </a:solidFill>
                </a:rPr>
                <a:t>E1</a:t>
              </a:r>
              <a:endParaRPr lang="en-GB" sz="1100" b="1" dirty="0">
                <a:solidFill>
                  <a:schemeClr val="accent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627784" y="4702351"/>
              <a:ext cx="46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bg2">
                      <a:lumMod val="75000"/>
                    </a:schemeClr>
                  </a:solidFill>
                </a:rPr>
                <a:t>E2</a:t>
              </a:r>
              <a:endParaRPr lang="en-GB" sz="1100" b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323528" y="3140968"/>
            <a:ext cx="8229600" cy="190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9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 smtClean="0">
                <a:latin typeface="+mj-lt"/>
              </a:rPr>
              <a:t>Operating characteristics of MAMS</a:t>
            </a:r>
            <a:r>
              <a:rPr lang="en-GB" b="1" dirty="0" smtClean="0"/>
              <a:t> </a:t>
            </a:r>
          </a:p>
          <a:p>
            <a:r>
              <a:rPr lang="en-GB" dirty="0" smtClean="0"/>
              <a:t>Type I error:</a:t>
            </a:r>
          </a:p>
          <a:p>
            <a:pPr lvl="1"/>
            <a:r>
              <a:rPr lang="en-GB" dirty="0" smtClean="0"/>
              <a:t>Pairwise error rate (PWER)</a:t>
            </a:r>
          </a:p>
          <a:p>
            <a:pPr lvl="2"/>
            <a:r>
              <a:rPr lang="en-GB" dirty="0" smtClean="0"/>
              <a:t>The </a:t>
            </a:r>
            <a:r>
              <a:rPr lang="en-GB" dirty="0"/>
              <a:t>probability of rejecting any null hypothesis on the definitive/primary (D) outcome for a particular experimental </a:t>
            </a:r>
            <a:r>
              <a:rPr lang="en-GB" dirty="0" smtClean="0"/>
              <a:t>arm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Familywise error rate (FWER): multi-arm setting</a:t>
            </a:r>
          </a:p>
          <a:p>
            <a:pPr lvl="2"/>
            <a:r>
              <a:rPr lang="en-GB" dirty="0"/>
              <a:t>The probability of incorrectly rejecting any null hypothesis for the </a:t>
            </a:r>
            <a:r>
              <a:rPr lang="en-GB" dirty="0" smtClean="0"/>
              <a:t>D-outcome.</a:t>
            </a:r>
          </a:p>
          <a:p>
            <a:pPr marL="914400" lvl="2" indent="0">
              <a:buNone/>
            </a:pPr>
            <a:endParaRPr lang="en-GB" sz="1300" dirty="0" smtClean="0"/>
          </a:p>
          <a:p>
            <a:r>
              <a:rPr lang="en-GB" dirty="0" smtClean="0"/>
              <a:t>Type II error rate: </a:t>
            </a:r>
          </a:p>
          <a:p>
            <a:pPr lvl="1"/>
            <a:r>
              <a:rPr lang="en-GB" dirty="0" smtClean="0"/>
              <a:t>Probability of correctly concluding efficacy</a:t>
            </a:r>
          </a:p>
          <a:p>
            <a:pPr lvl="1"/>
            <a:r>
              <a:rPr lang="en-GB" dirty="0" smtClean="0"/>
              <a:t>All-pairs, Per-pair, Any-pair</a:t>
            </a:r>
          </a:p>
          <a:p>
            <a:pPr lvl="1"/>
            <a:r>
              <a:rPr lang="en-GB" dirty="0"/>
              <a:t>Which measure of power in a multi-arm trial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01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92696"/>
            <a:ext cx="8489950" cy="648742"/>
          </a:xfrm>
        </p:spPr>
        <p:txBody>
          <a:bodyPr/>
          <a:lstStyle/>
          <a:p>
            <a:r>
              <a:rPr lang="en-GB" dirty="0" smtClean="0">
                <a:latin typeface="+mn-lt"/>
                <a:cs typeface="Courier New" panose="02070309020205020404" pitchFamily="49" charset="0"/>
              </a:rPr>
              <a:t>Software: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4608512" cy="5184576"/>
          </a:xfrm>
        </p:spPr>
        <p:txBody>
          <a:bodyPr/>
          <a:lstStyle/>
          <a:p>
            <a:r>
              <a:rPr lang="en-GB" dirty="0" smtClean="0"/>
              <a:t>Stata program developed for designing MAMS trials (</a:t>
            </a:r>
            <a:r>
              <a:rPr lang="en-GB" dirty="0" err="1" smtClean="0"/>
              <a:t>Barthel</a:t>
            </a:r>
            <a:r>
              <a:rPr lang="en-GB" dirty="0" smtClean="0"/>
              <a:t> &amp; Royston, 2009; Bratton et al 2015)</a:t>
            </a:r>
          </a:p>
          <a:p>
            <a:endParaRPr lang="en-GB" dirty="0" smtClean="0"/>
          </a:p>
          <a:p>
            <a:r>
              <a:rPr lang="en-GB" dirty="0" smtClean="0"/>
              <a:t>Calculates: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ample size requirements</a:t>
            </a:r>
          </a:p>
          <a:p>
            <a:pPr lvl="1"/>
            <a:r>
              <a:rPr lang="en-GB" dirty="0" smtClean="0"/>
              <a:t>Operating characteristics</a:t>
            </a:r>
          </a:p>
          <a:p>
            <a:pPr lvl="1"/>
            <a:r>
              <a:rPr lang="en-GB" dirty="0" smtClean="0"/>
              <a:t>Expected timings of stages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User-friendly menu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3807619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5" y="620688"/>
            <a:ext cx="8489950" cy="648742"/>
          </a:xfrm>
        </p:spPr>
        <p:txBody>
          <a:bodyPr/>
          <a:lstStyle/>
          <a:p>
            <a:r>
              <a:rPr lang="en-GB" dirty="0">
                <a:cs typeface="Courier New" panose="02070309020205020404" pitchFamily="49" charset="0"/>
              </a:rPr>
              <a:t>Software: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25" y="1340768"/>
            <a:ext cx="8489950" cy="678160"/>
          </a:xfrm>
        </p:spPr>
        <p:txBody>
          <a:bodyPr/>
          <a:lstStyle/>
          <a:p>
            <a:r>
              <a:rPr lang="en-GB" dirty="0" smtClean="0"/>
              <a:t>Example output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6947690" cy="17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24" y="4214589"/>
            <a:ext cx="606690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969121" y="2636912"/>
            <a:ext cx="6026834" cy="3194121"/>
            <a:chOff x="2969121" y="2636912"/>
            <a:chExt cx="6026834" cy="319412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51" t="6067"/>
            <a:stretch/>
          </p:blipFill>
          <p:spPr bwMode="auto">
            <a:xfrm>
              <a:off x="2969121" y="2636912"/>
              <a:ext cx="6026834" cy="3194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2969121" y="2636912"/>
              <a:ext cx="306735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STAMPEDE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7544" y="1700808"/>
                <a:ext cx="2654944" cy="46474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6-arms </a:t>
                </a:r>
                <a:r>
                  <a:rPr lang="en-GB" sz="2400" dirty="0" smtClean="0"/>
                  <a:t>4-stages</a:t>
                </a:r>
                <a:endParaRPr lang="en-GB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3</a:t>
                </a:r>
                <a:r>
                  <a:rPr lang="en-GB" sz="2400" dirty="0" smtClean="0"/>
                  <a:t> </a:t>
                </a:r>
                <a:r>
                  <a:rPr lang="en-GB" sz="2400" dirty="0"/>
                  <a:t>interim </a:t>
                </a:r>
                <a:r>
                  <a:rPr lang="en-GB" sz="2400" dirty="0" smtClean="0"/>
                  <a:t>analyses to assess LOB</a:t>
                </a:r>
                <a:endParaRPr lang="en-GB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GB" sz="2000" b="1" dirty="0">
                    <a:solidFill>
                      <a:schemeClr val="accent2"/>
                    </a:solidFill>
                  </a:rPr>
                  <a:t>I</a:t>
                </a:r>
                <a:r>
                  <a:rPr lang="en-GB" sz="2000" dirty="0"/>
                  <a:t>ntermediate outcome: FFS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Final efficacy stage with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𝛼</m:t>
                    </m:r>
                    <m:r>
                      <a:rPr lang="en-GB" sz="2400" i="1">
                        <a:latin typeface="Cambria Math"/>
                      </a:rPr>
                      <m:t>=0.025 </m:t>
                    </m:r>
                  </m:oMath>
                </a14:m>
                <a:r>
                  <a:rPr lang="en-GB" sz="2400" dirty="0"/>
                  <a:t>to declare </a:t>
                </a:r>
                <a:r>
                  <a:rPr lang="en-GB" sz="2400" dirty="0" smtClean="0"/>
                  <a:t>efficacy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GB" sz="2000" b="1" dirty="0">
                    <a:solidFill>
                      <a:schemeClr val="accent2"/>
                    </a:solidFill>
                  </a:rPr>
                  <a:t>D</a:t>
                </a:r>
                <a:r>
                  <a:rPr lang="en-GB" sz="2000" dirty="0"/>
                  <a:t>efinitive outcome: </a:t>
                </a:r>
                <a:r>
                  <a:rPr lang="en-GB" sz="2000" dirty="0" smtClean="0"/>
                  <a:t>OS</a:t>
                </a:r>
                <a:endParaRPr lang="en-GB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00808"/>
                <a:ext cx="2654944" cy="4647426"/>
              </a:xfrm>
              <a:prstGeom prst="rect">
                <a:avLst/>
              </a:prstGeom>
              <a:blipFill rotWithShape="1">
                <a:blip r:embed="rId4"/>
                <a:stretch>
                  <a:fillRect l="-3218" t="-919" r="-1149" b="-15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066407" y="4293096"/>
            <a:ext cx="2875805" cy="36004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Stop recruitment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066407" y="5373216"/>
            <a:ext cx="2858044" cy="36004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Stop recruitment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652120" y="3704148"/>
            <a:ext cx="3343835" cy="516940"/>
          </a:xfrm>
          <a:prstGeom prst="rect">
            <a:avLst/>
          </a:prstGeom>
          <a:noFill/>
          <a:ln w="476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4" y="4285"/>
            <a:ext cx="2851054" cy="5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7" grpId="0" animBg="1"/>
      <p:bldP spid="12" grpId="0" animBg="1"/>
    </p:bldLst>
  </p:timing>
</p:sld>
</file>

<file path=ppt/theme/theme1.xml><?xml version="1.0" encoding="utf-8"?>
<a:theme xmlns:a="http://schemas.openxmlformats.org/drawingml/2006/main" name="ICTMTheme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19632</TotalTime>
  <Words>3011</Words>
  <Application>Microsoft Office PowerPoint</Application>
  <PresentationFormat>On-screen Show (4:3)</PresentationFormat>
  <Paragraphs>350</Paragraphs>
  <Slides>25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ICTMTheme</vt:lpstr>
      <vt:lpstr>Multi-arm, multi-stage randomised controlled trials with stopping boundaries for efficacy and lack-of-benefit:  An update to nstage</vt:lpstr>
      <vt:lpstr>Outline</vt:lpstr>
      <vt:lpstr>A brief history of trials</vt:lpstr>
      <vt:lpstr>MAMS design</vt:lpstr>
      <vt:lpstr>MAMS design</vt:lpstr>
      <vt:lpstr>PowerPoint Presentation</vt:lpstr>
      <vt:lpstr>Software: nstage</vt:lpstr>
      <vt:lpstr>Software: nstage</vt:lpstr>
      <vt:lpstr>Example: STAMPEDE</vt:lpstr>
      <vt:lpstr>MAMS design</vt:lpstr>
      <vt:lpstr>MAMS design</vt:lpstr>
      <vt:lpstr>Efficacy stopping boundaries</vt:lpstr>
      <vt:lpstr>Approaches to stopping early for efficacy</vt:lpstr>
      <vt:lpstr>Specifying efficacy stopping boundaries</vt:lpstr>
      <vt:lpstr>Specifying efficacy boundaries - dialog box</vt:lpstr>
      <vt:lpstr>Controlling the FWER</vt:lpstr>
      <vt:lpstr>Specifying options using the dialog box</vt:lpstr>
      <vt:lpstr>Example: STAMPEDE</vt:lpstr>
      <vt:lpstr>Example: STAMPEDE</vt:lpstr>
      <vt:lpstr>Example: STAMPEDE</vt:lpstr>
      <vt:lpstr>Return list</vt:lpstr>
      <vt:lpstr>Validating the new nstage</vt:lpstr>
      <vt:lpstr>Discussion</vt:lpstr>
      <vt:lpstr>Discussion</vt:lpstr>
      <vt:lpstr>References</vt:lpstr>
    </vt:vector>
  </TitlesOfParts>
  <Company>MRC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Blenkinsop</dc:creator>
  <cp:lastModifiedBy>Babak Choodari-Oskooei</cp:lastModifiedBy>
  <cp:revision>102</cp:revision>
  <dcterms:created xsi:type="dcterms:W3CDTF">2018-08-02T10:49:39Z</dcterms:created>
  <dcterms:modified xsi:type="dcterms:W3CDTF">2018-09-06T08:08:53Z</dcterms:modified>
</cp:coreProperties>
</file>