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78" r:id="rId5"/>
    <p:sldId id="259" r:id="rId6"/>
    <p:sldId id="260" r:id="rId7"/>
    <p:sldId id="261" r:id="rId8"/>
    <p:sldId id="262" r:id="rId9"/>
    <p:sldId id="264" r:id="rId10"/>
    <p:sldId id="265" r:id="rId11"/>
    <p:sldId id="263" r:id="rId12"/>
    <p:sldId id="267" r:id="rId13"/>
    <p:sldId id="268" r:id="rId14"/>
    <p:sldId id="274" r:id="rId15"/>
    <p:sldId id="269" r:id="rId16"/>
    <p:sldId id="270" r:id="rId17"/>
    <p:sldId id="272" r:id="rId18"/>
    <p:sldId id="271" r:id="rId19"/>
    <p:sldId id="277" r:id="rId20"/>
    <p:sldId id="273" r:id="rId21"/>
    <p:sldId id="279" r:id="rId22"/>
    <p:sldId id="276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24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BA93C-555A-4B03-8BB8-4E3A91B93786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DE49E-E95E-4260-AE61-822F2EDE6C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83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</a:t>
            </a:r>
            <a:r>
              <a:rPr lang="en-GB" baseline="0" dirty="0" smtClean="0"/>
              <a:t> Initiative will be rolled out to elderly people living at home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DE49E-E95E-4260-AE61-822F2EDE6C8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76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Scores range from 0 to 60</a:t>
            </a:r>
            <a:r>
              <a:rPr lang="en-GB" baseline="0" dirty="0" smtClean="0"/>
              <a:t> (60=best oral health)</a:t>
            </a:r>
            <a:r>
              <a:rPr lang="en-GB" dirty="0" smtClean="0"/>
              <a:t> …….   </a:t>
            </a:r>
            <a:r>
              <a:rPr lang="en-GB" dirty="0" err="1" smtClean="0"/>
              <a:t>Eg</a:t>
            </a:r>
            <a:r>
              <a:rPr lang="en-GB" dirty="0" smtClean="0"/>
              <a:t> difficulty eating/speaking; self-esteem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DE49E-E95E-4260-AE61-822F2EDE6C8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227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CV = Coefficient</a:t>
            </a:r>
            <a:r>
              <a:rPr lang="en-GB" baseline="0" dirty="0" smtClean="0"/>
              <a:t> of Variation</a:t>
            </a:r>
          </a:p>
          <a:p>
            <a:r>
              <a:rPr lang="en-GB" baseline="0" dirty="0" smtClean="0"/>
              <a:t>Authors of procedures:</a:t>
            </a:r>
          </a:p>
          <a:p>
            <a:r>
              <a:rPr lang="en-GB" dirty="0" smtClean="0"/>
              <a:t>Arnold et al 2011</a:t>
            </a:r>
          </a:p>
          <a:p>
            <a:r>
              <a:rPr lang="en-GB" dirty="0" err="1" smtClean="0"/>
              <a:t>ipdpower</a:t>
            </a:r>
            <a:endParaRPr lang="en-GB" dirty="0" smtClean="0"/>
          </a:p>
          <a:p>
            <a:r>
              <a:rPr lang="en-GB" dirty="0" err="1" smtClean="0"/>
              <a:t>clsampsi</a:t>
            </a:r>
            <a:endParaRPr lang="en-GB" dirty="0" smtClean="0"/>
          </a:p>
          <a:p>
            <a:r>
              <a:rPr lang="en-GB" dirty="0" smtClean="0"/>
              <a:t>Aberdeen Calculator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DE49E-E95E-4260-AE61-822F2EDE6C8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031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 developed formulae for </a:t>
            </a:r>
            <a:r>
              <a:rPr lang="en-GB" dirty="0" err="1" smtClean="0"/>
              <a:t>icc</a:t>
            </a:r>
            <a:r>
              <a:rPr lang="en-GB" dirty="0" smtClean="0"/>
              <a:t> and correlation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DE49E-E95E-4260-AE61-822F2EDE6C8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746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Why then did I choose </a:t>
            </a:r>
            <a:r>
              <a:rPr lang="en-GB" dirty="0" err="1" smtClean="0"/>
              <a:t>ipdpower</a:t>
            </a:r>
            <a:r>
              <a:rPr lang="en-GB" dirty="0" smtClean="0"/>
              <a:t>?  </a:t>
            </a:r>
          </a:p>
          <a:p>
            <a:pPr marL="228600" indent="-228600">
              <a:buAutoNum type="arabicParenR"/>
            </a:pPr>
            <a:r>
              <a:rPr lang="en-GB" dirty="0" smtClean="0"/>
              <a:t>I had time to carry out multiple runs to explore impact of different effect sizes, </a:t>
            </a:r>
            <a:r>
              <a:rPr lang="en-GB" dirty="0" err="1" smtClean="0"/>
              <a:t>icc</a:t>
            </a:r>
            <a:r>
              <a:rPr lang="en-GB" dirty="0" smtClean="0"/>
              <a:t> values </a:t>
            </a:r>
            <a:r>
              <a:rPr lang="en-GB" dirty="0" err="1" smtClean="0"/>
              <a:t>etc</a:t>
            </a:r>
            <a:endParaRPr lang="en-GB" dirty="0" smtClean="0"/>
          </a:p>
          <a:p>
            <a:pPr marL="228600" indent="-228600">
              <a:buAutoNum type="arabicParenR"/>
            </a:pPr>
            <a:r>
              <a:rPr lang="en-GB" dirty="0" smtClean="0"/>
              <a:t>I developed formulae to facilitate</a:t>
            </a:r>
            <a:r>
              <a:rPr lang="en-GB" baseline="0" dirty="0" smtClean="0"/>
              <a:t> obtaining parameter values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DE49E-E95E-4260-AE61-822F2EDE6C8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06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Explain model only </a:t>
            </a:r>
          </a:p>
          <a:p>
            <a:r>
              <a:rPr lang="en-GB" dirty="0" err="1" smtClean="0"/>
              <a:t>xcovar</a:t>
            </a:r>
            <a:r>
              <a:rPr lang="en-GB" dirty="0" smtClean="0"/>
              <a:t> can represent baseline GOHAI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DE49E-E95E-4260-AE61-822F2EDE6C8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588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b0</a:t>
            </a:r>
            <a:r>
              <a:rPr lang="en-GB" baseline="0" dirty="0" smtClean="0"/>
              <a:t> – constant;  b1 – treatment effect;  b2 – coefficient of standardised covariate; tsq0 – variance between clusters; </a:t>
            </a:r>
            <a:r>
              <a:rPr lang="en-GB" baseline="0" dirty="0" err="1" smtClean="0"/>
              <a:t>errsd</a:t>
            </a:r>
            <a:r>
              <a:rPr lang="en-GB" baseline="0" dirty="0" smtClean="0"/>
              <a:t> – residual within clusters.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DE49E-E95E-4260-AE61-822F2EDE6C8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19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Note: </a:t>
            </a:r>
            <a:r>
              <a:rPr lang="en-GB" dirty="0" err="1" smtClean="0"/>
              <a:t>sd</a:t>
            </a:r>
            <a:r>
              <a:rPr lang="en-GB" dirty="0" smtClean="0"/>
              <a:t> within cluster reduced in treated group</a:t>
            </a:r>
          </a:p>
          <a:p>
            <a:r>
              <a:rPr lang="en-GB" dirty="0" smtClean="0"/>
              <a:t>Note: </a:t>
            </a:r>
            <a:r>
              <a:rPr lang="en-GB" dirty="0" err="1" smtClean="0"/>
              <a:t>icc</a:t>
            </a:r>
            <a:r>
              <a:rPr lang="en-GB" dirty="0" smtClean="0"/>
              <a:t> increased</a:t>
            </a:r>
          </a:p>
          <a:p>
            <a:r>
              <a:rPr lang="en-GB" dirty="0" smtClean="0"/>
              <a:t>Note: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DE49E-E95E-4260-AE61-822F2EDE6C88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32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1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41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97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38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9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8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51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10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67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012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14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8ACBC-41D0-44F4-8C49-8F37D706FA6D}" type="datetimeFigureOut">
              <a:rPr lang="en-GB" smtClean="0"/>
              <a:t>09/09/2015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8DD69-5CDC-4DD3-8C7D-11C84D40C9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93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effectLst/>
                <a:latin typeface="Arial"/>
                <a:ea typeface="Times New Roman"/>
                <a:cs typeface="Times New Roman"/>
              </a:rPr>
              <a:t>Use of simulation with </a:t>
            </a:r>
            <a:r>
              <a:rPr lang="en-GB" i="1" dirty="0" err="1" smtClean="0">
                <a:effectLst/>
                <a:latin typeface="Arial"/>
                <a:ea typeface="Times New Roman"/>
                <a:cs typeface="Times New Roman"/>
              </a:rPr>
              <a:t>ipdpower</a:t>
            </a:r>
            <a:r>
              <a:rPr lang="en-GB" dirty="0" smtClean="0">
                <a:effectLst/>
                <a:latin typeface="Arial"/>
                <a:ea typeface="Times New Roman"/>
                <a:cs typeface="Times New Roman"/>
              </a:rPr>
              <a:t> in designing a randomised cluster study of an oral health intervention in care homes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David Boniface (UCL)</a:t>
            </a:r>
          </a:p>
          <a:p>
            <a:r>
              <a:rPr lang="en-GB" sz="1800" b="0" i="0" u="none" strike="noStrike" baseline="0" dirty="0" smtClean="0">
                <a:solidFill>
                  <a:schemeClr val="tx1"/>
                </a:solidFill>
                <a:latin typeface="Arial"/>
              </a:rPr>
              <a:t>d.boniface@ucl.ac.uk</a:t>
            </a:r>
            <a:endParaRPr lang="en-GB" sz="1800" b="0" i="0" u="none" strike="noStrike" baseline="0" dirty="0" smtClean="0">
              <a:solidFill>
                <a:srgbClr val="000000"/>
              </a:solidFill>
              <a:latin typeface="Arial"/>
            </a:endParaRPr>
          </a:p>
          <a:p>
            <a:r>
              <a:rPr lang="en-GB" sz="1800" b="0" i="0" u="none" strike="noStrike" baseline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+mj-lt"/>
              </a:rPr>
              <a:t>Robert</a:t>
            </a:r>
            <a:r>
              <a:rPr lang="en-GB" b="0" i="0" u="none" strike="noStrike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+mj-lt"/>
              </a:rPr>
              <a:t>McCormick</a:t>
            </a:r>
            <a:r>
              <a:rPr lang="en-GB" b="0" i="0" u="none" strike="noStrike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b="0" i="0" u="none" strike="noStrike" baseline="0" dirty="0" smtClean="0">
                <a:solidFill>
                  <a:srgbClr val="000000"/>
                </a:solidFill>
                <a:latin typeface="+mj-lt"/>
              </a:rPr>
              <a:t>(Kent)</a:t>
            </a:r>
          </a:p>
          <a:p>
            <a:r>
              <a:rPr lang="en-GB" dirty="0" smtClean="0">
                <a:solidFill>
                  <a:schemeClr val="tx1"/>
                </a:solidFill>
                <a:effectLst/>
                <a:ea typeface="Times New Roman"/>
                <a:cs typeface="Times New Roman"/>
              </a:rPr>
              <a:t>Alexis Zander (Kent)</a:t>
            </a:r>
            <a:endParaRPr lang="en-GB" b="0" i="0" u="none" strike="noStrike" baseline="0" dirty="0" smtClean="0">
              <a:solidFill>
                <a:schemeClr val="tx1"/>
              </a:solidFill>
            </a:endParaRPr>
          </a:p>
          <a:p>
            <a:r>
              <a:rPr lang="en-GB" b="0" i="0" u="none" strike="noStrike" baseline="0" dirty="0" smtClean="0">
                <a:solidFill>
                  <a:srgbClr val="000000"/>
                </a:solidFill>
                <a:latin typeface="Arial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99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How simulation procedure works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913312" y="1484784"/>
            <a:ext cx="74888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000" dirty="0" smtClean="0"/>
              <a:t>1. Generate synthetic data, based on an assumed model</a:t>
            </a:r>
          </a:p>
          <a:p>
            <a:pPr>
              <a:spcAft>
                <a:spcPts val="1200"/>
              </a:spcAft>
            </a:pPr>
            <a:r>
              <a:rPr lang="en-GB" sz="2000" dirty="0" smtClean="0"/>
              <a:t>2. </a:t>
            </a:r>
            <a:r>
              <a:rPr lang="en-GB" sz="2000" dirty="0" smtClean="0"/>
              <a:t>Carry out</a:t>
            </a:r>
            <a:r>
              <a:rPr lang="en-GB" sz="2000" dirty="0" smtClean="0"/>
              <a:t> </a:t>
            </a:r>
            <a:r>
              <a:rPr lang="en-GB" sz="2000" dirty="0" smtClean="0"/>
              <a:t>statistical </a:t>
            </a:r>
            <a:r>
              <a:rPr lang="en-GB" sz="2000" dirty="0" smtClean="0"/>
              <a:t>analysis of the </a:t>
            </a:r>
            <a:r>
              <a:rPr lang="en-GB" sz="2000" dirty="0" smtClean="0"/>
              <a:t>synthetic data</a:t>
            </a:r>
          </a:p>
          <a:p>
            <a:pPr>
              <a:spcAft>
                <a:spcPts val="1200"/>
              </a:spcAft>
            </a:pPr>
            <a:r>
              <a:rPr lang="en-GB" sz="2000" dirty="0" smtClean="0"/>
              <a:t>3. Record </a:t>
            </a:r>
            <a:r>
              <a:rPr lang="en-GB" sz="2000" dirty="0"/>
              <a:t>the </a:t>
            </a:r>
            <a:r>
              <a:rPr lang="en-GB" sz="2000" dirty="0" smtClean="0"/>
              <a:t>p-value of the significance test of interest</a:t>
            </a:r>
          </a:p>
          <a:p>
            <a:pPr>
              <a:spcAft>
                <a:spcPts val="1200"/>
              </a:spcAft>
            </a:pPr>
            <a:r>
              <a:rPr lang="en-GB" sz="2000" dirty="0" smtClean="0"/>
              <a:t>4. Repeat steps </a:t>
            </a:r>
            <a:r>
              <a:rPr lang="en-GB" sz="2000" b="1" dirty="0" smtClean="0"/>
              <a:t>1</a:t>
            </a:r>
            <a:r>
              <a:rPr lang="en-GB" sz="2000" dirty="0" smtClean="0"/>
              <a:t>.</a:t>
            </a:r>
            <a:r>
              <a:rPr lang="en-GB" sz="2000" b="1" dirty="0" smtClean="0"/>
              <a:t>-</a:t>
            </a:r>
            <a:r>
              <a:rPr lang="en-GB" sz="2000" dirty="0" smtClean="0"/>
              <a:t> </a:t>
            </a:r>
            <a:r>
              <a:rPr lang="en-GB" sz="2000" b="1" dirty="0" smtClean="0"/>
              <a:t>3</a:t>
            </a:r>
            <a:r>
              <a:rPr lang="en-GB" sz="2000" dirty="0" smtClean="0"/>
              <a:t>. many times</a:t>
            </a:r>
          </a:p>
          <a:p>
            <a:pPr>
              <a:spcAft>
                <a:spcPts val="1200"/>
              </a:spcAft>
            </a:pPr>
            <a:r>
              <a:rPr lang="en-GB" sz="2000" dirty="0" smtClean="0"/>
              <a:t>5. The estimated statistical power is the proportion of p-values that are lower than a specified level (</a:t>
            </a:r>
            <a:r>
              <a:rPr lang="en-GB" sz="2000" dirty="0" err="1" smtClean="0"/>
              <a:t>eg</a:t>
            </a:r>
            <a:r>
              <a:rPr lang="en-GB" sz="2000" dirty="0" smtClean="0"/>
              <a:t> 0.05).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4777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</a:t>
            </a:r>
            <a:r>
              <a:rPr lang="en-GB" dirty="0" smtClean="0"/>
              <a:t>imple model for continuous outcome in </a:t>
            </a:r>
            <a:r>
              <a:rPr lang="en-GB" i="1" dirty="0" err="1" smtClean="0"/>
              <a:t>ipdpower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295432" y="1541983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y = b0 + u0 + b1*</a:t>
            </a:r>
            <a:r>
              <a:rPr lang="es-ES" sz="2400" dirty="0" err="1" smtClean="0">
                <a:solidFill>
                  <a:srgbClr val="C00000"/>
                </a:solidFill>
              </a:rPr>
              <a:t>grp</a:t>
            </a:r>
            <a:r>
              <a:rPr lang="es-ES" sz="2400" dirty="0" smtClean="0">
                <a:solidFill>
                  <a:srgbClr val="C00000"/>
                </a:solidFill>
              </a:rPr>
              <a:t> + b2*</a:t>
            </a:r>
            <a:r>
              <a:rPr lang="es-ES" sz="2400" dirty="0" err="1" smtClean="0">
                <a:solidFill>
                  <a:srgbClr val="C00000"/>
                </a:solidFill>
              </a:rPr>
              <a:t>xcovar</a:t>
            </a:r>
            <a:r>
              <a:rPr lang="es-ES" sz="2400" dirty="0" smtClean="0">
                <a:solidFill>
                  <a:srgbClr val="C00000"/>
                </a:solidFill>
              </a:rPr>
              <a:t> + </a:t>
            </a:r>
            <a:r>
              <a:rPr lang="es-ES" sz="2400" dirty="0" err="1" smtClean="0">
                <a:solidFill>
                  <a:srgbClr val="C00000"/>
                </a:solidFill>
              </a:rPr>
              <a:t>errx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060631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C00000"/>
                </a:solidFill>
              </a:rPr>
              <a:t>Y</a:t>
            </a:r>
            <a:r>
              <a:rPr lang="en-GB" sz="2000" dirty="0" smtClean="0"/>
              <a:t> is outcome GOHAI score at follow-up.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C00000"/>
                </a:solidFill>
              </a:rPr>
              <a:t>b0 + u0</a:t>
            </a:r>
            <a:r>
              <a:rPr lang="en-GB" sz="2000" dirty="0" smtClean="0"/>
              <a:t> is the mean which varies from cluster to cluster according to </a:t>
            </a:r>
            <a:r>
              <a:rPr lang="en-GB" sz="2000" dirty="0" smtClean="0">
                <a:solidFill>
                  <a:srgbClr val="C00000"/>
                </a:solidFill>
              </a:rPr>
              <a:t>u0</a:t>
            </a:r>
            <a:endParaRPr lang="en-GB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C00000"/>
                </a:solidFill>
              </a:rPr>
              <a:t>u</a:t>
            </a:r>
            <a:r>
              <a:rPr lang="en-GB" sz="2000" dirty="0" smtClean="0">
                <a:solidFill>
                  <a:srgbClr val="C00000"/>
                </a:solidFill>
              </a:rPr>
              <a:t>0</a:t>
            </a:r>
            <a:r>
              <a:rPr lang="en-GB" sz="2000" dirty="0" smtClean="0"/>
              <a:t> random variable with normal dist., (mean 0, variance </a:t>
            </a:r>
            <a:r>
              <a:rPr lang="en-GB" sz="2000" dirty="0" smtClean="0">
                <a:solidFill>
                  <a:srgbClr val="C00000"/>
                </a:solidFill>
              </a:rPr>
              <a:t>tsq0</a:t>
            </a:r>
            <a:r>
              <a:rPr lang="en-GB" sz="2000" dirty="0" smtClean="0"/>
              <a:t>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C00000"/>
                </a:solidFill>
              </a:rPr>
              <a:t>grp</a:t>
            </a:r>
            <a:r>
              <a:rPr lang="en-GB" sz="2000" dirty="0" smtClean="0"/>
              <a:t> is the treatment indicator - control=0, treatment=1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C00000"/>
                </a:solidFill>
              </a:rPr>
              <a:t>b1</a:t>
            </a:r>
            <a:r>
              <a:rPr lang="en-GB" sz="2000" dirty="0" smtClean="0"/>
              <a:t> is the treatment effect size which we require to detect with 80% power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err="1" smtClean="0">
                <a:solidFill>
                  <a:srgbClr val="C00000"/>
                </a:solidFill>
              </a:rPr>
              <a:t>xcovar</a:t>
            </a:r>
            <a:r>
              <a:rPr lang="en-GB" sz="2000" dirty="0" smtClean="0"/>
              <a:t> is a standardized random covariate  with normal dist., (mean 0, </a:t>
            </a:r>
            <a:r>
              <a:rPr lang="en-GB" sz="2000" dirty="0" err="1" smtClean="0"/>
              <a:t>sd</a:t>
            </a:r>
            <a:r>
              <a:rPr lang="en-GB" sz="2000" dirty="0" smtClean="0"/>
              <a:t> = 1)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C00000"/>
                </a:solidFill>
              </a:rPr>
              <a:t>b2</a:t>
            </a:r>
            <a:r>
              <a:rPr lang="en-GB" sz="2000" dirty="0" smtClean="0"/>
              <a:t> is the coefficient of </a:t>
            </a:r>
            <a:r>
              <a:rPr lang="en-GB" sz="2000" dirty="0" err="1" smtClean="0"/>
              <a:t>xcovar</a:t>
            </a:r>
            <a:r>
              <a:rPr lang="en-GB" sz="2000" dirty="0" smtClean="0"/>
              <a:t> – amount by which </a:t>
            </a:r>
            <a:r>
              <a:rPr lang="en-GB" sz="2000" dirty="0" smtClean="0">
                <a:solidFill>
                  <a:srgbClr val="C00000"/>
                </a:solidFill>
              </a:rPr>
              <a:t>Y </a:t>
            </a:r>
            <a:r>
              <a:rPr lang="en-GB" sz="2000" dirty="0" smtClean="0"/>
              <a:t>increases for a 1 </a:t>
            </a:r>
            <a:r>
              <a:rPr lang="en-GB" sz="2000" dirty="0" err="1" smtClean="0"/>
              <a:t>sd</a:t>
            </a:r>
            <a:r>
              <a:rPr lang="en-GB" sz="2000" dirty="0" smtClean="0"/>
              <a:t> increase in covariate.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err="1" smtClean="0">
                <a:solidFill>
                  <a:srgbClr val="C00000"/>
                </a:solidFill>
              </a:rPr>
              <a:t>errx</a:t>
            </a:r>
            <a:r>
              <a:rPr lang="en-GB" sz="2000" dirty="0" smtClean="0"/>
              <a:t> represents the random residual error of </a:t>
            </a:r>
            <a:r>
              <a:rPr lang="en-GB" sz="2000" dirty="0" smtClean="0">
                <a:solidFill>
                  <a:srgbClr val="C00000"/>
                </a:solidFill>
              </a:rPr>
              <a:t>Y</a:t>
            </a:r>
            <a:r>
              <a:rPr lang="en-GB" sz="2000" dirty="0" smtClean="0"/>
              <a:t>, normal dist., (mean 0, </a:t>
            </a:r>
            <a:r>
              <a:rPr lang="en-GB" sz="2000" dirty="0" err="1" smtClean="0"/>
              <a:t>sd</a:t>
            </a:r>
            <a:r>
              <a:rPr lang="en-GB" sz="2000" dirty="0"/>
              <a:t>=</a:t>
            </a:r>
            <a:r>
              <a:rPr lang="en-GB" sz="2000" dirty="0" err="1" smtClean="0">
                <a:solidFill>
                  <a:srgbClr val="C00000"/>
                </a:solidFill>
              </a:rPr>
              <a:t>errsd</a:t>
            </a:r>
            <a:r>
              <a:rPr lang="en-GB" sz="2000" dirty="0" smtClean="0"/>
              <a:t>)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err="1" smtClean="0">
                <a:solidFill>
                  <a:srgbClr val="C00000"/>
                </a:solidFill>
              </a:rPr>
              <a:t>errsd</a:t>
            </a:r>
            <a:r>
              <a:rPr lang="en-GB" sz="2000" dirty="0" smtClean="0"/>
              <a:t> is the standard deviation of the residual error of </a:t>
            </a:r>
            <a:r>
              <a:rPr lang="en-GB" sz="2000" dirty="0" smtClean="0">
                <a:solidFill>
                  <a:srgbClr val="C00000"/>
                </a:solidFill>
              </a:rPr>
              <a:t>Y</a:t>
            </a:r>
            <a:endParaRPr lang="en-GB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44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Choosing parameters for </a:t>
            </a:r>
            <a:r>
              <a:rPr lang="en-GB" sz="4000" i="1" dirty="0" err="1" smtClean="0"/>
              <a:t>ipdpower</a:t>
            </a:r>
            <a:r>
              <a:rPr lang="en-GB" sz="4000" i="1" dirty="0" smtClean="0"/>
              <a:t> </a:t>
            </a:r>
            <a:r>
              <a:rPr lang="en-GB" sz="4000" dirty="0" smtClean="0"/>
              <a:t>(1)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640708" y="2189912"/>
            <a:ext cx="81797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Need estimates of these 5 parameters:  </a:t>
            </a:r>
            <a:r>
              <a:rPr lang="en-GB" sz="2400" dirty="0" smtClean="0">
                <a:solidFill>
                  <a:srgbClr val="C00000"/>
                </a:solidFill>
              </a:rPr>
              <a:t>b0</a:t>
            </a:r>
            <a:r>
              <a:rPr lang="en-GB" sz="2400" dirty="0" smtClean="0"/>
              <a:t>, </a:t>
            </a:r>
            <a:r>
              <a:rPr lang="en-GB" sz="2400" dirty="0" smtClean="0">
                <a:solidFill>
                  <a:srgbClr val="C00000"/>
                </a:solidFill>
              </a:rPr>
              <a:t>tsq0</a:t>
            </a:r>
            <a:r>
              <a:rPr lang="en-GB" sz="2400" dirty="0" smtClean="0"/>
              <a:t>, </a:t>
            </a:r>
            <a:r>
              <a:rPr lang="en-GB" sz="2400" dirty="0" smtClean="0">
                <a:solidFill>
                  <a:srgbClr val="C00000"/>
                </a:solidFill>
              </a:rPr>
              <a:t>b1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C00000"/>
                </a:solidFill>
              </a:rPr>
              <a:t> b2</a:t>
            </a:r>
            <a:r>
              <a:rPr lang="en-GB" sz="2400" dirty="0" smtClean="0"/>
              <a:t>, </a:t>
            </a:r>
            <a:r>
              <a:rPr lang="en-GB" sz="2400" dirty="0" err="1" smtClean="0">
                <a:solidFill>
                  <a:srgbClr val="C00000"/>
                </a:solidFill>
              </a:rPr>
              <a:t>errsd</a:t>
            </a:r>
            <a:r>
              <a:rPr lang="en-GB" sz="2400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Values obtained from various </a:t>
            </a:r>
            <a:r>
              <a:rPr lang="en-GB" sz="2400" dirty="0" smtClean="0"/>
              <a:t>sources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b1 has been found to </a:t>
            </a:r>
            <a:r>
              <a:rPr lang="en-GB" sz="2400" dirty="0" smtClean="0"/>
              <a:t>be around 5.0 - indicates </a:t>
            </a:r>
            <a:r>
              <a:rPr lang="en-GB" sz="2400" dirty="0"/>
              <a:t>an increase in GOHAI as the least value that would be clinically useful.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b0 - Mean of GOHAI is quoted at around 50 </a:t>
            </a:r>
            <a:r>
              <a:rPr lang="en-GB" sz="2400" dirty="0" smtClean="0"/>
              <a:t>units </a:t>
            </a:r>
            <a:endParaRPr lang="en-GB" sz="24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rgbClr val="C00000"/>
                </a:solidFill>
              </a:rPr>
              <a:t>e</a:t>
            </a:r>
            <a:r>
              <a:rPr lang="en-GB" sz="2400" dirty="0" err="1" smtClean="0">
                <a:solidFill>
                  <a:srgbClr val="C00000"/>
                </a:solidFill>
              </a:rPr>
              <a:t>rrsd</a:t>
            </a:r>
            <a:r>
              <a:rPr lang="en-GB" sz="2400" dirty="0" smtClean="0"/>
              <a:t> quoted as being around 7.0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123205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1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22902"/>
              </p:ext>
            </p:extLst>
          </p:nvPr>
        </p:nvGraphicFramePr>
        <p:xfrm>
          <a:off x="3494088" y="48006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2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94088" y="480060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40708" y="1458417"/>
            <a:ext cx="7574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C00000"/>
                </a:solidFill>
              </a:rPr>
              <a:t>y = b0 + u0 + b1*</a:t>
            </a:r>
            <a:r>
              <a:rPr lang="es-ES" sz="2400" dirty="0" err="1">
                <a:solidFill>
                  <a:srgbClr val="C00000"/>
                </a:solidFill>
              </a:rPr>
              <a:t>grp</a:t>
            </a:r>
            <a:r>
              <a:rPr lang="es-ES" sz="2400" dirty="0">
                <a:solidFill>
                  <a:srgbClr val="C00000"/>
                </a:solidFill>
              </a:rPr>
              <a:t> + b2*</a:t>
            </a:r>
            <a:r>
              <a:rPr lang="es-ES" sz="2400" dirty="0" err="1">
                <a:solidFill>
                  <a:srgbClr val="C00000"/>
                </a:solidFill>
              </a:rPr>
              <a:t>xcovar</a:t>
            </a:r>
            <a:r>
              <a:rPr lang="es-ES" sz="2400" dirty="0">
                <a:solidFill>
                  <a:srgbClr val="C00000"/>
                </a:solidFill>
              </a:rPr>
              <a:t> + </a:t>
            </a:r>
            <a:r>
              <a:rPr lang="es-ES" sz="2400" dirty="0" err="1">
                <a:solidFill>
                  <a:srgbClr val="C00000"/>
                </a:solidFill>
              </a:rPr>
              <a:t>errx</a:t>
            </a:r>
            <a:endParaRPr lang="es-E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55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Choosing parameters for </a:t>
            </a:r>
            <a:r>
              <a:rPr lang="en-GB" sz="4000" i="1" dirty="0" err="1" smtClean="0"/>
              <a:t>ipdpower</a:t>
            </a:r>
            <a:r>
              <a:rPr lang="en-GB" sz="4000" i="1" dirty="0" smtClean="0"/>
              <a:t> </a:t>
            </a:r>
            <a:r>
              <a:rPr lang="en-GB" sz="4000" dirty="0" smtClean="0"/>
              <a:t>(2)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346474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C00000"/>
                </a:solidFill>
              </a:rPr>
              <a:t>b0</a:t>
            </a:r>
            <a:r>
              <a:rPr lang="en-GB" sz="2000" dirty="0" smtClean="0">
                <a:solidFill>
                  <a:prstClr val="black"/>
                </a:solidFill>
              </a:rPr>
              <a:t> </a:t>
            </a:r>
            <a:r>
              <a:rPr lang="en-GB" sz="2000" dirty="0">
                <a:solidFill>
                  <a:prstClr val="black"/>
                </a:solidFill>
              </a:rPr>
              <a:t>- Mean of GOHAI is </a:t>
            </a:r>
            <a:r>
              <a:rPr lang="en-GB" sz="2000" dirty="0" smtClean="0">
                <a:solidFill>
                  <a:prstClr val="black"/>
                </a:solidFill>
              </a:rPr>
              <a:t>likely to vary between care homes, hence </a:t>
            </a:r>
            <a:r>
              <a:rPr lang="en-GB" sz="2000" dirty="0">
                <a:solidFill>
                  <a:prstClr val="black"/>
                </a:solidFill>
              </a:rPr>
              <a:t>a value </a:t>
            </a:r>
            <a:r>
              <a:rPr lang="en-GB" sz="2000" dirty="0" smtClean="0">
                <a:solidFill>
                  <a:prstClr val="black"/>
                </a:solidFill>
              </a:rPr>
              <a:t>is required</a:t>
            </a:r>
            <a:r>
              <a:rPr lang="en-GB" sz="2000" dirty="0" smtClean="0">
                <a:solidFill>
                  <a:prstClr val="black"/>
                </a:solidFill>
              </a:rPr>
              <a:t> </a:t>
            </a:r>
            <a:r>
              <a:rPr lang="en-GB" sz="2000" dirty="0">
                <a:solidFill>
                  <a:prstClr val="black"/>
                </a:solidFill>
              </a:rPr>
              <a:t>for </a:t>
            </a:r>
            <a:r>
              <a:rPr lang="en-GB" sz="2000" dirty="0">
                <a:solidFill>
                  <a:srgbClr val="C00000"/>
                </a:solidFill>
              </a:rPr>
              <a:t>tsq0</a:t>
            </a:r>
            <a:r>
              <a:rPr lang="en-GB" sz="2000" dirty="0">
                <a:solidFill>
                  <a:prstClr val="black"/>
                </a:solidFill>
              </a:rPr>
              <a:t> the between cluster variance.  </a:t>
            </a:r>
            <a:endParaRPr lang="en-GB" dirty="0">
              <a:solidFill>
                <a:prstClr val="black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5713108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1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943467"/>
              </p:ext>
            </p:extLst>
          </p:nvPr>
        </p:nvGraphicFramePr>
        <p:xfrm>
          <a:off x="3494088" y="48006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2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4088" y="480060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9596" y="5157192"/>
            <a:ext cx="823288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err="1">
                <a:solidFill>
                  <a:srgbClr val="C00000"/>
                </a:solidFill>
              </a:rPr>
              <a:t>i</a:t>
            </a:r>
            <a:r>
              <a:rPr lang="en-GB" sz="2000" dirty="0" err="1" smtClean="0">
                <a:solidFill>
                  <a:srgbClr val="C00000"/>
                </a:solidFill>
              </a:rPr>
              <a:t>cc</a:t>
            </a:r>
            <a:r>
              <a:rPr lang="en-GB" sz="2000" dirty="0" smtClean="0">
                <a:solidFill>
                  <a:prstClr val="black"/>
                </a:solidFill>
              </a:rPr>
              <a:t>, the intra-class </a:t>
            </a:r>
            <a:r>
              <a:rPr lang="en-GB" sz="2000" dirty="0" smtClean="0">
                <a:solidFill>
                  <a:prstClr val="black"/>
                </a:solidFill>
              </a:rPr>
              <a:t>correlation, </a:t>
            </a:r>
            <a:r>
              <a:rPr lang="en-GB" sz="2000" dirty="0" smtClean="0">
                <a:solidFill>
                  <a:prstClr val="black"/>
                </a:solidFill>
              </a:rPr>
              <a:t>is the between cluster variance as a proportion of the total variance in </a:t>
            </a:r>
            <a:r>
              <a:rPr lang="en-GB" sz="2000" dirty="0" smtClean="0">
                <a:solidFill>
                  <a:srgbClr val="C00000"/>
                </a:solidFill>
              </a:rPr>
              <a:t>Y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prstClr val="black"/>
                </a:solidFill>
              </a:rPr>
              <a:t>So </a:t>
            </a:r>
            <a:r>
              <a:rPr lang="en-GB" sz="2000" dirty="0">
                <a:solidFill>
                  <a:prstClr val="black"/>
                </a:solidFill>
              </a:rPr>
              <a:t>if </a:t>
            </a:r>
            <a:r>
              <a:rPr lang="en-GB" sz="2000" dirty="0" err="1" smtClean="0">
                <a:solidFill>
                  <a:srgbClr val="C00000"/>
                </a:solidFill>
              </a:rPr>
              <a:t>icc</a:t>
            </a:r>
            <a:r>
              <a:rPr lang="en-GB" sz="2000" dirty="0" smtClean="0">
                <a:solidFill>
                  <a:prstClr val="black"/>
                </a:solidFill>
              </a:rPr>
              <a:t> = 0.1, b2 </a:t>
            </a:r>
            <a:r>
              <a:rPr lang="en-GB" sz="2000" dirty="0">
                <a:solidFill>
                  <a:prstClr val="black"/>
                </a:solidFill>
              </a:rPr>
              <a:t>= 4.04145</a:t>
            </a:r>
            <a:r>
              <a:rPr lang="en-GB" sz="2000" dirty="0" smtClean="0">
                <a:solidFill>
                  <a:prstClr val="black"/>
                </a:solidFill>
              </a:rPr>
              <a:t>, </a:t>
            </a:r>
            <a:r>
              <a:rPr lang="en-GB" sz="2000" dirty="0" err="1" smtClean="0">
                <a:solidFill>
                  <a:srgbClr val="C00000"/>
                </a:solidFill>
              </a:rPr>
              <a:t>errsd</a:t>
            </a:r>
            <a:r>
              <a:rPr lang="en-GB" sz="2000" dirty="0" smtClean="0">
                <a:solidFill>
                  <a:prstClr val="black"/>
                </a:solidFill>
              </a:rPr>
              <a:t> = 7.0   then </a:t>
            </a:r>
            <a:r>
              <a:rPr lang="en-GB" sz="2000" dirty="0" smtClean="0">
                <a:solidFill>
                  <a:srgbClr val="C00000"/>
                </a:solidFill>
              </a:rPr>
              <a:t>tsq0</a:t>
            </a:r>
            <a:r>
              <a:rPr lang="en-GB" sz="2000" dirty="0" smtClean="0">
                <a:solidFill>
                  <a:prstClr val="black"/>
                </a:solidFill>
              </a:rPr>
              <a:t> = 7.2593  </a:t>
            </a:r>
            <a:endParaRPr lang="en-GB" sz="2000" dirty="0">
              <a:solidFill>
                <a:prstClr val="black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102333"/>
              </p:ext>
            </p:extLst>
          </p:nvPr>
        </p:nvGraphicFramePr>
        <p:xfrm>
          <a:off x="2411760" y="4192873"/>
          <a:ext cx="317916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" name="Equation" r:id="rId6" imgW="1739900" imgH="431800" progId="Equation.3">
                  <p:embed/>
                </p:oleObj>
              </mc:Choice>
              <mc:Fallback>
                <p:oleObj name="Equation" r:id="rId6" imgW="17399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192873"/>
                        <a:ext cx="3179162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1340768"/>
            <a:ext cx="7733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b2 linked to the correlation of baseline with follow-up GOHAI score</a:t>
            </a:r>
          </a:p>
        </p:txBody>
      </p:sp>
      <p:pic>
        <p:nvPicPr>
          <p:cNvPr id="5502" name="Picture 3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916832"/>
            <a:ext cx="159136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987299" y="2891399"/>
            <a:ext cx="7733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So if correlation r= 0.5, </a:t>
            </a:r>
            <a:r>
              <a:rPr lang="en-GB" sz="2000" dirty="0" smtClean="0"/>
              <a:t> </a:t>
            </a:r>
            <a:r>
              <a:rPr lang="en-GB" sz="2000" dirty="0" err="1" smtClean="0"/>
              <a:t>errsd</a:t>
            </a:r>
            <a:r>
              <a:rPr lang="en-GB" sz="2000" dirty="0" smtClean="0"/>
              <a:t> </a:t>
            </a:r>
            <a:r>
              <a:rPr lang="en-GB" sz="2000" dirty="0"/>
              <a:t>= 7.0, </a:t>
            </a:r>
            <a:r>
              <a:rPr lang="en-GB" sz="2000" dirty="0" smtClean="0"/>
              <a:t>      </a:t>
            </a:r>
            <a:r>
              <a:rPr lang="en-GB" sz="2000" dirty="0"/>
              <a:t>then b2 = 4.04145</a:t>
            </a:r>
          </a:p>
        </p:txBody>
      </p:sp>
    </p:spTree>
    <p:extLst>
      <p:ext uri="{BB962C8B-B14F-4D97-AF65-F5344CB8AC3E}">
        <p14:creationId xmlns:p14="http://schemas.microsoft.com/office/powerpoint/2010/main" val="168402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i="1" dirty="0" err="1"/>
              <a:t>i</a:t>
            </a:r>
            <a:r>
              <a:rPr lang="en-GB" sz="4000" i="1" dirty="0" err="1" smtClean="0"/>
              <a:t>pdpower</a:t>
            </a:r>
            <a:r>
              <a:rPr lang="en-GB" sz="4000" dirty="0" smtClean="0"/>
              <a:t> help files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721862" y="1628800"/>
            <a:ext cx="777686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Excel file giving guidance on the choice of values for the parameters required to run </a:t>
            </a:r>
            <a:r>
              <a:rPr lang="en-GB" sz="2400" i="1" dirty="0" err="1" smtClean="0"/>
              <a:t>ipdpower</a:t>
            </a:r>
            <a:r>
              <a:rPr lang="en-GB" sz="2400" dirty="0" smtClean="0"/>
              <a:t>. It can be down loaded by clicking on </a:t>
            </a:r>
            <a:r>
              <a:rPr lang="en-GB" sz="2400" b="1" i="1" dirty="0" smtClean="0"/>
              <a:t>here</a:t>
            </a:r>
            <a:r>
              <a:rPr lang="en-GB" sz="2400" dirty="0" smtClean="0"/>
              <a:t> in the Description section of the </a:t>
            </a:r>
            <a:r>
              <a:rPr lang="en-GB" sz="2400" i="1" dirty="0" err="1" smtClean="0"/>
              <a:t>ipdpower</a:t>
            </a:r>
            <a:r>
              <a:rPr lang="en-GB" sz="2400" dirty="0" smtClean="0"/>
              <a:t> </a:t>
            </a:r>
            <a:r>
              <a:rPr lang="en-GB" sz="2400" dirty="0" err="1" smtClean="0"/>
              <a:t>Stata</a:t>
            </a:r>
            <a:r>
              <a:rPr lang="en-GB" sz="2400" dirty="0" smtClean="0"/>
              <a:t> help file</a:t>
            </a:r>
          </a:p>
          <a:p>
            <a:endParaRPr lang="en-GB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A well written paper covering the theory and practice of </a:t>
            </a:r>
            <a:r>
              <a:rPr lang="en-GB" sz="2400" i="1" dirty="0" err="1" smtClean="0"/>
              <a:t>ipdpower</a:t>
            </a:r>
            <a:r>
              <a:rPr lang="en-GB" sz="2400" dirty="0" smtClean="0"/>
              <a:t> is available from the authors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77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Example run of </a:t>
            </a:r>
            <a:r>
              <a:rPr lang="en-GB" sz="4000" i="1" dirty="0" err="1" smtClean="0"/>
              <a:t>ipdpower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412776"/>
            <a:ext cx="8424936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 err="1">
                <a:solidFill>
                  <a:srgbClr val="C00000"/>
                </a:solidFill>
                <a:ea typeface="Calibri"/>
                <a:cs typeface="Times New Roman"/>
              </a:rPr>
              <a:t>ipdpower</a:t>
            </a: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, </a:t>
            </a:r>
            <a:r>
              <a:rPr lang="en-GB" sz="2000" dirty="0" err="1">
                <a:solidFill>
                  <a:srgbClr val="C00000"/>
                </a:solidFill>
                <a:ea typeface="Calibri"/>
                <a:cs typeface="Times New Roman"/>
              </a:rPr>
              <a:t>sn</a:t>
            </a: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(1000) ///  </a:t>
            </a:r>
            <a:r>
              <a:rPr lang="en-GB" sz="2000" dirty="0">
                <a:solidFill>
                  <a:schemeClr val="accent3">
                    <a:lumMod val="50000"/>
                  </a:schemeClr>
                </a:solidFill>
                <a:ea typeface="Calibri"/>
                <a:cs typeface="Times New Roman"/>
              </a:rPr>
              <a:t>1000</a:t>
            </a:r>
            <a:r>
              <a:rPr lang="en-GB" sz="2000" dirty="0">
                <a:ea typeface="Calibri"/>
                <a:cs typeface="Times New Roman"/>
              </a:rPr>
              <a:t> realisations of the data to be generated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 err="1">
                <a:solidFill>
                  <a:srgbClr val="C00000"/>
                </a:solidFill>
                <a:ea typeface="Calibri"/>
                <a:cs typeface="Times New Roman"/>
              </a:rPr>
              <a:t>ssl</a:t>
            </a: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(1415) ///   </a:t>
            </a:r>
            <a:r>
              <a:rPr lang="en-GB" sz="2000" dirty="0">
                <a:ea typeface="Calibri"/>
                <a:cs typeface="Times New Roman"/>
              </a:rPr>
              <a:t>1415 total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>care</a:t>
            </a:r>
            <a:r>
              <a:rPr lang="en-GB" sz="2000" dirty="0">
                <a:ea typeface="Calibri"/>
                <a:cs typeface="Times New Roman"/>
              </a:rPr>
              <a:t> home residents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 err="1">
                <a:solidFill>
                  <a:srgbClr val="C00000"/>
                </a:solidFill>
                <a:ea typeface="Calibri"/>
                <a:cs typeface="Times New Roman"/>
              </a:rPr>
              <a:t>ssh</a:t>
            </a: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(41) ///  </a:t>
            </a:r>
            <a:r>
              <a:rPr lang="en-GB" sz="2000" dirty="0">
                <a:ea typeface="Calibri"/>
                <a:cs typeface="Times New Roman"/>
              </a:rPr>
              <a:t>41 care homes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 err="1">
                <a:solidFill>
                  <a:srgbClr val="C00000"/>
                </a:solidFill>
                <a:ea typeface="Calibri"/>
                <a:cs typeface="Times New Roman"/>
              </a:rPr>
              <a:t>minsh</a:t>
            </a: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(10) ///  </a:t>
            </a:r>
            <a:r>
              <a:rPr lang="en-GB" sz="2000" dirty="0">
                <a:ea typeface="Calibri"/>
                <a:cs typeface="Times New Roman"/>
              </a:rPr>
              <a:t>minimum care home size is 10 beds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b0(50.00</a:t>
            </a:r>
            <a:r>
              <a:rPr lang="en-GB" sz="2000" dirty="0" smtClean="0">
                <a:solidFill>
                  <a:srgbClr val="C00000"/>
                </a:solidFill>
                <a:ea typeface="Calibri"/>
                <a:cs typeface="Times New Roman"/>
              </a:rPr>
              <a:t>)   b1(5.0) </a:t>
            </a: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///  </a:t>
            </a:r>
            <a:r>
              <a:rPr lang="en-GB" sz="2000" dirty="0">
                <a:ea typeface="Calibri"/>
                <a:cs typeface="Times New Roman"/>
              </a:rPr>
              <a:t>mean GOHAI score 50, </a:t>
            </a:r>
            <a:r>
              <a:rPr lang="en-GB" sz="2000" dirty="0" smtClean="0">
                <a:ea typeface="Calibri"/>
                <a:cs typeface="Times New Roman"/>
              </a:rPr>
              <a:t> treatment </a:t>
            </a:r>
            <a:r>
              <a:rPr lang="en-GB" sz="2000" dirty="0">
                <a:ea typeface="Calibri"/>
                <a:cs typeface="Times New Roman"/>
              </a:rPr>
              <a:t>effect +5.0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 smtClean="0">
                <a:solidFill>
                  <a:srgbClr val="C00000"/>
                </a:solidFill>
                <a:ea typeface="Calibri"/>
                <a:cs typeface="Times New Roman"/>
              </a:rPr>
              <a:t>b2(4.0415) </a:t>
            </a: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///   </a:t>
            </a:r>
            <a:r>
              <a:rPr lang="en-GB" sz="2000" dirty="0">
                <a:ea typeface="Calibri"/>
                <a:cs typeface="Times New Roman"/>
              </a:rPr>
              <a:t>coefficient of the standardised covariate is </a:t>
            </a:r>
            <a:r>
              <a:rPr lang="en-GB" sz="2000" dirty="0" smtClean="0">
                <a:ea typeface="Calibri"/>
                <a:cs typeface="Times New Roman"/>
              </a:rPr>
              <a:t>7.000</a:t>
            </a:r>
            <a:endParaRPr lang="en-GB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ea typeface="Calibri"/>
                <a:cs typeface="Times New Roman"/>
              </a:rPr>
              <a:t> </a:t>
            </a: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b3(0) ///  </a:t>
            </a:r>
            <a:r>
              <a:rPr lang="en-GB" sz="2000" dirty="0">
                <a:ea typeface="Calibri"/>
                <a:cs typeface="Times New Roman"/>
              </a:rPr>
              <a:t>effect of interaction (0 = no interaction)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tsq0(7.259)   </a:t>
            </a:r>
            <a:r>
              <a:rPr lang="en-GB" sz="2000" dirty="0" err="1" smtClean="0">
                <a:solidFill>
                  <a:srgbClr val="C00000"/>
                </a:solidFill>
                <a:ea typeface="Calibri"/>
                <a:cs typeface="Times New Roman"/>
              </a:rPr>
              <a:t>errsd</a:t>
            </a:r>
            <a:r>
              <a:rPr lang="en-GB" sz="2000" dirty="0" smtClean="0">
                <a:solidFill>
                  <a:srgbClr val="C00000"/>
                </a:solidFill>
                <a:ea typeface="Calibri"/>
                <a:cs typeface="Times New Roman"/>
              </a:rPr>
              <a:t>(7.0) </a:t>
            </a: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/// </a:t>
            </a:r>
            <a:r>
              <a:rPr lang="en-GB" sz="2000" dirty="0">
                <a:ea typeface="Calibri"/>
                <a:cs typeface="Times New Roman"/>
              </a:rPr>
              <a:t>between cluster </a:t>
            </a:r>
            <a:r>
              <a:rPr lang="en-GB" sz="2000" dirty="0" smtClean="0">
                <a:ea typeface="Calibri"/>
                <a:cs typeface="Times New Roman"/>
              </a:rPr>
              <a:t>variance,  within </a:t>
            </a:r>
            <a:r>
              <a:rPr lang="en-GB" sz="2000" dirty="0">
                <a:ea typeface="Calibri"/>
                <a:cs typeface="Times New Roman"/>
              </a:rPr>
              <a:t>cluster residual </a:t>
            </a:r>
            <a:r>
              <a:rPr lang="en-GB" sz="2000" dirty="0" err="1">
                <a:ea typeface="Calibri"/>
                <a:cs typeface="Times New Roman"/>
              </a:rPr>
              <a:t>sd</a:t>
            </a:r>
            <a:endParaRPr lang="en-GB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 err="1">
                <a:solidFill>
                  <a:srgbClr val="C00000"/>
                </a:solidFill>
                <a:ea typeface="Calibri"/>
                <a:cs typeface="Times New Roman"/>
              </a:rPr>
              <a:t>icluster</a:t>
            </a: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  ///  </a:t>
            </a:r>
            <a:r>
              <a:rPr lang="en-GB" sz="2000" dirty="0">
                <a:ea typeface="Calibri"/>
                <a:cs typeface="Times New Roman"/>
              </a:rPr>
              <a:t>treatment to be allocated to whole clusters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model(2) ///  </a:t>
            </a:r>
            <a:r>
              <a:rPr lang="en-GB" sz="2000" dirty="0">
                <a:ea typeface="Calibri"/>
                <a:cs typeface="Times New Roman"/>
              </a:rPr>
              <a:t>linear mixed model analysis to be used in the analysis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solidFill>
                  <a:srgbClr val="C00000"/>
                </a:solidFill>
                <a:ea typeface="Calibri"/>
                <a:cs typeface="Times New Roman"/>
              </a:rPr>
              <a:t>seed(999)</a:t>
            </a:r>
            <a:r>
              <a:rPr lang="en-GB" sz="2000" dirty="0">
                <a:ea typeface="Calibri"/>
                <a:cs typeface="Times New Roman"/>
              </a:rPr>
              <a:t>  </a:t>
            </a:r>
            <a:r>
              <a:rPr lang="en-GB" sz="2000" dirty="0" smtClean="0">
                <a:ea typeface="Calibri"/>
                <a:cs typeface="Times New Roman"/>
              </a:rPr>
              <a:t>fixes </a:t>
            </a:r>
            <a:r>
              <a:rPr lang="en-GB" sz="2000" dirty="0">
                <a:ea typeface="Calibri"/>
                <a:cs typeface="Times New Roman"/>
              </a:rPr>
              <a:t>the random number generator start point.</a:t>
            </a:r>
          </a:p>
        </p:txBody>
      </p:sp>
    </p:spTree>
    <p:extLst>
      <p:ext uri="{BB962C8B-B14F-4D97-AF65-F5344CB8AC3E}">
        <p14:creationId xmlns:p14="http://schemas.microsoft.com/office/powerpoint/2010/main" val="405087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Output summarised from 1000 realizations by </a:t>
            </a:r>
            <a:r>
              <a:rPr lang="en-GB" sz="4000" i="1" dirty="0" err="1" smtClean="0"/>
              <a:t>ipdpower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710976" y="1484784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/>
              <a:t>Characteristics for the outcome (means across clusters)</a:t>
            </a:r>
            <a:r>
              <a:rPr lang="en-GB" sz="2000" dirty="0" smtClean="0"/>
              <a:t>:</a:t>
            </a:r>
          </a:p>
          <a:p>
            <a:endParaRPr lang="en-GB" sz="800" dirty="0" smtClean="0"/>
          </a:p>
          <a:p>
            <a:r>
              <a:rPr lang="en-GB" sz="2000" dirty="0" smtClean="0"/>
              <a:t> </a:t>
            </a:r>
            <a:r>
              <a:rPr lang="en-GB" sz="2000" dirty="0"/>
              <a:t>mean(</a:t>
            </a:r>
            <a:r>
              <a:rPr lang="en-GB" sz="2000" dirty="0" err="1"/>
              <a:t>grp</a:t>
            </a:r>
            <a:r>
              <a:rPr lang="en-GB" sz="2000" dirty="0"/>
              <a:t>=0):          50.413  (model value 50.0)</a:t>
            </a:r>
          </a:p>
          <a:p>
            <a:r>
              <a:rPr lang="en-GB" sz="2000" dirty="0"/>
              <a:t> </a:t>
            </a:r>
            <a:r>
              <a:rPr lang="en-GB" sz="2000" dirty="0" err="1"/>
              <a:t>sd</a:t>
            </a:r>
            <a:r>
              <a:rPr lang="en-GB" sz="2000" dirty="0"/>
              <a:t>(</a:t>
            </a:r>
            <a:r>
              <a:rPr lang="en-GB" sz="2000" dirty="0" err="1"/>
              <a:t>grp</a:t>
            </a:r>
            <a:r>
              <a:rPr lang="en-GB" sz="2000" dirty="0"/>
              <a:t>=0):                8.801</a:t>
            </a:r>
          </a:p>
          <a:p>
            <a:r>
              <a:rPr lang="en-GB" sz="2000" dirty="0"/>
              <a:t> mean(</a:t>
            </a:r>
            <a:r>
              <a:rPr lang="en-GB" sz="2000" dirty="0" err="1"/>
              <a:t>grp</a:t>
            </a:r>
            <a:r>
              <a:rPr lang="en-GB" sz="2000" dirty="0"/>
              <a:t>=1):          54.478 (model value 55.0)</a:t>
            </a:r>
          </a:p>
          <a:p>
            <a:r>
              <a:rPr lang="en-GB" sz="2000" dirty="0"/>
              <a:t> </a:t>
            </a:r>
            <a:r>
              <a:rPr lang="en-GB" sz="2000" dirty="0" err="1"/>
              <a:t>sd</a:t>
            </a:r>
            <a:r>
              <a:rPr lang="en-GB" sz="2000" dirty="0"/>
              <a:t>(</a:t>
            </a:r>
            <a:r>
              <a:rPr lang="en-GB" sz="2000" dirty="0" err="1"/>
              <a:t>grp</a:t>
            </a:r>
            <a:r>
              <a:rPr lang="en-GB" sz="2000" dirty="0"/>
              <a:t>=1):                8.456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2672" y="3422903"/>
            <a:ext cx="7749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/>
              <a:t>power to detect effects</a:t>
            </a:r>
            <a:r>
              <a:rPr lang="en-GB" sz="2000" dirty="0" smtClean="0"/>
              <a:t>:</a:t>
            </a:r>
          </a:p>
          <a:p>
            <a:r>
              <a:rPr lang="en-GB" sz="2000" dirty="0" smtClean="0"/>
              <a:t>  exposure:       100.0% </a:t>
            </a:r>
            <a:r>
              <a:rPr lang="en-GB" sz="2000" dirty="0"/>
              <a:t>(99.6-100.0</a:t>
            </a:r>
            <a:r>
              <a:rPr lang="en-GB" sz="2000" dirty="0" smtClean="0"/>
              <a:t>)</a:t>
            </a:r>
          </a:p>
          <a:p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The power at 100.0% is too high -- we aim for only 80% -- so can reduce number of clusters (care homes) in future runs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Suggested to vary the </a:t>
            </a:r>
            <a:r>
              <a:rPr lang="en-GB" sz="2000" dirty="0" err="1" smtClean="0"/>
              <a:t>icc</a:t>
            </a:r>
            <a:r>
              <a:rPr lang="en-GB" sz="2000" dirty="0"/>
              <a:t>,</a:t>
            </a:r>
            <a:r>
              <a:rPr lang="en-GB" sz="2000" dirty="0" smtClean="0"/>
              <a:t> the within cluster correlation, the between cluster </a:t>
            </a:r>
            <a:r>
              <a:rPr lang="en-GB" sz="2000" dirty="0" err="1" smtClean="0"/>
              <a:t>sd</a:t>
            </a:r>
            <a:r>
              <a:rPr lang="en-GB" sz="2000" dirty="0" smtClean="0"/>
              <a:t> and/or the measurement </a:t>
            </a:r>
            <a:r>
              <a:rPr lang="en-GB" sz="2000" dirty="0" err="1" smtClean="0"/>
              <a:t>sd</a:t>
            </a:r>
            <a:r>
              <a:rPr lang="en-GB" sz="2000" dirty="0" smtClean="0"/>
              <a:t> of GOHAI.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4863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80920" cy="1143000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Analysis of last realised data file from </a:t>
            </a:r>
            <a:r>
              <a:rPr lang="en-GB" sz="4000" i="1" dirty="0" err="1" smtClean="0"/>
              <a:t>ipdpower</a:t>
            </a:r>
            <a:endParaRPr lang="en-GB" sz="4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99959"/>
            <a:ext cx="79426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Using multilevel </a:t>
            </a:r>
            <a:r>
              <a:rPr lang="en-GB" sz="2000" dirty="0"/>
              <a:t>regressions of Y </a:t>
            </a:r>
            <a:r>
              <a:rPr lang="en-GB" sz="2000" dirty="0" smtClean="0"/>
              <a:t>adjusting </a:t>
            </a:r>
            <a:r>
              <a:rPr lang="en-GB" sz="2000" dirty="0"/>
              <a:t>for random </a:t>
            </a:r>
            <a:r>
              <a:rPr lang="en-GB" sz="2000" dirty="0" smtClean="0"/>
              <a:t>clusters.</a:t>
            </a:r>
          </a:p>
          <a:p>
            <a:endParaRPr lang="en-GB" sz="2000" dirty="0" smtClean="0"/>
          </a:p>
          <a:p>
            <a:r>
              <a:rPr lang="en-GB" sz="2000" dirty="0"/>
              <a:t>Min cluster size = 10, max = 57.</a:t>
            </a:r>
          </a:p>
          <a:p>
            <a:endParaRPr lang="en-GB" sz="2000" dirty="0" smtClean="0"/>
          </a:p>
          <a:p>
            <a:r>
              <a:rPr lang="en-GB" sz="2000" dirty="0"/>
              <a:t>1) (covariate contributes to between cluster variation)</a:t>
            </a:r>
          </a:p>
          <a:p>
            <a:r>
              <a:rPr lang="en-GB" sz="2000" dirty="0" smtClean="0">
                <a:solidFill>
                  <a:srgbClr val="C00000"/>
                </a:solidFill>
              </a:rPr>
              <a:t>         </a:t>
            </a:r>
            <a:r>
              <a:rPr lang="en-GB" sz="2000" dirty="0" err="1" smtClean="0">
                <a:solidFill>
                  <a:srgbClr val="C00000"/>
                </a:solidFill>
              </a:rPr>
              <a:t>xtreg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smtClean="0">
                <a:solidFill>
                  <a:srgbClr val="C00000"/>
                </a:solidFill>
              </a:rPr>
              <a:t>outcome  </a:t>
            </a:r>
            <a:r>
              <a:rPr lang="en-GB" sz="2000" dirty="0" err="1" smtClean="0">
                <a:solidFill>
                  <a:srgbClr val="C00000"/>
                </a:solidFill>
              </a:rPr>
              <a:t>i.grp</a:t>
            </a:r>
            <a:r>
              <a:rPr lang="en-GB" sz="2000" dirty="0" smtClean="0">
                <a:solidFill>
                  <a:srgbClr val="C00000"/>
                </a:solidFill>
              </a:rPr>
              <a:t> , i(</a:t>
            </a:r>
            <a:r>
              <a:rPr lang="en-GB" sz="2000" dirty="0" err="1" smtClean="0">
                <a:solidFill>
                  <a:srgbClr val="C00000"/>
                </a:solidFill>
              </a:rPr>
              <a:t>studyid</a:t>
            </a:r>
            <a:r>
              <a:rPr lang="en-GB" sz="2000" dirty="0" smtClean="0">
                <a:solidFill>
                  <a:srgbClr val="C00000"/>
                </a:solidFill>
              </a:rPr>
              <a:t>) </a:t>
            </a:r>
            <a:r>
              <a:rPr lang="en-GB" sz="2000" dirty="0" err="1" smtClean="0">
                <a:solidFill>
                  <a:srgbClr val="C00000"/>
                </a:solidFill>
              </a:rPr>
              <a:t>mle</a:t>
            </a:r>
            <a:endParaRPr lang="en-GB" sz="2000" dirty="0" smtClean="0">
              <a:solidFill>
                <a:srgbClr val="C00000"/>
              </a:solidFill>
            </a:endParaRPr>
          </a:p>
          <a:p>
            <a:r>
              <a:rPr lang="en-GB" sz="2000" dirty="0" err="1" smtClean="0"/>
              <a:t>icc</a:t>
            </a:r>
            <a:r>
              <a:rPr lang="en-GB" sz="2000" dirty="0" smtClean="0"/>
              <a:t> </a:t>
            </a:r>
            <a:r>
              <a:rPr lang="en-GB" sz="2000" dirty="0"/>
              <a:t>(rho) = </a:t>
            </a:r>
            <a:r>
              <a:rPr lang="en-GB" sz="2000" dirty="0" smtClean="0"/>
              <a:t>0.1046 </a:t>
            </a:r>
            <a:r>
              <a:rPr lang="en-GB" sz="2000" dirty="0"/>
              <a:t>(model value </a:t>
            </a:r>
            <a:r>
              <a:rPr lang="en-GB" sz="2000" dirty="0" smtClean="0"/>
              <a:t>0.1)</a:t>
            </a:r>
          </a:p>
          <a:p>
            <a:r>
              <a:rPr lang="en-GB" sz="2000" dirty="0" smtClean="0"/>
              <a:t>Between </a:t>
            </a:r>
            <a:r>
              <a:rPr lang="en-GB" sz="2000" dirty="0"/>
              <a:t>cluster variance = </a:t>
            </a:r>
            <a:r>
              <a:rPr lang="en-GB" sz="2000" dirty="0" smtClean="0"/>
              <a:t>7.906 </a:t>
            </a:r>
            <a:r>
              <a:rPr lang="en-GB" sz="2000" dirty="0"/>
              <a:t>(model value </a:t>
            </a:r>
            <a:r>
              <a:rPr lang="en-GB" sz="2000" dirty="0" smtClean="0"/>
              <a:t>7.259)</a:t>
            </a:r>
            <a:endParaRPr lang="en-GB" sz="2000" dirty="0"/>
          </a:p>
          <a:p>
            <a:endParaRPr lang="en-GB" sz="2000" dirty="0" smtClean="0">
              <a:solidFill>
                <a:srgbClr val="C00000"/>
              </a:solidFill>
            </a:endParaRPr>
          </a:p>
          <a:p>
            <a:r>
              <a:rPr lang="en-GB" sz="2000" dirty="0" smtClean="0"/>
              <a:t>2) (covariate </a:t>
            </a:r>
            <a:r>
              <a:rPr lang="en-GB" sz="2000" dirty="0" err="1" smtClean="0"/>
              <a:t>partialed</a:t>
            </a:r>
            <a:r>
              <a:rPr lang="en-GB" sz="2000" dirty="0" smtClean="0"/>
              <a:t> out of residual within clusters)</a:t>
            </a:r>
          </a:p>
          <a:p>
            <a:r>
              <a:rPr lang="en-GB" sz="2000" dirty="0" smtClean="0">
                <a:solidFill>
                  <a:srgbClr val="C00000"/>
                </a:solidFill>
              </a:rPr>
              <a:t>         </a:t>
            </a:r>
            <a:r>
              <a:rPr lang="en-GB" sz="2000" dirty="0" err="1" smtClean="0">
                <a:solidFill>
                  <a:srgbClr val="C00000"/>
                </a:solidFill>
              </a:rPr>
              <a:t>xtreg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>
                <a:solidFill>
                  <a:srgbClr val="C00000"/>
                </a:solidFill>
              </a:rPr>
              <a:t>outcome  </a:t>
            </a:r>
            <a:r>
              <a:rPr lang="en-GB" sz="2000" dirty="0" err="1">
                <a:solidFill>
                  <a:srgbClr val="C00000"/>
                </a:solidFill>
              </a:rPr>
              <a:t>i.grp</a:t>
            </a:r>
            <a:r>
              <a:rPr lang="en-GB" sz="2000" dirty="0">
                <a:solidFill>
                  <a:srgbClr val="C00000"/>
                </a:solidFill>
              </a:rPr>
              <a:t> </a:t>
            </a:r>
            <a:r>
              <a:rPr lang="en-GB" sz="2000" dirty="0" err="1" smtClean="0">
                <a:solidFill>
                  <a:srgbClr val="C00000"/>
                </a:solidFill>
              </a:rPr>
              <a:t>xcovar</a:t>
            </a:r>
            <a:r>
              <a:rPr lang="en-GB" sz="2000" dirty="0" smtClean="0">
                <a:solidFill>
                  <a:srgbClr val="C00000"/>
                </a:solidFill>
              </a:rPr>
              <a:t>, </a:t>
            </a:r>
            <a:r>
              <a:rPr lang="en-GB" sz="2000" dirty="0">
                <a:solidFill>
                  <a:srgbClr val="C00000"/>
                </a:solidFill>
              </a:rPr>
              <a:t>i(</a:t>
            </a:r>
            <a:r>
              <a:rPr lang="en-GB" sz="2000" dirty="0" err="1">
                <a:solidFill>
                  <a:srgbClr val="C00000"/>
                </a:solidFill>
              </a:rPr>
              <a:t>studyid</a:t>
            </a:r>
            <a:r>
              <a:rPr lang="en-GB" sz="2000" dirty="0">
                <a:solidFill>
                  <a:srgbClr val="C00000"/>
                </a:solidFill>
              </a:rPr>
              <a:t>) </a:t>
            </a:r>
            <a:r>
              <a:rPr lang="en-GB" sz="2000" dirty="0" err="1" smtClean="0">
                <a:solidFill>
                  <a:srgbClr val="C00000"/>
                </a:solidFill>
              </a:rPr>
              <a:t>mle</a:t>
            </a:r>
            <a:endParaRPr lang="en-GB" sz="2000" dirty="0">
              <a:solidFill>
                <a:srgbClr val="C00000"/>
              </a:solidFill>
            </a:endParaRPr>
          </a:p>
          <a:p>
            <a:r>
              <a:rPr lang="en-GB" sz="2000" dirty="0" smtClean="0"/>
              <a:t>Residual </a:t>
            </a:r>
            <a:r>
              <a:rPr lang="en-GB" sz="2000" dirty="0" err="1" smtClean="0"/>
              <a:t>sd</a:t>
            </a:r>
            <a:r>
              <a:rPr lang="en-GB" sz="2000" dirty="0" smtClean="0"/>
              <a:t> within clusters = 7.219 (model value 7.0)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3338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Comparison of </a:t>
            </a:r>
            <a:r>
              <a:rPr lang="en-GB" i="1" dirty="0" err="1" smtClean="0"/>
              <a:t>ipdpower</a:t>
            </a:r>
            <a:r>
              <a:rPr lang="en-GB" dirty="0" smtClean="0"/>
              <a:t> with </a:t>
            </a:r>
            <a:r>
              <a:rPr lang="en-GB" i="1" dirty="0" err="1" smtClean="0"/>
              <a:t>clustersampsi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21757" y="1628800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>
                <a:solidFill>
                  <a:srgbClr val="C00000"/>
                </a:solidFill>
              </a:rPr>
              <a:t>clustersampsi</a:t>
            </a:r>
            <a:r>
              <a:rPr lang="en-GB" sz="2000" dirty="0" smtClean="0">
                <a:solidFill>
                  <a:srgbClr val="C00000"/>
                </a:solidFill>
              </a:rPr>
              <a:t>, </a:t>
            </a:r>
            <a:r>
              <a:rPr lang="en-GB" sz="2000" dirty="0" err="1" smtClean="0">
                <a:solidFill>
                  <a:srgbClr val="C00000"/>
                </a:solidFill>
              </a:rPr>
              <a:t>samplesize</a:t>
            </a:r>
            <a:r>
              <a:rPr lang="en-GB" sz="2000" dirty="0" smtClean="0">
                <a:solidFill>
                  <a:srgbClr val="C00000"/>
                </a:solidFill>
              </a:rPr>
              <a:t> mu1(50) mu2(55) sd1(7) sd2(7) ///</a:t>
            </a:r>
          </a:p>
          <a:p>
            <a:r>
              <a:rPr lang="en-GB" sz="2000" dirty="0" smtClean="0">
                <a:solidFill>
                  <a:srgbClr val="C00000"/>
                </a:solidFill>
              </a:rPr>
              <a:t> m(34) rho(0.1) </a:t>
            </a:r>
            <a:r>
              <a:rPr lang="en-GB" sz="2000" dirty="0" err="1" smtClean="0">
                <a:solidFill>
                  <a:srgbClr val="C00000"/>
                </a:solidFill>
              </a:rPr>
              <a:t>size_cv</a:t>
            </a:r>
            <a:r>
              <a:rPr lang="en-GB" sz="2000" dirty="0" smtClean="0">
                <a:solidFill>
                  <a:srgbClr val="C00000"/>
                </a:solidFill>
              </a:rPr>
              <a:t>(0.9)  </a:t>
            </a:r>
            <a:r>
              <a:rPr lang="en-GB" sz="2000" dirty="0" err="1" smtClean="0">
                <a:solidFill>
                  <a:srgbClr val="C00000"/>
                </a:solidFill>
              </a:rPr>
              <a:t>base_correl</a:t>
            </a:r>
            <a:r>
              <a:rPr lang="en-GB" sz="2000" dirty="0" smtClean="0">
                <a:solidFill>
                  <a:srgbClr val="C00000"/>
                </a:solidFill>
              </a:rPr>
              <a:t>(0.5)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761" y="2564904"/>
            <a:ext cx="74168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This estimates that for 80% power, only 12 homes are required </a:t>
            </a:r>
          </a:p>
          <a:p>
            <a:r>
              <a:rPr lang="en-GB" sz="2000" dirty="0" smtClean="0"/>
              <a:t>(power </a:t>
            </a:r>
            <a:r>
              <a:rPr lang="en-GB" sz="2000" dirty="0" smtClean="0"/>
              <a:t>estimate =82%)</a:t>
            </a:r>
          </a:p>
          <a:p>
            <a:endParaRPr lang="en-GB" sz="2000" dirty="0"/>
          </a:p>
          <a:p>
            <a:r>
              <a:rPr lang="en-GB" sz="2000" dirty="0" smtClean="0"/>
              <a:t>Re-running </a:t>
            </a:r>
            <a:r>
              <a:rPr lang="en-GB" sz="2000" i="1" dirty="0" err="1" smtClean="0"/>
              <a:t>ipdpower</a:t>
            </a:r>
            <a:r>
              <a:rPr lang="en-GB" sz="2000" dirty="0"/>
              <a:t> </a:t>
            </a:r>
            <a:r>
              <a:rPr lang="en-GB" sz="2000" dirty="0" smtClean="0"/>
              <a:t>specifying 12 homes and 408 residents results in power estimated at  </a:t>
            </a:r>
            <a:r>
              <a:rPr lang="en-GB" sz="2000" dirty="0"/>
              <a:t>82.2% (79.7-84.5)</a:t>
            </a:r>
          </a:p>
          <a:p>
            <a:endParaRPr lang="en-GB" sz="2000" dirty="0"/>
          </a:p>
          <a:p>
            <a:r>
              <a:rPr lang="en-GB" sz="2000" dirty="0" smtClean="0"/>
              <a:t>So this example suggests </a:t>
            </a:r>
            <a:r>
              <a:rPr lang="en-GB" sz="2000" i="1" dirty="0" err="1" smtClean="0"/>
              <a:t>ipdpower</a:t>
            </a:r>
            <a:r>
              <a:rPr lang="en-GB" sz="2000" dirty="0" smtClean="0"/>
              <a:t> gives a very close estimate to </a:t>
            </a:r>
            <a:r>
              <a:rPr lang="en-GB" sz="2000" i="1" dirty="0" err="1" smtClean="0"/>
              <a:t>clustersampsi</a:t>
            </a:r>
            <a:endParaRPr lang="en-GB" sz="2000" i="1" dirty="0" smtClean="0"/>
          </a:p>
          <a:p>
            <a:endParaRPr lang="en-GB" sz="2000" i="1" dirty="0" smtClean="0"/>
          </a:p>
          <a:p>
            <a:r>
              <a:rPr lang="en-GB" sz="2000" dirty="0" smtClean="0"/>
              <a:t>Note: The 95% confidence interval over estimates the reliability of the power estimate as there is considerable uncertainty in the estimated model parameters.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299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 Interaction in </a:t>
            </a:r>
            <a:r>
              <a:rPr lang="en-GB" sz="4000" i="1" dirty="0" err="1" smtClean="0"/>
              <a:t>ipdpower</a:t>
            </a:r>
            <a:endParaRPr lang="en-GB" sz="4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484784"/>
            <a:ext cx="75608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000" dirty="0" smtClean="0"/>
              <a:t>Treated residents with good oral care at baseline might improve less than those with initial poor oral care.  </a:t>
            </a:r>
          </a:p>
          <a:p>
            <a:pPr marL="342900" indent="-342900">
              <a:buFont typeface="+mj-lt"/>
              <a:buAutoNum type="arabicPeriod"/>
            </a:pPr>
            <a:endParaRPr lang="en-GB" sz="8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/>
              <a:t>This weaker link of baseline to follow-up score can be modelled by an interaction of the baseline covariate with the treatment.</a:t>
            </a:r>
          </a:p>
          <a:p>
            <a:pPr marL="342900" indent="-342900">
              <a:buFont typeface="+mj-lt"/>
              <a:buAutoNum type="arabicPeriod"/>
            </a:pPr>
            <a:endParaRPr lang="en-GB" sz="800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000" dirty="0" err="1" smtClean="0"/>
              <a:t>This</a:t>
            </a:r>
            <a:r>
              <a:rPr lang="es-ES" sz="2000" dirty="0" smtClean="0"/>
              <a:t> </a:t>
            </a:r>
            <a:r>
              <a:rPr lang="es-ES" sz="2000" dirty="0" err="1" smtClean="0"/>
              <a:t>involves</a:t>
            </a:r>
            <a:r>
              <a:rPr lang="es-ES" sz="2000" dirty="0" smtClean="0"/>
              <a:t> </a:t>
            </a:r>
            <a:r>
              <a:rPr lang="es-ES" sz="2000" dirty="0" err="1" smtClean="0"/>
              <a:t>including</a:t>
            </a:r>
            <a:r>
              <a:rPr lang="es-ES" sz="2000" dirty="0" smtClean="0"/>
              <a:t> a b3 </a:t>
            </a:r>
            <a:r>
              <a:rPr lang="es-ES" sz="2000" dirty="0" err="1" smtClean="0"/>
              <a:t>term</a:t>
            </a:r>
            <a:r>
              <a:rPr lang="es-ES" sz="2000" dirty="0" smtClean="0"/>
              <a:t> in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model</a:t>
            </a:r>
            <a:r>
              <a:rPr lang="es-ES" sz="2000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endParaRPr lang="es-ES" sz="800" dirty="0" smtClean="0"/>
          </a:p>
          <a:p>
            <a:r>
              <a:rPr lang="es-ES" sz="2400" dirty="0" smtClean="0">
                <a:solidFill>
                  <a:srgbClr val="C00000"/>
                </a:solidFill>
              </a:rPr>
              <a:t>y </a:t>
            </a:r>
            <a:r>
              <a:rPr lang="es-ES" sz="2400" dirty="0">
                <a:solidFill>
                  <a:srgbClr val="C00000"/>
                </a:solidFill>
              </a:rPr>
              <a:t>= b0 + u0 + b1*</a:t>
            </a:r>
            <a:r>
              <a:rPr lang="es-ES" sz="2400" dirty="0" err="1">
                <a:solidFill>
                  <a:srgbClr val="C00000"/>
                </a:solidFill>
              </a:rPr>
              <a:t>grp</a:t>
            </a:r>
            <a:r>
              <a:rPr lang="es-ES" sz="2400" dirty="0">
                <a:solidFill>
                  <a:srgbClr val="C00000"/>
                </a:solidFill>
              </a:rPr>
              <a:t> + b2*</a:t>
            </a:r>
            <a:r>
              <a:rPr lang="es-ES" sz="2400" dirty="0" err="1">
                <a:solidFill>
                  <a:srgbClr val="C00000"/>
                </a:solidFill>
              </a:rPr>
              <a:t>xcovar</a:t>
            </a:r>
            <a:r>
              <a:rPr lang="es-ES" sz="2400" dirty="0">
                <a:solidFill>
                  <a:srgbClr val="C00000"/>
                </a:solidFill>
              </a:rPr>
              <a:t> </a:t>
            </a:r>
            <a:r>
              <a:rPr lang="es-ES" sz="2400" dirty="0" smtClean="0">
                <a:solidFill>
                  <a:srgbClr val="C00000"/>
                </a:solidFill>
              </a:rPr>
              <a:t> + b3*</a:t>
            </a:r>
            <a:r>
              <a:rPr lang="es-ES" sz="2400" dirty="0" err="1" smtClean="0">
                <a:solidFill>
                  <a:srgbClr val="C00000"/>
                </a:solidFill>
              </a:rPr>
              <a:t>grp</a:t>
            </a:r>
            <a:r>
              <a:rPr lang="es-ES" sz="2400" dirty="0" smtClean="0">
                <a:solidFill>
                  <a:srgbClr val="C00000"/>
                </a:solidFill>
              </a:rPr>
              <a:t>*</a:t>
            </a:r>
            <a:r>
              <a:rPr lang="es-ES" sz="2400" dirty="0" err="1" smtClean="0">
                <a:solidFill>
                  <a:srgbClr val="C00000"/>
                </a:solidFill>
              </a:rPr>
              <a:t>xcovar</a:t>
            </a:r>
            <a:r>
              <a:rPr lang="es-ES" sz="2400" dirty="0" smtClean="0">
                <a:solidFill>
                  <a:srgbClr val="C00000"/>
                </a:solidFill>
              </a:rPr>
              <a:t> + </a:t>
            </a:r>
            <a:r>
              <a:rPr lang="es-ES" sz="2400" dirty="0" err="1" smtClean="0">
                <a:solidFill>
                  <a:srgbClr val="C00000"/>
                </a:solidFill>
              </a:rPr>
              <a:t>errx</a:t>
            </a:r>
            <a:endParaRPr lang="es-ES" sz="2400" dirty="0" smtClean="0">
              <a:solidFill>
                <a:srgbClr val="C00000"/>
              </a:solidFill>
            </a:endParaRPr>
          </a:p>
          <a:p>
            <a:endParaRPr lang="es-ES" sz="800" dirty="0" smtClean="0">
              <a:solidFill>
                <a:srgbClr val="C00000"/>
              </a:solidFill>
            </a:endParaRPr>
          </a:p>
          <a:p>
            <a:r>
              <a:rPr lang="es-ES" sz="2400" dirty="0" smtClean="0">
                <a:solidFill>
                  <a:srgbClr val="C00000"/>
                </a:solidFill>
              </a:rPr>
              <a:t>y </a:t>
            </a:r>
            <a:r>
              <a:rPr lang="es-ES" sz="2400" dirty="0">
                <a:solidFill>
                  <a:srgbClr val="C00000"/>
                </a:solidFill>
              </a:rPr>
              <a:t>= b0 + u0 + b1*</a:t>
            </a:r>
            <a:r>
              <a:rPr lang="es-ES" sz="2400" dirty="0" err="1">
                <a:solidFill>
                  <a:srgbClr val="C00000"/>
                </a:solidFill>
              </a:rPr>
              <a:t>grp</a:t>
            </a:r>
            <a:r>
              <a:rPr lang="es-ES" sz="2400" dirty="0">
                <a:solidFill>
                  <a:srgbClr val="C00000"/>
                </a:solidFill>
              </a:rPr>
              <a:t> + </a:t>
            </a:r>
            <a:r>
              <a:rPr lang="es-ES" sz="2400" dirty="0" smtClean="0">
                <a:solidFill>
                  <a:srgbClr val="C00000"/>
                </a:solidFill>
              </a:rPr>
              <a:t>(b2 + b3*</a:t>
            </a:r>
            <a:r>
              <a:rPr lang="es-ES" sz="2400" dirty="0" err="1" smtClean="0">
                <a:solidFill>
                  <a:srgbClr val="C00000"/>
                </a:solidFill>
              </a:rPr>
              <a:t>grp</a:t>
            </a:r>
            <a:r>
              <a:rPr lang="es-ES" sz="2400" dirty="0" smtClean="0">
                <a:solidFill>
                  <a:srgbClr val="C00000"/>
                </a:solidFill>
              </a:rPr>
              <a:t>)*</a:t>
            </a:r>
            <a:r>
              <a:rPr lang="es-ES" sz="2400" dirty="0" err="1" smtClean="0">
                <a:solidFill>
                  <a:srgbClr val="C00000"/>
                </a:solidFill>
              </a:rPr>
              <a:t>xcovar</a:t>
            </a:r>
            <a:r>
              <a:rPr lang="es-ES" sz="2400" dirty="0" smtClean="0">
                <a:solidFill>
                  <a:srgbClr val="C00000"/>
                </a:solidFill>
              </a:rPr>
              <a:t> + </a:t>
            </a:r>
            <a:r>
              <a:rPr lang="es-ES" sz="2400" dirty="0" err="1">
                <a:solidFill>
                  <a:srgbClr val="C00000"/>
                </a:solidFill>
              </a:rPr>
              <a:t>errx</a:t>
            </a:r>
            <a:endParaRPr lang="es-ES" sz="2400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GB" sz="800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GB" sz="2000" dirty="0" smtClean="0"/>
              <a:t>  Given that b2 is around 4, setting b3 = -2 has the effect of reducing the relationship between the baseline score (covariate) and outcome follow-up score in the treated care homes only. </a:t>
            </a:r>
          </a:p>
          <a:p>
            <a:pPr marL="457200" indent="-457200">
              <a:buFont typeface="+mj-lt"/>
              <a:buAutoNum type="arabicPeriod" startAt="4"/>
            </a:pPr>
            <a:endParaRPr lang="en-GB" sz="800" dirty="0" smtClean="0"/>
          </a:p>
          <a:p>
            <a:pPr marL="342900" indent="-342900">
              <a:buFont typeface="+mj-lt"/>
              <a:buAutoNum type="arabicPeriod" startAt="4"/>
            </a:pPr>
            <a:r>
              <a:rPr lang="en-GB" sz="2000" dirty="0" smtClean="0"/>
              <a:t>This small interaction  made little difference to the estimated power values.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2552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021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4000" dirty="0" smtClean="0"/>
              <a:t>Care homes study</a:t>
            </a:r>
            <a:br>
              <a:rPr lang="en-GB" sz="4000" dirty="0" smtClean="0"/>
            </a:br>
            <a:r>
              <a:rPr lang="en-GB" sz="3100" dirty="0" smtClean="0"/>
              <a:t>(Improving Oral Health of Older Persons Initiative)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844824"/>
            <a:ext cx="820891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ea typeface="Calibri"/>
                <a:cs typeface="Times New Roman"/>
              </a:rPr>
              <a:t>T</a:t>
            </a:r>
            <a:r>
              <a:rPr lang="en-GB" sz="2400" dirty="0" smtClean="0">
                <a:ea typeface="Calibri"/>
                <a:cs typeface="Times New Roman"/>
              </a:rPr>
              <a:t>eeth </a:t>
            </a:r>
            <a:r>
              <a:rPr lang="en-GB" sz="2400" dirty="0">
                <a:ea typeface="Calibri"/>
                <a:cs typeface="Times New Roman"/>
              </a:rPr>
              <a:t>and gums </a:t>
            </a:r>
            <a:r>
              <a:rPr lang="en-GB" sz="2400" dirty="0" smtClean="0">
                <a:ea typeface="Calibri"/>
                <a:cs typeface="Times New Roman"/>
              </a:rPr>
              <a:t>affect </a:t>
            </a:r>
            <a:r>
              <a:rPr lang="en-GB" sz="2400" dirty="0" smtClean="0"/>
              <a:t>eating, speaking, and appearance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Particular problem for older people living in care homes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ea typeface="Calibri"/>
                <a:cs typeface="Times New Roman"/>
              </a:rPr>
              <a:t>M</a:t>
            </a:r>
            <a:r>
              <a:rPr lang="en-GB" sz="2400" dirty="0" smtClean="0">
                <a:ea typeface="Calibri"/>
                <a:cs typeface="Times New Roman"/>
              </a:rPr>
              <a:t>any </a:t>
            </a:r>
            <a:r>
              <a:rPr lang="en-GB" sz="2400" dirty="0">
                <a:ea typeface="Calibri"/>
                <a:cs typeface="Times New Roman"/>
              </a:rPr>
              <a:t>care home staff have not received </a:t>
            </a:r>
            <a:r>
              <a:rPr lang="en-GB" sz="2400" dirty="0" smtClean="0">
                <a:ea typeface="Calibri"/>
                <a:cs typeface="Times New Roman"/>
              </a:rPr>
              <a:t>the necessary oral hygiene training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cs typeface="Times New Roman"/>
              </a:rPr>
              <a:t>This study looks at the effects of an oral health </a:t>
            </a:r>
            <a:r>
              <a:rPr lang="en-GB" sz="2400" dirty="0">
                <a:cs typeface="Times New Roman"/>
              </a:rPr>
              <a:t>training programme for care home </a:t>
            </a:r>
            <a:r>
              <a:rPr lang="en-GB" sz="2400" dirty="0" smtClean="0">
                <a:cs typeface="Times New Roman"/>
              </a:rPr>
              <a:t>staff</a:t>
            </a:r>
          </a:p>
        </p:txBody>
      </p:sp>
    </p:spTree>
    <p:extLst>
      <p:ext uri="{BB962C8B-B14F-4D97-AF65-F5344CB8AC3E}">
        <p14:creationId xmlns:p14="http://schemas.microsoft.com/office/powerpoint/2010/main" val="336597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Specific concluding points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063889" y="1484784"/>
            <a:ext cx="7200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Consider non-normal </a:t>
            </a:r>
            <a:r>
              <a:rPr lang="en-GB" sz="2400" dirty="0"/>
              <a:t>distribution of the outcome </a:t>
            </a:r>
            <a:r>
              <a:rPr lang="en-GB" sz="2400" dirty="0" smtClean="0"/>
              <a:t>GOHAI?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8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Consider dichotomous </a:t>
            </a:r>
            <a:r>
              <a:rPr lang="en-GB" sz="2400" dirty="0"/>
              <a:t>outcome for teeth brushing </a:t>
            </a:r>
            <a:endParaRPr lang="en-GB" sz="2400" dirty="0" smtClean="0"/>
          </a:p>
          <a:p>
            <a:endParaRPr lang="en-GB" sz="8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/>
              <a:t>Suggest starting with a simple analytic procedure like </a:t>
            </a:r>
            <a:r>
              <a:rPr lang="en-GB" sz="2400" i="1" dirty="0" err="1" smtClean="0"/>
              <a:t>clustersampsi</a:t>
            </a:r>
            <a:r>
              <a:rPr lang="en-GB" sz="2400" dirty="0" smtClean="0"/>
              <a:t> and migrating to </a:t>
            </a:r>
            <a:r>
              <a:rPr lang="en-GB" sz="2400" i="1" dirty="0" err="1" smtClean="0"/>
              <a:t>ipdpower</a:t>
            </a:r>
            <a:r>
              <a:rPr lang="en-GB" sz="2400" dirty="0" smtClean="0"/>
              <a:t> as </a:t>
            </a:r>
            <a:r>
              <a:rPr lang="en-GB" sz="2400" dirty="0" smtClean="0"/>
              <a:t>required for the more advanced features.</a:t>
            </a:r>
            <a:endParaRPr lang="en-GB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sz="1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/>
              <a:t>Need to match treatment and control </a:t>
            </a:r>
            <a:r>
              <a:rPr lang="en-GB" sz="2400" dirty="0" smtClean="0"/>
              <a:t>care home sizes?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84954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General concluding points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86513" y="1340768"/>
            <a:ext cx="842493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GB" sz="2400" dirty="0" smtClean="0"/>
              <a:t>A Power/sample size estimation can be the start of an iterative process with review of study design to obtain optimum plan. </a:t>
            </a:r>
          </a:p>
          <a:p>
            <a:endParaRPr lang="en-GB" sz="11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GB" sz="2400" dirty="0" smtClean="0"/>
              <a:t>Review powering for primary and secondary outcomes.</a:t>
            </a:r>
          </a:p>
          <a:p>
            <a:endParaRPr lang="en-GB" sz="11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GB" sz="2400" dirty="0" smtClean="0"/>
              <a:t>Advantages of having simulated data: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400" dirty="0" smtClean="0"/>
              <a:t>Chance to try alternative analysis approaches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400" dirty="0" smtClean="0"/>
              <a:t>Review plans for data collection –</a:t>
            </a:r>
            <a:r>
              <a:rPr lang="en-GB" sz="2400" dirty="0"/>
              <a:t> </a:t>
            </a:r>
            <a:r>
              <a:rPr lang="en-GB" sz="2400" dirty="0" smtClean="0"/>
              <a:t>covariates, measures, matching etc.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400" dirty="0" smtClean="0"/>
              <a:t>Makes explicit the distributions of simulated cluster sizes</a:t>
            </a:r>
          </a:p>
          <a:p>
            <a:endParaRPr lang="en-GB" sz="11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GB" sz="2400" dirty="0"/>
              <a:t>Obtaining estimates of </a:t>
            </a:r>
            <a:r>
              <a:rPr lang="en-GB" sz="2400" dirty="0" err="1" smtClean="0"/>
              <a:t>icc</a:t>
            </a:r>
            <a:r>
              <a:rPr lang="en-GB" sz="2400" dirty="0" smtClean="0"/>
              <a:t>, correlations and variances from published work can be a difficulty – may decide to carry out </a:t>
            </a:r>
            <a:r>
              <a:rPr lang="en-GB" sz="2400" dirty="0" smtClean="0"/>
              <a:t>pilot study of suitable size.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64034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165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References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196752"/>
            <a:ext cx="835292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Atchison KA </a:t>
            </a:r>
            <a:r>
              <a:rPr lang="en-GB" sz="2000" dirty="0" smtClean="0"/>
              <a:t>1990 Development of the Geriatric Oral Health Assessment Index </a:t>
            </a:r>
            <a:r>
              <a:rPr lang="en-GB" sz="2000" i="1" dirty="0" smtClean="0"/>
              <a:t>J. Dental Educ</a:t>
            </a:r>
            <a:r>
              <a:rPr lang="en-GB" sz="2000" dirty="0"/>
              <a:t>. </a:t>
            </a:r>
            <a:r>
              <a:rPr lang="en-GB" sz="2000" dirty="0" smtClean="0"/>
              <a:t>1990, 54(11) p680-687, </a:t>
            </a:r>
          </a:p>
          <a:p>
            <a:endParaRPr lang="en-GB" sz="800" dirty="0"/>
          </a:p>
          <a:p>
            <a:r>
              <a:rPr lang="en-GB" sz="2000" dirty="0"/>
              <a:t>Arnold </a:t>
            </a:r>
            <a:r>
              <a:rPr lang="en-GB" sz="2000" dirty="0" smtClean="0"/>
              <a:t>BF et al. Simulation </a:t>
            </a:r>
            <a:r>
              <a:rPr lang="en-GB" sz="2000" dirty="0"/>
              <a:t>methods to estimate design </a:t>
            </a:r>
            <a:r>
              <a:rPr lang="en-GB" sz="2000" dirty="0" smtClean="0"/>
              <a:t>power: an </a:t>
            </a:r>
            <a:r>
              <a:rPr lang="en-GB" sz="2000" dirty="0"/>
              <a:t>overview for applied research. </a:t>
            </a:r>
            <a:r>
              <a:rPr lang="en-GB" sz="2000" i="1" dirty="0" smtClean="0"/>
              <a:t>BMC </a:t>
            </a:r>
            <a:r>
              <a:rPr lang="en-GB" sz="2000" i="1" dirty="0"/>
              <a:t>Medical Research </a:t>
            </a:r>
            <a:r>
              <a:rPr lang="en-GB" sz="2000" i="1" dirty="0" smtClean="0"/>
              <a:t>Methodology. </a:t>
            </a:r>
            <a:r>
              <a:rPr lang="en-GB" sz="2000" dirty="0"/>
              <a:t>2011, </a:t>
            </a:r>
            <a:r>
              <a:rPr lang="en-GB" sz="2000" dirty="0" smtClean="0"/>
              <a:t>11:94</a:t>
            </a:r>
          </a:p>
          <a:p>
            <a:endParaRPr lang="en-GB" sz="800" dirty="0" smtClean="0"/>
          </a:p>
          <a:p>
            <a:r>
              <a:rPr lang="en-GB" sz="2000" dirty="0" err="1"/>
              <a:t>Kontopantelis</a:t>
            </a:r>
            <a:r>
              <a:rPr lang="en-GB" sz="2000" dirty="0"/>
              <a:t> E, </a:t>
            </a:r>
            <a:r>
              <a:rPr lang="en-GB" sz="2000" dirty="0" err="1"/>
              <a:t>Springate</a:t>
            </a:r>
            <a:r>
              <a:rPr lang="en-GB" sz="2000" dirty="0"/>
              <a:t> D, </a:t>
            </a:r>
            <a:r>
              <a:rPr lang="en-GB" sz="2000" dirty="0" err="1"/>
              <a:t>Parisi</a:t>
            </a:r>
            <a:r>
              <a:rPr lang="en-GB" sz="2000" dirty="0"/>
              <a:t> </a:t>
            </a:r>
            <a:r>
              <a:rPr lang="en-GB" sz="2000" dirty="0" smtClean="0"/>
              <a:t>R, </a:t>
            </a:r>
            <a:r>
              <a:rPr lang="en-GB" sz="2000" dirty="0"/>
              <a:t>Reeves D. </a:t>
            </a:r>
            <a:r>
              <a:rPr lang="en-GB" sz="2000" i="1" dirty="0" err="1"/>
              <a:t>ipdpower</a:t>
            </a:r>
            <a:r>
              <a:rPr lang="en-GB" sz="2000" i="1" dirty="0"/>
              <a:t>: </a:t>
            </a:r>
            <a:r>
              <a:rPr lang="en-GB" sz="2000" dirty="0"/>
              <a:t>simulation based power calculations for mixed </a:t>
            </a:r>
            <a:r>
              <a:rPr lang="en-GB" sz="2000" dirty="0" smtClean="0"/>
              <a:t>effects models</a:t>
            </a:r>
            <a:r>
              <a:rPr lang="en-GB" sz="2000" dirty="0"/>
              <a:t>. </a:t>
            </a:r>
            <a:r>
              <a:rPr lang="en-GB" sz="2000" dirty="0" smtClean="0"/>
              <a:t>(accepted)  </a:t>
            </a:r>
            <a:r>
              <a:rPr lang="en-GB" sz="2000" i="1" dirty="0"/>
              <a:t>J. </a:t>
            </a:r>
            <a:r>
              <a:rPr lang="en-GB" sz="2000" i="1" dirty="0" smtClean="0"/>
              <a:t>Statistical Software </a:t>
            </a:r>
            <a:r>
              <a:rPr lang="en-GB" sz="2000" dirty="0" smtClean="0"/>
              <a:t>VV, (II)</a:t>
            </a:r>
          </a:p>
          <a:p>
            <a:endParaRPr lang="en-GB" sz="800" dirty="0" smtClean="0"/>
          </a:p>
          <a:p>
            <a:r>
              <a:rPr lang="en-GB" sz="2000" dirty="0" smtClean="0"/>
              <a:t>Hemming K</a:t>
            </a:r>
            <a:r>
              <a:rPr lang="en-GB" sz="2000" dirty="0"/>
              <a:t>, Marsh J. A menu-driven facility for sample-size calculations in cluster randomized controlled trials. </a:t>
            </a:r>
            <a:r>
              <a:rPr lang="en-GB" sz="2000" i="1" dirty="0"/>
              <a:t>The </a:t>
            </a:r>
            <a:r>
              <a:rPr lang="en-GB" sz="2000" i="1" dirty="0" err="1"/>
              <a:t>Stata</a:t>
            </a:r>
            <a:r>
              <a:rPr lang="en-GB" sz="2000" i="1" dirty="0"/>
              <a:t> </a:t>
            </a:r>
            <a:r>
              <a:rPr lang="en-GB" sz="2000" i="1" dirty="0" smtClean="0"/>
              <a:t>Journal</a:t>
            </a:r>
            <a:r>
              <a:rPr lang="en-GB" sz="2000" dirty="0" smtClean="0"/>
              <a:t>. 2013, 13 (1): </a:t>
            </a:r>
            <a:r>
              <a:rPr lang="en-GB" sz="2000" dirty="0"/>
              <a:t>pp. </a:t>
            </a:r>
            <a:r>
              <a:rPr lang="en-GB" sz="2000" dirty="0" smtClean="0"/>
              <a:t>114-135</a:t>
            </a:r>
          </a:p>
          <a:p>
            <a:endParaRPr lang="en-GB" sz="800" dirty="0"/>
          </a:p>
          <a:p>
            <a:r>
              <a:rPr lang="en-GB" sz="2000" dirty="0" err="1" smtClean="0"/>
              <a:t>Batistatou</a:t>
            </a:r>
            <a:r>
              <a:rPr lang="en-GB" sz="2000" dirty="0"/>
              <a:t> E, Roberts </a:t>
            </a:r>
            <a:r>
              <a:rPr lang="en-GB" sz="2000" dirty="0" smtClean="0"/>
              <a:t>C, Roberts S. </a:t>
            </a:r>
            <a:r>
              <a:rPr lang="en-GB" sz="2000" dirty="0"/>
              <a:t>Sample size and power calculations for trials and quasi-experimental studies with clustering. </a:t>
            </a:r>
            <a:r>
              <a:rPr lang="en-GB" sz="2000" i="1" dirty="0"/>
              <a:t>The </a:t>
            </a:r>
            <a:r>
              <a:rPr lang="en-GB" sz="2000" i="1" dirty="0" err="1"/>
              <a:t>Stata</a:t>
            </a:r>
            <a:r>
              <a:rPr lang="en-GB" sz="2000" i="1" dirty="0"/>
              <a:t> </a:t>
            </a:r>
            <a:r>
              <a:rPr lang="en-GB" sz="2000" i="1" dirty="0" smtClean="0"/>
              <a:t>Journal</a:t>
            </a:r>
            <a:r>
              <a:rPr lang="en-GB" sz="2000" dirty="0" smtClean="0"/>
              <a:t>. 2014, 14(1): </a:t>
            </a:r>
            <a:r>
              <a:rPr lang="en-GB" sz="2000" dirty="0"/>
              <a:t>pp. </a:t>
            </a:r>
            <a:r>
              <a:rPr lang="en-GB" sz="2000" dirty="0" smtClean="0"/>
              <a:t>159-175</a:t>
            </a:r>
          </a:p>
          <a:p>
            <a:endParaRPr lang="en-GB" sz="800" dirty="0" smtClean="0"/>
          </a:p>
          <a:p>
            <a:r>
              <a:rPr lang="en-GB" sz="2000" dirty="0"/>
              <a:t>Campbell MK et al. Sample size calculator for cluster randomized </a:t>
            </a:r>
            <a:r>
              <a:rPr lang="en-GB" sz="2000" dirty="0" smtClean="0"/>
              <a:t>trials</a:t>
            </a:r>
            <a:r>
              <a:rPr lang="en-GB" sz="2000" dirty="0"/>
              <a:t>. </a:t>
            </a:r>
            <a:r>
              <a:rPr lang="en-GB" sz="2000" i="1" dirty="0" err="1"/>
              <a:t>Comput</a:t>
            </a:r>
            <a:r>
              <a:rPr lang="en-GB" sz="2000" i="1" dirty="0"/>
              <a:t> </a:t>
            </a:r>
            <a:r>
              <a:rPr lang="en-GB" sz="2000" i="1" dirty="0" err="1"/>
              <a:t>Biol</a:t>
            </a:r>
            <a:r>
              <a:rPr lang="en-GB" sz="2000" i="1" dirty="0"/>
              <a:t> Med</a:t>
            </a:r>
            <a:r>
              <a:rPr lang="en-GB" sz="2000" dirty="0"/>
              <a:t> </a:t>
            </a:r>
            <a:r>
              <a:rPr lang="en-GB" sz="2000" dirty="0" smtClean="0"/>
              <a:t>2004;34:113-125.</a:t>
            </a:r>
          </a:p>
        </p:txBody>
      </p:sp>
    </p:spTree>
    <p:extLst>
      <p:ext uri="{BB962C8B-B14F-4D97-AF65-F5344CB8AC3E}">
        <p14:creationId xmlns:p14="http://schemas.microsoft.com/office/powerpoint/2010/main" val="228806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7491083" cy="6478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Measures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91030" y="1340768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The </a:t>
            </a:r>
            <a:r>
              <a:rPr lang="en-GB" sz="2400" dirty="0">
                <a:ea typeface="Calibri"/>
                <a:cs typeface="Times New Roman"/>
              </a:rPr>
              <a:t>Geriatric Oral Health Assessment Index </a:t>
            </a:r>
            <a:r>
              <a:rPr lang="en-GB" sz="2400" dirty="0" smtClean="0">
                <a:ea typeface="Calibri"/>
                <a:cs typeface="Times New Roman"/>
              </a:rPr>
              <a:t> (GOHAI) is a validated questionnaire covering oral </a:t>
            </a:r>
            <a:r>
              <a:rPr lang="en-GB" sz="2400" dirty="0">
                <a:ea typeface="Calibri"/>
                <a:cs typeface="Times New Roman"/>
              </a:rPr>
              <a:t>functional problems </a:t>
            </a:r>
            <a:r>
              <a:rPr lang="en-GB" sz="2400" dirty="0" smtClean="0">
                <a:ea typeface="Calibri"/>
                <a:cs typeface="Times New Roman"/>
              </a:rPr>
              <a:t>and associated psychosocial impacts.</a:t>
            </a:r>
          </a:p>
          <a:p>
            <a:pPr marL="342900" indent="-342900">
              <a:buFont typeface="+mj-lt"/>
              <a:buAutoNum type="arabicPeriod"/>
            </a:pPr>
            <a:endParaRPr lang="en-GB" dirty="0" smtClean="0">
              <a:ea typeface="Calibri"/>
              <a:cs typeface="Times New 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/>
              <a:t>Teeth brushed dichotomy:- If the resident’s teeth were brushed (either by the resident or by the carer) then it’s “Yes”, otherwise, “No”.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5044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Intervention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556792"/>
            <a:ext cx="835292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2400" dirty="0" smtClean="0"/>
              <a:t>Training in:</a:t>
            </a:r>
          </a:p>
          <a:p>
            <a:pPr marL="914400" lvl="1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 smtClean="0"/>
              <a:t>Oral </a:t>
            </a:r>
            <a:r>
              <a:rPr lang="en-GB" sz="2400" dirty="0" smtClean="0"/>
              <a:t>health </a:t>
            </a:r>
            <a:r>
              <a:rPr lang="en-GB" sz="2400" dirty="0" smtClean="0"/>
              <a:t>education</a:t>
            </a:r>
          </a:p>
          <a:p>
            <a:pPr marL="914400" lvl="1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 smtClean="0"/>
              <a:t>Oral </a:t>
            </a:r>
            <a:r>
              <a:rPr lang="en-GB" sz="2400" dirty="0"/>
              <a:t>health assessment and </a:t>
            </a:r>
            <a:r>
              <a:rPr lang="en-GB" sz="2400" dirty="0" smtClean="0"/>
              <a:t>prevention</a:t>
            </a:r>
          </a:p>
          <a:p>
            <a:pPr marL="914400" lvl="1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400" dirty="0"/>
              <a:t>R</a:t>
            </a:r>
            <a:r>
              <a:rPr lang="en-GB" sz="2400" dirty="0" smtClean="0"/>
              <a:t>ecognition </a:t>
            </a:r>
            <a:r>
              <a:rPr lang="en-GB" sz="2400" dirty="0"/>
              <a:t>of </a:t>
            </a:r>
            <a:r>
              <a:rPr lang="en-GB" sz="2400" dirty="0" smtClean="0"/>
              <a:t>oral disorders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6406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401" y="125372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Study Design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85769" y="1340768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STUDY SAMPLE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41 care homes potentially available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resident numbers between 9 and 88 per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STUDY TIMELINE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Baseline data collection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Care homes allocated at random to staff training or control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Follow-up data collection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STATISTICAL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Choice of procedure for sample size estimation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Estimate n</a:t>
            </a:r>
            <a:r>
              <a:rPr lang="en-GB" sz="2400" dirty="0" smtClean="0"/>
              <a:t>umber </a:t>
            </a:r>
            <a:r>
              <a:rPr lang="en-GB" sz="2400" dirty="0" smtClean="0"/>
              <a:t>of care homes needed for 80% power</a:t>
            </a:r>
          </a:p>
        </p:txBody>
      </p:sp>
    </p:spTree>
    <p:extLst>
      <p:ext uri="{BB962C8B-B14F-4D97-AF65-F5344CB8AC3E}">
        <p14:creationId xmlns:p14="http://schemas.microsoft.com/office/powerpoint/2010/main" val="69741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Features of sample size estimation procedures for cluster RCT (1)</a:t>
            </a:r>
            <a:endParaRPr lang="en-GB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939416"/>
              </p:ext>
            </p:extLst>
          </p:nvPr>
        </p:nvGraphicFramePr>
        <p:xfrm>
          <a:off x="539552" y="1772816"/>
          <a:ext cx="8064896" cy="4203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16224"/>
                <a:gridCol w="2016224"/>
              </a:tblGrid>
              <a:tr h="132766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Procedure name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Analytic/</a:t>
                      </a:r>
                    </a:p>
                    <a:p>
                      <a:r>
                        <a:rPr lang="en-GB" sz="2400" dirty="0" smtClean="0"/>
                        <a:t>simulation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Variable cluster size?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Binary</a:t>
                      </a:r>
                      <a:r>
                        <a:rPr lang="en-GB" sz="2400" baseline="0" dirty="0" smtClean="0"/>
                        <a:t> outcomes accepted?</a:t>
                      </a:r>
                      <a:endParaRPr lang="en-GB" sz="2400" dirty="0"/>
                    </a:p>
                  </a:txBody>
                  <a:tcPr/>
                </a:tc>
              </a:tr>
              <a:tr h="414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Arnold et al 2011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simulation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</a:p>
                  </a:txBody>
                  <a:tcPr marL="68580" marR="68580" marT="0" marB="0"/>
                </a:tc>
              </a:tr>
              <a:tr h="414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ipdpower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simulation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yes (Poisson)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clustersampsi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analytic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 (CV)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</a:p>
                  </a:txBody>
                  <a:tcPr marL="68580" marR="68580" marT="0" marB="0"/>
                </a:tc>
              </a:tr>
              <a:tr h="414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clsampsi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analytic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 (variances)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</a:p>
                  </a:txBody>
                  <a:tcPr marL="68580" marR="68580" marT="0" marB="0"/>
                </a:tc>
              </a:tr>
              <a:tr h="760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Aberdeen 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Calculator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analytic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5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Features of sample size estimation procedures for cluster RCT (2)</a:t>
            </a:r>
            <a:endParaRPr lang="en-GB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547660"/>
              </p:ext>
            </p:extLst>
          </p:nvPr>
        </p:nvGraphicFramePr>
        <p:xfrm>
          <a:off x="539552" y="1772816"/>
          <a:ext cx="8064896" cy="4402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16224"/>
                <a:gridCol w="2016224"/>
              </a:tblGrid>
              <a:tr h="1429795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Procedure name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Baseline covariate available?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Treatment x covariate interaction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Realisation outcome data</a:t>
                      </a:r>
                      <a:r>
                        <a:rPr lang="en-GB" sz="2400" baseline="0" dirty="0" smtClean="0"/>
                        <a:t> available?</a:t>
                      </a:r>
                      <a:endParaRPr lang="en-GB" sz="2400" dirty="0"/>
                    </a:p>
                  </a:txBody>
                  <a:tcPr/>
                </a:tc>
              </a:tr>
              <a:tr h="446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Arnold et al 2011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  <a:tr h="446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ipdpower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clustersampsi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  <a:tr h="446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clsampsi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  <a:tr h="818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Aberdeen 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Calculator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Features of sample size estimation procedures for cluster RCT (3)</a:t>
            </a:r>
            <a:endParaRPr lang="en-GB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962987"/>
              </p:ext>
            </p:extLst>
          </p:nvPr>
        </p:nvGraphicFramePr>
        <p:xfrm>
          <a:off x="539552" y="1772816"/>
          <a:ext cx="8064896" cy="4720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16224"/>
                <a:gridCol w="2016224"/>
              </a:tblGrid>
              <a:tr h="1858408"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r>
                        <a:rPr lang="en-GB" sz="2400" dirty="0" smtClean="0"/>
                        <a:t>Procedure name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Calculates power/</a:t>
                      </a:r>
                    </a:p>
                    <a:p>
                      <a:r>
                        <a:rPr lang="en-GB" sz="2400" dirty="0" smtClean="0"/>
                        <a:t>n of clusters/</a:t>
                      </a:r>
                    </a:p>
                    <a:p>
                      <a:r>
                        <a:rPr lang="en-GB" sz="2400" dirty="0" smtClean="0"/>
                        <a:t>cluster size?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Calculates detectable 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differences?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Accepts </a:t>
                      </a:r>
                      <a:r>
                        <a:rPr lang="en-GB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icc</a:t>
                      </a: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correlation 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inputs?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9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Arnold et al 2011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yes/no/no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9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ipdpower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yes/no/no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9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clustersampsi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yes/yes/yes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</a:p>
                  </a:txBody>
                  <a:tcPr marL="68580" marR="68580" marT="0" marB="0"/>
                </a:tc>
              </a:tr>
              <a:tr h="409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clsampsi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yes/yes/no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icc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1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Aberdeen 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Calculator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no/yes/yes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icc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5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Choice of </a:t>
            </a:r>
            <a:r>
              <a:rPr lang="en-GB" sz="3600" dirty="0" smtClean="0"/>
              <a:t>estimation procedure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92176" y="1556792"/>
            <a:ext cx="813690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Reasons for choosing </a:t>
            </a:r>
            <a:r>
              <a:rPr lang="en-GB" sz="2400" i="1" u="sng" dirty="0" err="1" smtClean="0"/>
              <a:t>ipdpower</a:t>
            </a:r>
            <a:r>
              <a:rPr lang="en-GB" sz="2400" dirty="0" smtClean="0"/>
              <a:t>:-</a:t>
            </a: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Ø"/>
            </a:pPr>
            <a:r>
              <a:rPr lang="en-GB" sz="2000" dirty="0" smtClean="0"/>
              <a:t>Allows: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000" dirty="0" smtClean="0"/>
              <a:t>variable cluster size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000" dirty="0" smtClean="0"/>
              <a:t>covariate representing baseline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000" dirty="0" smtClean="0"/>
              <a:t>treatment x covariate interaction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Ø"/>
            </a:pPr>
            <a:r>
              <a:rPr lang="en-GB" sz="2000" dirty="0" smtClean="0"/>
              <a:t>Simulated outcome data available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92176" y="3717032"/>
            <a:ext cx="784887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Reasons for NOT choosing </a:t>
            </a:r>
            <a:r>
              <a:rPr lang="en-GB" sz="2400" i="1" u="sng" dirty="0" err="1" smtClean="0"/>
              <a:t>ipdpower</a:t>
            </a:r>
            <a:r>
              <a:rPr lang="en-GB" sz="2400" dirty="0" smtClean="0"/>
              <a:t>:-</a:t>
            </a:r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Ø"/>
            </a:pPr>
            <a:r>
              <a:rPr lang="en-GB" sz="2000" dirty="0"/>
              <a:t>D</a:t>
            </a:r>
            <a:r>
              <a:rPr lang="en-GB" sz="2000" dirty="0" smtClean="0"/>
              <a:t>oes not calculate </a:t>
            </a:r>
          </a:p>
          <a:p>
            <a:pPr marL="914400" lvl="1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000" dirty="0" smtClean="0"/>
              <a:t>no. of clusters for given power</a:t>
            </a:r>
          </a:p>
          <a:p>
            <a:pPr marL="914400" lvl="1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000" dirty="0" smtClean="0"/>
              <a:t>detectable difference for given cluster number/size</a:t>
            </a:r>
          </a:p>
          <a:p>
            <a:pPr indent="-457200">
              <a:spcBef>
                <a:spcPts val="600"/>
              </a:spcBef>
              <a:buFont typeface="Wingdings" pitchFamily="2" charset="2"/>
              <a:buChar char="Ø"/>
            </a:pPr>
            <a:r>
              <a:rPr lang="en-GB" sz="2000" dirty="0"/>
              <a:t>D</a:t>
            </a:r>
            <a:r>
              <a:rPr lang="en-GB" sz="2000" dirty="0" smtClean="0"/>
              <a:t>oes not accept as input </a:t>
            </a:r>
            <a:r>
              <a:rPr lang="en-GB" sz="2000" dirty="0" err="1" smtClean="0"/>
              <a:t>icc</a:t>
            </a:r>
            <a:r>
              <a:rPr lang="en-GB" sz="2000" dirty="0" smtClean="0"/>
              <a:t> and covariate by outcome correlation.</a:t>
            </a:r>
          </a:p>
        </p:txBody>
      </p:sp>
    </p:spTree>
    <p:extLst>
      <p:ext uri="{BB962C8B-B14F-4D97-AF65-F5344CB8AC3E}">
        <p14:creationId xmlns:p14="http://schemas.microsoft.com/office/powerpoint/2010/main" val="11594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1895</Words>
  <Application>Microsoft Office PowerPoint</Application>
  <PresentationFormat>On-screen Show (4:3)</PresentationFormat>
  <Paragraphs>279</Paragraphs>
  <Slides>23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Use of simulation with ipdpower in designing a randomised cluster study of an oral health intervention in care homes</vt:lpstr>
      <vt:lpstr> Care homes study (Improving Oral Health of Older Persons Initiative)  </vt:lpstr>
      <vt:lpstr>Measures</vt:lpstr>
      <vt:lpstr>Intervention</vt:lpstr>
      <vt:lpstr>Study Design</vt:lpstr>
      <vt:lpstr>Features of sample size estimation procedures for cluster RCT (1)</vt:lpstr>
      <vt:lpstr>Features of sample size estimation procedures for cluster RCT (2)</vt:lpstr>
      <vt:lpstr>Features of sample size estimation procedures for cluster RCT (3)</vt:lpstr>
      <vt:lpstr>Choice of estimation procedure</vt:lpstr>
      <vt:lpstr>How simulation procedure works</vt:lpstr>
      <vt:lpstr>Simple model for continuous outcome in ipdpower </vt:lpstr>
      <vt:lpstr>Choosing parameters for ipdpower (1)</vt:lpstr>
      <vt:lpstr>Choosing parameters for ipdpower (2)</vt:lpstr>
      <vt:lpstr>ipdpower help files</vt:lpstr>
      <vt:lpstr>Example run of ipdpower</vt:lpstr>
      <vt:lpstr>Output summarised from 1000 realizations by ipdpower</vt:lpstr>
      <vt:lpstr>Analysis of last realised data file from ipdpower</vt:lpstr>
      <vt:lpstr>Comparison of ipdpower with clustersampsi</vt:lpstr>
      <vt:lpstr> Interaction in ipdpower</vt:lpstr>
      <vt:lpstr>Specific concluding points</vt:lpstr>
      <vt:lpstr>General concluding points</vt:lpstr>
      <vt:lpstr>References</vt:lpstr>
      <vt:lpstr>PowerPoint Presentation</vt:lpstr>
    </vt:vector>
  </TitlesOfParts>
  <Company>UCL FBS AISC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simulation with ipdpower in designing a randomised cluster study of an oral health intervention in care homes</dc:title>
  <dc:creator>DavidB</dc:creator>
  <cp:lastModifiedBy>Kelvin Consultancy</cp:lastModifiedBy>
  <cp:revision>165</cp:revision>
  <dcterms:created xsi:type="dcterms:W3CDTF">2015-09-04T11:06:57Z</dcterms:created>
  <dcterms:modified xsi:type="dcterms:W3CDTF">2015-09-09T14:31:17Z</dcterms:modified>
</cp:coreProperties>
</file>