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44"/>
  </p:notesMasterIdLst>
  <p:handoutMasterIdLst>
    <p:handoutMasterId r:id="rId45"/>
  </p:handoutMasterIdLst>
  <p:sldIdLst>
    <p:sldId id="256" r:id="rId3"/>
    <p:sldId id="425" r:id="rId4"/>
    <p:sldId id="532" r:id="rId5"/>
    <p:sldId id="533" r:id="rId6"/>
    <p:sldId id="534" r:id="rId7"/>
    <p:sldId id="535" r:id="rId8"/>
    <p:sldId id="523" r:id="rId9"/>
    <p:sldId id="541" r:id="rId10"/>
    <p:sldId id="542" r:id="rId11"/>
    <p:sldId id="546" r:id="rId12"/>
    <p:sldId id="539" r:id="rId13"/>
    <p:sldId id="571" r:id="rId14"/>
    <p:sldId id="426" r:id="rId15"/>
    <p:sldId id="460" r:id="rId16"/>
    <p:sldId id="462" r:id="rId17"/>
    <p:sldId id="465" r:id="rId18"/>
    <p:sldId id="467" r:id="rId19"/>
    <p:sldId id="472" r:id="rId20"/>
    <p:sldId id="487" r:id="rId21"/>
    <p:sldId id="484" r:id="rId22"/>
    <p:sldId id="537" r:id="rId23"/>
    <p:sldId id="536" r:id="rId24"/>
    <p:sldId id="568" r:id="rId25"/>
    <p:sldId id="548" r:id="rId26"/>
    <p:sldId id="564" r:id="rId27"/>
    <p:sldId id="565" r:id="rId28"/>
    <p:sldId id="569" r:id="rId29"/>
    <p:sldId id="549" r:id="rId30"/>
    <p:sldId id="570" r:id="rId31"/>
    <p:sldId id="550" r:id="rId32"/>
    <p:sldId id="551" r:id="rId33"/>
    <p:sldId id="566" r:id="rId34"/>
    <p:sldId id="552" r:id="rId35"/>
    <p:sldId id="553" r:id="rId36"/>
    <p:sldId id="555" r:id="rId37"/>
    <p:sldId id="556" r:id="rId38"/>
    <p:sldId id="567" r:id="rId39"/>
    <p:sldId id="561" r:id="rId40"/>
    <p:sldId id="563" r:id="rId41"/>
    <p:sldId id="503" r:id="rId42"/>
    <p:sldId id="481" r:id="rId43"/>
  </p:sldIdLst>
  <p:sldSz cx="9144000" cy="6858000" type="screen4x3"/>
  <p:notesSz cx="6781800" cy="99187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3399"/>
    <a:srgbClr val="006600"/>
    <a:srgbClr val="000099"/>
    <a:srgbClr val="6666FF"/>
    <a:srgbClr val="990033"/>
    <a:srgbClr val="6699FF"/>
    <a:srgbClr val="FF0000"/>
    <a:srgbClr val="FF99FF"/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32" autoAdjust="0"/>
    <p:restoredTop sz="80987" autoAdjust="0"/>
  </p:normalViewPr>
  <p:slideViewPr>
    <p:cSldViewPr snapToObjects="1">
      <p:cViewPr varScale="1">
        <p:scale>
          <a:sx n="45" d="100"/>
          <a:sy n="45" d="100"/>
        </p:scale>
        <p:origin x="-936" y="-86"/>
      </p:cViewPr>
      <p:guideLst>
        <p:guide orient="horz" pos="1480"/>
        <p:guide orient="horz" pos="3707"/>
        <p:guide orient="horz" pos="642"/>
        <p:guide pos="5329"/>
        <p:guide pos="51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843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4C0D895-A696-48ED-9E13-A1D96E1E7AB4}" type="datetime1">
              <a:rPr lang="en-GB" smtClean="0"/>
              <a:pPr/>
              <a:t>12/09/2014</a:t>
            </a:fld>
            <a:endParaRPr lang="en-GB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1813"/>
            <a:ext cx="29384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35E7625-AD86-4B8A-90E7-F5F1344927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6212262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C81E353-9CA0-41EF-835C-24BE04CEAB0A}" type="datetime1">
              <a:rPr lang="en-GB" smtClean="0"/>
              <a:pPr/>
              <a:t>12/09/2014</a:t>
            </a:fld>
            <a:endParaRPr lang="en-GB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2950"/>
            <a:ext cx="4959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0225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0225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9A8E3EE-7819-4F97-A620-F90AB054C9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9452784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E7E21-AE14-4128-888E-F320E2EB5189}" type="slidenum">
              <a:rPr lang="en-GB"/>
              <a:pPr/>
              <a:t>1</a:t>
            </a:fld>
            <a:endParaRPr lang="en-GB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None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125706E-DEC9-4429-8B49-4D9E84C84A30}" type="datetime1">
              <a:rPr lang="en-GB" smtClean="0"/>
              <a:pPr/>
              <a:t>12/09/2014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1D22FD-5998-4599-B5AA-E8D0E358AB2A}" type="slidenum">
              <a:rPr lang="en-GB"/>
              <a:pPr/>
              <a:t>2</a:t>
            </a:fld>
            <a:endParaRPr lang="en-GB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F3EA45-D047-40C1-B9B9-CA927EF29E1C}" type="datetime1">
              <a:rPr lang="en-GB" smtClean="0"/>
              <a:pPr/>
              <a:t>12/09/2014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from ConcordeEVR.do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C81E353-9CA0-41EF-835C-24BE04CEAB0A}" type="datetime1">
              <a:rPr lang="en-GB" smtClean="0"/>
              <a:pPr/>
              <a:t>12/09/2014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E3EE-7819-4F97-A620-F90AB054C92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26653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870071-1D4F-4E17-BB55-567DC0EC064A}" type="slidenum">
              <a:rPr lang="en-GB"/>
              <a:pPr/>
              <a:t>20</a:t>
            </a:fld>
            <a:endParaRPr lang="en-GB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</p:spPr>
        <p:txBody>
          <a:bodyPr/>
          <a:lstStyle/>
          <a:p>
            <a:r>
              <a:rPr lang="en-GB" smtClean="0"/>
              <a:t>Demetri abstract: http</a:t>
            </a:r>
            <a:r>
              <a:rPr lang="en-GB"/>
              <a:t>://annonc.oxfordjournals.org/content/19/suppl_8/viii266.full.pdf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1499327-908C-410D-945A-2096110D6839}" type="datetime1">
              <a:rPr lang="en-GB" smtClean="0"/>
              <a:pPr/>
              <a:t>12/09/2014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use immdef, clear</a:t>
            </a:r>
          </a:p>
          <a:p>
            <a:r>
              <a:rPr lang="en-GB" smtClean="0"/>
              <a:t>stset progyrs prog</a:t>
            </a:r>
          </a:p>
          <a:p>
            <a:r>
              <a:rPr lang="en-GB" smtClean="0"/>
              <a:t>format xoyrs progyrs _t _t0 %6.2f</a:t>
            </a:r>
          </a:p>
          <a:p>
            <a:r>
              <a:rPr lang="en-GB" smtClean="0"/>
              <a:t>l id def imm xoyrs xo progyrs prog entry censyrs in 1/10, noo clean </a:t>
            </a:r>
          </a:p>
          <a:p>
            <a:r>
              <a:rPr lang="en-GB" smtClean="0"/>
              <a:t>l id def imm xoyrs xo progyrs prog _st _d _t _t0 if inlist(id,1,2,7), noo clean</a:t>
            </a:r>
          </a:p>
          <a:p>
            <a:r>
              <a:rPr lang="en-GB" smtClean="0"/>
              <a:t>use immdef2, clear</a:t>
            </a:r>
          </a:p>
          <a:p>
            <a:r>
              <a:rPr lang="en-GB" smtClean="0"/>
              <a:t>format progyrs _t _t0 %6.2f</a:t>
            </a:r>
          </a:p>
          <a:p>
            <a:r>
              <a:rPr lang="en-GB" smtClean="0"/>
              <a:t>l id def imm _st _d _t _t0 treat if inlist(id,1,2,7), sepby(id) noo clean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C81E353-9CA0-41EF-835C-24BE04CEAB0A}" type="datetime1">
              <a:rPr lang="en-GB" smtClean="0"/>
              <a:pPr/>
              <a:t>12/09/2014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E3EE-7819-4F97-A620-F90AB054C92A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7002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C81E353-9CA0-41EF-835C-24BE04CEAB0A}" type="datetime1">
              <a:rPr lang="en-GB" smtClean="0"/>
              <a:pPr/>
              <a:t>12/09/2014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E3EE-7819-4F97-A620-F90AB054C92A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38687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MC errors? Meaning of </a:t>
            </a:r>
            <a:r>
              <a:rPr lang="en-GB" smtClean="0">
                <a:latin typeface="Symbol" pitchFamily="18" charset="2"/>
              </a:rPr>
              <a:t>q</a:t>
            </a:r>
            <a:r>
              <a:rPr lang="en-GB" baseline="-25000" smtClean="0"/>
              <a:t>2</a:t>
            </a:r>
            <a:r>
              <a:rPr lang="en-GB" smtClean="0"/>
              <a:t>?</a:t>
            </a:r>
            <a:endParaRPr lang="en-US" smtClean="0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C81E353-9CA0-41EF-835C-24BE04CEAB0A}" type="datetime1">
              <a:rPr lang="en-GB" smtClean="0"/>
              <a:pPr/>
              <a:t>12/09/2014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E3EE-7819-4F97-A620-F90AB054C92A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D5E1A7-2880-4C25-A314-2A669280AF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D56A08-BA14-40F1-8E66-3D960537AC7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E446A4-320F-4300-949A-A08755BD30F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D7A1F5-D55C-42BC-99A8-361131F9B2A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65C924-1111-42CA-BB1D-1F5610E2D40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3BF4A4-7532-430D-9DD9-EDDD042B685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C61D75-8EEC-4C2C-AB1B-05A127F9CD8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EF53E7-0DD1-4998-AFB9-9F56CFE3C83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DB8096-A92B-42A6-AF2B-4FBB6A0E187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0C0339-62CD-43C5-A55F-B402B9FCC6C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8" y="458788"/>
            <a:ext cx="1955800" cy="5637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716588" cy="5637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881368-54A1-49DB-8D2C-0FCCE1BDD1E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8788"/>
            <a:ext cx="7824788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1B265A5-28A3-46D2-A5B8-CD29FDC0BFE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Line 2"/>
          <p:cNvSpPr>
            <a:spLocks noChangeShapeType="1"/>
          </p:cNvSpPr>
          <p:nvPr/>
        </p:nvSpPr>
        <p:spPr bwMode="auto">
          <a:xfrm>
            <a:off x="304800" y="1371600"/>
            <a:ext cx="8534400" cy="0"/>
          </a:xfrm>
          <a:prstGeom prst="line">
            <a:avLst/>
          </a:prstGeom>
          <a:noFill/>
          <a:ln w="22225">
            <a:solidFill>
              <a:srgbClr val="9169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5779" name="Picture 3" descr="Docs-presentations-WG10-BU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1863" y="260350"/>
            <a:ext cx="2652712" cy="808038"/>
          </a:xfrm>
          <a:prstGeom prst="rect">
            <a:avLst/>
          </a:prstGeom>
          <a:noFill/>
        </p:spPr>
      </p:pic>
      <p:pic>
        <p:nvPicPr>
          <p:cNvPr id="75780" name="Picture 4" descr="mrc_powerpoint_logo_warm_gra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1188" y="6524625"/>
            <a:ext cx="1728787" cy="1508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 sz="1600">
          <a:solidFill>
            <a:schemeClr val="tx1"/>
          </a:solidFill>
          <a:latin typeface="+mn-lt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–"/>
        <a:defRPr sz="1400">
          <a:solidFill>
            <a:schemeClr val="tx1"/>
          </a:solidFill>
          <a:latin typeface="+mn-lt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8788"/>
            <a:ext cx="78247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304800" y="1371600"/>
            <a:ext cx="8534400" cy="0"/>
          </a:xfrm>
          <a:prstGeom prst="line">
            <a:avLst/>
          </a:prstGeom>
          <a:noFill/>
          <a:ln w="22225">
            <a:solidFill>
              <a:srgbClr val="9169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7829" name="Picture 5" descr="mrc_powerpoint_logo_warm_gra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1188" y="6453188"/>
            <a:ext cx="1728787" cy="150812"/>
          </a:xfrm>
          <a:prstGeom prst="rect">
            <a:avLst/>
          </a:prstGeom>
          <a:noFill/>
        </p:spPr>
      </p:pic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F08EF2-4DDE-4B3D-ADC0-5AE3B4094DEB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20049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–"/>
        <a:defRPr>
          <a:solidFill>
            <a:schemeClr val="tx1"/>
          </a:solidFill>
          <a:latin typeface="+mn-lt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600" i="1">
          <a:solidFill>
            <a:schemeClr val="tx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600" i="1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600" i="1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600" i="1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6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 bwMode="gray">
          <a:xfrm>
            <a:off x="685800" y="2130425"/>
            <a:ext cx="7772400" cy="1010543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/>
              <a:t>Handling treatment changes in randomised </a:t>
            </a:r>
            <a:r>
              <a:rPr lang="en-GB" smtClean="0"/>
              <a:t>trials with survival outcomes</a:t>
            </a: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71600" y="3428999"/>
            <a:ext cx="6400800" cy="2455863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000" smtClean="0"/>
              <a:t>UK Stata Users' Group</a:t>
            </a:r>
            <a:r>
              <a:rPr lang="en-US" sz="2000" smtClean="0"/>
              <a:t>, 11-12 September 2014</a:t>
            </a:r>
            <a:endParaRPr lang="en-GB" sz="2400"/>
          </a:p>
          <a:p>
            <a:endParaRPr lang="en-GB" sz="2000"/>
          </a:p>
          <a:p>
            <a:r>
              <a:rPr lang="en-GB" sz="2000"/>
              <a:t>Ian White</a:t>
            </a:r>
          </a:p>
          <a:p>
            <a:r>
              <a:rPr lang="en-GB" sz="2000"/>
              <a:t>MRC Biostatistics Unit, Cambridge, </a:t>
            </a:r>
            <a:r>
              <a:rPr lang="en-GB" sz="2000" smtClean="0"/>
              <a:t>UK</a:t>
            </a:r>
          </a:p>
          <a:p>
            <a:r>
              <a:rPr lang="en-GB" sz="2000" smtClean="0"/>
              <a:t>ian.white@mrc-bsu.cam.ac.uk</a:t>
            </a:r>
            <a:endParaRPr lang="en-GB" sz="2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943" name="Group 754"/>
          <p:cNvGrpSpPr>
            <a:grpSpLocks noChangeAspect="1"/>
          </p:cNvGrpSpPr>
          <p:nvPr/>
        </p:nvGrpSpPr>
        <p:grpSpPr bwMode="gray">
          <a:xfrm>
            <a:off x="611188" y="1484313"/>
            <a:ext cx="4689475" cy="4689475"/>
            <a:chOff x="385" y="935"/>
            <a:chExt cx="2954" cy="2954"/>
          </a:xfrm>
        </p:grpSpPr>
        <p:sp>
          <p:nvSpPr>
            <p:cNvPr id="564944" name="AutoShape 753"/>
            <p:cNvSpPr>
              <a:spLocks noChangeAspect="1" noChangeArrowheads="1" noTextEdit="1"/>
            </p:cNvSpPr>
            <p:nvPr/>
          </p:nvSpPr>
          <p:spPr bwMode="gray">
            <a:xfrm>
              <a:off x="385" y="935"/>
              <a:ext cx="2954" cy="2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4945" name="Rectangle 755"/>
            <p:cNvSpPr>
              <a:spLocks noChangeArrowheads="1"/>
            </p:cNvSpPr>
            <p:nvPr/>
          </p:nvSpPr>
          <p:spPr bwMode="gray">
            <a:xfrm>
              <a:off x="421" y="970"/>
              <a:ext cx="2882" cy="2882"/>
            </a:xfrm>
            <a:prstGeom prst="rect">
              <a:avLst/>
            </a:prstGeom>
            <a:solidFill>
              <a:srgbClr val="E1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4946" name="Rectangle 756"/>
            <p:cNvSpPr>
              <a:spLocks noChangeArrowheads="1"/>
            </p:cNvSpPr>
            <p:nvPr/>
          </p:nvSpPr>
          <p:spPr bwMode="gray">
            <a:xfrm>
              <a:off x="423" y="973"/>
              <a:ext cx="2878" cy="2879"/>
            </a:xfrm>
            <a:prstGeom prst="rect">
              <a:avLst/>
            </a:prstGeom>
            <a:solidFill>
              <a:srgbClr val="E1E6F0"/>
            </a:solidFill>
            <a:ln w="9525">
              <a:solidFill>
                <a:srgbClr val="E1E6F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4947" name="Rectangle 757"/>
            <p:cNvSpPr>
              <a:spLocks noChangeArrowheads="1"/>
            </p:cNvSpPr>
            <p:nvPr/>
          </p:nvSpPr>
          <p:spPr bwMode="gray">
            <a:xfrm>
              <a:off x="754" y="1073"/>
              <a:ext cx="2446" cy="2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4948" name="Line 758"/>
            <p:cNvSpPr>
              <a:spLocks noChangeShapeType="1"/>
            </p:cNvSpPr>
            <p:nvPr/>
          </p:nvSpPr>
          <p:spPr bwMode="gray">
            <a:xfrm>
              <a:off x="754" y="3318"/>
              <a:ext cx="2448" cy="0"/>
            </a:xfrm>
            <a:prstGeom prst="line">
              <a:avLst/>
            </a:prstGeom>
            <a:noFill/>
            <a:ln w="12700" cap="flat">
              <a:solidFill>
                <a:srgbClr val="E1E6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4949" name="Line 759"/>
            <p:cNvSpPr>
              <a:spLocks noChangeShapeType="1"/>
            </p:cNvSpPr>
            <p:nvPr/>
          </p:nvSpPr>
          <p:spPr bwMode="gray">
            <a:xfrm>
              <a:off x="754" y="2882"/>
              <a:ext cx="2448" cy="0"/>
            </a:xfrm>
            <a:prstGeom prst="line">
              <a:avLst/>
            </a:prstGeom>
            <a:noFill/>
            <a:ln w="12700" cap="flat">
              <a:solidFill>
                <a:srgbClr val="E1E6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4950" name="Line 760"/>
            <p:cNvSpPr>
              <a:spLocks noChangeShapeType="1"/>
            </p:cNvSpPr>
            <p:nvPr/>
          </p:nvSpPr>
          <p:spPr bwMode="gray">
            <a:xfrm>
              <a:off x="754" y="2446"/>
              <a:ext cx="2448" cy="0"/>
            </a:xfrm>
            <a:prstGeom prst="line">
              <a:avLst/>
            </a:prstGeom>
            <a:noFill/>
            <a:ln w="12700" cap="flat">
              <a:solidFill>
                <a:srgbClr val="E1E6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4951" name="Line 761"/>
            <p:cNvSpPr>
              <a:spLocks noChangeShapeType="1"/>
            </p:cNvSpPr>
            <p:nvPr/>
          </p:nvSpPr>
          <p:spPr bwMode="gray">
            <a:xfrm>
              <a:off x="754" y="2010"/>
              <a:ext cx="2448" cy="0"/>
            </a:xfrm>
            <a:prstGeom prst="line">
              <a:avLst/>
            </a:prstGeom>
            <a:noFill/>
            <a:ln w="12700" cap="flat">
              <a:solidFill>
                <a:srgbClr val="E1E6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4952" name="Line 762"/>
            <p:cNvSpPr>
              <a:spLocks noChangeShapeType="1"/>
            </p:cNvSpPr>
            <p:nvPr/>
          </p:nvSpPr>
          <p:spPr bwMode="gray">
            <a:xfrm>
              <a:off x="754" y="1574"/>
              <a:ext cx="2448" cy="0"/>
            </a:xfrm>
            <a:prstGeom prst="line">
              <a:avLst/>
            </a:prstGeom>
            <a:noFill/>
            <a:ln w="12700" cap="flat">
              <a:solidFill>
                <a:srgbClr val="E1E6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4953" name="Line 763"/>
            <p:cNvSpPr>
              <a:spLocks noChangeShapeType="1"/>
            </p:cNvSpPr>
            <p:nvPr/>
          </p:nvSpPr>
          <p:spPr bwMode="gray">
            <a:xfrm>
              <a:off x="754" y="1137"/>
              <a:ext cx="2448" cy="0"/>
            </a:xfrm>
            <a:prstGeom prst="line">
              <a:avLst/>
            </a:prstGeom>
            <a:noFill/>
            <a:ln w="12700" cap="flat">
              <a:solidFill>
                <a:srgbClr val="E1E6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4954" name="Freeform 764"/>
            <p:cNvSpPr>
              <a:spLocks/>
            </p:cNvSpPr>
            <p:nvPr/>
          </p:nvSpPr>
          <p:spPr bwMode="gray">
            <a:xfrm>
              <a:off x="838" y="2471"/>
              <a:ext cx="2300" cy="847"/>
            </a:xfrm>
            <a:custGeom>
              <a:avLst/>
              <a:gdLst>
                <a:gd name="T0" fmla="*/ 35 w 1198"/>
                <a:gd name="T1" fmla="*/ 438 h 441"/>
                <a:gd name="T2" fmla="*/ 55 w 1198"/>
                <a:gd name="T3" fmla="*/ 438 h 441"/>
                <a:gd name="T4" fmla="*/ 70 w 1198"/>
                <a:gd name="T5" fmla="*/ 436 h 441"/>
                <a:gd name="T6" fmla="*/ 85 w 1198"/>
                <a:gd name="T7" fmla="*/ 426 h 441"/>
                <a:gd name="T8" fmla="*/ 102 w 1198"/>
                <a:gd name="T9" fmla="*/ 418 h 441"/>
                <a:gd name="T10" fmla="*/ 125 w 1198"/>
                <a:gd name="T11" fmla="*/ 416 h 441"/>
                <a:gd name="T12" fmla="*/ 152 w 1198"/>
                <a:gd name="T13" fmla="*/ 405 h 441"/>
                <a:gd name="T14" fmla="*/ 178 w 1198"/>
                <a:gd name="T15" fmla="*/ 388 h 441"/>
                <a:gd name="T16" fmla="*/ 197 w 1198"/>
                <a:gd name="T17" fmla="*/ 375 h 441"/>
                <a:gd name="T18" fmla="*/ 207 w 1198"/>
                <a:gd name="T19" fmla="*/ 377 h 441"/>
                <a:gd name="T20" fmla="*/ 225 w 1198"/>
                <a:gd name="T21" fmla="*/ 369 h 441"/>
                <a:gd name="T22" fmla="*/ 235 w 1198"/>
                <a:gd name="T23" fmla="*/ 361 h 441"/>
                <a:gd name="T24" fmla="*/ 253 w 1198"/>
                <a:gd name="T25" fmla="*/ 347 h 441"/>
                <a:gd name="T26" fmla="*/ 270 w 1198"/>
                <a:gd name="T27" fmla="*/ 338 h 441"/>
                <a:gd name="T28" fmla="*/ 288 w 1198"/>
                <a:gd name="T29" fmla="*/ 319 h 441"/>
                <a:gd name="T30" fmla="*/ 306 w 1198"/>
                <a:gd name="T31" fmla="*/ 309 h 441"/>
                <a:gd name="T32" fmla="*/ 318 w 1198"/>
                <a:gd name="T33" fmla="*/ 305 h 441"/>
                <a:gd name="T34" fmla="*/ 335 w 1198"/>
                <a:gd name="T35" fmla="*/ 296 h 441"/>
                <a:gd name="T36" fmla="*/ 351 w 1198"/>
                <a:gd name="T37" fmla="*/ 283 h 441"/>
                <a:gd name="T38" fmla="*/ 367 w 1198"/>
                <a:gd name="T39" fmla="*/ 282 h 441"/>
                <a:gd name="T40" fmla="*/ 384 w 1198"/>
                <a:gd name="T41" fmla="*/ 266 h 441"/>
                <a:gd name="T42" fmla="*/ 402 w 1198"/>
                <a:gd name="T43" fmla="*/ 254 h 441"/>
                <a:gd name="T44" fmla="*/ 415 w 1198"/>
                <a:gd name="T45" fmla="*/ 245 h 441"/>
                <a:gd name="T46" fmla="*/ 425 w 1198"/>
                <a:gd name="T47" fmla="*/ 243 h 441"/>
                <a:gd name="T48" fmla="*/ 440 w 1198"/>
                <a:gd name="T49" fmla="*/ 236 h 441"/>
                <a:gd name="T50" fmla="*/ 447 w 1198"/>
                <a:gd name="T51" fmla="*/ 230 h 441"/>
                <a:gd name="T52" fmla="*/ 467 w 1198"/>
                <a:gd name="T53" fmla="*/ 225 h 441"/>
                <a:gd name="T54" fmla="*/ 481 w 1198"/>
                <a:gd name="T55" fmla="*/ 218 h 441"/>
                <a:gd name="T56" fmla="*/ 495 w 1198"/>
                <a:gd name="T57" fmla="*/ 209 h 441"/>
                <a:gd name="T58" fmla="*/ 512 w 1198"/>
                <a:gd name="T59" fmla="*/ 194 h 441"/>
                <a:gd name="T60" fmla="*/ 529 w 1198"/>
                <a:gd name="T61" fmla="*/ 181 h 441"/>
                <a:gd name="T62" fmla="*/ 539 w 1198"/>
                <a:gd name="T63" fmla="*/ 176 h 441"/>
                <a:gd name="T64" fmla="*/ 557 w 1198"/>
                <a:gd name="T65" fmla="*/ 171 h 441"/>
                <a:gd name="T66" fmla="*/ 574 w 1198"/>
                <a:gd name="T67" fmla="*/ 159 h 441"/>
                <a:gd name="T68" fmla="*/ 591 w 1198"/>
                <a:gd name="T69" fmla="*/ 159 h 441"/>
                <a:gd name="T70" fmla="*/ 604 w 1198"/>
                <a:gd name="T71" fmla="*/ 155 h 441"/>
                <a:gd name="T72" fmla="*/ 633 w 1198"/>
                <a:gd name="T73" fmla="*/ 141 h 441"/>
                <a:gd name="T74" fmla="*/ 639 w 1198"/>
                <a:gd name="T75" fmla="*/ 143 h 441"/>
                <a:gd name="T76" fmla="*/ 649 w 1198"/>
                <a:gd name="T77" fmla="*/ 141 h 441"/>
                <a:gd name="T78" fmla="*/ 670 w 1198"/>
                <a:gd name="T79" fmla="*/ 128 h 441"/>
                <a:gd name="T80" fmla="*/ 682 w 1198"/>
                <a:gd name="T81" fmla="*/ 118 h 441"/>
                <a:gd name="T82" fmla="*/ 694 w 1198"/>
                <a:gd name="T83" fmla="*/ 123 h 441"/>
                <a:gd name="T84" fmla="*/ 709 w 1198"/>
                <a:gd name="T85" fmla="*/ 113 h 441"/>
                <a:gd name="T86" fmla="*/ 736 w 1198"/>
                <a:gd name="T87" fmla="*/ 100 h 441"/>
                <a:gd name="T88" fmla="*/ 756 w 1198"/>
                <a:gd name="T89" fmla="*/ 102 h 441"/>
                <a:gd name="T90" fmla="*/ 770 w 1198"/>
                <a:gd name="T91" fmla="*/ 98 h 441"/>
                <a:gd name="T92" fmla="*/ 787 w 1198"/>
                <a:gd name="T93" fmla="*/ 93 h 441"/>
                <a:gd name="T94" fmla="*/ 797 w 1198"/>
                <a:gd name="T95" fmla="*/ 102 h 441"/>
                <a:gd name="T96" fmla="*/ 811 w 1198"/>
                <a:gd name="T97" fmla="*/ 90 h 441"/>
                <a:gd name="T98" fmla="*/ 841 w 1198"/>
                <a:gd name="T99" fmla="*/ 80 h 441"/>
                <a:gd name="T100" fmla="*/ 860 w 1198"/>
                <a:gd name="T101" fmla="*/ 68 h 441"/>
                <a:gd name="T102" fmla="*/ 883 w 1198"/>
                <a:gd name="T103" fmla="*/ 56 h 441"/>
                <a:gd name="T104" fmla="*/ 898 w 1198"/>
                <a:gd name="T105" fmla="*/ 59 h 441"/>
                <a:gd name="T106" fmla="*/ 910 w 1198"/>
                <a:gd name="T107" fmla="*/ 54 h 441"/>
                <a:gd name="T108" fmla="*/ 921 w 1198"/>
                <a:gd name="T109" fmla="*/ 41 h 441"/>
                <a:gd name="T110" fmla="*/ 940 w 1198"/>
                <a:gd name="T111" fmla="*/ 34 h 441"/>
                <a:gd name="T112" fmla="*/ 955 w 1198"/>
                <a:gd name="T113" fmla="*/ 40 h 441"/>
                <a:gd name="T114" fmla="*/ 994 w 1198"/>
                <a:gd name="T115" fmla="*/ 42 h 441"/>
                <a:gd name="T116" fmla="*/ 1028 w 1198"/>
                <a:gd name="T117" fmla="*/ 14 h 441"/>
                <a:gd name="T118" fmla="*/ 1078 w 1198"/>
                <a:gd name="T119" fmla="*/ 18 h 441"/>
                <a:gd name="T120" fmla="*/ 1166 w 1198"/>
                <a:gd name="T121" fmla="*/ 17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8" h="441">
                  <a:moveTo>
                    <a:pt x="0" y="441"/>
                  </a:moveTo>
                  <a:lnTo>
                    <a:pt x="1" y="441"/>
                  </a:lnTo>
                  <a:lnTo>
                    <a:pt x="12" y="441"/>
                  </a:lnTo>
                  <a:lnTo>
                    <a:pt x="14" y="441"/>
                  </a:lnTo>
                  <a:lnTo>
                    <a:pt x="20" y="441"/>
                  </a:lnTo>
                  <a:lnTo>
                    <a:pt x="32" y="440"/>
                  </a:lnTo>
                  <a:lnTo>
                    <a:pt x="35" y="438"/>
                  </a:lnTo>
                  <a:lnTo>
                    <a:pt x="37" y="438"/>
                  </a:lnTo>
                  <a:lnTo>
                    <a:pt x="41" y="438"/>
                  </a:lnTo>
                  <a:lnTo>
                    <a:pt x="43" y="438"/>
                  </a:lnTo>
                  <a:lnTo>
                    <a:pt x="46" y="438"/>
                  </a:lnTo>
                  <a:lnTo>
                    <a:pt x="51" y="438"/>
                  </a:lnTo>
                  <a:lnTo>
                    <a:pt x="53" y="438"/>
                  </a:lnTo>
                  <a:lnTo>
                    <a:pt x="55" y="438"/>
                  </a:lnTo>
                  <a:lnTo>
                    <a:pt x="58" y="437"/>
                  </a:lnTo>
                  <a:lnTo>
                    <a:pt x="59" y="437"/>
                  </a:lnTo>
                  <a:lnTo>
                    <a:pt x="64" y="436"/>
                  </a:lnTo>
                  <a:lnTo>
                    <a:pt x="64" y="436"/>
                  </a:lnTo>
                  <a:lnTo>
                    <a:pt x="67" y="436"/>
                  </a:lnTo>
                  <a:lnTo>
                    <a:pt x="69" y="436"/>
                  </a:lnTo>
                  <a:lnTo>
                    <a:pt x="70" y="436"/>
                  </a:lnTo>
                  <a:lnTo>
                    <a:pt x="75" y="432"/>
                  </a:lnTo>
                  <a:lnTo>
                    <a:pt x="80" y="429"/>
                  </a:lnTo>
                  <a:lnTo>
                    <a:pt x="81" y="429"/>
                  </a:lnTo>
                  <a:lnTo>
                    <a:pt x="82" y="429"/>
                  </a:lnTo>
                  <a:lnTo>
                    <a:pt x="82" y="427"/>
                  </a:lnTo>
                  <a:lnTo>
                    <a:pt x="84" y="427"/>
                  </a:lnTo>
                  <a:lnTo>
                    <a:pt x="85" y="426"/>
                  </a:lnTo>
                  <a:lnTo>
                    <a:pt x="86" y="426"/>
                  </a:lnTo>
                  <a:lnTo>
                    <a:pt x="87" y="425"/>
                  </a:lnTo>
                  <a:lnTo>
                    <a:pt x="90" y="422"/>
                  </a:lnTo>
                  <a:lnTo>
                    <a:pt x="91" y="421"/>
                  </a:lnTo>
                  <a:lnTo>
                    <a:pt x="93" y="419"/>
                  </a:lnTo>
                  <a:lnTo>
                    <a:pt x="100" y="418"/>
                  </a:lnTo>
                  <a:lnTo>
                    <a:pt x="102" y="418"/>
                  </a:lnTo>
                  <a:lnTo>
                    <a:pt x="104" y="418"/>
                  </a:lnTo>
                  <a:lnTo>
                    <a:pt x="108" y="418"/>
                  </a:lnTo>
                  <a:lnTo>
                    <a:pt x="112" y="418"/>
                  </a:lnTo>
                  <a:lnTo>
                    <a:pt x="113" y="418"/>
                  </a:lnTo>
                  <a:lnTo>
                    <a:pt x="114" y="419"/>
                  </a:lnTo>
                  <a:lnTo>
                    <a:pt x="122" y="416"/>
                  </a:lnTo>
                  <a:lnTo>
                    <a:pt x="125" y="416"/>
                  </a:lnTo>
                  <a:lnTo>
                    <a:pt x="126" y="416"/>
                  </a:lnTo>
                  <a:lnTo>
                    <a:pt x="131" y="413"/>
                  </a:lnTo>
                  <a:lnTo>
                    <a:pt x="134" y="413"/>
                  </a:lnTo>
                  <a:lnTo>
                    <a:pt x="142" y="409"/>
                  </a:lnTo>
                  <a:lnTo>
                    <a:pt x="144" y="410"/>
                  </a:lnTo>
                  <a:lnTo>
                    <a:pt x="146" y="409"/>
                  </a:lnTo>
                  <a:lnTo>
                    <a:pt x="152" y="405"/>
                  </a:lnTo>
                  <a:lnTo>
                    <a:pt x="156" y="400"/>
                  </a:lnTo>
                  <a:lnTo>
                    <a:pt x="158" y="399"/>
                  </a:lnTo>
                  <a:lnTo>
                    <a:pt x="172" y="392"/>
                  </a:lnTo>
                  <a:lnTo>
                    <a:pt x="176" y="390"/>
                  </a:lnTo>
                  <a:lnTo>
                    <a:pt x="176" y="388"/>
                  </a:lnTo>
                  <a:lnTo>
                    <a:pt x="177" y="388"/>
                  </a:lnTo>
                  <a:lnTo>
                    <a:pt x="178" y="388"/>
                  </a:lnTo>
                  <a:lnTo>
                    <a:pt x="180" y="387"/>
                  </a:lnTo>
                  <a:lnTo>
                    <a:pt x="183" y="385"/>
                  </a:lnTo>
                  <a:lnTo>
                    <a:pt x="185" y="384"/>
                  </a:lnTo>
                  <a:lnTo>
                    <a:pt x="185" y="384"/>
                  </a:lnTo>
                  <a:lnTo>
                    <a:pt x="187" y="382"/>
                  </a:lnTo>
                  <a:lnTo>
                    <a:pt x="195" y="381"/>
                  </a:lnTo>
                  <a:lnTo>
                    <a:pt x="197" y="375"/>
                  </a:lnTo>
                  <a:lnTo>
                    <a:pt x="198" y="375"/>
                  </a:lnTo>
                  <a:lnTo>
                    <a:pt x="199" y="376"/>
                  </a:lnTo>
                  <a:lnTo>
                    <a:pt x="201" y="377"/>
                  </a:lnTo>
                  <a:lnTo>
                    <a:pt x="203" y="377"/>
                  </a:lnTo>
                  <a:lnTo>
                    <a:pt x="204" y="377"/>
                  </a:lnTo>
                  <a:lnTo>
                    <a:pt x="206" y="377"/>
                  </a:lnTo>
                  <a:lnTo>
                    <a:pt x="207" y="377"/>
                  </a:lnTo>
                  <a:lnTo>
                    <a:pt x="212" y="372"/>
                  </a:lnTo>
                  <a:lnTo>
                    <a:pt x="216" y="370"/>
                  </a:lnTo>
                  <a:lnTo>
                    <a:pt x="218" y="369"/>
                  </a:lnTo>
                  <a:lnTo>
                    <a:pt x="219" y="369"/>
                  </a:lnTo>
                  <a:lnTo>
                    <a:pt x="220" y="371"/>
                  </a:lnTo>
                  <a:lnTo>
                    <a:pt x="224" y="371"/>
                  </a:lnTo>
                  <a:lnTo>
                    <a:pt x="225" y="369"/>
                  </a:lnTo>
                  <a:lnTo>
                    <a:pt x="229" y="365"/>
                  </a:lnTo>
                  <a:lnTo>
                    <a:pt x="229" y="365"/>
                  </a:lnTo>
                  <a:lnTo>
                    <a:pt x="230" y="365"/>
                  </a:lnTo>
                  <a:lnTo>
                    <a:pt x="231" y="364"/>
                  </a:lnTo>
                  <a:lnTo>
                    <a:pt x="232" y="363"/>
                  </a:lnTo>
                  <a:lnTo>
                    <a:pt x="234" y="363"/>
                  </a:lnTo>
                  <a:lnTo>
                    <a:pt x="235" y="361"/>
                  </a:lnTo>
                  <a:lnTo>
                    <a:pt x="237" y="358"/>
                  </a:lnTo>
                  <a:lnTo>
                    <a:pt x="241" y="358"/>
                  </a:lnTo>
                  <a:lnTo>
                    <a:pt x="242" y="358"/>
                  </a:lnTo>
                  <a:lnTo>
                    <a:pt x="243" y="358"/>
                  </a:lnTo>
                  <a:lnTo>
                    <a:pt x="250" y="347"/>
                  </a:lnTo>
                  <a:lnTo>
                    <a:pt x="252" y="347"/>
                  </a:lnTo>
                  <a:lnTo>
                    <a:pt x="253" y="347"/>
                  </a:lnTo>
                  <a:lnTo>
                    <a:pt x="254" y="347"/>
                  </a:lnTo>
                  <a:lnTo>
                    <a:pt x="258" y="346"/>
                  </a:lnTo>
                  <a:lnTo>
                    <a:pt x="261" y="344"/>
                  </a:lnTo>
                  <a:lnTo>
                    <a:pt x="263" y="344"/>
                  </a:lnTo>
                  <a:lnTo>
                    <a:pt x="267" y="339"/>
                  </a:lnTo>
                  <a:lnTo>
                    <a:pt x="270" y="338"/>
                  </a:lnTo>
                  <a:lnTo>
                    <a:pt x="270" y="338"/>
                  </a:lnTo>
                  <a:lnTo>
                    <a:pt x="271" y="335"/>
                  </a:lnTo>
                  <a:lnTo>
                    <a:pt x="273" y="333"/>
                  </a:lnTo>
                  <a:lnTo>
                    <a:pt x="274" y="335"/>
                  </a:lnTo>
                  <a:lnTo>
                    <a:pt x="281" y="327"/>
                  </a:lnTo>
                  <a:lnTo>
                    <a:pt x="284" y="324"/>
                  </a:lnTo>
                  <a:lnTo>
                    <a:pt x="285" y="325"/>
                  </a:lnTo>
                  <a:lnTo>
                    <a:pt x="288" y="319"/>
                  </a:lnTo>
                  <a:lnTo>
                    <a:pt x="288" y="319"/>
                  </a:lnTo>
                  <a:lnTo>
                    <a:pt x="296" y="318"/>
                  </a:lnTo>
                  <a:lnTo>
                    <a:pt x="298" y="318"/>
                  </a:lnTo>
                  <a:lnTo>
                    <a:pt x="300" y="313"/>
                  </a:lnTo>
                  <a:lnTo>
                    <a:pt x="301" y="311"/>
                  </a:lnTo>
                  <a:lnTo>
                    <a:pt x="306" y="309"/>
                  </a:lnTo>
                  <a:lnTo>
                    <a:pt x="306" y="309"/>
                  </a:lnTo>
                  <a:lnTo>
                    <a:pt x="309" y="309"/>
                  </a:lnTo>
                  <a:lnTo>
                    <a:pt x="310" y="309"/>
                  </a:lnTo>
                  <a:lnTo>
                    <a:pt x="313" y="306"/>
                  </a:lnTo>
                  <a:lnTo>
                    <a:pt x="315" y="306"/>
                  </a:lnTo>
                  <a:lnTo>
                    <a:pt x="315" y="307"/>
                  </a:lnTo>
                  <a:lnTo>
                    <a:pt x="316" y="305"/>
                  </a:lnTo>
                  <a:lnTo>
                    <a:pt x="318" y="305"/>
                  </a:lnTo>
                  <a:lnTo>
                    <a:pt x="320" y="303"/>
                  </a:lnTo>
                  <a:lnTo>
                    <a:pt x="322" y="302"/>
                  </a:lnTo>
                  <a:lnTo>
                    <a:pt x="327" y="300"/>
                  </a:lnTo>
                  <a:lnTo>
                    <a:pt x="329" y="299"/>
                  </a:lnTo>
                  <a:lnTo>
                    <a:pt x="333" y="296"/>
                  </a:lnTo>
                  <a:lnTo>
                    <a:pt x="333" y="296"/>
                  </a:lnTo>
                  <a:lnTo>
                    <a:pt x="335" y="296"/>
                  </a:lnTo>
                  <a:lnTo>
                    <a:pt x="338" y="290"/>
                  </a:lnTo>
                  <a:lnTo>
                    <a:pt x="342" y="284"/>
                  </a:lnTo>
                  <a:lnTo>
                    <a:pt x="343" y="285"/>
                  </a:lnTo>
                  <a:lnTo>
                    <a:pt x="346" y="285"/>
                  </a:lnTo>
                  <a:lnTo>
                    <a:pt x="348" y="286"/>
                  </a:lnTo>
                  <a:lnTo>
                    <a:pt x="350" y="286"/>
                  </a:lnTo>
                  <a:lnTo>
                    <a:pt x="351" y="283"/>
                  </a:lnTo>
                  <a:lnTo>
                    <a:pt x="351" y="283"/>
                  </a:lnTo>
                  <a:lnTo>
                    <a:pt x="354" y="283"/>
                  </a:lnTo>
                  <a:lnTo>
                    <a:pt x="358" y="283"/>
                  </a:lnTo>
                  <a:lnTo>
                    <a:pt x="360" y="283"/>
                  </a:lnTo>
                  <a:lnTo>
                    <a:pt x="364" y="281"/>
                  </a:lnTo>
                  <a:lnTo>
                    <a:pt x="365" y="282"/>
                  </a:lnTo>
                  <a:lnTo>
                    <a:pt x="367" y="282"/>
                  </a:lnTo>
                  <a:lnTo>
                    <a:pt x="372" y="277"/>
                  </a:lnTo>
                  <a:lnTo>
                    <a:pt x="373" y="277"/>
                  </a:lnTo>
                  <a:lnTo>
                    <a:pt x="373" y="277"/>
                  </a:lnTo>
                  <a:lnTo>
                    <a:pt x="376" y="277"/>
                  </a:lnTo>
                  <a:lnTo>
                    <a:pt x="377" y="275"/>
                  </a:lnTo>
                  <a:lnTo>
                    <a:pt x="380" y="271"/>
                  </a:lnTo>
                  <a:lnTo>
                    <a:pt x="384" y="266"/>
                  </a:lnTo>
                  <a:lnTo>
                    <a:pt x="386" y="259"/>
                  </a:lnTo>
                  <a:lnTo>
                    <a:pt x="390" y="260"/>
                  </a:lnTo>
                  <a:lnTo>
                    <a:pt x="395" y="259"/>
                  </a:lnTo>
                  <a:lnTo>
                    <a:pt x="397" y="256"/>
                  </a:lnTo>
                  <a:lnTo>
                    <a:pt x="398" y="255"/>
                  </a:lnTo>
                  <a:lnTo>
                    <a:pt x="401" y="254"/>
                  </a:lnTo>
                  <a:lnTo>
                    <a:pt x="402" y="254"/>
                  </a:lnTo>
                  <a:lnTo>
                    <a:pt x="404" y="253"/>
                  </a:lnTo>
                  <a:lnTo>
                    <a:pt x="404" y="253"/>
                  </a:lnTo>
                  <a:lnTo>
                    <a:pt x="406" y="251"/>
                  </a:lnTo>
                  <a:lnTo>
                    <a:pt x="407" y="251"/>
                  </a:lnTo>
                  <a:lnTo>
                    <a:pt x="412" y="245"/>
                  </a:lnTo>
                  <a:lnTo>
                    <a:pt x="413" y="245"/>
                  </a:lnTo>
                  <a:lnTo>
                    <a:pt x="415" y="245"/>
                  </a:lnTo>
                  <a:lnTo>
                    <a:pt x="416" y="246"/>
                  </a:lnTo>
                  <a:lnTo>
                    <a:pt x="417" y="246"/>
                  </a:lnTo>
                  <a:lnTo>
                    <a:pt x="418" y="246"/>
                  </a:lnTo>
                  <a:lnTo>
                    <a:pt x="419" y="243"/>
                  </a:lnTo>
                  <a:lnTo>
                    <a:pt x="421" y="243"/>
                  </a:lnTo>
                  <a:lnTo>
                    <a:pt x="424" y="243"/>
                  </a:lnTo>
                  <a:lnTo>
                    <a:pt x="425" y="243"/>
                  </a:lnTo>
                  <a:lnTo>
                    <a:pt x="428" y="241"/>
                  </a:lnTo>
                  <a:lnTo>
                    <a:pt x="431" y="240"/>
                  </a:lnTo>
                  <a:lnTo>
                    <a:pt x="435" y="236"/>
                  </a:lnTo>
                  <a:lnTo>
                    <a:pt x="436" y="236"/>
                  </a:lnTo>
                  <a:lnTo>
                    <a:pt x="436" y="236"/>
                  </a:lnTo>
                  <a:lnTo>
                    <a:pt x="439" y="234"/>
                  </a:lnTo>
                  <a:lnTo>
                    <a:pt x="440" y="236"/>
                  </a:lnTo>
                  <a:lnTo>
                    <a:pt x="440" y="236"/>
                  </a:lnTo>
                  <a:lnTo>
                    <a:pt x="442" y="232"/>
                  </a:lnTo>
                  <a:lnTo>
                    <a:pt x="443" y="233"/>
                  </a:lnTo>
                  <a:lnTo>
                    <a:pt x="445" y="232"/>
                  </a:lnTo>
                  <a:lnTo>
                    <a:pt x="445" y="230"/>
                  </a:lnTo>
                  <a:lnTo>
                    <a:pt x="446" y="230"/>
                  </a:lnTo>
                  <a:lnTo>
                    <a:pt x="447" y="230"/>
                  </a:lnTo>
                  <a:lnTo>
                    <a:pt x="449" y="228"/>
                  </a:lnTo>
                  <a:lnTo>
                    <a:pt x="453" y="228"/>
                  </a:lnTo>
                  <a:lnTo>
                    <a:pt x="454" y="230"/>
                  </a:lnTo>
                  <a:lnTo>
                    <a:pt x="457" y="229"/>
                  </a:lnTo>
                  <a:lnTo>
                    <a:pt x="463" y="225"/>
                  </a:lnTo>
                  <a:lnTo>
                    <a:pt x="464" y="225"/>
                  </a:lnTo>
                  <a:lnTo>
                    <a:pt x="467" y="225"/>
                  </a:lnTo>
                  <a:lnTo>
                    <a:pt x="470" y="225"/>
                  </a:lnTo>
                  <a:lnTo>
                    <a:pt x="471" y="223"/>
                  </a:lnTo>
                  <a:lnTo>
                    <a:pt x="472" y="221"/>
                  </a:lnTo>
                  <a:lnTo>
                    <a:pt x="475" y="223"/>
                  </a:lnTo>
                  <a:lnTo>
                    <a:pt x="479" y="220"/>
                  </a:lnTo>
                  <a:lnTo>
                    <a:pt x="480" y="218"/>
                  </a:lnTo>
                  <a:lnTo>
                    <a:pt x="481" y="218"/>
                  </a:lnTo>
                  <a:lnTo>
                    <a:pt x="481" y="218"/>
                  </a:lnTo>
                  <a:lnTo>
                    <a:pt x="482" y="216"/>
                  </a:lnTo>
                  <a:lnTo>
                    <a:pt x="484" y="217"/>
                  </a:lnTo>
                  <a:lnTo>
                    <a:pt x="488" y="213"/>
                  </a:lnTo>
                  <a:lnTo>
                    <a:pt x="490" y="213"/>
                  </a:lnTo>
                  <a:lnTo>
                    <a:pt x="493" y="213"/>
                  </a:lnTo>
                  <a:lnTo>
                    <a:pt x="495" y="209"/>
                  </a:lnTo>
                  <a:lnTo>
                    <a:pt x="496" y="209"/>
                  </a:lnTo>
                  <a:lnTo>
                    <a:pt x="500" y="206"/>
                  </a:lnTo>
                  <a:lnTo>
                    <a:pt x="503" y="206"/>
                  </a:lnTo>
                  <a:lnTo>
                    <a:pt x="507" y="202"/>
                  </a:lnTo>
                  <a:lnTo>
                    <a:pt x="508" y="202"/>
                  </a:lnTo>
                  <a:lnTo>
                    <a:pt x="510" y="200"/>
                  </a:lnTo>
                  <a:lnTo>
                    <a:pt x="512" y="194"/>
                  </a:lnTo>
                  <a:lnTo>
                    <a:pt x="516" y="189"/>
                  </a:lnTo>
                  <a:lnTo>
                    <a:pt x="516" y="191"/>
                  </a:lnTo>
                  <a:lnTo>
                    <a:pt x="521" y="187"/>
                  </a:lnTo>
                  <a:lnTo>
                    <a:pt x="524" y="184"/>
                  </a:lnTo>
                  <a:lnTo>
                    <a:pt x="525" y="182"/>
                  </a:lnTo>
                  <a:lnTo>
                    <a:pt x="527" y="180"/>
                  </a:lnTo>
                  <a:lnTo>
                    <a:pt x="529" y="181"/>
                  </a:lnTo>
                  <a:lnTo>
                    <a:pt x="530" y="180"/>
                  </a:lnTo>
                  <a:lnTo>
                    <a:pt x="531" y="180"/>
                  </a:lnTo>
                  <a:lnTo>
                    <a:pt x="533" y="178"/>
                  </a:lnTo>
                  <a:lnTo>
                    <a:pt x="536" y="179"/>
                  </a:lnTo>
                  <a:lnTo>
                    <a:pt x="537" y="178"/>
                  </a:lnTo>
                  <a:lnTo>
                    <a:pt x="539" y="176"/>
                  </a:lnTo>
                  <a:lnTo>
                    <a:pt x="539" y="176"/>
                  </a:lnTo>
                  <a:lnTo>
                    <a:pt x="544" y="175"/>
                  </a:lnTo>
                  <a:lnTo>
                    <a:pt x="546" y="174"/>
                  </a:lnTo>
                  <a:lnTo>
                    <a:pt x="548" y="174"/>
                  </a:lnTo>
                  <a:lnTo>
                    <a:pt x="554" y="173"/>
                  </a:lnTo>
                  <a:lnTo>
                    <a:pt x="555" y="175"/>
                  </a:lnTo>
                  <a:lnTo>
                    <a:pt x="556" y="174"/>
                  </a:lnTo>
                  <a:lnTo>
                    <a:pt x="557" y="171"/>
                  </a:lnTo>
                  <a:lnTo>
                    <a:pt x="558" y="171"/>
                  </a:lnTo>
                  <a:lnTo>
                    <a:pt x="564" y="165"/>
                  </a:lnTo>
                  <a:lnTo>
                    <a:pt x="566" y="164"/>
                  </a:lnTo>
                  <a:lnTo>
                    <a:pt x="567" y="164"/>
                  </a:lnTo>
                  <a:lnTo>
                    <a:pt x="568" y="162"/>
                  </a:lnTo>
                  <a:lnTo>
                    <a:pt x="569" y="163"/>
                  </a:lnTo>
                  <a:lnTo>
                    <a:pt x="574" y="159"/>
                  </a:lnTo>
                  <a:lnTo>
                    <a:pt x="579" y="162"/>
                  </a:lnTo>
                  <a:lnTo>
                    <a:pt x="580" y="160"/>
                  </a:lnTo>
                  <a:lnTo>
                    <a:pt x="584" y="161"/>
                  </a:lnTo>
                  <a:lnTo>
                    <a:pt x="588" y="161"/>
                  </a:lnTo>
                  <a:lnTo>
                    <a:pt x="588" y="163"/>
                  </a:lnTo>
                  <a:lnTo>
                    <a:pt x="590" y="162"/>
                  </a:lnTo>
                  <a:lnTo>
                    <a:pt x="591" y="159"/>
                  </a:lnTo>
                  <a:lnTo>
                    <a:pt x="593" y="158"/>
                  </a:lnTo>
                  <a:lnTo>
                    <a:pt x="594" y="159"/>
                  </a:lnTo>
                  <a:lnTo>
                    <a:pt x="596" y="160"/>
                  </a:lnTo>
                  <a:lnTo>
                    <a:pt x="597" y="160"/>
                  </a:lnTo>
                  <a:lnTo>
                    <a:pt x="597" y="159"/>
                  </a:lnTo>
                  <a:lnTo>
                    <a:pt x="603" y="156"/>
                  </a:lnTo>
                  <a:lnTo>
                    <a:pt x="604" y="155"/>
                  </a:lnTo>
                  <a:lnTo>
                    <a:pt x="607" y="155"/>
                  </a:lnTo>
                  <a:lnTo>
                    <a:pt x="613" y="148"/>
                  </a:lnTo>
                  <a:lnTo>
                    <a:pt x="615" y="148"/>
                  </a:lnTo>
                  <a:lnTo>
                    <a:pt x="617" y="147"/>
                  </a:lnTo>
                  <a:lnTo>
                    <a:pt x="619" y="147"/>
                  </a:lnTo>
                  <a:lnTo>
                    <a:pt x="627" y="143"/>
                  </a:lnTo>
                  <a:lnTo>
                    <a:pt x="633" y="141"/>
                  </a:lnTo>
                  <a:lnTo>
                    <a:pt x="634" y="141"/>
                  </a:lnTo>
                  <a:lnTo>
                    <a:pt x="635" y="141"/>
                  </a:lnTo>
                  <a:lnTo>
                    <a:pt x="636" y="140"/>
                  </a:lnTo>
                  <a:lnTo>
                    <a:pt x="637" y="140"/>
                  </a:lnTo>
                  <a:lnTo>
                    <a:pt x="637" y="141"/>
                  </a:lnTo>
                  <a:lnTo>
                    <a:pt x="638" y="141"/>
                  </a:lnTo>
                  <a:lnTo>
                    <a:pt x="639" y="143"/>
                  </a:lnTo>
                  <a:lnTo>
                    <a:pt x="641" y="141"/>
                  </a:lnTo>
                  <a:lnTo>
                    <a:pt x="642" y="140"/>
                  </a:lnTo>
                  <a:lnTo>
                    <a:pt x="642" y="138"/>
                  </a:lnTo>
                  <a:lnTo>
                    <a:pt x="643" y="139"/>
                  </a:lnTo>
                  <a:lnTo>
                    <a:pt x="646" y="138"/>
                  </a:lnTo>
                  <a:lnTo>
                    <a:pt x="647" y="139"/>
                  </a:lnTo>
                  <a:lnTo>
                    <a:pt x="649" y="141"/>
                  </a:lnTo>
                  <a:lnTo>
                    <a:pt x="650" y="141"/>
                  </a:lnTo>
                  <a:lnTo>
                    <a:pt x="654" y="137"/>
                  </a:lnTo>
                  <a:lnTo>
                    <a:pt x="658" y="134"/>
                  </a:lnTo>
                  <a:lnTo>
                    <a:pt x="659" y="133"/>
                  </a:lnTo>
                  <a:lnTo>
                    <a:pt x="664" y="134"/>
                  </a:lnTo>
                  <a:lnTo>
                    <a:pt x="668" y="128"/>
                  </a:lnTo>
                  <a:lnTo>
                    <a:pt x="670" y="128"/>
                  </a:lnTo>
                  <a:lnTo>
                    <a:pt x="672" y="125"/>
                  </a:lnTo>
                  <a:lnTo>
                    <a:pt x="673" y="127"/>
                  </a:lnTo>
                  <a:lnTo>
                    <a:pt x="676" y="125"/>
                  </a:lnTo>
                  <a:lnTo>
                    <a:pt x="677" y="124"/>
                  </a:lnTo>
                  <a:lnTo>
                    <a:pt x="678" y="125"/>
                  </a:lnTo>
                  <a:lnTo>
                    <a:pt x="680" y="119"/>
                  </a:lnTo>
                  <a:lnTo>
                    <a:pt x="682" y="118"/>
                  </a:lnTo>
                  <a:lnTo>
                    <a:pt x="684" y="117"/>
                  </a:lnTo>
                  <a:lnTo>
                    <a:pt x="686" y="118"/>
                  </a:lnTo>
                  <a:lnTo>
                    <a:pt x="687" y="118"/>
                  </a:lnTo>
                  <a:lnTo>
                    <a:pt x="687" y="120"/>
                  </a:lnTo>
                  <a:lnTo>
                    <a:pt x="689" y="121"/>
                  </a:lnTo>
                  <a:lnTo>
                    <a:pt x="691" y="121"/>
                  </a:lnTo>
                  <a:lnTo>
                    <a:pt x="694" y="123"/>
                  </a:lnTo>
                  <a:lnTo>
                    <a:pt x="696" y="123"/>
                  </a:lnTo>
                  <a:lnTo>
                    <a:pt x="698" y="123"/>
                  </a:lnTo>
                  <a:lnTo>
                    <a:pt x="699" y="123"/>
                  </a:lnTo>
                  <a:lnTo>
                    <a:pt x="700" y="116"/>
                  </a:lnTo>
                  <a:lnTo>
                    <a:pt x="705" y="112"/>
                  </a:lnTo>
                  <a:lnTo>
                    <a:pt x="706" y="111"/>
                  </a:lnTo>
                  <a:lnTo>
                    <a:pt x="709" y="113"/>
                  </a:lnTo>
                  <a:lnTo>
                    <a:pt x="710" y="113"/>
                  </a:lnTo>
                  <a:lnTo>
                    <a:pt x="718" y="102"/>
                  </a:lnTo>
                  <a:lnTo>
                    <a:pt x="725" y="99"/>
                  </a:lnTo>
                  <a:lnTo>
                    <a:pt x="727" y="101"/>
                  </a:lnTo>
                  <a:lnTo>
                    <a:pt x="730" y="102"/>
                  </a:lnTo>
                  <a:lnTo>
                    <a:pt x="731" y="103"/>
                  </a:lnTo>
                  <a:lnTo>
                    <a:pt x="736" y="100"/>
                  </a:lnTo>
                  <a:lnTo>
                    <a:pt x="745" y="99"/>
                  </a:lnTo>
                  <a:lnTo>
                    <a:pt x="746" y="102"/>
                  </a:lnTo>
                  <a:lnTo>
                    <a:pt x="747" y="101"/>
                  </a:lnTo>
                  <a:lnTo>
                    <a:pt x="750" y="101"/>
                  </a:lnTo>
                  <a:lnTo>
                    <a:pt x="752" y="101"/>
                  </a:lnTo>
                  <a:lnTo>
                    <a:pt x="755" y="101"/>
                  </a:lnTo>
                  <a:lnTo>
                    <a:pt x="756" y="102"/>
                  </a:lnTo>
                  <a:lnTo>
                    <a:pt x="759" y="96"/>
                  </a:lnTo>
                  <a:lnTo>
                    <a:pt x="760" y="96"/>
                  </a:lnTo>
                  <a:lnTo>
                    <a:pt x="761" y="99"/>
                  </a:lnTo>
                  <a:lnTo>
                    <a:pt x="762" y="101"/>
                  </a:lnTo>
                  <a:lnTo>
                    <a:pt x="764" y="100"/>
                  </a:lnTo>
                  <a:lnTo>
                    <a:pt x="767" y="99"/>
                  </a:lnTo>
                  <a:lnTo>
                    <a:pt x="770" y="98"/>
                  </a:lnTo>
                  <a:lnTo>
                    <a:pt x="772" y="97"/>
                  </a:lnTo>
                  <a:lnTo>
                    <a:pt x="772" y="99"/>
                  </a:lnTo>
                  <a:lnTo>
                    <a:pt x="774" y="101"/>
                  </a:lnTo>
                  <a:lnTo>
                    <a:pt x="782" y="97"/>
                  </a:lnTo>
                  <a:lnTo>
                    <a:pt x="785" y="96"/>
                  </a:lnTo>
                  <a:lnTo>
                    <a:pt x="786" y="91"/>
                  </a:lnTo>
                  <a:lnTo>
                    <a:pt x="787" y="93"/>
                  </a:lnTo>
                  <a:lnTo>
                    <a:pt x="789" y="93"/>
                  </a:lnTo>
                  <a:lnTo>
                    <a:pt x="790" y="95"/>
                  </a:lnTo>
                  <a:lnTo>
                    <a:pt x="792" y="100"/>
                  </a:lnTo>
                  <a:lnTo>
                    <a:pt x="794" y="96"/>
                  </a:lnTo>
                  <a:lnTo>
                    <a:pt x="795" y="98"/>
                  </a:lnTo>
                  <a:lnTo>
                    <a:pt x="796" y="101"/>
                  </a:lnTo>
                  <a:lnTo>
                    <a:pt x="797" y="102"/>
                  </a:lnTo>
                  <a:lnTo>
                    <a:pt x="798" y="98"/>
                  </a:lnTo>
                  <a:lnTo>
                    <a:pt x="800" y="98"/>
                  </a:lnTo>
                  <a:lnTo>
                    <a:pt x="802" y="96"/>
                  </a:lnTo>
                  <a:lnTo>
                    <a:pt x="803" y="93"/>
                  </a:lnTo>
                  <a:lnTo>
                    <a:pt x="805" y="93"/>
                  </a:lnTo>
                  <a:lnTo>
                    <a:pt x="807" y="88"/>
                  </a:lnTo>
                  <a:lnTo>
                    <a:pt x="811" y="90"/>
                  </a:lnTo>
                  <a:lnTo>
                    <a:pt x="812" y="92"/>
                  </a:lnTo>
                  <a:lnTo>
                    <a:pt x="813" y="88"/>
                  </a:lnTo>
                  <a:lnTo>
                    <a:pt x="818" y="86"/>
                  </a:lnTo>
                  <a:lnTo>
                    <a:pt x="830" y="85"/>
                  </a:lnTo>
                  <a:lnTo>
                    <a:pt x="831" y="84"/>
                  </a:lnTo>
                  <a:lnTo>
                    <a:pt x="838" y="82"/>
                  </a:lnTo>
                  <a:lnTo>
                    <a:pt x="841" y="80"/>
                  </a:lnTo>
                  <a:lnTo>
                    <a:pt x="843" y="78"/>
                  </a:lnTo>
                  <a:lnTo>
                    <a:pt x="844" y="79"/>
                  </a:lnTo>
                  <a:lnTo>
                    <a:pt x="847" y="75"/>
                  </a:lnTo>
                  <a:lnTo>
                    <a:pt x="848" y="75"/>
                  </a:lnTo>
                  <a:lnTo>
                    <a:pt x="854" y="67"/>
                  </a:lnTo>
                  <a:lnTo>
                    <a:pt x="859" y="66"/>
                  </a:lnTo>
                  <a:lnTo>
                    <a:pt x="860" y="68"/>
                  </a:lnTo>
                  <a:lnTo>
                    <a:pt x="863" y="68"/>
                  </a:lnTo>
                  <a:lnTo>
                    <a:pt x="867" y="67"/>
                  </a:lnTo>
                  <a:lnTo>
                    <a:pt x="869" y="67"/>
                  </a:lnTo>
                  <a:lnTo>
                    <a:pt x="870" y="67"/>
                  </a:lnTo>
                  <a:lnTo>
                    <a:pt x="870" y="66"/>
                  </a:lnTo>
                  <a:lnTo>
                    <a:pt x="877" y="60"/>
                  </a:lnTo>
                  <a:lnTo>
                    <a:pt x="883" y="56"/>
                  </a:lnTo>
                  <a:lnTo>
                    <a:pt x="884" y="55"/>
                  </a:lnTo>
                  <a:lnTo>
                    <a:pt x="884" y="56"/>
                  </a:lnTo>
                  <a:lnTo>
                    <a:pt x="885" y="55"/>
                  </a:lnTo>
                  <a:lnTo>
                    <a:pt x="893" y="53"/>
                  </a:lnTo>
                  <a:lnTo>
                    <a:pt x="893" y="56"/>
                  </a:lnTo>
                  <a:lnTo>
                    <a:pt x="894" y="56"/>
                  </a:lnTo>
                  <a:lnTo>
                    <a:pt x="898" y="59"/>
                  </a:lnTo>
                  <a:lnTo>
                    <a:pt x="899" y="58"/>
                  </a:lnTo>
                  <a:lnTo>
                    <a:pt x="900" y="59"/>
                  </a:lnTo>
                  <a:lnTo>
                    <a:pt x="902" y="58"/>
                  </a:lnTo>
                  <a:lnTo>
                    <a:pt x="903" y="60"/>
                  </a:lnTo>
                  <a:lnTo>
                    <a:pt x="906" y="57"/>
                  </a:lnTo>
                  <a:lnTo>
                    <a:pt x="909" y="54"/>
                  </a:lnTo>
                  <a:lnTo>
                    <a:pt x="910" y="54"/>
                  </a:lnTo>
                  <a:lnTo>
                    <a:pt x="911" y="56"/>
                  </a:lnTo>
                  <a:lnTo>
                    <a:pt x="913" y="49"/>
                  </a:lnTo>
                  <a:lnTo>
                    <a:pt x="915" y="49"/>
                  </a:lnTo>
                  <a:lnTo>
                    <a:pt x="916" y="47"/>
                  </a:lnTo>
                  <a:lnTo>
                    <a:pt x="917" y="46"/>
                  </a:lnTo>
                  <a:lnTo>
                    <a:pt x="919" y="45"/>
                  </a:lnTo>
                  <a:lnTo>
                    <a:pt x="921" y="41"/>
                  </a:lnTo>
                  <a:lnTo>
                    <a:pt x="924" y="37"/>
                  </a:lnTo>
                  <a:lnTo>
                    <a:pt x="926" y="37"/>
                  </a:lnTo>
                  <a:lnTo>
                    <a:pt x="929" y="38"/>
                  </a:lnTo>
                  <a:lnTo>
                    <a:pt x="931" y="38"/>
                  </a:lnTo>
                  <a:lnTo>
                    <a:pt x="933" y="40"/>
                  </a:lnTo>
                  <a:lnTo>
                    <a:pt x="939" y="37"/>
                  </a:lnTo>
                  <a:lnTo>
                    <a:pt x="940" y="34"/>
                  </a:lnTo>
                  <a:lnTo>
                    <a:pt x="945" y="32"/>
                  </a:lnTo>
                  <a:lnTo>
                    <a:pt x="946" y="34"/>
                  </a:lnTo>
                  <a:lnTo>
                    <a:pt x="947" y="34"/>
                  </a:lnTo>
                  <a:lnTo>
                    <a:pt x="950" y="39"/>
                  </a:lnTo>
                  <a:lnTo>
                    <a:pt x="951" y="37"/>
                  </a:lnTo>
                  <a:lnTo>
                    <a:pt x="952" y="38"/>
                  </a:lnTo>
                  <a:lnTo>
                    <a:pt x="955" y="40"/>
                  </a:lnTo>
                  <a:lnTo>
                    <a:pt x="960" y="48"/>
                  </a:lnTo>
                  <a:lnTo>
                    <a:pt x="964" y="44"/>
                  </a:lnTo>
                  <a:lnTo>
                    <a:pt x="970" y="45"/>
                  </a:lnTo>
                  <a:lnTo>
                    <a:pt x="974" y="46"/>
                  </a:lnTo>
                  <a:lnTo>
                    <a:pt x="975" y="43"/>
                  </a:lnTo>
                  <a:lnTo>
                    <a:pt x="991" y="40"/>
                  </a:lnTo>
                  <a:lnTo>
                    <a:pt x="994" y="42"/>
                  </a:lnTo>
                  <a:lnTo>
                    <a:pt x="995" y="42"/>
                  </a:lnTo>
                  <a:lnTo>
                    <a:pt x="997" y="31"/>
                  </a:lnTo>
                  <a:lnTo>
                    <a:pt x="1011" y="21"/>
                  </a:lnTo>
                  <a:lnTo>
                    <a:pt x="1014" y="19"/>
                  </a:lnTo>
                  <a:lnTo>
                    <a:pt x="1018" y="15"/>
                  </a:lnTo>
                  <a:lnTo>
                    <a:pt x="1027" y="13"/>
                  </a:lnTo>
                  <a:lnTo>
                    <a:pt x="1028" y="14"/>
                  </a:lnTo>
                  <a:lnTo>
                    <a:pt x="1034" y="10"/>
                  </a:lnTo>
                  <a:lnTo>
                    <a:pt x="1041" y="9"/>
                  </a:lnTo>
                  <a:lnTo>
                    <a:pt x="1042" y="9"/>
                  </a:lnTo>
                  <a:lnTo>
                    <a:pt x="1043" y="3"/>
                  </a:lnTo>
                  <a:lnTo>
                    <a:pt x="1044" y="4"/>
                  </a:lnTo>
                  <a:lnTo>
                    <a:pt x="1046" y="2"/>
                  </a:lnTo>
                  <a:lnTo>
                    <a:pt x="1078" y="18"/>
                  </a:lnTo>
                  <a:lnTo>
                    <a:pt x="1079" y="29"/>
                  </a:lnTo>
                  <a:lnTo>
                    <a:pt x="1112" y="5"/>
                  </a:lnTo>
                  <a:lnTo>
                    <a:pt x="1114" y="0"/>
                  </a:lnTo>
                  <a:lnTo>
                    <a:pt x="1117" y="6"/>
                  </a:lnTo>
                  <a:lnTo>
                    <a:pt x="1117" y="4"/>
                  </a:lnTo>
                  <a:lnTo>
                    <a:pt x="1143" y="13"/>
                  </a:lnTo>
                  <a:lnTo>
                    <a:pt x="1166" y="171"/>
                  </a:lnTo>
                  <a:lnTo>
                    <a:pt x="1177" y="228"/>
                  </a:lnTo>
                  <a:lnTo>
                    <a:pt x="1190" y="198"/>
                  </a:lnTo>
                  <a:lnTo>
                    <a:pt x="1198" y="183"/>
                  </a:lnTo>
                </a:path>
              </a:pathLst>
            </a:custGeom>
            <a:noFill/>
            <a:ln w="4603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4955" name="Freeform 765"/>
            <p:cNvSpPr>
              <a:spLocks/>
            </p:cNvSpPr>
            <p:nvPr/>
          </p:nvSpPr>
          <p:spPr bwMode="gray">
            <a:xfrm>
              <a:off x="838" y="1137"/>
              <a:ext cx="2300" cy="174"/>
            </a:xfrm>
            <a:custGeom>
              <a:avLst/>
              <a:gdLst>
                <a:gd name="T0" fmla="*/ 35 w 1198"/>
                <a:gd name="T1" fmla="*/ 0 h 91"/>
                <a:gd name="T2" fmla="*/ 55 w 1198"/>
                <a:gd name="T3" fmla="*/ 0 h 91"/>
                <a:gd name="T4" fmla="*/ 70 w 1198"/>
                <a:gd name="T5" fmla="*/ 0 h 91"/>
                <a:gd name="T6" fmla="*/ 85 w 1198"/>
                <a:gd name="T7" fmla="*/ 0 h 91"/>
                <a:gd name="T8" fmla="*/ 102 w 1198"/>
                <a:gd name="T9" fmla="*/ 0 h 91"/>
                <a:gd name="T10" fmla="*/ 125 w 1198"/>
                <a:gd name="T11" fmla="*/ 0 h 91"/>
                <a:gd name="T12" fmla="*/ 152 w 1198"/>
                <a:gd name="T13" fmla="*/ 0 h 91"/>
                <a:gd name="T14" fmla="*/ 178 w 1198"/>
                <a:gd name="T15" fmla="*/ 0 h 91"/>
                <a:gd name="T16" fmla="*/ 197 w 1198"/>
                <a:gd name="T17" fmla="*/ 0 h 91"/>
                <a:gd name="T18" fmla="*/ 207 w 1198"/>
                <a:gd name="T19" fmla="*/ 0 h 91"/>
                <a:gd name="T20" fmla="*/ 225 w 1198"/>
                <a:gd name="T21" fmla="*/ 0 h 91"/>
                <a:gd name="T22" fmla="*/ 235 w 1198"/>
                <a:gd name="T23" fmla="*/ 0 h 91"/>
                <a:gd name="T24" fmla="*/ 253 w 1198"/>
                <a:gd name="T25" fmla="*/ 2 h 91"/>
                <a:gd name="T26" fmla="*/ 270 w 1198"/>
                <a:gd name="T27" fmla="*/ 2 h 91"/>
                <a:gd name="T28" fmla="*/ 288 w 1198"/>
                <a:gd name="T29" fmla="*/ 2 h 91"/>
                <a:gd name="T30" fmla="*/ 306 w 1198"/>
                <a:gd name="T31" fmla="*/ 2 h 91"/>
                <a:gd name="T32" fmla="*/ 318 w 1198"/>
                <a:gd name="T33" fmla="*/ 3 h 91"/>
                <a:gd name="T34" fmla="*/ 335 w 1198"/>
                <a:gd name="T35" fmla="*/ 3 h 91"/>
                <a:gd name="T36" fmla="*/ 351 w 1198"/>
                <a:gd name="T37" fmla="*/ 6 h 91"/>
                <a:gd name="T38" fmla="*/ 367 w 1198"/>
                <a:gd name="T39" fmla="*/ 8 h 91"/>
                <a:gd name="T40" fmla="*/ 384 w 1198"/>
                <a:gd name="T41" fmla="*/ 8 h 91"/>
                <a:gd name="T42" fmla="*/ 402 w 1198"/>
                <a:gd name="T43" fmla="*/ 12 h 91"/>
                <a:gd name="T44" fmla="*/ 415 w 1198"/>
                <a:gd name="T45" fmla="*/ 13 h 91"/>
                <a:gd name="T46" fmla="*/ 425 w 1198"/>
                <a:gd name="T47" fmla="*/ 11 h 91"/>
                <a:gd name="T48" fmla="*/ 440 w 1198"/>
                <a:gd name="T49" fmla="*/ 11 h 91"/>
                <a:gd name="T50" fmla="*/ 447 w 1198"/>
                <a:gd name="T51" fmla="*/ 11 h 91"/>
                <a:gd name="T52" fmla="*/ 467 w 1198"/>
                <a:gd name="T53" fmla="*/ 12 h 91"/>
                <a:gd name="T54" fmla="*/ 481 w 1198"/>
                <a:gd name="T55" fmla="*/ 15 h 91"/>
                <a:gd name="T56" fmla="*/ 495 w 1198"/>
                <a:gd name="T57" fmla="*/ 18 h 91"/>
                <a:gd name="T58" fmla="*/ 512 w 1198"/>
                <a:gd name="T59" fmla="*/ 15 h 91"/>
                <a:gd name="T60" fmla="*/ 529 w 1198"/>
                <a:gd name="T61" fmla="*/ 15 h 91"/>
                <a:gd name="T62" fmla="*/ 539 w 1198"/>
                <a:gd name="T63" fmla="*/ 16 h 91"/>
                <a:gd name="T64" fmla="*/ 557 w 1198"/>
                <a:gd name="T65" fmla="*/ 21 h 91"/>
                <a:gd name="T66" fmla="*/ 574 w 1198"/>
                <a:gd name="T67" fmla="*/ 21 h 91"/>
                <a:gd name="T68" fmla="*/ 591 w 1198"/>
                <a:gd name="T69" fmla="*/ 18 h 91"/>
                <a:gd name="T70" fmla="*/ 604 w 1198"/>
                <a:gd name="T71" fmla="*/ 20 h 91"/>
                <a:gd name="T72" fmla="*/ 633 w 1198"/>
                <a:gd name="T73" fmla="*/ 24 h 91"/>
                <a:gd name="T74" fmla="*/ 639 w 1198"/>
                <a:gd name="T75" fmla="*/ 25 h 91"/>
                <a:gd name="T76" fmla="*/ 649 w 1198"/>
                <a:gd name="T77" fmla="*/ 25 h 91"/>
                <a:gd name="T78" fmla="*/ 670 w 1198"/>
                <a:gd name="T79" fmla="*/ 27 h 91"/>
                <a:gd name="T80" fmla="*/ 682 w 1198"/>
                <a:gd name="T81" fmla="*/ 32 h 91"/>
                <a:gd name="T82" fmla="*/ 694 w 1198"/>
                <a:gd name="T83" fmla="*/ 32 h 91"/>
                <a:gd name="T84" fmla="*/ 709 w 1198"/>
                <a:gd name="T85" fmla="*/ 33 h 91"/>
                <a:gd name="T86" fmla="*/ 736 w 1198"/>
                <a:gd name="T87" fmla="*/ 37 h 91"/>
                <a:gd name="T88" fmla="*/ 756 w 1198"/>
                <a:gd name="T89" fmla="*/ 40 h 91"/>
                <a:gd name="T90" fmla="*/ 770 w 1198"/>
                <a:gd name="T91" fmla="*/ 39 h 91"/>
                <a:gd name="T92" fmla="*/ 787 w 1198"/>
                <a:gd name="T93" fmla="*/ 43 h 91"/>
                <a:gd name="T94" fmla="*/ 797 w 1198"/>
                <a:gd name="T95" fmla="*/ 41 h 91"/>
                <a:gd name="T96" fmla="*/ 811 w 1198"/>
                <a:gd name="T97" fmla="*/ 37 h 91"/>
                <a:gd name="T98" fmla="*/ 841 w 1198"/>
                <a:gd name="T99" fmla="*/ 39 h 91"/>
                <a:gd name="T100" fmla="*/ 860 w 1198"/>
                <a:gd name="T101" fmla="*/ 43 h 91"/>
                <a:gd name="T102" fmla="*/ 883 w 1198"/>
                <a:gd name="T103" fmla="*/ 45 h 91"/>
                <a:gd name="T104" fmla="*/ 898 w 1198"/>
                <a:gd name="T105" fmla="*/ 52 h 91"/>
                <a:gd name="T106" fmla="*/ 910 w 1198"/>
                <a:gd name="T107" fmla="*/ 54 h 91"/>
                <a:gd name="T108" fmla="*/ 921 w 1198"/>
                <a:gd name="T109" fmla="*/ 50 h 91"/>
                <a:gd name="T110" fmla="*/ 940 w 1198"/>
                <a:gd name="T111" fmla="*/ 46 h 91"/>
                <a:gd name="T112" fmla="*/ 955 w 1198"/>
                <a:gd name="T113" fmla="*/ 41 h 91"/>
                <a:gd name="T114" fmla="*/ 994 w 1198"/>
                <a:gd name="T115" fmla="*/ 43 h 91"/>
                <a:gd name="T116" fmla="*/ 1028 w 1198"/>
                <a:gd name="T117" fmla="*/ 45 h 91"/>
                <a:gd name="T118" fmla="*/ 1078 w 1198"/>
                <a:gd name="T119" fmla="*/ 48 h 91"/>
                <a:gd name="T120" fmla="*/ 1166 w 1198"/>
                <a:gd name="T121" fmla="*/ 6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8" h="91">
                  <a:moveTo>
                    <a:pt x="0" y="0"/>
                  </a:moveTo>
                  <a:lnTo>
                    <a:pt x="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0" y="0"/>
                  </a:lnTo>
                  <a:lnTo>
                    <a:pt x="75" y="0"/>
                  </a:lnTo>
                  <a:lnTo>
                    <a:pt x="80" y="0"/>
                  </a:lnTo>
                  <a:lnTo>
                    <a:pt x="81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22" y="0"/>
                  </a:lnTo>
                  <a:lnTo>
                    <a:pt x="125" y="0"/>
                  </a:lnTo>
                  <a:lnTo>
                    <a:pt x="126" y="0"/>
                  </a:lnTo>
                  <a:lnTo>
                    <a:pt x="131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44" y="0"/>
                  </a:lnTo>
                  <a:lnTo>
                    <a:pt x="146" y="0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58" y="0"/>
                  </a:lnTo>
                  <a:lnTo>
                    <a:pt x="172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8" y="0"/>
                  </a:lnTo>
                  <a:lnTo>
                    <a:pt x="180" y="0"/>
                  </a:lnTo>
                  <a:lnTo>
                    <a:pt x="183" y="0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197" y="0"/>
                  </a:lnTo>
                  <a:lnTo>
                    <a:pt x="198" y="0"/>
                  </a:lnTo>
                  <a:lnTo>
                    <a:pt x="199" y="0"/>
                  </a:lnTo>
                  <a:lnTo>
                    <a:pt x="201" y="0"/>
                  </a:lnTo>
                  <a:lnTo>
                    <a:pt x="203" y="0"/>
                  </a:lnTo>
                  <a:lnTo>
                    <a:pt x="204" y="0"/>
                  </a:lnTo>
                  <a:lnTo>
                    <a:pt x="206" y="0"/>
                  </a:lnTo>
                  <a:lnTo>
                    <a:pt x="207" y="0"/>
                  </a:lnTo>
                  <a:lnTo>
                    <a:pt x="212" y="0"/>
                  </a:lnTo>
                  <a:lnTo>
                    <a:pt x="216" y="0"/>
                  </a:lnTo>
                  <a:lnTo>
                    <a:pt x="218" y="0"/>
                  </a:lnTo>
                  <a:lnTo>
                    <a:pt x="219" y="0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30" y="0"/>
                  </a:lnTo>
                  <a:lnTo>
                    <a:pt x="231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5" y="0"/>
                  </a:lnTo>
                  <a:lnTo>
                    <a:pt x="237" y="0"/>
                  </a:lnTo>
                  <a:lnTo>
                    <a:pt x="241" y="0"/>
                  </a:lnTo>
                  <a:lnTo>
                    <a:pt x="242" y="0"/>
                  </a:lnTo>
                  <a:lnTo>
                    <a:pt x="243" y="2"/>
                  </a:lnTo>
                  <a:lnTo>
                    <a:pt x="250" y="2"/>
                  </a:lnTo>
                  <a:lnTo>
                    <a:pt x="252" y="2"/>
                  </a:lnTo>
                  <a:lnTo>
                    <a:pt x="253" y="2"/>
                  </a:lnTo>
                  <a:lnTo>
                    <a:pt x="254" y="2"/>
                  </a:lnTo>
                  <a:lnTo>
                    <a:pt x="258" y="2"/>
                  </a:lnTo>
                  <a:lnTo>
                    <a:pt x="261" y="2"/>
                  </a:lnTo>
                  <a:lnTo>
                    <a:pt x="263" y="2"/>
                  </a:lnTo>
                  <a:lnTo>
                    <a:pt x="267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1" y="2"/>
                  </a:lnTo>
                  <a:lnTo>
                    <a:pt x="273" y="2"/>
                  </a:lnTo>
                  <a:lnTo>
                    <a:pt x="274" y="2"/>
                  </a:lnTo>
                  <a:lnTo>
                    <a:pt x="281" y="2"/>
                  </a:lnTo>
                  <a:lnTo>
                    <a:pt x="284" y="2"/>
                  </a:lnTo>
                  <a:lnTo>
                    <a:pt x="285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300" y="2"/>
                  </a:lnTo>
                  <a:lnTo>
                    <a:pt x="301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09" y="3"/>
                  </a:lnTo>
                  <a:lnTo>
                    <a:pt x="310" y="3"/>
                  </a:lnTo>
                  <a:lnTo>
                    <a:pt x="313" y="3"/>
                  </a:lnTo>
                  <a:lnTo>
                    <a:pt x="315" y="3"/>
                  </a:lnTo>
                  <a:lnTo>
                    <a:pt x="315" y="3"/>
                  </a:lnTo>
                  <a:lnTo>
                    <a:pt x="316" y="3"/>
                  </a:lnTo>
                  <a:lnTo>
                    <a:pt x="318" y="3"/>
                  </a:lnTo>
                  <a:lnTo>
                    <a:pt x="320" y="3"/>
                  </a:lnTo>
                  <a:lnTo>
                    <a:pt x="322" y="3"/>
                  </a:lnTo>
                  <a:lnTo>
                    <a:pt x="327" y="3"/>
                  </a:lnTo>
                  <a:lnTo>
                    <a:pt x="329" y="3"/>
                  </a:lnTo>
                  <a:lnTo>
                    <a:pt x="333" y="3"/>
                  </a:lnTo>
                  <a:lnTo>
                    <a:pt x="333" y="3"/>
                  </a:lnTo>
                  <a:lnTo>
                    <a:pt x="335" y="3"/>
                  </a:lnTo>
                  <a:lnTo>
                    <a:pt x="338" y="3"/>
                  </a:lnTo>
                  <a:lnTo>
                    <a:pt x="342" y="3"/>
                  </a:lnTo>
                  <a:lnTo>
                    <a:pt x="343" y="3"/>
                  </a:lnTo>
                  <a:lnTo>
                    <a:pt x="346" y="3"/>
                  </a:lnTo>
                  <a:lnTo>
                    <a:pt x="348" y="3"/>
                  </a:lnTo>
                  <a:lnTo>
                    <a:pt x="350" y="5"/>
                  </a:lnTo>
                  <a:lnTo>
                    <a:pt x="351" y="6"/>
                  </a:lnTo>
                  <a:lnTo>
                    <a:pt x="351" y="6"/>
                  </a:lnTo>
                  <a:lnTo>
                    <a:pt x="354" y="6"/>
                  </a:lnTo>
                  <a:lnTo>
                    <a:pt x="358" y="8"/>
                  </a:lnTo>
                  <a:lnTo>
                    <a:pt x="360" y="8"/>
                  </a:lnTo>
                  <a:lnTo>
                    <a:pt x="364" y="8"/>
                  </a:lnTo>
                  <a:lnTo>
                    <a:pt x="365" y="8"/>
                  </a:lnTo>
                  <a:lnTo>
                    <a:pt x="367" y="8"/>
                  </a:lnTo>
                  <a:lnTo>
                    <a:pt x="372" y="8"/>
                  </a:lnTo>
                  <a:lnTo>
                    <a:pt x="373" y="8"/>
                  </a:lnTo>
                  <a:lnTo>
                    <a:pt x="373" y="8"/>
                  </a:lnTo>
                  <a:lnTo>
                    <a:pt x="376" y="8"/>
                  </a:lnTo>
                  <a:lnTo>
                    <a:pt x="377" y="8"/>
                  </a:lnTo>
                  <a:lnTo>
                    <a:pt x="380" y="8"/>
                  </a:lnTo>
                  <a:lnTo>
                    <a:pt x="384" y="8"/>
                  </a:lnTo>
                  <a:lnTo>
                    <a:pt x="386" y="8"/>
                  </a:lnTo>
                  <a:lnTo>
                    <a:pt x="390" y="8"/>
                  </a:lnTo>
                  <a:lnTo>
                    <a:pt x="395" y="11"/>
                  </a:lnTo>
                  <a:lnTo>
                    <a:pt x="397" y="11"/>
                  </a:lnTo>
                  <a:lnTo>
                    <a:pt x="398" y="11"/>
                  </a:lnTo>
                  <a:lnTo>
                    <a:pt x="401" y="11"/>
                  </a:lnTo>
                  <a:lnTo>
                    <a:pt x="402" y="12"/>
                  </a:lnTo>
                  <a:lnTo>
                    <a:pt x="404" y="12"/>
                  </a:lnTo>
                  <a:lnTo>
                    <a:pt x="404" y="12"/>
                  </a:lnTo>
                  <a:lnTo>
                    <a:pt x="406" y="12"/>
                  </a:lnTo>
                  <a:lnTo>
                    <a:pt x="407" y="12"/>
                  </a:lnTo>
                  <a:lnTo>
                    <a:pt x="412" y="13"/>
                  </a:lnTo>
                  <a:lnTo>
                    <a:pt x="413" y="13"/>
                  </a:lnTo>
                  <a:lnTo>
                    <a:pt x="415" y="13"/>
                  </a:lnTo>
                  <a:lnTo>
                    <a:pt x="416" y="13"/>
                  </a:lnTo>
                  <a:lnTo>
                    <a:pt x="417" y="13"/>
                  </a:lnTo>
                  <a:lnTo>
                    <a:pt x="418" y="13"/>
                  </a:lnTo>
                  <a:lnTo>
                    <a:pt x="419" y="13"/>
                  </a:lnTo>
                  <a:lnTo>
                    <a:pt x="421" y="13"/>
                  </a:lnTo>
                  <a:lnTo>
                    <a:pt x="424" y="13"/>
                  </a:lnTo>
                  <a:lnTo>
                    <a:pt x="425" y="11"/>
                  </a:lnTo>
                  <a:lnTo>
                    <a:pt x="428" y="11"/>
                  </a:lnTo>
                  <a:lnTo>
                    <a:pt x="431" y="11"/>
                  </a:lnTo>
                  <a:lnTo>
                    <a:pt x="435" y="11"/>
                  </a:lnTo>
                  <a:lnTo>
                    <a:pt x="436" y="11"/>
                  </a:lnTo>
                  <a:lnTo>
                    <a:pt x="436" y="11"/>
                  </a:lnTo>
                  <a:lnTo>
                    <a:pt x="439" y="11"/>
                  </a:lnTo>
                  <a:lnTo>
                    <a:pt x="440" y="11"/>
                  </a:lnTo>
                  <a:lnTo>
                    <a:pt x="440" y="11"/>
                  </a:lnTo>
                  <a:lnTo>
                    <a:pt x="442" y="10"/>
                  </a:lnTo>
                  <a:lnTo>
                    <a:pt x="443" y="10"/>
                  </a:lnTo>
                  <a:lnTo>
                    <a:pt x="445" y="11"/>
                  </a:lnTo>
                  <a:lnTo>
                    <a:pt x="445" y="11"/>
                  </a:lnTo>
                  <a:lnTo>
                    <a:pt x="446" y="11"/>
                  </a:lnTo>
                  <a:lnTo>
                    <a:pt x="447" y="11"/>
                  </a:lnTo>
                  <a:lnTo>
                    <a:pt x="449" y="11"/>
                  </a:lnTo>
                  <a:lnTo>
                    <a:pt x="453" y="11"/>
                  </a:lnTo>
                  <a:lnTo>
                    <a:pt x="454" y="11"/>
                  </a:lnTo>
                  <a:lnTo>
                    <a:pt x="457" y="12"/>
                  </a:lnTo>
                  <a:lnTo>
                    <a:pt x="463" y="12"/>
                  </a:lnTo>
                  <a:lnTo>
                    <a:pt x="464" y="12"/>
                  </a:lnTo>
                  <a:lnTo>
                    <a:pt x="467" y="12"/>
                  </a:lnTo>
                  <a:lnTo>
                    <a:pt x="470" y="12"/>
                  </a:lnTo>
                  <a:lnTo>
                    <a:pt x="471" y="12"/>
                  </a:lnTo>
                  <a:lnTo>
                    <a:pt x="472" y="13"/>
                  </a:lnTo>
                  <a:lnTo>
                    <a:pt x="475" y="15"/>
                  </a:lnTo>
                  <a:lnTo>
                    <a:pt x="479" y="15"/>
                  </a:lnTo>
                  <a:lnTo>
                    <a:pt x="480" y="15"/>
                  </a:lnTo>
                  <a:lnTo>
                    <a:pt x="481" y="15"/>
                  </a:lnTo>
                  <a:lnTo>
                    <a:pt x="481" y="15"/>
                  </a:lnTo>
                  <a:lnTo>
                    <a:pt x="482" y="15"/>
                  </a:lnTo>
                  <a:lnTo>
                    <a:pt x="484" y="15"/>
                  </a:lnTo>
                  <a:lnTo>
                    <a:pt x="488" y="17"/>
                  </a:lnTo>
                  <a:lnTo>
                    <a:pt x="490" y="17"/>
                  </a:lnTo>
                  <a:lnTo>
                    <a:pt x="493" y="18"/>
                  </a:lnTo>
                  <a:lnTo>
                    <a:pt x="495" y="18"/>
                  </a:lnTo>
                  <a:lnTo>
                    <a:pt x="496" y="17"/>
                  </a:lnTo>
                  <a:lnTo>
                    <a:pt x="500" y="17"/>
                  </a:lnTo>
                  <a:lnTo>
                    <a:pt x="503" y="17"/>
                  </a:lnTo>
                  <a:lnTo>
                    <a:pt x="507" y="17"/>
                  </a:lnTo>
                  <a:lnTo>
                    <a:pt x="508" y="17"/>
                  </a:lnTo>
                  <a:lnTo>
                    <a:pt x="510" y="15"/>
                  </a:lnTo>
                  <a:lnTo>
                    <a:pt x="512" y="15"/>
                  </a:lnTo>
                  <a:lnTo>
                    <a:pt x="516" y="15"/>
                  </a:lnTo>
                  <a:lnTo>
                    <a:pt x="516" y="15"/>
                  </a:lnTo>
                  <a:lnTo>
                    <a:pt x="521" y="15"/>
                  </a:lnTo>
                  <a:lnTo>
                    <a:pt x="524" y="15"/>
                  </a:lnTo>
                  <a:lnTo>
                    <a:pt x="525" y="15"/>
                  </a:lnTo>
                  <a:lnTo>
                    <a:pt x="527" y="15"/>
                  </a:lnTo>
                  <a:lnTo>
                    <a:pt x="529" y="15"/>
                  </a:lnTo>
                  <a:lnTo>
                    <a:pt x="530" y="14"/>
                  </a:lnTo>
                  <a:lnTo>
                    <a:pt x="531" y="14"/>
                  </a:lnTo>
                  <a:lnTo>
                    <a:pt x="533" y="14"/>
                  </a:lnTo>
                  <a:lnTo>
                    <a:pt x="536" y="16"/>
                  </a:lnTo>
                  <a:lnTo>
                    <a:pt x="537" y="16"/>
                  </a:lnTo>
                  <a:lnTo>
                    <a:pt x="539" y="16"/>
                  </a:lnTo>
                  <a:lnTo>
                    <a:pt x="539" y="16"/>
                  </a:lnTo>
                  <a:lnTo>
                    <a:pt x="544" y="16"/>
                  </a:lnTo>
                  <a:lnTo>
                    <a:pt x="546" y="16"/>
                  </a:lnTo>
                  <a:lnTo>
                    <a:pt x="548" y="16"/>
                  </a:lnTo>
                  <a:lnTo>
                    <a:pt x="554" y="21"/>
                  </a:lnTo>
                  <a:lnTo>
                    <a:pt x="555" y="21"/>
                  </a:lnTo>
                  <a:lnTo>
                    <a:pt x="556" y="21"/>
                  </a:lnTo>
                  <a:lnTo>
                    <a:pt x="557" y="21"/>
                  </a:lnTo>
                  <a:lnTo>
                    <a:pt x="558" y="21"/>
                  </a:lnTo>
                  <a:lnTo>
                    <a:pt x="564" y="21"/>
                  </a:lnTo>
                  <a:lnTo>
                    <a:pt x="566" y="21"/>
                  </a:lnTo>
                  <a:lnTo>
                    <a:pt x="567" y="21"/>
                  </a:lnTo>
                  <a:lnTo>
                    <a:pt x="568" y="21"/>
                  </a:lnTo>
                  <a:lnTo>
                    <a:pt x="569" y="21"/>
                  </a:lnTo>
                  <a:lnTo>
                    <a:pt x="574" y="21"/>
                  </a:lnTo>
                  <a:lnTo>
                    <a:pt x="579" y="20"/>
                  </a:lnTo>
                  <a:lnTo>
                    <a:pt x="580" y="20"/>
                  </a:lnTo>
                  <a:lnTo>
                    <a:pt x="584" y="18"/>
                  </a:lnTo>
                  <a:lnTo>
                    <a:pt x="588" y="18"/>
                  </a:lnTo>
                  <a:lnTo>
                    <a:pt x="588" y="18"/>
                  </a:lnTo>
                  <a:lnTo>
                    <a:pt x="590" y="18"/>
                  </a:lnTo>
                  <a:lnTo>
                    <a:pt x="591" y="18"/>
                  </a:lnTo>
                  <a:lnTo>
                    <a:pt x="593" y="18"/>
                  </a:lnTo>
                  <a:lnTo>
                    <a:pt x="594" y="18"/>
                  </a:lnTo>
                  <a:lnTo>
                    <a:pt x="596" y="18"/>
                  </a:lnTo>
                  <a:lnTo>
                    <a:pt x="597" y="17"/>
                  </a:lnTo>
                  <a:lnTo>
                    <a:pt x="597" y="17"/>
                  </a:lnTo>
                  <a:lnTo>
                    <a:pt x="603" y="18"/>
                  </a:lnTo>
                  <a:lnTo>
                    <a:pt x="604" y="20"/>
                  </a:lnTo>
                  <a:lnTo>
                    <a:pt x="607" y="20"/>
                  </a:lnTo>
                  <a:lnTo>
                    <a:pt x="613" y="20"/>
                  </a:lnTo>
                  <a:lnTo>
                    <a:pt x="615" y="20"/>
                  </a:lnTo>
                  <a:lnTo>
                    <a:pt x="617" y="20"/>
                  </a:lnTo>
                  <a:lnTo>
                    <a:pt x="619" y="20"/>
                  </a:lnTo>
                  <a:lnTo>
                    <a:pt x="627" y="22"/>
                  </a:lnTo>
                  <a:lnTo>
                    <a:pt x="633" y="24"/>
                  </a:lnTo>
                  <a:lnTo>
                    <a:pt x="634" y="24"/>
                  </a:lnTo>
                  <a:lnTo>
                    <a:pt x="635" y="24"/>
                  </a:lnTo>
                  <a:lnTo>
                    <a:pt x="636" y="24"/>
                  </a:lnTo>
                  <a:lnTo>
                    <a:pt x="637" y="24"/>
                  </a:lnTo>
                  <a:lnTo>
                    <a:pt x="637" y="25"/>
                  </a:lnTo>
                  <a:lnTo>
                    <a:pt x="638" y="25"/>
                  </a:lnTo>
                  <a:lnTo>
                    <a:pt x="639" y="25"/>
                  </a:lnTo>
                  <a:lnTo>
                    <a:pt x="641" y="25"/>
                  </a:lnTo>
                  <a:lnTo>
                    <a:pt x="642" y="25"/>
                  </a:lnTo>
                  <a:lnTo>
                    <a:pt x="642" y="25"/>
                  </a:lnTo>
                  <a:lnTo>
                    <a:pt x="643" y="25"/>
                  </a:lnTo>
                  <a:lnTo>
                    <a:pt x="646" y="25"/>
                  </a:lnTo>
                  <a:lnTo>
                    <a:pt x="647" y="25"/>
                  </a:lnTo>
                  <a:lnTo>
                    <a:pt x="649" y="25"/>
                  </a:lnTo>
                  <a:lnTo>
                    <a:pt x="650" y="25"/>
                  </a:lnTo>
                  <a:lnTo>
                    <a:pt x="654" y="25"/>
                  </a:lnTo>
                  <a:lnTo>
                    <a:pt x="658" y="25"/>
                  </a:lnTo>
                  <a:lnTo>
                    <a:pt x="659" y="25"/>
                  </a:lnTo>
                  <a:lnTo>
                    <a:pt x="664" y="25"/>
                  </a:lnTo>
                  <a:lnTo>
                    <a:pt x="668" y="27"/>
                  </a:lnTo>
                  <a:lnTo>
                    <a:pt x="670" y="27"/>
                  </a:lnTo>
                  <a:lnTo>
                    <a:pt x="672" y="27"/>
                  </a:lnTo>
                  <a:lnTo>
                    <a:pt x="673" y="27"/>
                  </a:lnTo>
                  <a:lnTo>
                    <a:pt x="676" y="30"/>
                  </a:lnTo>
                  <a:lnTo>
                    <a:pt x="677" y="31"/>
                  </a:lnTo>
                  <a:lnTo>
                    <a:pt x="678" y="32"/>
                  </a:lnTo>
                  <a:lnTo>
                    <a:pt x="680" y="32"/>
                  </a:lnTo>
                  <a:lnTo>
                    <a:pt x="682" y="32"/>
                  </a:lnTo>
                  <a:lnTo>
                    <a:pt x="684" y="34"/>
                  </a:lnTo>
                  <a:lnTo>
                    <a:pt x="686" y="34"/>
                  </a:lnTo>
                  <a:lnTo>
                    <a:pt x="687" y="34"/>
                  </a:lnTo>
                  <a:lnTo>
                    <a:pt x="687" y="34"/>
                  </a:lnTo>
                  <a:lnTo>
                    <a:pt x="689" y="34"/>
                  </a:lnTo>
                  <a:lnTo>
                    <a:pt x="691" y="32"/>
                  </a:lnTo>
                  <a:lnTo>
                    <a:pt x="694" y="32"/>
                  </a:lnTo>
                  <a:lnTo>
                    <a:pt x="696" y="32"/>
                  </a:lnTo>
                  <a:lnTo>
                    <a:pt x="698" y="32"/>
                  </a:lnTo>
                  <a:lnTo>
                    <a:pt x="699" y="32"/>
                  </a:lnTo>
                  <a:lnTo>
                    <a:pt x="700" y="32"/>
                  </a:lnTo>
                  <a:lnTo>
                    <a:pt x="705" y="33"/>
                  </a:lnTo>
                  <a:lnTo>
                    <a:pt x="706" y="33"/>
                  </a:lnTo>
                  <a:lnTo>
                    <a:pt x="709" y="33"/>
                  </a:lnTo>
                  <a:lnTo>
                    <a:pt x="710" y="33"/>
                  </a:lnTo>
                  <a:lnTo>
                    <a:pt x="718" y="35"/>
                  </a:lnTo>
                  <a:lnTo>
                    <a:pt x="725" y="37"/>
                  </a:lnTo>
                  <a:lnTo>
                    <a:pt x="727" y="37"/>
                  </a:lnTo>
                  <a:lnTo>
                    <a:pt x="730" y="37"/>
                  </a:lnTo>
                  <a:lnTo>
                    <a:pt x="731" y="35"/>
                  </a:lnTo>
                  <a:lnTo>
                    <a:pt x="736" y="37"/>
                  </a:lnTo>
                  <a:lnTo>
                    <a:pt x="745" y="39"/>
                  </a:lnTo>
                  <a:lnTo>
                    <a:pt x="746" y="40"/>
                  </a:lnTo>
                  <a:lnTo>
                    <a:pt x="747" y="40"/>
                  </a:lnTo>
                  <a:lnTo>
                    <a:pt x="750" y="40"/>
                  </a:lnTo>
                  <a:lnTo>
                    <a:pt x="752" y="40"/>
                  </a:lnTo>
                  <a:lnTo>
                    <a:pt x="755" y="40"/>
                  </a:lnTo>
                  <a:lnTo>
                    <a:pt x="756" y="40"/>
                  </a:lnTo>
                  <a:lnTo>
                    <a:pt x="759" y="39"/>
                  </a:lnTo>
                  <a:lnTo>
                    <a:pt x="760" y="39"/>
                  </a:lnTo>
                  <a:lnTo>
                    <a:pt x="761" y="39"/>
                  </a:lnTo>
                  <a:lnTo>
                    <a:pt x="762" y="37"/>
                  </a:lnTo>
                  <a:lnTo>
                    <a:pt x="764" y="39"/>
                  </a:lnTo>
                  <a:lnTo>
                    <a:pt x="767" y="39"/>
                  </a:lnTo>
                  <a:lnTo>
                    <a:pt x="770" y="39"/>
                  </a:lnTo>
                  <a:lnTo>
                    <a:pt x="772" y="39"/>
                  </a:lnTo>
                  <a:lnTo>
                    <a:pt x="772" y="42"/>
                  </a:lnTo>
                  <a:lnTo>
                    <a:pt x="774" y="42"/>
                  </a:lnTo>
                  <a:lnTo>
                    <a:pt x="782" y="42"/>
                  </a:lnTo>
                  <a:lnTo>
                    <a:pt x="785" y="42"/>
                  </a:lnTo>
                  <a:lnTo>
                    <a:pt x="786" y="43"/>
                  </a:lnTo>
                  <a:lnTo>
                    <a:pt x="787" y="43"/>
                  </a:lnTo>
                  <a:lnTo>
                    <a:pt x="789" y="43"/>
                  </a:lnTo>
                  <a:lnTo>
                    <a:pt x="790" y="43"/>
                  </a:lnTo>
                  <a:lnTo>
                    <a:pt x="792" y="43"/>
                  </a:lnTo>
                  <a:lnTo>
                    <a:pt x="794" y="41"/>
                  </a:lnTo>
                  <a:lnTo>
                    <a:pt x="795" y="41"/>
                  </a:lnTo>
                  <a:lnTo>
                    <a:pt x="796" y="41"/>
                  </a:lnTo>
                  <a:lnTo>
                    <a:pt x="797" y="41"/>
                  </a:lnTo>
                  <a:lnTo>
                    <a:pt x="798" y="41"/>
                  </a:lnTo>
                  <a:lnTo>
                    <a:pt x="800" y="39"/>
                  </a:lnTo>
                  <a:lnTo>
                    <a:pt x="802" y="39"/>
                  </a:lnTo>
                  <a:lnTo>
                    <a:pt x="803" y="39"/>
                  </a:lnTo>
                  <a:lnTo>
                    <a:pt x="805" y="40"/>
                  </a:lnTo>
                  <a:lnTo>
                    <a:pt x="807" y="37"/>
                  </a:lnTo>
                  <a:lnTo>
                    <a:pt x="811" y="37"/>
                  </a:lnTo>
                  <a:lnTo>
                    <a:pt x="812" y="37"/>
                  </a:lnTo>
                  <a:lnTo>
                    <a:pt x="813" y="38"/>
                  </a:lnTo>
                  <a:lnTo>
                    <a:pt x="818" y="38"/>
                  </a:lnTo>
                  <a:lnTo>
                    <a:pt x="830" y="39"/>
                  </a:lnTo>
                  <a:lnTo>
                    <a:pt x="831" y="36"/>
                  </a:lnTo>
                  <a:lnTo>
                    <a:pt x="838" y="39"/>
                  </a:lnTo>
                  <a:lnTo>
                    <a:pt x="841" y="39"/>
                  </a:lnTo>
                  <a:lnTo>
                    <a:pt x="843" y="39"/>
                  </a:lnTo>
                  <a:lnTo>
                    <a:pt x="844" y="39"/>
                  </a:lnTo>
                  <a:lnTo>
                    <a:pt x="847" y="40"/>
                  </a:lnTo>
                  <a:lnTo>
                    <a:pt x="848" y="40"/>
                  </a:lnTo>
                  <a:lnTo>
                    <a:pt x="854" y="43"/>
                  </a:lnTo>
                  <a:lnTo>
                    <a:pt x="859" y="43"/>
                  </a:lnTo>
                  <a:lnTo>
                    <a:pt x="860" y="43"/>
                  </a:lnTo>
                  <a:lnTo>
                    <a:pt x="863" y="44"/>
                  </a:lnTo>
                  <a:lnTo>
                    <a:pt x="867" y="44"/>
                  </a:lnTo>
                  <a:lnTo>
                    <a:pt x="869" y="44"/>
                  </a:lnTo>
                  <a:lnTo>
                    <a:pt x="870" y="44"/>
                  </a:lnTo>
                  <a:lnTo>
                    <a:pt x="870" y="44"/>
                  </a:lnTo>
                  <a:lnTo>
                    <a:pt x="877" y="45"/>
                  </a:lnTo>
                  <a:lnTo>
                    <a:pt x="883" y="45"/>
                  </a:lnTo>
                  <a:lnTo>
                    <a:pt x="884" y="46"/>
                  </a:lnTo>
                  <a:lnTo>
                    <a:pt x="884" y="46"/>
                  </a:lnTo>
                  <a:lnTo>
                    <a:pt x="885" y="46"/>
                  </a:lnTo>
                  <a:lnTo>
                    <a:pt x="893" y="51"/>
                  </a:lnTo>
                  <a:lnTo>
                    <a:pt x="893" y="51"/>
                  </a:lnTo>
                  <a:lnTo>
                    <a:pt x="894" y="52"/>
                  </a:lnTo>
                  <a:lnTo>
                    <a:pt x="898" y="52"/>
                  </a:lnTo>
                  <a:lnTo>
                    <a:pt x="899" y="55"/>
                  </a:lnTo>
                  <a:lnTo>
                    <a:pt x="900" y="55"/>
                  </a:lnTo>
                  <a:lnTo>
                    <a:pt x="902" y="55"/>
                  </a:lnTo>
                  <a:lnTo>
                    <a:pt x="903" y="55"/>
                  </a:lnTo>
                  <a:lnTo>
                    <a:pt x="906" y="56"/>
                  </a:lnTo>
                  <a:lnTo>
                    <a:pt x="909" y="53"/>
                  </a:lnTo>
                  <a:lnTo>
                    <a:pt x="910" y="54"/>
                  </a:lnTo>
                  <a:lnTo>
                    <a:pt x="911" y="54"/>
                  </a:lnTo>
                  <a:lnTo>
                    <a:pt x="913" y="54"/>
                  </a:lnTo>
                  <a:lnTo>
                    <a:pt x="915" y="52"/>
                  </a:lnTo>
                  <a:lnTo>
                    <a:pt x="916" y="52"/>
                  </a:lnTo>
                  <a:lnTo>
                    <a:pt x="917" y="52"/>
                  </a:lnTo>
                  <a:lnTo>
                    <a:pt x="919" y="50"/>
                  </a:lnTo>
                  <a:lnTo>
                    <a:pt x="921" y="50"/>
                  </a:lnTo>
                  <a:lnTo>
                    <a:pt x="924" y="51"/>
                  </a:lnTo>
                  <a:lnTo>
                    <a:pt x="926" y="52"/>
                  </a:lnTo>
                  <a:lnTo>
                    <a:pt x="929" y="50"/>
                  </a:lnTo>
                  <a:lnTo>
                    <a:pt x="931" y="47"/>
                  </a:lnTo>
                  <a:lnTo>
                    <a:pt x="933" y="47"/>
                  </a:lnTo>
                  <a:lnTo>
                    <a:pt x="939" y="48"/>
                  </a:lnTo>
                  <a:lnTo>
                    <a:pt x="940" y="46"/>
                  </a:lnTo>
                  <a:lnTo>
                    <a:pt x="945" y="43"/>
                  </a:lnTo>
                  <a:lnTo>
                    <a:pt x="946" y="43"/>
                  </a:lnTo>
                  <a:lnTo>
                    <a:pt x="947" y="43"/>
                  </a:lnTo>
                  <a:lnTo>
                    <a:pt x="950" y="40"/>
                  </a:lnTo>
                  <a:lnTo>
                    <a:pt x="951" y="40"/>
                  </a:lnTo>
                  <a:lnTo>
                    <a:pt x="952" y="41"/>
                  </a:lnTo>
                  <a:lnTo>
                    <a:pt x="955" y="41"/>
                  </a:lnTo>
                  <a:lnTo>
                    <a:pt x="960" y="42"/>
                  </a:lnTo>
                  <a:lnTo>
                    <a:pt x="964" y="43"/>
                  </a:lnTo>
                  <a:lnTo>
                    <a:pt x="970" y="43"/>
                  </a:lnTo>
                  <a:lnTo>
                    <a:pt x="974" y="40"/>
                  </a:lnTo>
                  <a:lnTo>
                    <a:pt x="975" y="40"/>
                  </a:lnTo>
                  <a:lnTo>
                    <a:pt x="991" y="42"/>
                  </a:lnTo>
                  <a:lnTo>
                    <a:pt x="994" y="43"/>
                  </a:lnTo>
                  <a:lnTo>
                    <a:pt x="995" y="43"/>
                  </a:lnTo>
                  <a:lnTo>
                    <a:pt x="997" y="44"/>
                  </a:lnTo>
                  <a:lnTo>
                    <a:pt x="1011" y="37"/>
                  </a:lnTo>
                  <a:lnTo>
                    <a:pt x="1014" y="37"/>
                  </a:lnTo>
                  <a:lnTo>
                    <a:pt x="1018" y="38"/>
                  </a:lnTo>
                  <a:lnTo>
                    <a:pt x="1027" y="44"/>
                  </a:lnTo>
                  <a:lnTo>
                    <a:pt x="1028" y="45"/>
                  </a:lnTo>
                  <a:lnTo>
                    <a:pt x="1034" y="46"/>
                  </a:lnTo>
                  <a:lnTo>
                    <a:pt x="1041" y="52"/>
                  </a:lnTo>
                  <a:lnTo>
                    <a:pt x="1042" y="52"/>
                  </a:lnTo>
                  <a:lnTo>
                    <a:pt x="1043" y="52"/>
                  </a:lnTo>
                  <a:lnTo>
                    <a:pt x="1044" y="53"/>
                  </a:lnTo>
                  <a:lnTo>
                    <a:pt x="1046" y="53"/>
                  </a:lnTo>
                  <a:lnTo>
                    <a:pt x="1078" y="48"/>
                  </a:lnTo>
                  <a:lnTo>
                    <a:pt x="1079" y="48"/>
                  </a:lnTo>
                  <a:lnTo>
                    <a:pt x="1112" y="41"/>
                  </a:lnTo>
                  <a:lnTo>
                    <a:pt x="1114" y="41"/>
                  </a:lnTo>
                  <a:lnTo>
                    <a:pt x="1117" y="34"/>
                  </a:lnTo>
                  <a:lnTo>
                    <a:pt x="1117" y="35"/>
                  </a:lnTo>
                  <a:lnTo>
                    <a:pt x="1143" y="28"/>
                  </a:lnTo>
                  <a:lnTo>
                    <a:pt x="1166" y="66"/>
                  </a:lnTo>
                  <a:lnTo>
                    <a:pt x="1177" y="65"/>
                  </a:lnTo>
                  <a:lnTo>
                    <a:pt x="1190" y="91"/>
                  </a:lnTo>
                  <a:lnTo>
                    <a:pt x="1198" y="52"/>
                  </a:lnTo>
                </a:path>
              </a:pathLst>
            </a:custGeom>
            <a:noFill/>
            <a:ln w="460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4957" name="Line 767"/>
            <p:cNvSpPr>
              <a:spLocks noChangeShapeType="1"/>
            </p:cNvSpPr>
            <p:nvPr/>
          </p:nvSpPr>
          <p:spPr bwMode="gray">
            <a:xfrm flipV="1">
              <a:off x="754" y="1073"/>
              <a:ext cx="0" cy="230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4958" name="Line 768"/>
            <p:cNvSpPr>
              <a:spLocks noChangeShapeType="1"/>
            </p:cNvSpPr>
            <p:nvPr/>
          </p:nvSpPr>
          <p:spPr bwMode="gray">
            <a:xfrm flipH="1">
              <a:off x="713" y="3318"/>
              <a:ext cx="41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4959" name="Rectangle 769"/>
            <p:cNvSpPr>
              <a:spLocks noChangeArrowheads="1"/>
            </p:cNvSpPr>
            <p:nvPr/>
          </p:nvSpPr>
          <p:spPr bwMode="gray">
            <a:xfrm rot="16200000">
              <a:off x="558" y="3187"/>
              <a:ext cx="14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4960" name="Line 770"/>
            <p:cNvSpPr>
              <a:spLocks noChangeShapeType="1"/>
            </p:cNvSpPr>
            <p:nvPr/>
          </p:nvSpPr>
          <p:spPr bwMode="gray">
            <a:xfrm flipH="1">
              <a:off x="713" y="2882"/>
              <a:ext cx="41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4961" name="Rectangle 771"/>
            <p:cNvSpPr>
              <a:spLocks noChangeArrowheads="1"/>
            </p:cNvSpPr>
            <p:nvPr/>
          </p:nvSpPr>
          <p:spPr bwMode="gray">
            <a:xfrm rot="16200000">
              <a:off x="538" y="2751"/>
              <a:ext cx="183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4962" name="Line 772"/>
            <p:cNvSpPr>
              <a:spLocks noChangeShapeType="1"/>
            </p:cNvSpPr>
            <p:nvPr/>
          </p:nvSpPr>
          <p:spPr bwMode="gray">
            <a:xfrm flipH="1">
              <a:off x="713" y="2446"/>
              <a:ext cx="41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4963" name="Rectangle 773"/>
            <p:cNvSpPr>
              <a:spLocks noChangeArrowheads="1"/>
            </p:cNvSpPr>
            <p:nvPr/>
          </p:nvSpPr>
          <p:spPr bwMode="gray">
            <a:xfrm rot="16200000">
              <a:off x="538" y="2315"/>
              <a:ext cx="183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4964" name="Line 774"/>
            <p:cNvSpPr>
              <a:spLocks noChangeShapeType="1"/>
            </p:cNvSpPr>
            <p:nvPr/>
          </p:nvSpPr>
          <p:spPr bwMode="gray">
            <a:xfrm flipH="1">
              <a:off x="713" y="2010"/>
              <a:ext cx="41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4965" name="Rectangle 775"/>
            <p:cNvSpPr>
              <a:spLocks noChangeArrowheads="1"/>
            </p:cNvSpPr>
            <p:nvPr/>
          </p:nvSpPr>
          <p:spPr bwMode="gray">
            <a:xfrm rot="16200000">
              <a:off x="538" y="1879"/>
              <a:ext cx="183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4966" name="Line 776"/>
            <p:cNvSpPr>
              <a:spLocks noChangeShapeType="1"/>
            </p:cNvSpPr>
            <p:nvPr/>
          </p:nvSpPr>
          <p:spPr bwMode="gray">
            <a:xfrm flipH="1">
              <a:off x="713" y="1574"/>
              <a:ext cx="41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4967" name="Rectangle 777"/>
            <p:cNvSpPr>
              <a:spLocks noChangeArrowheads="1"/>
            </p:cNvSpPr>
            <p:nvPr/>
          </p:nvSpPr>
          <p:spPr bwMode="gray">
            <a:xfrm rot="16200000">
              <a:off x="539" y="1443"/>
              <a:ext cx="183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4968" name="Line 778"/>
            <p:cNvSpPr>
              <a:spLocks noChangeShapeType="1"/>
            </p:cNvSpPr>
            <p:nvPr/>
          </p:nvSpPr>
          <p:spPr bwMode="gray">
            <a:xfrm flipH="1">
              <a:off x="713" y="1137"/>
              <a:ext cx="41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4969" name="Rectangle 779"/>
            <p:cNvSpPr>
              <a:spLocks noChangeArrowheads="1"/>
            </p:cNvSpPr>
            <p:nvPr/>
          </p:nvSpPr>
          <p:spPr bwMode="gray">
            <a:xfrm rot="16200000">
              <a:off x="559" y="1006"/>
              <a:ext cx="14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4970" name="Line 780"/>
            <p:cNvSpPr>
              <a:spLocks noChangeShapeType="1"/>
            </p:cNvSpPr>
            <p:nvPr/>
          </p:nvSpPr>
          <p:spPr bwMode="gray">
            <a:xfrm>
              <a:off x="754" y="3381"/>
              <a:ext cx="2448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4971" name="Line 781"/>
            <p:cNvSpPr>
              <a:spLocks noChangeShapeType="1"/>
            </p:cNvSpPr>
            <p:nvPr/>
          </p:nvSpPr>
          <p:spPr bwMode="gray">
            <a:xfrm>
              <a:off x="817" y="3381"/>
              <a:ext cx="0" cy="4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4972" name="Rectangle 782"/>
            <p:cNvSpPr>
              <a:spLocks noChangeArrowheads="1"/>
            </p:cNvSpPr>
            <p:nvPr/>
          </p:nvSpPr>
          <p:spPr bwMode="gray">
            <a:xfrm>
              <a:off x="779" y="3441"/>
              <a:ext cx="14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4973" name="Line 783"/>
            <p:cNvSpPr>
              <a:spLocks noChangeShapeType="1"/>
            </p:cNvSpPr>
            <p:nvPr/>
          </p:nvSpPr>
          <p:spPr bwMode="gray">
            <a:xfrm>
              <a:off x="1391" y="3381"/>
              <a:ext cx="0" cy="4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4976" name="Rectangle 784"/>
            <p:cNvSpPr>
              <a:spLocks noChangeArrowheads="1"/>
            </p:cNvSpPr>
            <p:nvPr/>
          </p:nvSpPr>
          <p:spPr bwMode="gray">
            <a:xfrm>
              <a:off x="1353" y="3441"/>
              <a:ext cx="14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4977" name="Line 785"/>
            <p:cNvSpPr>
              <a:spLocks noChangeShapeType="1"/>
            </p:cNvSpPr>
            <p:nvPr/>
          </p:nvSpPr>
          <p:spPr bwMode="gray">
            <a:xfrm>
              <a:off x="1963" y="3381"/>
              <a:ext cx="0" cy="4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4978" name="Rectangle 786"/>
            <p:cNvSpPr>
              <a:spLocks noChangeArrowheads="1"/>
            </p:cNvSpPr>
            <p:nvPr/>
          </p:nvSpPr>
          <p:spPr bwMode="gray">
            <a:xfrm>
              <a:off x="1925" y="3441"/>
              <a:ext cx="14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4979" name="Line 787"/>
            <p:cNvSpPr>
              <a:spLocks noChangeShapeType="1"/>
            </p:cNvSpPr>
            <p:nvPr/>
          </p:nvSpPr>
          <p:spPr bwMode="gray">
            <a:xfrm>
              <a:off x="2537" y="3381"/>
              <a:ext cx="0" cy="4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4980" name="Rectangle 788"/>
            <p:cNvSpPr>
              <a:spLocks noChangeArrowheads="1"/>
            </p:cNvSpPr>
            <p:nvPr/>
          </p:nvSpPr>
          <p:spPr bwMode="gray">
            <a:xfrm>
              <a:off x="2499" y="3441"/>
              <a:ext cx="14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4981" name="Line 789"/>
            <p:cNvSpPr>
              <a:spLocks noChangeShapeType="1"/>
            </p:cNvSpPr>
            <p:nvPr/>
          </p:nvSpPr>
          <p:spPr bwMode="gray">
            <a:xfrm>
              <a:off x="3111" y="3381"/>
              <a:ext cx="0" cy="4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4982" name="Rectangle 790"/>
            <p:cNvSpPr>
              <a:spLocks noChangeArrowheads="1"/>
            </p:cNvSpPr>
            <p:nvPr/>
          </p:nvSpPr>
          <p:spPr bwMode="gray">
            <a:xfrm>
              <a:off x="3073" y="3441"/>
              <a:ext cx="14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4983" name="Rectangle 791"/>
            <p:cNvSpPr>
              <a:spLocks noChangeArrowheads="1"/>
            </p:cNvSpPr>
            <p:nvPr/>
          </p:nvSpPr>
          <p:spPr bwMode="gray">
            <a:xfrm>
              <a:off x="1821" y="3577"/>
              <a:ext cx="38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Time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Treatment changes in Concorde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F4A4-7532-430D-9DD9-EDDD042B685E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53" name="Rectangle 745"/>
          <p:cNvSpPr>
            <a:spLocks noChangeArrowheads="1"/>
          </p:cNvSpPr>
          <p:nvPr/>
        </p:nvSpPr>
        <p:spPr bwMode="auto">
          <a:xfrm>
            <a:off x="3302710" y="4395136"/>
            <a:ext cx="16293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p(ZDV | def, t)</a:t>
            </a:r>
          </a:p>
        </p:txBody>
      </p:sp>
      <p:sp>
        <p:nvSpPr>
          <p:cNvPr id="754" name="Rectangle 746"/>
          <p:cNvSpPr>
            <a:spLocks noChangeArrowheads="1"/>
          </p:cNvSpPr>
          <p:nvPr/>
        </p:nvSpPr>
        <p:spPr bwMode="auto">
          <a:xfrm>
            <a:off x="3236268" y="2132856"/>
            <a:ext cx="16957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p(ZDV | imm, t)</a:t>
            </a:r>
          </a:p>
        </p:txBody>
      </p:sp>
      <p:sp>
        <p:nvSpPr>
          <p:cNvPr id="756" name="Rectangle 1027"/>
          <p:cNvSpPr txBox="1">
            <a:spLocks noChangeArrowheads="1"/>
          </p:cNvSpPr>
          <p:nvPr/>
        </p:nvSpPr>
        <p:spPr>
          <a:xfrm>
            <a:off x="5436096" y="1700809"/>
            <a:ext cx="3250704" cy="489654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600" i="1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600"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600"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600"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600" i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smtClean="0"/>
              <a:t>575 participants stopped taking their blinded capsules because of adverse events or personal reasons</a:t>
            </a:r>
          </a:p>
          <a:p>
            <a:pPr eaLnBrk="1" hangingPunct="1"/>
            <a:r>
              <a:rPr lang="en-US" altLang="en-US" kern="0" smtClean="0"/>
              <a:t>283 Def </a:t>
            </a:r>
            <a:r>
              <a:rPr lang="en-US" altLang="en-US" kern="0"/>
              <a:t>participants</a:t>
            </a:r>
            <a:r>
              <a:rPr lang="en-US" altLang="en-US" kern="0" smtClean="0"/>
              <a:t> started ZDV before progression</a:t>
            </a:r>
          </a:p>
          <a:p>
            <a:pPr eaLnBrk="1" hangingPunct="1"/>
            <a:r>
              <a:rPr lang="en-US" altLang="en-US" smtClean="0"/>
              <a:t>Causal question: </a:t>
            </a:r>
            <a:r>
              <a:rPr lang="en-US" altLang="en-US" b="1" smtClean="0"/>
              <a:t>What </a:t>
            </a:r>
            <a:r>
              <a:rPr lang="en-US" altLang="en-US" b="1"/>
              <a:t>would the HR between randomised groups be if none of the Def arm took ZDV?</a:t>
            </a:r>
          </a:p>
          <a:p>
            <a:pPr eaLnBrk="1" hangingPunct="1"/>
            <a:endParaRPr lang="en-US" altLang="en-US" kern="0"/>
          </a:p>
        </p:txBody>
      </p:sp>
    </p:spTree>
    <p:extLst>
      <p:ext uri="{BB962C8B-B14F-4D97-AF65-F5344CB8AC3E}">
        <p14:creationId xmlns:p14="http://schemas.microsoft.com/office/powerpoint/2010/main" xmlns="" val="41273263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Plan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Methods to adjust for treatment switching</a:t>
            </a:r>
          </a:p>
          <a:p>
            <a:pPr lvl="1"/>
            <a:r>
              <a:rPr lang="en-US"/>
              <a:t>t</a:t>
            </a:r>
            <a:r>
              <a:rPr lang="en-US" smtClean="0"/>
              <a:t>he rank-preserving </a:t>
            </a:r>
            <a:r>
              <a:rPr lang="en-US"/>
              <a:t>structural nested failure time </a:t>
            </a:r>
            <a:r>
              <a:rPr lang="en-US" smtClean="0"/>
              <a:t>model (RPSFTM)</a:t>
            </a:r>
          </a:p>
          <a:p>
            <a:r>
              <a:rPr lang="en-GB" smtClean="0"/>
              <a:t>strbee (2002)</a:t>
            </a:r>
          </a:p>
          <a:p>
            <a:r>
              <a:rPr lang="en-GB" smtClean="0"/>
              <a:t>Improvements needed</a:t>
            </a:r>
          </a:p>
          <a:p>
            <a:pPr lvl="1"/>
            <a:r>
              <a:rPr lang="en-GB" smtClean="0"/>
              <a:t>sensitivity analysis</a:t>
            </a:r>
          </a:p>
          <a:p>
            <a:pPr lvl="1"/>
            <a:r>
              <a:rPr lang="en-GB" smtClean="0"/>
              <a:t>weighted log rank test</a:t>
            </a:r>
          </a:p>
          <a:p>
            <a:r>
              <a:rPr lang="en-GB" smtClean="0"/>
              <a:t>strbee2 (2014)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56A08-BA14-40F1-8E66-3D960537AC7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28192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Plan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Methods to adjust for treatment switching</a:t>
            </a:r>
          </a:p>
          <a:p>
            <a:pPr lvl="1"/>
            <a:r>
              <a:rPr lang="en-US" b="1"/>
              <a:t>t</a:t>
            </a:r>
            <a:r>
              <a:rPr lang="en-US" b="1" smtClean="0"/>
              <a:t>he rank-preserving </a:t>
            </a:r>
            <a:r>
              <a:rPr lang="en-US" b="1"/>
              <a:t>structural nested failure time </a:t>
            </a:r>
            <a:r>
              <a:rPr lang="en-US" b="1" smtClean="0"/>
              <a:t>model (RPSFTM)</a:t>
            </a:r>
          </a:p>
          <a:p>
            <a:r>
              <a:rPr lang="en-GB" smtClean="0">
                <a:solidFill>
                  <a:schemeClr val="bg2"/>
                </a:solidFill>
              </a:rPr>
              <a:t>strbee (2002)</a:t>
            </a:r>
          </a:p>
          <a:p>
            <a:r>
              <a:rPr lang="en-GB" smtClean="0">
                <a:solidFill>
                  <a:schemeClr val="bg2"/>
                </a:solidFill>
              </a:rPr>
              <a:t>Improvements needed</a:t>
            </a:r>
          </a:p>
          <a:p>
            <a:pPr lvl="1"/>
            <a:r>
              <a:rPr lang="en-GB" smtClean="0">
                <a:solidFill>
                  <a:schemeClr val="bg2"/>
                </a:solidFill>
              </a:rPr>
              <a:t>sensitivity analysis</a:t>
            </a:r>
          </a:p>
          <a:p>
            <a:pPr lvl="1"/>
            <a:r>
              <a:rPr lang="en-GB" smtClean="0">
                <a:solidFill>
                  <a:schemeClr val="bg2"/>
                </a:solidFill>
              </a:rPr>
              <a:t>weighted log rank test</a:t>
            </a:r>
          </a:p>
          <a:p>
            <a:r>
              <a:rPr lang="en-GB" smtClean="0">
                <a:solidFill>
                  <a:schemeClr val="bg2"/>
                </a:solidFill>
              </a:rPr>
              <a:t>strbee2 (2014)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56A08-BA14-40F1-8E66-3D960537AC7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28192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Statistical methods to adjust for switching in survival data</a:t>
            </a:r>
            <a:endParaRPr lang="en-GB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5732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mtClean="0"/>
              <a:t>Intention-to-treat analysis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GB" smtClean="0"/>
              <a:t>ignores </a:t>
            </a:r>
            <a:r>
              <a:rPr lang="en-GB"/>
              <a:t>the switching problem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GB" smtClean="0"/>
              <a:t>compares treatment policies as implemented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mtClean="0"/>
              <a:t>Per-protocol analysis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GB" smtClean="0"/>
              <a:t>censors at treatment switch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GB" smtClean="0"/>
              <a:t>likely selection bias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mtClean="0"/>
              <a:t>Inverse-probability-of-censoring weighting (IPCW)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GB" smtClean="0"/>
              <a:t>adjusts for selection bias assuming no unmeasured confounders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GB" sz="1400"/>
              <a:t>Robins JM, Finkelstein DM. </a:t>
            </a:r>
            <a:r>
              <a:rPr lang="en-GB" sz="1400" i="1" smtClean="0"/>
              <a:t>Biometrics</a:t>
            </a:r>
            <a:r>
              <a:rPr lang="en-GB" sz="1400" smtClean="0"/>
              <a:t> </a:t>
            </a:r>
            <a:r>
              <a:rPr lang="en-GB" sz="1400"/>
              <a:t>2000; </a:t>
            </a:r>
            <a:r>
              <a:rPr lang="en-GB" sz="1400" b="1"/>
              <a:t>56</a:t>
            </a:r>
            <a:r>
              <a:rPr lang="en-GB" sz="1400"/>
              <a:t>: 779–788.</a:t>
            </a:r>
            <a:endParaRPr lang="en-GB" sz="1400" smtClean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mtClean="0"/>
              <a:t>Rank-preserving structural nested failure time model (RPSFTM)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mtClean="0"/>
              <a:t>an </a:t>
            </a:r>
            <a:r>
              <a:rPr lang="en-US" smtClean="0">
                <a:solidFill>
                  <a:srgbClr val="C00000"/>
                </a:solidFill>
              </a:rPr>
              <a:t>instrumental variable </a:t>
            </a:r>
            <a:r>
              <a:rPr lang="en-US" smtClean="0"/>
              <a:t>method: allows for unmeasured confounders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GB" sz="1400"/>
              <a:t>Robins JM, Tsiatis AA. </a:t>
            </a:r>
            <a:r>
              <a:rPr lang="en-GB" sz="1400" i="1" smtClean="0"/>
              <a:t>Comm Stats Theory Meth</a:t>
            </a:r>
            <a:r>
              <a:rPr lang="en-GB" sz="1400" smtClean="0"/>
              <a:t> </a:t>
            </a:r>
            <a:r>
              <a:rPr lang="en-GB" sz="1400"/>
              <a:t>1991; </a:t>
            </a:r>
            <a:r>
              <a:rPr lang="en-GB" sz="1400" b="1"/>
              <a:t>20</a:t>
            </a:r>
            <a:r>
              <a:rPr lang="en-GB" sz="1400"/>
              <a:t>(8): 2609–2631</a:t>
            </a:r>
            <a:r>
              <a:rPr lang="en-GB" sz="1400" smtClean="0"/>
              <a:t>.</a:t>
            </a:r>
            <a:endParaRPr lang="en-US" sz="1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F3105-DA27-4C6A-9D9C-E8C1C2AB74CD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BDC1B-D28C-481F-99A8-0150A6686495}" type="slidenum">
              <a:rPr lang="en-GB"/>
              <a:pPr/>
              <a:t>14</a:t>
            </a:fld>
            <a:endParaRPr lang="en-GB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Rank-preserving structural failure time model (1)</a:t>
            </a:r>
            <a:endParaRPr lang="en-GB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28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524000"/>
                <a:ext cx="7772400" cy="4929336"/>
              </a:xfrm>
              <a:noFill/>
              <a:ln/>
            </p:spPr>
            <p:txBody>
              <a:bodyPr/>
              <a:lstStyle/>
              <a:p>
                <a:r>
                  <a:rPr lang="en-US" smtClean="0"/>
                  <a:t>Observed </a:t>
                </a:r>
                <a:r>
                  <a:rPr lang="en-US"/>
                  <a:t>data for </a:t>
                </a:r>
                <a:r>
                  <a:rPr lang="en-GB"/>
                  <a:t>individual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mtClean="0"/>
                  <a:t>:</a:t>
                </a:r>
                <a:endParaRPr lang="en-US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𝑍</m:t>
                    </m:r>
                    <m:r>
                      <a:rPr lang="en-US" i="1" baseline="-2500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mtClean="0"/>
                  <a:t> = </a:t>
                </a:r>
                <a:r>
                  <a:rPr lang="en-US"/>
                  <a:t>randomised group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𝐷</m:t>
                    </m:r>
                    <m:r>
                      <a:rPr lang="en-US" i="1" baseline="-25000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(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𝑡</m:t>
                    </m:r>
                    <m:r>
                      <a:rPr lang="en-US" i="1" smtClean="0">
                        <a:latin typeface="Cambria Math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mtClean="0">
                    <a:sym typeface="Wingdings" pitchFamily="2" charset="2"/>
                  </a:rPr>
                  <a:t> = </a:t>
                </a:r>
                <a:r>
                  <a:rPr lang="en-US">
                    <a:sym typeface="Wingdings" pitchFamily="2" charset="2"/>
                  </a:rPr>
                  <a:t>whether on </a:t>
                </a:r>
                <a:r>
                  <a:rPr lang="en-GB"/>
                  <a:t>treatment at time 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𝑇</m:t>
                    </m:r>
                    <m:r>
                      <a:rPr lang="en-US" i="1" baseline="-2500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mtClean="0"/>
                  <a:t> = </a:t>
                </a:r>
                <a:r>
                  <a:rPr lang="en-US"/>
                  <a:t>observed outcome (time to event)</a:t>
                </a:r>
              </a:p>
              <a:p>
                <a:r>
                  <a:rPr lang="en-US"/>
                  <a:t>Ignore censoring for now</a:t>
                </a:r>
              </a:p>
              <a:p>
                <a:r>
                  <a:rPr lang="en-GB" smtClean="0"/>
                  <a:t>The RPSFTM</a:t>
                </a:r>
                <a:r>
                  <a:rPr lang="en-US" smtClean="0"/>
                  <a:t> relates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𝑇</m:t>
                    </m:r>
                    <m:r>
                      <a:rPr lang="en-US" i="1" baseline="-2500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mtClean="0"/>
                  <a:t> to a </a:t>
                </a:r>
                <a:r>
                  <a:rPr lang="en-US" i="1" smtClean="0">
                    <a:solidFill>
                      <a:srgbClr val="A50021"/>
                    </a:solidFill>
                  </a:rPr>
                  <a:t>potential</a:t>
                </a:r>
                <a:r>
                  <a:rPr lang="en-US" smtClean="0">
                    <a:solidFill>
                      <a:srgbClr val="A50021"/>
                    </a:solidFill>
                  </a:rPr>
                  <a:t> </a:t>
                </a:r>
                <a:r>
                  <a:rPr lang="en-US" i="1">
                    <a:solidFill>
                      <a:srgbClr val="A50021"/>
                    </a:solidFill>
                  </a:rPr>
                  <a:t>outcome</a:t>
                </a:r>
                <a:r>
                  <a:rPr lang="en-US">
                    <a:solidFill>
                      <a:srgbClr val="A5002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A50021"/>
                        </a:solidFill>
                        <a:latin typeface="Cambria Math"/>
                      </a:rPr>
                      <m:t>𝑇</m:t>
                    </m:r>
                    <m:r>
                      <a:rPr lang="en-US" i="1" baseline="-25000">
                        <a:solidFill>
                          <a:srgbClr val="A50021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A50021"/>
                        </a:solidFill>
                        <a:latin typeface="Cambria Math"/>
                      </a:rPr>
                      <m:t>(0</m:t>
                    </m:r>
                    <m:r>
                      <a:rPr lang="en-US" i="1" smtClean="0">
                        <a:solidFill>
                          <a:srgbClr val="A5002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mtClean="0">
                    <a:solidFill>
                      <a:srgbClr val="A50021"/>
                    </a:solidFill>
                  </a:rPr>
                  <a:t> that </a:t>
                </a:r>
                <a:r>
                  <a:rPr lang="en-US" i="1">
                    <a:solidFill>
                      <a:srgbClr val="A50021"/>
                    </a:solidFill>
                  </a:rPr>
                  <a:t>would have been observed</a:t>
                </a:r>
                <a:r>
                  <a:rPr lang="en-US">
                    <a:solidFill>
                      <a:srgbClr val="A50021"/>
                    </a:solidFill>
                  </a:rPr>
                  <a:t> </a:t>
                </a:r>
                <a:r>
                  <a:rPr lang="en-US" i="1">
                    <a:solidFill>
                      <a:srgbClr val="A50021"/>
                    </a:solidFill>
                  </a:rPr>
                  <a:t>without </a:t>
                </a:r>
                <a:r>
                  <a:rPr lang="en-US" i="1" smtClean="0">
                    <a:solidFill>
                      <a:srgbClr val="A50021"/>
                    </a:solidFill>
                  </a:rPr>
                  <a:t>treatment</a:t>
                </a:r>
                <a:r>
                  <a:rPr lang="en-US" i="1" smtClean="0"/>
                  <a:t> </a:t>
                </a:r>
                <a:r>
                  <a:rPr lang="en-US" smtClean="0"/>
                  <a:t>through </a:t>
                </a:r>
                <a:r>
                  <a:rPr lang="en-US"/>
                  <a:t>a treatment </a:t>
                </a:r>
                <a:r>
                  <a:rPr lang="en-US" smtClean="0"/>
                  <a:t>effect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𝜓</m:t>
                    </m:r>
                  </m:oMath>
                </a14:m>
                <a:r>
                  <a:rPr lang="en-US" smtClean="0"/>
                  <a:t> (Robins &amp; Tsiatis, 1991)</a:t>
                </a:r>
                <a:endParaRPr lang="en-US" smtClean="0">
                  <a:latin typeface="Symbol" pitchFamily="18" charset="2"/>
                </a:endParaRPr>
              </a:p>
              <a:p>
                <a:r>
                  <a:rPr lang="en-US" smtClean="0"/>
                  <a:t>Case 1: all-or-nothing treatment (e.g. surgical intervention)</a:t>
                </a:r>
              </a:p>
              <a:p>
                <a:pPr lvl="1"/>
                <a:r>
                  <a:rPr lang="en-US"/>
                  <a:t>treatment multiplies lifetime by a ratio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solidFill>
                          <a:srgbClr val="990033"/>
                        </a:solidFill>
                        <a:latin typeface="Cambria Math"/>
                      </a:rPr>
                      <m:t>exp</m:t>
                    </m:r>
                    <m:r>
                      <a:rPr lang="en-US" i="1">
                        <a:solidFill>
                          <a:srgbClr val="990033"/>
                        </a:solidFill>
                        <a:latin typeface="Cambria Math"/>
                      </a:rPr>
                      <m:t>⁡(−</m:t>
                    </m:r>
                    <m:r>
                      <a:rPr lang="en-GB" i="1">
                        <a:solidFill>
                          <a:srgbClr val="990033"/>
                        </a:solidFill>
                        <a:latin typeface="Cambria Math"/>
                      </a:rPr>
                      <m:t>𝜓</m:t>
                    </m:r>
                    <m:r>
                      <a:rPr lang="en-US" i="1">
                        <a:solidFill>
                          <a:srgbClr val="990033"/>
                        </a:solidFill>
                        <a:latin typeface="Cambria Math"/>
                      </a:rPr>
                      <m:t>) </m:t>
                    </m:r>
                  </m:oMath>
                </a14:m>
                <a:endParaRPr lang="en-US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𝜓</m:t>
                    </m:r>
                    <m:r>
                      <a:rPr lang="en-GB" i="1">
                        <a:latin typeface="Cambria Math"/>
                      </a:rPr>
                      <m:t>&lt;0</m:t>
                    </m:r>
                  </m:oMath>
                </a14:m>
                <a:r>
                  <a:rPr lang="en-US">
                    <a:cs typeface="Times New Roman" pitchFamily="18" charset="0"/>
                  </a:rPr>
                  <a:t> means treatment is good</a:t>
                </a:r>
              </a:p>
              <a:p>
                <a:pPr lvl="1"/>
                <a:r>
                  <a:rPr lang="en-US" smtClean="0"/>
                  <a:t>untreated individuals: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33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990033"/>
                        </a:solidFill>
                        <a:latin typeface="Cambria Math"/>
                      </a:rPr>
                      <m:t> = </m:t>
                    </m:r>
                    <m:sSub>
                      <m:sSubPr>
                        <m:ctrlPr>
                          <a:rPr lang="en-GB" i="1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33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990033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990033"/>
                        </a:solidFill>
                        <a:latin typeface="Cambria Math"/>
                      </a:rPr>
                      <m:t>(0)</m:t>
                    </m:r>
                  </m:oMath>
                </a14:m>
                <a:endParaRPr lang="en-US" i="1">
                  <a:solidFill>
                    <a:srgbClr val="990033"/>
                  </a:solidFill>
                  <a:latin typeface="Cambria Math"/>
                </a:endParaRPr>
              </a:p>
              <a:p>
                <a:pPr lvl="1"/>
                <a:r>
                  <a:rPr lang="en-US" smtClean="0"/>
                  <a:t>treated individuals: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solidFill>
                          <a:srgbClr val="990033"/>
                        </a:solidFill>
                        <a:latin typeface="Cambria Math"/>
                      </a:rPr>
                      <m:t> = </m:t>
                    </m:r>
                    <m:r>
                      <m:rPr>
                        <m:sty m:val="p"/>
                      </m:rPr>
                      <a:rPr lang="en-US" i="1" smtClean="0">
                        <a:solidFill>
                          <a:srgbClr val="990033"/>
                        </a:solidFill>
                        <a:latin typeface="Cambria Math"/>
                      </a:rPr>
                      <m:t>exp</m:t>
                    </m:r>
                    <m:r>
                      <a:rPr lang="en-US" i="1" smtClean="0">
                        <a:solidFill>
                          <a:srgbClr val="990033"/>
                        </a:solidFill>
                        <a:latin typeface="Cambria Math"/>
                      </a:rPr>
                      <m:t>⁡(−</m:t>
                    </m:r>
                    <m:r>
                      <a:rPr lang="en-GB" b="0" i="1" smtClean="0">
                        <a:solidFill>
                          <a:srgbClr val="990033"/>
                        </a:solidFill>
                        <a:latin typeface="Cambria Math"/>
                      </a:rPr>
                      <m:t>𝜓</m:t>
                    </m:r>
                    <m:r>
                      <a:rPr lang="en-US" i="1" smtClean="0">
                        <a:solidFill>
                          <a:srgbClr val="990033"/>
                        </a:solidFill>
                        <a:latin typeface="Cambria Math"/>
                      </a:rPr>
                      <m:t>) </m:t>
                    </m:r>
                    <m:r>
                      <a:rPr lang="en-US" i="1" smtClean="0">
                        <a:solidFill>
                          <a:srgbClr val="990033"/>
                        </a:solidFill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</m:t>
                    </m:r>
                    <m:r>
                      <a:rPr lang="en-US" i="1" smtClean="0">
                        <a:solidFill>
                          <a:srgbClr val="990033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990033"/>
                            </a:solidFill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solidFill>
                          <a:srgbClr val="990033"/>
                        </a:solidFill>
                        <a:latin typeface="Cambria Math"/>
                      </a:rPr>
                      <m:t>(0)</m:t>
                    </m:r>
                  </m:oMath>
                </a14:m>
                <a:endParaRPr lang="en-US" smtClean="0"/>
              </a:p>
            </p:txBody>
          </p:sp>
        </mc:Choice>
        <mc:Fallback>
          <p:sp>
            <p:nvSpPr>
              <p:cNvPr id="462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524000"/>
                <a:ext cx="7772400" cy="4929336"/>
              </a:xfrm>
              <a:blipFill rotWithShape="1">
                <a:blip r:embed="rId2" cstate="print"/>
                <a:stretch>
                  <a:fillRect l="-863" t="-742" r="-627" b="-2967"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4347B-C62D-426A-8207-0508E5439FCE}" type="slidenum">
              <a:rPr lang="en-GB"/>
              <a:pPr/>
              <a:t>15</a:t>
            </a:fld>
            <a:endParaRPr lang="en-GB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Rank-preserving structural failure time model </a:t>
            </a:r>
            <a:r>
              <a:rPr lang="en-GB" smtClean="0"/>
              <a:t>(2)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48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524000"/>
                <a:ext cx="7772400" cy="4929336"/>
              </a:xfrm>
            </p:spPr>
            <p:txBody>
              <a:bodyPr/>
              <a:lstStyle/>
              <a:p>
                <a:r>
                  <a:rPr lang="en-US" smtClean="0"/>
                  <a:t>Case 2: time-dependent 0/1 treatment (e.g. drug prescription, ignoring actual adherence)</a:t>
                </a:r>
              </a:p>
              <a:p>
                <a:pPr lvl="1"/>
                <a:r>
                  <a:rPr lang="en-US" smtClean="0"/>
                  <a:t>define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𝑇</m:t>
                    </m:r>
                    <m:r>
                      <a:rPr lang="en-US" i="1" baseline="-25000">
                        <a:latin typeface="Cambria Math"/>
                      </a:rPr>
                      <m:t>𝑖</m:t>
                    </m:r>
                    <m:r>
                      <a:rPr lang="en-US" i="1" baseline="30000">
                        <a:latin typeface="Cambria Math"/>
                      </a:rPr>
                      <m:t>𝑜𝑓𝑓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𝑇</m:t>
                    </m:r>
                    <m:r>
                      <a:rPr lang="en-US" i="1" baseline="-25000">
                        <a:latin typeface="Cambria Math"/>
                      </a:rPr>
                      <m:t>𝑖</m:t>
                    </m:r>
                    <m:r>
                      <a:rPr lang="en-US" i="1" baseline="30000">
                        <a:latin typeface="Cambria Math"/>
                      </a:rPr>
                      <m:t>𝑜𝑛</m:t>
                    </m:r>
                  </m:oMath>
                </a14:m>
                <a:r>
                  <a:rPr lang="en-US"/>
                  <a:t> as </a:t>
                </a:r>
                <a:r>
                  <a:rPr lang="en-US" smtClean="0"/>
                  <a:t>follow-up times </a:t>
                </a:r>
                <a:r>
                  <a:rPr lang="en-US"/>
                  <a:t>off and on treatment</a:t>
                </a:r>
              </a:p>
              <a:p>
                <a:pPr lvl="2"/>
                <a:r>
                  <a:rPr lang="en-US"/>
                  <a:t>so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𝑇</m:t>
                    </m:r>
                    <m:r>
                      <a:rPr lang="en-US" i="1" baseline="-25000">
                        <a:latin typeface="Cambria Math"/>
                      </a:rPr>
                      <m:t>𝑖</m:t>
                    </m:r>
                    <m:r>
                      <a:rPr lang="en-US" i="1" baseline="30000">
                        <a:latin typeface="Cambria Math"/>
                      </a:rPr>
                      <m:t>𝑜𝑓𝑓</m:t>
                    </m:r>
                    <m:r>
                      <a:rPr lang="en-US" i="1">
                        <a:latin typeface="Cambria Math"/>
                      </a:rPr>
                      <m:t> + </m:t>
                    </m:r>
                    <m:sSubSup>
                      <m:sSubSupPr>
                        <m:ctrlPr>
                          <a:rPr lang="en-GB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𝑜𝑛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 = 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/>
              </a:p>
              <a:p>
                <a:pPr lvl="1"/>
                <a:r>
                  <a:rPr lang="en-US"/>
                  <a:t>t</a:t>
                </a:r>
                <a:r>
                  <a:rPr lang="en-US" smtClean="0"/>
                  <a:t>reatment </a:t>
                </a:r>
                <a:r>
                  <a:rPr lang="en-US"/>
                  <a:t>multiplies just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GB" b="0" i="1" smtClean="0">
                            <a:latin typeface="Cambria Math"/>
                          </a:rPr>
                          <m:t>𝑜𝑛</m:t>
                        </m:r>
                      </m:sup>
                    </m:sSubSup>
                  </m:oMath>
                </a14:m>
                <a:r>
                  <a:rPr lang="en-US"/>
                  <a:t> part of the lifetime</a:t>
                </a:r>
              </a:p>
              <a:p>
                <a:pPr lvl="1"/>
                <a:r>
                  <a:rPr lang="en-US" smtClean="0"/>
                  <a:t>model</a:t>
                </a:r>
                <a:r>
                  <a:rPr lang="en-US"/>
                  <a:t>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990033"/>
                        </a:solidFill>
                        <a:latin typeface="Cambria Math"/>
                      </a:rPr>
                      <m:t>𝑇</m:t>
                    </m:r>
                    <m:r>
                      <a:rPr lang="en-US" i="1" baseline="-25000">
                        <a:solidFill>
                          <a:srgbClr val="990033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990033"/>
                        </a:solidFill>
                        <a:latin typeface="Cambria Math"/>
                      </a:rPr>
                      <m:t>(0) = </m:t>
                    </m:r>
                    <m:sSubSup>
                      <m:sSubSupPr>
                        <m:ctrlPr>
                          <a:rPr lang="en-GB" b="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990033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990033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990033"/>
                            </a:solidFill>
                            <a:latin typeface="Cambria Math"/>
                          </a:rPr>
                          <m:t>𝑜𝑓𝑓</m:t>
                        </m:r>
                      </m:sup>
                    </m:sSubSup>
                    <m:r>
                      <a:rPr lang="en-US" i="1">
                        <a:solidFill>
                          <a:srgbClr val="990033"/>
                        </a:solidFill>
                        <a:latin typeface="Cambria Math"/>
                      </a:rPr>
                      <m:t> + 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990033"/>
                        </a:solidFill>
                        <a:latin typeface="Cambria Math"/>
                      </a:rPr>
                      <m:t>exp</m:t>
                    </m:r>
                    <m:r>
                      <a:rPr lang="en-US" i="1">
                        <a:solidFill>
                          <a:srgbClr val="990033"/>
                        </a:solidFill>
                        <a:latin typeface="Cambria Math"/>
                      </a:rPr>
                      <m:t>⁡(</m:t>
                    </m:r>
                    <m:r>
                      <a:rPr lang="en-GB" b="0" i="1" smtClean="0">
                        <a:solidFill>
                          <a:srgbClr val="990033"/>
                        </a:solidFill>
                        <a:latin typeface="Cambria Math"/>
                      </a:rPr>
                      <m:t>𝜓</m:t>
                    </m:r>
                    <m:r>
                      <a:rPr lang="en-US" i="1">
                        <a:solidFill>
                          <a:srgbClr val="990033"/>
                        </a:solidFill>
                        <a:latin typeface="Cambria Math"/>
                      </a:rPr>
                      <m:t>) </m:t>
                    </m:r>
                    <m:r>
                      <a:rPr lang="en-US" i="1">
                        <a:solidFill>
                          <a:srgbClr val="990033"/>
                        </a:solidFill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 </m:t>
                    </m:r>
                    <m:sSubSup>
                      <m:sSubSupPr>
                        <m:ctrlPr>
                          <a:rPr lang="en-GB" b="0" i="1" smtClean="0">
                            <a:solidFill>
                              <a:srgbClr val="990033"/>
                            </a:solidFill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990033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GB" b="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𝑜𝑛</m:t>
                        </m:r>
                      </m:sup>
                    </m:sSubSup>
                    <m:r>
                      <a:rPr lang="en-US" i="1">
                        <a:solidFill>
                          <a:srgbClr val="990033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mtClean="0">
                  <a:solidFill>
                    <a:srgbClr val="990033"/>
                  </a:solidFill>
                </a:endParaRPr>
              </a:p>
              <a:p>
                <a:r>
                  <a:rPr lang="en-US" smtClean="0"/>
                  <a:t>General model handles </a:t>
                </a:r>
                <a:r>
                  <a:rPr lang="en-US" smtClean="0"/>
                  <a:t>time-dependent </a:t>
                </a:r>
                <a:r>
                  <a:rPr lang="en-US"/>
                  <a:t>quantitative treatment (e.g. drug adherence</a:t>
                </a:r>
                <a:r>
                  <a:rPr lang="en-US" smtClean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99003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990033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990033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solidFill>
                                <a:srgbClr val="990033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990033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GB" i="1">
                          <a:solidFill>
                            <a:srgbClr val="990033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GB" i="1">
                              <a:solidFill>
                                <a:srgbClr val="990033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i="1">
                              <a:solidFill>
                                <a:srgbClr val="990033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GB" i="1">
                                  <a:solidFill>
                                    <a:srgbClr val="990033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990033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990033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r>
                            <m:rPr>
                              <m:sty m:val="p"/>
                            </m:rPr>
                            <a:rPr lang="en-GB" i="1">
                              <a:solidFill>
                                <a:srgbClr val="990033"/>
                              </a:solidFill>
                              <a:latin typeface="Cambria Math"/>
                            </a:rPr>
                            <m:t>exp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GB" i="1">
                                  <a:solidFill>
                                    <a:srgbClr val="990033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rgbClr val="990033"/>
                                  </a:solidFill>
                                  <a:latin typeface="Cambria Math"/>
                                </a:rPr>
                                <m:t>𝜓</m:t>
                              </m:r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990033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rgbClr val="990033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rgbClr val="990033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990033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rgbClr val="990033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GB" i="1">
                              <a:solidFill>
                                <a:srgbClr val="990033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i="1">
                              <a:solidFill>
                                <a:srgbClr val="990033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i="1">
                  <a:solidFill>
                    <a:srgbClr val="990033"/>
                  </a:solidFill>
                  <a:latin typeface="Cambria Math"/>
                </a:endParaRPr>
              </a:p>
              <a:p>
                <a:r>
                  <a:rPr lang="en-US" smtClean="0">
                    <a:solidFill>
                      <a:srgbClr val="006600"/>
                    </a:solidFill>
                  </a:rPr>
                  <a:t>Interpretation: </a:t>
                </a:r>
                <a:r>
                  <a:rPr lang="en-GB" smtClean="0">
                    <a:solidFill>
                      <a:srgbClr val="006600"/>
                    </a:solidFill>
                  </a:rPr>
                  <a:t>your </a:t>
                </a:r>
                <a:r>
                  <a:rPr lang="en-GB">
                    <a:solidFill>
                      <a:srgbClr val="006600"/>
                    </a:solidFill>
                  </a:rPr>
                  <a:t>assigned lifetime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smtClean="0">
                        <a:solidFill>
                          <a:srgbClr val="006600"/>
                        </a:solidFill>
                        <a:latin typeface="Cambria Math"/>
                      </a:rPr>
                      <m:t>T</m:t>
                    </m:r>
                    <m:r>
                      <m:rPr>
                        <m:sty m:val="p"/>
                      </m:rPr>
                      <a:rPr lang="en-GB" i="0" baseline="-25000">
                        <a:solidFill>
                          <a:srgbClr val="006600"/>
                        </a:solidFill>
                        <a:latin typeface="Cambria Math"/>
                      </a:rPr>
                      <m:t>i</m:t>
                    </m:r>
                    <m:r>
                      <a:rPr lang="en-GB" i="0">
                        <a:solidFill>
                          <a:srgbClr val="006600"/>
                        </a:solidFill>
                        <a:latin typeface="Cambria Math"/>
                      </a:rPr>
                      <m:t>(0)</m:t>
                    </m:r>
                  </m:oMath>
                </a14:m>
                <a:r>
                  <a:rPr lang="en-GB">
                    <a:solidFill>
                      <a:srgbClr val="006600"/>
                    </a:solidFill>
                  </a:rPr>
                  <a:t> is used up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solidFill>
                          <a:srgbClr val="006600"/>
                        </a:solidFill>
                        <a:latin typeface="Cambria Math"/>
                      </a:rPr>
                      <m:t>exp</m:t>
                    </m:r>
                    <m:r>
                      <a:rPr lang="en-US" i="0">
                        <a:solidFill>
                          <a:srgbClr val="006600"/>
                        </a:solidFill>
                        <a:latin typeface="Cambria Math"/>
                      </a:rPr>
                      <m:t>⁡(</m:t>
                    </m:r>
                    <m:r>
                      <m:rPr>
                        <m:sty m:val="p"/>
                      </m:rPr>
                      <a:rPr lang="en-GB" i="0">
                        <a:solidFill>
                          <a:srgbClr val="006600"/>
                        </a:solidFill>
                        <a:latin typeface="Cambria Math"/>
                      </a:rPr>
                      <m:t>ψ</m:t>
                    </m:r>
                    <m:r>
                      <a:rPr lang="en-US" i="0">
                        <a:solidFill>
                          <a:srgbClr val="0066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>
                    <a:solidFill>
                      <a:srgbClr val="006600"/>
                    </a:solidFill>
                  </a:rPr>
                  <a:t> times faster when you are on treatment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solidFill>
                          <a:srgbClr val="006600"/>
                        </a:solidFill>
                        <a:latin typeface="Cambria Math"/>
                      </a:rPr>
                      <m:t>exp</m:t>
                    </m:r>
                    <m:r>
                      <a:rPr lang="en-US" i="0">
                        <a:solidFill>
                          <a:srgbClr val="006600"/>
                        </a:solidFill>
                        <a:latin typeface="Cambria Math"/>
                      </a:rPr>
                      <m:t>⁡(</m:t>
                    </m:r>
                    <m:r>
                      <m:rPr>
                        <m:sty m:val="p"/>
                      </m:rPr>
                      <a:rPr lang="en-GB" i="0">
                        <a:solidFill>
                          <a:srgbClr val="006600"/>
                        </a:solidFill>
                        <a:latin typeface="Cambria Math"/>
                      </a:rPr>
                      <m:t>ψ</m:t>
                    </m:r>
                    <m:r>
                      <a:rPr lang="en-US" i="0">
                        <a:solidFill>
                          <a:srgbClr val="0066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>
                    <a:solidFill>
                      <a:srgbClr val="006600"/>
                    </a:solidFill>
                  </a:rPr>
                  <a:t> </a:t>
                </a:r>
                <a:r>
                  <a:rPr lang="en-US">
                    <a:solidFill>
                      <a:srgbClr val="006600"/>
                    </a:solidFill>
                  </a:rPr>
                  <a:t>is the </a:t>
                </a:r>
                <a:r>
                  <a:rPr lang="en-US">
                    <a:solidFill>
                      <a:srgbClr val="006600"/>
                    </a:solidFill>
                  </a:rPr>
                  <a:t>acceleration </a:t>
                </a:r>
                <a:r>
                  <a:rPr lang="en-US" smtClean="0">
                    <a:solidFill>
                      <a:srgbClr val="006600"/>
                    </a:solidFill>
                  </a:rPr>
                  <a:t>factor</a:t>
                </a:r>
                <a:endParaRPr lang="en-US">
                  <a:solidFill>
                    <a:srgbClr val="006600"/>
                  </a:solidFill>
                </a:endParaRPr>
              </a:p>
              <a:p>
                <a:pPr marL="0" indent="0">
                  <a:buNone/>
                </a:pPr>
                <a:endParaRPr lang="en-US" smtClean="0"/>
              </a:p>
              <a:p>
                <a:endParaRPr lang="en-GB" smtClean="0"/>
              </a:p>
              <a:p>
                <a:endParaRPr lang="en-GB" smtClean="0"/>
              </a:p>
              <a:p>
                <a:endParaRPr lang="en-US" smtClean="0"/>
              </a:p>
              <a:p>
                <a:endParaRPr lang="en-US" smtClean="0"/>
              </a:p>
            </p:txBody>
          </p:sp>
        </mc:Choice>
        <mc:Fallback>
          <p:sp>
            <p:nvSpPr>
              <p:cNvPr id="464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524000"/>
                <a:ext cx="7772400" cy="4929336"/>
              </a:xfrm>
              <a:blipFill rotWithShape="1">
                <a:blip r:embed="rId2" cstate="print"/>
                <a:stretch>
                  <a:fillRect l="-863" t="-742" b="-18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E3349-7D8C-4061-ADB7-D4E4D73FE9A0}" type="slidenum">
              <a:rPr lang="en-GB"/>
              <a:pPr/>
              <a:t>16</a:t>
            </a:fld>
            <a:endParaRPr lang="en-GB"/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mtClean="0"/>
              <a:t>RPSFTM: identifying </a:t>
            </a:r>
            <a:r>
              <a:rPr lang="en-GB"/>
              <a:t>assumptions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79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2042560"/>
                <a:ext cx="7772400" cy="3963144"/>
              </a:xfrm>
            </p:spPr>
            <p:txBody>
              <a:bodyPr/>
              <a:lstStyle/>
              <a:p>
                <a:r>
                  <a:rPr lang="en-GB"/>
                  <a:t>Common treatment effect</a:t>
                </a:r>
              </a:p>
              <a:p>
                <a:pPr lvl="1"/>
                <a:r>
                  <a:rPr lang="en-GB"/>
                  <a:t>treatment effect, expressed as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𝜓</m:t>
                    </m:r>
                  </m:oMath>
                </a14:m>
                <a:r>
                  <a:rPr lang="en-GB" smtClean="0"/>
                  <a:t>, </a:t>
                </a:r>
                <a:r>
                  <a:rPr lang="en-GB"/>
                  <a:t>is the same for </a:t>
                </a:r>
                <a:r>
                  <a:rPr lang="en-GB" smtClean="0"/>
                  <a:t>both arms</a:t>
                </a:r>
              </a:p>
              <a:p>
                <a:pPr lvl="1"/>
                <a:r>
                  <a:rPr lang="en-GB" smtClean="0"/>
                  <a:t>strong assumption if the control arm is (mostly) treated from progression while the experimental arm is treated from randomisation</a:t>
                </a:r>
              </a:p>
              <a:p>
                <a:pPr lvl="1"/>
                <a:r>
                  <a:rPr lang="en-GB" smtClean="0"/>
                  <a:t>can do sensitivity </a:t>
                </a:r>
                <a:r>
                  <a:rPr lang="en-GB" smtClean="0"/>
                  <a:t>analyses </a:t>
                </a:r>
                <a:r>
                  <a:rPr lang="en-GB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Improvement 1</a:t>
                </a:r>
                <a:endParaRPr lang="en-GB">
                  <a:solidFill>
                    <a:srgbClr val="FF0000"/>
                  </a:solidFill>
                </a:endParaRPr>
              </a:p>
              <a:p>
                <a:r>
                  <a:rPr lang="en-GB" smtClean="0"/>
                  <a:t>Exclusion </a:t>
                </a:r>
                <a:r>
                  <a:rPr lang="en-GB"/>
                  <a:t>restriction</a:t>
                </a:r>
              </a:p>
              <a:p>
                <a:pPr lvl="1"/>
                <a:r>
                  <a:rPr lang="en-GB"/>
                  <a:t>untreated outcome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𝑇</m:t>
                    </m:r>
                    <m:r>
                      <a:rPr lang="en-GB" i="1" smtClean="0">
                        <a:latin typeface="Cambria Math"/>
                      </a:rPr>
                      <m:t>(0)</m:t>
                    </m:r>
                  </m:oMath>
                </a14:m>
                <a:r>
                  <a:rPr lang="en-GB"/>
                  <a:t> is independent of randomised group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𝑍</m:t>
                    </m:r>
                  </m:oMath>
                </a14:m>
                <a:endParaRPr lang="en-GB" smtClean="0"/>
              </a:p>
              <a:p>
                <a:pPr lvl="1"/>
                <a:r>
                  <a:rPr lang="en-GB" smtClean="0"/>
                  <a:t>usually very plausible in a double-blind trial</a:t>
                </a:r>
                <a:endParaRPr lang="en-GB"/>
              </a:p>
              <a:p>
                <a:r>
                  <a:rPr lang="en-GB" smtClean="0"/>
                  <a:t>Comparability </a:t>
                </a:r>
                <a:r>
                  <a:rPr lang="en-GB"/>
                  <a:t>of switchers &amp; non-switchers is NOT assumed</a:t>
                </a:r>
              </a:p>
            </p:txBody>
          </p:sp>
        </mc:Choice>
        <mc:Fallback>
          <p:sp>
            <p:nvSpPr>
              <p:cNvPr id="467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2042560"/>
                <a:ext cx="7772400" cy="3963144"/>
              </a:xfrm>
              <a:blipFill rotWithShape="1">
                <a:blip r:embed="rId2" cstate="print"/>
                <a:stretch>
                  <a:fillRect l="-863" t="-923" r="-1176" b="-15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995363" y="1582738"/>
                <a:ext cx="4656757" cy="472437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 eaLnBrk="1" hangingPunct="1">
                  <a:spcBef>
                    <a:spcPct val="20000"/>
                  </a:spcBef>
                  <a:buClr>
                    <a:srgbClr val="920049"/>
                  </a:buClr>
                </a:pPr>
                <a:r>
                  <a:rPr lang="en-US" smtClean="0"/>
                  <a:t>Model: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90033"/>
                        </a:solidFill>
                        <a:latin typeface="Cambria Math"/>
                      </a:rPr>
                      <m:t>𝑇</m:t>
                    </m:r>
                    <m:r>
                      <a:rPr lang="en-US" i="1" baseline="-25000">
                        <a:solidFill>
                          <a:srgbClr val="990033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990033"/>
                        </a:solidFill>
                        <a:latin typeface="Cambria Math"/>
                      </a:rPr>
                      <m:t>(0) = </m:t>
                    </m:r>
                    <m:sSubSup>
                      <m:sSubSupPr>
                        <m:ctrlPr>
                          <a:rPr lang="en-GB" b="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990033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GB" b="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𝑜𝑓𝑓</m:t>
                        </m:r>
                      </m:sup>
                    </m:sSubSup>
                    <m:r>
                      <a:rPr lang="en-US" i="1">
                        <a:solidFill>
                          <a:srgbClr val="990033"/>
                        </a:solidFill>
                        <a:latin typeface="Cambria Math"/>
                      </a:rPr>
                      <m:t>+ 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990033"/>
                        </a:solidFill>
                        <a:latin typeface="Cambria Math"/>
                      </a:rPr>
                      <m:t>exp</m:t>
                    </m:r>
                    <m:r>
                      <a:rPr lang="en-US" i="1">
                        <a:solidFill>
                          <a:srgbClr val="990033"/>
                        </a:solidFill>
                        <a:latin typeface="Cambria Math"/>
                      </a:rPr>
                      <m:t>⁡(</m:t>
                    </m:r>
                    <m:r>
                      <a:rPr lang="en-GB" i="1">
                        <a:solidFill>
                          <a:srgbClr val="990033"/>
                        </a:solidFill>
                        <a:latin typeface="Cambria Math"/>
                      </a:rPr>
                      <m:t>𝜓</m:t>
                    </m:r>
                    <m:r>
                      <a:rPr lang="en-US" i="1">
                        <a:solidFill>
                          <a:srgbClr val="990033"/>
                        </a:solidFill>
                        <a:latin typeface="Cambria Math"/>
                      </a:rPr>
                      <m:t>) </m:t>
                    </m:r>
                    <m:r>
                      <a:rPr lang="en-US" i="1">
                        <a:solidFill>
                          <a:srgbClr val="990033"/>
                        </a:solidFill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 </m:t>
                    </m:r>
                    <m:sSubSup>
                      <m:sSubSupPr>
                        <m:ctrlPr>
                          <a:rPr lang="en-GB" b="0" i="1" smtClean="0">
                            <a:solidFill>
                              <a:srgbClr val="990033"/>
                            </a:solidFill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990033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GB" b="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𝑜𝑛</m:t>
                        </m:r>
                      </m:sup>
                    </m:sSubSup>
                  </m:oMath>
                </a14:m>
                <a:endParaRPr lang="en-GB" sz="1800"/>
              </a:p>
            </p:txBody>
          </p:sp>
        </mc:Choice>
        <mc:Fallback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5363" y="1582738"/>
                <a:ext cx="4656757" cy="47243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175" b="-15190"/>
                </a:stretch>
              </a:blip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B2D10-3BD9-4EBA-BC77-5CB994A41898}" type="slidenum">
              <a:rPr lang="en-GB"/>
              <a:pPr/>
              <a:t>17</a:t>
            </a:fld>
            <a:endParaRPr lang="en-GB"/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G-estimation: an unusual estimation procedure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00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2060575"/>
                <a:ext cx="7772400" cy="4248745"/>
              </a:xfrm>
            </p:spPr>
            <p:txBody>
              <a:bodyPr/>
              <a:lstStyle/>
              <a:p>
                <a:r>
                  <a:rPr lang="en-GB"/>
                  <a:t>Take a range of possible values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𝜓</m:t>
                    </m:r>
                  </m:oMath>
                </a14:m>
                <a:endParaRPr lang="en-GB">
                  <a:latin typeface="Symbol" pitchFamily="18" charset="2"/>
                </a:endParaRPr>
              </a:p>
              <a:p>
                <a:r>
                  <a:rPr lang="en-GB"/>
                  <a:t>For each value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𝜓</m:t>
                    </m:r>
                  </m:oMath>
                </a14:m>
                <a:r>
                  <a:rPr lang="en-GB" smtClean="0"/>
                  <a:t>, </a:t>
                </a:r>
                <a:r>
                  <a:rPr lang="en-GB"/>
                  <a:t>work out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𝑇</m:t>
                    </m:r>
                    <m:r>
                      <a:rPr lang="en-US" i="1" smtClean="0">
                        <a:latin typeface="Cambria Math"/>
                      </a:rPr>
                      <m:t>(0)</m:t>
                    </m:r>
                  </m:oMath>
                </a14:m>
                <a:r>
                  <a:rPr lang="en-US"/>
                  <a:t> and </a:t>
                </a:r>
                <a:r>
                  <a:rPr lang="en-US">
                    <a:solidFill>
                      <a:srgbClr val="990033"/>
                    </a:solidFill>
                  </a:rPr>
                  <a:t>test</a:t>
                </a:r>
                <a:r>
                  <a:rPr lang="en-US"/>
                  <a:t> whether it is balanced across randomised groups</a:t>
                </a:r>
              </a:p>
              <a:p>
                <a:r>
                  <a:rPr lang="en-US"/>
                  <a:t>Graph test statistic against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𝜓</m:t>
                    </m:r>
                  </m:oMath>
                </a14:m>
                <a:endParaRPr lang="en-US"/>
              </a:p>
              <a:p>
                <a:r>
                  <a:rPr lang="en-US"/>
                  <a:t>Best estimate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𝜓</m:t>
                    </m:r>
                  </m:oMath>
                </a14:m>
                <a:r>
                  <a:rPr lang="en-US" smtClean="0"/>
                  <a:t> </a:t>
                </a:r>
                <a:r>
                  <a:rPr lang="en-US"/>
                  <a:t>is where you </a:t>
                </a:r>
                <a:r>
                  <a:rPr lang="en-US" smtClean="0"/>
                  <a:t/>
                </a:r>
                <a:br>
                  <a:rPr lang="en-US" smtClean="0"/>
                </a:br>
                <a:r>
                  <a:rPr lang="en-US" smtClean="0"/>
                  <a:t>get best </a:t>
                </a:r>
                <a:r>
                  <a:rPr lang="en-US"/>
                  <a:t>balance (smallest </a:t>
                </a:r>
                <a:r>
                  <a:rPr lang="en-US" smtClean="0"/>
                  <a:t/>
                </a:r>
                <a:br>
                  <a:rPr lang="en-US" smtClean="0"/>
                </a:br>
                <a:r>
                  <a:rPr lang="en-US" smtClean="0"/>
                  <a:t>test </a:t>
                </a:r>
                <a:r>
                  <a:rPr lang="en-US"/>
                  <a:t>statistic)</a:t>
                </a:r>
              </a:p>
              <a:p>
                <a:r>
                  <a:rPr lang="en-US"/>
                  <a:t>95% CI is values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𝜓</m:t>
                    </m:r>
                  </m:oMath>
                </a14:m>
                <a:r>
                  <a:rPr lang="en-US" smtClean="0"/>
                  <a:t> </a:t>
                </a:r>
                <a:r>
                  <a:rPr lang="en-US"/>
                  <a:t>where </a:t>
                </a:r>
                <a:r>
                  <a:rPr lang="en-US" smtClean="0"/>
                  <a:t/>
                </a:r>
                <a:br>
                  <a:rPr lang="en-US" smtClean="0"/>
                </a:br>
                <a:r>
                  <a:rPr lang="en-US" smtClean="0"/>
                  <a:t>test doesn’t </a:t>
                </a:r>
                <a:r>
                  <a:rPr lang="en-US"/>
                  <a:t>reject</a:t>
                </a:r>
              </a:p>
              <a:p>
                <a:pPr>
                  <a:spcBef>
                    <a:spcPts val="500"/>
                  </a:spcBef>
                </a:pPr>
                <a:r>
                  <a:rPr lang="en-US" smtClean="0">
                    <a:solidFill>
                      <a:srgbClr val="990033"/>
                    </a:solidFill>
                  </a:rPr>
                  <a:t>User has free choice of test</a:t>
                </a:r>
                <a:endParaRPr lang="en-US">
                  <a:solidFill>
                    <a:srgbClr val="990033"/>
                  </a:solidFill>
                </a:endParaRPr>
              </a:p>
              <a:p>
                <a:r>
                  <a:rPr lang="en-US">
                    <a:solidFill>
                      <a:srgbClr val="990033"/>
                    </a:solidFill>
                  </a:rPr>
                  <a:t>Conventionally the same test as in the ITT analysis</a:t>
                </a:r>
              </a:p>
              <a:p>
                <a:pPr lvl="1"/>
                <a:r>
                  <a:rPr lang="en-US" smtClean="0">
                    <a:solidFill>
                      <a:srgbClr val="990033"/>
                    </a:solidFill>
                  </a:rPr>
                  <a:t>typically log </a:t>
                </a:r>
                <a:r>
                  <a:rPr lang="en-US">
                    <a:solidFill>
                      <a:srgbClr val="990033"/>
                    </a:solidFill>
                  </a:rPr>
                  <a:t>rank test </a:t>
                </a:r>
                <a:r>
                  <a:rPr lang="en-GB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GB">
                    <a:solidFill>
                      <a:srgbClr val="FF0000"/>
                    </a:solidFill>
                    <a:sym typeface="Wingdings" panose="05000000000000000000" pitchFamily="2" charset="2"/>
                  </a:rPr>
                  <a:t>Improvement </a:t>
                </a:r>
                <a:r>
                  <a:rPr lang="en-GB">
                    <a:solidFill>
                      <a:srgbClr val="FF0000"/>
                    </a:solidFill>
                    <a:sym typeface="Wingdings" panose="05000000000000000000" pitchFamily="2" charset="2"/>
                  </a:rPr>
                  <a:t>2</a:t>
                </a:r>
                <a:endParaRPr lang="en-GB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70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2060575"/>
                <a:ext cx="7772400" cy="4248745"/>
              </a:xfrm>
              <a:blipFill rotWithShape="1">
                <a:blip r:embed="rId3" cstate="print"/>
                <a:stretch>
                  <a:fillRect l="-863" t="-861" r="-1020" b="-10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0020" name="Rectangle 4"/>
          <p:cNvSpPr>
            <a:spLocks noChangeArrowheads="1"/>
          </p:cNvSpPr>
          <p:nvPr/>
        </p:nvSpPr>
        <p:spPr bwMode="auto">
          <a:xfrm>
            <a:off x="6098731" y="2474087"/>
            <a:ext cx="571500" cy="320675"/>
          </a:xfrm>
          <a:prstGeom prst="rect">
            <a:avLst/>
          </a:prstGeom>
          <a:noFill/>
          <a:ln w="28575" algn="ctr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6"/>
          <p:cNvGrpSpPr/>
          <p:nvPr/>
        </p:nvGrpSpPr>
        <p:grpSpPr>
          <a:xfrm>
            <a:off x="5580112" y="2996952"/>
            <a:ext cx="3534757" cy="2429610"/>
            <a:chOff x="575929" y="1565275"/>
            <a:chExt cx="7601284" cy="5224733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hidden">
            <a:xfrm>
              <a:off x="763588" y="1565275"/>
              <a:ext cx="7413625" cy="4943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 rot="16200000">
              <a:off x="-685251" y="3344684"/>
              <a:ext cx="3118030" cy="595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800" smtClean="0">
                  <a:solidFill>
                    <a:srgbClr val="000080"/>
                  </a:solidFill>
                  <a:latin typeface="+mn-lt"/>
                </a:rPr>
                <a:t>Test statistic</a:t>
              </a:r>
              <a:endParaRPr lang="en-US" sz="1800">
                <a:solidFill>
                  <a:srgbClr val="000080"/>
                </a:solidFill>
                <a:latin typeface="+mn-lt"/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7" name="Rectangle 6"/>
                <p:cNvSpPr>
                  <a:spLocks noChangeArrowheads="1"/>
                </p:cNvSpPr>
                <p:nvPr/>
              </p:nvSpPr>
              <p:spPr bwMode="auto">
                <a:xfrm>
                  <a:off x="4711697" y="6194338"/>
                  <a:ext cx="479570" cy="5956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800" b="0" i="1" smtClean="0">
                            <a:solidFill>
                              <a:srgbClr val="000080"/>
                            </a:solidFill>
                            <a:latin typeface="Cambria Math"/>
                          </a:rPr>
                          <m:t>𝜓</m:t>
                        </m:r>
                      </m:oMath>
                    </m:oMathPara>
                  </a14:m>
                  <a:endParaRPr lang="en-US" sz="1800">
                    <a:solidFill>
                      <a:srgbClr val="000080"/>
                    </a:solidFill>
                    <a:latin typeface="Symbol" pitchFamily="18" charset="2"/>
                  </a:endParaRPr>
                </a:p>
              </p:txBody>
            </p:sp>
          </mc:Choice>
          <mc:Fallback>
            <p:sp>
              <p:nvSpPr>
                <p:cNvPr id="1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11697" y="6194338"/>
                  <a:ext cx="479570" cy="595670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l="-36111" r="-38889" b="-3777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1930399" y="5638800"/>
              <a:ext cx="720458" cy="595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800">
                  <a:solidFill>
                    <a:srgbClr val="000080"/>
                  </a:solidFill>
                  <a:latin typeface="+mn-lt"/>
                </a:rPr>
                <a:t>-.4</a:t>
              </a:r>
              <a:endParaRPr lang="en-US" sz="1800">
                <a:latin typeface="+mn-lt"/>
              </a:endParaRPr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 flipV="1">
              <a:off x="2132013" y="5583238"/>
              <a:ext cx="1587" cy="90487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4219573" y="5638800"/>
              <a:ext cx="720458" cy="595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800">
                  <a:solidFill>
                    <a:srgbClr val="000080"/>
                  </a:solidFill>
                  <a:latin typeface="+mn-lt"/>
                </a:rPr>
                <a:t>-.2</a:t>
              </a:r>
              <a:endParaRPr lang="en-US" sz="1800">
                <a:latin typeface="+mn-lt"/>
              </a:endParaRPr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 flipV="1">
              <a:off x="4421188" y="5583238"/>
              <a:ext cx="1587" cy="90487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6610346" y="5638800"/>
              <a:ext cx="317138" cy="595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800">
                  <a:solidFill>
                    <a:srgbClr val="000080"/>
                  </a:solidFill>
                  <a:latin typeface="+mn-lt"/>
                </a:rPr>
                <a:t>0</a:t>
              </a:r>
              <a:endParaRPr lang="en-US" sz="1800">
                <a:latin typeface="+mn-lt"/>
              </a:endParaRPr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 flipV="1">
              <a:off x="6710363" y="5583238"/>
              <a:ext cx="1587" cy="90487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1461300" y="3156358"/>
              <a:ext cx="317138" cy="595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800">
                  <a:solidFill>
                    <a:srgbClr val="000080"/>
                  </a:solidFill>
                  <a:latin typeface="+mn-lt"/>
                </a:rPr>
                <a:t>0</a:t>
              </a:r>
              <a:endParaRPr lang="en-US" sz="1800">
                <a:latin typeface="+mn-lt"/>
              </a:endParaRPr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 flipH="1">
              <a:off x="1892300" y="3416300"/>
              <a:ext cx="93663" cy="1588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1258083" y="4689883"/>
              <a:ext cx="541206" cy="595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800">
                  <a:solidFill>
                    <a:srgbClr val="000080"/>
                  </a:solidFill>
                  <a:latin typeface="+mn-lt"/>
                </a:rPr>
                <a:t>-2</a:t>
              </a:r>
              <a:endParaRPr lang="en-US" sz="1800">
                <a:latin typeface="+mn-lt"/>
              </a:endParaRPr>
            </a:p>
          </p:txBody>
        </p:sp>
        <p:sp>
          <p:nvSpPr>
            <p:cNvPr id="27" name="Line 16"/>
            <p:cNvSpPr>
              <a:spLocks noChangeShapeType="1"/>
            </p:cNvSpPr>
            <p:nvPr/>
          </p:nvSpPr>
          <p:spPr bwMode="auto">
            <a:xfrm flipH="1">
              <a:off x="1892300" y="4948238"/>
              <a:ext cx="93663" cy="1587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1461300" y="1626008"/>
              <a:ext cx="317138" cy="595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800">
                  <a:solidFill>
                    <a:srgbClr val="000080"/>
                  </a:solidFill>
                  <a:latin typeface="+mn-lt"/>
                </a:rPr>
                <a:t>2</a:t>
              </a:r>
              <a:endParaRPr lang="en-US" sz="1800">
                <a:latin typeface="+mn-lt"/>
              </a:endParaRPr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 flipH="1">
              <a:off x="1892300" y="1885950"/>
              <a:ext cx="93663" cy="1588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30" name="Line 19"/>
            <p:cNvSpPr>
              <a:spLocks noChangeShapeType="1"/>
            </p:cNvSpPr>
            <p:nvPr/>
          </p:nvSpPr>
          <p:spPr bwMode="auto">
            <a:xfrm flipH="1">
              <a:off x="1985963" y="5583238"/>
              <a:ext cx="6016625" cy="1587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31" name="Line 20"/>
            <p:cNvSpPr>
              <a:spLocks noChangeShapeType="1"/>
            </p:cNvSpPr>
            <p:nvPr/>
          </p:nvSpPr>
          <p:spPr bwMode="auto">
            <a:xfrm flipV="1">
              <a:off x="1985963" y="1681163"/>
              <a:ext cx="1587" cy="3902075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2132013" y="1816100"/>
              <a:ext cx="5724525" cy="3632200"/>
            </a:xfrm>
            <a:custGeom>
              <a:avLst/>
              <a:gdLst/>
              <a:ahLst/>
              <a:cxnLst>
                <a:cxn ang="0">
                  <a:pos x="22" y="14"/>
                </a:cxn>
                <a:cxn ang="0">
                  <a:pos x="52" y="19"/>
                </a:cxn>
                <a:cxn ang="0">
                  <a:pos x="83" y="23"/>
                </a:cxn>
                <a:cxn ang="0">
                  <a:pos x="113" y="61"/>
                </a:cxn>
                <a:cxn ang="0">
                  <a:pos x="143" y="78"/>
                </a:cxn>
                <a:cxn ang="0">
                  <a:pos x="173" y="82"/>
                </a:cxn>
                <a:cxn ang="0">
                  <a:pos x="203" y="109"/>
                </a:cxn>
                <a:cxn ang="0">
                  <a:pos x="233" y="114"/>
                </a:cxn>
                <a:cxn ang="0">
                  <a:pos x="263" y="120"/>
                </a:cxn>
                <a:cxn ang="0">
                  <a:pos x="293" y="148"/>
                </a:cxn>
                <a:cxn ang="0">
                  <a:pos x="323" y="151"/>
                </a:cxn>
                <a:cxn ang="0">
                  <a:pos x="353" y="218"/>
                </a:cxn>
                <a:cxn ang="0">
                  <a:pos x="383" y="235"/>
                </a:cxn>
                <a:cxn ang="0">
                  <a:pos x="413" y="275"/>
                </a:cxn>
                <a:cxn ang="0">
                  <a:pos x="443" y="303"/>
                </a:cxn>
                <a:cxn ang="0">
                  <a:pos x="473" y="319"/>
                </a:cxn>
                <a:cxn ang="0">
                  <a:pos x="503" y="345"/>
                </a:cxn>
                <a:cxn ang="0">
                  <a:pos x="533" y="361"/>
                </a:cxn>
                <a:cxn ang="0">
                  <a:pos x="563" y="387"/>
                </a:cxn>
                <a:cxn ang="0">
                  <a:pos x="593" y="392"/>
                </a:cxn>
                <a:cxn ang="0">
                  <a:pos x="623" y="409"/>
                </a:cxn>
                <a:cxn ang="0">
                  <a:pos x="653" y="425"/>
                </a:cxn>
                <a:cxn ang="0">
                  <a:pos x="683" y="429"/>
                </a:cxn>
                <a:cxn ang="0">
                  <a:pos x="714" y="433"/>
                </a:cxn>
                <a:cxn ang="0">
                  <a:pos x="744" y="454"/>
                </a:cxn>
                <a:cxn ang="0">
                  <a:pos x="774" y="481"/>
                </a:cxn>
                <a:cxn ang="0">
                  <a:pos x="804" y="506"/>
                </a:cxn>
                <a:cxn ang="0">
                  <a:pos x="834" y="519"/>
                </a:cxn>
                <a:cxn ang="0">
                  <a:pos x="864" y="571"/>
                </a:cxn>
                <a:cxn ang="0">
                  <a:pos x="894" y="575"/>
                </a:cxn>
                <a:cxn ang="0">
                  <a:pos x="924" y="624"/>
                </a:cxn>
                <a:cxn ang="0">
                  <a:pos x="954" y="639"/>
                </a:cxn>
                <a:cxn ang="0">
                  <a:pos x="984" y="655"/>
                </a:cxn>
                <a:cxn ang="0">
                  <a:pos x="1014" y="662"/>
                </a:cxn>
                <a:cxn ang="0">
                  <a:pos x="1044" y="675"/>
                </a:cxn>
                <a:cxn ang="0">
                  <a:pos x="1074" y="692"/>
                </a:cxn>
                <a:cxn ang="0">
                  <a:pos x="1104" y="718"/>
                </a:cxn>
                <a:cxn ang="0">
                  <a:pos x="1134" y="735"/>
                </a:cxn>
                <a:cxn ang="0">
                  <a:pos x="1164" y="739"/>
                </a:cxn>
                <a:cxn ang="0">
                  <a:pos x="1194" y="755"/>
                </a:cxn>
                <a:cxn ang="0">
                  <a:pos x="1224" y="770"/>
                </a:cxn>
                <a:cxn ang="0">
                  <a:pos x="1254" y="775"/>
                </a:cxn>
                <a:cxn ang="0">
                  <a:pos x="1284" y="780"/>
                </a:cxn>
                <a:cxn ang="0">
                  <a:pos x="1314" y="816"/>
                </a:cxn>
                <a:cxn ang="0">
                  <a:pos x="1345" y="831"/>
                </a:cxn>
                <a:cxn ang="0">
                  <a:pos x="1375" y="836"/>
                </a:cxn>
                <a:cxn ang="0">
                  <a:pos x="1405" y="841"/>
                </a:cxn>
                <a:cxn ang="0">
                  <a:pos x="1435" y="845"/>
                </a:cxn>
                <a:cxn ang="0">
                  <a:pos x="1465" y="859"/>
                </a:cxn>
                <a:cxn ang="0">
                  <a:pos x="1495" y="863"/>
                </a:cxn>
                <a:cxn ang="0">
                  <a:pos x="1525" y="884"/>
                </a:cxn>
                <a:cxn ang="0">
                  <a:pos x="1555" y="911"/>
                </a:cxn>
                <a:cxn ang="0">
                  <a:pos x="1585" y="942"/>
                </a:cxn>
                <a:cxn ang="0">
                  <a:pos x="1615" y="974"/>
                </a:cxn>
                <a:cxn ang="0">
                  <a:pos x="1645" y="1006"/>
                </a:cxn>
                <a:cxn ang="0">
                  <a:pos x="1675" y="1035"/>
                </a:cxn>
                <a:cxn ang="0">
                  <a:pos x="1705" y="1062"/>
                </a:cxn>
                <a:cxn ang="0">
                  <a:pos x="1735" y="1074"/>
                </a:cxn>
                <a:cxn ang="0">
                  <a:pos x="1765" y="1100"/>
                </a:cxn>
                <a:cxn ang="0">
                  <a:pos x="1795" y="1123"/>
                </a:cxn>
                <a:cxn ang="0">
                  <a:pos x="1825" y="1149"/>
                </a:cxn>
                <a:cxn ang="0">
                  <a:pos x="1855" y="1174"/>
                </a:cxn>
              </a:cxnLst>
              <a:rect l="0" t="0" r="r" b="b"/>
              <a:pathLst>
                <a:path w="1878" h="1192">
                  <a:moveTo>
                    <a:pt x="0" y="0"/>
                  </a:moveTo>
                  <a:lnTo>
                    <a:pt x="7" y="12"/>
                  </a:lnTo>
                  <a:lnTo>
                    <a:pt x="15" y="13"/>
                  </a:lnTo>
                  <a:lnTo>
                    <a:pt x="22" y="14"/>
                  </a:lnTo>
                  <a:lnTo>
                    <a:pt x="30" y="16"/>
                  </a:lnTo>
                  <a:lnTo>
                    <a:pt x="37" y="17"/>
                  </a:lnTo>
                  <a:lnTo>
                    <a:pt x="45" y="18"/>
                  </a:lnTo>
                  <a:lnTo>
                    <a:pt x="52" y="19"/>
                  </a:lnTo>
                  <a:lnTo>
                    <a:pt x="60" y="20"/>
                  </a:lnTo>
                  <a:lnTo>
                    <a:pt x="67" y="21"/>
                  </a:lnTo>
                  <a:lnTo>
                    <a:pt x="75" y="22"/>
                  </a:lnTo>
                  <a:lnTo>
                    <a:pt x="83" y="23"/>
                  </a:lnTo>
                  <a:lnTo>
                    <a:pt x="90" y="35"/>
                  </a:lnTo>
                  <a:lnTo>
                    <a:pt x="98" y="37"/>
                  </a:lnTo>
                  <a:lnTo>
                    <a:pt x="105" y="48"/>
                  </a:lnTo>
                  <a:lnTo>
                    <a:pt x="113" y="61"/>
                  </a:lnTo>
                  <a:lnTo>
                    <a:pt x="120" y="73"/>
                  </a:lnTo>
                  <a:lnTo>
                    <a:pt x="128" y="75"/>
                  </a:lnTo>
                  <a:lnTo>
                    <a:pt x="135" y="76"/>
                  </a:lnTo>
                  <a:lnTo>
                    <a:pt x="143" y="78"/>
                  </a:lnTo>
                  <a:lnTo>
                    <a:pt x="150" y="79"/>
                  </a:lnTo>
                  <a:lnTo>
                    <a:pt x="158" y="80"/>
                  </a:lnTo>
                  <a:lnTo>
                    <a:pt x="165" y="81"/>
                  </a:lnTo>
                  <a:lnTo>
                    <a:pt x="173" y="82"/>
                  </a:lnTo>
                  <a:lnTo>
                    <a:pt x="180" y="84"/>
                  </a:lnTo>
                  <a:lnTo>
                    <a:pt x="188" y="106"/>
                  </a:lnTo>
                  <a:lnTo>
                    <a:pt x="195" y="108"/>
                  </a:lnTo>
                  <a:lnTo>
                    <a:pt x="203" y="109"/>
                  </a:lnTo>
                  <a:lnTo>
                    <a:pt x="210" y="110"/>
                  </a:lnTo>
                  <a:lnTo>
                    <a:pt x="218" y="111"/>
                  </a:lnTo>
                  <a:lnTo>
                    <a:pt x="225" y="113"/>
                  </a:lnTo>
                  <a:lnTo>
                    <a:pt x="233" y="114"/>
                  </a:lnTo>
                  <a:lnTo>
                    <a:pt x="240" y="116"/>
                  </a:lnTo>
                  <a:lnTo>
                    <a:pt x="248" y="117"/>
                  </a:lnTo>
                  <a:lnTo>
                    <a:pt x="255" y="119"/>
                  </a:lnTo>
                  <a:lnTo>
                    <a:pt x="263" y="120"/>
                  </a:lnTo>
                  <a:lnTo>
                    <a:pt x="270" y="132"/>
                  </a:lnTo>
                  <a:lnTo>
                    <a:pt x="278" y="145"/>
                  </a:lnTo>
                  <a:lnTo>
                    <a:pt x="285" y="146"/>
                  </a:lnTo>
                  <a:lnTo>
                    <a:pt x="293" y="148"/>
                  </a:lnTo>
                  <a:lnTo>
                    <a:pt x="300" y="149"/>
                  </a:lnTo>
                  <a:lnTo>
                    <a:pt x="308" y="150"/>
                  </a:lnTo>
                  <a:lnTo>
                    <a:pt x="315" y="151"/>
                  </a:lnTo>
                  <a:lnTo>
                    <a:pt x="323" y="151"/>
                  </a:lnTo>
                  <a:lnTo>
                    <a:pt x="330" y="152"/>
                  </a:lnTo>
                  <a:lnTo>
                    <a:pt x="338" y="175"/>
                  </a:lnTo>
                  <a:lnTo>
                    <a:pt x="345" y="188"/>
                  </a:lnTo>
                  <a:lnTo>
                    <a:pt x="353" y="218"/>
                  </a:lnTo>
                  <a:lnTo>
                    <a:pt x="360" y="219"/>
                  </a:lnTo>
                  <a:lnTo>
                    <a:pt x="368" y="220"/>
                  </a:lnTo>
                  <a:lnTo>
                    <a:pt x="376" y="222"/>
                  </a:lnTo>
                  <a:lnTo>
                    <a:pt x="383" y="235"/>
                  </a:lnTo>
                  <a:lnTo>
                    <a:pt x="391" y="246"/>
                  </a:lnTo>
                  <a:lnTo>
                    <a:pt x="398" y="248"/>
                  </a:lnTo>
                  <a:lnTo>
                    <a:pt x="406" y="262"/>
                  </a:lnTo>
                  <a:lnTo>
                    <a:pt x="413" y="275"/>
                  </a:lnTo>
                  <a:lnTo>
                    <a:pt x="421" y="287"/>
                  </a:lnTo>
                  <a:lnTo>
                    <a:pt x="428" y="289"/>
                  </a:lnTo>
                  <a:lnTo>
                    <a:pt x="436" y="302"/>
                  </a:lnTo>
                  <a:lnTo>
                    <a:pt x="443" y="303"/>
                  </a:lnTo>
                  <a:lnTo>
                    <a:pt x="451" y="305"/>
                  </a:lnTo>
                  <a:lnTo>
                    <a:pt x="458" y="305"/>
                  </a:lnTo>
                  <a:lnTo>
                    <a:pt x="466" y="318"/>
                  </a:lnTo>
                  <a:lnTo>
                    <a:pt x="473" y="319"/>
                  </a:lnTo>
                  <a:lnTo>
                    <a:pt x="481" y="331"/>
                  </a:lnTo>
                  <a:lnTo>
                    <a:pt x="488" y="343"/>
                  </a:lnTo>
                  <a:lnTo>
                    <a:pt x="496" y="344"/>
                  </a:lnTo>
                  <a:lnTo>
                    <a:pt x="503" y="345"/>
                  </a:lnTo>
                  <a:lnTo>
                    <a:pt x="511" y="347"/>
                  </a:lnTo>
                  <a:lnTo>
                    <a:pt x="518" y="348"/>
                  </a:lnTo>
                  <a:lnTo>
                    <a:pt x="526" y="359"/>
                  </a:lnTo>
                  <a:lnTo>
                    <a:pt x="533" y="361"/>
                  </a:lnTo>
                  <a:lnTo>
                    <a:pt x="541" y="363"/>
                  </a:lnTo>
                  <a:lnTo>
                    <a:pt x="548" y="364"/>
                  </a:lnTo>
                  <a:lnTo>
                    <a:pt x="556" y="376"/>
                  </a:lnTo>
                  <a:lnTo>
                    <a:pt x="563" y="387"/>
                  </a:lnTo>
                  <a:lnTo>
                    <a:pt x="571" y="389"/>
                  </a:lnTo>
                  <a:lnTo>
                    <a:pt x="578" y="390"/>
                  </a:lnTo>
                  <a:lnTo>
                    <a:pt x="586" y="391"/>
                  </a:lnTo>
                  <a:lnTo>
                    <a:pt x="593" y="392"/>
                  </a:lnTo>
                  <a:lnTo>
                    <a:pt x="601" y="404"/>
                  </a:lnTo>
                  <a:lnTo>
                    <a:pt x="608" y="406"/>
                  </a:lnTo>
                  <a:lnTo>
                    <a:pt x="616" y="408"/>
                  </a:lnTo>
                  <a:lnTo>
                    <a:pt x="623" y="409"/>
                  </a:lnTo>
                  <a:lnTo>
                    <a:pt x="631" y="411"/>
                  </a:lnTo>
                  <a:lnTo>
                    <a:pt x="638" y="423"/>
                  </a:lnTo>
                  <a:lnTo>
                    <a:pt x="646" y="424"/>
                  </a:lnTo>
                  <a:lnTo>
                    <a:pt x="653" y="425"/>
                  </a:lnTo>
                  <a:lnTo>
                    <a:pt x="661" y="426"/>
                  </a:lnTo>
                  <a:lnTo>
                    <a:pt x="668" y="428"/>
                  </a:lnTo>
                  <a:lnTo>
                    <a:pt x="676" y="428"/>
                  </a:lnTo>
                  <a:lnTo>
                    <a:pt x="683" y="429"/>
                  </a:lnTo>
                  <a:lnTo>
                    <a:pt x="691" y="429"/>
                  </a:lnTo>
                  <a:lnTo>
                    <a:pt x="698" y="431"/>
                  </a:lnTo>
                  <a:lnTo>
                    <a:pt x="706" y="432"/>
                  </a:lnTo>
                  <a:lnTo>
                    <a:pt x="714" y="433"/>
                  </a:lnTo>
                  <a:lnTo>
                    <a:pt x="721" y="442"/>
                  </a:lnTo>
                  <a:lnTo>
                    <a:pt x="729" y="442"/>
                  </a:lnTo>
                  <a:lnTo>
                    <a:pt x="736" y="442"/>
                  </a:lnTo>
                  <a:lnTo>
                    <a:pt x="744" y="454"/>
                  </a:lnTo>
                  <a:lnTo>
                    <a:pt x="751" y="456"/>
                  </a:lnTo>
                  <a:lnTo>
                    <a:pt x="759" y="466"/>
                  </a:lnTo>
                  <a:lnTo>
                    <a:pt x="766" y="480"/>
                  </a:lnTo>
                  <a:lnTo>
                    <a:pt x="774" y="481"/>
                  </a:lnTo>
                  <a:lnTo>
                    <a:pt x="781" y="487"/>
                  </a:lnTo>
                  <a:lnTo>
                    <a:pt x="789" y="492"/>
                  </a:lnTo>
                  <a:lnTo>
                    <a:pt x="796" y="493"/>
                  </a:lnTo>
                  <a:lnTo>
                    <a:pt x="804" y="506"/>
                  </a:lnTo>
                  <a:lnTo>
                    <a:pt x="811" y="516"/>
                  </a:lnTo>
                  <a:lnTo>
                    <a:pt x="819" y="517"/>
                  </a:lnTo>
                  <a:lnTo>
                    <a:pt x="826" y="518"/>
                  </a:lnTo>
                  <a:lnTo>
                    <a:pt x="834" y="519"/>
                  </a:lnTo>
                  <a:lnTo>
                    <a:pt x="841" y="543"/>
                  </a:lnTo>
                  <a:lnTo>
                    <a:pt x="849" y="544"/>
                  </a:lnTo>
                  <a:lnTo>
                    <a:pt x="856" y="547"/>
                  </a:lnTo>
                  <a:lnTo>
                    <a:pt x="864" y="571"/>
                  </a:lnTo>
                  <a:lnTo>
                    <a:pt x="871" y="573"/>
                  </a:lnTo>
                  <a:lnTo>
                    <a:pt x="879" y="574"/>
                  </a:lnTo>
                  <a:lnTo>
                    <a:pt x="886" y="575"/>
                  </a:lnTo>
                  <a:lnTo>
                    <a:pt x="894" y="575"/>
                  </a:lnTo>
                  <a:lnTo>
                    <a:pt x="901" y="587"/>
                  </a:lnTo>
                  <a:lnTo>
                    <a:pt x="909" y="622"/>
                  </a:lnTo>
                  <a:lnTo>
                    <a:pt x="916" y="623"/>
                  </a:lnTo>
                  <a:lnTo>
                    <a:pt x="924" y="624"/>
                  </a:lnTo>
                  <a:lnTo>
                    <a:pt x="931" y="625"/>
                  </a:lnTo>
                  <a:lnTo>
                    <a:pt x="939" y="627"/>
                  </a:lnTo>
                  <a:lnTo>
                    <a:pt x="946" y="638"/>
                  </a:lnTo>
                  <a:lnTo>
                    <a:pt x="954" y="639"/>
                  </a:lnTo>
                  <a:lnTo>
                    <a:pt x="961" y="640"/>
                  </a:lnTo>
                  <a:lnTo>
                    <a:pt x="969" y="642"/>
                  </a:lnTo>
                  <a:lnTo>
                    <a:pt x="976" y="643"/>
                  </a:lnTo>
                  <a:lnTo>
                    <a:pt x="984" y="655"/>
                  </a:lnTo>
                  <a:lnTo>
                    <a:pt x="991" y="655"/>
                  </a:lnTo>
                  <a:lnTo>
                    <a:pt x="999" y="657"/>
                  </a:lnTo>
                  <a:lnTo>
                    <a:pt x="1007" y="660"/>
                  </a:lnTo>
                  <a:lnTo>
                    <a:pt x="1014" y="662"/>
                  </a:lnTo>
                  <a:lnTo>
                    <a:pt x="1021" y="663"/>
                  </a:lnTo>
                  <a:lnTo>
                    <a:pt x="1029" y="663"/>
                  </a:lnTo>
                  <a:lnTo>
                    <a:pt x="1036" y="664"/>
                  </a:lnTo>
                  <a:lnTo>
                    <a:pt x="1044" y="675"/>
                  </a:lnTo>
                  <a:lnTo>
                    <a:pt x="1052" y="677"/>
                  </a:lnTo>
                  <a:lnTo>
                    <a:pt x="1059" y="679"/>
                  </a:lnTo>
                  <a:lnTo>
                    <a:pt x="1067" y="691"/>
                  </a:lnTo>
                  <a:lnTo>
                    <a:pt x="1074" y="692"/>
                  </a:lnTo>
                  <a:lnTo>
                    <a:pt x="1082" y="693"/>
                  </a:lnTo>
                  <a:lnTo>
                    <a:pt x="1089" y="705"/>
                  </a:lnTo>
                  <a:lnTo>
                    <a:pt x="1097" y="717"/>
                  </a:lnTo>
                  <a:lnTo>
                    <a:pt x="1104" y="718"/>
                  </a:lnTo>
                  <a:lnTo>
                    <a:pt x="1112" y="720"/>
                  </a:lnTo>
                  <a:lnTo>
                    <a:pt x="1119" y="732"/>
                  </a:lnTo>
                  <a:lnTo>
                    <a:pt x="1127" y="733"/>
                  </a:lnTo>
                  <a:lnTo>
                    <a:pt x="1134" y="735"/>
                  </a:lnTo>
                  <a:lnTo>
                    <a:pt x="1142" y="735"/>
                  </a:lnTo>
                  <a:lnTo>
                    <a:pt x="1149" y="737"/>
                  </a:lnTo>
                  <a:lnTo>
                    <a:pt x="1157" y="737"/>
                  </a:lnTo>
                  <a:lnTo>
                    <a:pt x="1164" y="739"/>
                  </a:lnTo>
                  <a:lnTo>
                    <a:pt x="1172" y="740"/>
                  </a:lnTo>
                  <a:lnTo>
                    <a:pt x="1179" y="742"/>
                  </a:lnTo>
                  <a:lnTo>
                    <a:pt x="1187" y="743"/>
                  </a:lnTo>
                  <a:lnTo>
                    <a:pt x="1194" y="755"/>
                  </a:lnTo>
                  <a:lnTo>
                    <a:pt x="1202" y="756"/>
                  </a:lnTo>
                  <a:lnTo>
                    <a:pt x="1209" y="757"/>
                  </a:lnTo>
                  <a:lnTo>
                    <a:pt x="1217" y="768"/>
                  </a:lnTo>
                  <a:lnTo>
                    <a:pt x="1224" y="770"/>
                  </a:lnTo>
                  <a:lnTo>
                    <a:pt x="1232" y="771"/>
                  </a:lnTo>
                  <a:lnTo>
                    <a:pt x="1239" y="772"/>
                  </a:lnTo>
                  <a:lnTo>
                    <a:pt x="1247" y="774"/>
                  </a:lnTo>
                  <a:lnTo>
                    <a:pt x="1254" y="775"/>
                  </a:lnTo>
                  <a:lnTo>
                    <a:pt x="1262" y="776"/>
                  </a:lnTo>
                  <a:lnTo>
                    <a:pt x="1269" y="777"/>
                  </a:lnTo>
                  <a:lnTo>
                    <a:pt x="1277" y="778"/>
                  </a:lnTo>
                  <a:lnTo>
                    <a:pt x="1284" y="780"/>
                  </a:lnTo>
                  <a:lnTo>
                    <a:pt x="1292" y="791"/>
                  </a:lnTo>
                  <a:lnTo>
                    <a:pt x="1300" y="792"/>
                  </a:lnTo>
                  <a:lnTo>
                    <a:pt x="1307" y="794"/>
                  </a:lnTo>
                  <a:lnTo>
                    <a:pt x="1314" y="816"/>
                  </a:lnTo>
                  <a:lnTo>
                    <a:pt x="1322" y="828"/>
                  </a:lnTo>
                  <a:lnTo>
                    <a:pt x="1329" y="829"/>
                  </a:lnTo>
                  <a:lnTo>
                    <a:pt x="1337" y="830"/>
                  </a:lnTo>
                  <a:lnTo>
                    <a:pt x="1345" y="831"/>
                  </a:lnTo>
                  <a:lnTo>
                    <a:pt x="1352" y="832"/>
                  </a:lnTo>
                  <a:lnTo>
                    <a:pt x="1360" y="833"/>
                  </a:lnTo>
                  <a:lnTo>
                    <a:pt x="1367" y="835"/>
                  </a:lnTo>
                  <a:lnTo>
                    <a:pt x="1375" y="836"/>
                  </a:lnTo>
                  <a:lnTo>
                    <a:pt x="1382" y="837"/>
                  </a:lnTo>
                  <a:lnTo>
                    <a:pt x="1390" y="839"/>
                  </a:lnTo>
                  <a:lnTo>
                    <a:pt x="1397" y="840"/>
                  </a:lnTo>
                  <a:lnTo>
                    <a:pt x="1405" y="841"/>
                  </a:lnTo>
                  <a:lnTo>
                    <a:pt x="1412" y="842"/>
                  </a:lnTo>
                  <a:lnTo>
                    <a:pt x="1420" y="843"/>
                  </a:lnTo>
                  <a:lnTo>
                    <a:pt x="1427" y="844"/>
                  </a:lnTo>
                  <a:lnTo>
                    <a:pt x="1435" y="845"/>
                  </a:lnTo>
                  <a:lnTo>
                    <a:pt x="1442" y="857"/>
                  </a:lnTo>
                  <a:lnTo>
                    <a:pt x="1450" y="858"/>
                  </a:lnTo>
                  <a:lnTo>
                    <a:pt x="1457" y="858"/>
                  </a:lnTo>
                  <a:lnTo>
                    <a:pt x="1465" y="859"/>
                  </a:lnTo>
                  <a:lnTo>
                    <a:pt x="1472" y="861"/>
                  </a:lnTo>
                  <a:lnTo>
                    <a:pt x="1480" y="862"/>
                  </a:lnTo>
                  <a:lnTo>
                    <a:pt x="1487" y="862"/>
                  </a:lnTo>
                  <a:lnTo>
                    <a:pt x="1495" y="863"/>
                  </a:lnTo>
                  <a:lnTo>
                    <a:pt x="1502" y="864"/>
                  </a:lnTo>
                  <a:lnTo>
                    <a:pt x="1510" y="872"/>
                  </a:lnTo>
                  <a:lnTo>
                    <a:pt x="1517" y="878"/>
                  </a:lnTo>
                  <a:lnTo>
                    <a:pt x="1525" y="884"/>
                  </a:lnTo>
                  <a:lnTo>
                    <a:pt x="1532" y="890"/>
                  </a:lnTo>
                  <a:lnTo>
                    <a:pt x="1540" y="897"/>
                  </a:lnTo>
                  <a:lnTo>
                    <a:pt x="1547" y="903"/>
                  </a:lnTo>
                  <a:lnTo>
                    <a:pt x="1555" y="911"/>
                  </a:lnTo>
                  <a:lnTo>
                    <a:pt x="1562" y="918"/>
                  </a:lnTo>
                  <a:lnTo>
                    <a:pt x="1570" y="925"/>
                  </a:lnTo>
                  <a:lnTo>
                    <a:pt x="1577" y="933"/>
                  </a:lnTo>
                  <a:lnTo>
                    <a:pt x="1585" y="942"/>
                  </a:lnTo>
                  <a:lnTo>
                    <a:pt x="1592" y="950"/>
                  </a:lnTo>
                  <a:lnTo>
                    <a:pt x="1600" y="957"/>
                  </a:lnTo>
                  <a:lnTo>
                    <a:pt x="1607" y="966"/>
                  </a:lnTo>
                  <a:lnTo>
                    <a:pt x="1615" y="974"/>
                  </a:lnTo>
                  <a:lnTo>
                    <a:pt x="1622" y="982"/>
                  </a:lnTo>
                  <a:lnTo>
                    <a:pt x="1630" y="989"/>
                  </a:lnTo>
                  <a:lnTo>
                    <a:pt x="1638" y="997"/>
                  </a:lnTo>
                  <a:lnTo>
                    <a:pt x="1645" y="1006"/>
                  </a:lnTo>
                  <a:lnTo>
                    <a:pt x="1653" y="1011"/>
                  </a:lnTo>
                  <a:lnTo>
                    <a:pt x="1660" y="1020"/>
                  </a:lnTo>
                  <a:lnTo>
                    <a:pt x="1668" y="1028"/>
                  </a:lnTo>
                  <a:lnTo>
                    <a:pt x="1675" y="1035"/>
                  </a:lnTo>
                  <a:lnTo>
                    <a:pt x="1683" y="1043"/>
                  </a:lnTo>
                  <a:lnTo>
                    <a:pt x="1690" y="1050"/>
                  </a:lnTo>
                  <a:lnTo>
                    <a:pt x="1698" y="1056"/>
                  </a:lnTo>
                  <a:lnTo>
                    <a:pt x="1705" y="1062"/>
                  </a:lnTo>
                  <a:lnTo>
                    <a:pt x="1713" y="1068"/>
                  </a:lnTo>
                  <a:lnTo>
                    <a:pt x="1720" y="1074"/>
                  </a:lnTo>
                  <a:lnTo>
                    <a:pt x="1728" y="1080"/>
                  </a:lnTo>
                  <a:lnTo>
                    <a:pt x="1735" y="1074"/>
                  </a:lnTo>
                  <a:lnTo>
                    <a:pt x="1743" y="1081"/>
                  </a:lnTo>
                  <a:lnTo>
                    <a:pt x="1750" y="1087"/>
                  </a:lnTo>
                  <a:lnTo>
                    <a:pt x="1758" y="1093"/>
                  </a:lnTo>
                  <a:lnTo>
                    <a:pt x="1765" y="1100"/>
                  </a:lnTo>
                  <a:lnTo>
                    <a:pt x="1773" y="1105"/>
                  </a:lnTo>
                  <a:lnTo>
                    <a:pt x="1780" y="1111"/>
                  </a:lnTo>
                  <a:lnTo>
                    <a:pt x="1788" y="1117"/>
                  </a:lnTo>
                  <a:lnTo>
                    <a:pt x="1795" y="1123"/>
                  </a:lnTo>
                  <a:lnTo>
                    <a:pt x="1803" y="1129"/>
                  </a:lnTo>
                  <a:lnTo>
                    <a:pt x="1810" y="1136"/>
                  </a:lnTo>
                  <a:lnTo>
                    <a:pt x="1818" y="1142"/>
                  </a:lnTo>
                  <a:lnTo>
                    <a:pt x="1825" y="1149"/>
                  </a:lnTo>
                  <a:lnTo>
                    <a:pt x="1833" y="1154"/>
                  </a:lnTo>
                  <a:lnTo>
                    <a:pt x="1840" y="1161"/>
                  </a:lnTo>
                  <a:lnTo>
                    <a:pt x="1848" y="1168"/>
                  </a:lnTo>
                  <a:lnTo>
                    <a:pt x="1855" y="1174"/>
                  </a:lnTo>
                  <a:lnTo>
                    <a:pt x="1863" y="1179"/>
                  </a:lnTo>
                  <a:lnTo>
                    <a:pt x="1870" y="1186"/>
                  </a:lnTo>
                  <a:lnTo>
                    <a:pt x="1878" y="1192"/>
                  </a:lnTo>
                </a:path>
              </a:pathLst>
            </a:custGeom>
            <a:noFill/>
            <a:ln w="63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236545" y="3857717"/>
            <a:ext cx="1251582" cy="1007671"/>
            <a:chOff x="6236545" y="4117507"/>
            <a:chExt cx="1251582" cy="1007671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6236545" y="4117507"/>
              <a:ext cx="1251582" cy="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7488127" y="4117507"/>
              <a:ext cx="0" cy="1007671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4" name="Group 33"/>
          <p:cNvGrpSpPr/>
          <p:nvPr/>
        </p:nvGrpSpPr>
        <p:grpSpPr>
          <a:xfrm>
            <a:off x="6235807" y="3146811"/>
            <a:ext cx="2428447" cy="1718578"/>
            <a:chOff x="6235807" y="3406601"/>
            <a:chExt cx="2428447" cy="1718578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6235807" y="3406601"/>
              <a:ext cx="153094" cy="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6388901" y="3406601"/>
              <a:ext cx="0" cy="1718578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6236545" y="4829890"/>
              <a:ext cx="2427709" cy="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8664254" y="4829890"/>
              <a:ext cx="0" cy="295288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Text Box 4"/>
              <p:cNvSpPr txBox="1">
                <a:spLocks noChangeArrowheads="1"/>
              </p:cNvSpPr>
              <p:nvPr/>
            </p:nvSpPr>
            <p:spPr bwMode="auto">
              <a:xfrm>
                <a:off x="995363" y="1582738"/>
                <a:ext cx="4656757" cy="472437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 eaLnBrk="1" hangingPunct="1">
                  <a:spcBef>
                    <a:spcPct val="20000"/>
                  </a:spcBef>
                  <a:buClr>
                    <a:srgbClr val="920049"/>
                  </a:buClr>
                </a:pPr>
                <a:r>
                  <a:rPr lang="en-US" smtClean="0"/>
                  <a:t>Model: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90033"/>
                        </a:solidFill>
                        <a:latin typeface="Cambria Math"/>
                      </a:rPr>
                      <m:t>𝑇</m:t>
                    </m:r>
                    <m:r>
                      <a:rPr lang="en-US" i="1" baseline="-25000">
                        <a:solidFill>
                          <a:srgbClr val="990033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990033"/>
                        </a:solidFill>
                        <a:latin typeface="Cambria Math"/>
                      </a:rPr>
                      <m:t>(0) = </m:t>
                    </m:r>
                    <m:sSubSup>
                      <m:sSubSupPr>
                        <m:ctrlPr>
                          <a:rPr lang="en-GB" b="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990033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GB" b="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𝑜𝑓𝑓</m:t>
                        </m:r>
                      </m:sup>
                    </m:sSubSup>
                    <m:r>
                      <a:rPr lang="en-US" i="1">
                        <a:solidFill>
                          <a:srgbClr val="990033"/>
                        </a:solidFill>
                        <a:latin typeface="Cambria Math"/>
                      </a:rPr>
                      <m:t>+ 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990033"/>
                        </a:solidFill>
                        <a:latin typeface="Cambria Math"/>
                      </a:rPr>
                      <m:t>exp</m:t>
                    </m:r>
                    <m:r>
                      <a:rPr lang="en-US" i="1">
                        <a:solidFill>
                          <a:srgbClr val="990033"/>
                        </a:solidFill>
                        <a:latin typeface="Cambria Math"/>
                      </a:rPr>
                      <m:t>⁡(</m:t>
                    </m:r>
                    <m:r>
                      <a:rPr lang="en-GB" i="1">
                        <a:solidFill>
                          <a:srgbClr val="990033"/>
                        </a:solidFill>
                        <a:latin typeface="Cambria Math"/>
                      </a:rPr>
                      <m:t>𝜓</m:t>
                    </m:r>
                    <m:r>
                      <a:rPr lang="en-US" i="1">
                        <a:solidFill>
                          <a:srgbClr val="990033"/>
                        </a:solidFill>
                        <a:latin typeface="Cambria Math"/>
                      </a:rPr>
                      <m:t>) </m:t>
                    </m:r>
                    <m:r>
                      <a:rPr lang="en-US" i="1">
                        <a:solidFill>
                          <a:srgbClr val="990033"/>
                        </a:solidFill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 </m:t>
                    </m:r>
                    <m:sSubSup>
                      <m:sSubSupPr>
                        <m:ctrlPr>
                          <a:rPr lang="en-GB" b="0" i="1" smtClean="0">
                            <a:solidFill>
                              <a:srgbClr val="990033"/>
                            </a:solidFill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990033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GB" b="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𝑜𝑛</m:t>
                        </m:r>
                      </m:sup>
                    </m:sSubSup>
                  </m:oMath>
                </a14:m>
                <a:endParaRPr lang="en-GB" sz="1800"/>
              </a:p>
            </p:txBody>
          </p:sp>
        </mc:Choice>
        <mc:Fallback>
          <p:sp>
            <p:nvSpPr>
              <p:cNvPr id="3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5363" y="1582738"/>
                <a:ext cx="4656757" cy="47243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175" b="-15190"/>
                </a:stretch>
              </a:blip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A3FB6-7B91-427E-B54A-502F966D5D52}" type="slidenum">
              <a:rPr lang="en-GB"/>
              <a:pPr/>
              <a:t>18</a:t>
            </a:fld>
            <a:endParaRPr lang="en-GB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mtClean="0"/>
              <a:t>RPSFTM: P-value</a:t>
            </a:r>
            <a:endParaRPr lang="en-GB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51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2060575"/>
                <a:ext cx="7772400" cy="3890963"/>
              </a:xfrm>
            </p:spPr>
            <p:txBody>
              <a:bodyPr/>
              <a:lstStyle/>
              <a:p>
                <a:r>
                  <a:rPr lang="en-GB" smtClean="0"/>
                  <a:t>When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𝜓</m:t>
                    </m:r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/>
                  <a:t> we have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𝑇</m:t>
                    </m:r>
                    <m:r>
                      <a:rPr lang="en-US" i="1" baseline="-25000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(0) = 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/>
              </a:p>
              <a:p>
                <a:r>
                  <a:rPr lang="en-US"/>
                  <a:t>So the test statistic is the same as for the observed data</a:t>
                </a:r>
              </a:p>
              <a:p>
                <a:r>
                  <a:rPr lang="en-US"/>
                  <a:t>Thus the P-value for the RPSFTM is the same as for the ITT </a:t>
                </a:r>
                <a:r>
                  <a:rPr lang="en-US" smtClean="0"/>
                  <a:t>analysis (provided </a:t>
                </a:r>
                <a:r>
                  <a:rPr lang="en-US"/>
                  <a:t>the same test is used for </a:t>
                </a:r>
                <a:r>
                  <a:rPr lang="en-US" smtClean="0"/>
                  <a:t>both)</a:t>
                </a:r>
              </a:p>
              <a:p>
                <a:pPr lvl="1"/>
                <a:r>
                  <a:rPr lang="en-GB" smtClean="0"/>
                  <a:t>logic: null hypotheses are the same</a:t>
                </a:r>
              </a:p>
              <a:p>
                <a:pPr lvl="1"/>
                <a:r>
                  <a:rPr lang="en-GB" smtClean="0"/>
                  <a:t>under the RPSFTM,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𝑇</m:t>
                    </m:r>
                    <m:r>
                      <a:rPr lang="en-GB" i="1" smtClean="0">
                        <a:latin typeface="Cambria Math"/>
                      </a:rPr>
                      <m:t> </m:t>
                    </m:r>
                    <m:r>
                      <a:rPr lang="en-GB" sz="2400" i="1" baseline="-18000" smtClean="0">
                        <a:latin typeface="Cambria Math"/>
                        <a:cs typeface="Times New Roman" pitchFamily="18" charset="0"/>
                      </a:rPr>
                      <m:t>╨</m:t>
                    </m:r>
                    <m:r>
                      <a:rPr lang="en-GB" i="1" baseline="-1800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GB" i="1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GB" smtClean="0"/>
                  <a:t> if and only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𝜓</m:t>
                    </m:r>
                    <m:r>
                      <a:rPr lang="en-US" i="1" smtClean="0">
                        <a:latin typeface="Cambria Math"/>
                      </a:rPr>
                      <m:t>=0</m:t>
                    </m:r>
                  </m:oMath>
                </a14:m>
                <a:endParaRPr lang="en-US"/>
              </a:p>
              <a:p>
                <a:r>
                  <a:rPr lang="en-GB"/>
                  <a:t>The estimation procedure is “randomisation-respecting”</a:t>
                </a:r>
              </a:p>
              <a:p>
                <a:pPr lvl="1"/>
                <a:r>
                  <a:rPr lang="en-GB"/>
                  <a:t>it is based only on the comparison of groups as </a:t>
                </a:r>
                <a:r>
                  <a:rPr lang="en-GB" smtClean="0"/>
                  <a:t>randomised</a:t>
                </a:r>
                <a:endParaRPr lang="en-GB"/>
              </a:p>
            </p:txBody>
          </p:sp>
        </mc:Choice>
        <mc:Fallback>
          <p:sp>
            <p:nvSpPr>
              <p:cNvPr id="475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2060575"/>
                <a:ext cx="7772400" cy="3890963"/>
              </a:xfrm>
              <a:blipFill rotWithShape="1">
                <a:blip r:embed="rId2" cstate="print"/>
                <a:stretch>
                  <a:fillRect l="-863" t="-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995363" y="1582738"/>
                <a:ext cx="4656757" cy="472437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 eaLnBrk="1" hangingPunct="1">
                  <a:spcBef>
                    <a:spcPct val="20000"/>
                  </a:spcBef>
                  <a:buClr>
                    <a:srgbClr val="920049"/>
                  </a:buClr>
                </a:pPr>
                <a:r>
                  <a:rPr lang="en-US" smtClean="0"/>
                  <a:t>Model: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90033"/>
                        </a:solidFill>
                        <a:latin typeface="Cambria Math"/>
                      </a:rPr>
                      <m:t>𝑇</m:t>
                    </m:r>
                    <m:r>
                      <a:rPr lang="en-US" i="1" baseline="-25000">
                        <a:solidFill>
                          <a:srgbClr val="990033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990033"/>
                        </a:solidFill>
                        <a:latin typeface="Cambria Math"/>
                      </a:rPr>
                      <m:t>(0) = </m:t>
                    </m:r>
                    <m:sSubSup>
                      <m:sSubSupPr>
                        <m:ctrlPr>
                          <a:rPr lang="en-GB" b="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990033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GB" b="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𝑜𝑓𝑓</m:t>
                        </m:r>
                      </m:sup>
                    </m:sSubSup>
                    <m:r>
                      <a:rPr lang="en-US" i="1">
                        <a:solidFill>
                          <a:srgbClr val="990033"/>
                        </a:solidFill>
                        <a:latin typeface="Cambria Math"/>
                      </a:rPr>
                      <m:t>+ 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990033"/>
                        </a:solidFill>
                        <a:latin typeface="Cambria Math"/>
                      </a:rPr>
                      <m:t>exp</m:t>
                    </m:r>
                    <m:r>
                      <a:rPr lang="en-US" i="1">
                        <a:solidFill>
                          <a:srgbClr val="990033"/>
                        </a:solidFill>
                        <a:latin typeface="Cambria Math"/>
                      </a:rPr>
                      <m:t>⁡(</m:t>
                    </m:r>
                    <m:r>
                      <a:rPr lang="en-GB" i="1">
                        <a:solidFill>
                          <a:srgbClr val="990033"/>
                        </a:solidFill>
                        <a:latin typeface="Cambria Math"/>
                      </a:rPr>
                      <m:t>𝜓</m:t>
                    </m:r>
                    <m:r>
                      <a:rPr lang="en-US" i="1">
                        <a:solidFill>
                          <a:srgbClr val="990033"/>
                        </a:solidFill>
                        <a:latin typeface="Cambria Math"/>
                      </a:rPr>
                      <m:t>) </m:t>
                    </m:r>
                    <m:r>
                      <a:rPr lang="en-US" i="1">
                        <a:solidFill>
                          <a:srgbClr val="990033"/>
                        </a:solidFill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 </m:t>
                    </m:r>
                    <m:sSubSup>
                      <m:sSubSupPr>
                        <m:ctrlPr>
                          <a:rPr lang="en-GB" b="0" i="1" smtClean="0">
                            <a:solidFill>
                              <a:srgbClr val="990033"/>
                            </a:solidFill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990033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GB" b="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𝑜𝑛</m:t>
                        </m:r>
                      </m:sup>
                    </m:sSubSup>
                  </m:oMath>
                </a14:m>
                <a:endParaRPr lang="en-GB" sz="1800"/>
              </a:p>
            </p:txBody>
          </p:sp>
        </mc:Choice>
        <mc:Fallback>
          <p:sp>
            <p:nvSpPr>
              <p:cNvPr id="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5363" y="1582738"/>
                <a:ext cx="4656757" cy="47243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175" b="-15190"/>
                </a:stretch>
              </a:blip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8C6D9-BD7F-45FF-8CB2-21F99A812B50}" type="slidenum">
              <a:rPr lang="en-GB"/>
              <a:pPr/>
              <a:t>19</a:t>
            </a:fld>
            <a:endParaRPr lang="en-GB"/>
          </a:p>
        </p:txBody>
      </p:sp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RPSFTM: Censoring</a:t>
            </a:r>
            <a:endParaRPr lang="en-GB"/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Censoring introduces complications in RPSFTM estimation</a:t>
            </a:r>
          </a:p>
          <a:p>
            <a:pPr lvl="1"/>
            <a:r>
              <a:rPr lang="en-US"/>
              <a:t>censoring on the T(0) scale is informative</a:t>
            </a:r>
          </a:p>
          <a:p>
            <a:pPr lvl="1"/>
            <a:r>
              <a:rPr lang="en-US"/>
              <a:t>requires </a:t>
            </a:r>
            <a:r>
              <a:rPr lang="en-US" i="1"/>
              <a:t>re-censoring</a:t>
            </a:r>
            <a:r>
              <a:rPr lang="en-US"/>
              <a:t> which can lead to strange </a:t>
            </a:r>
            <a:r>
              <a:rPr lang="en-US" smtClean="0"/>
              <a:t>results</a:t>
            </a:r>
          </a:p>
          <a:p>
            <a:pPr lvl="1"/>
            <a:endParaRPr lang="en-GB" smtClean="0"/>
          </a:p>
          <a:p>
            <a:pPr>
              <a:buNone/>
            </a:pPr>
            <a:r>
              <a:rPr lang="en-GB" sz="1200" smtClean="0"/>
              <a:t>White IR, Babiker AG, Walker S, Darbyshire JH. Randomisation-based methods for correcting for treatment changes: examples from the Concorde trial. Statistics in Medicine 1999; </a:t>
            </a:r>
            <a:r>
              <a:rPr lang="en-GB" sz="1200" b="1" smtClean="0"/>
              <a:t>18</a:t>
            </a:r>
            <a:r>
              <a:rPr lang="en-GB" sz="1200" smtClean="0"/>
              <a:t>: 2617–2634.</a:t>
            </a:r>
            <a:endParaRPr lang="en-GB" sz="1200" i="1" smtClean="0"/>
          </a:p>
          <a:p>
            <a:pPr lvl="1"/>
            <a:endParaRPr lang="en-US"/>
          </a:p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Motivation 1: Sunitinib trial</a:t>
            </a:r>
            <a:endParaRPr lang="en-GB"/>
          </a:p>
        </p:txBody>
      </p:sp>
      <p:sp>
        <p:nvSpPr>
          <p:cNvPr id="343104" name="Rectangle 6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RCT evaluating sunitinib for patients with advanced gastrointestinal stromal tumour after failure of imatinib</a:t>
            </a:r>
          </a:p>
          <a:p>
            <a:pPr lvl="1"/>
            <a:r>
              <a:rPr lang="en-US" sz="1600" smtClean="0"/>
              <a:t>Demetri GD et al. Efficacy and safety of sunitinib in patients with advanced gastrointestinal stromal tumour after failure of imatinib: a randomised controlled trial. </a:t>
            </a:r>
            <a:r>
              <a:rPr lang="en-US" sz="1600" i="1" smtClean="0"/>
              <a:t>Lancet</a:t>
            </a:r>
            <a:r>
              <a:rPr lang="en-US" sz="1600" smtClean="0"/>
              <a:t> 2006; </a:t>
            </a:r>
            <a:r>
              <a:rPr lang="en-US" sz="1600" b="1" smtClean="0"/>
              <a:t>368</a:t>
            </a:r>
            <a:r>
              <a:rPr lang="en-US" sz="1600" smtClean="0"/>
              <a:t>: 1329–1338.</a:t>
            </a:r>
          </a:p>
          <a:p>
            <a:r>
              <a:rPr lang="en-GB" smtClean="0"/>
              <a:t>Interim analysis found big </a:t>
            </a:r>
            <a:r>
              <a:rPr lang="en-GB"/>
              <a:t>treatment effect on progression-free </a:t>
            </a:r>
            <a:r>
              <a:rPr lang="en-GB" smtClean="0"/>
              <a:t>survival</a:t>
            </a:r>
          </a:p>
          <a:p>
            <a:r>
              <a:rPr lang="en-GB" smtClean="0"/>
              <a:t>All patients were then allowed to switch </a:t>
            </a:r>
            <a:r>
              <a:rPr lang="en-GB"/>
              <a:t>to </a:t>
            </a:r>
            <a:r>
              <a:rPr lang="en-GB" smtClean="0"/>
              <a:t>open-label sunitinib</a:t>
            </a:r>
          </a:p>
          <a:p>
            <a:r>
              <a:rPr lang="en-GB" smtClean="0"/>
              <a:t>Next slides are from Xin Huang (Pfizer)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79EF6-86D8-4F8F-8364-443843C9A9AB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0574-EF2C-440D-8000-003175FC56D3}" type="slidenum">
              <a:rPr lang="en-GB"/>
              <a:pPr/>
              <a:t>20</a:t>
            </a:fld>
            <a:endParaRPr lang="en-GB"/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Estimating a causal hazard ratio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894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Often hard to interpret </a:t>
                </a:r>
                <a:r>
                  <a:rPr lang="en-US">
                    <a:latin typeface="Symbol" pitchFamily="18" charset="2"/>
                  </a:rPr>
                  <a:t>y</a:t>
                </a:r>
                <a:r>
                  <a:rPr lang="en-US"/>
                  <a:t> </a:t>
                </a:r>
              </a:p>
              <a:p>
                <a:r>
                  <a:rPr lang="en-US"/>
                  <a:t>Use the RPSFTM again to estimate the </a:t>
                </a:r>
                <a:r>
                  <a:rPr lang="en-US">
                    <a:solidFill>
                      <a:srgbClr val="990033"/>
                    </a:solidFill>
                  </a:rPr>
                  <a:t>untreated event times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𝑇</m:t>
                    </m:r>
                    <m:r>
                      <a:rPr lang="en-US" i="1" baseline="-25000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(0)</m:t>
                    </m:r>
                  </m:oMath>
                </a14:m>
                <a:r>
                  <a:rPr lang="en-US"/>
                  <a:t> in the placebo arm </a:t>
                </a:r>
              </a:p>
              <a:p>
                <a:pPr lvl="1"/>
                <a:r>
                  <a:rPr lang="en-US"/>
                  <a:t>using the fitted value of </a:t>
                </a:r>
                <a:r>
                  <a:rPr lang="en-US">
                    <a:latin typeface="Symbol" pitchFamily="18" charset="2"/>
                  </a:rPr>
                  <a:t>y</a:t>
                </a:r>
                <a:endParaRPr lang="en-US"/>
              </a:p>
              <a:p>
                <a:r>
                  <a:rPr lang="en-US"/>
                  <a:t>Compare these with </a:t>
                </a:r>
                <a:r>
                  <a:rPr lang="en-US">
                    <a:solidFill>
                      <a:srgbClr val="990033"/>
                    </a:solidFill>
                  </a:rPr>
                  <a:t>observed event times</a:t>
                </a:r>
                <a:r>
                  <a:rPr lang="en-US"/>
                  <a:t> T</a:t>
                </a:r>
                <a:r>
                  <a:rPr lang="en-US" baseline="-25000"/>
                  <a:t>i</a:t>
                </a:r>
                <a:r>
                  <a:rPr lang="en-US"/>
                  <a:t> in the treated arm </a:t>
                </a:r>
              </a:p>
              <a:p>
                <a:pPr lvl="1"/>
                <a:r>
                  <a:rPr lang="en-US" smtClean="0"/>
                  <a:t>Kaplan-Meier graph</a:t>
                </a:r>
                <a:endParaRPr lang="en-US"/>
              </a:p>
              <a:p>
                <a:pPr lvl="1"/>
                <a:r>
                  <a:rPr lang="en-US"/>
                  <a:t>Cox model </a:t>
                </a:r>
                <a:r>
                  <a:rPr lang="en-US" smtClean="0"/>
                  <a:t>estimates </a:t>
                </a:r>
                <a:r>
                  <a:rPr lang="en-US"/>
                  <a:t>the hazard ratio that would have been observed if the placebo arm was never treated</a:t>
                </a:r>
              </a:p>
              <a:p>
                <a:r>
                  <a:rPr lang="en-US" smtClean="0"/>
                  <a:t>P-value &amp; </a:t>
                </a:r>
                <a:r>
                  <a:rPr lang="en-US"/>
                  <a:t>CI from the Cox model </a:t>
                </a:r>
                <a:r>
                  <a:rPr lang="en-US" smtClean="0"/>
                  <a:t>are wrong (too small). </a:t>
                </a:r>
                <a:r>
                  <a:rPr lang="en-US"/>
                  <a:t>Instead </a:t>
                </a:r>
                <a:r>
                  <a:rPr lang="en-US" smtClean="0"/>
                  <a:t>use </a:t>
                </a:r>
                <a:r>
                  <a:rPr lang="en-US"/>
                  <a:t>the ITT P-value to construct a test-based </a:t>
                </a:r>
                <a:r>
                  <a:rPr lang="en-US" smtClean="0"/>
                  <a:t>CI, or bootstrap</a:t>
                </a:r>
              </a:p>
              <a:p>
                <a:pPr lvl="0">
                  <a:buNone/>
                </a:pPr>
                <a:r>
                  <a:rPr lang="en-GB" sz="1200" smtClean="0">
                    <a:solidFill>
                      <a:srgbClr val="000000"/>
                    </a:solidFill>
                  </a:rPr>
                  <a:t>White IR, Babiker AG, Walker S, Darbyshire JH. Randomisation-based methods for correcting for treatment changes: examples from the Concorde trial. Statistics in Medicine 1999; </a:t>
                </a:r>
                <a:r>
                  <a:rPr lang="en-GB" sz="1200" b="1" smtClean="0">
                    <a:solidFill>
                      <a:srgbClr val="000000"/>
                    </a:solidFill>
                  </a:rPr>
                  <a:t>18</a:t>
                </a:r>
                <a:r>
                  <a:rPr lang="en-GB" sz="1200" smtClean="0">
                    <a:solidFill>
                      <a:srgbClr val="000000"/>
                    </a:solidFill>
                  </a:rPr>
                  <a:t>: 2617–2634.</a:t>
                </a:r>
                <a:endParaRPr lang="en-GB" sz="1200" i="1" smtClean="0">
                  <a:solidFill>
                    <a:srgbClr val="000000"/>
                  </a:solidFill>
                </a:endParaRPr>
              </a:p>
              <a:p>
                <a:endParaRPr lang="en-US"/>
              </a:p>
            </p:txBody>
          </p:sp>
        </mc:Choice>
        <mc:Fallback>
          <p:sp>
            <p:nvSpPr>
              <p:cNvPr id="4894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 cstate="print"/>
                <a:stretch>
                  <a:fillRect l="-863" t="-800" r="-1098" b="-10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67544" y="1556792"/>
            <a:ext cx="7920880" cy="482453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381000" y="381000"/>
          <a:ext cx="8382000" cy="6477000"/>
        </p:xfrm>
        <a:graphic>
          <a:graphicData uri="http://schemas.openxmlformats.org/presentationml/2006/ole">
            <p:oleObj spid="_x0000_s561173" name="Graph Sheet" r:id="rId3" imgW="3352800" imgH="2590465" progId="">
              <p:embed/>
            </p:oleObj>
          </a:graphicData>
        </a:graphic>
      </p:graphicFrame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Sunitinib overall survival again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invGray">
          <a:xfrm>
            <a:off x="2057400" y="4343400"/>
            <a:ext cx="22256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400" u="sng">
                <a:solidFill>
                  <a:schemeClr val="bg1"/>
                </a:solidFill>
              </a:rPr>
              <a:t>Total deaths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invGray">
          <a:xfrm>
            <a:off x="2087563" y="4648200"/>
            <a:ext cx="295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FE8C36"/>
                </a:solidFill>
              </a:rPr>
              <a:t>176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invGray">
          <a:xfrm>
            <a:off x="2133600" y="4876800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FFFF"/>
                </a:solidFill>
              </a:rPr>
              <a:t>90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F4A4-7532-430D-9DD9-EDDD042B685E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249290" y="6453336"/>
            <a:ext cx="36234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smtClean="0"/>
              <a:t>with thanks to Xin Huang (Pfizer)</a:t>
            </a:r>
            <a:endParaRPr lang="en-US" sz="1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67544" y="1556792"/>
            <a:ext cx="7920880" cy="518457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Sunitinib overall survival with RPSFTM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0" y="381000"/>
          <a:ext cx="8382000" cy="6477000"/>
        </p:xfrm>
        <a:graphic>
          <a:graphicData uri="http://schemas.openxmlformats.org/presentationml/2006/ole">
            <p:oleObj spid="_x0000_s560149" name="Graph Sheet" r:id="rId3" imgW="3352800" imgH="2590465" progId="">
              <p:embed/>
            </p:oleObj>
          </a:graphicData>
        </a:graphic>
      </p:graphicFrame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066713" y="6278563"/>
            <a:ext cx="2421112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*Estimated by RPSFT model </a:t>
            </a:r>
          </a:p>
        </p:txBody>
      </p:sp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3352800" y="6278563"/>
            <a:ext cx="41148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200" baseline="30000">
                <a:solidFill>
                  <a:schemeClr val="bg1"/>
                </a:solidFill>
              </a:rPr>
              <a:t>**</a:t>
            </a:r>
            <a:r>
              <a:rPr lang="en-US" sz="1200">
                <a:solidFill>
                  <a:schemeClr val="bg1"/>
                </a:solidFill>
              </a:rPr>
              <a:t>Empirical 95% CI obtained using bootstrap samples.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56A08-BA14-40F1-8E66-3D960537AC7E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249290" y="6618838"/>
            <a:ext cx="36234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smtClean="0"/>
              <a:t>with thanks to Xin Huang (Pfizer)</a:t>
            </a:r>
            <a:endParaRPr lang="en-US" sz="1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Plan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Methods to adjust for treatment switching</a:t>
            </a:r>
          </a:p>
          <a:p>
            <a:pPr lvl="1"/>
            <a:r>
              <a:rPr lang="en-US">
                <a:solidFill>
                  <a:schemeClr val="bg2"/>
                </a:solidFill>
              </a:rPr>
              <a:t>t</a:t>
            </a:r>
            <a:r>
              <a:rPr lang="en-US" smtClean="0">
                <a:solidFill>
                  <a:schemeClr val="bg2"/>
                </a:solidFill>
              </a:rPr>
              <a:t>he rank-preserving </a:t>
            </a:r>
            <a:r>
              <a:rPr lang="en-US">
                <a:solidFill>
                  <a:schemeClr val="bg2"/>
                </a:solidFill>
              </a:rPr>
              <a:t>structural nested failure time </a:t>
            </a:r>
            <a:r>
              <a:rPr lang="en-US" smtClean="0">
                <a:solidFill>
                  <a:schemeClr val="bg2"/>
                </a:solidFill>
              </a:rPr>
              <a:t>model (RPSFTM)</a:t>
            </a:r>
          </a:p>
          <a:p>
            <a:r>
              <a:rPr lang="en-GB" b="1" smtClean="0"/>
              <a:t>strbee (2002)</a:t>
            </a:r>
          </a:p>
          <a:p>
            <a:r>
              <a:rPr lang="en-GB" smtClean="0">
                <a:solidFill>
                  <a:schemeClr val="bg2"/>
                </a:solidFill>
              </a:rPr>
              <a:t>Improvements needed</a:t>
            </a:r>
          </a:p>
          <a:p>
            <a:pPr lvl="1"/>
            <a:r>
              <a:rPr lang="en-GB" smtClean="0">
                <a:solidFill>
                  <a:schemeClr val="bg2"/>
                </a:solidFill>
              </a:rPr>
              <a:t>sensitivity analysis</a:t>
            </a:r>
          </a:p>
          <a:p>
            <a:pPr lvl="1"/>
            <a:r>
              <a:rPr lang="en-GB" smtClean="0">
                <a:solidFill>
                  <a:schemeClr val="bg2"/>
                </a:solidFill>
              </a:rPr>
              <a:t>weighted log rank test</a:t>
            </a:r>
          </a:p>
          <a:p>
            <a:r>
              <a:rPr lang="en-GB" smtClean="0">
                <a:solidFill>
                  <a:schemeClr val="bg2"/>
                </a:solidFill>
              </a:rPr>
              <a:t>strbee2 (2014)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56A08-BA14-40F1-8E66-3D960537AC7E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28192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strbee: "randomisation-based efficacy estimator"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56A08-BA14-40F1-8E66-3D960537AC7E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39552" y="1628800"/>
            <a:ext cx="80648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GB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l in </a:t>
            </a:r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1/10, noo clean </a:t>
            </a:r>
            <a:r>
              <a:rPr lang="en-GB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// Concorde-like data</a:t>
            </a:r>
            <a:endParaRPr lang="en-GB" sz="16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sz="16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id   def   imm   xoyrs   xo   progyrs   prog   entry   censyrs  </a:t>
            </a:r>
          </a:p>
          <a:p>
            <a:pPr algn="l"/>
            <a:r>
              <a:rPr lang="en-GB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1     0     1    0.00    0      3.00      0       0         3  </a:t>
            </a:r>
          </a:p>
          <a:p>
            <a:pPr algn="l"/>
            <a:r>
              <a:rPr lang="en-GB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2     1     0    2.65    1      3.00      0       0         3  </a:t>
            </a:r>
          </a:p>
          <a:p>
            <a:pPr algn="l"/>
            <a:r>
              <a:rPr lang="en-GB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3     0     1    0.00    0      1.74      1       0         3  </a:t>
            </a:r>
          </a:p>
          <a:p>
            <a:pPr algn="l"/>
            <a:r>
              <a:rPr lang="en-GB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4     0     1    0.00    0      2.17      1       0         3  </a:t>
            </a:r>
          </a:p>
          <a:p>
            <a:pPr algn="l"/>
            <a:r>
              <a:rPr lang="en-GB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5     1     0    2.12    1      2.88      1       0         3  </a:t>
            </a:r>
          </a:p>
          <a:p>
            <a:pPr algn="l"/>
            <a:r>
              <a:rPr lang="en-GB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6     1     0    0.56    1      3.00      0       0         3  </a:t>
            </a:r>
          </a:p>
          <a:p>
            <a:pPr algn="l"/>
            <a:r>
              <a:rPr lang="en-GB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7     1     0    2.19    0      2.19      1       0         3  </a:t>
            </a:r>
          </a:p>
          <a:p>
            <a:pPr algn="l"/>
            <a:r>
              <a:rPr lang="en-GB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8     0     1    0.00    0      0.92      1       0         3  </a:t>
            </a:r>
          </a:p>
          <a:p>
            <a:pPr algn="l"/>
            <a:r>
              <a:rPr lang="en-GB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9     0     1    0.00    0      3.00      0       0         3  </a:t>
            </a:r>
          </a:p>
          <a:p>
            <a:pPr algn="l"/>
            <a:r>
              <a:rPr lang="en-GB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10     0     1    0.00    0      3.00      0       0         </a:t>
            </a:r>
            <a:r>
              <a:rPr lang="en-GB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algn="l"/>
            <a:endParaRPr lang="en-GB" sz="16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. stset </a:t>
            </a:r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progyrs </a:t>
            </a:r>
            <a:r>
              <a:rPr lang="en-GB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prog</a:t>
            </a:r>
          </a:p>
          <a:p>
            <a:pPr algn="l"/>
            <a:endParaRPr lang="en-GB" sz="16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. strbee imm, xo0(xoyrs xo) endstudy(censyrs</a:t>
            </a:r>
            <a:r>
              <a:rPr lang="en-GB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6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5877272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C00000"/>
                </a:solidFill>
              </a:rPr>
              <a:t>instrument (randomised group)</a:t>
            </a:r>
            <a:endParaRPr lang="en-GB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9162" y="5013176"/>
            <a:ext cx="4455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7030A0"/>
                </a:solidFill>
              </a:rPr>
              <a:t>time to switch in imm=0 arm</a:t>
            </a:r>
            <a:endParaRPr lang="en-GB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7732" y="5473217"/>
            <a:ext cx="2848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mtClean="0">
                <a:solidFill>
                  <a:srgbClr val="6666FF"/>
                </a:solidFill>
              </a:rPr>
              <a:t>time to end of study (for re-censoring)</a:t>
            </a:r>
            <a:endParaRPr lang="en-GB">
              <a:solidFill>
                <a:srgbClr val="6666FF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691680" y="5510803"/>
            <a:ext cx="432048" cy="357138"/>
          </a:xfrm>
          <a:prstGeom prst="rect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77074" y="5504073"/>
            <a:ext cx="1646853" cy="357138"/>
          </a:xfrm>
          <a:prstGeom prst="rect">
            <a:avLst/>
          </a:prstGeom>
          <a:noFill/>
          <a:ln w="508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05828" y="5517232"/>
            <a:ext cx="2105772" cy="357138"/>
          </a:xfrm>
          <a:prstGeom prst="rect">
            <a:avLst/>
          </a:prstGeom>
          <a:noFill/>
          <a:ln w="50800" cap="flat" cmpd="sng" algn="ctr">
            <a:solidFill>
              <a:srgbClr val="66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71855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strbee in action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56A08-BA14-40F1-8E66-3D960537AC7E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5713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119063"/>
            <a:ext cx="9001125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9952" y="148570"/>
            <a:ext cx="3384376" cy="707886"/>
          </a:xfrm>
          <a:prstGeom prst="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smtClean="0">
                <a:latin typeface="Courier New" panose="02070309020205020404" pitchFamily="49" charset="0"/>
                <a:cs typeface="Courier New" panose="02070309020205020404" pitchFamily="49" charset="0"/>
              </a:rPr>
              <a:t>strbee</a:t>
            </a:r>
            <a:r>
              <a:rPr lang="en-GB" smtClean="0"/>
              <a:t> results in Concorde data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035711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Concorde: results as KM &amp; hazard ratios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56A08-BA14-40F1-8E66-3D960537AC7E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AutoShape 4"/>
          <p:cNvSpPr>
            <a:spLocks noChangeAspect="1" noChangeArrowheads="1" noTextEdit="1"/>
          </p:cNvSpPr>
          <p:nvPr/>
        </p:nvSpPr>
        <p:spPr bwMode="auto">
          <a:xfrm>
            <a:off x="398463" y="1403350"/>
            <a:ext cx="8347075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5613" y="1458913"/>
            <a:ext cx="8232775" cy="4575175"/>
          </a:xfrm>
          <a:prstGeom prst="rect">
            <a:avLst/>
          </a:prstGeom>
          <a:solidFill>
            <a:srgbClr val="EAF2F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8788" y="1463675"/>
            <a:ext cx="8226425" cy="4570413"/>
          </a:xfrm>
          <a:prstGeom prst="rect">
            <a:avLst/>
          </a:prstGeom>
          <a:solidFill>
            <a:srgbClr val="EAF2F3"/>
          </a:solidFill>
          <a:ln w="9525">
            <a:solidFill>
              <a:srgbClr val="EAF2F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84251" y="1900238"/>
            <a:ext cx="7537450" cy="2447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984251" y="3686175"/>
            <a:ext cx="7540625" cy="0"/>
          </a:xfrm>
          <a:prstGeom prst="line">
            <a:avLst/>
          </a:prstGeom>
          <a:noFill/>
          <a:ln w="12700" cap="flat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984251" y="3125788"/>
            <a:ext cx="7540625" cy="0"/>
          </a:xfrm>
          <a:prstGeom prst="line">
            <a:avLst/>
          </a:prstGeom>
          <a:noFill/>
          <a:ln w="12700" cap="flat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984251" y="2565400"/>
            <a:ext cx="7540625" cy="0"/>
          </a:xfrm>
          <a:prstGeom prst="line">
            <a:avLst/>
          </a:prstGeom>
          <a:noFill/>
          <a:ln w="12700" cap="flat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984251" y="2000250"/>
            <a:ext cx="7540625" cy="0"/>
          </a:xfrm>
          <a:prstGeom prst="line">
            <a:avLst/>
          </a:prstGeom>
          <a:noFill/>
          <a:ln w="12700" cap="flat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1084263" y="2000250"/>
            <a:ext cx="7339013" cy="893763"/>
          </a:xfrm>
          <a:custGeom>
            <a:avLst/>
            <a:gdLst>
              <a:gd name="T0" fmla="*/ 47 w 2408"/>
              <a:gd name="T1" fmla="*/ 4 h 293"/>
              <a:gd name="T2" fmla="*/ 134 w 2408"/>
              <a:gd name="T3" fmla="*/ 10 h 293"/>
              <a:gd name="T4" fmla="*/ 177 w 2408"/>
              <a:gd name="T5" fmla="*/ 18 h 293"/>
              <a:gd name="T6" fmla="*/ 237 w 2408"/>
              <a:gd name="T7" fmla="*/ 28 h 293"/>
              <a:gd name="T8" fmla="*/ 297 w 2408"/>
              <a:gd name="T9" fmla="*/ 37 h 293"/>
              <a:gd name="T10" fmla="*/ 358 w 2408"/>
              <a:gd name="T11" fmla="*/ 44 h 293"/>
              <a:gd name="T12" fmla="*/ 399 w 2408"/>
              <a:gd name="T13" fmla="*/ 54 h 293"/>
              <a:gd name="T14" fmla="*/ 441 w 2408"/>
              <a:gd name="T15" fmla="*/ 60 h 293"/>
              <a:gd name="T16" fmla="*/ 483 w 2408"/>
              <a:gd name="T17" fmla="*/ 68 h 293"/>
              <a:gd name="T18" fmla="*/ 573 w 2408"/>
              <a:gd name="T19" fmla="*/ 76 h 293"/>
              <a:gd name="T20" fmla="*/ 628 w 2408"/>
              <a:gd name="T21" fmla="*/ 85 h 293"/>
              <a:gd name="T22" fmla="*/ 692 w 2408"/>
              <a:gd name="T23" fmla="*/ 92 h 293"/>
              <a:gd name="T24" fmla="*/ 761 w 2408"/>
              <a:gd name="T25" fmla="*/ 99 h 293"/>
              <a:gd name="T26" fmla="*/ 802 w 2408"/>
              <a:gd name="T27" fmla="*/ 106 h 293"/>
              <a:gd name="T28" fmla="*/ 835 w 2408"/>
              <a:gd name="T29" fmla="*/ 113 h 293"/>
              <a:gd name="T30" fmla="*/ 883 w 2408"/>
              <a:gd name="T31" fmla="*/ 117 h 293"/>
              <a:gd name="T32" fmla="*/ 924 w 2408"/>
              <a:gd name="T33" fmla="*/ 125 h 293"/>
              <a:gd name="T34" fmla="*/ 957 w 2408"/>
              <a:gd name="T35" fmla="*/ 130 h 293"/>
              <a:gd name="T36" fmla="*/ 1017 w 2408"/>
              <a:gd name="T37" fmla="*/ 135 h 293"/>
              <a:gd name="T38" fmla="*/ 1048 w 2408"/>
              <a:gd name="T39" fmla="*/ 142 h 293"/>
              <a:gd name="T40" fmla="*/ 1100 w 2408"/>
              <a:gd name="T41" fmla="*/ 149 h 293"/>
              <a:gd name="T42" fmla="*/ 1142 w 2408"/>
              <a:gd name="T43" fmla="*/ 152 h 293"/>
              <a:gd name="T44" fmla="*/ 1191 w 2408"/>
              <a:gd name="T45" fmla="*/ 161 h 293"/>
              <a:gd name="T46" fmla="*/ 1232 w 2408"/>
              <a:gd name="T47" fmla="*/ 163 h 293"/>
              <a:gd name="T48" fmla="*/ 1257 w 2408"/>
              <a:gd name="T49" fmla="*/ 169 h 293"/>
              <a:gd name="T50" fmla="*/ 1296 w 2408"/>
              <a:gd name="T51" fmla="*/ 176 h 293"/>
              <a:gd name="T52" fmla="*/ 1331 w 2408"/>
              <a:gd name="T53" fmla="*/ 182 h 293"/>
              <a:gd name="T54" fmla="*/ 1373 w 2408"/>
              <a:gd name="T55" fmla="*/ 189 h 293"/>
              <a:gd name="T56" fmla="*/ 1406 w 2408"/>
              <a:gd name="T57" fmla="*/ 191 h 293"/>
              <a:gd name="T58" fmla="*/ 1442 w 2408"/>
              <a:gd name="T59" fmla="*/ 194 h 293"/>
              <a:gd name="T60" fmla="*/ 1481 w 2408"/>
              <a:gd name="T61" fmla="*/ 204 h 293"/>
              <a:gd name="T62" fmla="*/ 1511 w 2408"/>
              <a:gd name="T63" fmla="*/ 208 h 293"/>
              <a:gd name="T64" fmla="*/ 1538 w 2408"/>
              <a:gd name="T65" fmla="*/ 212 h 293"/>
              <a:gd name="T66" fmla="*/ 1558 w 2408"/>
              <a:gd name="T67" fmla="*/ 216 h 293"/>
              <a:gd name="T68" fmla="*/ 1578 w 2408"/>
              <a:gd name="T69" fmla="*/ 222 h 293"/>
              <a:gd name="T70" fmla="*/ 1619 w 2408"/>
              <a:gd name="T71" fmla="*/ 224 h 293"/>
              <a:gd name="T72" fmla="*/ 1647 w 2408"/>
              <a:gd name="T73" fmla="*/ 229 h 293"/>
              <a:gd name="T74" fmla="*/ 1690 w 2408"/>
              <a:gd name="T75" fmla="*/ 232 h 293"/>
              <a:gd name="T76" fmla="*/ 1718 w 2408"/>
              <a:gd name="T77" fmla="*/ 237 h 293"/>
              <a:gd name="T78" fmla="*/ 1754 w 2408"/>
              <a:gd name="T79" fmla="*/ 243 h 293"/>
              <a:gd name="T80" fmla="*/ 1782 w 2408"/>
              <a:gd name="T81" fmla="*/ 247 h 293"/>
              <a:gd name="T82" fmla="*/ 1812 w 2408"/>
              <a:gd name="T83" fmla="*/ 251 h 293"/>
              <a:gd name="T84" fmla="*/ 1840 w 2408"/>
              <a:gd name="T85" fmla="*/ 254 h 293"/>
              <a:gd name="T86" fmla="*/ 1866 w 2408"/>
              <a:gd name="T87" fmla="*/ 259 h 293"/>
              <a:gd name="T88" fmla="*/ 1891 w 2408"/>
              <a:gd name="T89" fmla="*/ 263 h 293"/>
              <a:gd name="T90" fmla="*/ 1925 w 2408"/>
              <a:gd name="T91" fmla="*/ 265 h 293"/>
              <a:gd name="T92" fmla="*/ 1949 w 2408"/>
              <a:gd name="T93" fmla="*/ 268 h 293"/>
              <a:gd name="T94" fmla="*/ 1993 w 2408"/>
              <a:gd name="T95" fmla="*/ 270 h 293"/>
              <a:gd name="T96" fmla="*/ 2016 w 2408"/>
              <a:gd name="T97" fmla="*/ 272 h 293"/>
              <a:gd name="T98" fmla="*/ 2035 w 2408"/>
              <a:gd name="T99" fmla="*/ 280 h 293"/>
              <a:gd name="T100" fmla="*/ 2054 w 2408"/>
              <a:gd name="T101" fmla="*/ 280 h 293"/>
              <a:gd name="T102" fmla="*/ 2074 w 2408"/>
              <a:gd name="T103" fmla="*/ 280 h 293"/>
              <a:gd name="T104" fmla="*/ 2096 w 2408"/>
              <a:gd name="T105" fmla="*/ 285 h 293"/>
              <a:gd name="T106" fmla="*/ 2121 w 2408"/>
              <a:gd name="T107" fmla="*/ 285 h 293"/>
              <a:gd name="T108" fmla="*/ 2142 w 2408"/>
              <a:gd name="T109" fmla="*/ 285 h 293"/>
              <a:gd name="T110" fmla="*/ 2170 w 2408"/>
              <a:gd name="T111" fmla="*/ 293 h 293"/>
              <a:gd name="T112" fmla="*/ 2190 w 2408"/>
              <a:gd name="T113" fmla="*/ 293 h 293"/>
              <a:gd name="T114" fmla="*/ 2214 w 2408"/>
              <a:gd name="T115" fmla="*/ 293 h 293"/>
              <a:gd name="T116" fmla="*/ 2236 w 2408"/>
              <a:gd name="T117" fmla="*/ 293 h 293"/>
              <a:gd name="T118" fmla="*/ 2256 w 2408"/>
              <a:gd name="T119" fmla="*/ 293 h 293"/>
              <a:gd name="T120" fmla="*/ 2288 w 2408"/>
              <a:gd name="T121" fmla="*/ 293 h 293"/>
              <a:gd name="T122" fmla="*/ 2343 w 2408"/>
              <a:gd name="T123" fmla="*/ 293 h 293"/>
              <a:gd name="T124" fmla="*/ 2399 w 2408"/>
              <a:gd name="T125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08" h="29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1" y="0"/>
                </a:lnTo>
                <a:lnTo>
                  <a:pt x="21" y="2"/>
                </a:lnTo>
                <a:lnTo>
                  <a:pt x="22" y="2"/>
                </a:lnTo>
                <a:lnTo>
                  <a:pt x="22" y="2"/>
                </a:lnTo>
                <a:lnTo>
                  <a:pt x="44" y="2"/>
                </a:lnTo>
                <a:lnTo>
                  <a:pt x="44" y="3"/>
                </a:lnTo>
                <a:lnTo>
                  <a:pt x="46" y="3"/>
                </a:lnTo>
                <a:lnTo>
                  <a:pt x="46" y="3"/>
                </a:lnTo>
                <a:lnTo>
                  <a:pt x="47" y="3"/>
                </a:lnTo>
                <a:lnTo>
                  <a:pt x="47" y="4"/>
                </a:lnTo>
                <a:lnTo>
                  <a:pt x="60" y="4"/>
                </a:lnTo>
                <a:lnTo>
                  <a:pt x="60" y="5"/>
                </a:lnTo>
                <a:lnTo>
                  <a:pt x="88" y="5"/>
                </a:lnTo>
                <a:lnTo>
                  <a:pt x="88" y="5"/>
                </a:lnTo>
                <a:lnTo>
                  <a:pt x="91" y="5"/>
                </a:lnTo>
                <a:lnTo>
                  <a:pt x="91" y="5"/>
                </a:lnTo>
                <a:lnTo>
                  <a:pt x="99" y="5"/>
                </a:lnTo>
                <a:lnTo>
                  <a:pt x="99" y="6"/>
                </a:lnTo>
                <a:lnTo>
                  <a:pt x="105" y="6"/>
                </a:lnTo>
                <a:lnTo>
                  <a:pt x="105" y="6"/>
                </a:lnTo>
                <a:lnTo>
                  <a:pt x="119" y="6"/>
                </a:lnTo>
                <a:lnTo>
                  <a:pt x="119" y="7"/>
                </a:lnTo>
                <a:lnTo>
                  <a:pt x="121" y="7"/>
                </a:lnTo>
                <a:lnTo>
                  <a:pt x="121" y="7"/>
                </a:lnTo>
                <a:lnTo>
                  <a:pt x="123" y="7"/>
                </a:lnTo>
                <a:lnTo>
                  <a:pt x="123" y="8"/>
                </a:lnTo>
                <a:lnTo>
                  <a:pt x="132" y="8"/>
                </a:lnTo>
                <a:lnTo>
                  <a:pt x="132" y="10"/>
                </a:lnTo>
                <a:lnTo>
                  <a:pt x="134" y="10"/>
                </a:lnTo>
                <a:lnTo>
                  <a:pt x="134" y="11"/>
                </a:lnTo>
                <a:lnTo>
                  <a:pt x="143" y="11"/>
                </a:lnTo>
                <a:lnTo>
                  <a:pt x="143" y="11"/>
                </a:lnTo>
                <a:lnTo>
                  <a:pt x="145" y="11"/>
                </a:lnTo>
                <a:lnTo>
                  <a:pt x="145" y="12"/>
                </a:lnTo>
                <a:lnTo>
                  <a:pt x="149" y="12"/>
                </a:lnTo>
                <a:lnTo>
                  <a:pt x="149" y="13"/>
                </a:lnTo>
                <a:lnTo>
                  <a:pt x="154" y="13"/>
                </a:lnTo>
                <a:lnTo>
                  <a:pt x="154" y="14"/>
                </a:lnTo>
                <a:lnTo>
                  <a:pt x="155" y="14"/>
                </a:lnTo>
                <a:lnTo>
                  <a:pt x="155" y="15"/>
                </a:lnTo>
                <a:lnTo>
                  <a:pt x="157" y="15"/>
                </a:lnTo>
                <a:lnTo>
                  <a:pt x="157" y="15"/>
                </a:lnTo>
                <a:lnTo>
                  <a:pt x="174" y="15"/>
                </a:lnTo>
                <a:lnTo>
                  <a:pt x="174" y="16"/>
                </a:lnTo>
                <a:lnTo>
                  <a:pt x="176" y="16"/>
                </a:lnTo>
                <a:lnTo>
                  <a:pt x="176" y="17"/>
                </a:lnTo>
                <a:lnTo>
                  <a:pt x="177" y="17"/>
                </a:lnTo>
                <a:lnTo>
                  <a:pt x="177" y="18"/>
                </a:lnTo>
                <a:lnTo>
                  <a:pt x="184" y="18"/>
                </a:lnTo>
                <a:lnTo>
                  <a:pt x="184" y="19"/>
                </a:lnTo>
                <a:lnTo>
                  <a:pt x="187" y="19"/>
                </a:lnTo>
                <a:lnTo>
                  <a:pt x="187" y="20"/>
                </a:lnTo>
                <a:lnTo>
                  <a:pt x="193" y="20"/>
                </a:lnTo>
                <a:lnTo>
                  <a:pt x="193" y="22"/>
                </a:lnTo>
                <a:lnTo>
                  <a:pt x="196" y="22"/>
                </a:lnTo>
                <a:lnTo>
                  <a:pt x="196" y="23"/>
                </a:lnTo>
                <a:lnTo>
                  <a:pt x="199" y="23"/>
                </a:lnTo>
                <a:lnTo>
                  <a:pt x="199" y="23"/>
                </a:lnTo>
                <a:lnTo>
                  <a:pt x="217" y="23"/>
                </a:lnTo>
                <a:lnTo>
                  <a:pt x="217" y="24"/>
                </a:lnTo>
                <a:lnTo>
                  <a:pt x="220" y="24"/>
                </a:lnTo>
                <a:lnTo>
                  <a:pt x="220" y="26"/>
                </a:lnTo>
                <a:lnTo>
                  <a:pt x="228" y="26"/>
                </a:lnTo>
                <a:lnTo>
                  <a:pt x="228" y="27"/>
                </a:lnTo>
                <a:lnTo>
                  <a:pt x="236" y="27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40" y="29"/>
                </a:lnTo>
                <a:lnTo>
                  <a:pt x="240" y="29"/>
                </a:lnTo>
                <a:lnTo>
                  <a:pt x="254" y="29"/>
                </a:lnTo>
                <a:lnTo>
                  <a:pt x="254" y="31"/>
                </a:lnTo>
                <a:lnTo>
                  <a:pt x="264" y="31"/>
                </a:lnTo>
                <a:lnTo>
                  <a:pt x="264" y="33"/>
                </a:lnTo>
                <a:lnTo>
                  <a:pt x="265" y="33"/>
                </a:lnTo>
                <a:lnTo>
                  <a:pt x="265" y="33"/>
                </a:lnTo>
                <a:lnTo>
                  <a:pt x="273" y="33"/>
                </a:lnTo>
                <a:lnTo>
                  <a:pt x="273" y="34"/>
                </a:lnTo>
                <a:lnTo>
                  <a:pt x="275" y="34"/>
                </a:lnTo>
                <a:lnTo>
                  <a:pt x="275" y="34"/>
                </a:lnTo>
                <a:lnTo>
                  <a:pt x="278" y="34"/>
                </a:lnTo>
                <a:lnTo>
                  <a:pt x="278" y="35"/>
                </a:lnTo>
                <a:lnTo>
                  <a:pt x="294" y="35"/>
                </a:lnTo>
                <a:lnTo>
                  <a:pt x="294" y="36"/>
                </a:lnTo>
                <a:lnTo>
                  <a:pt x="297" y="36"/>
                </a:lnTo>
                <a:lnTo>
                  <a:pt x="297" y="37"/>
                </a:lnTo>
                <a:lnTo>
                  <a:pt x="301" y="37"/>
                </a:lnTo>
                <a:lnTo>
                  <a:pt x="301" y="38"/>
                </a:lnTo>
                <a:lnTo>
                  <a:pt x="312" y="38"/>
                </a:lnTo>
                <a:lnTo>
                  <a:pt x="312" y="39"/>
                </a:lnTo>
                <a:lnTo>
                  <a:pt x="320" y="39"/>
                </a:lnTo>
                <a:lnTo>
                  <a:pt x="320" y="41"/>
                </a:lnTo>
                <a:lnTo>
                  <a:pt x="325" y="41"/>
                </a:lnTo>
                <a:lnTo>
                  <a:pt x="325" y="41"/>
                </a:lnTo>
                <a:lnTo>
                  <a:pt x="326" y="41"/>
                </a:lnTo>
                <a:lnTo>
                  <a:pt x="326" y="41"/>
                </a:lnTo>
                <a:lnTo>
                  <a:pt x="337" y="41"/>
                </a:lnTo>
                <a:lnTo>
                  <a:pt x="337" y="41"/>
                </a:lnTo>
                <a:lnTo>
                  <a:pt x="341" y="41"/>
                </a:lnTo>
                <a:lnTo>
                  <a:pt x="341" y="41"/>
                </a:lnTo>
                <a:lnTo>
                  <a:pt x="352" y="41"/>
                </a:lnTo>
                <a:lnTo>
                  <a:pt x="352" y="44"/>
                </a:lnTo>
                <a:lnTo>
                  <a:pt x="356" y="44"/>
                </a:lnTo>
                <a:lnTo>
                  <a:pt x="356" y="44"/>
                </a:lnTo>
                <a:lnTo>
                  <a:pt x="358" y="44"/>
                </a:lnTo>
                <a:lnTo>
                  <a:pt x="358" y="45"/>
                </a:lnTo>
                <a:lnTo>
                  <a:pt x="361" y="45"/>
                </a:lnTo>
                <a:lnTo>
                  <a:pt x="361" y="46"/>
                </a:lnTo>
                <a:lnTo>
                  <a:pt x="363" y="46"/>
                </a:lnTo>
                <a:lnTo>
                  <a:pt x="363" y="47"/>
                </a:lnTo>
                <a:lnTo>
                  <a:pt x="366" y="47"/>
                </a:lnTo>
                <a:lnTo>
                  <a:pt x="366" y="48"/>
                </a:lnTo>
                <a:lnTo>
                  <a:pt x="372" y="48"/>
                </a:lnTo>
                <a:lnTo>
                  <a:pt x="372" y="48"/>
                </a:lnTo>
                <a:lnTo>
                  <a:pt x="375" y="48"/>
                </a:lnTo>
                <a:lnTo>
                  <a:pt x="375" y="49"/>
                </a:lnTo>
                <a:lnTo>
                  <a:pt x="377" y="49"/>
                </a:lnTo>
                <a:lnTo>
                  <a:pt x="377" y="49"/>
                </a:lnTo>
                <a:lnTo>
                  <a:pt x="380" y="49"/>
                </a:lnTo>
                <a:lnTo>
                  <a:pt x="380" y="50"/>
                </a:lnTo>
                <a:lnTo>
                  <a:pt x="396" y="50"/>
                </a:lnTo>
                <a:lnTo>
                  <a:pt x="396" y="53"/>
                </a:lnTo>
                <a:lnTo>
                  <a:pt x="399" y="53"/>
                </a:lnTo>
                <a:lnTo>
                  <a:pt x="399" y="54"/>
                </a:lnTo>
                <a:lnTo>
                  <a:pt x="400" y="54"/>
                </a:lnTo>
                <a:lnTo>
                  <a:pt x="400" y="55"/>
                </a:lnTo>
                <a:lnTo>
                  <a:pt x="403" y="55"/>
                </a:lnTo>
                <a:lnTo>
                  <a:pt x="403" y="56"/>
                </a:lnTo>
                <a:lnTo>
                  <a:pt x="416" y="56"/>
                </a:lnTo>
                <a:lnTo>
                  <a:pt x="416" y="57"/>
                </a:lnTo>
                <a:lnTo>
                  <a:pt x="417" y="57"/>
                </a:lnTo>
                <a:lnTo>
                  <a:pt x="417" y="58"/>
                </a:lnTo>
                <a:lnTo>
                  <a:pt x="421" y="58"/>
                </a:lnTo>
                <a:lnTo>
                  <a:pt x="421" y="58"/>
                </a:lnTo>
                <a:lnTo>
                  <a:pt x="424" y="58"/>
                </a:lnTo>
                <a:lnTo>
                  <a:pt x="424" y="58"/>
                </a:lnTo>
                <a:lnTo>
                  <a:pt x="427" y="58"/>
                </a:lnTo>
                <a:lnTo>
                  <a:pt x="427" y="58"/>
                </a:lnTo>
                <a:lnTo>
                  <a:pt x="436" y="58"/>
                </a:lnTo>
                <a:lnTo>
                  <a:pt x="436" y="59"/>
                </a:lnTo>
                <a:lnTo>
                  <a:pt x="439" y="59"/>
                </a:lnTo>
                <a:lnTo>
                  <a:pt x="439" y="60"/>
                </a:lnTo>
                <a:lnTo>
                  <a:pt x="441" y="60"/>
                </a:lnTo>
                <a:lnTo>
                  <a:pt x="441" y="61"/>
                </a:lnTo>
                <a:lnTo>
                  <a:pt x="443" y="61"/>
                </a:lnTo>
                <a:lnTo>
                  <a:pt x="443" y="61"/>
                </a:lnTo>
                <a:lnTo>
                  <a:pt x="450" y="61"/>
                </a:lnTo>
                <a:lnTo>
                  <a:pt x="450" y="62"/>
                </a:lnTo>
                <a:lnTo>
                  <a:pt x="452" y="62"/>
                </a:lnTo>
                <a:lnTo>
                  <a:pt x="452" y="63"/>
                </a:lnTo>
                <a:lnTo>
                  <a:pt x="461" y="63"/>
                </a:lnTo>
                <a:lnTo>
                  <a:pt x="461" y="64"/>
                </a:lnTo>
                <a:lnTo>
                  <a:pt x="463" y="64"/>
                </a:lnTo>
                <a:lnTo>
                  <a:pt x="463" y="65"/>
                </a:lnTo>
                <a:lnTo>
                  <a:pt x="466" y="65"/>
                </a:lnTo>
                <a:lnTo>
                  <a:pt x="466" y="66"/>
                </a:lnTo>
                <a:lnTo>
                  <a:pt x="469" y="66"/>
                </a:lnTo>
                <a:lnTo>
                  <a:pt x="469" y="67"/>
                </a:lnTo>
                <a:lnTo>
                  <a:pt x="472" y="67"/>
                </a:lnTo>
                <a:lnTo>
                  <a:pt x="472" y="68"/>
                </a:lnTo>
                <a:lnTo>
                  <a:pt x="483" y="68"/>
                </a:lnTo>
                <a:lnTo>
                  <a:pt x="483" y="68"/>
                </a:lnTo>
                <a:lnTo>
                  <a:pt x="485" y="68"/>
                </a:lnTo>
                <a:lnTo>
                  <a:pt x="485" y="69"/>
                </a:lnTo>
                <a:lnTo>
                  <a:pt x="505" y="69"/>
                </a:lnTo>
                <a:lnTo>
                  <a:pt x="505" y="69"/>
                </a:lnTo>
                <a:lnTo>
                  <a:pt x="508" y="69"/>
                </a:lnTo>
                <a:lnTo>
                  <a:pt x="508" y="71"/>
                </a:lnTo>
                <a:lnTo>
                  <a:pt x="516" y="71"/>
                </a:lnTo>
                <a:lnTo>
                  <a:pt x="516" y="72"/>
                </a:lnTo>
                <a:lnTo>
                  <a:pt x="521" y="72"/>
                </a:lnTo>
                <a:lnTo>
                  <a:pt x="521" y="73"/>
                </a:lnTo>
                <a:lnTo>
                  <a:pt x="541" y="73"/>
                </a:lnTo>
                <a:lnTo>
                  <a:pt x="541" y="74"/>
                </a:lnTo>
                <a:lnTo>
                  <a:pt x="545" y="74"/>
                </a:lnTo>
                <a:lnTo>
                  <a:pt x="545" y="75"/>
                </a:lnTo>
                <a:lnTo>
                  <a:pt x="548" y="75"/>
                </a:lnTo>
                <a:lnTo>
                  <a:pt x="548" y="75"/>
                </a:lnTo>
                <a:lnTo>
                  <a:pt x="566" y="75"/>
                </a:lnTo>
                <a:lnTo>
                  <a:pt x="566" y="76"/>
                </a:lnTo>
                <a:lnTo>
                  <a:pt x="573" y="76"/>
                </a:lnTo>
                <a:lnTo>
                  <a:pt x="573" y="77"/>
                </a:lnTo>
                <a:lnTo>
                  <a:pt x="589" y="77"/>
                </a:lnTo>
                <a:lnTo>
                  <a:pt x="589" y="78"/>
                </a:lnTo>
                <a:lnTo>
                  <a:pt x="593" y="78"/>
                </a:lnTo>
                <a:lnTo>
                  <a:pt x="593" y="80"/>
                </a:lnTo>
                <a:lnTo>
                  <a:pt x="599" y="80"/>
                </a:lnTo>
                <a:lnTo>
                  <a:pt x="599" y="81"/>
                </a:lnTo>
                <a:lnTo>
                  <a:pt x="609" y="81"/>
                </a:lnTo>
                <a:lnTo>
                  <a:pt x="609" y="82"/>
                </a:lnTo>
                <a:lnTo>
                  <a:pt x="615" y="82"/>
                </a:lnTo>
                <a:lnTo>
                  <a:pt x="615" y="83"/>
                </a:lnTo>
                <a:lnTo>
                  <a:pt x="621" y="83"/>
                </a:lnTo>
                <a:lnTo>
                  <a:pt x="621" y="84"/>
                </a:lnTo>
                <a:lnTo>
                  <a:pt x="625" y="84"/>
                </a:lnTo>
                <a:lnTo>
                  <a:pt x="625" y="85"/>
                </a:lnTo>
                <a:lnTo>
                  <a:pt x="626" y="85"/>
                </a:lnTo>
                <a:lnTo>
                  <a:pt x="626" y="85"/>
                </a:lnTo>
                <a:lnTo>
                  <a:pt x="628" y="85"/>
                </a:lnTo>
                <a:lnTo>
                  <a:pt x="628" y="85"/>
                </a:lnTo>
                <a:lnTo>
                  <a:pt x="631" y="85"/>
                </a:lnTo>
                <a:lnTo>
                  <a:pt x="631" y="86"/>
                </a:lnTo>
                <a:lnTo>
                  <a:pt x="636" y="86"/>
                </a:lnTo>
                <a:lnTo>
                  <a:pt x="636" y="87"/>
                </a:lnTo>
                <a:lnTo>
                  <a:pt x="639" y="87"/>
                </a:lnTo>
                <a:lnTo>
                  <a:pt x="639" y="88"/>
                </a:lnTo>
                <a:lnTo>
                  <a:pt x="648" y="88"/>
                </a:lnTo>
                <a:lnTo>
                  <a:pt x="648" y="89"/>
                </a:lnTo>
                <a:lnTo>
                  <a:pt x="650" y="89"/>
                </a:lnTo>
                <a:lnTo>
                  <a:pt x="650" y="89"/>
                </a:lnTo>
                <a:lnTo>
                  <a:pt x="653" y="89"/>
                </a:lnTo>
                <a:lnTo>
                  <a:pt x="653" y="89"/>
                </a:lnTo>
                <a:lnTo>
                  <a:pt x="676" y="89"/>
                </a:lnTo>
                <a:lnTo>
                  <a:pt x="676" y="90"/>
                </a:lnTo>
                <a:lnTo>
                  <a:pt x="686" y="90"/>
                </a:lnTo>
                <a:lnTo>
                  <a:pt x="686" y="91"/>
                </a:lnTo>
                <a:lnTo>
                  <a:pt x="689" y="91"/>
                </a:lnTo>
                <a:lnTo>
                  <a:pt x="689" y="92"/>
                </a:lnTo>
                <a:lnTo>
                  <a:pt x="692" y="92"/>
                </a:lnTo>
                <a:lnTo>
                  <a:pt x="692" y="93"/>
                </a:lnTo>
                <a:lnTo>
                  <a:pt x="708" y="93"/>
                </a:lnTo>
                <a:lnTo>
                  <a:pt x="708" y="95"/>
                </a:lnTo>
                <a:lnTo>
                  <a:pt x="719" y="95"/>
                </a:lnTo>
                <a:lnTo>
                  <a:pt x="719" y="95"/>
                </a:lnTo>
                <a:lnTo>
                  <a:pt x="720" y="95"/>
                </a:lnTo>
                <a:lnTo>
                  <a:pt x="720" y="96"/>
                </a:lnTo>
                <a:lnTo>
                  <a:pt x="736" y="96"/>
                </a:lnTo>
                <a:lnTo>
                  <a:pt x="736" y="97"/>
                </a:lnTo>
                <a:lnTo>
                  <a:pt x="738" y="97"/>
                </a:lnTo>
                <a:lnTo>
                  <a:pt x="738" y="97"/>
                </a:lnTo>
                <a:lnTo>
                  <a:pt x="744" y="97"/>
                </a:lnTo>
                <a:lnTo>
                  <a:pt x="744" y="97"/>
                </a:lnTo>
                <a:lnTo>
                  <a:pt x="750" y="97"/>
                </a:lnTo>
                <a:lnTo>
                  <a:pt x="750" y="98"/>
                </a:lnTo>
                <a:lnTo>
                  <a:pt x="758" y="98"/>
                </a:lnTo>
                <a:lnTo>
                  <a:pt x="758" y="99"/>
                </a:lnTo>
                <a:lnTo>
                  <a:pt x="761" y="99"/>
                </a:lnTo>
                <a:lnTo>
                  <a:pt x="761" y="99"/>
                </a:lnTo>
                <a:lnTo>
                  <a:pt x="763" y="99"/>
                </a:lnTo>
                <a:lnTo>
                  <a:pt x="763" y="100"/>
                </a:lnTo>
                <a:lnTo>
                  <a:pt x="769" y="100"/>
                </a:lnTo>
                <a:lnTo>
                  <a:pt x="769" y="101"/>
                </a:lnTo>
                <a:lnTo>
                  <a:pt x="770" y="101"/>
                </a:lnTo>
                <a:lnTo>
                  <a:pt x="770" y="101"/>
                </a:lnTo>
                <a:lnTo>
                  <a:pt x="780" y="101"/>
                </a:lnTo>
                <a:lnTo>
                  <a:pt x="780" y="103"/>
                </a:lnTo>
                <a:lnTo>
                  <a:pt x="783" y="103"/>
                </a:lnTo>
                <a:lnTo>
                  <a:pt x="783" y="104"/>
                </a:lnTo>
                <a:lnTo>
                  <a:pt x="786" y="104"/>
                </a:lnTo>
                <a:lnTo>
                  <a:pt x="786" y="104"/>
                </a:lnTo>
                <a:lnTo>
                  <a:pt x="792" y="104"/>
                </a:lnTo>
                <a:lnTo>
                  <a:pt x="792" y="104"/>
                </a:lnTo>
                <a:lnTo>
                  <a:pt x="796" y="104"/>
                </a:lnTo>
                <a:lnTo>
                  <a:pt x="796" y="105"/>
                </a:lnTo>
                <a:lnTo>
                  <a:pt x="800" y="105"/>
                </a:lnTo>
                <a:lnTo>
                  <a:pt x="800" y="106"/>
                </a:lnTo>
                <a:lnTo>
                  <a:pt x="802" y="106"/>
                </a:lnTo>
                <a:lnTo>
                  <a:pt x="802" y="107"/>
                </a:lnTo>
                <a:lnTo>
                  <a:pt x="805" y="107"/>
                </a:lnTo>
                <a:lnTo>
                  <a:pt x="805" y="107"/>
                </a:lnTo>
                <a:lnTo>
                  <a:pt x="810" y="107"/>
                </a:lnTo>
                <a:lnTo>
                  <a:pt x="810" y="107"/>
                </a:lnTo>
                <a:lnTo>
                  <a:pt x="811" y="107"/>
                </a:lnTo>
                <a:lnTo>
                  <a:pt x="811" y="108"/>
                </a:lnTo>
                <a:lnTo>
                  <a:pt x="818" y="108"/>
                </a:lnTo>
                <a:lnTo>
                  <a:pt x="818" y="109"/>
                </a:lnTo>
                <a:lnTo>
                  <a:pt x="819" y="109"/>
                </a:lnTo>
                <a:lnTo>
                  <a:pt x="819" y="110"/>
                </a:lnTo>
                <a:lnTo>
                  <a:pt x="822" y="110"/>
                </a:lnTo>
                <a:lnTo>
                  <a:pt x="822" y="110"/>
                </a:lnTo>
                <a:lnTo>
                  <a:pt x="824" y="110"/>
                </a:lnTo>
                <a:lnTo>
                  <a:pt x="824" y="112"/>
                </a:lnTo>
                <a:lnTo>
                  <a:pt x="825" y="112"/>
                </a:lnTo>
                <a:lnTo>
                  <a:pt x="825" y="112"/>
                </a:lnTo>
                <a:lnTo>
                  <a:pt x="835" y="112"/>
                </a:lnTo>
                <a:lnTo>
                  <a:pt x="835" y="113"/>
                </a:lnTo>
                <a:lnTo>
                  <a:pt x="840" y="113"/>
                </a:lnTo>
                <a:lnTo>
                  <a:pt x="840" y="113"/>
                </a:lnTo>
                <a:lnTo>
                  <a:pt x="843" y="113"/>
                </a:lnTo>
                <a:lnTo>
                  <a:pt x="843" y="114"/>
                </a:lnTo>
                <a:lnTo>
                  <a:pt x="844" y="114"/>
                </a:lnTo>
                <a:lnTo>
                  <a:pt x="844" y="114"/>
                </a:lnTo>
                <a:lnTo>
                  <a:pt x="846" y="114"/>
                </a:lnTo>
                <a:lnTo>
                  <a:pt x="846" y="114"/>
                </a:lnTo>
                <a:lnTo>
                  <a:pt x="855" y="114"/>
                </a:lnTo>
                <a:lnTo>
                  <a:pt x="855" y="115"/>
                </a:lnTo>
                <a:lnTo>
                  <a:pt x="857" y="115"/>
                </a:lnTo>
                <a:lnTo>
                  <a:pt x="857" y="115"/>
                </a:lnTo>
                <a:lnTo>
                  <a:pt x="863" y="115"/>
                </a:lnTo>
                <a:lnTo>
                  <a:pt x="863" y="116"/>
                </a:lnTo>
                <a:lnTo>
                  <a:pt x="868" y="116"/>
                </a:lnTo>
                <a:lnTo>
                  <a:pt x="868" y="116"/>
                </a:lnTo>
                <a:lnTo>
                  <a:pt x="869" y="116"/>
                </a:lnTo>
                <a:lnTo>
                  <a:pt x="869" y="117"/>
                </a:lnTo>
                <a:lnTo>
                  <a:pt x="883" y="117"/>
                </a:lnTo>
                <a:lnTo>
                  <a:pt x="883" y="118"/>
                </a:lnTo>
                <a:lnTo>
                  <a:pt x="888" y="118"/>
                </a:lnTo>
                <a:lnTo>
                  <a:pt x="888" y="118"/>
                </a:lnTo>
                <a:lnTo>
                  <a:pt x="890" y="118"/>
                </a:lnTo>
                <a:lnTo>
                  <a:pt x="890" y="120"/>
                </a:lnTo>
                <a:lnTo>
                  <a:pt x="893" y="120"/>
                </a:lnTo>
                <a:lnTo>
                  <a:pt x="893" y="121"/>
                </a:lnTo>
                <a:lnTo>
                  <a:pt x="898" y="121"/>
                </a:lnTo>
                <a:lnTo>
                  <a:pt x="898" y="122"/>
                </a:lnTo>
                <a:lnTo>
                  <a:pt x="909" y="122"/>
                </a:lnTo>
                <a:lnTo>
                  <a:pt x="909" y="122"/>
                </a:lnTo>
                <a:lnTo>
                  <a:pt x="912" y="122"/>
                </a:lnTo>
                <a:lnTo>
                  <a:pt x="912" y="123"/>
                </a:lnTo>
                <a:lnTo>
                  <a:pt x="913" y="123"/>
                </a:lnTo>
                <a:lnTo>
                  <a:pt x="913" y="123"/>
                </a:lnTo>
                <a:lnTo>
                  <a:pt x="918" y="123"/>
                </a:lnTo>
                <a:lnTo>
                  <a:pt x="918" y="124"/>
                </a:lnTo>
                <a:lnTo>
                  <a:pt x="924" y="124"/>
                </a:lnTo>
                <a:lnTo>
                  <a:pt x="924" y="125"/>
                </a:lnTo>
                <a:lnTo>
                  <a:pt x="927" y="125"/>
                </a:lnTo>
                <a:lnTo>
                  <a:pt x="927" y="126"/>
                </a:lnTo>
                <a:lnTo>
                  <a:pt x="932" y="126"/>
                </a:lnTo>
                <a:lnTo>
                  <a:pt x="932" y="127"/>
                </a:lnTo>
                <a:lnTo>
                  <a:pt x="938" y="127"/>
                </a:lnTo>
                <a:lnTo>
                  <a:pt x="938" y="127"/>
                </a:lnTo>
                <a:lnTo>
                  <a:pt x="940" y="127"/>
                </a:lnTo>
                <a:lnTo>
                  <a:pt x="940" y="128"/>
                </a:lnTo>
                <a:lnTo>
                  <a:pt x="941" y="128"/>
                </a:lnTo>
                <a:lnTo>
                  <a:pt x="941" y="129"/>
                </a:lnTo>
                <a:lnTo>
                  <a:pt x="943" y="129"/>
                </a:lnTo>
                <a:lnTo>
                  <a:pt x="943" y="129"/>
                </a:lnTo>
                <a:lnTo>
                  <a:pt x="945" y="129"/>
                </a:lnTo>
                <a:lnTo>
                  <a:pt x="945" y="129"/>
                </a:lnTo>
                <a:lnTo>
                  <a:pt x="948" y="129"/>
                </a:lnTo>
                <a:lnTo>
                  <a:pt x="948" y="129"/>
                </a:lnTo>
                <a:lnTo>
                  <a:pt x="949" y="129"/>
                </a:lnTo>
                <a:lnTo>
                  <a:pt x="949" y="130"/>
                </a:lnTo>
                <a:lnTo>
                  <a:pt x="957" y="130"/>
                </a:lnTo>
                <a:lnTo>
                  <a:pt x="957" y="131"/>
                </a:lnTo>
                <a:lnTo>
                  <a:pt x="967" y="131"/>
                </a:lnTo>
                <a:lnTo>
                  <a:pt x="967" y="132"/>
                </a:lnTo>
                <a:lnTo>
                  <a:pt x="971" y="132"/>
                </a:lnTo>
                <a:lnTo>
                  <a:pt x="971" y="132"/>
                </a:lnTo>
                <a:lnTo>
                  <a:pt x="973" y="132"/>
                </a:lnTo>
                <a:lnTo>
                  <a:pt x="973" y="133"/>
                </a:lnTo>
                <a:lnTo>
                  <a:pt x="985" y="133"/>
                </a:lnTo>
                <a:lnTo>
                  <a:pt x="985" y="134"/>
                </a:lnTo>
                <a:lnTo>
                  <a:pt x="989" y="134"/>
                </a:lnTo>
                <a:lnTo>
                  <a:pt x="989" y="134"/>
                </a:lnTo>
                <a:lnTo>
                  <a:pt x="990" y="134"/>
                </a:lnTo>
                <a:lnTo>
                  <a:pt x="990" y="134"/>
                </a:lnTo>
                <a:lnTo>
                  <a:pt x="995" y="134"/>
                </a:lnTo>
                <a:lnTo>
                  <a:pt x="995" y="134"/>
                </a:lnTo>
                <a:lnTo>
                  <a:pt x="1010" y="134"/>
                </a:lnTo>
                <a:lnTo>
                  <a:pt x="1010" y="135"/>
                </a:lnTo>
                <a:lnTo>
                  <a:pt x="1017" y="135"/>
                </a:lnTo>
                <a:lnTo>
                  <a:pt x="1017" y="135"/>
                </a:lnTo>
                <a:lnTo>
                  <a:pt x="1022" y="135"/>
                </a:lnTo>
                <a:lnTo>
                  <a:pt x="1022" y="136"/>
                </a:lnTo>
                <a:lnTo>
                  <a:pt x="1025" y="136"/>
                </a:lnTo>
                <a:lnTo>
                  <a:pt x="1025" y="136"/>
                </a:lnTo>
                <a:lnTo>
                  <a:pt x="1026" y="136"/>
                </a:lnTo>
                <a:lnTo>
                  <a:pt x="1026" y="137"/>
                </a:lnTo>
                <a:lnTo>
                  <a:pt x="1029" y="137"/>
                </a:lnTo>
                <a:lnTo>
                  <a:pt x="1029" y="138"/>
                </a:lnTo>
                <a:lnTo>
                  <a:pt x="1032" y="138"/>
                </a:lnTo>
                <a:lnTo>
                  <a:pt x="1032" y="138"/>
                </a:lnTo>
                <a:lnTo>
                  <a:pt x="1036" y="138"/>
                </a:lnTo>
                <a:lnTo>
                  <a:pt x="1036" y="139"/>
                </a:lnTo>
                <a:lnTo>
                  <a:pt x="1039" y="139"/>
                </a:lnTo>
                <a:lnTo>
                  <a:pt x="1039" y="140"/>
                </a:lnTo>
                <a:lnTo>
                  <a:pt x="1040" y="140"/>
                </a:lnTo>
                <a:lnTo>
                  <a:pt x="1040" y="141"/>
                </a:lnTo>
                <a:lnTo>
                  <a:pt x="1043" y="141"/>
                </a:lnTo>
                <a:lnTo>
                  <a:pt x="1043" y="142"/>
                </a:lnTo>
                <a:lnTo>
                  <a:pt x="1048" y="142"/>
                </a:lnTo>
                <a:lnTo>
                  <a:pt x="1048" y="142"/>
                </a:lnTo>
                <a:lnTo>
                  <a:pt x="1050" y="142"/>
                </a:lnTo>
                <a:lnTo>
                  <a:pt x="1050" y="143"/>
                </a:lnTo>
                <a:lnTo>
                  <a:pt x="1051" y="143"/>
                </a:lnTo>
                <a:lnTo>
                  <a:pt x="1051" y="144"/>
                </a:lnTo>
                <a:lnTo>
                  <a:pt x="1056" y="144"/>
                </a:lnTo>
                <a:lnTo>
                  <a:pt x="1056" y="145"/>
                </a:lnTo>
                <a:lnTo>
                  <a:pt x="1073" y="145"/>
                </a:lnTo>
                <a:lnTo>
                  <a:pt x="1073" y="145"/>
                </a:lnTo>
                <a:lnTo>
                  <a:pt x="1084" y="145"/>
                </a:lnTo>
                <a:lnTo>
                  <a:pt x="1084" y="146"/>
                </a:lnTo>
                <a:lnTo>
                  <a:pt x="1086" y="146"/>
                </a:lnTo>
                <a:lnTo>
                  <a:pt x="1086" y="147"/>
                </a:lnTo>
                <a:lnTo>
                  <a:pt x="1087" y="147"/>
                </a:lnTo>
                <a:lnTo>
                  <a:pt x="1087" y="148"/>
                </a:lnTo>
                <a:lnTo>
                  <a:pt x="1091" y="148"/>
                </a:lnTo>
                <a:lnTo>
                  <a:pt x="1091" y="149"/>
                </a:lnTo>
                <a:lnTo>
                  <a:pt x="1100" y="149"/>
                </a:lnTo>
                <a:lnTo>
                  <a:pt x="1100" y="149"/>
                </a:lnTo>
                <a:lnTo>
                  <a:pt x="1103" y="149"/>
                </a:lnTo>
                <a:lnTo>
                  <a:pt x="1103" y="149"/>
                </a:lnTo>
                <a:lnTo>
                  <a:pt x="1108" y="149"/>
                </a:lnTo>
                <a:lnTo>
                  <a:pt x="1108" y="149"/>
                </a:lnTo>
                <a:lnTo>
                  <a:pt x="1111" y="149"/>
                </a:lnTo>
                <a:lnTo>
                  <a:pt x="1111" y="150"/>
                </a:lnTo>
                <a:lnTo>
                  <a:pt x="1112" y="150"/>
                </a:lnTo>
                <a:lnTo>
                  <a:pt x="1112" y="151"/>
                </a:lnTo>
                <a:lnTo>
                  <a:pt x="1119" y="151"/>
                </a:lnTo>
                <a:lnTo>
                  <a:pt x="1119" y="151"/>
                </a:lnTo>
                <a:lnTo>
                  <a:pt x="1123" y="151"/>
                </a:lnTo>
                <a:lnTo>
                  <a:pt x="1123" y="151"/>
                </a:lnTo>
                <a:lnTo>
                  <a:pt x="1131" y="151"/>
                </a:lnTo>
                <a:lnTo>
                  <a:pt x="1131" y="151"/>
                </a:lnTo>
                <a:lnTo>
                  <a:pt x="1136" y="151"/>
                </a:lnTo>
                <a:lnTo>
                  <a:pt x="1136" y="151"/>
                </a:lnTo>
                <a:lnTo>
                  <a:pt x="1141" y="151"/>
                </a:lnTo>
                <a:lnTo>
                  <a:pt x="1141" y="152"/>
                </a:lnTo>
                <a:lnTo>
                  <a:pt x="1142" y="152"/>
                </a:lnTo>
                <a:lnTo>
                  <a:pt x="1142" y="152"/>
                </a:lnTo>
                <a:lnTo>
                  <a:pt x="1149" y="152"/>
                </a:lnTo>
                <a:lnTo>
                  <a:pt x="1149" y="153"/>
                </a:lnTo>
                <a:lnTo>
                  <a:pt x="1150" y="153"/>
                </a:lnTo>
                <a:lnTo>
                  <a:pt x="1150" y="154"/>
                </a:lnTo>
                <a:lnTo>
                  <a:pt x="1153" y="154"/>
                </a:lnTo>
                <a:lnTo>
                  <a:pt x="1153" y="156"/>
                </a:lnTo>
                <a:lnTo>
                  <a:pt x="1160" y="156"/>
                </a:lnTo>
                <a:lnTo>
                  <a:pt x="1160" y="157"/>
                </a:lnTo>
                <a:lnTo>
                  <a:pt x="1161" y="157"/>
                </a:lnTo>
                <a:lnTo>
                  <a:pt x="1161" y="158"/>
                </a:lnTo>
                <a:lnTo>
                  <a:pt x="1166" y="158"/>
                </a:lnTo>
                <a:lnTo>
                  <a:pt x="1166" y="159"/>
                </a:lnTo>
                <a:lnTo>
                  <a:pt x="1178" y="159"/>
                </a:lnTo>
                <a:lnTo>
                  <a:pt x="1178" y="160"/>
                </a:lnTo>
                <a:lnTo>
                  <a:pt x="1180" y="160"/>
                </a:lnTo>
                <a:lnTo>
                  <a:pt x="1180" y="161"/>
                </a:lnTo>
                <a:lnTo>
                  <a:pt x="1191" y="161"/>
                </a:lnTo>
                <a:lnTo>
                  <a:pt x="1191" y="161"/>
                </a:lnTo>
                <a:lnTo>
                  <a:pt x="1194" y="161"/>
                </a:lnTo>
                <a:lnTo>
                  <a:pt x="1194" y="161"/>
                </a:lnTo>
                <a:lnTo>
                  <a:pt x="1197" y="161"/>
                </a:lnTo>
                <a:lnTo>
                  <a:pt x="1197" y="161"/>
                </a:lnTo>
                <a:lnTo>
                  <a:pt x="1202" y="161"/>
                </a:lnTo>
                <a:lnTo>
                  <a:pt x="1202" y="162"/>
                </a:lnTo>
                <a:lnTo>
                  <a:pt x="1208" y="162"/>
                </a:lnTo>
                <a:lnTo>
                  <a:pt x="1208" y="162"/>
                </a:lnTo>
                <a:lnTo>
                  <a:pt x="1211" y="162"/>
                </a:lnTo>
                <a:lnTo>
                  <a:pt x="1211" y="162"/>
                </a:lnTo>
                <a:lnTo>
                  <a:pt x="1213" y="162"/>
                </a:lnTo>
                <a:lnTo>
                  <a:pt x="1213" y="162"/>
                </a:lnTo>
                <a:lnTo>
                  <a:pt x="1215" y="162"/>
                </a:lnTo>
                <a:lnTo>
                  <a:pt x="1215" y="162"/>
                </a:lnTo>
                <a:lnTo>
                  <a:pt x="1224" y="162"/>
                </a:lnTo>
                <a:lnTo>
                  <a:pt x="1224" y="163"/>
                </a:lnTo>
                <a:lnTo>
                  <a:pt x="1230" y="163"/>
                </a:lnTo>
                <a:lnTo>
                  <a:pt x="1230" y="163"/>
                </a:lnTo>
                <a:lnTo>
                  <a:pt x="1232" y="163"/>
                </a:lnTo>
                <a:lnTo>
                  <a:pt x="1232" y="163"/>
                </a:lnTo>
                <a:lnTo>
                  <a:pt x="1235" y="163"/>
                </a:lnTo>
                <a:lnTo>
                  <a:pt x="1235" y="163"/>
                </a:lnTo>
                <a:lnTo>
                  <a:pt x="1240" y="163"/>
                </a:lnTo>
                <a:lnTo>
                  <a:pt x="1240" y="164"/>
                </a:lnTo>
                <a:lnTo>
                  <a:pt x="1241" y="164"/>
                </a:lnTo>
                <a:lnTo>
                  <a:pt x="1241" y="165"/>
                </a:lnTo>
                <a:lnTo>
                  <a:pt x="1243" y="165"/>
                </a:lnTo>
                <a:lnTo>
                  <a:pt x="1243" y="165"/>
                </a:lnTo>
                <a:lnTo>
                  <a:pt x="1246" y="165"/>
                </a:lnTo>
                <a:lnTo>
                  <a:pt x="1246" y="166"/>
                </a:lnTo>
                <a:lnTo>
                  <a:pt x="1251" y="166"/>
                </a:lnTo>
                <a:lnTo>
                  <a:pt x="1251" y="167"/>
                </a:lnTo>
                <a:lnTo>
                  <a:pt x="1252" y="167"/>
                </a:lnTo>
                <a:lnTo>
                  <a:pt x="1252" y="168"/>
                </a:lnTo>
                <a:lnTo>
                  <a:pt x="1254" y="168"/>
                </a:lnTo>
                <a:lnTo>
                  <a:pt x="1254" y="169"/>
                </a:lnTo>
                <a:lnTo>
                  <a:pt x="1257" y="169"/>
                </a:lnTo>
                <a:lnTo>
                  <a:pt x="1257" y="169"/>
                </a:lnTo>
                <a:lnTo>
                  <a:pt x="1258" y="169"/>
                </a:lnTo>
                <a:lnTo>
                  <a:pt x="1258" y="169"/>
                </a:lnTo>
                <a:lnTo>
                  <a:pt x="1262" y="169"/>
                </a:lnTo>
                <a:lnTo>
                  <a:pt x="1262" y="170"/>
                </a:lnTo>
                <a:lnTo>
                  <a:pt x="1263" y="170"/>
                </a:lnTo>
                <a:lnTo>
                  <a:pt x="1263" y="171"/>
                </a:lnTo>
                <a:lnTo>
                  <a:pt x="1266" y="171"/>
                </a:lnTo>
                <a:lnTo>
                  <a:pt x="1266" y="173"/>
                </a:lnTo>
                <a:lnTo>
                  <a:pt x="1268" y="173"/>
                </a:lnTo>
                <a:lnTo>
                  <a:pt x="1268" y="173"/>
                </a:lnTo>
                <a:lnTo>
                  <a:pt x="1277" y="173"/>
                </a:lnTo>
                <a:lnTo>
                  <a:pt x="1277" y="173"/>
                </a:lnTo>
                <a:lnTo>
                  <a:pt x="1282" y="173"/>
                </a:lnTo>
                <a:lnTo>
                  <a:pt x="1282" y="173"/>
                </a:lnTo>
                <a:lnTo>
                  <a:pt x="1283" y="173"/>
                </a:lnTo>
                <a:lnTo>
                  <a:pt x="1283" y="174"/>
                </a:lnTo>
                <a:lnTo>
                  <a:pt x="1285" y="174"/>
                </a:lnTo>
                <a:lnTo>
                  <a:pt x="1285" y="176"/>
                </a:lnTo>
                <a:lnTo>
                  <a:pt x="1296" y="176"/>
                </a:lnTo>
                <a:lnTo>
                  <a:pt x="1296" y="176"/>
                </a:lnTo>
                <a:lnTo>
                  <a:pt x="1301" y="176"/>
                </a:lnTo>
                <a:lnTo>
                  <a:pt x="1301" y="176"/>
                </a:lnTo>
                <a:lnTo>
                  <a:pt x="1302" y="176"/>
                </a:lnTo>
                <a:lnTo>
                  <a:pt x="1302" y="177"/>
                </a:lnTo>
                <a:lnTo>
                  <a:pt x="1307" y="177"/>
                </a:lnTo>
                <a:lnTo>
                  <a:pt x="1307" y="177"/>
                </a:lnTo>
                <a:lnTo>
                  <a:pt x="1310" y="177"/>
                </a:lnTo>
                <a:lnTo>
                  <a:pt x="1310" y="178"/>
                </a:lnTo>
                <a:lnTo>
                  <a:pt x="1318" y="178"/>
                </a:lnTo>
                <a:lnTo>
                  <a:pt x="1318" y="179"/>
                </a:lnTo>
                <a:lnTo>
                  <a:pt x="1320" y="179"/>
                </a:lnTo>
                <a:lnTo>
                  <a:pt x="1320" y="180"/>
                </a:lnTo>
                <a:lnTo>
                  <a:pt x="1327" y="180"/>
                </a:lnTo>
                <a:lnTo>
                  <a:pt x="1327" y="180"/>
                </a:lnTo>
                <a:lnTo>
                  <a:pt x="1329" y="180"/>
                </a:lnTo>
                <a:lnTo>
                  <a:pt x="1329" y="182"/>
                </a:lnTo>
                <a:lnTo>
                  <a:pt x="1331" y="182"/>
                </a:lnTo>
                <a:lnTo>
                  <a:pt x="1331" y="182"/>
                </a:lnTo>
                <a:lnTo>
                  <a:pt x="1334" y="182"/>
                </a:lnTo>
                <a:lnTo>
                  <a:pt x="1334" y="182"/>
                </a:lnTo>
                <a:lnTo>
                  <a:pt x="1338" y="182"/>
                </a:lnTo>
                <a:lnTo>
                  <a:pt x="1338" y="185"/>
                </a:lnTo>
                <a:lnTo>
                  <a:pt x="1340" y="185"/>
                </a:lnTo>
                <a:lnTo>
                  <a:pt x="1340" y="186"/>
                </a:lnTo>
                <a:lnTo>
                  <a:pt x="1346" y="186"/>
                </a:lnTo>
                <a:lnTo>
                  <a:pt x="1346" y="187"/>
                </a:lnTo>
                <a:lnTo>
                  <a:pt x="1352" y="187"/>
                </a:lnTo>
                <a:lnTo>
                  <a:pt x="1352" y="188"/>
                </a:lnTo>
                <a:lnTo>
                  <a:pt x="1356" y="188"/>
                </a:lnTo>
                <a:lnTo>
                  <a:pt x="1356" y="188"/>
                </a:lnTo>
                <a:lnTo>
                  <a:pt x="1359" y="188"/>
                </a:lnTo>
                <a:lnTo>
                  <a:pt x="1359" y="188"/>
                </a:lnTo>
                <a:lnTo>
                  <a:pt x="1365" y="188"/>
                </a:lnTo>
                <a:lnTo>
                  <a:pt x="1365" y="189"/>
                </a:lnTo>
                <a:lnTo>
                  <a:pt x="1367" y="189"/>
                </a:lnTo>
                <a:lnTo>
                  <a:pt x="1367" y="189"/>
                </a:lnTo>
                <a:lnTo>
                  <a:pt x="1373" y="189"/>
                </a:lnTo>
                <a:lnTo>
                  <a:pt x="1373" y="189"/>
                </a:lnTo>
                <a:lnTo>
                  <a:pt x="1375" y="189"/>
                </a:lnTo>
                <a:lnTo>
                  <a:pt x="1375" y="189"/>
                </a:lnTo>
                <a:lnTo>
                  <a:pt x="1376" y="189"/>
                </a:lnTo>
                <a:lnTo>
                  <a:pt x="1376" y="190"/>
                </a:lnTo>
                <a:lnTo>
                  <a:pt x="1384" y="190"/>
                </a:lnTo>
                <a:lnTo>
                  <a:pt x="1384" y="191"/>
                </a:lnTo>
                <a:lnTo>
                  <a:pt x="1387" y="191"/>
                </a:lnTo>
                <a:lnTo>
                  <a:pt x="1387" y="191"/>
                </a:lnTo>
                <a:lnTo>
                  <a:pt x="1389" y="191"/>
                </a:lnTo>
                <a:lnTo>
                  <a:pt x="1389" y="191"/>
                </a:lnTo>
                <a:lnTo>
                  <a:pt x="1392" y="191"/>
                </a:lnTo>
                <a:lnTo>
                  <a:pt x="1392" y="191"/>
                </a:lnTo>
                <a:lnTo>
                  <a:pt x="1398" y="191"/>
                </a:lnTo>
                <a:lnTo>
                  <a:pt x="1398" y="191"/>
                </a:lnTo>
                <a:lnTo>
                  <a:pt x="1400" y="191"/>
                </a:lnTo>
                <a:lnTo>
                  <a:pt x="1400" y="191"/>
                </a:lnTo>
                <a:lnTo>
                  <a:pt x="1406" y="191"/>
                </a:lnTo>
                <a:lnTo>
                  <a:pt x="1406" y="191"/>
                </a:lnTo>
                <a:lnTo>
                  <a:pt x="1412" y="191"/>
                </a:lnTo>
                <a:lnTo>
                  <a:pt x="1412" y="192"/>
                </a:lnTo>
                <a:lnTo>
                  <a:pt x="1417" y="192"/>
                </a:lnTo>
                <a:lnTo>
                  <a:pt x="1417" y="193"/>
                </a:lnTo>
                <a:lnTo>
                  <a:pt x="1418" y="193"/>
                </a:lnTo>
                <a:lnTo>
                  <a:pt x="1418" y="193"/>
                </a:lnTo>
                <a:lnTo>
                  <a:pt x="1422" y="193"/>
                </a:lnTo>
                <a:lnTo>
                  <a:pt x="1422" y="194"/>
                </a:lnTo>
                <a:lnTo>
                  <a:pt x="1429" y="194"/>
                </a:lnTo>
                <a:lnTo>
                  <a:pt x="1429" y="194"/>
                </a:lnTo>
                <a:lnTo>
                  <a:pt x="1433" y="194"/>
                </a:lnTo>
                <a:lnTo>
                  <a:pt x="1433" y="194"/>
                </a:lnTo>
                <a:lnTo>
                  <a:pt x="1436" y="194"/>
                </a:lnTo>
                <a:lnTo>
                  <a:pt x="1436" y="194"/>
                </a:lnTo>
                <a:lnTo>
                  <a:pt x="1437" y="194"/>
                </a:lnTo>
                <a:lnTo>
                  <a:pt x="1437" y="194"/>
                </a:lnTo>
                <a:lnTo>
                  <a:pt x="1440" y="194"/>
                </a:lnTo>
                <a:lnTo>
                  <a:pt x="1440" y="194"/>
                </a:lnTo>
                <a:lnTo>
                  <a:pt x="1442" y="194"/>
                </a:lnTo>
                <a:lnTo>
                  <a:pt x="1442" y="194"/>
                </a:lnTo>
                <a:lnTo>
                  <a:pt x="1447" y="194"/>
                </a:lnTo>
                <a:lnTo>
                  <a:pt x="1447" y="194"/>
                </a:lnTo>
                <a:lnTo>
                  <a:pt x="1450" y="194"/>
                </a:lnTo>
                <a:lnTo>
                  <a:pt x="1450" y="197"/>
                </a:lnTo>
                <a:lnTo>
                  <a:pt x="1453" y="197"/>
                </a:lnTo>
                <a:lnTo>
                  <a:pt x="1453" y="197"/>
                </a:lnTo>
                <a:lnTo>
                  <a:pt x="1461" y="197"/>
                </a:lnTo>
                <a:lnTo>
                  <a:pt x="1461" y="199"/>
                </a:lnTo>
                <a:lnTo>
                  <a:pt x="1464" y="199"/>
                </a:lnTo>
                <a:lnTo>
                  <a:pt x="1464" y="200"/>
                </a:lnTo>
                <a:lnTo>
                  <a:pt x="1470" y="200"/>
                </a:lnTo>
                <a:lnTo>
                  <a:pt x="1470" y="201"/>
                </a:lnTo>
                <a:lnTo>
                  <a:pt x="1473" y="201"/>
                </a:lnTo>
                <a:lnTo>
                  <a:pt x="1473" y="201"/>
                </a:lnTo>
                <a:lnTo>
                  <a:pt x="1480" y="201"/>
                </a:lnTo>
                <a:lnTo>
                  <a:pt x="1480" y="203"/>
                </a:lnTo>
                <a:lnTo>
                  <a:pt x="1481" y="203"/>
                </a:lnTo>
                <a:lnTo>
                  <a:pt x="1481" y="204"/>
                </a:lnTo>
                <a:lnTo>
                  <a:pt x="1483" y="204"/>
                </a:lnTo>
                <a:lnTo>
                  <a:pt x="1483" y="204"/>
                </a:lnTo>
                <a:lnTo>
                  <a:pt x="1486" y="204"/>
                </a:lnTo>
                <a:lnTo>
                  <a:pt x="1486" y="204"/>
                </a:lnTo>
                <a:lnTo>
                  <a:pt x="1487" y="204"/>
                </a:lnTo>
                <a:lnTo>
                  <a:pt x="1487" y="205"/>
                </a:lnTo>
                <a:lnTo>
                  <a:pt x="1494" y="205"/>
                </a:lnTo>
                <a:lnTo>
                  <a:pt x="1494" y="206"/>
                </a:lnTo>
                <a:lnTo>
                  <a:pt x="1497" y="206"/>
                </a:lnTo>
                <a:lnTo>
                  <a:pt x="1497" y="206"/>
                </a:lnTo>
                <a:lnTo>
                  <a:pt x="1498" y="206"/>
                </a:lnTo>
                <a:lnTo>
                  <a:pt x="1498" y="206"/>
                </a:lnTo>
                <a:lnTo>
                  <a:pt x="1502" y="206"/>
                </a:lnTo>
                <a:lnTo>
                  <a:pt x="1502" y="207"/>
                </a:lnTo>
                <a:lnTo>
                  <a:pt x="1503" y="207"/>
                </a:lnTo>
                <a:lnTo>
                  <a:pt x="1503" y="208"/>
                </a:lnTo>
                <a:lnTo>
                  <a:pt x="1509" y="208"/>
                </a:lnTo>
                <a:lnTo>
                  <a:pt x="1509" y="208"/>
                </a:lnTo>
                <a:lnTo>
                  <a:pt x="1511" y="208"/>
                </a:lnTo>
                <a:lnTo>
                  <a:pt x="1511" y="208"/>
                </a:lnTo>
                <a:lnTo>
                  <a:pt x="1516" y="208"/>
                </a:lnTo>
                <a:lnTo>
                  <a:pt x="1516" y="208"/>
                </a:lnTo>
                <a:lnTo>
                  <a:pt x="1517" y="208"/>
                </a:lnTo>
                <a:lnTo>
                  <a:pt x="1517" y="208"/>
                </a:lnTo>
                <a:lnTo>
                  <a:pt x="1525" y="208"/>
                </a:lnTo>
                <a:lnTo>
                  <a:pt x="1525" y="208"/>
                </a:lnTo>
                <a:lnTo>
                  <a:pt x="1527" y="208"/>
                </a:lnTo>
                <a:lnTo>
                  <a:pt x="1527" y="208"/>
                </a:lnTo>
                <a:lnTo>
                  <a:pt x="1530" y="208"/>
                </a:lnTo>
                <a:lnTo>
                  <a:pt x="1530" y="208"/>
                </a:lnTo>
                <a:lnTo>
                  <a:pt x="1531" y="208"/>
                </a:lnTo>
                <a:lnTo>
                  <a:pt x="1531" y="209"/>
                </a:lnTo>
                <a:lnTo>
                  <a:pt x="1535" y="209"/>
                </a:lnTo>
                <a:lnTo>
                  <a:pt x="1535" y="211"/>
                </a:lnTo>
                <a:lnTo>
                  <a:pt x="1536" y="211"/>
                </a:lnTo>
                <a:lnTo>
                  <a:pt x="1536" y="212"/>
                </a:lnTo>
                <a:lnTo>
                  <a:pt x="1538" y="212"/>
                </a:lnTo>
                <a:lnTo>
                  <a:pt x="1538" y="212"/>
                </a:lnTo>
                <a:lnTo>
                  <a:pt x="1539" y="212"/>
                </a:lnTo>
                <a:lnTo>
                  <a:pt x="1539" y="212"/>
                </a:lnTo>
                <a:lnTo>
                  <a:pt x="1541" y="212"/>
                </a:lnTo>
                <a:lnTo>
                  <a:pt x="1541" y="212"/>
                </a:lnTo>
                <a:lnTo>
                  <a:pt x="1544" y="212"/>
                </a:lnTo>
                <a:lnTo>
                  <a:pt x="1544" y="212"/>
                </a:lnTo>
                <a:lnTo>
                  <a:pt x="1545" y="212"/>
                </a:lnTo>
                <a:lnTo>
                  <a:pt x="1545" y="213"/>
                </a:lnTo>
                <a:lnTo>
                  <a:pt x="1547" y="213"/>
                </a:lnTo>
                <a:lnTo>
                  <a:pt x="1547" y="214"/>
                </a:lnTo>
                <a:lnTo>
                  <a:pt x="1549" y="214"/>
                </a:lnTo>
                <a:lnTo>
                  <a:pt x="1549" y="215"/>
                </a:lnTo>
                <a:lnTo>
                  <a:pt x="1550" y="215"/>
                </a:lnTo>
                <a:lnTo>
                  <a:pt x="1550" y="215"/>
                </a:lnTo>
                <a:lnTo>
                  <a:pt x="1555" y="215"/>
                </a:lnTo>
                <a:lnTo>
                  <a:pt x="1555" y="215"/>
                </a:lnTo>
                <a:lnTo>
                  <a:pt x="1557" y="215"/>
                </a:lnTo>
                <a:lnTo>
                  <a:pt x="1557" y="216"/>
                </a:lnTo>
                <a:lnTo>
                  <a:pt x="1558" y="216"/>
                </a:lnTo>
                <a:lnTo>
                  <a:pt x="1558" y="216"/>
                </a:lnTo>
                <a:lnTo>
                  <a:pt x="1560" y="216"/>
                </a:lnTo>
                <a:lnTo>
                  <a:pt x="1560" y="216"/>
                </a:lnTo>
                <a:lnTo>
                  <a:pt x="1563" y="216"/>
                </a:lnTo>
                <a:lnTo>
                  <a:pt x="1563" y="217"/>
                </a:lnTo>
                <a:lnTo>
                  <a:pt x="1564" y="217"/>
                </a:lnTo>
                <a:lnTo>
                  <a:pt x="1564" y="217"/>
                </a:lnTo>
                <a:lnTo>
                  <a:pt x="1569" y="217"/>
                </a:lnTo>
                <a:lnTo>
                  <a:pt x="1569" y="218"/>
                </a:lnTo>
                <a:lnTo>
                  <a:pt x="1571" y="218"/>
                </a:lnTo>
                <a:lnTo>
                  <a:pt x="1571" y="218"/>
                </a:lnTo>
                <a:lnTo>
                  <a:pt x="1574" y="218"/>
                </a:lnTo>
                <a:lnTo>
                  <a:pt x="1574" y="218"/>
                </a:lnTo>
                <a:lnTo>
                  <a:pt x="1575" y="218"/>
                </a:lnTo>
                <a:lnTo>
                  <a:pt x="1575" y="218"/>
                </a:lnTo>
                <a:lnTo>
                  <a:pt x="1577" y="218"/>
                </a:lnTo>
                <a:lnTo>
                  <a:pt x="1577" y="220"/>
                </a:lnTo>
                <a:lnTo>
                  <a:pt x="1578" y="220"/>
                </a:lnTo>
                <a:lnTo>
                  <a:pt x="1578" y="222"/>
                </a:lnTo>
                <a:lnTo>
                  <a:pt x="1583" y="222"/>
                </a:lnTo>
                <a:lnTo>
                  <a:pt x="1583" y="222"/>
                </a:lnTo>
                <a:lnTo>
                  <a:pt x="1591" y="222"/>
                </a:lnTo>
                <a:lnTo>
                  <a:pt x="1591" y="222"/>
                </a:lnTo>
                <a:lnTo>
                  <a:pt x="1594" y="222"/>
                </a:lnTo>
                <a:lnTo>
                  <a:pt x="1594" y="222"/>
                </a:lnTo>
                <a:lnTo>
                  <a:pt x="1596" y="222"/>
                </a:lnTo>
                <a:lnTo>
                  <a:pt x="1596" y="222"/>
                </a:lnTo>
                <a:lnTo>
                  <a:pt x="1597" y="222"/>
                </a:lnTo>
                <a:lnTo>
                  <a:pt x="1597" y="222"/>
                </a:lnTo>
                <a:lnTo>
                  <a:pt x="1602" y="222"/>
                </a:lnTo>
                <a:lnTo>
                  <a:pt x="1602" y="222"/>
                </a:lnTo>
                <a:lnTo>
                  <a:pt x="1611" y="222"/>
                </a:lnTo>
                <a:lnTo>
                  <a:pt x="1611" y="222"/>
                </a:lnTo>
                <a:lnTo>
                  <a:pt x="1615" y="222"/>
                </a:lnTo>
                <a:lnTo>
                  <a:pt x="1615" y="223"/>
                </a:lnTo>
                <a:lnTo>
                  <a:pt x="1616" y="223"/>
                </a:lnTo>
                <a:lnTo>
                  <a:pt x="1616" y="224"/>
                </a:lnTo>
                <a:lnTo>
                  <a:pt x="1619" y="224"/>
                </a:lnTo>
                <a:lnTo>
                  <a:pt x="1619" y="224"/>
                </a:lnTo>
                <a:lnTo>
                  <a:pt x="1626" y="224"/>
                </a:lnTo>
                <a:lnTo>
                  <a:pt x="1626" y="224"/>
                </a:lnTo>
                <a:lnTo>
                  <a:pt x="1627" y="224"/>
                </a:lnTo>
                <a:lnTo>
                  <a:pt x="1627" y="224"/>
                </a:lnTo>
                <a:lnTo>
                  <a:pt x="1629" y="224"/>
                </a:lnTo>
                <a:lnTo>
                  <a:pt x="1629" y="225"/>
                </a:lnTo>
                <a:lnTo>
                  <a:pt x="1630" y="225"/>
                </a:lnTo>
                <a:lnTo>
                  <a:pt x="1630" y="225"/>
                </a:lnTo>
                <a:lnTo>
                  <a:pt x="1635" y="225"/>
                </a:lnTo>
                <a:lnTo>
                  <a:pt x="1635" y="227"/>
                </a:lnTo>
                <a:lnTo>
                  <a:pt x="1636" y="227"/>
                </a:lnTo>
                <a:lnTo>
                  <a:pt x="1636" y="227"/>
                </a:lnTo>
                <a:lnTo>
                  <a:pt x="1638" y="227"/>
                </a:lnTo>
                <a:lnTo>
                  <a:pt x="1638" y="228"/>
                </a:lnTo>
                <a:lnTo>
                  <a:pt x="1641" y="228"/>
                </a:lnTo>
                <a:lnTo>
                  <a:pt x="1641" y="228"/>
                </a:lnTo>
                <a:lnTo>
                  <a:pt x="1647" y="228"/>
                </a:lnTo>
                <a:lnTo>
                  <a:pt x="1647" y="229"/>
                </a:lnTo>
                <a:lnTo>
                  <a:pt x="1657" y="229"/>
                </a:lnTo>
                <a:lnTo>
                  <a:pt x="1657" y="229"/>
                </a:lnTo>
                <a:lnTo>
                  <a:pt x="1662" y="229"/>
                </a:lnTo>
                <a:lnTo>
                  <a:pt x="1662" y="229"/>
                </a:lnTo>
                <a:lnTo>
                  <a:pt x="1663" y="229"/>
                </a:lnTo>
                <a:lnTo>
                  <a:pt x="1663" y="229"/>
                </a:lnTo>
                <a:lnTo>
                  <a:pt x="1666" y="229"/>
                </a:lnTo>
                <a:lnTo>
                  <a:pt x="1666" y="229"/>
                </a:lnTo>
                <a:lnTo>
                  <a:pt x="1668" y="229"/>
                </a:lnTo>
                <a:lnTo>
                  <a:pt x="1668" y="229"/>
                </a:lnTo>
                <a:lnTo>
                  <a:pt x="1669" y="229"/>
                </a:lnTo>
                <a:lnTo>
                  <a:pt x="1669" y="229"/>
                </a:lnTo>
                <a:lnTo>
                  <a:pt x="1671" y="229"/>
                </a:lnTo>
                <a:lnTo>
                  <a:pt x="1671" y="230"/>
                </a:lnTo>
                <a:lnTo>
                  <a:pt x="1684" y="230"/>
                </a:lnTo>
                <a:lnTo>
                  <a:pt x="1684" y="230"/>
                </a:lnTo>
                <a:lnTo>
                  <a:pt x="1685" y="230"/>
                </a:lnTo>
                <a:lnTo>
                  <a:pt x="1685" y="232"/>
                </a:lnTo>
                <a:lnTo>
                  <a:pt x="1690" y="232"/>
                </a:lnTo>
                <a:lnTo>
                  <a:pt x="1690" y="232"/>
                </a:lnTo>
                <a:lnTo>
                  <a:pt x="1691" y="232"/>
                </a:lnTo>
                <a:lnTo>
                  <a:pt x="1691" y="233"/>
                </a:lnTo>
                <a:lnTo>
                  <a:pt x="1695" y="233"/>
                </a:lnTo>
                <a:lnTo>
                  <a:pt x="1695" y="233"/>
                </a:lnTo>
                <a:lnTo>
                  <a:pt x="1701" y="233"/>
                </a:lnTo>
                <a:lnTo>
                  <a:pt x="1701" y="233"/>
                </a:lnTo>
                <a:lnTo>
                  <a:pt x="1704" y="233"/>
                </a:lnTo>
                <a:lnTo>
                  <a:pt x="1704" y="234"/>
                </a:lnTo>
                <a:lnTo>
                  <a:pt x="1706" y="234"/>
                </a:lnTo>
                <a:lnTo>
                  <a:pt x="1706" y="234"/>
                </a:lnTo>
                <a:lnTo>
                  <a:pt x="1710" y="234"/>
                </a:lnTo>
                <a:lnTo>
                  <a:pt x="1710" y="234"/>
                </a:lnTo>
                <a:lnTo>
                  <a:pt x="1715" y="234"/>
                </a:lnTo>
                <a:lnTo>
                  <a:pt x="1715" y="234"/>
                </a:lnTo>
                <a:lnTo>
                  <a:pt x="1717" y="234"/>
                </a:lnTo>
                <a:lnTo>
                  <a:pt x="1717" y="235"/>
                </a:lnTo>
                <a:lnTo>
                  <a:pt x="1718" y="235"/>
                </a:lnTo>
                <a:lnTo>
                  <a:pt x="1718" y="237"/>
                </a:lnTo>
                <a:lnTo>
                  <a:pt x="1724" y="237"/>
                </a:lnTo>
                <a:lnTo>
                  <a:pt x="1724" y="237"/>
                </a:lnTo>
                <a:lnTo>
                  <a:pt x="1734" y="237"/>
                </a:lnTo>
                <a:lnTo>
                  <a:pt x="1734" y="238"/>
                </a:lnTo>
                <a:lnTo>
                  <a:pt x="1737" y="238"/>
                </a:lnTo>
                <a:lnTo>
                  <a:pt x="1737" y="239"/>
                </a:lnTo>
                <a:lnTo>
                  <a:pt x="1738" y="239"/>
                </a:lnTo>
                <a:lnTo>
                  <a:pt x="1738" y="239"/>
                </a:lnTo>
                <a:lnTo>
                  <a:pt x="1740" y="239"/>
                </a:lnTo>
                <a:lnTo>
                  <a:pt x="1740" y="239"/>
                </a:lnTo>
                <a:lnTo>
                  <a:pt x="1745" y="239"/>
                </a:lnTo>
                <a:lnTo>
                  <a:pt x="1745" y="239"/>
                </a:lnTo>
                <a:lnTo>
                  <a:pt x="1746" y="239"/>
                </a:lnTo>
                <a:lnTo>
                  <a:pt x="1746" y="241"/>
                </a:lnTo>
                <a:lnTo>
                  <a:pt x="1748" y="241"/>
                </a:lnTo>
                <a:lnTo>
                  <a:pt x="1748" y="242"/>
                </a:lnTo>
                <a:lnTo>
                  <a:pt x="1753" y="242"/>
                </a:lnTo>
                <a:lnTo>
                  <a:pt x="1753" y="243"/>
                </a:lnTo>
                <a:lnTo>
                  <a:pt x="1754" y="243"/>
                </a:lnTo>
                <a:lnTo>
                  <a:pt x="1754" y="245"/>
                </a:lnTo>
                <a:lnTo>
                  <a:pt x="1756" y="245"/>
                </a:lnTo>
                <a:lnTo>
                  <a:pt x="1756" y="245"/>
                </a:lnTo>
                <a:lnTo>
                  <a:pt x="1757" y="245"/>
                </a:lnTo>
                <a:lnTo>
                  <a:pt x="1757" y="245"/>
                </a:lnTo>
                <a:lnTo>
                  <a:pt x="1759" y="245"/>
                </a:lnTo>
                <a:lnTo>
                  <a:pt x="1759" y="245"/>
                </a:lnTo>
                <a:lnTo>
                  <a:pt x="1760" y="245"/>
                </a:lnTo>
                <a:lnTo>
                  <a:pt x="1760" y="245"/>
                </a:lnTo>
                <a:lnTo>
                  <a:pt x="1767" y="245"/>
                </a:lnTo>
                <a:lnTo>
                  <a:pt x="1767" y="246"/>
                </a:lnTo>
                <a:lnTo>
                  <a:pt x="1770" y="246"/>
                </a:lnTo>
                <a:lnTo>
                  <a:pt x="1770" y="246"/>
                </a:lnTo>
                <a:lnTo>
                  <a:pt x="1778" y="246"/>
                </a:lnTo>
                <a:lnTo>
                  <a:pt x="1778" y="246"/>
                </a:lnTo>
                <a:lnTo>
                  <a:pt x="1779" y="246"/>
                </a:lnTo>
                <a:lnTo>
                  <a:pt x="1779" y="247"/>
                </a:lnTo>
                <a:lnTo>
                  <a:pt x="1782" y="247"/>
                </a:lnTo>
                <a:lnTo>
                  <a:pt x="1782" y="247"/>
                </a:lnTo>
                <a:lnTo>
                  <a:pt x="1784" y="247"/>
                </a:lnTo>
                <a:lnTo>
                  <a:pt x="1784" y="247"/>
                </a:lnTo>
                <a:lnTo>
                  <a:pt x="1790" y="247"/>
                </a:lnTo>
                <a:lnTo>
                  <a:pt x="1790" y="247"/>
                </a:lnTo>
                <a:lnTo>
                  <a:pt x="1793" y="247"/>
                </a:lnTo>
                <a:lnTo>
                  <a:pt x="1793" y="247"/>
                </a:lnTo>
                <a:lnTo>
                  <a:pt x="1798" y="247"/>
                </a:lnTo>
                <a:lnTo>
                  <a:pt x="1798" y="249"/>
                </a:lnTo>
                <a:lnTo>
                  <a:pt x="1800" y="249"/>
                </a:lnTo>
                <a:lnTo>
                  <a:pt x="1800" y="249"/>
                </a:lnTo>
                <a:lnTo>
                  <a:pt x="1801" y="249"/>
                </a:lnTo>
                <a:lnTo>
                  <a:pt x="1801" y="249"/>
                </a:lnTo>
                <a:lnTo>
                  <a:pt x="1803" y="249"/>
                </a:lnTo>
                <a:lnTo>
                  <a:pt x="1803" y="249"/>
                </a:lnTo>
                <a:lnTo>
                  <a:pt x="1808" y="249"/>
                </a:lnTo>
                <a:lnTo>
                  <a:pt x="1808" y="250"/>
                </a:lnTo>
                <a:lnTo>
                  <a:pt x="1811" y="250"/>
                </a:lnTo>
                <a:lnTo>
                  <a:pt x="1811" y="251"/>
                </a:lnTo>
                <a:lnTo>
                  <a:pt x="1812" y="251"/>
                </a:lnTo>
                <a:lnTo>
                  <a:pt x="1812" y="251"/>
                </a:lnTo>
                <a:lnTo>
                  <a:pt x="1815" y="251"/>
                </a:lnTo>
                <a:lnTo>
                  <a:pt x="1815" y="251"/>
                </a:lnTo>
                <a:lnTo>
                  <a:pt x="1817" y="251"/>
                </a:lnTo>
                <a:lnTo>
                  <a:pt x="1817" y="251"/>
                </a:lnTo>
                <a:lnTo>
                  <a:pt x="1825" y="251"/>
                </a:lnTo>
                <a:lnTo>
                  <a:pt x="1825" y="253"/>
                </a:lnTo>
                <a:lnTo>
                  <a:pt x="1826" y="253"/>
                </a:lnTo>
                <a:lnTo>
                  <a:pt x="1826" y="253"/>
                </a:lnTo>
                <a:lnTo>
                  <a:pt x="1828" y="253"/>
                </a:lnTo>
                <a:lnTo>
                  <a:pt x="1828" y="253"/>
                </a:lnTo>
                <a:lnTo>
                  <a:pt x="1831" y="253"/>
                </a:lnTo>
                <a:lnTo>
                  <a:pt x="1831" y="253"/>
                </a:lnTo>
                <a:lnTo>
                  <a:pt x="1834" y="253"/>
                </a:lnTo>
                <a:lnTo>
                  <a:pt x="1834" y="254"/>
                </a:lnTo>
                <a:lnTo>
                  <a:pt x="1839" y="254"/>
                </a:lnTo>
                <a:lnTo>
                  <a:pt x="1839" y="254"/>
                </a:lnTo>
                <a:lnTo>
                  <a:pt x="1840" y="254"/>
                </a:lnTo>
                <a:lnTo>
                  <a:pt x="1840" y="254"/>
                </a:lnTo>
                <a:lnTo>
                  <a:pt x="1844" y="254"/>
                </a:lnTo>
                <a:lnTo>
                  <a:pt x="1844" y="256"/>
                </a:lnTo>
                <a:lnTo>
                  <a:pt x="1845" y="256"/>
                </a:lnTo>
                <a:lnTo>
                  <a:pt x="1845" y="256"/>
                </a:lnTo>
                <a:lnTo>
                  <a:pt x="1847" y="256"/>
                </a:lnTo>
                <a:lnTo>
                  <a:pt x="1847" y="256"/>
                </a:lnTo>
                <a:lnTo>
                  <a:pt x="1848" y="256"/>
                </a:lnTo>
                <a:lnTo>
                  <a:pt x="1848" y="257"/>
                </a:lnTo>
                <a:lnTo>
                  <a:pt x="1850" y="257"/>
                </a:lnTo>
                <a:lnTo>
                  <a:pt x="1850" y="257"/>
                </a:lnTo>
                <a:lnTo>
                  <a:pt x="1853" y="257"/>
                </a:lnTo>
                <a:lnTo>
                  <a:pt x="1853" y="259"/>
                </a:lnTo>
                <a:lnTo>
                  <a:pt x="1856" y="259"/>
                </a:lnTo>
                <a:lnTo>
                  <a:pt x="1856" y="259"/>
                </a:lnTo>
                <a:lnTo>
                  <a:pt x="1858" y="259"/>
                </a:lnTo>
                <a:lnTo>
                  <a:pt x="1858" y="259"/>
                </a:lnTo>
                <a:lnTo>
                  <a:pt x="1861" y="259"/>
                </a:lnTo>
                <a:lnTo>
                  <a:pt x="1861" y="259"/>
                </a:lnTo>
                <a:lnTo>
                  <a:pt x="1866" y="259"/>
                </a:lnTo>
                <a:lnTo>
                  <a:pt x="1866" y="259"/>
                </a:lnTo>
                <a:lnTo>
                  <a:pt x="1867" y="259"/>
                </a:lnTo>
                <a:lnTo>
                  <a:pt x="1867" y="259"/>
                </a:lnTo>
                <a:lnTo>
                  <a:pt x="1869" y="259"/>
                </a:lnTo>
                <a:lnTo>
                  <a:pt x="1869" y="259"/>
                </a:lnTo>
                <a:lnTo>
                  <a:pt x="1870" y="259"/>
                </a:lnTo>
                <a:lnTo>
                  <a:pt x="1870" y="260"/>
                </a:lnTo>
                <a:lnTo>
                  <a:pt x="1872" y="260"/>
                </a:lnTo>
                <a:lnTo>
                  <a:pt x="1872" y="260"/>
                </a:lnTo>
                <a:lnTo>
                  <a:pt x="1878" y="260"/>
                </a:lnTo>
                <a:lnTo>
                  <a:pt x="1878" y="260"/>
                </a:lnTo>
                <a:lnTo>
                  <a:pt x="1883" y="260"/>
                </a:lnTo>
                <a:lnTo>
                  <a:pt x="1883" y="262"/>
                </a:lnTo>
                <a:lnTo>
                  <a:pt x="1887" y="262"/>
                </a:lnTo>
                <a:lnTo>
                  <a:pt x="1887" y="262"/>
                </a:lnTo>
                <a:lnTo>
                  <a:pt x="1889" y="262"/>
                </a:lnTo>
                <a:lnTo>
                  <a:pt x="1889" y="263"/>
                </a:lnTo>
                <a:lnTo>
                  <a:pt x="1891" y="263"/>
                </a:lnTo>
                <a:lnTo>
                  <a:pt x="1891" y="263"/>
                </a:lnTo>
                <a:lnTo>
                  <a:pt x="1892" y="263"/>
                </a:lnTo>
                <a:lnTo>
                  <a:pt x="1892" y="265"/>
                </a:lnTo>
                <a:lnTo>
                  <a:pt x="1899" y="265"/>
                </a:lnTo>
                <a:lnTo>
                  <a:pt x="1899" y="265"/>
                </a:lnTo>
                <a:lnTo>
                  <a:pt x="1902" y="265"/>
                </a:lnTo>
                <a:lnTo>
                  <a:pt x="1902" y="265"/>
                </a:lnTo>
                <a:lnTo>
                  <a:pt x="1905" y="265"/>
                </a:lnTo>
                <a:lnTo>
                  <a:pt x="1905" y="265"/>
                </a:lnTo>
                <a:lnTo>
                  <a:pt x="1911" y="265"/>
                </a:lnTo>
                <a:lnTo>
                  <a:pt x="1911" y="265"/>
                </a:lnTo>
                <a:lnTo>
                  <a:pt x="1913" y="265"/>
                </a:lnTo>
                <a:lnTo>
                  <a:pt x="1913" y="265"/>
                </a:lnTo>
                <a:lnTo>
                  <a:pt x="1916" y="265"/>
                </a:lnTo>
                <a:lnTo>
                  <a:pt x="1916" y="265"/>
                </a:lnTo>
                <a:lnTo>
                  <a:pt x="1922" y="265"/>
                </a:lnTo>
                <a:lnTo>
                  <a:pt x="1922" y="265"/>
                </a:lnTo>
                <a:lnTo>
                  <a:pt x="1924" y="265"/>
                </a:lnTo>
                <a:lnTo>
                  <a:pt x="1924" y="265"/>
                </a:lnTo>
                <a:lnTo>
                  <a:pt x="1925" y="265"/>
                </a:lnTo>
                <a:lnTo>
                  <a:pt x="1925" y="265"/>
                </a:lnTo>
                <a:lnTo>
                  <a:pt x="1930" y="265"/>
                </a:lnTo>
                <a:lnTo>
                  <a:pt x="1930" y="267"/>
                </a:lnTo>
                <a:lnTo>
                  <a:pt x="1931" y="267"/>
                </a:lnTo>
                <a:lnTo>
                  <a:pt x="1931" y="267"/>
                </a:lnTo>
                <a:lnTo>
                  <a:pt x="1933" y="267"/>
                </a:lnTo>
                <a:lnTo>
                  <a:pt x="1933" y="267"/>
                </a:lnTo>
                <a:lnTo>
                  <a:pt x="1935" y="267"/>
                </a:lnTo>
                <a:lnTo>
                  <a:pt x="1935" y="268"/>
                </a:lnTo>
                <a:lnTo>
                  <a:pt x="1936" y="268"/>
                </a:lnTo>
                <a:lnTo>
                  <a:pt x="1936" y="268"/>
                </a:lnTo>
                <a:lnTo>
                  <a:pt x="1938" y="268"/>
                </a:lnTo>
                <a:lnTo>
                  <a:pt x="1938" y="268"/>
                </a:lnTo>
                <a:lnTo>
                  <a:pt x="1942" y="268"/>
                </a:lnTo>
                <a:lnTo>
                  <a:pt x="1942" y="268"/>
                </a:lnTo>
                <a:lnTo>
                  <a:pt x="1946" y="268"/>
                </a:lnTo>
                <a:lnTo>
                  <a:pt x="1946" y="268"/>
                </a:lnTo>
                <a:lnTo>
                  <a:pt x="1949" y="268"/>
                </a:lnTo>
                <a:lnTo>
                  <a:pt x="1949" y="268"/>
                </a:lnTo>
                <a:lnTo>
                  <a:pt x="1952" y="268"/>
                </a:lnTo>
                <a:lnTo>
                  <a:pt x="1952" y="268"/>
                </a:lnTo>
                <a:lnTo>
                  <a:pt x="1955" y="268"/>
                </a:lnTo>
                <a:lnTo>
                  <a:pt x="1955" y="268"/>
                </a:lnTo>
                <a:lnTo>
                  <a:pt x="1957" y="268"/>
                </a:lnTo>
                <a:lnTo>
                  <a:pt x="1957" y="268"/>
                </a:lnTo>
                <a:lnTo>
                  <a:pt x="1961" y="268"/>
                </a:lnTo>
                <a:lnTo>
                  <a:pt x="1961" y="268"/>
                </a:lnTo>
                <a:lnTo>
                  <a:pt x="1966" y="268"/>
                </a:lnTo>
                <a:lnTo>
                  <a:pt x="1966" y="268"/>
                </a:lnTo>
                <a:lnTo>
                  <a:pt x="1968" y="268"/>
                </a:lnTo>
                <a:lnTo>
                  <a:pt x="1968" y="268"/>
                </a:lnTo>
                <a:lnTo>
                  <a:pt x="1972" y="268"/>
                </a:lnTo>
                <a:lnTo>
                  <a:pt x="1972" y="268"/>
                </a:lnTo>
                <a:lnTo>
                  <a:pt x="1989" y="268"/>
                </a:lnTo>
                <a:lnTo>
                  <a:pt x="1989" y="268"/>
                </a:lnTo>
                <a:lnTo>
                  <a:pt x="1991" y="268"/>
                </a:lnTo>
                <a:lnTo>
                  <a:pt x="1991" y="270"/>
                </a:lnTo>
                <a:lnTo>
                  <a:pt x="1993" y="270"/>
                </a:lnTo>
                <a:lnTo>
                  <a:pt x="1993" y="270"/>
                </a:lnTo>
                <a:lnTo>
                  <a:pt x="1994" y="270"/>
                </a:lnTo>
                <a:lnTo>
                  <a:pt x="1994" y="272"/>
                </a:lnTo>
                <a:lnTo>
                  <a:pt x="1997" y="272"/>
                </a:lnTo>
                <a:lnTo>
                  <a:pt x="1997" y="272"/>
                </a:lnTo>
                <a:lnTo>
                  <a:pt x="1999" y="272"/>
                </a:lnTo>
                <a:lnTo>
                  <a:pt x="1999" y="272"/>
                </a:lnTo>
                <a:lnTo>
                  <a:pt x="2004" y="272"/>
                </a:lnTo>
                <a:lnTo>
                  <a:pt x="2004" y="272"/>
                </a:lnTo>
                <a:lnTo>
                  <a:pt x="2010" y="272"/>
                </a:lnTo>
                <a:lnTo>
                  <a:pt x="2010" y="272"/>
                </a:lnTo>
                <a:lnTo>
                  <a:pt x="2011" y="272"/>
                </a:lnTo>
                <a:lnTo>
                  <a:pt x="2011" y="272"/>
                </a:lnTo>
                <a:lnTo>
                  <a:pt x="2013" y="272"/>
                </a:lnTo>
                <a:lnTo>
                  <a:pt x="2013" y="272"/>
                </a:lnTo>
                <a:lnTo>
                  <a:pt x="2015" y="272"/>
                </a:lnTo>
                <a:lnTo>
                  <a:pt x="2015" y="272"/>
                </a:lnTo>
                <a:lnTo>
                  <a:pt x="2016" y="272"/>
                </a:lnTo>
                <a:lnTo>
                  <a:pt x="2016" y="272"/>
                </a:lnTo>
                <a:lnTo>
                  <a:pt x="2018" y="272"/>
                </a:lnTo>
                <a:lnTo>
                  <a:pt x="2018" y="272"/>
                </a:lnTo>
                <a:lnTo>
                  <a:pt x="2019" y="272"/>
                </a:lnTo>
                <a:lnTo>
                  <a:pt x="2019" y="274"/>
                </a:lnTo>
                <a:lnTo>
                  <a:pt x="2021" y="274"/>
                </a:lnTo>
                <a:lnTo>
                  <a:pt x="2021" y="276"/>
                </a:lnTo>
                <a:lnTo>
                  <a:pt x="2022" y="276"/>
                </a:lnTo>
                <a:lnTo>
                  <a:pt x="2022" y="278"/>
                </a:lnTo>
                <a:lnTo>
                  <a:pt x="2026" y="278"/>
                </a:lnTo>
                <a:lnTo>
                  <a:pt x="2026" y="278"/>
                </a:lnTo>
                <a:lnTo>
                  <a:pt x="2027" y="278"/>
                </a:lnTo>
                <a:lnTo>
                  <a:pt x="2027" y="278"/>
                </a:lnTo>
                <a:lnTo>
                  <a:pt x="2029" y="278"/>
                </a:lnTo>
                <a:lnTo>
                  <a:pt x="2029" y="280"/>
                </a:lnTo>
                <a:lnTo>
                  <a:pt x="2032" y="280"/>
                </a:lnTo>
                <a:lnTo>
                  <a:pt x="2032" y="280"/>
                </a:lnTo>
                <a:lnTo>
                  <a:pt x="2033" y="280"/>
                </a:lnTo>
                <a:lnTo>
                  <a:pt x="2033" y="280"/>
                </a:lnTo>
                <a:lnTo>
                  <a:pt x="2035" y="280"/>
                </a:lnTo>
                <a:lnTo>
                  <a:pt x="2035" y="280"/>
                </a:lnTo>
                <a:lnTo>
                  <a:pt x="2037" y="280"/>
                </a:lnTo>
                <a:lnTo>
                  <a:pt x="2037" y="280"/>
                </a:lnTo>
                <a:lnTo>
                  <a:pt x="2041" y="280"/>
                </a:lnTo>
                <a:lnTo>
                  <a:pt x="2041" y="280"/>
                </a:lnTo>
                <a:lnTo>
                  <a:pt x="2043" y="280"/>
                </a:lnTo>
                <a:lnTo>
                  <a:pt x="2043" y="280"/>
                </a:lnTo>
                <a:lnTo>
                  <a:pt x="2044" y="280"/>
                </a:lnTo>
                <a:lnTo>
                  <a:pt x="2044" y="280"/>
                </a:lnTo>
                <a:lnTo>
                  <a:pt x="2046" y="280"/>
                </a:lnTo>
                <a:lnTo>
                  <a:pt x="2046" y="280"/>
                </a:lnTo>
                <a:lnTo>
                  <a:pt x="2048" y="280"/>
                </a:lnTo>
                <a:lnTo>
                  <a:pt x="2048" y="280"/>
                </a:lnTo>
                <a:lnTo>
                  <a:pt x="2049" y="280"/>
                </a:lnTo>
                <a:lnTo>
                  <a:pt x="2049" y="280"/>
                </a:lnTo>
                <a:lnTo>
                  <a:pt x="2052" y="280"/>
                </a:lnTo>
                <a:lnTo>
                  <a:pt x="2052" y="280"/>
                </a:lnTo>
                <a:lnTo>
                  <a:pt x="2054" y="280"/>
                </a:lnTo>
                <a:lnTo>
                  <a:pt x="2054" y="280"/>
                </a:lnTo>
                <a:lnTo>
                  <a:pt x="2055" y="280"/>
                </a:lnTo>
                <a:lnTo>
                  <a:pt x="2055" y="280"/>
                </a:lnTo>
                <a:lnTo>
                  <a:pt x="2060" y="280"/>
                </a:lnTo>
                <a:lnTo>
                  <a:pt x="2060" y="280"/>
                </a:lnTo>
                <a:lnTo>
                  <a:pt x="2062" y="280"/>
                </a:lnTo>
                <a:lnTo>
                  <a:pt x="2062" y="280"/>
                </a:lnTo>
                <a:lnTo>
                  <a:pt x="2063" y="280"/>
                </a:lnTo>
                <a:lnTo>
                  <a:pt x="2063" y="280"/>
                </a:lnTo>
                <a:lnTo>
                  <a:pt x="2065" y="280"/>
                </a:lnTo>
                <a:lnTo>
                  <a:pt x="2065" y="280"/>
                </a:lnTo>
                <a:lnTo>
                  <a:pt x="2066" y="280"/>
                </a:lnTo>
                <a:lnTo>
                  <a:pt x="2066" y="280"/>
                </a:lnTo>
                <a:lnTo>
                  <a:pt x="2068" y="280"/>
                </a:lnTo>
                <a:lnTo>
                  <a:pt x="2068" y="280"/>
                </a:lnTo>
                <a:lnTo>
                  <a:pt x="2069" y="280"/>
                </a:lnTo>
                <a:lnTo>
                  <a:pt x="2069" y="280"/>
                </a:lnTo>
                <a:lnTo>
                  <a:pt x="2071" y="280"/>
                </a:lnTo>
                <a:lnTo>
                  <a:pt x="2071" y="280"/>
                </a:lnTo>
                <a:lnTo>
                  <a:pt x="2074" y="280"/>
                </a:lnTo>
                <a:lnTo>
                  <a:pt x="2074" y="280"/>
                </a:lnTo>
                <a:lnTo>
                  <a:pt x="2076" y="280"/>
                </a:lnTo>
                <a:lnTo>
                  <a:pt x="2076" y="280"/>
                </a:lnTo>
                <a:lnTo>
                  <a:pt x="2077" y="280"/>
                </a:lnTo>
                <a:lnTo>
                  <a:pt x="2077" y="280"/>
                </a:lnTo>
                <a:lnTo>
                  <a:pt x="2079" y="280"/>
                </a:lnTo>
                <a:lnTo>
                  <a:pt x="2079" y="280"/>
                </a:lnTo>
                <a:lnTo>
                  <a:pt x="2080" y="280"/>
                </a:lnTo>
                <a:lnTo>
                  <a:pt x="2080" y="280"/>
                </a:lnTo>
                <a:lnTo>
                  <a:pt x="2087" y="280"/>
                </a:lnTo>
                <a:lnTo>
                  <a:pt x="2087" y="280"/>
                </a:lnTo>
                <a:lnTo>
                  <a:pt x="2088" y="280"/>
                </a:lnTo>
                <a:lnTo>
                  <a:pt x="2088" y="280"/>
                </a:lnTo>
                <a:lnTo>
                  <a:pt x="2090" y="280"/>
                </a:lnTo>
                <a:lnTo>
                  <a:pt x="2090" y="283"/>
                </a:lnTo>
                <a:lnTo>
                  <a:pt x="2091" y="283"/>
                </a:lnTo>
                <a:lnTo>
                  <a:pt x="2091" y="285"/>
                </a:lnTo>
                <a:lnTo>
                  <a:pt x="2096" y="285"/>
                </a:lnTo>
                <a:lnTo>
                  <a:pt x="2096" y="285"/>
                </a:lnTo>
                <a:lnTo>
                  <a:pt x="2099" y="285"/>
                </a:lnTo>
                <a:lnTo>
                  <a:pt x="2099" y="285"/>
                </a:lnTo>
                <a:lnTo>
                  <a:pt x="2101" y="285"/>
                </a:lnTo>
                <a:lnTo>
                  <a:pt x="2101" y="285"/>
                </a:lnTo>
                <a:lnTo>
                  <a:pt x="2107" y="285"/>
                </a:lnTo>
                <a:lnTo>
                  <a:pt x="2107" y="285"/>
                </a:lnTo>
                <a:lnTo>
                  <a:pt x="2109" y="285"/>
                </a:lnTo>
                <a:lnTo>
                  <a:pt x="2109" y="285"/>
                </a:lnTo>
                <a:lnTo>
                  <a:pt x="2110" y="285"/>
                </a:lnTo>
                <a:lnTo>
                  <a:pt x="2110" y="285"/>
                </a:lnTo>
                <a:lnTo>
                  <a:pt x="2112" y="285"/>
                </a:lnTo>
                <a:lnTo>
                  <a:pt x="2112" y="285"/>
                </a:lnTo>
                <a:lnTo>
                  <a:pt x="2115" y="285"/>
                </a:lnTo>
                <a:lnTo>
                  <a:pt x="2115" y="285"/>
                </a:lnTo>
                <a:lnTo>
                  <a:pt x="2118" y="285"/>
                </a:lnTo>
                <a:lnTo>
                  <a:pt x="2118" y="285"/>
                </a:lnTo>
                <a:lnTo>
                  <a:pt x="2120" y="285"/>
                </a:lnTo>
                <a:lnTo>
                  <a:pt x="2120" y="285"/>
                </a:lnTo>
                <a:lnTo>
                  <a:pt x="2121" y="285"/>
                </a:lnTo>
                <a:lnTo>
                  <a:pt x="2121" y="285"/>
                </a:lnTo>
                <a:lnTo>
                  <a:pt x="2124" y="285"/>
                </a:lnTo>
                <a:lnTo>
                  <a:pt x="2124" y="285"/>
                </a:lnTo>
                <a:lnTo>
                  <a:pt x="2126" y="285"/>
                </a:lnTo>
                <a:lnTo>
                  <a:pt x="2126" y="285"/>
                </a:lnTo>
                <a:lnTo>
                  <a:pt x="2131" y="285"/>
                </a:lnTo>
                <a:lnTo>
                  <a:pt x="2131" y="285"/>
                </a:lnTo>
                <a:lnTo>
                  <a:pt x="2132" y="285"/>
                </a:lnTo>
                <a:lnTo>
                  <a:pt x="2132" y="285"/>
                </a:lnTo>
                <a:lnTo>
                  <a:pt x="2134" y="285"/>
                </a:lnTo>
                <a:lnTo>
                  <a:pt x="2134" y="285"/>
                </a:lnTo>
                <a:lnTo>
                  <a:pt x="2135" y="285"/>
                </a:lnTo>
                <a:lnTo>
                  <a:pt x="2135" y="285"/>
                </a:lnTo>
                <a:lnTo>
                  <a:pt x="2137" y="285"/>
                </a:lnTo>
                <a:lnTo>
                  <a:pt x="2137" y="285"/>
                </a:lnTo>
                <a:lnTo>
                  <a:pt x="2140" y="285"/>
                </a:lnTo>
                <a:lnTo>
                  <a:pt x="2140" y="285"/>
                </a:lnTo>
                <a:lnTo>
                  <a:pt x="2142" y="285"/>
                </a:lnTo>
                <a:lnTo>
                  <a:pt x="2142" y="285"/>
                </a:lnTo>
                <a:lnTo>
                  <a:pt x="2143" y="285"/>
                </a:lnTo>
                <a:lnTo>
                  <a:pt x="2143" y="285"/>
                </a:lnTo>
                <a:lnTo>
                  <a:pt x="2151" y="285"/>
                </a:lnTo>
                <a:lnTo>
                  <a:pt x="2151" y="285"/>
                </a:lnTo>
                <a:lnTo>
                  <a:pt x="2153" y="285"/>
                </a:lnTo>
                <a:lnTo>
                  <a:pt x="2153" y="285"/>
                </a:lnTo>
                <a:lnTo>
                  <a:pt x="2156" y="285"/>
                </a:lnTo>
                <a:lnTo>
                  <a:pt x="2156" y="289"/>
                </a:lnTo>
                <a:lnTo>
                  <a:pt x="2157" y="289"/>
                </a:lnTo>
                <a:lnTo>
                  <a:pt x="2157" y="289"/>
                </a:lnTo>
                <a:lnTo>
                  <a:pt x="2162" y="289"/>
                </a:lnTo>
                <a:lnTo>
                  <a:pt x="2162" y="289"/>
                </a:lnTo>
                <a:lnTo>
                  <a:pt x="2164" y="289"/>
                </a:lnTo>
                <a:lnTo>
                  <a:pt x="2164" y="293"/>
                </a:lnTo>
                <a:lnTo>
                  <a:pt x="2167" y="293"/>
                </a:lnTo>
                <a:lnTo>
                  <a:pt x="2167" y="293"/>
                </a:lnTo>
                <a:lnTo>
                  <a:pt x="2168" y="293"/>
                </a:lnTo>
                <a:lnTo>
                  <a:pt x="2168" y="293"/>
                </a:lnTo>
                <a:lnTo>
                  <a:pt x="2170" y="293"/>
                </a:lnTo>
                <a:lnTo>
                  <a:pt x="2170" y="293"/>
                </a:lnTo>
                <a:lnTo>
                  <a:pt x="2171" y="293"/>
                </a:lnTo>
                <a:lnTo>
                  <a:pt x="2171" y="293"/>
                </a:lnTo>
                <a:lnTo>
                  <a:pt x="2175" y="293"/>
                </a:lnTo>
                <a:lnTo>
                  <a:pt x="2175" y="293"/>
                </a:lnTo>
                <a:lnTo>
                  <a:pt x="2178" y="293"/>
                </a:lnTo>
                <a:lnTo>
                  <a:pt x="2178" y="293"/>
                </a:lnTo>
                <a:lnTo>
                  <a:pt x="2179" y="293"/>
                </a:lnTo>
                <a:lnTo>
                  <a:pt x="2179" y="293"/>
                </a:lnTo>
                <a:lnTo>
                  <a:pt x="2182" y="293"/>
                </a:lnTo>
                <a:lnTo>
                  <a:pt x="2182" y="293"/>
                </a:lnTo>
                <a:lnTo>
                  <a:pt x="2184" y="293"/>
                </a:lnTo>
                <a:lnTo>
                  <a:pt x="2184" y="293"/>
                </a:lnTo>
                <a:lnTo>
                  <a:pt x="2186" y="293"/>
                </a:lnTo>
                <a:lnTo>
                  <a:pt x="2186" y="293"/>
                </a:lnTo>
                <a:lnTo>
                  <a:pt x="2189" y="293"/>
                </a:lnTo>
                <a:lnTo>
                  <a:pt x="2189" y="293"/>
                </a:lnTo>
                <a:lnTo>
                  <a:pt x="2190" y="293"/>
                </a:lnTo>
                <a:lnTo>
                  <a:pt x="2190" y="293"/>
                </a:lnTo>
                <a:lnTo>
                  <a:pt x="2193" y="293"/>
                </a:lnTo>
                <a:lnTo>
                  <a:pt x="2193" y="293"/>
                </a:lnTo>
                <a:lnTo>
                  <a:pt x="2195" y="293"/>
                </a:lnTo>
                <a:lnTo>
                  <a:pt x="2195" y="293"/>
                </a:lnTo>
                <a:lnTo>
                  <a:pt x="2197" y="293"/>
                </a:lnTo>
                <a:lnTo>
                  <a:pt x="2197" y="293"/>
                </a:lnTo>
                <a:lnTo>
                  <a:pt x="2200" y="293"/>
                </a:lnTo>
                <a:lnTo>
                  <a:pt x="2200" y="293"/>
                </a:lnTo>
                <a:lnTo>
                  <a:pt x="2201" y="293"/>
                </a:lnTo>
                <a:lnTo>
                  <a:pt x="2201" y="293"/>
                </a:lnTo>
                <a:lnTo>
                  <a:pt x="2208" y="293"/>
                </a:lnTo>
                <a:lnTo>
                  <a:pt x="2208" y="293"/>
                </a:lnTo>
                <a:lnTo>
                  <a:pt x="2209" y="293"/>
                </a:lnTo>
                <a:lnTo>
                  <a:pt x="2209" y="293"/>
                </a:lnTo>
                <a:lnTo>
                  <a:pt x="2211" y="293"/>
                </a:lnTo>
                <a:lnTo>
                  <a:pt x="2211" y="293"/>
                </a:lnTo>
                <a:lnTo>
                  <a:pt x="2212" y="293"/>
                </a:lnTo>
                <a:lnTo>
                  <a:pt x="2212" y="293"/>
                </a:lnTo>
                <a:lnTo>
                  <a:pt x="2214" y="293"/>
                </a:lnTo>
                <a:lnTo>
                  <a:pt x="2214" y="293"/>
                </a:lnTo>
                <a:lnTo>
                  <a:pt x="2217" y="293"/>
                </a:lnTo>
                <a:lnTo>
                  <a:pt x="2217" y="293"/>
                </a:lnTo>
                <a:lnTo>
                  <a:pt x="2219" y="293"/>
                </a:lnTo>
                <a:lnTo>
                  <a:pt x="2219" y="293"/>
                </a:lnTo>
                <a:lnTo>
                  <a:pt x="2223" y="293"/>
                </a:lnTo>
                <a:lnTo>
                  <a:pt x="2223" y="293"/>
                </a:lnTo>
                <a:lnTo>
                  <a:pt x="2228" y="293"/>
                </a:lnTo>
                <a:lnTo>
                  <a:pt x="2228" y="293"/>
                </a:lnTo>
                <a:lnTo>
                  <a:pt x="2229" y="293"/>
                </a:lnTo>
                <a:lnTo>
                  <a:pt x="2229" y="293"/>
                </a:lnTo>
                <a:lnTo>
                  <a:pt x="2231" y="293"/>
                </a:lnTo>
                <a:lnTo>
                  <a:pt x="2231" y="293"/>
                </a:lnTo>
                <a:lnTo>
                  <a:pt x="2233" y="293"/>
                </a:lnTo>
                <a:lnTo>
                  <a:pt x="2233" y="293"/>
                </a:lnTo>
                <a:lnTo>
                  <a:pt x="2234" y="293"/>
                </a:lnTo>
                <a:lnTo>
                  <a:pt x="2234" y="293"/>
                </a:lnTo>
                <a:lnTo>
                  <a:pt x="2236" y="293"/>
                </a:lnTo>
                <a:lnTo>
                  <a:pt x="2236" y="293"/>
                </a:lnTo>
                <a:lnTo>
                  <a:pt x="2237" y="293"/>
                </a:lnTo>
                <a:lnTo>
                  <a:pt x="2237" y="293"/>
                </a:lnTo>
                <a:lnTo>
                  <a:pt x="2239" y="293"/>
                </a:lnTo>
                <a:lnTo>
                  <a:pt x="2239" y="293"/>
                </a:lnTo>
                <a:lnTo>
                  <a:pt x="2241" y="293"/>
                </a:lnTo>
                <a:lnTo>
                  <a:pt x="2241" y="293"/>
                </a:lnTo>
                <a:lnTo>
                  <a:pt x="2242" y="293"/>
                </a:lnTo>
                <a:lnTo>
                  <a:pt x="2242" y="293"/>
                </a:lnTo>
                <a:lnTo>
                  <a:pt x="2244" y="293"/>
                </a:lnTo>
                <a:lnTo>
                  <a:pt x="2244" y="293"/>
                </a:lnTo>
                <a:lnTo>
                  <a:pt x="2248" y="293"/>
                </a:lnTo>
                <a:lnTo>
                  <a:pt x="2248" y="293"/>
                </a:lnTo>
                <a:lnTo>
                  <a:pt x="2252" y="293"/>
                </a:lnTo>
                <a:lnTo>
                  <a:pt x="2252" y="293"/>
                </a:lnTo>
                <a:lnTo>
                  <a:pt x="2253" y="293"/>
                </a:lnTo>
                <a:lnTo>
                  <a:pt x="2253" y="293"/>
                </a:lnTo>
                <a:lnTo>
                  <a:pt x="2255" y="293"/>
                </a:lnTo>
                <a:lnTo>
                  <a:pt x="2255" y="293"/>
                </a:lnTo>
                <a:lnTo>
                  <a:pt x="2256" y="293"/>
                </a:lnTo>
                <a:lnTo>
                  <a:pt x="2256" y="293"/>
                </a:lnTo>
                <a:lnTo>
                  <a:pt x="2261" y="293"/>
                </a:lnTo>
                <a:lnTo>
                  <a:pt x="2261" y="293"/>
                </a:lnTo>
                <a:lnTo>
                  <a:pt x="2264" y="293"/>
                </a:lnTo>
                <a:lnTo>
                  <a:pt x="2264" y="293"/>
                </a:lnTo>
                <a:lnTo>
                  <a:pt x="2267" y="293"/>
                </a:lnTo>
                <a:lnTo>
                  <a:pt x="2267" y="293"/>
                </a:lnTo>
                <a:lnTo>
                  <a:pt x="2270" y="293"/>
                </a:lnTo>
                <a:lnTo>
                  <a:pt x="2270" y="293"/>
                </a:lnTo>
                <a:lnTo>
                  <a:pt x="2275" y="293"/>
                </a:lnTo>
                <a:lnTo>
                  <a:pt x="2275" y="293"/>
                </a:lnTo>
                <a:lnTo>
                  <a:pt x="2277" y="293"/>
                </a:lnTo>
                <a:lnTo>
                  <a:pt x="2277" y="293"/>
                </a:lnTo>
                <a:lnTo>
                  <a:pt x="2283" y="293"/>
                </a:lnTo>
                <a:lnTo>
                  <a:pt x="2283" y="293"/>
                </a:lnTo>
                <a:lnTo>
                  <a:pt x="2284" y="293"/>
                </a:lnTo>
                <a:lnTo>
                  <a:pt x="2284" y="293"/>
                </a:lnTo>
                <a:lnTo>
                  <a:pt x="2288" y="293"/>
                </a:lnTo>
                <a:lnTo>
                  <a:pt x="2288" y="293"/>
                </a:lnTo>
                <a:lnTo>
                  <a:pt x="2294" y="293"/>
                </a:lnTo>
                <a:lnTo>
                  <a:pt x="2294" y="293"/>
                </a:lnTo>
                <a:lnTo>
                  <a:pt x="2306" y="293"/>
                </a:lnTo>
                <a:lnTo>
                  <a:pt x="2306" y="293"/>
                </a:lnTo>
                <a:lnTo>
                  <a:pt x="2310" y="293"/>
                </a:lnTo>
                <a:lnTo>
                  <a:pt x="2310" y="293"/>
                </a:lnTo>
                <a:lnTo>
                  <a:pt x="2313" y="293"/>
                </a:lnTo>
                <a:lnTo>
                  <a:pt x="2313" y="293"/>
                </a:lnTo>
                <a:lnTo>
                  <a:pt x="2317" y="293"/>
                </a:lnTo>
                <a:lnTo>
                  <a:pt x="2317" y="293"/>
                </a:lnTo>
                <a:lnTo>
                  <a:pt x="2321" y="293"/>
                </a:lnTo>
                <a:lnTo>
                  <a:pt x="2321" y="293"/>
                </a:lnTo>
                <a:lnTo>
                  <a:pt x="2333" y="293"/>
                </a:lnTo>
                <a:lnTo>
                  <a:pt x="2333" y="293"/>
                </a:lnTo>
                <a:lnTo>
                  <a:pt x="2338" y="293"/>
                </a:lnTo>
                <a:lnTo>
                  <a:pt x="2338" y="293"/>
                </a:lnTo>
                <a:lnTo>
                  <a:pt x="2341" y="293"/>
                </a:lnTo>
                <a:lnTo>
                  <a:pt x="2341" y="293"/>
                </a:lnTo>
                <a:lnTo>
                  <a:pt x="2343" y="293"/>
                </a:lnTo>
                <a:lnTo>
                  <a:pt x="2343" y="293"/>
                </a:lnTo>
                <a:lnTo>
                  <a:pt x="2350" y="293"/>
                </a:lnTo>
                <a:lnTo>
                  <a:pt x="2350" y="293"/>
                </a:lnTo>
                <a:lnTo>
                  <a:pt x="2352" y="293"/>
                </a:lnTo>
                <a:lnTo>
                  <a:pt x="2352" y="293"/>
                </a:lnTo>
                <a:lnTo>
                  <a:pt x="2363" y="293"/>
                </a:lnTo>
                <a:lnTo>
                  <a:pt x="2363" y="293"/>
                </a:lnTo>
                <a:lnTo>
                  <a:pt x="2364" y="293"/>
                </a:lnTo>
                <a:lnTo>
                  <a:pt x="2364" y="293"/>
                </a:lnTo>
                <a:lnTo>
                  <a:pt x="2366" y="293"/>
                </a:lnTo>
                <a:lnTo>
                  <a:pt x="2366" y="293"/>
                </a:lnTo>
                <a:lnTo>
                  <a:pt x="2374" y="293"/>
                </a:lnTo>
                <a:lnTo>
                  <a:pt x="2374" y="293"/>
                </a:lnTo>
                <a:lnTo>
                  <a:pt x="2382" y="293"/>
                </a:lnTo>
                <a:lnTo>
                  <a:pt x="2382" y="293"/>
                </a:lnTo>
                <a:lnTo>
                  <a:pt x="2388" y="293"/>
                </a:lnTo>
                <a:lnTo>
                  <a:pt x="2388" y="293"/>
                </a:lnTo>
                <a:lnTo>
                  <a:pt x="2399" y="293"/>
                </a:lnTo>
                <a:lnTo>
                  <a:pt x="2399" y="293"/>
                </a:lnTo>
                <a:lnTo>
                  <a:pt x="2408" y="293"/>
                </a:lnTo>
                <a:lnTo>
                  <a:pt x="2408" y="293"/>
                </a:lnTo>
              </a:path>
            </a:pathLst>
          </a:custGeom>
          <a:noFill/>
          <a:ln w="3810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084263" y="2000250"/>
            <a:ext cx="7312025" cy="1006475"/>
          </a:xfrm>
          <a:custGeom>
            <a:avLst/>
            <a:gdLst>
              <a:gd name="T0" fmla="*/ 82 w 2399"/>
              <a:gd name="T1" fmla="*/ 2 h 330"/>
              <a:gd name="T2" fmla="*/ 179 w 2399"/>
              <a:gd name="T3" fmla="*/ 9 h 330"/>
              <a:gd name="T4" fmla="*/ 224 w 2399"/>
              <a:gd name="T5" fmla="*/ 16 h 330"/>
              <a:gd name="T6" fmla="*/ 375 w 2399"/>
              <a:gd name="T7" fmla="*/ 20 h 330"/>
              <a:gd name="T8" fmla="*/ 452 w 2399"/>
              <a:gd name="T9" fmla="*/ 30 h 330"/>
              <a:gd name="T10" fmla="*/ 505 w 2399"/>
              <a:gd name="T11" fmla="*/ 38 h 330"/>
              <a:gd name="T12" fmla="*/ 573 w 2399"/>
              <a:gd name="T13" fmla="*/ 48 h 330"/>
              <a:gd name="T14" fmla="*/ 621 w 2399"/>
              <a:gd name="T15" fmla="*/ 54 h 330"/>
              <a:gd name="T16" fmla="*/ 668 w 2399"/>
              <a:gd name="T17" fmla="*/ 63 h 330"/>
              <a:gd name="T18" fmla="*/ 738 w 2399"/>
              <a:gd name="T19" fmla="*/ 73 h 330"/>
              <a:gd name="T20" fmla="*/ 803 w 2399"/>
              <a:gd name="T21" fmla="*/ 79 h 330"/>
              <a:gd name="T22" fmla="*/ 849 w 2399"/>
              <a:gd name="T23" fmla="*/ 84 h 330"/>
              <a:gd name="T24" fmla="*/ 872 w 2399"/>
              <a:gd name="T25" fmla="*/ 91 h 330"/>
              <a:gd name="T26" fmla="*/ 909 w 2399"/>
              <a:gd name="T27" fmla="*/ 97 h 330"/>
              <a:gd name="T28" fmla="*/ 945 w 2399"/>
              <a:gd name="T29" fmla="*/ 102 h 330"/>
              <a:gd name="T30" fmla="*/ 993 w 2399"/>
              <a:gd name="T31" fmla="*/ 106 h 330"/>
              <a:gd name="T32" fmla="*/ 1039 w 2399"/>
              <a:gd name="T33" fmla="*/ 116 h 330"/>
              <a:gd name="T34" fmla="*/ 1080 w 2399"/>
              <a:gd name="T35" fmla="*/ 121 h 330"/>
              <a:gd name="T36" fmla="*/ 1130 w 2399"/>
              <a:gd name="T37" fmla="*/ 128 h 330"/>
              <a:gd name="T38" fmla="*/ 1166 w 2399"/>
              <a:gd name="T39" fmla="*/ 134 h 330"/>
              <a:gd name="T40" fmla="*/ 1219 w 2399"/>
              <a:gd name="T41" fmla="*/ 140 h 330"/>
              <a:gd name="T42" fmla="*/ 1247 w 2399"/>
              <a:gd name="T43" fmla="*/ 149 h 330"/>
              <a:gd name="T44" fmla="*/ 1290 w 2399"/>
              <a:gd name="T45" fmla="*/ 156 h 330"/>
              <a:gd name="T46" fmla="*/ 1326 w 2399"/>
              <a:gd name="T47" fmla="*/ 163 h 330"/>
              <a:gd name="T48" fmla="*/ 1357 w 2399"/>
              <a:gd name="T49" fmla="*/ 171 h 330"/>
              <a:gd name="T50" fmla="*/ 1406 w 2399"/>
              <a:gd name="T51" fmla="*/ 179 h 330"/>
              <a:gd name="T52" fmla="*/ 1454 w 2399"/>
              <a:gd name="T53" fmla="*/ 185 h 330"/>
              <a:gd name="T54" fmla="*/ 1478 w 2399"/>
              <a:gd name="T55" fmla="*/ 186 h 330"/>
              <a:gd name="T56" fmla="*/ 1503 w 2399"/>
              <a:gd name="T57" fmla="*/ 191 h 330"/>
              <a:gd name="T58" fmla="*/ 1539 w 2399"/>
              <a:gd name="T59" fmla="*/ 195 h 330"/>
              <a:gd name="T60" fmla="*/ 1561 w 2399"/>
              <a:gd name="T61" fmla="*/ 200 h 330"/>
              <a:gd name="T62" fmla="*/ 1594 w 2399"/>
              <a:gd name="T63" fmla="*/ 203 h 330"/>
              <a:gd name="T64" fmla="*/ 1641 w 2399"/>
              <a:gd name="T65" fmla="*/ 204 h 330"/>
              <a:gd name="T66" fmla="*/ 1668 w 2399"/>
              <a:gd name="T67" fmla="*/ 207 h 330"/>
              <a:gd name="T68" fmla="*/ 1690 w 2399"/>
              <a:gd name="T69" fmla="*/ 212 h 330"/>
              <a:gd name="T70" fmla="*/ 1720 w 2399"/>
              <a:gd name="T71" fmla="*/ 215 h 330"/>
              <a:gd name="T72" fmla="*/ 1756 w 2399"/>
              <a:gd name="T73" fmla="*/ 220 h 330"/>
              <a:gd name="T74" fmla="*/ 1778 w 2399"/>
              <a:gd name="T75" fmla="*/ 226 h 330"/>
              <a:gd name="T76" fmla="*/ 1795 w 2399"/>
              <a:gd name="T77" fmla="*/ 231 h 330"/>
              <a:gd name="T78" fmla="*/ 1815 w 2399"/>
              <a:gd name="T79" fmla="*/ 234 h 330"/>
              <a:gd name="T80" fmla="*/ 1837 w 2399"/>
              <a:gd name="T81" fmla="*/ 238 h 330"/>
              <a:gd name="T82" fmla="*/ 1862 w 2399"/>
              <a:gd name="T83" fmla="*/ 240 h 330"/>
              <a:gd name="T84" fmla="*/ 1889 w 2399"/>
              <a:gd name="T85" fmla="*/ 243 h 330"/>
              <a:gd name="T86" fmla="*/ 1916 w 2399"/>
              <a:gd name="T87" fmla="*/ 243 h 330"/>
              <a:gd name="T88" fmla="*/ 1942 w 2399"/>
              <a:gd name="T89" fmla="*/ 246 h 330"/>
              <a:gd name="T90" fmla="*/ 1975 w 2399"/>
              <a:gd name="T91" fmla="*/ 251 h 330"/>
              <a:gd name="T92" fmla="*/ 1994 w 2399"/>
              <a:gd name="T93" fmla="*/ 251 h 330"/>
              <a:gd name="T94" fmla="*/ 2022 w 2399"/>
              <a:gd name="T95" fmla="*/ 253 h 330"/>
              <a:gd name="T96" fmla="*/ 2054 w 2399"/>
              <a:gd name="T97" fmla="*/ 257 h 330"/>
              <a:gd name="T98" fmla="*/ 2082 w 2399"/>
              <a:gd name="T99" fmla="*/ 257 h 330"/>
              <a:gd name="T100" fmla="*/ 2102 w 2399"/>
              <a:gd name="T101" fmla="*/ 257 h 330"/>
              <a:gd name="T102" fmla="*/ 2129 w 2399"/>
              <a:gd name="T103" fmla="*/ 257 h 330"/>
              <a:gd name="T104" fmla="*/ 2151 w 2399"/>
              <a:gd name="T105" fmla="*/ 257 h 330"/>
              <a:gd name="T106" fmla="*/ 2173 w 2399"/>
              <a:gd name="T107" fmla="*/ 264 h 330"/>
              <a:gd name="T108" fmla="*/ 2190 w 2399"/>
              <a:gd name="T109" fmla="*/ 264 h 330"/>
              <a:gd name="T110" fmla="*/ 2220 w 2399"/>
              <a:gd name="T111" fmla="*/ 270 h 330"/>
              <a:gd name="T112" fmla="*/ 2239 w 2399"/>
              <a:gd name="T113" fmla="*/ 270 h 330"/>
              <a:gd name="T114" fmla="*/ 2261 w 2399"/>
              <a:gd name="T115" fmla="*/ 279 h 330"/>
              <a:gd name="T116" fmla="*/ 2275 w 2399"/>
              <a:gd name="T117" fmla="*/ 279 h 330"/>
              <a:gd name="T118" fmla="*/ 2319 w 2399"/>
              <a:gd name="T119" fmla="*/ 310 h 330"/>
              <a:gd name="T120" fmla="*/ 2355 w 2399"/>
              <a:gd name="T121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99" h="3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22" y="0"/>
                </a:lnTo>
                <a:lnTo>
                  <a:pt x="22" y="1"/>
                </a:lnTo>
                <a:lnTo>
                  <a:pt x="46" y="1"/>
                </a:lnTo>
                <a:lnTo>
                  <a:pt x="46" y="1"/>
                </a:lnTo>
                <a:lnTo>
                  <a:pt x="63" y="1"/>
                </a:lnTo>
                <a:lnTo>
                  <a:pt x="63" y="1"/>
                </a:lnTo>
                <a:lnTo>
                  <a:pt x="77" y="1"/>
                </a:lnTo>
                <a:lnTo>
                  <a:pt x="77" y="1"/>
                </a:lnTo>
                <a:lnTo>
                  <a:pt x="82" y="1"/>
                </a:lnTo>
                <a:lnTo>
                  <a:pt x="82" y="2"/>
                </a:lnTo>
                <a:lnTo>
                  <a:pt x="88" y="2"/>
                </a:lnTo>
                <a:lnTo>
                  <a:pt x="88" y="3"/>
                </a:lnTo>
                <a:lnTo>
                  <a:pt x="104" y="3"/>
                </a:lnTo>
                <a:lnTo>
                  <a:pt x="104" y="4"/>
                </a:lnTo>
                <a:lnTo>
                  <a:pt x="110" y="4"/>
                </a:lnTo>
                <a:lnTo>
                  <a:pt x="110" y="5"/>
                </a:lnTo>
                <a:lnTo>
                  <a:pt x="126" y="5"/>
                </a:lnTo>
                <a:lnTo>
                  <a:pt x="126" y="6"/>
                </a:lnTo>
                <a:lnTo>
                  <a:pt x="130" y="6"/>
                </a:lnTo>
                <a:lnTo>
                  <a:pt x="130" y="6"/>
                </a:lnTo>
                <a:lnTo>
                  <a:pt x="132" y="6"/>
                </a:lnTo>
                <a:lnTo>
                  <a:pt x="132" y="6"/>
                </a:lnTo>
                <a:lnTo>
                  <a:pt x="134" y="6"/>
                </a:lnTo>
                <a:lnTo>
                  <a:pt x="134" y="7"/>
                </a:lnTo>
                <a:lnTo>
                  <a:pt x="143" y="7"/>
                </a:lnTo>
                <a:lnTo>
                  <a:pt x="143" y="8"/>
                </a:lnTo>
                <a:lnTo>
                  <a:pt x="165" y="8"/>
                </a:lnTo>
                <a:lnTo>
                  <a:pt x="165" y="9"/>
                </a:lnTo>
                <a:lnTo>
                  <a:pt x="179" y="9"/>
                </a:lnTo>
                <a:lnTo>
                  <a:pt x="179" y="10"/>
                </a:lnTo>
                <a:lnTo>
                  <a:pt x="182" y="10"/>
                </a:lnTo>
                <a:lnTo>
                  <a:pt x="182" y="11"/>
                </a:lnTo>
                <a:lnTo>
                  <a:pt x="187" y="11"/>
                </a:lnTo>
                <a:lnTo>
                  <a:pt x="187" y="11"/>
                </a:lnTo>
                <a:lnTo>
                  <a:pt x="188" y="11"/>
                </a:lnTo>
                <a:lnTo>
                  <a:pt x="188" y="11"/>
                </a:lnTo>
                <a:lnTo>
                  <a:pt x="196" y="11"/>
                </a:lnTo>
                <a:lnTo>
                  <a:pt x="196" y="12"/>
                </a:lnTo>
                <a:lnTo>
                  <a:pt x="201" y="12"/>
                </a:lnTo>
                <a:lnTo>
                  <a:pt x="201" y="12"/>
                </a:lnTo>
                <a:lnTo>
                  <a:pt x="214" y="12"/>
                </a:lnTo>
                <a:lnTo>
                  <a:pt x="214" y="13"/>
                </a:lnTo>
                <a:lnTo>
                  <a:pt x="217" y="13"/>
                </a:lnTo>
                <a:lnTo>
                  <a:pt x="217" y="15"/>
                </a:lnTo>
                <a:lnTo>
                  <a:pt x="220" y="15"/>
                </a:lnTo>
                <a:lnTo>
                  <a:pt x="220" y="16"/>
                </a:lnTo>
                <a:lnTo>
                  <a:pt x="224" y="16"/>
                </a:lnTo>
                <a:lnTo>
                  <a:pt x="224" y="16"/>
                </a:lnTo>
                <a:lnTo>
                  <a:pt x="231" y="16"/>
                </a:lnTo>
                <a:lnTo>
                  <a:pt x="231" y="16"/>
                </a:lnTo>
                <a:lnTo>
                  <a:pt x="261" y="16"/>
                </a:lnTo>
                <a:lnTo>
                  <a:pt x="261" y="17"/>
                </a:lnTo>
                <a:lnTo>
                  <a:pt x="264" y="17"/>
                </a:lnTo>
                <a:lnTo>
                  <a:pt x="264" y="17"/>
                </a:lnTo>
                <a:lnTo>
                  <a:pt x="278" y="17"/>
                </a:lnTo>
                <a:lnTo>
                  <a:pt x="278" y="17"/>
                </a:lnTo>
                <a:lnTo>
                  <a:pt x="312" y="17"/>
                </a:lnTo>
                <a:lnTo>
                  <a:pt x="312" y="18"/>
                </a:lnTo>
                <a:lnTo>
                  <a:pt x="320" y="18"/>
                </a:lnTo>
                <a:lnTo>
                  <a:pt x="320" y="18"/>
                </a:lnTo>
                <a:lnTo>
                  <a:pt x="352" y="18"/>
                </a:lnTo>
                <a:lnTo>
                  <a:pt x="352" y="18"/>
                </a:lnTo>
                <a:lnTo>
                  <a:pt x="359" y="18"/>
                </a:lnTo>
                <a:lnTo>
                  <a:pt x="359" y="19"/>
                </a:lnTo>
                <a:lnTo>
                  <a:pt x="363" y="19"/>
                </a:lnTo>
                <a:lnTo>
                  <a:pt x="363" y="20"/>
                </a:lnTo>
                <a:lnTo>
                  <a:pt x="375" y="20"/>
                </a:lnTo>
                <a:lnTo>
                  <a:pt x="375" y="21"/>
                </a:lnTo>
                <a:lnTo>
                  <a:pt x="377" y="21"/>
                </a:lnTo>
                <a:lnTo>
                  <a:pt x="377" y="23"/>
                </a:lnTo>
                <a:lnTo>
                  <a:pt x="396" y="23"/>
                </a:lnTo>
                <a:lnTo>
                  <a:pt x="396" y="23"/>
                </a:lnTo>
                <a:lnTo>
                  <a:pt x="403" y="23"/>
                </a:lnTo>
                <a:lnTo>
                  <a:pt x="403" y="24"/>
                </a:lnTo>
                <a:lnTo>
                  <a:pt x="406" y="24"/>
                </a:lnTo>
                <a:lnTo>
                  <a:pt x="406" y="26"/>
                </a:lnTo>
                <a:lnTo>
                  <a:pt x="410" y="26"/>
                </a:lnTo>
                <a:lnTo>
                  <a:pt x="410" y="27"/>
                </a:lnTo>
                <a:lnTo>
                  <a:pt x="413" y="27"/>
                </a:lnTo>
                <a:lnTo>
                  <a:pt x="413" y="28"/>
                </a:lnTo>
                <a:lnTo>
                  <a:pt x="428" y="28"/>
                </a:lnTo>
                <a:lnTo>
                  <a:pt x="428" y="29"/>
                </a:lnTo>
                <a:lnTo>
                  <a:pt x="439" y="29"/>
                </a:lnTo>
                <a:lnTo>
                  <a:pt x="439" y="29"/>
                </a:lnTo>
                <a:lnTo>
                  <a:pt x="452" y="29"/>
                </a:lnTo>
                <a:lnTo>
                  <a:pt x="452" y="30"/>
                </a:lnTo>
                <a:lnTo>
                  <a:pt x="460" y="30"/>
                </a:lnTo>
                <a:lnTo>
                  <a:pt x="460" y="31"/>
                </a:lnTo>
                <a:lnTo>
                  <a:pt x="461" y="31"/>
                </a:lnTo>
                <a:lnTo>
                  <a:pt x="461" y="31"/>
                </a:lnTo>
                <a:lnTo>
                  <a:pt x="465" y="31"/>
                </a:lnTo>
                <a:lnTo>
                  <a:pt x="465" y="32"/>
                </a:lnTo>
                <a:lnTo>
                  <a:pt x="472" y="32"/>
                </a:lnTo>
                <a:lnTo>
                  <a:pt x="472" y="33"/>
                </a:lnTo>
                <a:lnTo>
                  <a:pt x="476" y="33"/>
                </a:lnTo>
                <a:lnTo>
                  <a:pt x="476" y="34"/>
                </a:lnTo>
                <a:lnTo>
                  <a:pt x="483" y="34"/>
                </a:lnTo>
                <a:lnTo>
                  <a:pt x="483" y="35"/>
                </a:lnTo>
                <a:lnTo>
                  <a:pt x="485" y="35"/>
                </a:lnTo>
                <a:lnTo>
                  <a:pt x="485" y="36"/>
                </a:lnTo>
                <a:lnTo>
                  <a:pt x="487" y="36"/>
                </a:lnTo>
                <a:lnTo>
                  <a:pt x="487" y="37"/>
                </a:lnTo>
                <a:lnTo>
                  <a:pt x="501" y="37"/>
                </a:lnTo>
                <a:lnTo>
                  <a:pt x="501" y="38"/>
                </a:lnTo>
                <a:lnTo>
                  <a:pt x="505" y="38"/>
                </a:lnTo>
                <a:lnTo>
                  <a:pt x="505" y="39"/>
                </a:lnTo>
                <a:lnTo>
                  <a:pt x="507" y="39"/>
                </a:lnTo>
                <a:lnTo>
                  <a:pt x="507" y="40"/>
                </a:lnTo>
                <a:lnTo>
                  <a:pt x="526" y="40"/>
                </a:lnTo>
                <a:lnTo>
                  <a:pt x="526" y="41"/>
                </a:lnTo>
                <a:lnTo>
                  <a:pt x="534" y="41"/>
                </a:lnTo>
                <a:lnTo>
                  <a:pt x="534" y="42"/>
                </a:lnTo>
                <a:lnTo>
                  <a:pt x="538" y="42"/>
                </a:lnTo>
                <a:lnTo>
                  <a:pt x="538" y="43"/>
                </a:lnTo>
                <a:lnTo>
                  <a:pt x="540" y="43"/>
                </a:lnTo>
                <a:lnTo>
                  <a:pt x="540" y="45"/>
                </a:lnTo>
                <a:lnTo>
                  <a:pt x="541" y="45"/>
                </a:lnTo>
                <a:lnTo>
                  <a:pt x="541" y="46"/>
                </a:lnTo>
                <a:lnTo>
                  <a:pt x="560" y="46"/>
                </a:lnTo>
                <a:lnTo>
                  <a:pt x="560" y="47"/>
                </a:lnTo>
                <a:lnTo>
                  <a:pt x="568" y="47"/>
                </a:lnTo>
                <a:lnTo>
                  <a:pt x="568" y="48"/>
                </a:lnTo>
                <a:lnTo>
                  <a:pt x="573" y="48"/>
                </a:lnTo>
                <a:lnTo>
                  <a:pt x="573" y="48"/>
                </a:lnTo>
                <a:lnTo>
                  <a:pt x="574" y="48"/>
                </a:lnTo>
                <a:lnTo>
                  <a:pt x="574" y="49"/>
                </a:lnTo>
                <a:lnTo>
                  <a:pt x="584" y="49"/>
                </a:lnTo>
                <a:lnTo>
                  <a:pt x="584" y="49"/>
                </a:lnTo>
                <a:lnTo>
                  <a:pt x="589" y="49"/>
                </a:lnTo>
                <a:lnTo>
                  <a:pt x="589" y="50"/>
                </a:lnTo>
                <a:lnTo>
                  <a:pt x="593" y="50"/>
                </a:lnTo>
                <a:lnTo>
                  <a:pt x="593" y="51"/>
                </a:lnTo>
                <a:lnTo>
                  <a:pt x="596" y="51"/>
                </a:lnTo>
                <a:lnTo>
                  <a:pt x="596" y="52"/>
                </a:lnTo>
                <a:lnTo>
                  <a:pt x="607" y="52"/>
                </a:lnTo>
                <a:lnTo>
                  <a:pt x="607" y="53"/>
                </a:lnTo>
                <a:lnTo>
                  <a:pt x="609" y="53"/>
                </a:lnTo>
                <a:lnTo>
                  <a:pt x="609" y="53"/>
                </a:lnTo>
                <a:lnTo>
                  <a:pt x="614" y="53"/>
                </a:lnTo>
                <a:lnTo>
                  <a:pt x="614" y="54"/>
                </a:lnTo>
                <a:lnTo>
                  <a:pt x="615" y="54"/>
                </a:lnTo>
                <a:lnTo>
                  <a:pt x="615" y="54"/>
                </a:lnTo>
                <a:lnTo>
                  <a:pt x="621" y="54"/>
                </a:lnTo>
                <a:lnTo>
                  <a:pt x="621" y="55"/>
                </a:lnTo>
                <a:lnTo>
                  <a:pt x="626" y="55"/>
                </a:lnTo>
                <a:lnTo>
                  <a:pt x="626" y="56"/>
                </a:lnTo>
                <a:lnTo>
                  <a:pt x="628" y="56"/>
                </a:lnTo>
                <a:lnTo>
                  <a:pt x="628" y="57"/>
                </a:lnTo>
                <a:lnTo>
                  <a:pt x="631" y="57"/>
                </a:lnTo>
                <a:lnTo>
                  <a:pt x="631" y="57"/>
                </a:lnTo>
                <a:lnTo>
                  <a:pt x="648" y="57"/>
                </a:lnTo>
                <a:lnTo>
                  <a:pt x="648" y="58"/>
                </a:lnTo>
                <a:lnTo>
                  <a:pt x="650" y="58"/>
                </a:lnTo>
                <a:lnTo>
                  <a:pt x="650" y="58"/>
                </a:lnTo>
                <a:lnTo>
                  <a:pt x="659" y="58"/>
                </a:lnTo>
                <a:lnTo>
                  <a:pt x="659" y="61"/>
                </a:lnTo>
                <a:lnTo>
                  <a:pt x="661" y="61"/>
                </a:lnTo>
                <a:lnTo>
                  <a:pt x="661" y="62"/>
                </a:lnTo>
                <a:lnTo>
                  <a:pt x="664" y="62"/>
                </a:lnTo>
                <a:lnTo>
                  <a:pt x="664" y="63"/>
                </a:lnTo>
                <a:lnTo>
                  <a:pt x="668" y="63"/>
                </a:lnTo>
                <a:lnTo>
                  <a:pt x="668" y="63"/>
                </a:lnTo>
                <a:lnTo>
                  <a:pt x="670" y="63"/>
                </a:lnTo>
                <a:lnTo>
                  <a:pt x="670" y="64"/>
                </a:lnTo>
                <a:lnTo>
                  <a:pt x="680" y="64"/>
                </a:lnTo>
                <a:lnTo>
                  <a:pt x="680" y="65"/>
                </a:lnTo>
                <a:lnTo>
                  <a:pt x="694" y="65"/>
                </a:lnTo>
                <a:lnTo>
                  <a:pt x="694" y="66"/>
                </a:lnTo>
                <a:lnTo>
                  <a:pt x="695" y="66"/>
                </a:lnTo>
                <a:lnTo>
                  <a:pt x="695" y="67"/>
                </a:lnTo>
                <a:lnTo>
                  <a:pt x="700" y="67"/>
                </a:lnTo>
                <a:lnTo>
                  <a:pt x="700" y="67"/>
                </a:lnTo>
                <a:lnTo>
                  <a:pt x="712" y="67"/>
                </a:lnTo>
                <a:lnTo>
                  <a:pt x="712" y="68"/>
                </a:lnTo>
                <a:lnTo>
                  <a:pt x="722" y="68"/>
                </a:lnTo>
                <a:lnTo>
                  <a:pt x="722" y="69"/>
                </a:lnTo>
                <a:lnTo>
                  <a:pt x="725" y="69"/>
                </a:lnTo>
                <a:lnTo>
                  <a:pt x="725" y="72"/>
                </a:lnTo>
                <a:lnTo>
                  <a:pt x="734" y="72"/>
                </a:lnTo>
                <a:lnTo>
                  <a:pt x="734" y="73"/>
                </a:lnTo>
                <a:lnTo>
                  <a:pt x="738" y="73"/>
                </a:lnTo>
                <a:lnTo>
                  <a:pt x="738" y="74"/>
                </a:lnTo>
                <a:lnTo>
                  <a:pt x="742" y="74"/>
                </a:lnTo>
                <a:lnTo>
                  <a:pt x="742" y="74"/>
                </a:lnTo>
                <a:lnTo>
                  <a:pt x="749" y="74"/>
                </a:lnTo>
                <a:lnTo>
                  <a:pt x="749" y="74"/>
                </a:lnTo>
                <a:lnTo>
                  <a:pt x="758" y="74"/>
                </a:lnTo>
                <a:lnTo>
                  <a:pt x="758" y="75"/>
                </a:lnTo>
                <a:lnTo>
                  <a:pt x="764" y="75"/>
                </a:lnTo>
                <a:lnTo>
                  <a:pt x="764" y="75"/>
                </a:lnTo>
                <a:lnTo>
                  <a:pt x="785" y="75"/>
                </a:lnTo>
                <a:lnTo>
                  <a:pt x="785" y="76"/>
                </a:lnTo>
                <a:lnTo>
                  <a:pt x="791" y="76"/>
                </a:lnTo>
                <a:lnTo>
                  <a:pt x="791" y="78"/>
                </a:lnTo>
                <a:lnTo>
                  <a:pt x="794" y="78"/>
                </a:lnTo>
                <a:lnTo>
                  <a:pt x="794" y="78"/>
                </a:lnTo>
                <a:lnTo>
                  <a:pt x="797" y="78"/>
                </a:lnTo>
                <a:lnTo>
                  <a:pt x="797" y="79"/>
                </a:lnTo>
                <a:lnTo>
                  <a:pt x="803" y="79"/>
                </a:lnTo>
                <a:lnTo>
                  <a:pt x="803" y="79"/>
                </a:lnTo>
                <a:lnTo>
                  <a:pt x="805" y="79"/>
                </a:lnTo>
                <a:lnTo>
                  <a:pt x="805" y="79"/>
                </a:lnTo>
                <a:lnTo>
                  <a:pt x="814" y="79"/>
                </a:lnTo>
                <a:lnTo>
                  <a:pt x="814" y="80"/>
                </a:lnTo>
                <a:lnTo>
                  <a:pt x="816" y="80"/>
                </a:lnTo>
                <a:lnTo>
                  <a:pt x="816" y="80"/>
                </a:lnTo>
                <a:lnTo>
                  <a:pt x="818" y="80"/>
                </a:lnTo>
                <a:lnTo>
                  <a:pt x="818" y="81"/>
                </a:lnTo>
                <a:lnTo>
                  <a:pt x="821" y="81"/>
                </a:lnTo>
                <a:lnTo>
                  <a:pt x="821" y="81"/>
                </a:lnTo>
                <a:lnTo>
                  <a:pt x="822" y="81"/>
                </a:lnTo>
                <a:lnTo>
                  <a:pt x="822" y="81"/>
                </a:lnTo>
                <a:lnTo>
                  <a:pt x="829" y="81"/>
                </a:lnTo>
                <a:lnTo>
                  <a:pt x="829" y="82"/>
                </a:lnTo>
                <a:lnTo>
                  <a:pt x="835" y="82"/>
                </a:lnTo>
                <a:lnTo>
                  <a:pt x="835" y="83"/>
                </a:lnTo>
                <a:lnTo>
                  <a:pt x="836" y="83"/>
                </a:lnTo>
                <a:lnTo>
                  <a:pt x="836" y="84"/>
                </a:lnTo>
                <a:lnTo>
                  <a:pt x="849" y="84"/>
                </a:lnTo>
                <a:lnTo>
                  <a:pt x="849" y="85"/>
                </a:lnTo>
                <a:lnTo>
                  <a:pt x="850" y="85"/>
                </a:lnTo>
                <a:lnTo>
                  <a:pt x="850" y="85"/>
                </a:lnTo>
                <a:lnTo>
                  <a:pt x="855" y="85"/>
                </a:lnTo>
                <a:lnTo>
                  <a:pt x="855" y="86"/>
                </a:lnTo>
                <a:lnTo>
                  <a:pt x="857" y="86"/>
                </a:lnTo>
                <a:lnTo>
                  <a:pt x="857" y="87"/>
                </a:lnTo>
                <a:lnTo>
                  <a:pt x="858" y="87"/>
                </a:lnTo>
                <a:lnTo>
                  <a:pt x="858" y="88"/>
                </a:lnTo>
                <a:lnTo>
                  <a:pt x="865" y="88"/>
                </a:lnTo>
                <a:lnTo>
                  <a:pt x="865" y="88"/>
                </a:lnTo>
                <a:lnTo>
                  <a:pt x="866" y="88"/>
                </a:lnTo>
                <a:lnTo>
                  <a:pt x="866" y="89"/>
                </a:lnTo>
                <a:lnTo>
                  <a:pt x="869" y="89"/>
                </a:lnTo>
                <a:lnTo>
                  <a:pt x="869" y="90"/>
                </a:lnTo>
                <a:lnTo>
                  <a:pt x="871" y="90"/>
                </a:lnTo>
                <a:lnTo>
                  <a:pt x="871" y="91"/>
                </a:lnTo>
                <a:lnTo>
                  <a:pt x="872" y="91"/>
                </a:lnTo>
                <a:lnTo>
                  <a:pt x="872" y="91"/>
                </a:lnTo>
                <a:lnTo>
                  <a:pt x="874" y="91"/>
                </a:lnTo>
                <a:lnTo>
                  <a:pt x="874" y="92"/>
                </a:lnTo>
                <a:lnTo>
                  <a:pt x="876" y="92"/>
                </a:lnTo>
                <a:lnTo>
                  <a:pt x="876" y="93"/>
                </a:lnTo>
                <a:lnTo>
                  <a:pt x="877" y="93"/>
                </a:lnTo>
                <a:lnTo>
                  <a:pt x="877" y="94"/>
                </a:lnTo>
                <a:lnTo>
                  <a:pt x="879" y="94"/>
                </a:lnTo>
                <a:lnTo>
                  <a:pt x="879" y="96"/>
                </a:lnTo>
                <a:lnTo>
                  <a:pt x="883" y="96"/>
                </a:lnTo>
                <a:lnTo>
                  <a:pt x="883" y="96"/>
                </a:lnTo>
                <a:lnTo>
                  <a:pt x="885" y="96"/>
                </a:lnTo>
                <a:lnTo>
                  <a:pt x="885" y="96"/>
                </a:lnTo>
                <a:lnTo>
                  <a:pt x="890" y="96"/>
                </a:lnTo>
                <a:lnTo>
                  <a:pt x="890" y="96"/>
                </a:lnTo>
                <a:lnTo>
                  <a:pt x="893" y="96"/>
                </a:lnTo>
                <a:lnTo>
                  <a:pt x="893" y="96"/>
                </a:lnTo>
                <a:lnTo>
                  <a:pt x="898" y="96"/>
                </a:lnTo>
                <a:lnTo>
                  <a:pt x="898" y="97"/>
                </a:lnTo>
                <a:lnTo>
                  <a:pt x="909" y="97"/>
                </a:lnTo>
                <a:lnTo>
                  <a:pt x="909" y="98"/>
                </a:lnTo>
                <a:lnTo>
                  <a:pt x="912" y="98"/>
                </a:lnTo>
                <a:lnTo>
                  <a:pt x="912" y="98"/>
                </a:lnTo>
                <a:lnTo>
                  <a:pt x="913" y="98"/>
                </a:lnTo>
                <a:lnTo>
                  <a:pt x="913" y="98"/>
                </a:lnTo>
                <a:lnTo>
                  <a:pt x="923" y="98"/>
                </a:lnTo>
                <a:lnTo>
                  <a:pt x="923" y="99"/>
                </a:lnTo>
                <a:lnTo>
                  <a:pt x="932" y="99"/>
                </a:lnTo>
                <a:lnTo>
                  <a:pt x="932" y="99"/>
                </a:lnTo>
                <a:lnTo>
                  <a:pt x="934" y="99"/>
                </a:lnTo>
                <a:lnTo>
                  <a:pt x="934" y="99"/>
                </a:lnTo>
                <a:lnTo>
                  <a:pt x="938" y="99"/>
                </a:lnTo>
                <a:lnTo>
                  <a:pt x="938" y="99"/>
                </a:lnTo>
                <a:lnTo>
                  <a:pt x="940" y="99"/>
                </a:lnTo>
                <a:lnTo>
                  <a:pt x="940" y="100"/>
                </a:lnTo>
                <a:lnTo>
                  <a:pt x="943" y="100"/>
                </a:lnTo>
                <a:lnTo>
                  <a:pt x="943" y="101"/>
                </a:lnTo>
                <a:lnTo>
                  <a:pt x="945" y="101"/>
                </a:lnTo>
                <a:lnTo>
                  <a:pt x="945" y="102"/>
                </a:lnTo>
                <a:lnTo>
                  <a:pt x="946" y="102"/>
                </a:lnTo>
                <a:lnTo>
                  <a:pt x="946" y="103"/>
                </a:lnTo>
                <a:lnTo>
                  <a:pt x="948" y="103"/>
                </a:lnTo>
                <a:lnTo>
                  <a:pt x="948" y="103"/>
                </a:lnTo>
                <a:lnTo>
                  <a:pt x="954" y="103"/>
                </a:lnTo>
                <a:lnTo>
                  <a:pt x="954" y="103"/>
                </a:lnTo>
                <a:lnTo>
                  <a:pt x="956" y="103"/>
                </a:lnTo>
                <a:lnTo>
                  <a:pt x="956" y="103"/>
                </a:lnTo>
                <a:lnTo>
                  <a:pt x="960" y="103"/>
                </a:lnTo>
                <a:lnTo>
                  <a:pt x="960" y="104"/>
                </a:lnTo>
                <a:lnTo>
                  <a:pt x="968" y="104"/>
                </a:lnTo>
                <a:lnTo>
                  <a:pt x="968" y="104"/>
                </a:lnTo>
                <a:lnTo>
                  <a:pt x="971" y="104"/>
                </a:lnTo>
                <a:lnTo>
                  <a:pt x="971" y="105"/>
                </a:lnTo>
                <a:lnTo>
                  <a:pt x="981" y="105"/>
                </a:lnTo>
                <a:lnTo>
                  <a:pt x="981" y="106"/>
                </a:lnTo>
                <a:lnTo>
                  <a:pt x="992" y="106"/>
                </a:lnTo>
                <a:lnTo>
                  <a:pt x="992" y="106"/>
                </a:lnTo>
                <a:lnTo>
                  <a:pt x="993" y="106"/>
                </a:lnTo>
                <a:lnTo>
                  <a:pt x="993" y="107"/>
                </a:lnTo>
                <a:lnTo>
                  <a:pt x="995" y="107"/>
                </a:lnTo>
                <a:lnTo>
                  <a:pt x="995" y="108"/>
                </a:lnTo>
                <a:lnTo>
                  <a:pt x="1000" y="108"/>
                </a:lnTo>
                <a:lnTo>
                  <a:pt x="1000" y="111"/>
                </a:lnTo>
                <a:lnTo>
                  <a:pt x="1003" y="111"/>
                </a:lnTo>
                <a:lnTo>
                  <a:pt x="1003" y="112"/>
                </a:lnTo>
                <a:lnTo>
                  <a:pt x="1012" y="112"/>
                </a:lnTo>
                <a:lnTo>
                  <a:pt x="1012" y="113"/>
                </a:lnTo>
                <a:lnTo>
                  <a:pt x="1022" y="113"/>
                </a:lnTo>
                <a:lnTo>
                  <a:pt x="1022" y="114"/>
                </a:lnTo>
                <a:lnTo>
                  <a:pt x="1026" y="114"/>
                </a:lnTo>
                <a:lnTo>
                  <a:pt x="1026" y="114"/>
                </a:lnTo>
                <a:lnTo>
                  <a:pt x="1032" y="114"/>
                </a:lnTo>
                <a:lnTo>
                  <a:pt x="1032" y="115"/>
                </a:lnTo>
                <a:lnTo>
                  <a:pt x="1036" y="115"/>
                </a:lnTo>
                <a:lnTo>
                  <a:pt x="1036" y="116"/>
                </a:lnTo>
                <a:lnTo>
                  <a:pt x="1039" y="116"/>
                </a:lnTo>
                <a:lnTo>
                  <a:pt x="1039" y="116"/>
                </a:lnTo>
                <a:lnTo>
                  <a:pt x="1040" y="116"/>
                </a:lnTo>
                <a:lnTo>
                  <a:pt x="1040" y="116"/>
                </a:lnTo>
                <a:lnTo>
                  <a:pt x="1043" y="116"/>
                </a:lnTo>
                <a:lnTo>
                  <a:pt x="1043" y="116"/>
                </a:lnTo>
                <a:lnTo>
                  <a:pt x="1047" y="116"/>
                </a:lnTo>
                <a:lnTo>
                  <a:pt x="1047" y="116"/>
                </a:lnTo>
                <a:lnTo>
                  <a:pt x="1054" y="116"/>
                </a:lnTo>
                <a:lnTo>
                  <a:pt x="1054" y="119"/>
                </a:lnTo>
                <a:lnTo>
                  <a:pt x="1059" y="119"/>
                </a:lnTo>
                <a:lnTo>
                  <a:pt x="1059" y="119"/>
                </a:lnTo>
                <a:lnTo>
                  <a:pt x="1065" y="119"/>
                </a:lnTo>
                <a:lnTo>
                  <a:pt x="1065" y="120"/>
                </a:lnTo>
                <a:lnTo>
                  <a:pt x="1069" y="120"/>
                </a:lnTo>
                <a:lnTo>
                  <a:pt x="1069" y="121"/>
                </a:lnTo>
                <a:lnTo>
                  <a:pt x="1070" y="121"/>
                </a:lnTo>
                <a:lnTo>
                  <a:pt x="1070" y="121"/>
                </a:lnTo>
                <a:lnTo>
                  <a:pt x="1075" y="121"/>
                </a:lnTo>
                <a:lnTo>
                  <a:pt x="1075" y="121"/>
                </a:lnTo>
                <a:lnTo>
                  <a:pt x="1080" y="121"/>
                </a:lnTo>
                <a:lnTo>
                  <a:pt x="1080" y="121"/>
                </a:lnTo>
                <a:lnTo>
                  <a:pt x="1084" y="121"/>
                </a:lnTo>
                <a:lnTo>
                  <a:pt x="1084" y="122"/>
                </a:lnTo>
                <a:lnTo>
                  <a:pt x="1087" y="122"/>
                </a:lnTo>
                <a:lnTo>
                  <a:pt x="1087" y="122"/>
                </a:lnTo>
                <a:lnTo>
                  <a:pt x="1092" y="122"/>
                </a:lnTo>
                <a:lnTo>
                  <a:pt x="1092" y="123"/>
                </a:lnTo>
                <a:lnTo>
                  <a:pt x="1103" y="123"/>
                </a:lnTo>
                <a:lnTo>
                  <a:pt x="1103" y="124"/>
                </a:lnTo>
                <a:lnTo>
                  <a:pt x="1106" y="124"/>
                </a:lnTo>
                <a:lnTo>
                  <a:pt x="1106" y="125"/>
                </a:lnTo>
                <a:lnTo>
                  <a:pt x="1108" y="125"/>
                </a:lnTo>
                <a:lnTo>
                  <a:pt x="1108" y="125"/>
                </a:lnTo>
                <a:lnTo>
                  <a:pt x="1109" y="125"/>
                </a:lnTo>
                <a:lnTo>
                  <a:pt x="1109" y="127"/>
                </a:lnTo>
                <a:lnTo>
                  <a:pt x="1122" y="127"/>
                </a:lnTo>
                <a:lnTo>
                  <a:pt x="1122" y="128"/>
                </a:lnTo>
                <a:lnTo>
                  <a:pt x="1130" y="128"/>
                </a:lnTo>
                <a:lnTo>
                  <a:pt x="1130" y="128"/>
                </a:lnTo>
                <a:lnTo>
                  <a:pt x="1133" y="128"/>
                </a:lnTo>
                <a:lnTo>
                  <a:pt x="1133" y="129"/>
                </a:lnTo>
                <a:lnTo>
                  <a:pt x="1134" y="129"/>
                </a:lnTo>
                <a:lnTo>
                  <a:pt x="1134" y="130"/>
                </a:lnTo>
                <a:lnTo>
                  <a:pt x="1136" y="130"/>
                </a:lnTo>
                <a:lnTo>
                  <a:pt x="1136" y="130"/>
                </a:lnTo>
                <a:lnTo>
                  <a:pt x="1142" y="130"/>
                </a:lnTo>
                <a:lnTo>
                  <a:pt x="1142" y="130"/>
                </a:lnTo>
                <a:lnTo>
                  <a:pt x="1153" y="130"/>
                </a:lnTo>
                <a:lnTo>
                  <a:pt x="1153" y="131"/>
                </a:lnTo>
                <a:lnTo>
                  <a:pt x="1155" y="131"/>
                </a:lnTo>
                <a:lnTo>
                  <a:pt x="1155" y="132"/>
                </a:lnTo>
                <a:lnTo>
                  <a:pt x="1161" y="132"/>
                </a:lnTo>
                <a:lnTo>
                  <a:pt x="1161" y="132"/>
                </a:lnTo>
                <a:lnTo>
                  <a:pt x="1163" y="132"/>
                </a:lnTo>
                <a:lnTo>
                  <a:pt x="1163" y="132"/>
                </a:lnTo>
                <a:lnTo>
                  <a:pt x="1164" y="132"/>
                </a:lnTo>
                <a:lnTo>
                  <a:pt x="1164" y="134"/>
                </a:lnTo>
                <a:lnTo>
                  <a:pt x="1166" y="134"/>
                </a:lnTo>
                <a:lnTo>
                  <a:pt x="1166" y="134"/>
                </a:lnTo>
                <a:lnTo>
                  <a:pt x="1167" y="134"/>
                </a:lnTo>
                <a:lnTo>
                  <a:pt x="1167" y="135"/>
                </a:lnTo>
                <a:lnTo>
                  <a:pt x="1178" y="135"/>
                </a:lnTo>
                <a:lnTo>
                  <a:pt x="1178" y="135"/>
                </a:lnTo>
                <a:lnTo>
                  <a:pt x="1186" y="135"/>
                </a:lnTo>
                <a:lnTo>
                  <a:pt x="1186" y="137"/>
                </a:lnTo>
                <a:lnTo>
                  <a:pt x="1188" y="137"/>
                </a:lnTo>
                <a:lnTo>
                  <a:pt x="1188" y="137"/>
                </a:lnTo>
                <a:lnTo>
                  <a:pt x="1197" y="137"/>
                </a:lnTo>
                <a:lnTo>
                  <a:pt x="1197" y="138"/>
                </a:lnTo>
                <a:lnTo>
                  <a:pt x="1202" y="138"/>
                </a:lnTo>
                <a:lnTo>
                  <a:pt x="1202" y="139"/>
                </a:lnTo>
                <a:lnTo>
                  <a:pt x="1205" y="139"/>
                </a:lnTo>
                <a:lnTo>
                  <a:pt x="1205" y="140"/>
                </a:lnTo>
                <a:lnTo>
                  <a:pt x="1211" y="140"/>
                </a:lnTo>
                <a:lnTo>
                  <a:pt x="1211" y="140"/>
                </a:lnTo>
                <a:lnTo>
                  <a:pt x="1219" y="140"/>
                </a:lnTo>
                <a:lnTo>
                  <a:pt x="1219" y="140"/>
                </a:lnTo>
                <a:lnTo>
                  <a:pt x="1224" y="140"/>
                </a:lnTo>
                <a:lnTo>
                  <a:pt x="1224" y="141"/>
                </a:lnTo>
                <a:lnTo>
                  <a:pt x="1233" y="141"/>
                </a:lnTo>
                <a:lnTo>
                  <a:pt x="1233" y="141"/>
                </a:lnTo>
                <a:lnTo>
                  <a:pt x="1235" y="141"/>
                </a:lnTo>
                <a:lnTo>
                  <a:pt x="1235" y="142"/>
                </a:lnTo>
                <a:lnTo>
                  <a:pt x="1238" y="142"/>
                </a:lnTo>
                <a:lnTo>
                  <a:pt x="1238" y="143"/>
                </a:lnTo>
                <a:lnTo>
                  <a:pt x="1240" y="143"/>
                </a:lnTo>
                <a:lnTo>
                  <a:pt x="1240" y="145"/>
                </a:lnTo>
                <a:lnTo>
                  <a:pt x="1241" y="145"/>
                </a:lnTo>
                <a:lnTo>
                  <a:pt x="1241" y="147"/>
                </a:lnTo>
                <a:lnTo>
                  <a:pt x="1243" y="147"/>
                </a:lnTo>
                <a:lnTo>
                  <a:pt x="1243" y="148"/>
                </a:lnTo>
                <a:lnTo>
                  <a:pt x="1244" y="148"/>
                </a:lnTo>
                <a:lnTo>
                  <a:pt x="1244" y="149"/>
                </a:lnTo>
                <a:lnTo>
                  <a:pt x="1246" y="149"/>
                </a:lnTo>
                <a:lnTo>
                  <a:pt x="1246" y="149"/>
                </a:lnTo>
                <a:lnTo>
                  <a:pt x="1247" y="149"/>
                </a:lnTo>
                <a:lnTo>
                  <a:pt x="1247" y="150"/>
                </a:lnTo>
                <a:lnTo>
                  <a:pt x="1252" y="150"/>
                </a:lnTo>
                <a:lnTo>
                  <a:pt x="1252" y="151"/>
                </a:lnTo>
                <a:lnTo>
                  <a:pt x="1255" y="151"/>
                </a:lnTo>
                <a:lnTo>
                  <a:pt x="1255" y="152"/>
                </a:lnTo>
                <a:lnTo>
                  <a:pt x="1263" y="152"/>
                </a:lnTo>
                <a:lnTo>
                  <a:pt x="1263" y="154"/>
                </a:lnTo>
                <a:lnTo>
                  <a:pt x="1266" y="154"/>
                </a:lnTo>
                <a:lnTo>
                  <a:pt x="1266" y="154"/>
                </a:lnTo>
                <a:lnTo>
                  <a:pt x="1268" y="154"/>
                </a:lnTo>
                <a:lnTo>
                  <a:pt x="1268" y="155"/>
                </a:lnTo>
                <a:lnTo>
                  <a:pt x="1274" y="155"/>
                </a:lnTo>
                <a:lnTo>
                  <a:pt x="1274" y="155"/>
                </a:lnTo>
                <a:lnTo>
                  <a:pt x="1276" y="155"/>
                </a:lnTo>
                <a:lnTo>
                  <a:pt x="1276" y="156"/>
                </a:lnTo>
                <a:lnTo>
                  <a:pt x="1277" y="156"/>
                </a:lnTo>
                <a:lnTo>
                  <a:pt x="1277" y="156"/>
                </a:lnTo>
                <a:lnTo>
                  <a:pt x="1290" y="156"/>
                </a:lnTo>
                <a:lnTo>
                  <a:pt x="1290" y="156"/>
                </a:lnTo>
                <a:lnTo>
                  <a:pt x="1294" y="156"/>
                </a:lnTo>
                <a:lnTo>
                  <a:pt x="1294" y="156"/>
                </a:lnTo>
                <a:lnTo>
                  <a:pt x="1296" y="156"/>
                </a:lnTo>
                <a:lnTo>
                  <a:pt x="1296" y="157"/>
                </a:lnTo>
                <a:lnTo>
                  <a:pt x="1301" y="157"/>
                </a:lnTo>
                <a:lnTo>
                  <a:pt x="1301" y="157"/>
                </a:lnTo>
                <a:lnTo>
                  <a:pt x="1305" y="157"/>
                </a:lnTo>
                <a:lnTo>
                  <a:pt x="1305" y="157"/>
                </a:lnTo>
                <a:lnTo>
                  <a:pt x="1307" y="157"/>
                </a:lnTo>
                <a:lnTo>
                  <a:pt x="1307" y="158"/>
                </a:lnTo>
                <a:lnTo>
                  <a:pt x="1310" y="158"/>
                </a:lnTo>
                <a:lnTo>
                  <a:pt x="1310" y="159"/>
                </a:lnTo>
                <a:lnTo>
                  <a:pt x="1312" y="159"/>
                </a:lnTo>
                <a:lnTo>
                  <a:pt x="1312" y="161"/>
                </a:lnTo>
                <a:lnTo>
                  <a:pt x="1320" y="161"/>
                </a:lnTo>
                <a:lnTo>
                  <a:pt x="1320" y="162"/>
                </a:lnTo>
                <a:lnTo>
                  <a:pt x="1323" y="162"/>
                </a:lnTo>
                <a:lnTo>
                  <a:pt x="1323" y="163"/>
                </a:lnTo>
                <a:lnTo>
                  <a:pt x="1326" y="163"/>
                </a:lnTo>
                <a:lnTo>
                  <a:pt x="1326" y="164"/>
                </a:lnTo>
                <a:lnTo>
                  <a:pt x="1329" y="164"/>
                </a:lnTo>
                <a:lnTo>
                  <a:pt x="1329" y="165"/>
                </a:lnTo>
                <a:lnTo>
                  <a:pt x="1334" y="165"/>
                </a:lnTo>
                <a:lnTo>
                  <a:pt x="1334" y="167"/>
                </a:lnTo>
                <a:lnTo>
                  <a:pt x="1337" y="167"/>
                </a:lnTo>
                <a:lnTo>
                  <a:pt x="1337" y="168"/>
                </a:lnTo>
                <a:lnTo>
                  <a:pt x="1340" y="168"/>
                </a:lnTo>
                <a:lnTo>
                  <a:pt x="1340" y="169"/>
                </a:lnTo>
                <a:lnTo>
                  <a:pt x="1342" y="169"/>
                </a:lnTo>
                <a:lnTo>
                  <a:pt x="1342" y="169"/>
                </a:lnTo>
                <a:lnTo>
                  <a:pt x="1343" y="169"/>
                </a:lnTo>
                <a:lnTo>
                  <a:pt x="1343" y="170"/>
                </a:lnTo>
                <a:lnTo>
                  <a:pt x="1345" y="170"/>
                </a:lnTo>
                <a:lnTo>
                  <a:pt x="1345" y="170"/>
                </a:lnTo>
                <a:lnTo>
                  <a:pt x="1352" y="170"/>
                </a:lnTo>
                <a:lnTo>
                  <a:pt x="1352" y="170"/>
                </a:lnTo>
                <a:lnTo>
                  <a:pt x="1357" y="170"/>
                </a:lnTo>
                <a:lnTo>
                  <a:pt x="1357" y="171"/>
                </a:lnTo>
                <a:lnTo>
                  <a:pt x="1360" y="171"/>
                </a:lnTo>
                <a:lnTo>
                  <a:pt x="1360" y="172"/>
                </a:lnTo>
                <a:lnTo>
                  <a:pt x="1362" y="172"/>
                </a:lnTo>
                <a:lnTo>
                  <a:pt x="1362" y="174"/>
                </a:lnTo>
                <a:lnTo>
                  <a:pt x="1365" y="174"/>
                </a:lnTo>
                <a:lnTo>
                  <a:pt x="1365" y="175"/>
                </a:lnTo>
                <a:lnTo>
                  <a:pt x="1367" y="175"/>
                </a:lnTo>
                <a:lnTo>
                  <a:pt x="1367" y="175"/>
                </a:lnTo>
                <a:lnTo>
                  <a:pt x="1368" y="175"/>
                </a:lnTo>
                <a:lnTo>
                  <a:pt x="1368" y="175"/>
                </a:lnTo>
                <a:lnTo>
                  <a:pt x="1375" y="175"/>
                </a:lnTo>
                <a:lnTo>
                  <a:pt x="1375" y="177"/>
                </a:lnTo>
                <a:lnTo>
                  <a:pt x="1378" y="177"/>
                </a:lnTo>
                <a:lnTo>
                  <a:pt x="1378" y="177"/>
                </a:lnTo>
                <a:lnTo>
                  <a:pt x="1381" y="177"/>
                </a:lnTo>
                <a:lnTo>
                  <a:pt x="1381" y="178"/>
                </a:lnTo>
                <a:lnTo>
                  <a:pt x="1398" y="178"/>
                </a:lnTo>
                <a:lnTo>
                  <a:pt x="1398" y="179"/>
                </a:lnTo>
                <a:lnTo>
                  <a:pt x="1406" y="179"/>
                </a:lnTo>
                <a:lnTo>
                  <a:pt x="1406" y="179"/>
                </a:lnTo>
                <a:lnTo>
                  <a:pt x="1417" y="179"/>
                </a:lnTo>
                <a:lnTo>
                  <a:pt x="1417" y="179"/>
                </a:lnTo>
                <a:lnTo>
                  <a:pt x="1422" y="179"/>
                </a:lnTo>
                <a:lnTo>
                  <a:pt x="1422" y="180"/>
                </a:lnTo>
                <a:lnTo>
                  <a:pt x="1423" y="180"/>
                </a:lnTo>
                <a:lnTo>
                  <a:pt x="1423" y="181"/>
                </a:lnTo>
                <a:lnTo>
                  <a:pt x="1433" y="181"/>
                </a:lnTo>
                <a:lnTo>
                  <a:pt x="1433" y="182"/>
                </a:lnTo>
                <a:lnTo>
                  <a:pt x="1440" y="182"/>
                </a:lnTo>
                <a:lnTo>
                  <a:pt x="1440" y="182"/>
                </a:lnTo>
                <a:lnTo>
                  <a:pt x="1450" y="182"/>
                </a:lnTo>
                <a:lnTo>
                  <a:pt x="1450" y="183"/>
                </a:lnTo>
                <a:lnTo>
                  <a:pt x="1451" y="183"/>
                </a:lnTo>
                <a:lnTo>
                  <a:pt x="1451" y="183"/>
                </a:lnTo>
                <a:lnTo>
                  <a:pt x="1453" y="183"/>
                </a:lnTo>
                <a:lnTo>
                  <a:pt x="1453" y="184"/>
                </a:lnTo>
                <a:lnTo>
                  <a:pt x="1454" y="184"/>
                </a:lnTo>
                <a:lnTo>
                  <a:pt x="1454" y="185"/>
                </a:lnTo>
                <a:lnTo>
                  <a:pt x="1459" y="185"/>
                </a:lnTo>
                <a:lnTo>
                  <a:pt x="1459" y="185"/>
                </a:lnTo>
                <a:lnTo>
                  <a:pt x="1461" y="185"/>
                </a:lnTo>
                <a:lnTo>
                  <a:pt x="1461" y="185"/>
                </a:lnTo>
                <a:lnTo>
                  <a:pt x="1462" y="185"/>
                </a:lnTo>
                <a:lnTo>
                  <a:pt x="1462" y="185"/>
                </a:lnTo>
                <a:lnTo>
                  <a:pt x="1464" y="185"/>
                </a:lnTo>
                <a:lnTo>
                  <a:pt x="1464" y="185"/>
                </a:lnTo>
                <a:lnTo>
                  <a:pt x="1466" y="185"/>
                </a:lnTo>
                <a:lnTo>
                  <a:pt x="1466" y="185"/>
                </a:lnTo>
                <a:lnTo>
                  <a:pt x="1472" y="185"/>
                </a:lnTo>
                <a:lnTo>
                  <a:pt x="1472" y="186"/>
                </a:lnTo>
                <a:lnTo>
                  <a:pt x="1473" y="186"/>
                </a:lnTo>
                <a:lnTo>
                  <a:pt x="1473" y="186"/>
                </a:lnTo>
                <a:lnTo>
                  <a:pt x="1475" y="186"/>
                </a:lnTo>
                <a:lnTo>
                  <a:pt x="1475" y="186"/>
                </a:lnTo>
                <a:lnTo>
                  <a:pt x="1476" y="186"/>
                </a:lnTo>
                <a:lnTo>
                  <a:pt x="1476" y="186"/>
                </a:lnTo>
                <a:lnTo>
                  <a:pt x="1478" y="186"/>
                </a:lnTo>
                <a:lnTo>
                  <a:pt x="1478" y="187"/>
                </a:lnTo>
                <a:lnTo>
                  <a:pt x="1480" y="187"/>
                </a:lnTo>
                <a:lnTo>
                  <a:pt x="1480" y="188"/>
                </a:lnTo>
                <a:lnTo>
                  <a:pt x="1481" y="188"/>
                </a:lnTo>
                <a:lnTo>
                  <a:pt x="1481" y="189"/>
                </a:lnTo>
                <a:lnTo>
                  <a:pt x="1483" y="189"/>
                </a:lnTo>
                <a:lnTo>
                  <a:pt x="1483" y="190"/>
                </a:lnTo>
                <a:lnTo>
                  <a:pt x="1487" y="190"/>
                </a:lnTo>
                <a:lnTo>
                  <a:pt x="1487" y="190"/>
                </a:lnTo>
                <a:lnTo>
                  <a:pt x="1494" y="190"/>
                </a:lnTo>
                <a:lnTo>
                  <a:pt x="1494" y="190"/>
                </a:lnTo>
                <a:lnTo>
                  <a:pt x="1495" y="190"/>
                </a:lnTo>
                <a:lnTo>
                  <a:pt x="1495" y="190"/>
                </a:lnTo>
                <a:lnTo>
                  <a:pt x="1497" y="190"/>
                </a:lnTo>
                <a:lnTo>
                  <a:pt x="1497" y="190"/>
                </a:lnTo>
                <a:lnTo>
                  <a:pt x="1498" y="190"/>
                </a:lnTo>
                <a:lnTo>
                  <a:pt x="1498" y="191"/>
                </a:lnTo>
                <a:lnTo>
                  <a:pt x="1503" y="191"/>
                </a:lnTo>
                <a:lnTo>
                  <a:pt x="1503" y="191"/>
                </a:lnTo>
                <a:lnTo>
                  <a:pt x="1506" y="191"/>
                </a:lnTo>
                <a:lnTo>
                  <a:pt x="1506" y="192"/>
                </a:lnTo>
                <a:lnTo>
                  <a:pt x="1511" y="192"/>
                </a:lnTo>
                <a:lnTo>
                  <a:pt x="1511" y="192"/>
                </a:lnTo>
                <a:lnTo>
                  <a:pt x="1516" y="192"/>
                </a:lnTo>
                <a:lnTo>
                  <a:pt x="1516" y="192"/>
                </a:lnTo>
                <a:lnTo>
                  <a:pt x="1517" y="192"/>
                </a:lnTo>
                <a:lnTo>
                  <a:pt x="1517" y="192"/>
                </a:lnTo>
                <a:lnTo>
                  <a:pt x="1519" y="192"/>
                </a:lnTo>
                <a:lnTo>
                  <a:pt x="1519" y="192"/>
                </a:lnTo>
                <a:lnTo>
                  <a:pt x="1522" y="192"/>
                </a:lnTo>
                <a:lnTo>
                  <a:pt x="1522" y="193"/>
                </a:lnTo>
                <a:lnTo>
                  <a:pt x="1527" y="193"/>
                </a:lnTo>
                <a:lnTo>
                  <a:pt x="1527" y="194"/>
                </a:lnTo>
                <a:lnTo>
                  <a:pt x="1528" y="194"/>
                </a:lnTo>
                <a:lnTo>
                  <a:pt x="1528" y="194"/>
                </a:lnTo>
                <a:lnTo>
                  <a:pt x="1530" y="194"/>
                </a:lnTo>
                <a:lnTo>
                  <a:pt x="1530" y="195"/>
                </a:lnTo>
                <a:lnTo>
                  <a:pt x="1539" y="195"/>
                </a:lnTo>
                <a:lnTo>
                  <a:pt x="1539" y="195"/>
                </a:lnTo>
                <a:lnTo>
                  <a:pt x="1541" y="195"/>
                </a:lnTo>
                <a:lnTo>
                  <a:pt x="1541" y="196"/>
                </a:lnTo>
                <a:lnTo>
                  <a:pt x="1545" y="196"/>
                </a:lnTo>
                <a:lnTo>
                  <a:pt x="1545" y="196"/>
                </a:lnTo>
                <a:lnTo>
                  <a:pt x="1547" y="196"/>
                </a:lnTo>
                <a:lnTo>
                  <a:pt x="1547" y="196"/>
                </a:lnTo>
                <a:lnTo>
                  <a:pt x="1549" y="196"/>
                </a:lnTo>
                <a:lnTo>
                  <a:pt x="1549" y="196"/>
                </a:lnTo>
                <a:lnTo>
                  <a:pt x="1550" y="196"/>
                </a:lnTo>
                <a:lnTo>
                  <a:pt x="1550" y="197"/>
                </a:lnTo>
                <a:lnTo>
                  <a:pt x="1552" y="197"/>
                </a:lnTo>
                <a:lnTo>
                  <a:pt x="1552" y="199"/>
                </a:lnTo>
                <a:lnTo>
                  <a:pt x="1555" y="199"/>
                </a:lnTo>
                <a:lnTo>
                  <a:pt x="1555" y="199"/>
                </a:lnTo>
                <a:lnTo>
                  <a:pt x="1560" y="199"/>
                </a:lnTo>
                <a:lnTo>
                  <a:pt x="1560" y="200"/>
                </a:lnTo>
                <a:lnTo>
                  <a:pt x="1561" y="200"/>
                </a:lnTo>
                <a:lnTo>
                  <a:pt x="1561" y="200"/>
                </a:lnTo>
                <a:lnTo>
                  <a:pt x="1564" y="200"/>
                </a:lnTo>
                <a:lnTo>
                  <a:pt x="1564" y="200"/>
                </a:lnTo>
                <a:lnTo>
                  <a:pt x="1566" y="200"/>
                </a:lnTo>
                <a:lnTo>
                  <a:pt x="1566" y="201"/>
                </a:lnTo>
                <a:lnTo>
                  <a:pt x="1567" y="201"/>
                </a:lnTo>
                <a:lnTo>
                  <a:pt x="1567" y="201"/>
                </a:lnTo>
                <a:lnTo>
                  <a:pt x="1571" y="201"/>
                </a:lnTo>
                <a:lnTo>
                  <a:pt x="1571" y="201"/>
                </a:lnTo>
                <a:lnTo>
                  <a:pt x="1580" y="201"/>
                </a:lnTo>
                <a:lnTo>
                  <a:pt x="1580" y="201"/>
                </a:lnTo>
                <a:lnTo>
                  <a:pt x="1582" y="201"/>
                </a:lnTo>
                <a:lnTo>
                  <a:pt x="1582" y="202"/>
                </a:lnTo>
                <a:lnTo>
                  <a:pt x="1585" y="202"/>
                </a:lnTo>
                <a:lnTo>
                  <a:pt x="1585" y="202"/>
                </a:lnTo>
                <a:lnTo>
                  <a:pt x="1591" y="202"/>
                </a:lnTo>
                <a:lnTo>
                  <a:pt x="1591" y="203"/>
                </a:lnTo>
                <a:lnTo>
                  <a:pt x="1593" y="203"/>
                </a:lnTo>
                <a:lnTo>
                  <a:pt x="1593" y="203"/>
                </a:lnTo>
                <a:lnTo>
                  <a:pt x="1594" y="203"/>
                </a:lnTo>
                <a:lnTo>
                  <a:pt x="1594" y="203"/>
                </a:lnTo>
                <a:lnTo>
                  <a:pt x="1597" y="203"/>
                </a:lnTo>
                <a:lnTo>
                  <a:pt x="1597" y="203"/>
                </a:lnTo>
                <a:lnTo>
                  <a:pt x="1604" y="203"/>
                </a:lnTo>
                <a:lnTo>
                  <a:pt x="1604" y="203"/>
                </a:lnTo>
                <a:lnTo>
                  <a:pt x="1608" y="203"/>
                </a:lnTo>
                <a:lnTo>
                  <a:pt x="1608" y="203"/>
                </a:lnTo>
                <a:lnTo>
                  <a:pt x="1615" y="203"/>
                </a:lnTo>
                <a:lnTo>
                  <a:pt x="1615" y="203"/>
                </a:lnTo>
                <a:lnTo>
                  <a:pt x="1629" y="203"/>
                </a:lnTo>
                <a:lnTo>
                  <a:pt x="1629" y="203"/>
                </a:lnTo>
                <a:lnTo>
                  <a:pt x="1630" y="203"/>
                </a:lnTo>
                <a:lnTo>
                  <a:pt x="1630" y="203"/>
                </a:lnTo>
                <a:lnTo>
                  <a:pt x="1635" y="203"/>
                </a:lnTo>
                <a:lnTo>
                  <a:pt x="1635" y="203"/>
                </a:lnTo>
                <a:lnTo>
                  <a:pt x="1636" y="203"/>
                </a:lnTo>
                <a:lnTo>
                  <a:pt x="1636" y="203"/>
                </a:lnTo>
                <a:lnTo>
                  <a:pt x="1641" y="203"/>
                </a:lnTo>
                <a:lnTo>
                  <a:pt x="1641" y="204"/>
                </a:lnTo>
                <a:lnTo>
                  <a:pt x="1644" y="204"/>
                </a:lnTo>
                <a:lnTo>
                  <a:pt x="1644" y="204"/>
                </a:lnTo>
                <a:lnTo>
                  <a:pt x="1646" y="204"/>
                </a:lnTo>
                <a:lnTo>
                  <a:pt x="1646" y="205"/>
                </a:lnTo>
                <a:lnTo>
                  <a:pt x="1647" y="205"/>
                </a:lnTo>
                <a:lnTo>
                  <a:pt x="1647" y="206"/>
                </a:lnTo>
                <a:lnTo>
                  <a:pt x="1649" y="206"/>
                </a:lnTo>
                <a:lnTo>
                  <a:pt x="1649" y="206"/>
                </a:lnTo>
                <a:lnTo>
                  <a:pt x="1651" y="206"/>
                </a:lnTo>
                <a:lnTo>
                  <a:pt x="1651" y="206"/>
                </a:lnTo>
                <a:lnTo>
                  <a:pt x="1658" y="206"/>
                </a:lnTo>
                <a:lnTo>
                  <a:pt x="1658" y="206"/>
                </a:lnTo>
                <a:lnTo>
                  <a:pt x="1660" y="206"/>
                </a:lnTo>
                <a:lnTo>
                  <a:pt x="1660" y="207"/>
                </a:lnTo>
                <a:lnTo>
                  <a:pt x="1663" y="207"/>
                </a:lnTo>
                <a:lnTo>
                  <a:pt x="1663" y="207"/>
                </a:lnTo>
                <a:lnTo>
                  <a:pt x="1665" y="207"/>
                </a:lnTo>
                <a:lnTo>
                  <a:pt x="1665" y="207"/>
                </a:lnTo>
                <a:lnTo>
                  <a:pt x="1668" y="207"/>
                </a:lnTo>
                <a:lnTo>
                  <a:pt x="1668" y="207"/>
                </a:lnTo>
                <a:lnTo>
                  <a:pt x="1669" y="207"/>
                </a:lnTo>
                <a:lnTo>
                  <a:pt x="1669" y="209"/>
                </a:lnTo>
                <a:lnTo>
                  <a:pt x="1673" y="209"/>
                </a:lnTo>
                <a:lnTo>
                  <a:pt x="1673" y="209"/>
                </a:lnTo>
                <a:lnTo>
                  <a:pt x="1674" y="209"/>
                </a:lnTo>
                <a:lnTo>
                  <a:pt x="1674" y="209"/>
                </a:lnTo>
                <a:lnTo>
                  <a:pt x="1677" y="209"/>
                </a:lnTo>
                <a:lnTo>
                  <a:pt x="1677" y="210"/>
                </a:lnTo>
                <a:lnTo>
                  <a:pt x="1679" y="210"/>
                </a:lnTo>
                <a:lnTo>
                  <a:pt x="1679" y="210"/>
                </a:lnTo>
                <a:lnTo>
                  <a:pt x="1680" y="210"/>
                </a:lnTo>
                <a:lnTo>
                  <a:pt x="1680" y="210"/>
                </a:lnTo>
                <a:lnTo>
                  <a:pt x="1682" y="210"/>
                </a:lnTo>
                <a:lnTo>
                  <a:pt x="1682" y="210"/>
                </a:lnTo>
                <a:lnTo>
                  <a:pt x="1688" y="210"/>
                </a:lnTo>
                <a:lnTo>
                  <a:pt x="1688" y="211"/>
                </a:lnTo>
                <a:lnTo>
                  <a:pt x="1690" y="211"/>
                </a:lnTo>
                <a:lnTo>
                  <a:pt x="1690" y="212"/>
                </a:lnTo>
                <a:lnTo>
                  <a:pt x="1691" y="212"/>
                </a:lnTo>
                <a:lnTo>
                  <a:pt x="1691" y="213"/>
                </a:lnTo>
                <a:lnTo>
                  <a:pt x="1693" y="213"/>
                </a:lnTo>
                <a:lnTo>
                  <a:pt x="1693" y="213"/>
                </a:lnTo>
                <a:lnTo>
                  <a:pt x="1701" y="213"/>
                </a:lnTo>
                <a:lnTo>
                  <a:pt x="1701" y="213"/>
                </a:lnTo>
                <a:lnTo>
                  <a:pt x="1706" y="213"/>
                </a:lnTo>
                <a:lnTo>
                  <a:pt x="1706" y="213"/>
                </a:lnTo>
                <a:lnTo>
                  <a:pt x="1707" y="213"/>
                </a:lnTo>
                <a:lnTo>
                  <a:pt x="1707" y="213"/>
                </a:lnTo>
                <a:lnTo>
                  <a:pt x="1713" y="213"/>
                </a:lnTo>
                <a:lnTo>
                  <a:pt x="1713" y="213"/>
                </a:lnTo>
                <a:lnTo>
                  <a:pt x="1715" y="213"/>
                </a:lnTo>
                <a:lnTo>
                  <a:pt x="1715" y="215"/>
                </a:lnTo>
                <a:lnTo>
                  <a:pt x="1717" y="215"/>
                </a:lnTo>
                <a:lnTo>
                  <a:pt x="1717" y="215"/>
                </a:lnTo>
                <a:lnTo>
                  <a:pt x="1718" y="215"/>
                </a:lnTo>
                <a:lnTo>
                  <a:pt x="1718" y="215"/>
                </a:lnTo>
                <a:lnTo>
                  <a:pt x="1720" y="215"/>
                </a:lnTo>
                <a:lnTo>
                  <a:pt x="1720" y="216"/>
                </a:lnTo>
                <a:lnTo>
                  <a:pt x="1721" y="216"/>
                </a:lnTo>
                <a:lnTo>
                  <a:pt x="1721" y="216"/>
                </a:lnTo>
                <a:lnTo>
                  <a:pt x="1734" y="216"/>
                </a:lnTo>
                <a:lnTo>
                  <a:pt x="1734" y="216"/>
                </a:lnTo>
                <a:lnTo>
                  <a:pt x="1735" y="216"/>
                </a:lnTo>
                <a:lnTo>
                  <a:pt x="1735" y="217"/>
                </a:lnTo>
                <a:lnTo>
                  <a:pt x="1737" y="217"/>
                </a:lnTo>
                <a:lnTo>
                  <a:pt x="1737" y="218"/>
                </a:lnTo>
                <a:lnTo>
                  <a:pt x="1738" y="218"/>
                </a:lnTo>
                <a:lnTo>
                  <a:pt x="1738" y="218"/>
                </a:lnTo>
                <a:lnTo>
                  <a:pt x="1740" y="218"/>
                </a:lnTo>
                <a:lnTo>
                  <a:pt x="1740" y="218"/>
                </a:lnTo>
                <a:lnTo>
                  <a:pt x="1745" y="218"/>
                </a:lnTo>
                <a:lnTo>
                  <a:pt x="1745" y="220"/>
                </a:lnTo>
                <a:lnTo>
                  <a:pt x="1751" y="220"/>
                </a:lnTo>
                <a:lnTo>
                  <a:pt x="1751" y="220"/>
                </a:lnTo>
                <a:lnTo>
                  <a:pt x="1756" y="220"/>
                </a:lnTo>
                <a:lnTo>
                  <a:pt x="1756" y="220"/>
                </a:lnTo>
                <a:lnTo>
                  <a:pt x="1759" y="220"/>
                </a:lnTo>
                <a:lnTo>
                  <a:pt x="1759" y="221"/>
                </a:lnTo>
                <a:lnTo>
                  <a:pt x="1760" y="221"/>
                </a:lnTo>
                <a:lnTo>
                  <a:pt x="1760" y="221"/>
                </a:lnTo>
                <a:lnTo>
                  <a:pt x="1764" y="221"/>
                </a:lnTo>
                <a:lnTo>
                  <a:pt x="1764" y="221"/>
                </a:lnTo>
                <a:lnTo>
                  <a:pt x="1765" y="221"/>
                </a:lnTo>
                <a:lnTo>
                  <a:pt x="1765" y="222"/>
                </a:lnTo>
                <a:lnTo>
                  <a:pt x="1768" y="222"/>
                </a:lnTo>
                <a:lnTo>
                  <a:pt x="1768" y="223"/>
                </a:lnTo>
                <a:lnTo>
                  <a:pt x="1770" y="223"/>
                </a:lnTo>
                <a:lnTo>
                  <a:pt x="1770" y="223"/>
                </a:lnTo>
                <a:lnTo>
                  <a:pt x="1771" y="223"/>
                </a:lnTo>
                <a:lnTo>
                  <a:pt x="1771" y="223"/>
                </a:lnTo>
                <a:lnTo>
                  <a:pt x="1773" y="223"/>
                </a:lnTo>
                <a:lnTo>
                  <a:pt x="1773" y="225"/>
                </a:lnTo>
                <a:lnTo>
                  <a:pt x="1776" y="225"/>
                </a:lnTo>
                <a:lnTo>
                  <a:pt x="1776" y="226"/>
                </a:lnTo>
                <a:lnTo>
                  <a:pt x="1778" y="226"/>
                </a:lnTo>
                <a:lnTo>
                  <a:pt x="1778" y="226"/>
                </a:lnTo>
                <a:lnTo>
                  <a:pt x="1779" y="226"/>
                </a:lnTo>
                <a:lnTo>
                  <a:pt x="1779" y="226"/>
                </a:lnTo>
                <a:lnTo>
                  <a:pt x="1781" y="226"/>
                </a:lnTo>
                <a:lnTo>
                  <a:pt x="1781" y="227"/>
                </a:lnTo>
                <a:lnTo>
                  <a:pt x="1782" y="227"/>
                </a:lnTo>
                <a:lnTo>
                  <a:pt x="1782" y="227"/>
                </a:lnTo>
                <a:lnTo>
                  <a:pt x="1784" y="227"/>
                </a:lnTo>
                <a:lnTo>
                  <a:pt x="1784" y="229"/>
                </a:lnTo>
                <a:lnTo>
                  <a:pt x="1789" y="229"/>
                </a:lnTo>
                <a:lnTo>
                  <a:pt x="1789" y="230"/>
                </a:lnTo>
                <a:lnTo>
                  <a:pt x="1790" y="230"/>
                </a:lnTo>
                <a:lnTo>
                  <a:pt x="1790" y="230"/>
                </a:lnTo>
                <a:lnTo>
                  <a:pt x="1792" y="230"/>
                </a:lnTo>
                <a:lnTo>
                  <a:pt x="1792" y="230"/>
                </a:lnTo>
                <a:lnTo>
                  <a:pt x="1793" y="230"/>
                </a:lnTo>
                <a:lnTo>
                  <a:pt x="1793" y="230"/>
                </a:lnTo>
                <a:lnTo>
                  <a:pt x="1795" y="230"/>
                </a:lnTo>
                <a:lnTo>
                  <a:pt x="1795" y="231"/>
                </a:lnTo>
                <a:lnTo>
                  <a:pt x="1796" y="231"/>
                </a:lnTo>
                <a:lnTo>
                  <a:pt x="1796" y="231"/>
                </a:lnTo>
                <a:lnTo>
                  <a:pt x="1800" y="231"/>
                </a:lnTo>
                <a:lnTo>
                  <a:pt x="1800" y="231"/>
                </a:lnTo>
                <a:lnTo>
                  <a:pt x="1801" y="231"/>
                </a:lnTo>
                <a:lnTo>
                  <a:pt x="1801" y="231"/>
                </a:lnTo>
                <a:lnTo>
                  <a:pt x="1803" y="231"/>
                </a:lnTo>
                <a:lnTo>
                  <a:pt x="1803" y="231"/>
                </a:lnTo>
                <a:lnTo>
                  <a:pt x="1804" y="231"/>
                </a:lnTo>
                <a:lnTo>
                  <a:pt x="1804" y="234"/>
                </a:lnTo>
                <a:lnTo>
                  <a:pt x="1806" y="234"/>
                </a:lnTo>
                <a:lnTo>
                  <a:pt x="1806" y="234"/>
                </a:lnTo>
                <a:lnTo>
                  <a:pt x="1809" y="234"/>
                </a:lnTo>
                <a:lnTo>
                  <a:pt x="1809" y="234"/>
                </a:lnTo>
                <a:lnTo>
                  <a:pt x="1811" y="234"/>
                </a:lnTo>
                <a:lnTo>
                  <a:pt x="1811" y="234"/>
                </a:lnTo>
                <a:lnTo>
                  <a:pt x="1814" y="234"/>
                </a:lnTo>
                <a:lnTo>
                  <a:pt x="1814" y="234"/>
                </a:lnTo>
                <a:lnTo>
                  <a:pt x="1815" y="234"/>
                </a:lnTo>
                <a:lnTo>
                  <a:pt x="1815" y="234"/>
                </a:lnTo>
                <a:lnTo>
                  <a:pt x="1817" y="234"/>
                </a:lnTo>
                <a:lnTo>
                  <a:pt x="1817" y="234"/>
                </a:lnTo>
                <a:lnTo>
                  <a:pt x="1820" y="234"/>
                </a:lnTo>
                <a:lnTo>
                  <a:pt x="1820" y="234"/>
                </a:lnTo>
                <a:lnTo>
                  <a:pt x="1823" y="234"/>
                </a:lnTo>
                <a:lnTo>
                  <a:pt x="1823" y="235"/>
                </a:lnTo>
                <a:lnTo>
                  <a:pt x="1826" y="235"/>
                </a:lnTo>
                <a:lnTo>
                  <a:pt x="1826" y="235"/>
                </a:lnTo>
                <a:lnTo>
                  <a:pt x="1828" y="235"/>
                </a:lnTo>
                <a:lnTo>
                  <a:pt x="1828" y="235"/>
                </a:lnTo>
                <a:lnTo>
                  <a:pt x="1831" y="235"/>
                </a:lnTo>
                <a:lnTo>
                  <a:pt x="1831" y="235"/>
                </a:lnTo>
                <a:lnTo>
                  <a:pt x="1833" y="235"/>
                </a:lnTo>
                <a:lnTo>
                  <a:pt x="1833" y="235"/>
                </a:lnTo>
                <a:lnTo>
                  <a:pt x="1836" y="235"/>
                </a:lnTo>
                <a:lnTo>
                  <a:pt x="1836" y="237"/>
                </a:lnTo>
                <a:lnTo>
                  <a:pt x="1837" y="237"/>
                </a:lnTo>
                <a:lnTo>
                  <a:pt x="1837" y="238"/>
                </a:lnTo>
                <a:lnTo>
                  <a:pt x="1839" y="238"/>
                </a:lnTo>
                <a:lnTo>
                  <a:pt x="1839" y="238"/>
                </a:lnTo>
                <a:lnTo>
                  <a:pt x="1840" y="238"/>
                </a:lnTo>
                <a:lnTo>
                  <a:pt x="1840" y="238"/>
                </a:lnTo>
                <a:lnTo>
                  <a:pt x="1845" y="238"/>
                </a:lnTo>
                <a:lnTo>
                  <a:pt x="1845" y="240"/>
                </a:lnTo>
                <a:lnTo>
                  <a:pt x="1847" y="240"/>
                </a:lnTo>
                <a:lnTo>
                  <a:pt x="1847" y="240"/>
                </a:lnTo>
                <a:lnTo>
                  <a:pt x="1848" y="240"/>
                </a:lnTo>
                <a:lnTo>
                  <a:pt x="1848" y="240"/>
                </a:lnTo>
                <a:lnTo>
                  <a:pt x="1855" y="240"/>
                </a:lnTo>
                <a:lnTo>
                  <a:pt x="1855" y="240"/>
                </a:lnTo>
                <a:lnTo>
                  <a:pt x="1858" y="240"/>
                </a:lnTo>
                <a:lnTo>
                  <a:pt x="1858" y="240"/>
                </a:lnTo>
                <a:lnTo>
                  <a:pt x="1859" y="240"/>
                </a:lnTo>
                <a:lnTo>
                  <a:pt x="1859" y="240"/>
                </a:lnTo>
                <a:lnTo>
                  <a:pt x="1861" y="240"/>
                </a:lnTo>
                <a:lnTo>
                  <a:pt x="1861" y="240"/>
                </a:lnTo>
                <a:lnTo>
                  <a:pt x="1862" y="240"/>
                </a:lnTo>
                <a:lnTo>
                  <a:pt x="1862" y="241"/>
                </a:lnTo>
                <a:lnTo>
                  <a:pt x="1864" y="241"/>
                </a:lnTo>
                <a:lnTo>
                  <a:pt x="1864" y="241"/>
                </a:lnTo>
                <a:lnTo>
                  <a:pt x="1866" y="241"/>
                </a:lnTo>
                <a:lnTo>
                  <a:pt x="1866" y="241"/>
                </a:lnTo>
                <a:lnTo>
                  <a:pt x="1867" y="241"/>
                </a:lnTo>
                <a:lnTo>
                  <a:pt x="1867" y="241"/>
                </a:lnTo>
                <a:lnTo>
                  <a:pt x="1869" y="241"/>
                </a:lnTo>
                <a:lnTo>
                  <a:pt x="1869" y="241"/>
                </a:lnTo>
                <a:lnTo>
                  <a:pt x="1870" y="241"/>
                </a:lnTo>
                <a:lnTo>
                  <a:pt x="1870" y="241"/>
                </a:lnTo>
                <a:lnTo>
                  <a:pt x="1881" y="241"/>
                </a:lnTo>
                <a:lnTo>
                  <a:pt x="1881" y="241"/>
                </a:lnTo>
                <a:lnTo>
                  <a:pt x="1883" y="241"/>
                </a:lnTo>
                <a:lnTo>
                  <a:pt x="1883" y="243"/>
                </a:lnTo>
                <a:lnTo>
                  <a:pt x="1887" y="243"/>
                </a:lnTo>
                <a:lnTo>
                  <a:pt x="1887" y="243"/>
                </a:lnTo>
                <a:lnTo>
                  <a:pt x="1889" y="243"/>
                </a:lnTo>
                <a:lnTo>
                  <a:pt x="1889" y="243"/>
                </a:lnTo>
                <a:lnTo>
                  <a:pt x="1892" y="243"/>
                </a:lnTo>
                <a:lnTo>
                  <a:pt x="1892" y="243"/>
                </a:lnTo>
                <a:lnTo>
                  <a:pt x="1899" y="243"/>
                </a:lnTo>
                <a:lnTo>
                  <a:pt x="1899" y="243"/>
                </a:lnTo>
                <a:lnTo>
                  <a:pt x="1900" y="243"/>
                </a:lnTo>
                <a:lnTo>
                  <a:pt x="1900" y="243"/>
                </a:lnTo>
                <a:lnTo>
                  <a:pt x="1902" y="243"/>
                </a:lnTo>
                <a:lnTo>
                  <a:pt x="1902" y="243"/>
                </a:lnTo>
                <a:lnTo>
                  <a:pt x="1903" y="243"/>
                </a:lnTo>
                <a:lnTo>
                  <a:pt x="1903" y="243"/>
                </a:lnTo>
                <a:lnTo>
                  <a:pt x="1905" y="243"/>
                </a:lnTo>
                <a:lnTo>
                  <a:pt x="1905" y="243"/>
                </a:lnTo>
                <a:lnTo>
                  <a:pt x="1911" y="243"/>
                </a:lnTo>
                <a:lnTo>
                  <a:pt x="1911" y="243"/>
                </a:lnTo>
                <a:lnTo>
                  <a:pt x="1913" y="243"/>
                </a:lnTo>
                <a:lnTo>
                  <a:pt x="1913" y="243"/>
                </a:lnTo>
                <a:lnTo>
                  <a:pt x="1914" y="243"/>
                </a:lnTo>
                <a:lnTo>
                  <a:pt x="1914" y="243"/>
                </a:lnTo>
                <a:lnTo>
                  <a:pt x="1916" y="243"/>
                </a:lnTo>
                <a:lnTo>
                  <a:pt x="1916" y="243"/>
                </a:lnTo>
                <a:lnTo>
                  <a:pt x="1920" y="243"/>
                </a:lnTo>
                <a:lnTo>
                  <a:pt x="1920" y="243"/>
                </a:lnTo>
                <a:lnTo>
                  <a:pt x="1922" y="243"/>
                </a:lnTo>
                <a:lnTo>
                  <a:pt x="1922" y="245"/>
                </a:lnTo>
                <a:lnTo>
                  <a:pt x="1924" y="245"/>
                </a:lnTo>
                <a:lnTo>
                  <a:pt x="1924" y="245"/>
                </a:lnTo>
                <a:lnTo>
                  <a:pt x="1925" y="245"/>
                </a:lnTo>
                <a:lnTo>
                  <a:pt x="1925" y="245"/>
                </a:lnTo>
                <a:lnTo>
                  <a:pt x="1927" y="245"/>
                </a:lnTo>
                <a:lnTo>
                  <a:pt x="1927" y="245"/>
                </a:lnTo>
                <a:lnTo>
                  <a:pt x="1928" y="245"/>
                </a:lnTo>
                <a:lnTo>
                  <a:pt x="1928" y="246"/>
                </a:lnTo>
                <a:lnTo>
                  <a:pt x="1931" y="246"/>
                </a:lnTo>
                <a:lnTo>
                  <a:pt x="1931" y="246"/>
                </a:lnTo>
                <a:lnTo>
                  <a:pt x="1936" y="246"/>
                </a:lnTo>
                <a:lnTo>
                  <a:pt x="1936" y="246"/>
                </a:lnTo>
                <a:lnTo>
                  <a:pt x="1942" y="246"/>
                </a:lnTo>
                <a:lnTo>
                  <a:pt x="1942" y="246"/>
                </a:lnTo>
                <a:lnTo>
                  <a:pt x="1944" y="246"/>
                </a:lnTo>
                <a:lnTo>
                  <a:pt x="1944" y="246"/>
                </a:lnTo>
                <a:lnTo>
                  <a:pt x="1949" y="246"/>
                </a:lnTo>
                <a:lnTo>
                  <a:pt x="1949" y="246"/>
                </a:lnTo>
                <a:lnTo>
                  <a:pt x="1953" y="246"/>
                </a:lnTo>
                <a:lnTo>
                  <a:pt x="1953" y="246"/>
                </a:lnTo>
                <a:lnTo>
                  <a:pt x="1957" y="246"/>
                </a:lnTo>
                <a:lnTo>
                  <a:pt x="1957" y="246"/>
                </a:lnTo>
                <a:lnTo>
                  <a:pt x="1958" y="246"/>
                </a:lnTo>
                <a:lnTo>
                  <a:pt x="1958" y="246"/>
                </a:lnTo>
                <a:lnTo>
                  <a:pt x="1961" y="246"/>
                </a:lnTo>
                <a:lnTo>
                  <a:pt x="1961" y="248"/>
                </a:lnTo>
                <a:lnTo>
                  <a:pt x="1966" y="248"/>
                </a:lnTo>
                <a:lnTo>
                  <a:pt x="1966" y="250"/>
                </a:lnTo>
                <a:lnTo>
                  <a:pt x="1969" y="250"/>
                </a:lnTo>
                <a:lnTo>
                  <a:pt x="1969" y="250"/>
                </a:lnTo>
                <a:lnTo>
                  <a:pt x="1974" y="250"/>
                </a:lnTo>
                <a:lnTo>
                  <a:pt x="1974" y="251"/>
                </a:lnTo>
                <a:lnTo>
                  <a:pt x="1975" y="251"/>
                </a:lnTo>
                <a:lnTo>
                  <a:pt x="1975" y="251"/>
                </a:lnTo>
                <a:lnTo>
                  <a:pt x="1977" y="251"/>
                </a:lnTo>
                <a:lnTo>
                  <a:pt x="1977" y="251"/>
                </a:lnTo>
                <a:lnTo>
                  <a:pt x="1978" y="251"/>
                </a:lnTo>
                <a:lnTo>
                  <a:pt x="1978" y="251"/>
                </a:lnTo>
                <a:lnTo>
                  <a:pt x="1980" y="251"/>
                </a:lnTo>
                <a:lnTo>
                  <a:pt x="1980" y="251"/>
                </a:lnTo>
                <a:lnTo>
                  <a:pt x="1983" y="251"/>
                </a:lnTo>
                <a:lnTo>
                  <a:pt x="1983" y="251"/>
                </a:lnTo>
                <a:lnTo>
                  <a:pt x="1986" y="251"/>
                </a:lnTo>
                <a:lnTo>
                  <a:pt x="1986" y="251"/>
                </a:lnTo>
                <a:lnTo>
                  <a:pt x="1988" y="251"/>
                </a:lnTo>
                <a:lnTo>
                  <a:pt x="1988" y="251"/>
                </a:lnTo>
                <a:lnTo>
                  <a:pt x="1989" y="251"/>
                </a:lnTo>
                <a:lnTo>
                  <a:pt x="1989" y="251"/>
                </a:lnTo>
                <a:lnTo>
                  <a:pt x="1993" y="251"/>
                </a:lnTo>
                <a:lnTo>
                  <a:pt x="1993" y="251"/>
                </a:lnTo>
                <a:lnTo>
                  <a:pt x="1994" y="251"/>
                </a:lnTo>
                <a:lnTo>
                  <a:pt x="1994" y="251"/>
                </a:lnTo>
                <a:lnTo>
                  <a:pt x="1999" y="251"/>
                </a:lnTo>
                <a:lnTo>
                  <a:pt x="1999" y="251"/>
                </a:lnTo>
                <a:lnTo>
                  <a:pt x="2001" y="251"/>
                </a:lnTo>
                <a:lnTo>
                  <a:pt x="2001" y="251"/>
                </a:lnTo>
                <a:lnTo>
                  <a:pt x="2002" y="251"/>
                </a:lnTo>
                <a:lnTo>
                  <a:pt x="2002" y="251"/>
                </a:lnTo>
                <a:lnTo>
                  <a:pt x="2005" y="251"/>
                </a:lnTo>
                <a:lnTo>
                  <a:pt x="2005" y="253"/>
                </a:lnTo>
                <a:lnTo>
                  <a:pt x="2008" y="253"/>
                </a:lnTo>
                <a:lnTo>
                  <a:pt x="2008" y="253"/>
                </a:lnTo>
                <a:lnTo>
                  <a:pt x="2011" y="253"/>
                </a:lnTo>
                <a:lnTo>
                  <a:pt x="2011" y="253"/>
                </a:lnTo>
                <a:lnTo>
                  <a:pt x="2018" y="253"/>
                </a:lnTo>
                <a:lnTo>
                  <a:pt x="2018" y="253"/>
                </a:lnTo>
                <a:lnTo>
                  <a:pt x="2019" y="253"/>
                </a:lnTo>
                <a:lnTo>
                  <a:pt x="2019" y="253"/>
                </a:lnTo>
                <a:lnTo>
                  <a:pt x="2021" y="253"/>
                </a:lnTo>
                <a:lnTo>
                  <a:pt x="2021" y="253"/>
                </a:lnTo>
                <a:lnTo>
                  <a:pt x="2022" y="253"/>
                </a:lnTo>
                <a:lnTo>
                  <a:pt x="2022" y="255"/>
                </a:lnTo>
                <a:lnTo>
                  <a:pt x="2024" y="255"/>
                </a:lnTo>
                <a:lnTo>
                  <a:pt x="2024" y="257"/>
                </a:lnTo>
                <a:lnTo>
                  <a:pt x="2026" y="257"/>
                </a:lnTo>
                <a:lnTo>
                  <a:pt x="2026" y="257"/>
                </a:lnTo>
                <a:lnTo>
                  <a:pt x="2029" y="257"/>
                </a:lnTo>
                <a:lnTo>
                  <a:pt x="2029" y="257"/>
                </a:lnTo>
                <a:lnTo>
                  <a:pt x="2030" y="257"/>
                </a:lnTo>
                <a:lnTo>
                  <a:pt x="2030" y="257"/>
                </a:lnTo>
                <a:lnTo>
                  <a:pt x="2032" y="257"/>
                </a:lnTo>
                <a:lnTo>
                  <a:pt x="2032" y="257"/>
                </a:lnTo>
                <a:lnTo>
                  <a:pt x="2037" y="257"/>
                </a:lnTo>
                <a:lnTo>
                  <a:pt x="2037" y="257"/>
                </a:lnTo>
                <a:lnTo>
                  <a:pt x="2044" y="257"/>
                </a:lnTo>
                <a:lnTo>
                  <a:pt x="2044" y="257"/>
                </a:lnTo>
                <a:lnTo>
                  <a:pt x="2046" y="257"/>
                </a:lnTo>
                <a:lnTo>
                  <a:pt x="2046" y="257"/>
                </a:lnTo>
                <a:lnTo>
                  <a:pt x="2054" y="257"/>
                </a:lnTo>
                <a:lnTo>
                  <a:pt x="2054" y="257"/>
                </a:lnTo>
                <a:lnTo>
                  <a:pt x="2055" y="257"/>
                </a:lnTo>
                <a:lnTo>
                  <a:pt x="2055" y="257"/>
                </a:lnTo>
                <a:lnTo>
                  <a:pt x="2065" y="257"/>
                </a:lnTo>
                <a:lnTo>
                  <a:pt x="2065" y="257"/>
                </a:lnTo>
                <a:lnTo>
                  <a:pt x="2068" y="257"/>
                </a:lnTo>
                <a:lnTo>
                  <a:pt x="2068" y="257"/>
                </a:lnTo>
                <a:lnTo>
                  <a:pt x="2069" y="257"/>
                </a:lnTo>
                <a:lnTo>
                  <a:pt x="2069" y="257"/>
                </a:lnTo>
                <a:lnTo>
                  <a:pt x="2073" y="257"/>
                </a:lnTo>
                <a:lnTo>
                  <a:pt x="2073" y="257"/>
                </a:lnTo>
                <a:lnTo>
                  <a:pt x="2074" y="257"/>
                </a:lnTo>
                <a:lnTo>
                  <a:pt x="2074" y="257"/>
                </a:lnTo>
                <a:lnTo>
                  <a:pt x="2076" y="257"/>
                </a:lnTo>
                <a:lnTo>
                  <a:pt x="2076" y="257"/>
                </a:lnTo>
                <a:lnTo>
                  <a:pt x="2077" y="257"/>
                </a:lnTo>
                <a:lnTo>
                  <a:pt x="2077" y="257"/>
                </a:lnTo>
                <a:lnTo>
                  <a:pt x="2079" y="257"/>
                </a:lnTo>
                <a:lnTo>
                  <a:pt x="2079" y="257"/>
                </a:lnTo>
                <a:lnTo>
                  <a:pt x="2082" y="257"/>
                </a:lnTo>
                <a:lnTo>
                  <a:pt x="2082" y="257"/>
                </a:lnTo>
                <a:lnTo>
                  <a:pt x="2085" y="257"/>
                </a:lnTo>
                <a:lnTo>
                  <a:pt x="2085" y="257"/>
                </a:lnTo>
                <a:lnTo>
                  <a:pt x="2087" y="257"/>
                </a:lnTo>
                <a:lnTo>
                  <a:pt x="2087" y="257"/>
                </a:lnTo>
                <a:lnTo>
                  <a:pt x="2088" y="257"/>
                </a:lnTo>
                <a:lnTo>
                  <a:pt x="2088" y="257"/>
                </a:lnTo>
                <a:lnTo>
                  <a:pt x="2090" y="257"/>
                </a:lnTo>
                <a:lnTo>
                  <a:pt x="2090" y="257"/>
                </a:lnTo>
                <a:lnTo>
                  <a:pt x="2091" y="257"/>
                </a:lnTo>
                <a:lnTo>
                  <a:pt x="2091" y="257"/>
                </a:lnTo>
                <a:lnTo>
                  <a:pt x="2096" y="257"/>
                </a:lnTo>
                <a:lnTo>
                  <a:pt x="2096" y="257"/>
                </a:lnTo>
                <a:lnTo>
                  <a:pt x="2099" y="257"/>
                </a:lnTo>
                <a:lnTo>
                  <a:pt x="2099" y="257"/>
                </a:lnTo>
                <a:lnTo>
                  <a:pt x="2101" y="257"/>
                </a:lnTo>
                <a:lnTo>
                  <a:pt x="2101" y="257"/>
                </a:lnTo>
                <a:lnTo>
                  <a:pt x="2102" y="257"/>
                </a:lnTo>
                <a:lnTo>
                  <a:pt x="2102" y="257"/>
                </a:lnTo>
                <a:lnTo>
                  <a:pt x="2104" y="257"/>
                </a:lnTo>
                <a:lnTo>
                  <a:pt x="2104" y="257"/>
                </a:lnTo>
                <a:lnTo>
                  <a:pt x="2107" y="257"/>
                </a:lnTo>
                <a:lnTo>
                  <a:pt x="2107" y="257"/>
                </a:lnTo>
                <a:lnTo>
                  <a:pt x="2110" y="257"/>
                </a:lnTo>
                <a:lnTo>
                  <a:pt x="2110" y="257"/>
                </a:lnTo>
                <a:lnTo>
                  <a:pt x="2112" y="257"/>
                </a:lnTo>
                <a:lnTo>
                  <a:pt x="2112" y="257"/>
                </a:lnTo>
                <a:lnTo>
                  <a:pt x="2118" y="257"/>
                </a:lnTo>
                <a:lnTo>
                  <a:pt x="2118" y="257"/>
                </a:lnTo>
                <a:lnTo>
                  <a:pt x="2120" y="257"/>
                </a:lnTo>
                <a:lnTo>
                  <a:pt x="2120" y="257"/>
                </a:lnTo>
                <a:lnTo>
                  <a:pt x="2121" y="257"/>
                </a:lnTo>
                <a:lnTo>
                  <a:pt x="2121" y="257"/>
                </a:lnTo>
                <a:lnTo>
                  <a:pt x="2123" y="257"/>
                </a:lnTo>
                <a:lnTo>
                  <a:pt x="2123" y="257"/>
                </a:lnTo>
                <a:lnTo>
                  <a:pt x="2124" y="257"/>
                </a:lnTo>
                <a:lnTo>
                  <a:pt x="2124" y="257"/>
                </a:lnTo>
                <a:lnTo>
                  <a:pt x="2129" y="257"/>
                </a:lnTo>
                <a:lnTo>
                  <a:pt x="2129" y="257"/>
                </a:lnTo>
                <a:lnTo>
                  <a:pt x="2131" y="257"/>
                </a:lnTo>
                <a:lnTo>
                  <a:pt x="2131" y="257"/>
                </a:lnTo>
                <a:lnTo>
                  <a:pt x="2132" y="257"/>
                </a:lnTo>
                <a:lnTo>
                  <a:pt x="2132" y="257"/>
                </a:lnTo>
                <a:lnTo>
                  <a:pt x="2134" y="257"/>
                </a:lnTo>
                <a:lnTo>
                  <a:pt x="2134" y="257"/>
                </a:lnTo>
                <a:lnTo>
                  <a:pt x="2135" y="257"/>
                </a:lnTo>
                <a:lnTo>
                  <a:pt x="2135" y="257"/>
                </a:lnTo>
                <a:lnTo>
                  <a:pt x="2140" y="257"/>
                </a:lnTo>
                <a:lnTo>
                  <a:pt x="2140" y="257"/>
                </a:lnTo>
                <a:lnTo>
                  <a:pt x="2143" y="257"/>
                </a:lnTo>
                <a:lnTo>
                  <a:pt x="2143" y="257"/>
                </a:lnTo>
                <a:lnTo>
                  <a:pt x="2146" y="257"/>
                </a:lnTo>
                <a:lnTo>
                  <a:pt x="2146" y="257"/>
                </a:lnTo>
                <a:lnTo>
                  <a:pt x="2148" y="257"/>
                </a:lnTo>
                <a:lnTo>
                  <a:pt x="2148" y="257"/>
                </a:lnTo>
                <a:lnTo>
                  <a:pt x="2151" y="257"/>
                </a:lnTo>
                <a:lnTo>
                  <a:pt x="2151" y="257"/>
                </a:lnTo>
                <a:lnTo>
                  <a:pt x="2153" y="257"/>
                </a:lnTo>
                <a:lnTo>
                  <a:pt x="2153" y="257"/>
                </a:lnTo>
                <a:lnTo>
                  <a:pt x="2154" y="257"/>
                </a:lnTo>
                <a:lnTo>
                  <a:pt x="2154" y="257"/>
                </a:lnTo>
                <a:lnTo>
                  <a:pt x="2159" y="257"/>
                </a:lnTo>
                <a:lnTo>
                  <a:pt x="2159" y="261"/>
                </a:lnTo>
                <a:lnTo>
                  <a:pt x="2161" y="261"/>
                </a:lnTo>
                <a:lnTo>
                  <a:pt x="2161" y="261"/>
                </a:lnTo>
                <a:lnTo>
                  <a:pt x="2162" y="261"/>
                </a:lnTo>
                <a:lnTo>
                  <a:pt x="2162" y="261"/>
                </a:lnTo>
                <a:lnTo>
                  <a:pt x="2164" y="261"/>
                </a:lnTo>
                <a:lnTo>
                  <a:pt x="2164" y="261"/>
                </a:lnTo>
                <a:lnTo>
                  <a:pt x="2165" y="261"/>
                </a:lnTo>
                <a:lnTo>
                  <a:pt x="2165" y="264"/>
                </a:lnTo>
                <a:lnTo>
                  <a:pt x="2168" y="264"/>
                </a:lnTo>
                <a:lnTo>
                  <a:pt x="2168" y="264"/>
                </a:lnTo>
                <a:lnTo>
                  <a:pt x="2171" y="264"/>
                </a:lnTo>
                <a:lnTo>
                  <a:pt x="2171" y="264"/>
                </a:lnTo>
                <a:lnTo>
                  <a:pt x="2173" y="264"/>
                </a:lnTo>
                <a:lnTo>
                  <a:pt x="2173" y="264"/>
                </a:lnTo>
                <a:lnTo>
                  <a:pt x="2175" y="264"/>
                </a:lnTo>
                <a:lnTo>
                  <a:pt x="2175" y="264"/>
                </a:lnTo>
                <a:lnTo>
                  <a:pt x="2176" y="264"/>
                </a:lnTo>
                <a:lnTo>
                  <a:pt x="2176" y="264"/>
                </a:lnTo>
                <a:lnTo>
                  <a:pt x="2178" y="264"/>
                </a:lnTo>
                <a:lnTo>
                  <a:pt x="2178" y="264"/>
                </a:lnTo>
                <a:lnTo>
                  <a:pt x="2179" y="264"/>
                </a:lnTo>
                <a:lnTo>
                  <a:pt x="2179" y="264"/>
                </a:lnTo>
                <a:lnTo>
                  <a:pt x="2184" y="264"/>
                </a:lnTo>
                <a:lnTo>
                  <a:pt x="2184" y="264"/>
                </a:lnTo>
                <a:lnTo>
                  <a:pt x="2186" y="264"/>
                </a:lnTo>
                <a:lnTo>
                  <a:pt x="2186" y="264"/>
                </a:lnTo>
                <a:lnTo>
                  <a:pt x="2187" y="264"/>
                </a:lnTo>
                <a:lnTo>
                  <a:pt x="2187" y="264"/>
                </a:lnTo>
                <a:lnTo>
                  <a:pt x="2189" y="264"/>
                </a:lnTo>
                <a:lnTo>
                  <a:pt x="2189" y="264"/>
                </a:lnTo>
                <a:lnTo>
                  <a:pt x="2190" y="264"/>
                </a:lnTo>
                <a:lnTo>
                  <a:pt x="2190" y="264"/>
                </a:lnTo>
                <a:lnTo>
                  <a:pt x="2195" y="264"/>
                </a:lnTo>
                <a:lnTo>
                  <a:pt x="2195" y="264"/>
                </a:lnTo>
                <a:lnTo>
                  <a:pt x="2198" y="264"/>
                </a:lnTo>
                <a:lnTo>
                  <a:pt x="2198" y="264"/>
                </a:lnTo>
                <a:lnTo>
                  <a:pt x="2200" y="264"/>
                </a:lnTo>
                <a:lnTo>
                  <a:pt x="2200" y="264"/>
                </a:lnTo>
                <a:lnTo>
                  <a:pt x="2201" y="264"/>
                </a:lnTo>
                <a:lnTo>
                  <a:pt x="2201" y="264"/>
                </a:lnTo>
                <a:lnTo>
                  <a:pt x="2203" y="264"/>
                </a:lnTo>
                <a:lnTo>
                  <a:pt x="2203" y="264"/>
                </a:lnTo>
                <a:lnTo>
                  <a:pt x="2208" y="264"/>
                </a:lnTo>
                <a:lnTo>
                  <a:pt x="2208" y="264"/>
                </a:lnTo>
                <a:lnTo>
                  <a:pt x="2209" y="264"/>
                </a:lnTo>
                <a:lnTo>
                  <a:pt x="2209" y="264"/>
                </a:lnTo>
                <a:lnTo>
                  <a:pt x="2211" y="264"/>
                </a:lnTo>
                <a:lnTo>
                  <a:pt x="2211" y="264"/>
                </a:lnTo>
                <a:lnTo>
                  <a:pt x="2214" y="264"/>
                </a:lnTo>
                <a:lnTo>
                  <a:pt x="2214" y="270"/>
                </a:lnTo>
                <a:lnTo>
                  <a:pt x="2220" y="270"/>
                </a:lnTo>
                <a:lnTo>
                  <a:pt x="2220" y="270"/>
                </a:lnTo>
                <a:lnTo>
                  <a:pt x="2222" y="270"/>
                </a:lnTo>
                <a:lnTo>
                  <a:pt x="2222" y="270"/>
                </a:lnTo>
                <a:lnTo>
                  <a:pt x="2223" y="270"/>
                </a:lnTo>
                <a:lnTo>
                  <a:pt x="2223" y="270"/>
                </a:lnTo>
                <a:lnTo>
                  <a:pt x="2229" y="270"/>
                </a:lnTo>
                <a:lnTo>
                  <a:pt x="2229" y="270"/>
                </a:lnTo>
                <a:lnTo>
                  <a:pt x="2231" y="270"/>
                </a:lnTo>
                <a:lnTo>
                  <a:pt x="2231" y="270"/>
                </a:lnTo>
                <a:lnTo>
                  <a:pt x="2233" y="270"/>
                </a:lnTo>
                <a:lnTo>
                  <a:pt x="2233" y="270"/>
                </a:lnTo>
                <a:lnTo>
                  <a:pt x="2234" y="270"/>
                </a:lnTo>
                <a:lnTo>
                  <a:pt x="2234" y="270"/>
                </a:lnTo>
                <a:lnTo>
                  <a:pt x="2236" y="270"/>
                </a:lnTo>
                <a:lnTo>
                  <a:pt x="2236" y="270"/>
                </a:lnTo>
                <a:lnTo>
                  <a:pt x="2237" y="270"/>
                </a:lnTo>
                <a:lnTo>
                  <a:pt x="2237" y="270"/>
                </a:lnTo>
                <a:lnTo>
                  <a:pt x="2239" y="270"/>
                </a:lnTo>
                <a:lnTo>
                  <a:pt x="2239" y="270"/>
                </a:lnTo>
                <a:lnTo>
                  <a:pt x="2241" y="270"/>
                </a:lnTo>
                <a:lnTo>
                  <a:pt x="2241" y="270"/>
                </a:lnTo>
                <a:lnTo>
                  <a:pt x="2242" y="270"/>
                </a:lnTo>
                <a:lnTo>
                  <a:pt x="2242" y="270"/>
                </a:lnTo>
                <a:lnTo>
                  <a:pt x="2244" y="270"/>
                </a:lnTo>
                <a:lnTo>
                  <a:pt x="2244" y="270"/>
                </a:lnTo>
                <a:lnTo>
                  <a:pt x="2245" y="270"/>
                </a:lnTo>
                <a:lnTo>
                  <a:pt x="2245" y="270"/>
                </a:lnTo>
                <a:lnTo>
                  <a:pt x="2250" y="270"/>
                </a:lnTo>
                <a:lnTo>
                  <a:pt x="2250" y="270"/>
                </a:lnTo>
                <a:lnTo>
                  <a:pt x="2252" y="270"/>
                </a:lnTo>
                <a:lnTo>
                  <a:pt x="2252" y="270"/>
                </a:lnTo>
                <a:lnTo>
                  <a:pt x="2255" y="270"/>
                </a:lnTo>
                <a:lnTo>
                  <a:pt x="2255" y="270"/>
                </a:lnTo>
                <a:lnTo>
                  <a:pt x="2256" y="270"/>
                </a:lnTo>
                <a:lnTo>
                  <a:pt x="2256" y="270"/>
                </a:lnTo>
                <a:lnTo>
                  <a:pt x="2259" y="270"/>
                </a:lnTo>
                <a:lnTo>
                  <a:pt x="2259" y="279"/>
                </a:lnTo>
                <a:lnTo>
                  <a:pt x="2261" y="279"/>
                </a:lnTo>
                <a:lnTo>
                  <a:pt x="2261" y="279"/>
                </a:lnTo>
                <a:lnTo>
                  <a:pt x="2262" y="279"/>
                </a:lnTo>
                <a:lnTo>
                  <a:pt x="2262" y="279"/>
                </a:lnTo>
                <a:lnTo>
                  <a:pt x="2264" y="279"/>
                </a:lnTo>
                <a:lnTo>
                  <a:pt x="2264" y="279"/>
                </a:lnTo>
                <a:lnTo>
                  <a:pt x="2266" y="279"/>
                </a:lnTo>
                <a:lnTo>
                  <a:pt x="2266" y="279"/>
                </a:lnTo>
                <a:lnTo>
                  <a:pt x="2267" y="279"/>
                </a:lnTo>
                <a:lnTo>
                  <a:pt x="2267" y="279"/>
                </a:lnTo>
                <a:lnTo>
                  <a:pt x="2269" y="279"/>
                </a:lnTo>
                <a:lnTo>
                  <a:pt x="2269" y="279"/>
                </a:lnTo>
                <a:lnTo>
                  <a:pt x="2270" y="279"/>
                </a:lnTo>
                <a:lnTo>
                  <a:pt x="2270" y="279"/>
                </a:lnTo>
                <a:lnTo>
                  <a:pt x="2272" y="279"/>
                </a:lnTo>
                <a:lnTo>
                  <a:pt x="2272" y="279"/>
                </a:lnTo>
                <a:lnTo>
                  <a:pt x="2273" y="279"/>
                </a:lnTo>
                <a:lnTo>
                  <a:pt x="2273" y="279"/>
                </a:lnTo>
                <a:lnTo>
                  <a:pt x="2275" y="279"/>
                </a:lnTo>
                <a:lnTo>
                  <a:pt x="2275" y="279"/>
                </a:lnTo>
                <a:lnTo>
                  <a:pt x="2280" y="279"/>
                </a:lnTo>
                <a:lnTo>
                  <a:pt x="2280" y="292"/>
                </a:lnTo>
                <a:lnTo>
                  <a:pt x="2283" y="292"/>
                </a:lnTo>
                <a:lnTo>
                  <a:pt x="2283" y="292"/>
                </a:lnTo>
                <a:lnTo>
                  <a:pt x="2284" y="292"/>
                </a:lnTo>
                <a:lnTo>
                  <a:pt x="2284" y="292"/>
                </a:lnTo>
                <a:lnTo>
                  <a:pt x="2286" y="292"/>
                </a:lnTo>
                <a:lnTo>
                  <a:pt x="2286" y="292"/>
                </a:lnTo>
                <a:lnTo>
                  <a:pt x="2288" y="292"/>
                </a:lnTo>
                <a:lnTo>
                  <a:pt x="2288" y="292"/>
                </a:lnTo>
                <a:lnTo>
                  <a:pt x="2300" y="292"/>
                </a:lnTo>
                <a:lnTo>
                  <a:pt x="2300" y="292"/>
                </a:lnTo>
                <a:lnTo>
                  <a:pt x="2305" y="292"/>
                </a:lnTo>
                <a:lnTo>
                  <a:pt x="2305" y="310"/>
                </a:lnTo>
                <a:lnTo>
                  <a:pt x="2310" y="310"/>
                </a:lnTo>
                <a:lnTo>
                  <a:pt x="2310" y="310"/>
                </a:lnTo>
                <a:lnTo>
                  <a:pt x="2311" y="310"/>
                </a:lnTo>
                <a:lnTo>
                  <a:pt x="2311" y="310"/>
                </a:lnTo>
                <a:lnTo>
                  <a:pt x="2319" y="310"/>
                </a:lnTo>
                <a:lnTo>
                  <a:pt x="2319" y="330"/>
                </a:lnTo>
                <a:lnTo>
                  <a:pt x="2321" y="330"/>
                </a:lnTo>
                <a:lnTo>
                  <a:pt x="2321" y="330"/>
                </a:lnTo>
                <a:lnTo>
                  <a:pt x="2322" y="330"/>
                </a:lnTo>
                <a:lnTo>
                  <a:pt x="2322" y="330"/>
                </a:lnTo>
                <a:lnTo>
                  <a:pt x="2330" y="330"/>
                </a:lnTo>
                <a:lnTo>
                  <a:pt x="2330" y="330"/>
                </a:lnTo>
                <a:lnTo>
                  <a:pt x="2333" y="330"/>
                </a:lnTo>
                <a:lnTo>
                  <a:pt x="2333" y="330"/>
                </a:lnTo>
                <a:lnTo>
                  <a:pt x="2335" y="330"/>
                </a:lnTo>
                <a:lnTo>
                  <a:pt x="2335" y="330"/>
                </a:lnTo>
                <a:lnTo>
                  <a:pt x="2344" y="330"/>
                </a:lnTo>
                <a:lnTo>
                  <a:pt x="2344" y="330"/>
                </a:lnTo>
                <a:lnTo>
                  <a:pt x="2352" y="330"/>
                </a:lnTo>
                <a:lnTo>
                  <a:pt x="2352" y="330"/>
                </a:lnTo>
                <a:lnTo>
                  <a:pt x="2353" y="330"/>
                </a:lnTo>
                <a:lnTo>
                  <a:pt x="2353" y="330"/>
                </a:lnTo>
                <a:lnTo>
                  <a:pt x="2355" y="330"/>
                </a:lnTo>
                <a:lnTo>
                  <a:pt x="2355" y="330"/>
                </a:lnTo>
                <a:lnTo>
                  <a:pt x="2364" y="330"/>
                </a:lnTo>
                <a:lnTo>
                  <a:pt x="2364" y="330"/>
                </a:lnTo>
                <a:lnTo>
                  <a:pt x="2371" y="330"/>
                </a:lnTo>
                <a:lnTo>
                  <a:pt x="2371" y="330"/>
                </a:lnTo>
                <a:lnTo>
                  <a:pt x="2374" y="330"/>
                </a:lnTo>
                <a:lnTo>
                  <a:pt x="2374" y="330"/>
                </a:lnTo>
                <a:lnTo>
                  <a:pt x="2382" y="330"/>
                </a:lnTo>
                <a:lnTo>
                  <a:pt x="2382" y="330"/>
                </a:lnTo>
                <a:lnTo>
                  <a:pt x="2396" y="330"/>
                </a:lnTo>
                <a:lnTo>
                  <a:pt x="2396" y="330"/>
                </a:lnTo>
                <a:lnTo>
                  <a:pt x="2399" y="330"/>
                </a:lnTo>
                <a:lnTo>
                  <a:pt x="2399" y="330"/>
                </a:lnTo>
              </a:path>
            </a:pathLst>
          </a:custGeom>
          <a:noFill/>
          <a:ln w="3810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1084263" y="2000250"/>
            <a:ext cx="6142038" cy="1219200"/>
          </a:xfrm>
          <a:custGeom>
            <a:avLst/>
            <a:gdLst>
              <a:gd name="T0" fmla="*/ 47 w 2015"/>
              <a:gd name="T1" fmla="*/ 4 h 400"/>
              <a:gd name="T2" fmla="*/ 132 w 2015"/>
              <a:gd name="T3" fmla="*/ 8 h 400"/>
              <a:gd name="T4" fmla="*/ 174 w 2015"/>
              <a:gd name="T5" fmla="*/ 16 h 400"/>
              <a:gd name="T6" fmla="*/ 222 w 2015"/>
              <a:gd name="T7" fmla="*/ 26 h 400"/>
              <a:gd name="T8" fmla="*/ 278 w 2015"/>
              <a:gd name="T9" fmla="*/ 35 h 400"/>
              <a:gd name="T10" fmla="*/ 320 w 2015"/>
              <a:gd name="T11" fmla="*/ 39 h 400"/>
              <a:gd name="T12" fmla="*/ 366 w 2015"/>
              <a:gd name="T13" fmla="*/ 49 h 400"/>
              <a:gd name="T14" fmla="*/ 423 w 2015"/>
              <a:gd name="T15" fmla="*/ 58 h 400"/>
              <a:gd name="T16" fmla="*/ 469 w 2015"/>
              <a:gd name="T17" fmla="*/ 67 h 400"/>
              <a:gd name="T18" fmla="*/ 540 w 2015"/>
              <a:gd name="T19" fmla="*/ 74 h 400"/>
              <a:gd name="T20" fmla="*/ 609 w 2015"/>
              <a:gd name="T21" fmla="*/ 83 h 400"/>
              <a:gd name="T22" fmla="*/ 637 w 2015"/>
              <a:gd name="T23" fmla="*/ 91 h 400"/>
              <a:gd name="T24" fmla="*/ 692 w 2015"/>
              <a:gd name="T25" fmla="*/ 93 h 400"/>
              <a:gd name="T26" fmla="*/ 744 w 2015"/>
              <a:gd name="T27" fmla="*/ 98 h 400"/>
              <a:gd name="T28" fmla="*/ 780 w 2015"/>
              <a:gd name="T29" fmla="*/ 104 h 400"/>
              <a:gd name="T30" fmla="*/ 800 w 2015"/>
              <a:gd name="T31" fmla="*/ 110 h 400"/>
              <a:gd name="T32" fmla="*/ 829 w 2015"/>
              <a:gd name="T33" fmla="*/ 118 h 400"/>
              <a:gd name="T34" fmla="*/ 877 w 2015"/>
              <a:gd name="T35" fmla="*/ 123 h 400"/>
              <a:gd name="T36" fmla="*/ 924 w 2015"/>
              <a:gd name="T37" fmla="*/ 128 h 400"/>
              <a:gd name="T38" fmla="*/ 956 w 2015"/>
              <a:gd name="T39" fmla="*/ 133 h 400"/>
              <a:gd name="T40" fmla="*/ 997 w 2015"/>
              <a:gd name="T41" fmla="*/ 139 h 400"/>
              <a:gd name="T42" fmla="*/ 1029 w 2015"/>
              <a:gd name="T43" fmla="*/ 143 h 400"/>
              <a:gd name="T44" fmla="*/ 1051 w 2015"/>
              <a:gd name="T45" fmla="*/ 150 h 400"/>
              <a:gd name="T46" fmla="*/ 1073 w 2015"/>
              <a:gd name="T47" fmla="*/ 153 h 400"/>
              <a:gd name="T48" fmla="*/ 1112 w 2015"/>
              <a:gd name="T49" fmla="*/ 158 h 400"/>
              <a:gd name="T50" fmla="*/ 1153 w 2015"/>
              <a:gd name="T51" fmla="*/ 159 h 400"/>
              <a:gd name="T52" fmla="*/ 1177 w 2015"/>
              <a:gd name="T53" fmla="*/ 164 h 400"/>
              <a:gd name="T54" fmla="*/ 1205 w 2015"/>
              <a:gd name="T55" fmla="*/ 168 h 400"/>
              <a:gd name="T56" fmla="*/ 1233 w 2015"/>
              <a:gd name="T57" fmla="*/ 173 h 400"/>
              <a:gd name="T58" fmla="*/ 1249 w 2015"/>
              <a:gd name="T59" fmla="*/ 181 h 400"/>
              <a:gd name="T60" fmla="*/ 1270 w 2015"/>
              <a:gd name="T61" fmla="*/ 185 h 400"/>
              <a:gd name="T62" fmla="*/ 1289 w 2015"/>
              <a:gd name="T63" fmla="*/ 190 h 400"/>
              <a:gd name="T64" fmla="*/ 1306 w 2015"/>
              <a:gd name="T65" fmla="*/ 193 h 400"/>
              <a:gd name="T66" fmla="*/ 1329 w 2015"/>
              <a:gd name="T67" fmla="*/ 198 h 400"/>
              <a:gd name="T68" fmla="*/ 1355 w 2015"/>
              <a:gd name="T69" fmla="*/ 202 h 400"/>
              <a:gd name="T70" fmla="*/ 1379 w 2015"/>
              <a:gd name="T71" fmla="*/ 206 h 400"/>
              <a:gd name="T72" fmla="*/ 1404 w 2015"/>
              <a:gd name="T73" fmla="*/ 210 h 400"/>
              <a:gd name="T74" fmla="*/ 1431 w 2015"/>
              <a:gd name="T75" fmla="*/ 213 h 400"/>
              <a:gd name="T76" fmla="*/ 1456 w 2015"/>
              <a:gd name="T77" fmla="*/ 217 h 400"/>
              <a:gd name="T78" fmla="*/ 1486 w 2015"/>
              <a:gd name="T79" fmla="*/ 221 h 400"/>
              <a:gd name="T80" fmla="*/ 1507 w 2015"/>
              <a:gd name="T81" fmla="*/ 226 h 400"/>
              <a:gd name="T82" fmla="*/ 1535 w 2015"/>
              <a:gd name="T83" fmla="*/ 228 h 400"/>
              <a:gd name="T84" fmla="*/ 1552 w 2015"/>
              <a:gd name="T85" fmla="*/ 228 h 400"/>
              <a:gd name="T86" fmla="*/ 1569 w 2015"/>
              <a:gd name="T87" fmla="*/ 231 h 400"/>
              <a:gd name="T88" fmla="*/ 1594 w 2015"/>
              <a:gd name="T89" fmla="*/ 234 h 400"/>
              <a:gd name="T90" fmla="*/ 1622 w 2015"/>
              <a:gd name="T91" fmla="*/ 236 h 400"/>
              <a:gd name="T92" fmla="*/ 1645 w 2015"/>
              <a:gd name="T93" fmla="*/ 237 h 400"/>
              <a:gd name="T94" fmla="*/ 1677 w 2015"/>
              <a:gd name="T95" fmla="*/ 243 h 400"/>
              <a:gd name="T96" fmla="*/ 1692 w 2015"/>
              <a:gd name="T97" fmla="*/ 245 h 400"/>
              <a:gd name="T98" fmla="*/ 1704 w 2015"/>
              <a:gd name="T99" fmla="*/ 251 h 400"/>
              <a:gd name="T100" fmla="*/ 1718 w 2015"/>
              <a:gd name="T101" fmla="*/ 257 h 400"/>
              <a:gd name="T102" fmla="*/ 1736 w 2015"/>
              <a:gd name="T103" fmla="*/ 257 h 400"/>
              <a:gd name="T104" fmla="*/ 1754 w 2015"/>
              <a:gd name="T105" fmla="*/ 262 h 400"/>
              <a:gd name="T106" fmla="*/ 1775 w 2015"/>
              <a:gd name="T107" fmla="*/ 265 h 400"/>
              <a:gd name="T108" fmla="*/ 1794 w 2015"/>
              <a:gd name="T109" fmla="*/ 265 h 400"/>
              <a:gd name="T110" fmla="*/ 1820 w 2015"/>
              <a:gd name="T111" fmla="*/ 265 h 400"/>
              <a:gd name="T112" fmla="*/ 1837 w 2015"/>
              <a:gd name="T113" fmla="*/ 269 h 400"/>
              <a:gd name="T114" fmla="*/ 1855 w 2015"/>
              <a:gd name="T115" fmla="*/ 274 h 400"/>
              <a:gd name="T116" fmla="*/ 1872 w 2015"/>
              <a:gd name="T117" fmla="*/ 280 h 400"/>
              <a:gd name="T118" fmla="*/ 1895 w 2015"/>
              <a:gd name="T119" fmla="*/ 280 h 400"/>
              <a:gd name="T120" fmla="*/ 1930 w 2015"/>
              <a:gd name="T121" fmla="*/ 280 h 400"/>
              <a:gd name="T122" fmla="*/ 1967 w 2015"/>
              <a:gd name="T123" fmla="*/ 315 h 400"/>
              <a:gd name="T124" fmla="*/ 2015 w 2015"/>
              <a:gd name="T125" fmla="*/ 40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15" h="4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9" y="0"/>
                </a:lnTo>
                <a:lnTo>
                  <a:pt x="19" y="0"/>
                </a:lnTo>
                <a:lnTo>
                  <a:pt x="21" y="0"/>
                </a:lnTo>
                <a:lnTo>
                  <a:pt x="21" y="2"/>
                </a:lnTo>
                <a:lnTo>
                  <a:pt x="37" y="2"/>
                </a:lnTo>
                <a:lnTo>
                  <a:pt x="37" y="2"/>
                </a:lnTo>
                <a:lnTo>
                  <a:pt x="38" y="2"/>
                </a:lnTo>
                <a:lnTo>
                  <a:pt x="38" y="2"/>
                </a:lnTo>
                <a:lnTo>
                  <a:pt x="44" y="2"/>
                </a:lnTo>
                <a:lnTo>
                  <a:pt x="44" y="3"/>
                </a:lnTo>
                <a:lnTo>
                  <a:pt x="47" y="3"/>
                </a:lnTo>
                <a:lnTo>
                  <a:pt x="47" y="4"/>
                </a:lnTo>
                <a:lnTo>
                  <a:pt x="60" y="4"/>
                </a:lnTo>
                <a:lnTo>
                  <a:pt x="60" y="5"/>
                </a:lnTo>
                <a:lnTo>
                  <a:pt x="74" y="5"/>
                </a:lnTo>
                <a:lnTo>
                  <a:pt x="74" y="5"/>
                </a:lnTo>
                <a:lnTo>
                  <a:pt x="88" y="5"/>
                </a:lnTo>
                <a:lnTo>
                  <a:pt x="88" y="5"/>
                </a:lnTo>
                <a:lnTo>
                  <a:pt x="91" y="5"/>
                </a:lnTo>
                <a:lnTo>
                  <a:pt x="91" y="5"/>
                </a:lnTo>
                <a:lnTo>
                  <a:pt x="99" y="5"/>
                </a:lnTo>
                <a:lnTo>
                  <a:pt x="99" y="6"/>
                </a:lnTo>
                <a:lnTo>
                  <a:pt x="101" y="6"/>
                </a:lnTo>
                <a:lnTo>
                  <a:pt x="101" y="6"/>
                </a:lnTo>
                <a:lnTo>
                  <a:pt x="119" y="6"/>
                </a:lnTo>
                <a:lnTo>
                  <a:pt x="119" y="7"/>
                </a:lnTo>
                <a:lnTo>
                  <a:pt x="123" y="7"/>
                </a:lnTo>
                <a:lnTo>
                  <a:pt x="123" y="8"/>
                </a:lnTo>
                <a:lnTo>
                  <a:pt x="129" y="8"/>
                </a:lnTo>
                <a:lnTo>
                  <a:pt x="129" y="8"/>
                </a:lnTo>
                <a:lnTo>
                  <a:pt x="131" y="8"/>
                </a:lnTo>
                <a:lnTo>
                  <a:pt x="131" y="8"/>
                </a:lnTo>
                <a:lnTo>
                  <a:pt x="132" y="8"/>
                </a:lnTo>
                <a:lnTo>
                  <a:pt x="132" y="10"/>
                </a:lnTo>
                <a:lnTo>
                  <a:pt x="134" y="10"/>
                </a:lnTo>
                <a:lnTo>
                  <a:pt x="134" y="11"/>
                </a:lnTo>
                <a:lnTo>
                  <a:pt x="143" y="11"/>
                </a:lnTo>
                <a:lnTo>
                  <a:pt x="143" y="11"/>
                </a:lnTo>
                <a:lnTo>
                  <a:pt x="145" y="11"/>
                </a:lnTo>
                <a:lnTo>
                  <a:pt x="145" y="12"/>
                </a:lnTo>
                <a:lnTo>
                  <a:pt x="147" y="12"/>
                </a:lnTo>
                <a:lnTo>
                  <a:pt x="147" y="12"/>
                </a:lnTo>
                <a:lnTo>
                  <a:pt x="149" y="12"/>
                </a:lnTo>
                <a:lnTo>
                  <a:pt x="149" y="13"/>
                </a:lnTo>
                <a:lnTo>
                  <a:pt x="154" y="13"/>
                </a:lnTo>
                <a:lnTo>
                  <a:pt x="154" y="14"/>
                </a:lnTo>
                <a:lnTo>
                  <a:pt x="155" y="14"/>
                </a:lnTo>
                <a:lnTo>
                  <a:pt x="155" y="15"/>
                </a:lnTo>
                <a:lnTo>
                  <a:pt x="156" y="15"/>
                </a:lnTo>
                <a:lnTo>
                  <a:pt x="156" y="15"/>
                </a:lnTo>
                <a:lnTo>
                  <a:pt x="164" y="15"/>
                </a:lnTo>
                <a:lnTo>
                  <a:pt x="164" y="15"/>
                </a:lnTo>
                <a:lnTo>
                  <a:pt x="174" y="15"/>
                </a:lnTo>
                <a:lnTo>
                  <a:pt x="174" y="16"/>
                </a:lnTo>
                <a:lnTo>
                  <a:pt x="176" y="16"/>
                </a:lnTo>
                <a:lnTo>
                  <a:pt x="176" y="17"/>
                </a:lnTo>
                <a:lnTo>
                  <a:pt x="177" y="17"/>
                </a:lnTo>
                <a:lnTo>
                  <a:pt x="177" y="18"/>
                </a:lnTo>
                <a:lnTo>
                  <a:pt x="184" y="18"/>
                </a:lnTo>
                <a:lnTo>
                  <a:pt x="184" y="19"/>
                </a:lnTo>
                <a:lnTo>
                  <a:pt x="184" y="19"/>
                </a:lnTo>
                <a:lnTo>
                  <a:pt x="184" y="19"/>
                </a:lnTo>
                <a:lnTo>
                  <a:pt x="187" y="19"/>
                </a:lnTo>
                <a:lnTo>
                  <a:pt x="187" y="20"/>
                </a:lnTo>
                <a:lnTo>
                  <a:pt x="193" y="20"/>
                </a:lnTo>
                <a:lnTo>
                  <a:pt x="193" y="22"/>
                </a:lnTo>
                <a:lnTo>
                  <a:pt x="196" y="22"/>
                </a:lnTo>
                <a:lnTo>
                  <a:pt x="196" y="23"/>
                </a:lnTo>
                <a:lnTo>
                  <a:pt x="199" y="23"/>
                </a:lnTo>
                <a:lnTo>
                  <a:pt x="199" y="23"/>
                </a:lnTo>
                <a:lnTo>
                  <a:pt x="217" y="23"/>
                </a:lnTo>
                <a:lnTo>
                  <a:pt x="217" y="24"/>
                </a:lnTo>
                <a:lnTo>
                  <a:pt x="220" y="24"/>
                </a:lnTo>
                <a:lnTo>
                  <a:pt x="220" y="26"/>
                </a:lnTo>
                <a:lnTo>
                  <a:pt x="222" y="26"/>
                </a:lnTo>
                <a:lnTo>
                  <a:pt x="222" y="26"/>
                </a:lnTo>
                <a:lnTo>
                  <a:pt x="228" y="26"/>
                </a:lnTo>
                <a:lnTo>
                  <a:pt x="228" y="27"/>
                </a:lnTo>
                <a:lnTo>
                  <a:pt x="230" y="27"/>
                </a:lnTo>
                <a:lnTo>
                  <a:pt x="230" y="28"/>
                </a:lnTo>
                <a:lnTo>
                  <a:pt x="230" y="28"/>
                </a:lnTo>
                <a:lnTo>
                  <a:pt x="230" y="28"/>
                </a:lnTo>
                <a:lnTo>
                  <a:pt x="236" y="28"/>
                </a:lnTo>
                <a:lnTo>
                  <a:pt x="236" y="29"/>
                </a:lnTo>
                <a:lnTo>
                  <a:pt x="240" y="29"/>
                </a:lnTo>
                <a:lnTo>
                  <a:pt x="240" y="29"/>
                </a:lnTo>
                <a:lnTo>
                  <a:pt x="254" y="29"/>
                </a:lnTo>
                <a:lnTo>
                  <a:pt x="254" y="31"/>
                </a:lnTo>
                <a:lnTo>
                  <a:pt x="264" y="31"/>
                </a:lnTo>
                <a:lnTo>
                  <a:pt x="264" y="33"/>
                </a:lnTo>
                <a:lnTo>
                  <a:pt x="273" y="33"/>
                </a:lnTo>
                <a:lnTo>
                  <a:pt x="273" y="34"/>
                </a:lnTo>
                <a:lnTo>
                  <a:pt x="273" y="34"/>
                </a:lnTo>
                <a:lnTo>
                  <a:pt x="273" y="34"/>
                </a:lnTo>
                <a:lnTo>
                  <a:pt x="278" y="34"/>
                </a:lnTo>
                <a:lnTo>
                  <a:pt x="278" y="35"/>
                </a:lnTo>
                <a:lnTo>
                  <a:pt x="282" y="35"/>
                </a:lnTo>
                <a:lnTo>
                  <a:pt x="282" y="35"/>
                </a:lnTo>
                <a:lnTo>
                  <a:pt x="285" y="35"/>
                </a:lnTo>
                <a:lnTo>
                  <a:pt x="285" y="35"/>
                </a:lnTo>
                <a:lnTo>
                  <a:pt x="292" y="35"/>
                </a:lnTo>
                <a:lnTo>
                  <a:pt x="292" y="36"/>
                </a:lnTo>
                <a:lnTo>
                  <a:pt x="294" y="36"/>
                </a:lnTo>
                <a:lnTo>
                  <a:pt x="294" y="36"/>
                </a:lnTo>
                <a:lnTo>
                  <a:pt x="294" y="36"/>
                </a:lnTo>
                <a:lnTo>
                  <a:pt x="294" y="36"/>
                </a:lnTo>
                <a:lnTo>
                  <a:pt x="297" y="36"/>
                </a:lnTo>
                <a:lnTo>
                  <a:pt x="297" y="37"/>
                </a:lnTo>
                <a:lnTo>
                  <a:pt x="298" y="37"/>
                </a:lnTo>
                <a:lnTo>
                  <a:pt x="298" y="37"/>
                </a:lnTo>
                <a:lnTo>
                  <a:pt x="301" y="37"/>
                </a:lnTo>
                <a:lnTo>
                  <a:pt x="301" y="38"/>
                </a:lnTo>
                <a:lnTo>
                  <a:pt x="312" y="38"/>
                </a:lnTo>
                <a:lnTo>
                  <a:pt x="312" y="39"/>
                </a:lnTo>
                <a:lnTo>
                  <a:pt x="315" y="39"/>
                </a:lnTo>
                <a:lnTo>
                  <a:pt x="315" y="39"/>
                </a:lnTo>
                <a:lnTo>
                  <a:pt x="320" y="39"/>
                </a:lnTo>
                <a:lnTo>
                  <a:pt x="320" y="41"/>
                </a:lnTo>
                <a:lnTo>
                  <a:pt x="325" y="41"/>
                </a:lnTo>
                <a:lnTo>
                  <a:pt x="325" y="42"/>
                </a:lnTo>
                <a:lnTo>
                  <a:pt x="352" y="42"/>
                </a:lnTo>
                <a:lnTo>
                  <a:pt x="352" y="44"/>
                </a:lnTo>
                <a:lnTo>
                  <a:pt x="352" y="44"/>
                </a:lnTo>
                <a:lnTo>
                  <a:pt x="352" y="44"/>
                </a:lnTo>
                <a:lnTo>
                  <a:pt x="355" y="44"/>
                </a:lnTo>
                <a:lnTo>
                  <a:pt x="355" y="44"/>
                </a:lnTo>
                <a:lnTo>
                  <a:pt x="357" y="44"/>
                </a:lnTo>
                <a:lnTo>
                  <a:pt x="357" y="44"/>
                </a:lnTo>
                <a:lnTo>
                  <a:pt x="358" y="44"/>
                </a:lnTo>
                <a:lnTo>
                  <a:pt x="358" y="45"/>
                </a:lnTo>
                <a:lnTo>
                  <a:pt x="360" y="45"/>
                </a:lnTo>
                <a:lnTo>
                  <a:pt x="360" y="46"/>
                </a:lnTo>
                <a:lnTo>
                  <a:pt x="361" y="46"/>
                </a:lnTo>
                <a:lnTo>
                  <a:pt x="361" y="47"/>
                </a:lnTo>
                <a:lnTo>
                  <a:pt x="363" y="47"/>
                </a:lnTo>
                <a:lnTo>
                  <a:pt x="363" y="48"/>
                </a:lnTo>
                <a:lnTo>
                  <a:pt x="366" y="48"/>
                </a:lnTo>
                <a:lnTo>
                  <a:pt x="366" y="49"/>
                </a:lnTo>
                <a:lnTo>
                  <a:pt x="372" y="49"/>
                </a:lnTo>
                <a:lnTo>
                  <a:pt x="372" y="49"/>
                </a:lnTo>
                <a:lnTo>
                  <a:pt x="375" y="49"/>
                </a:lnTo>
                <a:lnTo>
                  <a:pt x="375" y="50"/>
                </a:lnTo>
                <a:lnTo>
                  <a:pt x="380" y="50"/>
                </a:lnTo>
                <a:lnTo>
                  <a:pt x="380" y="51"/>
                </a:lnTo>
                <a:lnTo>
                  <a:pt x="384" y="51"/>
                </a:lnTo>
                <a:lnTo>
                  <a:pt x="384" y="52"/>
                </a:lnTo>
                <a:lnTo>
                  <a:pt x="396" y="52"/>
                </a:lnTo>
                <a:lnTo>
                  <a:pt x="396" y="55"/>
                </a:lnTo>
                <a:lnTo>
                  <a:pt x="399" y="55"/>
                </a:lnTo>
                <a:lnTo>
                  <a:pt x="399" y="56"/>
                </a:lnTo>
                <a:lnTo>
                  <a:pt x="400" y="56"/>
                </a:lnTo>
                <a:lnTo>
                  <a:pt x="400" y="56"/>
                </a:lnTo>
                <a:lnTo>
                  <a:pt x="405" y="56"/>
                </a:lnTo>
                <a:lnTo>
                  <a:pt x="405" y="56"/>
                </a:lnTo>
                <a:lnTo>
                  <a:pt x="416" y="56"/>
                </a:lnTo>
                <a:lnTo>
                  <a:pt x="416" y="57"/>
                </a:lnTo>
                <a:lnTo>
                  <a:pt x="417" y="57"/>
                </a:lnTo>
                <a:lnTo>
                  <a:pt x="417" y="58"/>
                </a:lnTo>
                <a:lnTo>
                  <a:pt x="423" y="58"/>
                </a:lnTo>
                <a:lnTo>
                  <a:pt x="423" y="58"/>
                </a:lnTo>
                <a:lnTo>
                  <a:pt x="431" y="58"/>
                </a:lnTo>
                <a:lnTo>
                  <a:pt x="431" y="59"/>
                </a:lnTo>
                <a:lnTo>
                  <a:pt x="436" y="59"/>
                </a:lnTo>
                <a:lnTo>
                  <a:pt x="436" y="60"/>
                </a:lnTo>
                <a:lnTo>
                  <a:pt x="439" y="60"/>
                </a:lnTo>
                <a:lnTo>
                  <a:pt x="439" y="61"/>
                </a:lnTo>
                <a:lnTo>
                  <a:pt x="443" y="61"/>
                </a:lnTo>
                <a:lnTo>
                  <a:pt x="443" y="62"/>
                </a:lnTo>
                <a:lnTo>
                  <a:pt x="450" y="62"/>
                </a:lnTo>
                <a:lnTo>
                  <a:pt x="450" y="63"/>
                </a:lnTo>
                <a:lnTo>
                  <a:pt x="452" y="63"/>
                </a:lnTo>
                <a:lnTo>
                  <a:pt x="452" y="63"/>
                </a:lnTo>
                <a:lnTo>
                  <a:pt x="461" y="63"/>
                </a:lnTo>
                <a:lnTo>
                  <a:pt x="461" y="64"/>
                </a:lnTo>
                <a:lnTo>
                  <a:pt x="463" y="64"/>
                </a:lnTo>
                <a:lnTo>
                  <a:pt x="463" y="65"/>
                </a:lnTo>
                <a:lnTo>
                  <a:pt x="466" y="65"/>
                </a:lnTo>
                <a:lnTo>
                  <a:pt x="466" y="66"/>
                </a:lnTo>
                <a:lnTo>
                  <a:pt x="469" y="66"/>
                </a:lnTo>
                <a:lnTo>
                  <a:pt x="469" y="67"/>
                </a:lnTo>
                <a:lnTo>
                  <a:pt x="472" y="67"/>
                </a:lnTo>
                <a:lnTo>
                  <a:pt x="472" y="68"/>
                </a:lnTo>
                <a:lnTo>
                  <a:pt x="483" y="68"/>
                </a:lnTo>
                <a:lnTo>
                  <a:pt x="483" y="69"/>
                </a:lnTo>
                <a:lnTo>
                  <a:pt x="485" y="69"/>
                </a:lnTo>
                <a:lnTo>
                  <a:pt x="485" y="70"/>
                </a:lnTo>
                <a:lnTo>
                  <a:pt x="501" y="70"/>
                </a:lnTo>
                <a:lnTo>
                  <a:pt x="501" y="70"/>
                </a:lnTo>
                <a:lnTo>
                  <a:pt x="502" y="70"/>
                </a:lnTo>
                <a:lnTo>
                  <a:pt x="502" y="71"/>
                </a:lnTo>
                <a:lnTo>
                  <a:pt x="508" y="71"/>
                </a:lnTo>
                <a:lnTo>
                  <a:pt x="508" y="72"/>
                </a:lnTo>
                <a:lnTo>
                  <a:pt x="516" y="72"/>
                </a:lnTo>
                <a:lnTo>
                  <a:pt x="516" y="73"/>
                </a:lnTo>
                <a:lnTo>
                  <a:pt x="521" y="73"/>
                </a:lnTo>
                <a:lnTo>
                  <a:pt x="521" y="74"/>
                </a:lnTo>
                <a:lnTo>
                  <a:pt x="524" y="74"/>
                </a:lnTo>
                <a:lnTo>
                  <a:pt x="524" y="74"/>
                </a:lnTo>
                <a:lnTo>
                  <a:pt x="525" y="74"/>
                </a:lnTo>
                <a:lnTo>
                  <a:pt x="525" y="74"/>
                </a:lnTo>
                <a:lnTo>
                  <a:pt x="540" y="74"/>
                </a:lnTo>
                <a:lnTo>
                  <a:pt x="540" y="75"/>
                </a:lnTo>
                <a:lnTo>
                  <a:pt x="541" y="75"/>
                </a:lnTo>
                <a:lnTo>
                  <a:pt x="541" y="76"/>
                </a:lnTo>
                <a:lnTo>
                  <a:pt x="544" y="76"/>
                </a:lnTo>
                <a:lnTo>
                  <a:pt x="544" y="76"/>
                </a:lnTo>
                <a:lnTo>
                  <a:pt x="548" y="76"/>
                </a:lnTo>
                <a:lnTo>
                  <a:pt x="548" y="77"/>
                </a:lnTo>
                <a:lnTo>
                  <a:pt x="561" y="77"/>
                </a:lnTo>
                <a:lnTo>
                  <a:pt x="561" y="77"/>
                </a:lnTo>
                <a:lnTo>
                  <a:pt x="573" y="77"/>
                </a:lnTo>
                <a:lnTo>
                  <a:pt x="573" y="78"/>
                </a:lnTo>
                <a:lnTo>
                  <a:pt x="578" y="78"/>
                </a:lnTo>
                <a:lnTo>
                  <a:pt x="578" y="79"/>
                </a:lnTo>
                <a:lnTo>
                  <a:pt x="589" y="79"/>
                </a:lnTo>
                <a:lnTo>
                  <a:pt x="589" y="80"/>
                </a:lnTo>
                <a:lnTo>
                  <a:pt x="593" y="80"/>
                </a:lnTo>
                <a:lnTo>
                  <a:pt x="593" y="82"/>
                </a:lnTo>
                <a:lnTo>
                  <a:pt x="601" y="82"/>
                </a:lnTo>
                <a:lnTo>
                  <a:pt x="601" y="82"/>
                </a:lnTo>
                <a:lnTo>
                  <a:pt x="609" y="82"/>
                </a:lnTo>
                <a:lnTo>
                  <a:pt x="609" y="83"/>
                </a:lnTo>
                <a:lnTo>
                  <a:pt x="615" y="83"/>
                </a:lnTo>
                <a:lnTo>
                  <a:pt x="615" y="84"/>
                </a:lnTo>
                <a:lnTo>
                  <a:pt x="616" y="84"/>
                </a:lnTo>
                <a:lnTo>
                  <a:pt x="616" y="85"/>
                </a:lnTo>
                <a:lnTo>
                  <a:pt x="617" y="85"/>
                </a:lnTo>
                <a:lnTo>
                  <a:pt x="617" y="85"/>
                </a:lnTo>
                <a:lnTo>
                  <a:pt x="619" y="85"/>
                </a:lnTo>
                <a:lnTo>
                  <a:pt x="619" y="86"/>
                </a:lnTo>
                <a:lnTo>
                  <a:pt x="621" y="86"/>
                </a:lnTo>
                <a:lnTo>
                  <a:pt x="621" y="87"/>
                </a:lnTo>
                <a:lnTo>
                  <a:pt x="627" y="87"/>
                </a:lnTo>
                <a:lnTo>
                  <a:pt x="627" y="88"/>
                </a:lnTo>
                <a:lnTo>
                  <a:pt x="629" y="88"/>
                </a:lnTo>
                <a:lnTo>
                  <a:pt x="629" y="89"/>
                </a:lnTo>
                <a:lnTo>
                  <a:pt x="631" y="89"/>
                </a:lnTo>
                <a:lnTo>
                  <a:pt x="631" y="90"/>
                </a:lnTo>
                <a:lnTo>
                  <a:pt x="634" y="90"/>
                </a:lnTo>
                <a:lnTo>
                  <a:pt x="634" y="90"/>
                </a:lnTo>
                <a:lnTo>
                  <a:pt x="636" y="90"/>
                </a:lnTo>
                <a:lnTo>
                  <a:pt x="636" y="91"/>
                </a:lnTo>
                <a:lnTo>
                  <a:pt x="637" y="91"/>
                </a:lnTo>
                <a:lnTo>
                  <a:pt x="637" y="91"/>
                </a:lnTo>
                <a:lnTo>
                  <a:pt x="645" y="91"/>
                </a:lnTo>
                <a:lnTo>
                  <a:pt x="645" y="91"/>
                </a:lnTo>
                <a:lnTo>
                  <a:pt x="648" y="91"/>
                </a:lnTo>
                <a:lnTo>
                  <a:pt x="648" y="92"/>
                </a:lnTo>
                <a:lnTo>
                  <a:pt x="658" y="92"/>
                </a:lnTo>
                <a:lnTo>
                  <a:pt x="658" y="92"/>
                </a:lnTo>
                <a:lnTo>
                  <a:pt x="663" y="92"/>
                </a:lnTo>
                <a:lnTo>
                  <a:pt x="663" y="92"/>
                </a:lnTo>
                <a:lnTo>
                  <a:pt x="666" y="92"/>
                </a:lnTo>
                <a:lnTo>
                  <a:pt x="666" y="92"/>
                </a:lnTo>
                <a:lnTo>
                  <a:pt x="674" y="92"/>
                </a:lnTo>
                <a:lnTo>
                  <a:pt x="674" y="92"/>
                </a:lnTo>
                <a:lnTo>
                  <a:pt x="678" y="92"/>
                </a:lnTo>
                <a:lnTo>
                  <a:pt x="678" y="92"/>
                </a:lnTo>
                <a:lnTo>
                  <a:pt x="688" y="92"/>
                </a:lnTo>
                <a:lnTo>
                  <a:pt x="688" y="92"/>
                </a:lnTo>
                <a:lnTo>
                  <a:pt x="689" y="92"/>
                </a:lnTo>
                <a:lnTo>
                  <a:pt x="689" y="92"/>
                </a:lnTo>
                <a:lnTo>
                  <a:pt x="692" y="92"/>
                </a:lnTo>
                <a:lnTo>
                  <a:pt x="692" y="93"/>
                </a:lnTo>
                <a:lnTo>
                  <a:pt x="700" y="93"/>
                </a:lnTo>
                <a:lnTo>
                  <a:pt x="700" y="94"/>
                </a:lnTo>
                <a:lnTo>
                  <a:pt x="703" y="94"/>
                </a:lnTo>
                <a:lnTo>
                  <a:pt x="703" y="94"/>
                </a:lnTo>
                <a:lnTo>
                  <a:pt x="707" y="94"/>
                </a:lnTo>
                <a:lnTo>
                  <a:pt x="707" y="94"/>
                </a:lnTo>
                <a:lnTo>
                  <a:pt x="708" y="94"/>
                </a:lnTo>
                <a:lnTo>
                  <a:pt x="708" y="96"/>
                </a:lnTo>
                <a:lnTo>
                  <a:pt x="708" y="96"/>
                </a:lnTo>
                <a:lnTo>
                  <a:pt x="708" y="96"/>
                </a:lnTo>
                <a:lnTo>
                  <a:pt x="717" y="96"/>
                </a:lnTo>
                <a:lnTo>
                  <a:pt x="717" y="96"/>
                </a:lnTo>
                <a:lnTo>
                  <a:pt x="721" y="96"/>
                </a:lnTo>
                <a:lnTo>
                  <a:pt x="721" y="97"/>
                </a:lnTo>
                <a:lnTo>
                  <a:pt x="726" y="97"/>
                </a:lnTo>
                <a:lnTo>
                  <a:pt x="726" y="97"/>
                </a:lnTo>
                <a:lnTo>
                  <a:pt x="726" y="97"/>
                </a:lnTo>
                <a:lnTo>
                  <a:pt x="726" y="98"/>
                </a:lnTo>
                <a:lnTo>
                  <a:pt x="743" y="98"/>
                </a:lnTo>
                <a:lnTo>
                  <a:pt x="743" y="98"/>
                </a:lnTo>
                <a:lnTo>
                  <a:pt x="744" y="98"/>
                </a:lnTo>
                <a:lnTo>
                  <a:pt x="744" y="99"/>
                </a:lnTo>
                <a:lnTo>
                  <a:pt x="745" y="99"/>
                </a:lnTo>
                <a:lnTo>
                  <a:pt x="745" y="99"/>
                </a:lnTo>
                <a:lnTo>
                  <a:pt x="747" y="99"/>
                </a:lnTo>
                <a:lnTo>
                  <a:pt x="747" y="99"/>
                </a:lnTo>
                <a:lnTo>
                  <a:pt x="750" y="99"/>
                </a:lnTo>
                <a:lnTo>
                  <a:pt x="750" y="100"/>
                </a:lnTo>
                <a:lnTo>
                  <a:pt x="758" y="100"/>
                </a:lnTo>
                <a:lnTo>
                  <a:pt x="758" y="100"/>
                </a:lnTo>
                <a:lnTo>
                  <a:pt x="760" y="100"/>
                </a:lnTo>
                <a:lnTo>
                  <a:pt x="760" y="100"/>
                </a:lnTo>
                <a:lnTo>
                  <a:pt x="763" y="100"/>
                </a:lnTo>
                <a:lnTo>
                  <a:pt x="763" y="100"/>
                </a:lnTo>
                <a:lnTo>
                  <a:pt x="764" y="100"/>
                </a:lnTo>
                <a:lnTo>
                  <a:pt x="764" y="100"/>
                </a:lnTo>
                <a:lnTo>
                  <a:pt x="769" y="100"/>
                </a:lnTo>
                <a:lnTo>
                  <a:pt x="769" y="101"/>
                </a:lnTo>
                <a:lnTo>
                  <a:pt x="777" y="101"/>
                </a:lnTo>
                <a:lnTo>
                  <a:pt x="777" y="102"/>
                </a:lnTo>
                <a:lnTo>
                  <a:pt x="780" y="102"/>
                </a:lnTo>
                <a:lnTo>
                  <a:pt x="780" y="104"/>
                </a:lnTo>
                <a:lnTo>
                  <a:pt x="783" y="104"/>
                </a:lnTo>
                <a:lnTo>
                  <a:pt x="783" y="105"/>
                </a:lnTo>
                <a:lnTo>
                  <a:pt x="785" y="105"/>
                </a:lnTo>
                <a:lnTo>
                  <a:pt x="785" y="106"/>
                </a:lnTo>
                <a:lnTo>
                  <a:pt x="785" y="106"/>
                </a:lnTo>
                <a:lnTo>
                  <a:pt x="785" y="106"/>
                </a:lnTo>
                <a:lnTo>
                  <a:pt x="789" y="106"/>
                </a:lnTo>
                <a:lnTo>
                  <a:pt x="789" y="106"/>
                </a:lnTo>
                <a:lnTo>
                  <a:pt x="791" y="106"/>
                </a:lnTo>
                <a:lnTo>
                  <a:pt x="791" y="106"/>
                </a:lnTo>
                <a:lnTo>
                  <a:pt x="792" y="106"/>
                </a:lnTo>
                <a:lnTo>
                  <a:pt x="792" y="107"/>
                </a:lnTo>
                <a:lnTo>
                  <a:pt x="793" y="107"/>
                </a:lnTo>
                <a:lnTo>
                  <a:pt x="793" y="107"/>
                </a:lnTo>
                <a:lnTo>
                  <a:pt x="796" y="107"/>
                </a:lnTo>
                <a:lnTo>
                  <a:pt x="796" y="108"/>
                </a:lnTo>
                <a:lnTo>
                  <a:pt x="797" y="108"/>
                </a:lnTo>
                <a:lnTo>
                  <a:pt x="797" y="109"/>
                </a:lnTo>
                <a:lnTo>
                  <a:pt x="798" y="109"/>
                </a:lnTo>
                <a:lnTo>
                  <a:pt x="798" y="110"/>
                </a:lnTo>
                <a:lnTo>
                  <a:pt x="800" y="110"/>
                </a:lnTo>
                <a:lnTo>
                  <a:pt x="800" y="111"/>
                </a:lnTo>
                <a:lnTo>
                  <a:pt x="802" y="111"/>
                </a:lnTo>
                <a:lnTo>
                  <a:pt x="802" y="111"/>
                </a:lnTo>
                <a:lnTo>
                  <a:pt x="811" y="111"/>
                </a:lnTo>
                <a:lnTo>
                  <a:pt x="811" y="112"/>
                </a:lnTo>
                <a:lnTo>
                  <a:pt x="814" y="112"/>
                </a:lnTo>
                <a:lnTo>
                  <a:pt x="814" y="112"/>
                </a:lnTo>
                <a:lnTo>
                  <a:pt x="818" y="112"/>
                </a:lnTo>
                <a:lnTo>
                  <a:pt x="818" y="113"/>
                </a:lnTo>
                <a:lnTo>
                  <a:pt x="819" y="113"/>
                </a:lnTo>
                <a:lnTo>
                  <a:pt x="819" y="114"/>
                </a:lnTo>
                <a:lnTo>
                  <a:pt x="824" y="114"/>
                </a:lnTo>
                <a:lnTo>
                  <a:pt x="824" y="116"/>
                </a:lnTo>
                <a:lnTo>
                  <a:pt x="825" y="116"/>
                </a:lnTo>
                <a:lnTo>
                  <a:pt x="825" y="117"/>
                </a:lnTo>
                <a:lnTo>
                  <a:pt x="827" y="117"/>
                </a:lnTo>
                <a:lnTo>
                  <a:pt x="827" y="117"/>
                </a:lnTo>
                <a:lnTo>
                  <a:pt x="829" y="117"/>
                </a:lnTo>
                <a:lnTo>
                  <a:pt x="829" y="117"/>
                </a:lnTo>
                <a:lnTo>
                  <a:pt x="829" y="117"/>
                </a:lnTo>
                <a:lnTo>
                  <a:pt x="829" y="118"/>
                </a:lnTo>
                <a:lnTo>
                  <a:pt x="833" y="118"/>
                </a:lnTo>
                <a:lnTo>
                  <a:pt x="833" y="118"/>
                </a:lnTo>
                <a:lnTo>
                  <a:pt x="835" y="118"/>
                </a:lnTo>
                <a:lnTo>
                  <a:pt x="835" y="119"/>
                </a:lnTo>
                <a:lnTo>
                  <a:pt x="851" y="119"/>
                </a:lnTo>
                <a:lnTo>
                  <a:pt x="851" y="119"/>
                </a:lnTo>
                <a:lnTo>
                  <a:pt x="855" y="119"/>
                </a:lnTo>
                <a:lnTo>
                  <a:pt x="855" y="119"/>
                </a:lnTo>
                <a:lnTo>
                  <a:pt x="855" y="119"/>
                </a:lnTo>
                <a:lnTo>
                  <a:pt x="855" y="120"/>
                </a:lnTo>
                <a:lnTo>
                  <a:pt x="857" y="120"/>
                </a:lnTo>
                <a:lnTo>
                  <a:pt x="857" y="120"/>
                </a:lnTo>
                <a:lnTo>
                  <a:pt x="864" y="120"/>
                </a:lnTo>
                <a:lnTo>
                  <a:pt x="864" y="121"/>
                </a:lnTo>
                <a:lnTo>
                  <a:pt x="864" y="121"/>
                </a:lnTo>
                <a:lnTo>
                  <a:pt x="864" y="122"/>
                </a:lnTo>
                <a:lnTo>
                  <a:pt x="864" y="122"/>
                </a:lnTo>
                <a:lnTo>
                  <a:pt x="864" y="122"/>
                </a:lnTo>
                <a:lnTo>
                  <a:pt x="872" y="122"/>
                </a:lnTo>
                <a:lnTo>
                  <a:pt x="872" y="123"/>
                </a:lnTo>
                <a:lnTo>
                  <a:pt x="877" y="123"/>
                </a:lnTo>
                <a:lnTo>
                  <a:pt x="877" y="123"/>
                </a:lnTo>
                <a:lnTo>
                  <a:pt x="880" y="123"/>
                </a:lnTo>
                <a:lnTo>
                  <a:pt x="880" y="123"/>
                </a:lnTo>
                <a:lnTo>
                  <a:pt x="883" y="123"/>
                </a:lnTo>
                <a:lnTo>
                  <a:pt x="883" y="123"/>
                </a:lnTo>
                <a:lnTo>
                  <a:pt x="898" y="123"/>
                </a:lnTo>
                <a:lnTo>
                  <a:pt x="898" y="125"/>
                </a:lnTo>
                <a:lnTo>
                  <a:pt x="898" y="125"/>
                </a:lnTo>
                <a:lnTo>
                  <a:pt x="898" y="126"/>
                </a:lnTo>
                <a:lnTo>
                  <a:pt x="909" y="126"/>
                </a:lnTo>
                <a:lnTo>
                  <a:pt x="909" y="126"/>
                </a:lnTo>
                <a:lnTo>
                  <a:pt x="910" y="126"/>
                </a:lnTo>
                <a:lnTo>
                  <a:pt x="910" y="126"/>
                </a:lnTo>
                <a:lnTo>
                  <a:pt x="918" y="126"/>
                </a:lnTo>
                <a:lnTo>
                  <a:pt x="918" y="127"/>
                </a:lnTo>
                <a:lnTo>
                  <a:pt x="920" y="127"/>
                </a:lnTo>
                <a:lnTo>
                  <a:pt x="920" y="127"/>
                </a:lnTo>
                <a:lnTo>
                  <a:pt x="923" y="127"/>
                </a:lnTo>
                <a:lnTo>
                  <a:pt x="923" y="127"/>
                </a:lnTo>
                <a:lnTo>
                  <a:pt x="924" y="127"/>
                </a:lnTo>
                <a:lnTo>
                  <a:pt x="924" y="128"/>
                </a:lnTo>
                <a:lnTo>
                  <a:pt x="927" y="128"/>
                </a:lnTo>
                <a:lnTo>
                  <a:pt x="927" y="128"/>
                </a:lnTo>
                <a:lnTo>
                  <a:pt x="931" y="128"/>
                </a:lnTo>
                <a:lnTo>
                  <a:pt x="931" y="129"/>
                </a:lnTo>
                <a:lnTo>
                  <a:pt x="932" y="129"/>
                </a:lnTo>
                <a:lnTo>
                  <a:pt x="932" y="130"/>
                </a:lnTo>
                <a:lnTo>
                  <a:pt x="936" y="130"/>
                </a:lnTo>
                <a:lnTo>
                  <a:pt x="936" y="130"/>
                </a:lnTo>
                <a:lnTo>
                  <a:pt x="940" y="130"/>
                </a:lnTo>
                <a:lnTo>
                  <a:pt x="940" y="131"/>
                </a:lnTo>
                <a:lnTo>
                  <a:pt x="940" y="131"/>
                </a:lnTo>
                <a:lnTo>
                  <a:pt x="940" y="131"/>
                </a:lnTo>
                <a:lnTo>
                  <a:pt x="941" y="131"/>
                </a:lnTo>
                <a:lnTo>
                  <a:pt x="941" y="132"/>
                </a:lnTo>
                <a:lnTo>
                  <a:pt x="947" y="132"/>
                </a:lnTo>
                <a:lnTo>
                  <a:pt x="947" y="132"/>
                </a:lnTo>
                <a:lnTo>
                  <a:pt x="949" y="132"/>
                </a:lnTo>
                <a:lnTo>
                  <a:pt x="949" y="133"/>
                </a:lnTo>
                <a:lnTo>
                  <a:pt x="951" y="133"/>
                </a:lnTo>
                <a:lnTo>
                  <a:pt x="951" y="133"/>
                </a:lnTo>
                <a:lnTo>
                  <a:pt x="956" y="133"/>
                </a:lnTo>
                <a:lnTo>
                  <a:pt x="956" y="133"/>
                </a:lnTo>
                <a:lnTo>
                  <a:pt x="957" y="133"/>
                </a:lnTo>
                <a:lnTo>
                  <a:pt x="957" y="134"/>
                </a:lnTo>
                <a:lnTo>
                  <a:pt x="967" y="134"/>
                </a:lnTo>
                <a:lnTo>
                  <a:pt x="967" y="135"/>
                </a:lnTo>
                <a:lnTo>
                  <a:pt x="968" y="135"/>
                </a:lnTo>
                <a:lnTo>
                  <a:pt x="968" y="136"/>
                </a:lnTo>
                <a:lnTo>
                  <a:pt x="971" y="136"/>
                </a:lnTo>
                <a:lnTo>
                  <a:pt x="971" y="137"/>
                </a:lnTo>
                <a:lnTo>
                  <a:pt x="972" y="137"/>
                </a:lnTo>
                <a:lnTo>
                  <a:pt x="972" y="137"/>
                </a:lnTo>
                <a:lnTo>
                  <a:pt x="973" y="137"/>
                </a:lnTo>
                <a:lnTo>
                  <a:pt x="973" y="138"/>
                </a:lnTo>
                <a:lnTo>
                  <a:pt x="979" y="138"/>
                </a:lnTo>
                <a:lnTo>
                  <a:pt x="979" y="138"/>
                </a:lnTo>
                <a:lnTo>
                  <a:pt x="985" y="138"/>
                </a:lnTo>
                <a:lnTo>
                  <a:pt x="985" y="138"/>
                </a:lnTo>
                <a:lnTo>
                  <a:pt x="985" y="138"/>
                </a:lnTo>
                <a:lnTo>
                  <a:pt x="985" y="139"/>
                </a:lnTo>
                <a:lnTo>
                  <a:pt x="997" y="139"/>
                </a:lnTo>
                <a:lnTo>
                  <a:pt x="997" y="139"/>
                </a:lnTo>
                <a:lnTo>
                  <a:pt x="999" y="139"/>
                </a:lnTo>
                <a:lnTo>
                  <a:pt x="999" y="139"/>
                </a:lnTo>
                <a:lnTo>
                  <a:pt x="1002" y="139"/>
                </a:lnTo>
                <a:lnTo>
                  <a:pt x="1002" y="139"/>
                </a:lnTo>
                <a:lnTo>
                  <a:pt x="1003" y="139"/>
                </a:lnTo>
                <a:lnTo>
                  <a:pt x="1003" y="140"/>
                </a:lnTo>
                <a:lnTo>
                  <a:pt x="1011" y="140"/>
                </a:lnTo>
                <a:lnTo>
                  <a:pt x="1011" y="140"/>
                </a:lnTo>
                <a:lnTo>
                  <a:pt x="1014" y="140"/>
                </a:lnTo>
                <a:lnTo>
                  <a:pt x="1014" y="140"/>
                </a:lnTo>
                <a:lnTo>
                  <a:pt x="1015" y="140"/>
                </a:lnTo>
                <a:lnTo>
                  <a:pt x="1015" y="140"/>
                </a:lnTo>
                <a:lnTo>
                  <a:pt x="1016" y="140"/>
                </a:lnTo>
                <a:lnTo>
                  <a:pt x="1016" y="140"/>
                </a:lnTo>
                <a:lnTo>
                  <a:pt x="1016" y="140"/>
                </a:lnTo>
                <a:lnTo>
                  <a:pt x="1016" y="141"/>
                </a:lnTo>
                <a:lnTo>
                  <a:pt x="1022" y="141"/>
                </a:lnTo>
                <a:lnTo>
                  <a:pt x="1022" y="142"/>
                </a:lnTo>
                <a:lnTo>
                  <a:pt x="1026" y="142"/>
                </a:lnTo>
                <a:lnTo>
                  <a:pt x="1026" y="143"/>
                </a:lnTo>
                <a:lnTo>
                  <a:pt x="1029" y="143"/>
                </a:lnTo>
                <a:lnTo>
                  <a:pt x="1029" y="144"/>
                </a:lnTo>
                <a:lnTo>
                  <a:pt x="1029" y="144"/>
                </a:lnTo>
                <a:lnTo>
                  <a:pt x="1029" y="144"/>
                </a:lnTo>
                <a:lnTo>
                  <a:pt x="1031" y="144"/>
                </a:lnTo>
                <a:lnTo>
                  <a:pt x="1031" y="144"/>
                </a:lnTo>
                <a:lnTo>
                  <a:pt x="1033" y="144"/>
                </a:lnTo>
                <a:lnTo>
                  <a:pt x="1033" y="144"/>
                </a:lnTo>
                <a:lnTo>
                  <a:pt x="1036" y="144"/>
                </a:lnTo>
                <a:lnTo>
                  <a:pt x="1036" y="145"/>
                </a:lnTo>
                <a:lnTo>
                  <a:pt x="1039" y="145"/>
                </a:lnTo>
                <a:lnTo>
                  <a:pt x="1039" y="146"/>
                </a:lnTo>
                <a:lnTo>
                  <a:pt x="1040" y="146"/>
                </a:lnTo>
                <a:lnTo>
                  <a:pt x="1040" y="146"/>
                </a:lnTo>
                <a:lnTo>
                  <a:pt x="1040" y="146"/>
                </a:lnTo>
                <a:lnTo>
                  <a:pt x="1040" y="147"/>
                </a:lnTo>
                <a:lnTo>
                  <a:pt x="1049" y="147"/>
                </a:lnTo>
                <a:lnTo>
                  <a:pt x="1049" y="148"/>
                </a:lnTo>
                <a:lnTo>
                  <a:pt x="1050" y="148"/>
                </a:lnTo>
                <a:lnTo>
                  <a:pt x="1050" y="149"/>
                </a:lnTo>
                <a:lnTo>
                  <a:pt x="1051" y="149"/>
                </a:lnTo>
                <a:lnTo>
                  <a:pt x="1051" y="150"/>
                </a:lnTo>
                <a:lnTo>
                  <a:pt x="1052" y="150"/>
                </a:lnTo>
                <a:lnTo>
                  <a:pt x="1052" y="150"/>
                </a:lnTo>
                <a:lnTo>
                  <a:pt x="1052" y="150"/>
                </a:lnTo>
                <a:lnTo>
                  <a:pt x="1052" y="151"/>
                </a:lnTo>
                <a:lnTo>
                  <a:pt x="1053" y="151"/>
                </a:lnTo>
                <a:lnTo>
                  <a:pt x="1053" y="151"/>
                </a:lnTo>
                <a:lnTo>
                  <a:pt x="1056" y="151"/>
                </a:lnTo>
                <a:lnTo>
                  <a:pt x="1056" y="151"/>
                </a:lnTo>
                <a:lnTo>
                  <a:pt x="1056" y="151"/>
                </a:lnTo>
                <a:lnTo>
                  <a:pt x="1056" y="152"/>
                </a:lnTo>
                <a:lnTo>
                  <a:pt x="1057" y="152"/>
                </a:lnTo>
                <a:lnTo>
                  <a:pt x="1057" y="152"/>
                </a:lnTo>
                <a:lnTo>
                  <a:pt x="1060" y="152"/>
                </a:lnTo>
                <a:lnTo>
                  <a:pt x="1060" y="152"/>
                </a:lnTo>
                <a:lnTo>
                  <a:pt x="1061" y="152"/>
                </a:lnTo>
                <a:lnTo>
                  <a:pt x="1061" y="152"/>
                </a:lnTo>
                <a:lnTo>
                  <a:pt x="1063" y="152"/>
                </a:lnTo>
                <a:lnTo>
                  <a:pt x="1063" y="153"/>
                </a:lnTo>
                <a:lnTo>
                  <a:pt x="1069" y="153"/>
                </a:lnTo>
                <a:lnTo>
                  <a:pt x="1069" y="153"/>
                </a:lnTo>
                <a:lnTo>
                  <a:pt x="1073" y="153"/>
                </a:lnTo>
                <a:lnTo>
                  <a:pt x="1073" y="153"/>
                </a:lnTo>
                <a:lnTo>
                  <a:pt x="1084" y="153"/>
                </a:lnTo>
                <a:lnTo>
                  <a:pt x="1084" y="154"/>
                </a:lnTo>
                <a:lnTo>
                  <a:pt x="1085" y="154"/>
                </a:lnTo>
                <a:lnTo>
                  <a:pt x="1085" y="154"/>
                </a:lnTo>
                <a:lnTo>
                  <a:pt x="1086" y="154"/>
                </a:lnTo>
                <a:lnTo>
                  <a:pt x="1086" y="155"/>
                </a:lnTo>
                <a:lnTo>
                  <a:pt x="1087" y="155"/>
                </a:lnTo>
                <a:lnTo>
                  <a:pt x="1087" y="156"/>
                </a:lnTo>
                <a:lnTo>
                  <a:pt x="1087" y="156"/>
                </a:lnTo>
                <a:lnTo>
                  <a:pt x="1087" y="157"/>
                </a:lnTo>
                <a:lnTo>
                  <a:pt x="1089" y="157"/>
                </a:lnTo>
                <a:lnTo>
                  <a:pt x="1089" y="157"/>
                </a:lnTo>
                <a:lnTo>
                  <a:pt x="1094" y="157"/>
                </a:lnTo>
                <a:lnTo>
                  <a:pt x="1094" y="157"/>
                </a:lnTo>
                <a:lnTo>
                  <a:pt x="1104" y="157"/>
                </a:lnTo>
                <a:lnTo>
                  <a:pt x="1104" y="157"/>
                </a:lnTo>
                <a:lnTo>
                  <a:pt x="1111" y="157"/>
                </a:lnTo>
                <a:lnTo>
                  <a:pt x="1111" y="157"/>
                </a:lnTo>
                <a:lnTo>
                  <a:pt x="1112" y="157"/>
                </a:lnTo>
                <a:lnTo>
                  <a:pt x="1112" y="158"/>
                </a:lnTo>
                <a:lnTo>
                  <a:pt x="1113" y="158"/>
                </a:lnTo>
                <a:lnTo>
                  <a:pt x="1113" y="158"/>
                </a:lnTo>
                <a:lnTo>
                  <a:pt x="1116" y="158"/>
                </a:lnTo>
                <a:lnTo>
                  <a:pt x="1116" y="158"/>
                </a:lnTo>
                <a:lnTo>
                  <a:pt x="1120" y="158"/>
                </a:lnTo>
                <a:lnTo>
                  <a:pt x="1120" y="158"/>
                </a:lnTo>
                <a:lnTo>
                  <a:pt x="1135" y="158"/>
                </a:lnTo>
                <a:lnTo>
                  <a:pt x="1135" y="158"/>
                </a:lnTo>
                <a:lnTo>
                  <a:pt x="1137" y="158"/>
                </a:lnTo>
                <a:lnTo>
                  <a:pt x="1137" y="158"/>
                </a:lnTo>
                <a:lnTo>
                  <a:pt x="1142" y="158"/>
                </a:lnTo>
                <a:lnTo>
                  <a:pt x="1142" y="158"/>
                </a:lnTo>
                <a:lnTo>
                  <a:pt x="1144" y="158"/>
                </a:lnTo>
                <a:lnTo>
                  <a:pt x="1144" y="158"/>
                </a:lnTo>
                <a:lnTo>
                  <a:pt x="1149" y="158"/>
                </a:lnTo>
                <a:lnTo>
                  <a:pt x="1149" y="159"/>
                </a:lnTo>
                <a:lnTo>
                  <a:pt x="1149" y="159"/>
                </a:lnTo>
                <a:lnTo>
                  <a:pt x="1149" y="159"/>
                </a:lnTo>
                <a:lnTo>
                  <a:pt x="1150" y="159"/>
                </a:lnTo>
                <a:lnTo>
                  <a:pt x="1150" y="159"/>
                </a:lnTo>
                <a:lnTo>
                  <a:pt x="1153" y="159"/>
                </a:lnTo>
                <a:lnTo>
                  <a:pt x="1153" y="160"/>
                </a:lnTo>
                <a:lnTo>
                  <a:pt x="1157" y="160"/>
                </a:lnTo>
                <a:lnTo>
                  <a:pt x="1157" y="161"/>
                </a:lnTo>
                <a:lnTo>
                  <a:pt x="1160" y="161"/>
                </a:lnTo>
                <a:lnTo>
                  <a:pt x="1160" y="162"/>
                </a:lnTo>
                <a:lnTo>
                  <a:pt x="1161" y="162"/>
                </a:lnTo>
                <a:lnTo>
                  <a:pt x="1161" y="163"/>
                </a:lnTo>
                <a:lnTo>
                  <a:pt x="1161" y="163"/>
                </a:lnTo>
                <a:lnTo>
                  <a:pt x="1161" y="163"/>
                </a:lnTo>
                <a:lnTo>
                  <a:pt x="1162" y="163"/>
                </a:lnTo>
                <a:lnTo>
                  <a:pt x="1162" y="163"/>
                </a:lnTo>
                <a:lnTo>
                  <a:pt x="1165" y="163"/>
                </a:lnTo>
                <a:lnTo>
                  <a:pt x="1165" y="163"/>
                </a:lnTo>
                <a:lnTo>
                  <a:pt x="1166" y="163"/>
                </a:lnTo>
                <a:lnTo>
                  <a:pt x="1166" y="164"/>
                </a:lnTo>
                <a:lnTo>
                  <a:pt x="1170" y="164"/>
                </a:lnTo>
                <a:lnTo>
                  <a:pt x="1170" y="164"/>
                </a:lnTo>
                <a:lnTo>
                  <a:pt x="1171" y="164"/>
                </a:lnTo>
                <a:lnTo>
                  <a:pt x="1171" y="164"/>
                </a:lnTo>
                <a:lnTo>
                  <a:pt x="1177" y="164"/>
                </a:lnTo>
                <a:lnTo>
                  <a:pt x="1177" y="164"/>
                </a:lnTo>
                <a:lnTo>
                  <a:pt x="1177" y="164"/>
                </a:lnTo>
                <a:lnTo>
                  <a:pt x="1177" y="165"/>
                </a:lnTo>
                <a:lnTo>
                  <a:pt x="1178" y="165"/>
                </a:lnTo>
                <a:lnTo>
                  <a:pt x="1178" y="166"/>
                </a:lnTo>
                <a:lnTo>
                  <a:pt x="1180" y="166"/>
                </a:lnTo>
                <a:lnTo>
                  <a:pt x="1180" y="167"/>
                </a:lnTo>
                <a:lnTo>
                  <a:pt x="1187" y="167"/>
                </a:lnTo>
                <a:lnTo>
                  <a:pt x="1187" y="167"/>
                </a:lnTo>
                <a:lnTo>
                  <a:pt x="1190" y="167"/>
                </a:lnTo>
                <a:lnTo>
                  <a:pt x="1190" y="167"/>
                </a:lnTo>
                <a:lnTo>
                  <a:pt x="1196" y="167"/>
                </a:lnTo>
                <a:lnTo>
                  <a:pt x="1196" y="167"/>
                </a:lnTo>
                <a:lnTo>
                  <a:pt x="1199" y="167"/>
                </a:lnTo>
                <a:lnTo>
                  <a:pt x="1199" y="167"/>
                </a:lnTo>
                <a:lnTo>
                  <a:pt x="1201" y="167"/>
                </a:lnTo>
                <a:lnTo>
                  <a:pt x="1201" y="167"/>
                </a:lnTo>
                <a:lnTo>
                  <a:pt x="1202" y="167"/>
                </a:lnTo>
                <a:lnTo>
                  <a:pt x="1202" y="168"/>
                </a:lnTo>
                <a:lnTo>
                  <a:pt x="1203" y="168"/>
                </a:lnTo>
                <a:lnTo>
                  <a:pt x="1203" y="168"/>
                </a:lnTo>
                <a:lnTo>
                  <a:pt x="1205" y="168"/>
                </a:lnTo>
                <a:lnTo>
                  <a:pt x="1205" y="168"/>
                </a:lnTo>
                <a:lnTo>
                  <a:pt x="1207" y="168"/>
                </a:lnTo>
                <a:lnTo>
                  <a:pt x="1207" y="168"/>
                </a:lnTo>
                <a:lnTo>
                  <a:pt x="1208" y="168"/>
                </a:lnTo>
                <a:lnTo>
                  <a:pt x="1208" y="169"/>
                </a:lnTo>
                <a:lnTo>
                  <a:pt x="1211" y="169"/>
                </a:lnTo>
                <a:lnTo>
                  <a:pt x="1211" y="169"/>
                </a:lnTo>
                <a:lnTo>
                  <a:pt x="1213" y="169"/>
                </a:lnTo>
                <a:lnTo>
                  <a:pt x="1213" y="169"/>
                </a:lnTo>
                <a:lnTo>
                  <a:pt x="1216" y="169"/>
                </a:lnTo>
                <a:lnTo>
                  <a:pt x="1216" y="169"/>
                </a:lnTo>
                <a:lnTo>
                  <a:pt x="1218" y="169"/>
                </a:lnTo>
                <a:lnTo>
                  <a:pt x="1218" y="170"/>
                </a:lnTo>
                <a:lnTo>
                  <a:pt x="1222" y="170"/>
                </a:lnTo>
                <a:lnTo>
                  <a:pt x="1222" y="170"/>
                </a:lnTo>
                <a:lnTo>
                  <a:pt x="1224" y="170"/>
                </a:lnTo>
                <a:lnTo>
                  <a:pt x="1224" y="171"/>
                </a:lnTo>
                <a:lnTo>
                  <a:pt x="1227" y="171"/>
                </a:lnTo>
                <a:lnTo>
                  <a:pt x="1227" y="173"/>
                </a:lnTo>
                <a:lnTo>
                  <a:pt x="1233" y="173"/>
                </a:lnTo>
                <a:lnTo>
                  <a:pt x="1233" y="173"/>
                </a:lnTo>
                <a:lnTo>
                  <a:pt x="1236" y="173"/>
                </a:lnTo>
                <a:lnTo>
                  <a:pt x="1236" y="174"/>
                </a:lnTo>
                <a:lnTo>
                  <a:pt x="1236" y="174"/>
                </a:lnTo>
                <a:lnTo>
                  <a:pt x="1236" y="175"/>
                </a:lnTo>
                <a:lnTo>
                  <a:pt x="1237" y="175"/>
                </a:lnTo>
                <a:lnTo>
                  <a:pt x="1237" y="176"/>
                </a:lnTo>
                <a:lnTo>
                  <a:pt x="1240" y="176"/>
                </a:lnTo>
                <a:lnTo>
                  <a:pt x="1240" y="177"/>
                </a:lnTo>
                <a:lnTo>
                  <a:pt x="1240" y="177"/>
                </a:lnTo>
                <a:lnTo>
                  <a:pt x="1240" y="178"/>
                </a:lnTo>
                <a:lnTo>
                  <a:pt x="1241" y="178"/>
                </a:lnTo>
                <a:lnTo>
                  <a:pt x="1241" y="178"/>
                </a:lnTo>
                <a:lnTo>
                  <a:pt x="1241" y="178"/>
                </a:lnTo>
                <a:lnTo>
                  <a:pt x="1241" y="179"/>
                </a:lnTo>
                <a:lnTo>
                  <a:pt x="1243" y="179"/>
                </a:lnTo>
                <a:lnTo>
                  <a:pt x="1243" y="180"/>
                </a:lnTo>
                <a:lnTo>
                  <a:pt x="1244" y="180"/>
                </a:lnTo>
                <a:lnTo>
                  <a:pt x="1244" y="180"/>
                </a:lnTo>
                <a:lnTo>
                  <a:pt x="1244" y="180"/>
                </a:lnTo>
                <a:lnTo>
                  <a:pt x="1244" y="181"/>
                </a:lnTo>
                <a:lnTo>
                  <a:pt x="1249" y="181"/>
                </a:lnTo>
                <a:lnTo>
                  <a:pt x="1249" y="181"/>
                </a:lnTo>
                <a:lnTo>
                  <a:pt x="1252" y="181"/>
                </a:lnTo>
                <a:lnTo>
                  <a:pt x="1252" y="182"/>
                </a:lnTo>
                <a:lnTo>
                  <a:pt x="1253" y="182"/>
                </a:lnTo>
                <a:lnTo>
                  <a:pt x="1253" y="182"/>
                </a:lnTo>
                <a:lnTo>
                  <a:pt x="1254" y="182"/>
                </a:lnTo>
                <a:lnTo>
                  <a:pt x="1254" y="182"/>
                </a:lnTo>
                <a:lnTo>
                  <a:pt x="1259" y="182"/>
                </a:lnTo>
                <a:lnTo>
                  <a:pt x="1259" y="183"/>
                </a:lnTo>
                <a:lnTo>
                  <a:pt x="1263" y="183"/>
                </a:lnTo>
                <a:lnTo>
                  <a:pt x="1263" y="184"/>
                </a:lnTo>
                <a:lnTo>
                  <a:pt x="1263" y="184"/>
                </a:lnTo>
                <a:lnTo>
                  <a:pt x="1263" y="184"/>
                </a:lnTo>
                <a:lnTo>
                  <a:pt x="1265" y="184"/>
                </a:lnTo>
                <a:lnTo>
                  <a:pt x="1265" y="184"/>
                </a:lnTo>
                <a:lnTo>
                  <a:pt x="1266" y="184"/>
                </a:lnTo>
                <a:lnTo>
                  <a:pt x="1266" y="185"/>
                </a:lnTo>
                <a:lnTo>
                  <a:pt x="1268" y="185"/>
                </a:lnTo>
                <a:lnTo>
                  <a:pt x="1268" y="185"/>
                </a:lnTo>
                <a:lnTo>
                  <a:pt x="1270" y="185"/>
                </a:lnTo>
                <a:lnTo>
                  <a:pt x="1270" y="185"/>
                </a:lnTo>
                <a:lnTo>
                  <a:pt x="1270" y="185"/>
                </a:lnTo>
                <a:lnTo>
                  <a:pt x="1270" y="186"/>
                </a:lnTo>
                <a:lnTo>
                  <a:pt x="1276" y="186"/>
                </a:lnTo>
                <a:lnTo>
                  <a:pt x="1276" y="186"/>
                </a:lnTo>
                <a:lnTo>
                  <a:pt x="1278" y="186"/>
                </a:lnTo>
                <a:lnTo>
                  <a:pt x="1278" y="186"/>
                </a:lnTo>
                <a:lnTo>
                  <a:pt x="1280" y="186"/>
                </a:lnTo>
                <a:lnTo>
                  <a:pt x="1280" y="188"/>
                </a:lnTo>
                <a:lnTo>
                  <a:pt x="1280" y="188"/>
                </a:lnTo>
                <a:lnTo>
                  <a:pt x="1280" y="188"/>
                </a:lnTo>
                <a:lnTo>
                  <a:pt x="1282" y="188"/>
                </a:lnTo>
                <a:lnTo>
                  <a:pt x="1282" y="188"/>
                </a:lnTo>
                <a:lnTo>
                  <a:pt x="1283" y="188"/>
                </a:lnTo>
                <a:lnTo>
                  <a:pt x="1283" y="189"/>
                </a:lnTo>
                <a:lnTo>
                  <a:pt x="1285" y="189"/>
                </a:lnTo>
                <a:lnTo>
                  <a:pt x="1285" y="190"/>
                </a:lnTo>
                <a:lnTo>
                  <a:pt x="1287" y="190"/>
                </a:lnTo>
                <a:lnTo>
                  <a:pt x="1287" y="190"/>
                </a:lnTo>
                <a:lnTo>
                  <a:pt x="1288" y="190"/>
                </a:lnTo>
                <a:lnTo>
                  <a:pt x="1288" y="190"/>
                </a:lnTo>
                <a:lnTo>
                  <a:pt x="1289" y="190"/>
                </a:lnTo>
                <a:lnTo>
                  <a:pt x="1289" y="190"/>
                </a:lnTo>
                <a:lnTo>
                  <a:pt x="1292" y="190"/>
                </a:lnTo>
                <a:lnTo>
                  <a:pt x="1292" y="190"/>
                </a:lnTo>
                <a:lnTo>
                  <a:pt x="1295" y="190"/>
                </a:lnTo>
                <a:lnTo>
                  <a:pt x="1295" y="190"/>
                </a:lnTo>
                <a:lnTo>
                  <a:pt x="1296" y="190"/>
                </a:lnTo>
                <a:lnTo>
                  <a:pt x="1296" y="190"/>
                </a:lnTo>
                <a:lnTo>
                  <a:pt x="1297" y="190"/>
                </a:lnTo>
                <a:lnTo>
                  <a:pt x="1297" y="190"/>
                </a:lnTo>
                <a:lnTo>
                  <a:pt x="1300" y="190"/>
                </a:lnTo>
                <a:lnTo>
                  <a:pt x="1300" y="191"/>
                </a:lnTo>
                <a:lnTo>
                  <a:pt x="1301" y="191"/>
                </a:lnTo>
                <a:lnTo>
                  <a:pt x="1301" y="191"/>
                </a:lnTo>
                <a:lnTo>
                  <a:pt x="1302" y="191"/>
                </a:lnTo>
                <a:lnTo>
                  <a:pt x="1302" y="192"/>
                </a:lnTo>
                <a:lnTo>
                  <a:pt x="1304" y="192"/>
                </a:lnTo>
                <a:lnTo>
                  <a:pt x="1304" y="192"/>
                </a:lnTo>
                <a:lnTo>
                  <a:pt x="1305" y="192"/>
                </a:lnTo>
                <a:lnTo>
                  <a:pt x="1305" y="192"/>
                </a:lnTo>
                <a:lnTo>
                  <a:pt x="1306" y="192"/>
                </a:lnTo>
                <a:lnTo>
                  <a:pt x="1306" y="193"/>
                </a:lnTo>
                <a:lnTo>
                  <a:pt x="1309" y="193"/>
                </a:lnTo>
                <a:lnTo>
                  <a:pt x="1309" y="193"/>
                </a:lnTo>
                <a:lnTo>
                  <a:pt x="1312" y="193"/>
                </a:lnTo>
                <a:lnTo>
                  <a:pt x="1312" y="194"/>
                </a:lnTo>
                <a:lnTo>
                  <a:pt x="1313" y="194"/>
                </a:lnTo>
                <a:lnTo>
                  <a:pt x="1313" y="194"/>
                </a:lnTo>
                <a:lnTo>
                  <a:pt x="1314" y="194"/>
                </a:lnTo>
                <a:lnTo>
                  <a:pt x="1314" y="194"/>
                </a:lnTo>
                <a:lnTo>
                  <a:pt x="1317" y="194"/>
                </a:lnTo>
                <a:lnTo>
                  <a:pt x="1317" y="194"/>
                </a:lnTo>
                <a:lnTo>
                  <a:pt x="1318" y="194"/>
                </a:lnTo>
                <a:lnTo>
                  <a:pt x="1318" y="195"/>
                </a:lnTo>
                <a:lnTo>
                  <a:pt x="1318" y="195"/>
                </a:lnTo>
                <a:lnTo>
                  <a:pt x="1318" y="195"/>
                </a:lnTo>
                <a:lnTo>
                  <a:pt x="1325" y="195"/>
                </a:lnTo>
                <a:lnTo>
                  <a:pt x="1325" y="195"/>
                </a:lnTo>
                <a:lnTo>
                  <a:pt x="1328" y="195"/>
                </a:lnTo>
                <a:lnTo>
                  <a:pt x="1328" y="197"/>
                </a:lnTo>
                <a:lnTo>
                  <a:pt x="1328" y="197"/>
                </a:lnTo>
                <a:lnTo>
                  <a:pt x="1328" y="198"/>
                </a:lnTo>
                <a:lnTo>
                  <a:pt x="1329" y="198"/>
                </a:lnTo>
                <a:lnTo>
                  <a:pt x="1329" y="199"/>
                </a:lnTo>
                <a:lnTo>
                  <a:pt x="1331" y="199"/>
                </a:lnTo>
                <a:lnTo>
                  <a:pt x="1331" y="200"/>
                </a:lnTo>
                <a:lnTo>
                  <a:pt x="1331" y="200"/>
                </a:lnTo>
                <a:lnTo>
                  <a:pt x="1331" y="200"/>
                </a:lnTo>
                <a:lnTo>
                  <a:pt x="1334" y="200"/>
                </a:lnTo>
                <a:lnTo>
                  <a:pt x="1334" y="200"/>
                </a:lnTo>
                <a:lnTo>
                  <a:pt x="1335" y="200"/>
                </a:lnTo>
                <a:lnTo>
                  <a:pt x="1335" y="200"/>
                </a:lnTo>
                <a:lnTo>
                  <a:pt x="1337" y="200"/>
                </a:lnTo>
                <a:lnTo>
                  <a:pt x="1337" y="200"/>
                </a:lnTo>
                <a:lnTo>
                  <a:pt x="1338" y="200"/>
                </a:lnTo>
                <a:lnTo>
                  <a:pt x="1338" y="202"/>
                </a:lnTo>
                <a:lnTo>
                  <a:pt x="1341" y="202"/>
                </a:lnTo>
                <a:lnTo>
                  <a:pt x="1341" y="202"/>
                </a:lnTo>
                <a:lnTo>
                  <a:pt x="1349" y="202"/>
                </a:lnTo>
                <a:lnTo>
                  <a:pt x="1349" y="202"/>
                </a:lnTo>
                <a:lnTo>
                  <a:pt x="1352" y="202"/>
                </a:lnTo>
                <a:lnTo>
                  <a:pt x="1352" y="202"/>
                </a:lnTo>
                <a:lnTo>
                  <a:pt x="1355" y="202"/>
                </a:lnTo>
                <a:lnTo>
                  <a:pt x="1355" y="202"/>
                </a:lnTo>
                <a:lnTo>
                  <a:pt x="1360" y="202"/>
                </a:lnTo>
                <a:lnTo>
                  <a:pt x="1360" y="202"/>
                </a:lnTo>
                <a:lnTo>
                  <a:pt x="1362" y="202"/>
                </a:lnTo>
                <a:lnTo>
                  <a:pt x="1362" y="202"/>
                </a:lnTo>
                <a:lnTo>
                  <a:pt x="1364" y="202"/>
                </a:lnTo>
                <a:lnTo>
                  <a:pt x="1364" y="202"/>
                </a:lnTo>
                <a:lnTo>
                  <a:pt x="1366" y="202"/>
                </a:lnTo>
                <a:lnTo>
                  <a:pt x="1366" y="204"/>
                </a:lnTo>
                <a:lnTo>
                  <a:pt x="1367" y="204"/>
                </a:lnTo>
                <a:lnTo>
                  <a:pt x="1367" y="205"/>
                </a:lnTo>
                <a:lnTo>
                  <a:pt x="1368" y="205"/>
                </a:lnTo>
                <a:lnTo>
                  <a:pt x="1368" y="205"/>
                </a:lnTo>
                <a:lnTo>
                  <a:pt x="1370" y="205"/>
                </a:lnTo>
                <a:lnTo>
                  <a:pt x="1370" y="205"/>
                </a:lnTo>
                <a:lnTo>
                  <a:pt x="1371" y="205"/>
                </a:lnTo>
                <a:lnTo>
                  <a:pt x="1371" y="205"/>
                </a:lnTo>
                <a:lnTo>
                  <a:pt x="1373" y="205"/>
                </a:lnTo>
                <a:lnTo>
                  <a:pt x="1373" y="205"/>
                </a:lnTo>
                <a:lnTo>
                  <a:pt x="1375" y="205"/>
                </a:lnTo>
                <a:lnTo>
                  <a:pt x="1375" y="206"/>
                </a:lnTo>
                <a:lnTo>
                  <a:pt x="1379" y="206"/>
                </a:lnTo>
                <a:lnTo>
                  <a:pt x="1379" y="206"/>
                </a:lnTo>
                <a:lnTo>
                  <a:pt x="1384" y="206"/>
                </a:lnTo>
                <a:lnTo>
                  <a:pt x="1384" y="207"/>
                </a:lnTo>
                <a:lnTo>
                  <a:pt x="1387" y="207"/>
                </a:lnTo>
                <a:lnTo>
                  <a:pt x="1387" y="207"/>
                </a:lnTo>
                <a:lnTo>
                  <a:pt x="1391" y="207"/>
                </a:lnTo>
                <a:lnTo>
                  <a:pt x="1391" y="207"/>
                </a:lnTo>
                <a:lnTo>
                  <a:pt x="1392" y="207"/>
                </a:lnTo>
                <a:lnTo>
                  <a:pt x="1392" y="207"/>
                </a:lnTo>
                <a:lnTo>
                  <a:pt x="1394" y="207"/>
                </a:lnTo>
                <a:lnTo>
                  <a:pt x="1394" y="207"/>
                </a:lnTo>
                <a:lnTo>
                  <a:pt x="1396" y="207"/>
                </a:lnTo>
                <a:lnTo>
                  <a:pt x="1396" y="207"/>
                </a:lnTo>
                <a:lnTo>
                  <a:pt x="1397" y="207"/>
                </a:lnTo>
                <a:lnTo>
                  <a:pt x="1397" y="207"/>
                </a:lnTo>
                <a:lnTo>
                  <a:pt x="1398" y="207"/>
                </a:lnTo>
                <a:lnTo>
                  <a:pt x="1398" y="207"/>
                </a:lnTo>
                <a:lnTo>
                  <a:pt x="1401" y="207"/>
                </a:lnTo>
                <a:lnTo>
                  <a:pt x="1401" y="208"/>
                </a:lnTo>
                <a:lnTo>
                  <a:pt x="1404" y="208"/>
                </a:lnTo>
                <a:lnTo>
                  <a:pt x="1404" y="210"/>
                </a:lnTo>
                <a:lnTo>
                  <a:pt x="1409" y="210"/>
                </a:lnTo>
                <a:lnTo>
                  <a:pt x="1409" y="210"/>
                </a:lnTo>
                <a:lnTo>
                  <a:pt x="1410" y="210"/>
                </a:lnTo>
                <a:lnTo>
                  <a:pt x="1410" y="210"/>
                </a:lnTo>
                <a:lnTo>
                  <a:pt x="1413" y="210"/>
                </a:lnTo>
                <a:lnTo>
                  <a:pt x="1413" y="211"/>
                </a:lnTo>
                <a:lnTo>
                  <a:pt x="1414" y="211"/>
                </a:lnTo>
                <a:lnTo>
                  <a:pt x="1414" y="211"/>
                </a:lnTo>
                <a:lnTo>
                  <a:pt x="1415" y="211"/>
                </a:lnTo>
                <a:lnTo>
                  <a:pt x="1415" y="212"/>
                </a:lnTo>
                <a:lnTo>
                  <a:pt x="1415" y="212"/>
                </a:lnTo>
                <a:lnTo>
                  <a:pt x="1415" y="212"/>
                </a:lnTo>
                <a:lnTo>
                  <a:pt x="1418" y="212"/>
                </a:lnTo>
                <a:lnTo>
                  <a:pt x="1418" y="212"/>
                </a:lnTo>
                <a:lnTo>
                  <a:pt x="1423" y="212"/>
                </a:lnTo>
                <a:lnTo>
                  <a:pt x="1423" y="212"/>
                </a:lnTo>
                <a:lnTo>
                  <a:pt x="1427" y="212"/>
                </a:lnTo>
                <a:lnTo>
                  <a:pt x="1427" y="212"/>
                </a:lnTo>
                <a:lnTo>
                  <a:pt x="1430" y="212"/>
                </a:lnTo>
                <a:lnTo>
                  <a:pt x="1430" y="213"/>
                </a:lnTo>
                <a:lnTo>
                  <a:pt x="1431" y="213"/>
                </a:lnTo>
                <a:lnTo>
                  <a:pt x="1431" y="213"/>
                </a:lnTo>
                <a:lnTo>
                  <a:pt x="1435" y="213"/>
                </a:lnTo>
                <a:lnTo>
                  <a:pt x="1435" y="213"/>
                </a:lnTo>
                <a:lnTo>
                  <a:pt x="1436" y="213"/>
                </a:lnTo>
                <a:lnTo>
                  <a:pt x="1436" y="213"/>
                </a:lnTo>
                <a:lnTo>
                  <a:pt x="1441" y="213"/>
                </a:lnTo>
                <a:lnTo>
                  <a:pt x="1441" y="214"/>
                </a:lnTo>
                <a:lnTo>
                  <a:pt x="1443" y="214"/>
                </a:lnTo>
                <a:lnTo>
                  <a:pt x="1443" y="214"/>
                </a:lnTo>
                <a:lnTo>
                  <a:pt x="1450" y="214"/>
                </a:lnTo>
                <a:lnTo>
                  <a:pt x="1450" y="216"/>
                </a:lnTo>
                <a:lnTo>
                  <a:pt x="1450" y="216"/>
                </a:lnTo>
                <a:lnTo>
                  <a:pt x="1450" y="217"/>
                </a:lnTo>
                <a:lnTo>
                  <a:pt x="1451" y="217"/>
                </a:lnTo>
                <a:lnTo>
                  <a:pt x="1451" y="217"/>
                </a:lnTo>
                <a:lnTo>
                  <a:pt x="1454" y="217"/>
                </a:lnTo>
                <a:lnTo>
                  <a:pt x="1454" y="217"/>
                </a:lnTo>
                <a:lnTo>
                  <a:pt x="1455" y="217"/>
                </a:lnTo>
                <a:lnTo>
                  <a:pt x="1455" y="217"/>
                </a:lnTo>
                <a:lnTo>
                  <a:pt x="1456" y="217"/>
                </a:lnTo>
                <a:lnTo>
                  <a:pt x="1456" y="217"/>
                </a:lnTo>
                <a:lnTo>
                  <a:pt x="1460" y="217"/>
                </a:lnTo>
                <a:lnTo>
                  <a:pt x="1460" y="217"/>
                </a:lnTo>
                <a:lnTo>
                  <a:pt x="1461" y="217"/>
                </a:lnTo>
                <a:lnTo>
                  <a:pt x="1461" y="218"/>
                </a:lnTo>
                <a:lnTo>
                  <a:pt x="1461" y="218"/>
                </a:lnTo>
                <a:lnTo>
                  <a:pt x="1461" y="218"/>
                </a:lnTo>
                <a:lnTo>
                  <a:pt x="1465" y="218"/>
                </a:lnTo>
                <a:lnTo>
                  <a:pt x="1465" y="220"/>
                </a:lnTo>
                <a:lnTo>
                  <a:pt x="1466" y="220"/>
                </a:lnTo>
                <a:lnTo>
                  <a:pt x="1466" y="221"/>
                </a:lnTo>
                <a:lnTo>
                  <a:pt x="1469" y="221"/>
                </a:lnTo>
                <a:lnTo>
                  <a:pt x="1469" y="221"/>
                </a:lnTo>
                <a:lnTo>
                  <a:pt x="1471" y="221"/>
                </a:lnTo>
                <a:lnTo>
                  <a:pt x="1471" y="221"/>
                </a:lnTo>
                <a:lnTo>
                  <a:pt x="1472" y="221"/>
                </a:lnTo>
                <a:lnTo>
                  <a:pt x="1472" y="221"/>
                </a:lnTo>
                <a:lnTo>
                  <a:pt x="1473" y="221"/>
                </a:lnTo>
                <a:lnTo>
                  <a:pt x="1473" y="221"/>
                </a:lnTo>
                <a:lnTo>
                  <a:pt x="1481" y="221"/>
                </a:lnTo>
                <a:lnTo>
                  <a:pt x="1481" y="221"/>
                </a:lnTo>
                <a:lnTo>
                  <a:pt x="1486" y="221"/>
                </a:lnTo>
                <a:lnTo>
                  <a:pt x="1486" y="222"/>
                </a:lnTo>
                <a:lnTo>
                  <a:pt x="1488" y="222"/>
                </a:lnTo>
                <a:lnTo>
                  <a:pt x="1488" y="222"/>
                </a:lnTo>
                <a:lnTo>
                  <a:pt x="1488" y="222"/>
                </a:lnTo>
                <a:lnTo>
                  <a:pt x="1488" y="224"/>
                </a:lnTo>
                <a:lnTo>
                  <a:pt x="1492" y="224"/>
                </a:lnTo>
                <a:lnTo>
                  <a:pt x="1492" y="224"/>
                </a:lnTo>
                <a:lnTo>
                  <a:pt x="1493" y="224"/>
                </a:lnTo>
                <a:lnTo>
                  <a:pt x="1493" y="225"/>
                </a:lnTo>
                <a:lnTo>
                  <a:pt x="1493" y="225"/>
                </a:lnTo>
                <a:lnTo>
                  <a:pt x="1493" y="225"/>
                </a:lnTo>
                <a:lnTo>
                  <a:pt x="1494" y="225"/>
                </a:lnTo>
                <a:lnTo>
                  <a:pt x="1494" y="226"/>
                </a:lnTo>
                <a:lnTo>
                  <a:pt x="1498" y="226"/>
                </a:lnTo>
                <a:lnTo>
                  <a:pt x="1498" y="226"/>
                </a:lnTo>
                <a:lnTo>
                  <a:pt x="1501" y="226"/>
                </a:lnTo>
                <a:lnTo>
                  <a:pt x="1501" y="226"/>
                </a:lnTo>
                <a:lnTo>
                  <a:pt x="1506" y="226"/>
                </a:lnTo>
                <a:lnTo>
                  <a:pt x="1506" y="226"/>
                </a:lnTo>
                <a:lnTo>
                  <a:pt x="1507" y="226"/>
                </a:lnTo>
                <a:lnTo>
                  <a:pt x="1507" y="226"/>
                </a:lnTo>
                <a:lnTo>
                  <a:pt x="1509" y="226"/>
                </a:lnTo>
                <a:lnTo>
                  <a:pt x="1509" y="226"/>
                </a:lnTo>
                <a:lnTo>
                  <a:pt x="1515" y="226"/>
                </a:lnTo>
                <a:lnTo>
                  <a:pt x="1515" y="226"/>
                </a:lnTo>
                <a:lnTo>
                  <a:pt x="1515" y="226"/>
                </a:lnTo>
                <a:lnTo>
                  <a:pt x="1515" y="228"/>
                </a:lnTo>
                <a:lnTo>
                  <a:pt x="1517" y="228"/>
                </a:lnTo>
                <a:lnTo>
                  <a:pt x="1517" y="228"/>
                </a:lnTo>
                <a:lnTo>
                  <a:pt x="1519" y="228"/>
                </a:lnTo>
                <a:lnTo>
                  <a:pt x="1519" y="228"/>
                </a:lnTo>
                <a:lnTo>
                  <a:pt x="1521" y="228"/>
                </a:lnTo>
                <a:lnTo>
                  <a:pt x="1521" y="228"/>
                </a:lnTo>
                <a:lnTo>
                  <a:pt x="1527" y="228"/>
                </a:lnTo>
                <a:lnTo>
                  <a:pt x="1527" y="228"/>
                </a:lnTo>
                <a:lnTo>
                  <a:pt x="1528" y="228"/>
                </a:lnTo>
                <a:lnTo>
                  <a:pt x="1528" y="228"/>
                </a:lnTo>
                <a:lnTo>
                  <a:pt x="1530" y="228"/>
                </a:lnTo>
                <a:lnTo>
                  <a:pt x="1530" y="228"/>
                </a:lnTo>
                <a:lnTo>
                  <a:pt x="1532" y="228"/>
                </a:lnTo>
                <a:lnTo>
                  <a:pt x="1532" y="228"/>
                </a:lnTo>
                <a:lnTo>
                  <a:pt x="1535" y="228"/>
                </a:lnTo>
                <a:lnTo>
                  <a:pt x="1535" y="228"/>
                </a:lnTo>
                <a:lnTo>
                  <a:pt x="1538" y="228"/>
                </a:lnTo>
                <a:lnTo>
                  <a:pt x="1538" y="228"/>
                </a:lnTo>
                <a:lnTo>
                  <a:pt x="1539" y="228"/>
                </a:lnTo>
                <a:lnTo>
                  <a:pt x="1539" y="228"/>
                </a:lnTo>
                <a:lnTo>
                  <a:pt x="1540" y="228"/>
                </a:lnTo>
                <a:lnTo>
                  <a:pt x="1540" y="228"/>
                </a:lnTo>
                <a:lnTo>
                  <a:pt x="1543" y="228"/>
                </a:lnTo>
                <a:lnTo>
                  <a:pt x="1543" y="228"/>
                </a:lnTo>
                <a:lnTo>
                  <a:pt x="1544" y="228"/>
                </a:lnTo>
                <a:lnTo>
                  <a:pt x="1544" y="228"/>
                </a:lnTo>
                <a:lnTo>
                  <a:pt x="1545" y="228"/>
                </a:lnTo>
                <a:lnTo>
                  <a:pt x="1545" y="228"/>
                </a:lnTo>
                <a:lnTo>
                  <a:pt x="1547" y="228"/>
                </a:lnTo>
                <a:lnTo>
                  <a:pt x="1547" y="228"/>
                </a:lnTo>
                <a:lnTo>
                  <a:pt x="1548" y="228"/>
                </a:lnTo>
                <a:lnTo>
                  <a:pt x="1548" y="228"/>
                </a:lnTo>
                <a:lnTo>
                  <a:pt x="1551" y="228"/>
                </a:lnTo>
                <a:lnTo>
                  <a:pt x="1551" y="228"/>
                </a:lnTo>
                <a:lnTo>
                  <a:pt x="1552" y="228"/>
                </a:lnTo>
                <a:lnTo>
                  <a:pt x="1552" y="228"/>
                </a:lnTo>
                <a:lnTo>
                  <a:pt x="1553" y="228"/>
                </a:lnTo>
                <a:lnTo>
                  <a:pt x="1553" y="228"/>
                </a:lnTo>
                <a:lnTo>
                  <a:pt x="1555" y="228"/>
                </a:lnTo>
                <a:lnTo>
                  <a:pt x="1555" y="228"/>
                </a:lnTo>
                <a:lnTo>
                  <a:pt x="1557" y="228"/>
                </a:lnTo>
                <a:lnTo>
                  <a:pt x="1557" y="228"/>
                </a:lnTo>
                <a:lnTo>
                  <a:pt x="1561" y="228"/>
                </a:lnTo>
                <a:lnTo>
                  <a:pt x="1561" y="228"/>
                </a:lnTo>
                <a:lnTo>
                  <a:pt x="1563" y="228"/>
                </a:lnTo>
                <a:lnTo>
                  <a:pt x="1563" y="228"/>
                </a:lnTo>
                <a:lnTo>
                  <a:pt x="1564" y="228"/>
                </a:lnTo>
                <a:lnTo>
                  <a:pt x="1564" y="228"/>
                </a:lnTo>
                <a:lnTo>
                  <a:pt x="1565" y="228"/>
                </a:lnTo>
                <a:lnTo>
                  <a:pt x="1565" y="228"/>
                </a:lnTo>
                <a:lnTo>
                  <a:pt x="1566" y="228"/>
                </a:lnTo>
                <a:lnTo>
                  <a:pt x="1566" y="228"/>
                </a:lnTo>
                <a:lnTo>
                  <a:pt x="1568" y="228"/>
                </a:lnTo>
                <a:lnTo>
                  <a:pt x="1568" y="229"/>
                </a:lnTo>
                <a:lnTo>
                  <a:pt x="1569" y="229"/>
                </a:lnTo>
                <a:lnTo>
                  <a:pt x="1569" y="231"/>
                </a:lnTo>
                <a:lnTo>
                  <a:pt x="1569" y="231"/>
                </a:lnTo>
                <a:lnTo>
                  <a:pt x="1569" y="232"/>
                </a:lnTo>
                <a:lnTo>
                  <a:pt x="1572" y="232"/>
                </a:lnTo>
                <a:lnTo>
                  <a:pt x="1572" y="232"/>
                </a:lnTo>
                <a:lnTo>
                  <a:pt x="1576" y="232"/>
                </a:lnTo>
                <a:lnTo>
                  <a:pt x="1576" y="232"/>
                </a:lnTo>
                <a:lnTo>
                  <a:pt x="1578" y="232"/>
                </a:lnTo>
                <a:lnTo>
                  <a:pt x="1578" y="234"/>
                </a:lnTo>
                <a:lnTo>
                  <a:pt x="1580" y="234"/>
                </a:lnTo>
                <a:lnTo>
                  <a:pt x="1580" y="234"/>
                </a:lnTo>
                <a:lnTo>
                  <a:pt x="1581" y="234"/>
                </a:lnTo>
                <a:lnTo>
                  <a:pt x="1581" y="234"/>
                </a:lnTo>
                <a:lnTo>
                  <a:pt x="1582" y="234"/>
                </a:lnTo>
                <a:lnTo>
                  <a:pt x="1582" y="234"/>
                </a:lnTo>
                <a:lnTo>
                  <a:pt x="1584" y="234"/>
                </a:lnTo>
                <a:lnTo>
                  <a:pt x="1584" y="234"/>
                </a:lnTo>
                <a:lnTo>
                  <a:pt x="1589" y="234"/>
                </a:lnTo>
                <a:lnTo>
                  <a:pt x="1589" y="234"/>
                </a:lnTo>
                <a:lnTo>
                  <a:pt x="1591" y="234"/>
                </a:lnTo>
                <a:lnTo>
                  <a:pt x="1591" y="234"/>
                </a:lnTo>
                <a:lnTo>
                  <a:pt x="1594" y="234"/>
                </a:lnTo>
                <a:lnTo>
                  <a:pt x="1594" y="234"/>
                </a:lnTo>
                <a:lnTo>
                  <a:pt x="1599" y="234"/>
                </a:lnTo>
                <a:lnTo>
                  <a:pt x="1599" y="234"/>
                </a:lnTo>
                <a:lnTo>
                  <a:pt x="1601" y="234"/>
                </a:lnTo>
                <a:lnTo>
                  <a:pt x="1601" y="234"/>
                </a:lnTo>
                <a:lnTo>
                  <a:pt x="1603" y="234"/>
                </a:lnTo>
                <a:lnTo>
                  <a:pt x="1603" y="234"/>
                </a:lnTo>
                <a:lnTo>
                  <a:pt x="1608" y="234"/>
                </a:lnTo>
                <a:lnTo>
                  <a:pt x="1608" y="234"/>
                </a:lnTo>
                <a:lnTo>
                  <a:pt x="1610" y="234"/>
                </a:lnTo>
                <a:lnTo>
                  <a:pt x="1610" y="234"/>
                </a:lnTo>
                <a:lnTo>
                  <a:pt x="1611" y="234"/>
                </a:lnTo>
                <a:lnTo>
                  <a:pt x="1611" y="234"/>
                </a:lnTo>
                <a:lnTo>
                  <a:pt x="1616" y="234"/>
                </a:lnTo>
                <a:lnTo>
                  <a:pt x="1616" y="236"/>
                </a:lnTo>
                <a:lnTo>
                  <a:pt x="1616" y="236"/>
                </a:lnTo>
                <a:lnTo>
                  <a:pt x="1616" y="236"/>
                </a:lnTo>
                <a:lnTo>
                  <a:pt x="1618" y="236"/>
                </a:lnTo>
                <a:lnTo>
                  <a:pt x="1618" y="236"/>
                </a:lnTo>
                <a:lnTo>
                  <a:pt x="1620" y="236"/>
                </a:lnTo>
                <a:lnTo>
                  <a:pt x="1620" y="236"/>
                </a:lnTo>
                <a:lnTo>
                  <a:pt x="1622" y="236"/>
                </a:lnTo>
                <a:lnTo>
                  <a:pt x="1622" y="236"/>
                </a:lnTo>
                <a:lnTo>
                  <a:pt x="1626" y="236"/>
                </a:lnTo>
                <a:lnTo>
                  <a:pt x="1626" y="236"/>
                </a:lnTo>
                <a:lnTo>
                  <a:pt x="1628" y="236"/>
                </a:lnTo>
                <a:lnTo>
                  <a:pt x="1628" y="236"/>
                </a:lnTo>
                <a:lnTo>
                  <a:pt x="1631" y="236"/>
                </a:lnTo>
                <a:lnTo>
                  <a:pt x="1631" y="236"/>
                </a:lnTo>
                <a:lnTo>
                  <a:pt x="1633" y="236"/>
                </a:lnTo>
                <a:lnTo>
                  <a:pt x="1633" y="236"/>
                </a:lnTo>
                <a:lnTo>
                  <a:pt x="1636" y="236"/>
                </a:lnTo>
                <a:lnTo>
                  <a:pt x="1636" y="236"/>
                </a:lnTo>
                <a:lnTo>
                  <a:pt x="1637" y="236"/>
                </a:lnTo>
                <a:lnTo>
                  <a:pt x="1637" y="236"/>
                </a:lnTo>
                <a:lnTo>
                  <a:pt x="1638" y="236"/>
                </a:lnTo>
                <a:lnTo>
                  <a:pt x="1638" y="237"/>
                </a:lnTo>
                <a:lnTo>
                  <a:pt x="1640" y="237"/>
                </a:lnTo>
                <a:lnTo>
                  <a:pt x="1640" y="237"/>
                </a:lnTo>
                <a:lnTo>
                  <a:pt x="1641" y="237"/>
                </a:lnTo>
                <a:lnTo>
                  <a:pt x="1641" y="237"/>
                </a:lnTo>
                <a:lnTo>
                  <a:pt x="1645" y="237"/>
                </a:lnTo>
                <a:lnTo>
                  <a:pt x="1645" y="237"/>
                </a:lnTo>
                <a:lnTo>
                  <a:pt x="1647" y="237"/>
                </a:lnTo>
                <a:lnTo>
                  <a:pt x="1647" y="237"/>
                </a:lnTo>
                <a:lnTo>
                  <a:pt x="1650" y="237"/>
                </a:lnTo>
                <a:lnTo>
                  <a:pt x="1650" y="237"/>
                </a:lnTo>
                <a:lnTo>
                  <a:pt x="1658" y="237"/>
                </a:lnTo>
                <a:lnTo>
                  <a:pt x="1658" y="239"/>
                </a:lnTo>
                <a:lnTo>
                  <a:pt x="1664" y="239"/>
                </a:lnTo>
                <a:lnTo>
                  <a:pt x="1664" y="241"/>
                </a:lnTo>
                <a:lnTo>
                  <a:pt x="1665" y="241"/>
                </a:lnTo>
                <a:lnTo>
                  <a:pt x="1665" y="241"/>
                </a:lnTo>
                <a:lnTo>
                  <a:pt x="1668" y="241"/>
                </a:lnTo>
                <a:lnTo>
                  <a:pt x="1668" y="241"/>
                </a:lnTo>
                <a:lnTo>
                  <a:pt x="1668" y="241"/>
                </a:lnTo>
                <a:lnTo>
                  <a:pt x="1668" y="243"/>
                </a:lnTo>
                <a:lnTo>
                  <a:pt x="1671" y="243"/>
                </a:lnTo>
                <a:lnTo>
                  <a:pt x="1671" y="243"/>
                </a:lnTo>
                <a:lnTo>
                  <a:pt x="1673" y="243"/>
                </a:lnTo>
                <a:lnTo>
                  <a:pt x="1673" y="243"/>
                </a:lnTo>
                <a:lnTo>
                  <a:pt x="1675" y="243"/>
                </a:lnTo>
                <a:lnTo>
                  <a:pt x="1675" y="243"/>
                </a:lnTo>
                <a:lnTo>
                  <a:pt x="1677" y="243"/>
                </a:lnTo>
                <a:lnTo>
                  <a:pt x="1677" y="243"/>
                </a:lnTo>
                <a:lnTo>
                  <a:pt x="1682" y="243"/>
                </a:lnTo>
                <a:lnTo>
                  <a:pt x="1682" y="243"/>
                </a:lnTo>
                <a:lnTo>
                  <a:pt x="1683" y="243"/>
                </a:lnTo>
                <a:lnTo>
                  <a:pt x="1683" y="243"/>
                </a:lnTo>
                <a:lnTo>
                  <a:pt x="1685" y="243"/>
                </a:lnTo>
                <a:lnTo>
                  <a:pt x="1685" y="243"/>
                </a:lnTo>
                <a:lnTo>
                  <a:pt x="1685" y="243"/>
                </a:lnTo>
                <a:lnTo>
                  <a:pt x="1685" y="245"/>
                </a:lnTo>
                <a:lnTo>
                  <a:pt x="1686" y="245"/>
                </a:lnTo>
                <a:lnTo>
                  <a:pt x="1686" y="245"/>
                </a:lnTo>
                <a:lnTo>
                  <a:pt x="1687" y="245"/>
                </a:lnTo>
                <a:lnTo>
                  <a:pt x="1687" y="245"/>
                </a:lnTo>
                <a:lnTo>
                  <a:pt x="1689" y="245"/>
                </a:lnTo>
                <a:lnTo>
                  <a:pt x="1689" y="245"/>
                </a:lnTo>
                <a:lnTo>
                  <a:pt x="1690" y="245"/>
                </a:lnTo>
                <a:lnTo>
                  <a:pt x="1690" y="245"/>
                </a:lnTo>
                <a:lnTo>
                  <a:pt x="1691" y="245"/>
                </a:lnTo>
                <a:lnTo>
                  <a:pt x="1691" y="245"/>
                </a:lnTo>
                <a:lnTo>
                  <a:pt x="1692" y="245"/>
                </a:lnTo>
                <a:lnTo>
                  <a:pt x="1692" y="245"/>
                </a:lnTo>
                <a:lnTo>
                  <a:pt x="1694" y="245"/>
                </a:lnTo>
                <a:lnTo>
                  <a:pt x="1694" y="247"/>
                </a:lnTo>
                <a:lnTo>
                  <a:pt x="1694" y="247"/>
                </a:lnTo>
                <a:lnTo>
                  <a:pt x="1694" y="247"/>
                </a:lnTo>
                <a:lnTo>
                  <a:pt x="1695" y="247"/>
                </a:lnTo>
                <a:lnTo>
                  <a:pt x="1695" y="247"/>
                </a:lnTo>
                <a:lnTo>
                  <a:pt x="1696" y="247"/>
                </a:lnTo>
                <a:lnTo>
                  <a:pt x="1696" y="247"/>
                </a:lnTo>
                <a:lnTo>
                  <a:pt x="1698" y="247"/>
                </a:lnTo>
                <a:lnTo>
                  <a:pt x="1698" y="247"/>
                </a:lnTo>
                <a:lnTo>
                  <a:pt x="1699" y="247"/>
                </a:lnTo>
                <a:lnTo>
                  <a:pt x="1699" y="249"/>
                </a:lnTo>
                <a:lnTo>
                  <a:pt x="1700" y="249"/>
                </a:lnTo>
                <a:lnTo>
                  <a:pt x="1700" y="249"/>
                </a:lnTo>
                <a:lnTo>
                  <a:pt x="1702" y="249"/>
                </a:lnTo>
                <a:lnTo>
                  <a:pt x="1702" y="249"/>
                </a:lnTo>
                <a:lnTo>
                  <a:pt x="1703" y="249"/>
                </a:lnTo>
                <a:lnTo>
                  <a:pt x="1703" y="249"/>
                </a:lnTo>
                <a:lnTo>
                  <a:pt x="1704" y="249"/>
                </a:lnTo>
                <a:lnTo>
                  <a:pt x="1704" y="251"/>
                </a:lnTo>
                <a:lnTo>
                  <a:pt x="1704" y="251"/>
                </a:lnTo>
                <a:lnTo>
                  <a:pt x="1704" y="251"/>
                </a:lnTo>
                <a:lnTo>
                  <a:pt x="1708" y="251"/>
                </a:lnTo>
                <a:lnTo>
                  <a:pt x="1708" y="251"/>
                </a:lnTo>
                <a:lnTo>
                  <a:pt x="1709" y="251"/>
                </a:lnTo>
                <a:lnTo>
                  <a:pt x="1709" y="253"/>
                </a:lnTo>
                <a:lnTo>
                  <a:pt x="1710" y="253"/>
                </a:lnTo>
                <a:lnTo>
                  <a:pt x="1710" y="253"/>
                </a:lnTo>
                <a:lnTo>
                  <a:pt x="1711" y="253"/>
                </a:lnTo>
                <a:lnTo>
                  <a:pt x="1711" y="253"/>
                </a:lnTo>
                <a:lnTo>
                  <a:pt x="1712" y="253"/>
                </a:lnTo>
                <a:lnTo>
                  <a:pt x="1712" y="253"/>
                </a:lnTo>
                <a:lnTo>
                  <a:pt x="1713" y="253"/>
                </a:lnTo>
                <a:lnTo>
                  <a:pt x="1713" y="253"/>
                </a:lnTo>
                <a:lnTo>
                  <a:pt x="1715" y="253"/>
                </a:lnTo>
                <a:lnTo>
                  <a:pt x="1715" y="253"/>
                </a:lnTo>
                <a:lnTo>
                  <a:pt x="1717" y="253"/>
                </a:lnTo>
                <a:lnTo>
                  <a:pt x="1717" y="255"/>
                </a:lnTo>
                <a:lnTo>
                  <a:pt x="1717" y="255"/>
                </a:lnTo>
                <a:lnTo>
                  <a:pt x="1717" y="255"/>
                </a:lnTo>
                <a:lnTo>
                  <a:pt x="1718" y="255"/>
                </a:lnTo>
                <a:lnTo>
                  <a:pt x="1718" y="257"/>
                </a:lnTo>
                <a:lnTo>
                  <a:pt x="1719" y="257"/>
                </a:lnTo>
                <a:lnTo>
                  <a:pt x="1719" y="257"/>
                </a:lnTo>
                <a:lnTo>
                  <a:pt x="1720" y="257"/>
                </a:lnTo>
                <a:lnTo>
                  <a:pt x="1720" y="257"/>
                </a:lnTo>
                <a:lnTo>
                  <a:pt x="1724" y="257"/>
                </a:lnTo>
                <a:lnTo>
                  <a:pt x="1724" y="257"/>
                </a:lnTo>
                <a:lnTo>
                  <a:pt x="1725" y="257"/>
                </a:lnTo>
                <a:lnTo>
                  <a:pt x="1725" y="257"/>
                </a:lnTo>
                <a:lnTo>
                  <a:pt x="1727" y="257"/>
                </a:lnTo>
                <a:lnTo>
                  <a:pt x="1727" y="257"/>
                </a:lnTo>
                <a:lnTo>
                  <a:pt x="1728" y="257"/>
                </a:lnTo>
                <a:lnTo>
                  <a:pt x="1728" y="257"/>
                </a:lnTo>
                <a:lnTo>
                  <a:pt x="1729" y="257"/>
                </a:lnTo>
                <a:lnTo>
                  <a:pt x="1729" y="257"/>
                </a:lnTo>
                <a:lnTo>
                  <a:pt x="1731" y="257"/>
                </a:lnTo>
                <a:lnTo>
                  <a:pt x="1731" y="257"/>
                </a:lnTo>
                <a:lnTo>
                  <a:pt x="1732" y="257"/>
                </a:lnTo>
                <a:lnTo>
                  <a:pt x="1732" y="257"/>
                </a:lnTo>
                <a:lnTo>
                  <a:pt x="1733" y="257"/>
                </a:lnTo>
                <a:lnTo>
                  <a:pt x="1733" y="257"/>
                </a:lnTo>
                <a:lnTo>
                  <a:pt x="1736" y="257"/>
                </a:lnTo>
                <a:lnTo>
                  <a:pt x="1736" y="257"/>
                </a:lnTo>
                <a:lnTo>
                  <a:pt x="1737" y="257"/>
                </a:lnTo>
                <a:lnTo>
                  <a:pt x="1737" y="257"/>
                </a:lnTo>
                <a:lnTo>
                  <a:pt x="1738" y="257"/>
                </a:lnTo>
                <a:lnTo>
                  <a:pt x="1738" y="257"/>
                </a:lnTo>
                <a:lnTo>
                  <a:pt x="1740" y="257"/>
                </a:lnTo>
                <a:lnTo>
                  <a:pt x="1740" y="257"/>
                </a:lnTo>
                <a:lnTo>
                  <a:pt x="1741" y="257"/>
                </a:lnTo>
                <a:lnTo>
                  <a:pt x="1741" y="260"/>
                </a:lnTo>
                <a:lnTo>
                  <a:pt x="1741" y="260"/>
                </a:lnTo>
                <a:lnTo>
                  <a:pt x="1741" y="260"/>
                </a:lnTo>
                <a:lnTo>
                  <a:pt x="1746" y="260"/>
                </a:lnTo>
                <a:lnTo>
                  <a:pt x="1746" y="260"/>
                </a:lnTo>
                <a:lnTo>
                  <a:pt x="1748" y="260"/>
                </a:lnTo>
                <a:lnTo>
                  <a:pt x="1748" y="260"/>
                </a:lnTo>
                <a:lnTo>
                  <a:pt x="1749" y="260"/>
                </a:lnTo>
                <a:lnTo>
                  <a:pt x="1749" y="260"/>
                </a:lnTo>
                <a:lnTo>
                  <a:pt x="1754" y="260"/>
                </a:lnTo>
                <a:lnTo>
                  <a:pt x="1754" y="262"/>
                </a:lnTo>
                <a:lnTo>
                  <a:pt x="1754" y="262"/>
                </a:lnTo>
                <a:lnTo>
                  <a:pt x="1754" y="262"/>
                </a:lnTo>
                <a:lnTo>
                  <a:pt x="1757" y="262"/>
                </a:lnTo>
                <a:lnTo>
                  <a:pt x="1757" y="262"/>
                </a:lnTo>
                <a:lnTo>
                  <a:pt x="1758" y="262"/>
                </a:lnTo>
                <a:lnTo>
                  <a:pt x="1758" y="262"/>
                </a:lnTo>
                <a:lnTo>
                  <a:pt x="1761" y="262"/>
                </a:lnTo>
                <a:lnTo>
                  <a:pt x="1761" y="265"/>
                </a:lnTo>
                <a:lnTo>
                  <a:pt x="1763" y="265"/>
                </a:lnTo>
                <a:lnTo>
                  <a:pt x="1763" y="265"/>
                </a:lnTo>
                <a:lnTo>
                  <a:pt x="1765" y="265"/>
                </a:lnTo>
                <a:lnTo>
                  <a:pt x="1765" y="265"/>
                </a:lnTo>
                <a:lnTo>
                  <a:pt x="1766" y="265"/>
                </a:lnTo>
                <a:lnTo>
                  <a:pt x="1766" y="265"/>
                </a:lnTo>
                <a:lnTo>
                  <a:pt x="1767" y="265"/>
                </a:lnTo>
                <a:lnTo>
                  <a:pt x="1767" y="265"/>
                </a:lnTo>
                <a:lnTo>
                  <a:pt x="1770" y="265"/>
                </a:lnTo>
                <a:lnTo>
                  <a:pt x="1770" y="265"/>
                </a:lnTo>
                <a:lnTo>
                  <a:pt x="1773" y="265"/>
                </a:lnTo>
                <a:lnTo>
                  <a:pt x="1773" y="265"/>
                </a:lnTo>
                <a:lnTo>
                  <a:pt x="1774" y="265"/>
                </a:lnTo>
                <a:lnTo>
                  <a:pt x="1774" y="265"/>
                </a:lnTo>
                <a:lnTo>
                  <a:pt x="1775" y="265"/>
                </a:lnTo>
                <a:lnTo>
                  <a:pt x="1775" y="265"/>
                </a:lnTo>
                <a:lnTo>
                  <a:pt x="1778" y="265"/>
                </a:lnTo>
                <a:lnTo>
                  <a:pt x="1778" y="265"/>
                </a:lnTo>
                <a:lnTo>
                  <a:pt x="1779" y="265"/>
                </a:lnTo>
                <a:lnTo>
                  <a:pt x="1779" y="265"/>
                </a:lnTo>
                <a:lnTo>
                  <a:pt x="1783" y="265"/>
                </a:lnTo>
                <a:lnTo>
                  <a:pt x="1783" y="265"/>
                </a:lnTo>
                <a:lnTo>
                  <a:pt x="1784" y="265"/>
                </a:lnTo>
                <a:lnTo>
                  <a:pt x="1784" y="265"/>
                </a:lnTo>
                <a:lnTo>
                  <a:pt x="1786" y="265"/>
                </a:lnTo>
                <a:lnTo>
                  <a:pt x="1786" y="265"/>
                </a:lnTo>
                <a:lnTo>
                  <a:pt x="1787" y="265"/>
                </a:lnTo>
                <a:lnTo>
                  <a:pt x="1787" y="265"/>
                </a:lnTo>
                <a:lnTo>
                  <a:pt x="1788" y="265"/>
                </a:lnTo>
                <a:lnTo>
                  <a:pt x="1788" y="265"/>
                </a:lnTo>
                <a:lnTo>
                  <a:pt x="1791" y="265"/>
                </a:lnTo>
                <a:lnTo>
                  <a:pt x="1791" y="265"/>
                </a:lnTo>
                <a:lnTo>
                  <a:pt x="1792" y="265"/>
                </a:lnTo>
                <a:lnTo>
                  <a:pt x="1792" y="265"/>
                </a:lnTo>
                <a:lnTo>
                  <a:pt x="1794" y="265"/>
                </a:lnTo>
                <a:lnTo>
                  <a:pt x="1794" y="265"/>
                </a:lnTo>
                <a:lnTo>
                  <a:pt x="1800" y="265"/>
                </a:lnTo>
                <a:lnTo>
                  <a:pt x="1800" y="265"/>
                </a:lnTo>
                <a:lnTo>
                  <a:pt x="1801" y="265"/>
                </a:lnTo>
                <a:lnTo>
                  <a:pt x="1801" y="265"/>
                </a:lnTo>
                <a:lnTo>
                  <a:pt x="1804" y="265"/>
                </a:lnTo>
                <a:lnTo>
                  <a:pt x="1804" y="265"/>
                </a:lnTo>
                <a:lnTo>
                  <a:pt x="1805" y="265"/>
                </a:lnTo>
                <a:lnTo>
                  <a:pt x="1805" y="265"/>
                </a:lnTo>
                <a:lnTo>
                  <a:pt x="1809" y="265"/>
                </a:lnTo>
                <a:lnTo>
                  <a:pt x="1809" y="265"/>
                </a:lnTo>
                <a:lnTo>
                  <a:pt x="1811" y="265"/>
                </a:lnTo>
                <a:lnTo>
                  <a:pt x="1811" y="265"/>
                </a:lnTo>
                <a:lnTo>
                  <a:pt x="1813" y="265"/>
                </a:lnTo>
                <a:lnTo>
                  <a:pt x="1813" y="265"/>
                </a:lnTo>
                <a:lnTo>
                  <a:pt x="1815" y="265"/>
                </a:lnTo>
                <a:lnTo>
                  <a:pt x="1815" y="265"/>
                </a:lnTo>
                <a:lnTo>
                  <a:pt x="1816" y="265"/>
                </a:lnTo>
                <a:lnTo>
                  <a:pt x="1816" y="265"/>
                </a:lnTo>
                <a:lnTo>
                  <a:pt x="1817" y="265"/>
                </a:lnTo>
                <a:lnTo>
                  <a:pt x="1817" y="265"/>
                </a:lnTo>
                <a:lnTo>
                  <a:pt x="1820" y="265"/>
                </a:lnTo>
                <a:lnTo>
                  <a:pt x="1820" y="269"/>
                </a:lnTo>
                <a:lnTo>
                  <a:pt x="1820" y="269"/>
                </a:lnTo>
                <a:lnTo>
                  <a:pt x="1820" y="269"/>
                </a:lnTo>
                <a:lnTo>
                  <a:pt x="1822" y="269"/>
                </a:lnTo>
                <a:lnTo>
                  <a:pt x="1822" y="269"/>
                </a:lnTo>
                <a:lnTo>
                  <a:pt x="1824" y="269"/>
                </a:lnTo>
                <a:lnTo>
                  <a:pt x="1824" y="269"/>
                </a:lnTo>
                <a:lnTo>
                  <a:pt x="1826" y="269"/>
                </a:lnTo>
                <a:lnTo>
                  <a:pt x="1826" y="269"/>
                </a:lnTo>
                <a:lnTo>
                  <a:pt x="1828" y="269"/>
                </a:lnTo>
                <a:lnTo>
                  <a:pt x="1828" y="269"/>
                </a:lnTo>
                <a:lnTo>
                  <a:pt x="1829" y="269"/>
                </a:lnTo>
                <a:lnTo>
                  <a:pt x="1829" y="269"/>
                </a:lnTo>
                <a:lnTo>
                  <a:pt x="1832" y="269"/>
                </a:lnTo>
                <a:lnTo>
                  <a:pt x="1832" y="269"/>
                </a:lnTo>
                <a:lnTo>
                  <a:pt x="1833" y="269"/>
                </a:lnTo>
                <a:lnTo>
                  <a:pt x="1833" y="269"/>
                </a:lnTo>
                <a:lnTo>
                  <a:pt x="1836" y="269"/>
                </a:lnTo>
                <a:lnTo>
                  <a:pt x="1836" y="269"/>
                </a:lnTo>
                <a:lnTo>
                  <a:pt x="1837" y="269"/>
                </a:lnTo>
                <a:lnTo>
                  <a:pt x="1837" y="269"/>
                </a:lnTo>
                <a:lnTo>
                  <a:pt x="1838" y="269"/>
                </a:lnTo>
                <a:lnTo>
                  <a:pt x="1838" y="269"/>
                </a:lnTo>
                <a:lnTo>
                  <a:pt x="1841" y="269"/>
                </a:lnTo>
                <a:lnTo>
                  <a:pt x="1841" y="269"/>
                </a:lnTo>
                <a:lnTo>
                  <a:pt x="1842" y="269"/>
                </a:lnTo>
                <a:lnTo>
                  <a:pt x="1842" y="269"/>
                </a:lnTo>
                <a:lnTo>
                  <a:pt x="1844" y="269"/>
                </a:lnTo>
                <a:lnTo>
                  <a:pt x="1844" y="274"/>
                </a:lnTo>
                <a:lnTo>
                  <a:pt x="1846" y="274"/>
                </a:lnTo>
                <a:lnTo>
                  <a:pt x="1846" y="274"/>
                </a:lnTo>
                <a:lnTo>
                  <a:pt x="1847" y="274"/>
                </a:lnTo>
                <a:lnTo>
                  <a:pt x="1847" y="274"/>
                </a:lnTo>
                <a:lnTo>
                  <a:pt x="1849" y="274"/>
                </a:lnTo>
                <a:lnTo>
                  <a:pt x="1849" y="274"/>
                </a:lnTo>
                <a:lnTo>
                  <a:pt x="1850" y="274"/>
                </a:lnTo>
                <a:lnTo>
                  <a:pt x="1850" y="274"/>
                </a:lnTo>
                <a:lnTo>
                  <a:pt x="1851" y="274"/>
                </a:lnTo>
                <a:lnTo>
                  <a:pt x="1851" y="274"/>
                </a:lnTo>
                <a:lnTo>
                  <a:pt x="1853" y="274"/>
                </a:lnTo>
                <a:lnTo>
                  <a:pt x="1853" y="274"/>
                </a:lnTo>
                <a:lnTo>
                  <a:pt x="1855" y="274"/>
                </a:lnTo>
                <a:lnTo>
                  <a:pt x="1855" y="274"/>
                </a:lnTo>
                <a:lnTo>
                  <a:pt x="1857" y="274"/>
                </a:lnTo>
                <a:lnTo>
                  <a:pt x="1857" y="274"/>
                </a:lnTo>
                <a:lnTo>
                  <a:pt x="1858" y="274"/>
                </a:lnTo>
                <a:lnTo>
                  <a:pt x="1858" y="280"/>
                </a:lnTo>
                <a:lnTo>
                  <a:pt x="1861" y="280"/>
                </a:lnTo>
                <a:lnTo>
                  <a:pt x="1861" y="280"/>
                </a:lnTo>
                <a:lnTo>
                  <a:pt x="1864" y="280"/>
                </a:lnTo>
                <a:lnTo>
                  <a:pt x="1864" y="280"/>
                </a:lnTo>
                <a:lnTo>
                  <a:pt x="1866" y="280"/>
                </a:lnTo>
                <a:lnTo>
                  <a:pt x="1866" y="280"/>
                </a:lnTo>
                <a:lnTo>
                  <a:pt x="1867" y="280"/>
                </a:lnTo>
                <a:lnTo>
                  <a:pt x="1867" y="280"/>
                </a:lnTo>
                <a:lnTo>
                  <a:pt x="1868" y="280"/>
                </a:lnTo>
                <a:lnTo>
                  <a:pt x="1868" y="280"/>
                </a:lnTo>
                <a:lnTo>
                  <a:pt x="1870" y="280"/>
                </a:lnTo>
                <a:lnTo>
                  <a:pt x="1870" y="280"/>
                </a:lnTo>
                <a:lnTo>
                  <a:pt x="1871" y="280"/>
                </a:lnTo>
                <a:lnTo>
                  <a:pt x="1871" y="280"/>
                </a:lnTo>
                <a:lnTo>
                  <a:pt x="1872" y="280"/>
                </a:lnTo>
                <a:lnTo>
                  <a:pt x="1872" y="280"/>
                </a:lnTo>
                <a:lnTo>
                  <a:pt x="1874" y="280"/>
                </a:lnTo>
                <a:lnTo>
                  <a:pt x="1874" y="280"/>
                </a:lnTo>
                <a:lnTo>
                  <a:pt x="1875" y="280"/>
                </a:lnTo>
                <a:lnTo>
                  <a:pt x="1875" y="280"/>
                </a:lnTo>
                <a:lnTo>
                  <a:pt x="1876" y="280"/>
                </a:lnTo>
                <a:lnTo>
                  <a:pt x="1876" y="280"/>
                </a:lnTo>
                <a:lnTo>
                  <a:pt x="1878" y="280"/>
                </a:lnTo>
                <a:lnTo>
                  <a:pt x="1878" y="280"/>
                </a:lnTo>
                <a:lnTo>
                  <a:pt x="1882" y="280"/>
                </a:lnTo>
                <a:lnTo>
                  <a:pt x="1882" y="280"/>
                </a:lnTo>
                <a:lnTo>
                  <a:pt x="1884" y="280"/>
                </a:lnTo>
                <a:lnTo>
                  <a:pt x="1884" y="280"/>
                </a:lnTo>
                <a:lnTo>
                  <a:pt x="1885" y="280"/>
                </a:lnTo>
                <a:lnTo>
                  <a:pt x="1885" y="280"/>
                </a:lnTo>
                <a:lnTo>
                  <a:pt x="1887" y="280"/>
                </a:lnTo>
                <a:lnTo>
                  <a:pt x="1887" y="280"/>
                </a:lnTo>
                <a:lnTo>
                  <a:pt x="1888" y="280"/>
                </a:lnTo>
                <a:lnTo>
                  <a:pt x="1888" y="280"/>
                </a:lnTo>
                <a:lnTo>
                  <a:pt x="1892" y="280"/>
                </a:lnTo>
                <a:lnTo>
                  <a:pt x="1892" y="280"/>
                </a:lnTo>
                <a:lnTo>
                  <a:pt x="1895" y="280"/>
                </a:lnTo>
                <a:lnTo>
                  <a:pt x="1895" y="280"/>
                </a:lnTo>
                <a:lnTo>
                  <a:pt x="1896" y="280"/>
                </a:lnTo>
                <a:lnTo>
                  <a:pt x="1896" y="280"/>
                </a:lnTo>
                <a:lnTo>
                  <a:pt x="1897" y="280"/>
                </a:lnTo>
                <a:lnTo>
                  <a:pt x="1897" y="280"/>
                </a:lnTo>
                <a:lnTo>
                  <a:pt x="1900" y="280"/>
                </a:lnTo>
                <a:lnTo>
                  <a:pt x="1900" y="280"/>
                </a:lnTo>
                <a:lnTo>
                  <a:pt x="1904" y="280"/>
                </a:lnTo>
                <a:lnTo>
                  <a:pt x="1904" y="280"/>
                </a:lnTo>
                <a:lnTo>
                  <a:pt x="1905" y="280"/>
                </a:lnTo>
                <a:lnTo>
                  <a:pt x="1905" y="280"/>
                </a:lnTo>
                <a:lnTo>
                  <a:pt x="1910" y="280"/>
                </a:lnTo>
                <a:lnTo>
                  <a:pt x="1910" y="280"/>
                </a:lnTo>
                <a:lnTo>
                  <a:pt x="1912" y="280"/>
                </a:lnTo>
                <a:lnTo>
                  <a:pt x="1912" y="280"/>
                </a:lnTo>
                <a:lnTo>
                  <a:pt x="1914" y="280"/>
                </a:lnTo>
                <a:lnTo>
                  <a:pt x="1914" y="280"/>
                </a:lnTo>
                <a:lnTo>
                  <a:pt x="1920" y="280"/>
                </a:lnTo>
                <a:lnTo>
                  <a:pt x="1920" y="280"/>
                </a:lnTo>
                <a:lnTo>
                  <a:pt x="1930" y="280"/>
                </a:lnTo>
                <a:lnTo>
                  <a:pt x="1930" y="280"/>
                </a:lnTo>
                <a:lnTo>
                  <a:pt x="1930" y="280"/>
                </a:lnTo>
                <a:lnTo>
                  <a:pt x="1930" y="295"/>
                </a:lnTo>
                <a:lnTo>
                  <a:pt x="1933" y="295"/>
                </a:lnTo>
                <a:lnTo>
                  <a:pt x="1933" y="295"/>
                </a:lnTo>
                <a:lnTo>
                  <a:pt x="1935" y="295"/>
                </a:lnTo>
                <a:lnTo>
                  <a:pt x="1935" y="295"/>
                </a:lnTo>
                <a:lnTo>
                  <a:pt x="1939" y="295"/>
                </a:lnTo>
                <a:lnTo>
                  <a:pt x="1939" y="295"/>
                </a:lnTo>
                <a:lnTo>
                  <a:pt x="1942" y="295"/>
                </a:lnTo>
                <a:lnTo>
                  <a:pt x="1942" y="295"/>
                </a:lnTo>
                <a:lnTo>
                  <a:pt x="1952" y="295"/>
                </a:lnTo>
                <a:lnTo>
                  <a:pt x="1952" y="295"/>
                </a:lnTo>
                <a:lnTo>
                  <a:pt x="1955" y="295"/>
                </a:lnTo>
                <a:lnTo>
                  <a:pt x="1955" y="315"/>
                </a:lnTo>
                <a:lnTo>
                  <a:pt x="1956" y="315"/>
                </a:lnTo>
                <a:lnTo>
                  <a:pt x="1956" y="315"/>
                </a:lnTo>
                <a:lnTo>
                  <a:pt x="1959" y="315"/>
                </a:lnTo>
                <a:lnTo>
                  <a:pt x="1959" y="315"/>
                </a:lnTo>
                <a:lnTo>
                  <a:pt x="1960" y="315"/>
                </a:lnTo>
                <a:lnTo>
                  <a:pt x="1960" y="315"/>
                </a:lnTo>
                <a:lnTo>
                  <a:pt x="1967" y="315"/>
                </a:lnTo>
                <a:lnTo>
                  <a:pt x="1967" y="315"/>
                </a:lnTo>
                <a:lnTo>
                  <a:pt x="1968" y="315"/>
                </a:lnTo>
                <a:lnTo>
                  <a:pt x="1968" y="315"/>
                </a:lnTo>
                <a:lnTo>
                  <a:pt x="1977" y="315"/>
                </a:lnTo>
                <a:lnTo>
                  <a:pt x="1977" y="315"/>
                </a:lnTo>
                <a:lnTo>
                  <a:pt x="1979" y="315"/>
                </a:lnTo>
                <a:lnTo>
                  <a:pt x="1979" y="315"/>
                </a:lnTo>
                <a:lnTo>
                  <a:pt x="1980" y="315"/>
                </a:lnTo>
                <a:lnTo>
                  <a:pt x="1980" y="315"/>
                </a:lnTo>
                <a:lnTo>
                  <a:pt x="1987" y="315"/>
                </a:lnTo>
                <a:lnTo>
                  <a:pt x="1987" y="315"/>
                </a:lnTo>
                <a:lnTo>
                  <a:pt x="1992" y="315"/>
                </a:lnTo>
                <a:lnTo>
                  <a:pt x="1992" y="400"/>
                </a:lnTo>
                <a:lnTo>
                  <a:pt x="1993" y="400"/>
                </a:lnTo>
                <a:lnTo>
                  <a:pt x="1993" y="400"/>
                </a:lnTo>
                <a:lnTo>
                  <a:pt x="1998" y="400"/>
                </a:lnTo>
                <a:lnTo>
                  <a:pt x="1998" y="400"/>
                </a:lnTo>
                <a:lnTo>
                  <a:pt x="2008" y="400"/>
                </a:lnTo>
                <a:lnTo>
                  <a:pt x="2008" y="400"/>
                </a:lnTo>
                <a:lnTo>
                  <a:pt x="2015" y="400"/>
                </a:lnTo>
                <a:lnTo>
                  <a:pt x="2015" y="400"/>
                </a:lnTo>
              </a:path>
            </a:pathLst>
          </a:custGeom>
          <a:noFill/>
          <a:ln w="38100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984251" y="1900238"/>
            <a:ext cx="0" cy="24511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919163" y="4249738"/>
            <a:ext cx="65088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 rot="16200000">
            <a:off x="514351" y="4040188"/>
            <a:ext cx="5461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0.00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919163" y="3686175"/>
            <a:ext cx="65088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 rot="16200000">
            <a:off x="514351" y="3476625"/>
            <a:ext cx="5461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0.25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919163" y="3125788"/>
            <a:ext cx="65088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 rot="16200000">
            <a:off x="514351" y="2914650"/>
            <a:ext cx="5461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0.50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H="1">
            <a:off x="919163" y="2565400"/>
            <a:ext cx="65088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 rot="16200000">
            <a:off x="514351" y="2354263"/>
            <a:ext cx="5461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0.75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H="1">
            <a:off x="919163" y="2000250"/>
            <a:ext cx="65088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 rot="16200000">
            <a:off x="514351" y="1790700"/>
            <a:ext cx="5461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1.00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984251" y="4351338"/>
            <a:ext cx="7540625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1084263" y="4351338"/>
            <a:ext cx="0" cy="635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023938" y="4445000"/>
            <a:ext cx="228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2416" name="Line 31"/>
          <p:cNvSpPr>
            <a:spLocks noChangeShapeType="1"/>
          </p:cNvSpPr>
          <p:nvPr/>
        </p:nvSpPr>
        <p:spPr bwMode="auto">
          <a:xfrm>
            <a:off x="3476626" y="4351338"/>
            <a:ext cx="0" cy="635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2417" name="Rectangle 32"/>
          <p:cNvSpPr>
            <a:spLocks noChangeArrowheads="1"/>
          </p:cNvSpPr>
          <p:nvPr/>
        </p:nvSpPr>
        <p:spPr bwMode="auto">
          <a:xfrm>
            <a:off x="3290888" y="4445000"/>
            <a:ext cx="482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500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2419" name="Line 33"/>
          <p:cNvSpPr>
            <a:spLocks noChangeShapeType="1"/>
          </p:cNvSpPr>
          <p:nvPr/>
        </p:nvSpPr>
        <p:spPr bwMode="auto">
          <a:xfrm>
            <a:off x="5865813" y="4351338"/>
            <a:ext cx="0" cy="635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2420" name="Rectangle 34"/>
          <p:cNvSpPr>
            <a:spLocks noChangeArrowheads="1"/>
          </p:cNvSpPr>
          <p:nvPr/>
        </p:nvSpPr>
        <p:spPr bwMode="auto">
          <a:xfrm>
            <a:off x="5616576" y="4445000"/>
            <a:ext cx="609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1000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2421" name="Line 35"/>
          <p:cNvSpPr>
            <a:spLocks noChangeShapeType="1"/>
          </p:cNvSpPr>
          <p:nvPr/>
        </p:nvSpPr>
        <p:spPr bwMode="auto">
          <a:xfrm>
            <a:off x="8256588" y="4351338"/>
            <a:ext cx="0" cy="635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2422" name="Rectangle 36"/>
          <p:cNvSpPr>
            <a:spLocks noChangeArrowheads="1"/>
          </p:cNvSpPr>
          <p:nvPr/>
        </p:nvSpPr>
        <p:spPr bwMode="auto">
          <a:xfrm>
            <a:off x="8005763" y="4445000"/>
            <a:ext cx="609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1500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2423" name="Rectangle 37"/>
          <p:cNvSpPr>
            <a:spLocks noChangeArrowheads="1"/>
          </p:cNvSpPr>
          <p:nvPr/>
        </p:nvSpPr>
        <p:spPr bwMode="auto">
          <a:xfrm>
            <a:off x="4113213" y="4660900"/>
            <a:ext cx="14176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analysis time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2424" name="Rectangle 38"/>
          <p:cNvSpPr>
            <a:spLocks noChangeArrowheads="1"/>
          </p:cNvSpPr>
          <p:nvPr/>
        </p:nvSpPr>
        <p:spPr bwMode="auto">
          <a:xfrm>
            <a:off x="1903413" y="4991100"/>
            <a:ext cx="5703888" cy="642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2425" name="Line 39"/>
          <p:cNvSpPr>
            <a:spLocks noChangeShapeType="1"/>
          </p:cNvSpPr>
          <p:nvPr/>
        </p:nvSpPr>
        <p:spPr bwMode="auto">
          <a:xfrm>
            <a:off x="1971676" y="5170488"/>
            <a:ext cx="593725" cy="0"/>
          </a:xfrm>
          <a:prstGeom prst="line">
            <a:avLst/>
          </a:prstGeom>
          <a:noFill/>
          <a:ln w="38100" cap="flat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2426" name="Line 40"/>
          <p:cNvSpPr>
            <a:spLocks noChangeShapeType="1"/>
          </p:cNvSpPr>
          <p:nvPr/>
        </p:nvSpPr>
        <p:spPr bwMode="auto">
          <a:xfrm>
            <a:off x="4762501" y="5170488"/>
            <a:ext cx="595313" cy="0"/>
          </a:xfrm>
          <a:prstGeom prst="line">
            <a:avLst/>
          </a:prstGeom>
          <a:noFill/>
          <a:ln w="38100" cap="flat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2427" name="Line 41"/>
          <p:cNvSpPr>
            <a:spLocks noChangeShapeType="1"/>
          </p:cNvSpPr>
          <p:nvPr/>
        </p:nvSpPr>
        <p:spPr bwMode="auto">
          <a:xfrm>
            <a:off x="1971676" y="5457825"/>
            <a:ext cx="593725" cy="0"/>
          </a:xfrm>
          <a:prstGeom prst="line">
            <a:avLst/>
          </a:prstGeom>
          <a:noFill/>
          <a:ln w="38100" cap="flat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2429" name="Rectangle 43"/>
          <p:cNvSpPr>
            <a:spLocks noChangeArrowheads="1"/>
          </p:cNvSpPr>
          <p:nvPr/>
        </p:nvSpPr>
        <p:spPr bwMode="auto">
          <a:xfrm>
            <a:off x="2660651" y="5057775"/>
            <a:ext cx="13336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def observed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2430" name="Rectangle 44"/>
          <p:cNvSpPr>
            <a:spLocks noChangeArrowheads="1"/>
          </p:cNvSpPr>
          <p:nvPr/>
        </p:nvSpPr>
        <p:spPr bwMode="auto">
          <a:xfrm>
            <a:off x="5451476" y="5057775"/>
            <a:ext cx="14491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imm observed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2431" name="Rectangle 45"/>
          <p:cNvSpPr>
            <a:spLocks noChangeArrowheads="1"/>
          </p:cNvSpPr>
          <p:nvPr/>
        </p:nvSpPr>
        <p:spPr bwMode="auto">
          <a:xfrm>
            <a:off x="2660651" y="5345113"/>
            <a:ext cx="15388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def if untreated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2433" name="Rectangle 47"/>
          <p:cNvSpPr>
            <a:spLocks noChangeArrowheads="1"/>
          </p:cNvSpPr>
          <p:nvPr/>
        </p:nvSpPr>
        <p:spPr bwMode="auto">
          <a:xfrm>
            <a:off x="1011238" y="5707063"/>
            <a:ext cx="1938338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Counterfactual for psi=-.1781149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2434" name="Rectangle 48"/>
          <p:cNvSpPr>
            <a:spLocks noChangeArrowheads="1"/>
          </p:cNvSpPr>
          <p:nvPr/>
        </p:nvSpPr>
        <p:spPr bwMode="auto">
          <a:xfrm>
            <a:off x="3171826" y="1628775"/>
            <a:ext cx="33448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1E2D53"/>
                </a:solidFill>
                <a:effectLst/>
                <a:latin typeface="Arial" pitchFamily="34" charset="0"/>
                <a:cs typeface="Arial" pitchFamily="34" charset="0"/>
              </a:rPr>
              <a:t>Kaplan-Meier survival estimates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4724400" y="3303389"/>
            <a:ext cx="31607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>
                <a:solidFill>
                  <a:srgbClr val="003399"/>
                </a:solidFill>
              </a:rPr>
              <a:t>HR (Imm vs. Def): </a:t>
            </a:r>
            <a:br>
              <a:rPr lang="en-US" altLang="en-US">
                <a:solidFill>
                  <a:srgbClr val="003399"/>
                </a:solidFill>
              </a:rPr>
            </a:br>
            <a:r>
              <a:rPr lang="en-US" altLang="en-US">
                <a:solidFill>
                  <a:srgbClr val="003399"/>
                </a:solidFill>
              </a:rPr>
              <a:t>0.89 (0.75-1.05)</a:t>
            </a:r>
          </a:p>
        </p:txBody>
      </p:sp>
      <p:sp>
        <p:nvSpPr>
          <p:cNvPr id="52" name="Text Box 28"/>
          <p:cNvSpPr txBox="1">
            <a:spLocks noChangeArrowheads="1"/>
          </p:cNvSpPr>
          <p:nvPr/>
        </p:nvSpPr>
        <p:spPr bwMode="auto">
          <a:xfrm>
            <a:off x="1439980" y="2868612"/>
            <a:ext cx="31607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>
                <a:solidFill>
                  <a:srgbClr val="006600"/>
                </a:solidFill>
              </a:rPr>
              <a:t>HR (Imm vs. Def): </a:t>
            </a:r>
            <a:br>
              <a:rPr lang="en-US" altLang="en-US">
                <a:solidFill>
                  <a:srgbClr val="006600"/>
                </a:solidFill>
              </a:rPr>
            </a:br>
            <a:r>
              <a:rPr lang="en-US" altLang="en-US" smtClean="0">
                <a:solidFill>
                  <a:srgbClr val="006600"/>
                </a:solidFill>
              </a:rPr>
              <a:t>0.80 </a:t>
            </a:r>
            <a:r>
              <a:rPr lang="en-US" altLang="en-US">
                <a:solidFill>
                  <a:srgbClr val="006600"/>
                </a:solidFill>
              </a:rPr>
              <a:t>(</a:t>
            </a:r>
            <a:r>
              <a:rPr lang="en-US" altLang="en-US" smtClean="0">
                <a:solidFill>
                  <a:srgbClr val="006600"/>
                </a:solidFill>
              </a:rPr>
              <a:t>0.58-1.11)</a:t>
            </a:r>
            <a:endParaRPr lang="en-US" altLang="en-US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0447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72427" grpId="0" animBg="1"/>
      <p:bldP spid="572431" grpId="0"/>
      <p:bldP spid="5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Plan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Methods to adjust for treatment switching</a:t>
            </a:r>
          </a:p>
          <a:p>
            <a:pPr lvl="1"/>
            <a:r>
              <a:rPr lang="en-US">
                <a:solidFill>
                  <a:schemeClr val="bg2"/>
                </a:solidFill>
              </a:rPr>
              <a:t>t</a:t>
            </a:r>
            <a:r>
              <a:rPr lang="en-US" smtClean="0">
                <a:solidFill>
                  <a:schemeClr val="bg2"/>
                </a:solidFill>
              </a:rPr>
              <a:t>he rank-preserving </a:t>
            </a:r>
            <a:r>
              <a:rPr lang="en-US">
                <a:solidFill>
                  <a:schemeClr val="bg2"/>
                </a:solidFill>
              </a:rPr>
              <a:t>structural nested failure time </a:t>
            </a:r>
            <a:r>
              <a:rPr lang="en-US" smtClean="0">
                <a:solidFill>
                  <a:schemeClr val="bg2"/>
                </a:solidFill>
              </a:rPr>
              <a:t>model (RPSFTM)</a:t>
            </a:r>
          </a:p>
          <a:p>
            <a:r>
              <a:rPr lang="en-GB" smtClean="0">
                <a:solidFill>
                  <a:schemeClr val="bg2"/>
                </a:solidFill>
              </a:rPr>
              <a:t>strbee (2002)</a:t>
            </a:r>
          </a:p>
          <a:p>
            <a:r>
              <a:rPr lang="en-GB" b="1" smtClean="0"/>
              <a:t>Improvements needed</a:t>
            </a:r>
          </a:p>
          <a:p>
            <a:pPr lvl="1"/>
            <a:r>
              <a:rPr lang="en-GB" b="1" smtClean="0"/>
              <a:t>sensitivity analysis</a:t>
            </a:r>
          </a:p>
          <a:p>
            <a:pPr lvl="1"/>
            <a:r>
              <a:rPr lang="en-GB" b="1" smtClean="0"/>
              <a:t>weighted log rank test</a:t>
            </a:r>
          </a:p>
          <a:p>
            <a:r>
              <a:rPr lang="en-GB" smtClean="0">
                <a:solidFill>
                  <a:schemeClr val="bg2"/>
                </a:solidFill>
              </a:rPr>
              <a:t>strbee2 (2014)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56A08-BA14-40F1-8E66-3D960537AC7E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28192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Improvements needed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mtClean="0"/>
              <a:t>A crucial assumption of the RPSFTM is that the effect of treatment is the same whether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/>
              <a:t>taken on </a:t>
            </a:r>
            <a:r>
              <a:rPr lang="en-GB" smtClean="0"/>
              <a:t>progression in the placebo arm; or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/>
              <a:t>taken from </a:t>
            </a:r>
            <a:r>
              <a:rPr lang="en-GB" smtClean="0"/>
              <a:t>randomisation in the experimental arm</a:t>
            </a:r>
          </a:p>
          <a:p>
            <a:pPr marL="457200" lvl="1" indent="0">
              <a:buNone/>
            </a:pPr>
            <a:r>
              <a:rPr lang="en-GB" smtClean="0"/>
              <a:t>Want to do sensitivity analyses allowing (a) to be a defined fraction of (b)</a:t>
            </a:r>
          </a:p>
          <a:p>
            <a:pPr marL="514350" indent="-457200">
              <a:buFont typeface="+mj-lt"/>
              <a:buAutoNum type="arabicPeriod"/>
            </a:pPr>
            <a:r>
              <a:rPr lang="en-GB"/>
              <a:t>Want to improve the power of the log rank test and the precision of the RPSFTM procedure</a:t>
            </a:r>
          </a:p>
          <a:p>
            <a:pPr marL="514350" indent="-457200">
              <a:buFont typeface="+mj-lt"/>
              <a:buAutoNum type="arabicPeriod"/>
            </a:pPr>
            <a:r>
              <a:rPr lang="en-GB" smtClean="0"/>
              <a:t>Want to allow for other treatments with known effect</a:t>
            </a:r>
          </a:p>
          <a:p>
            <a:pPr marL="514350" indent="-457200">
              <a:buFont typeface="+mj-lt"/>
              <a:buAutoNum type="arabicPeriod"/>
            </a:pPr>
            <a:endParaRPr lang="en-GB"/>
          </a:p>
          <a:p>
            <a:pPr marL="57150" indent="0">
              <a:buNone/>
            </a:pPr>
            <a:r>
              <a:rPr lang="en-GB" smtClean="0"/>
              <a:t>These become easy with a change of data format …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56A08-BA14-40F1-8E66-3D960537AC7E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26378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Plan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Methods to adjust for treatment switching</a:t>
            </a:r>
          </a:p>
          <a:p>
            <a:pPr lvl="1"/>
            <a:r>
              <a:rPr lang="en-US">
                <a:solidFill>
                  <a:schemeClr val="bg2"/>
                </a:solidFill>
              </a:rPr>
              <a:t>t</a:t>
            </a:r>
            <a:r>
              <a:rPr lang="en-US" smtClean="0">
                <a:solidFill>
                  <a:schemeClr val="bg2"/>
                </a:solidFill>
              </a:rPr>
              <a:t>he rank-preserving </a:t>
            </a:r>
            <a:r>
              <a:rPr lang="en-US">
                <a:solidFill>
                  <a:schemeClr val="bg2"/>
                </a:solidFill>
              </a:rPr>
              <a:t>structural nested failure time </a:t>
            </a:r>
            <a:r>
              <a:rPr lang="en-US" smtClean="0">
                <a:solidFill>
                  <a:schemeClr val="bg2"/>
                </a:solidFill>
              </a:rPr>
              <a:t>model (RPSFTM)</a:t>
            </a:r>
          </a:p>
          <a:p>
            <a:r>
              <a:rPr lang="en-GB" smtClean="0">
                <a:solidFill>
                  <a:schemeClr val="bg2"/>
                </a:solidFill>
              </a:rPr>
              <a:t>strbee (2002)</a:t>
            </a:r>
          </a:p>
          <a:p>
            <a:r>
              <a:rPr lang="en-GB" smtClean="0">
                <a:solidFill>
                  <a:schemeClr val="bg2"/>
                </a:solidFill>
              </a:rPr>
              <a:t>Improvements needed</a:t>
            </a:r>
          </a:p>
          <a:p>
            <a:pPr lvl="1"/>
            <a:r>
              <a:rPr lang="en-GB" smtClean="0">
                <a:solidFill>
                  <a:schemeClr val="bg2"/>
                </a:solidFill>
              </a:rPr>
              <a:t>sensitivity analysis</a:t>
            </a:r>
          </a:p>
          <a:p>
            <a:pPr lvl="1"/>
            <a:r>
              <a:rPr lang="en-GB" smtClean="0">
                <a:solidFill>
                  <a:schemeClr val="bg2"/>
                </a:solidFill>
              </a:rPr>
              <a:t>weighted log rank test</a:t>
            </a:r>
          </a:p>
          <a:p>
            <a:r>
              <a:rPr lang="en-GB" b="1" smtClean="0"/>
              <a:t>strbee2 (2014)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56A08-BA14-40F1-8E66-3D960537AC7E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28192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67544" y="1556792"/>
            <a:ext cx="7920880" cy="482453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04813" y="457200"/>
          <a:ext cx="8281987" cy="6400800"/>
        </p:xfrm>
        <a:graphic>
          <a:graphicData uri="http://schemas.openxmlformats.org/presentationml/2006/ole">
            <p:oleObj spid="_x0000_s556053" name="Graph Sheet" r:id="rId3" imgW="3352800" imgH="2590465" progId="">
              <p:embed/>
            </p:oleObj>
          </a:graphicData>
        </a:graphic>
      </p:graphicFrame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Time to Tumor Progression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z="2400" smtClean="0"/>
              <a:t>(Interim Analysis Based on IRC, 2005)</a:t>
            </a:r>
          </a:p>
        </p:txBody>
      </p:sp>
      <p:sp>
        <p:nvSpPr>
          <p:cNvPr id="5" name="Rectangle 4"/>
          <p:cNvSpPr/>
          <p:nvPr/>
        </p:nvSpPr>
        <p:spPr>
          <a:xfrm>
            <a:off x="4249290" y="6381328"/>
            <a:ext cx="36234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smtClean="0"/>
              <a:t>with thanks to Xin Huang (Pfizer)</a:t>
            </a:r>
            <a:endParaRPr lang="en-US" sz="16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F4A4-7532-430D-9DD9-EDDD042B685E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strbee formats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56A08-BA14-40F1-8E66-3D960537AC7E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84212" y="1484784"/>
            <a:ext cx="7775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. * data in </a:t>
            </a:r>
            <a:r>
              <a:rPr lang="en-GB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old format</a:t>
            </a:r>
          </a:p>
          <a:p>
            <a:pPr algn="l"/>
            <a:endParaRPr lang="en-GB" sz="1600" b="1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l </a:t>
            </a:r>
            <a:r>
              <a:rPr lang="en-GB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if inlist(id,1,2,7), </a:t>
            </a:r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noo clean</a:t>
            </a:r>
          </a:p>
          <a:p>
            <a:pPr algn="l"/>
            <a:endParaRPr lang="en-GB" sz="16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 id   def   imm   xoyrs   xo   </a:t>
            </a:r>
            <a:r>
              <a:rPr lang="en-GB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st   _d     _t    _t0</a:t>
            </a:r>
          </a:p>
          <a:p>
            <a:pPr algn="l"/>
            <a:r>
              <a:rPr lang="en-GB" sz="16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1     0     1    0.00    0 </a:t>
            </a:r>
            <a:r>
              <a:rPr lang="en-GB" sz="16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1    </a:t>
            </a:r>
            <a:r>
              <a:rPr lang="en-GB" sz="16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0   3.00   0.00</a:t>
            </a:r>
          </a:p>
          <a:p>
            <a:pPr algn="l"/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  2     1     0    2.65    1 </a:t>
            </a:r>
            <a:r>
              <a:rPr lang="en-GB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1    </a:t>
            </a:r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0   3.00   0.00</a:t>
            </a:r>
          </a:p>
          <a:p>
            <a:pPr algn="l"/>
            <a:r>
              <a:rPr lang="en-GB" sz="1600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7     1     0    2.19    0   </a:t>
            </a:r>
            <a:r>
              <a:rPr lang="en-GB" sz="1600" b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    </a:t>
            </a:r>
            <a:r>
              <a:rPr lang="en-GB" sz="1600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1   2.19   0.00</a:t>
            </a:r>
          </a:p>
          <a:p>
            <a:pPr algn="l"/>
            <a:endParaRPr lang="en-GB" sz="16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. * data in new format</a:t>
            </a:r>
          </a:p>
          <a:p>
            <a:pPr algn="l"/>
            <a:endParaRPr lang="en-GB" sz="16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. l </a:t>
            </a:r>
            <a:r>
              <a:rPr lang="en-GB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inlist(id,1,2,7), </a:t>
            </a:r>
            <a:r>
              <a:rPr lang="en-GB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noo </a:t>
            </a:r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clean</a:t>
            </a:r>
          </a:p>
          <a:p>
            <a:pPr algn="l"/>
            <a:endParaRPr lang="en-GB" sz="16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    id   def   imm   _st   _d     _t    _t0   treat  </a:t>
            </a:r>
          </a:p>
          <a:p>
            <a:pPr algn="l"/>
            <a:r>
              <a:rPr lang="en-GB" sz="16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1     0     1     1    0   3.00   0.00       1  </a:t>
            </a:r>
          </a:p>
          <a:p>
            <a:pPr algn="l"/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     2     1     0     1    0   2.65   0.00       0  </a:t>
            </a:r>
          </a:p>
          <a:p>
            <a:pPr algn="l"/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     2     1     0     1    0   3.00   2.65       1  </a:t>
            </a:r>
          </a:p>
          <a:p>
            <a:pPr algn="l"/>
            <a:r>
              <a:rPr lang="en-GB" sz="1600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7     1     0     1    1   2.19   0.00       0</a:t>
            </a:r>
          </a:p>
        </p:txBody>
      </p:sp>
    </p:spTree>
    <p:extLst>
      <p:ext uri="{BB962C8B-B14F-4D97-AF65-F5344CB8AC3E}">
        <p14:creationId xmlns:p14="http://schemas.microsoft.com/office/powerpoint/2010/main" xmlns="" val="16492412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strbee syntax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Old syntax</a:t>
            </a:r>
          </a:p>
          <a:p>
            <a:pPr marL="400050" lvl="1" indent="0">
              <a:buNone/>
            </a:pPr>
            <a:r>
              <a:rPr lang="en-GB" b="1">
                <a:latin typeface="Courier New" panose="02070309020205020404" pitchFamily="49" charset="0"/>
                <a:cs typeface="Courier New" panose="02070309020205020404" pitchFamily="49" charset="0"/>
              </a:rPr>
              <a:t>. strbee imm, xo0(xoyrs xo) endstudy(censyrs</a:t>
            </a:r>
            <a:r>
              <a:rPr lang="en-GB" b="1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GB" smtClean="0"/>
          </a:p>
          <a:p>
            <a:pPr marL="342900" lvl="1" indent="-342900">
              <a:buFontTx/>
              <a:buChar char="•"/>
            </a:pPr>
            <a:r>
              <a:rPr lang="en-GB" smtClean="0"/>
              <a:t>New syntax (cf </a:t>
            </a:r>
            <a:r>
              <a:rPr lang="en-GB" b="1">
                <a:latin typeface="Courier New" panose="02070309020205020404" pitchFamily="49" charset="0"/>
                <a:cs typeface="Courier New" panose="02070309020205020404" pitchFamily="49" charset="0"/>
              </a:rPr>
              <a:t>ivregress</a:t>
            </a:r>
            <a:r>
              <a:rPr lang="en-GB" smtClean="0"/>
              <a:t>)</a:t>
            </a:r>
          </a:p>
          <a:p>
            <a:pPr marL="400050" lvl="1" indent="0">
              <a:buNone/>
            </a:pPr>
            <a:r>
              <a:rPr lang="en-GB" b="1" smtClean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GB" b="1">
                <a:latin typeface="Courier New" panose="02070309020205020404" pitchFamily="49" charset="0"/>
                <a:cs typeface="Courier New" panose="02070309020205020404" pitchFamily="49" charset="0"/>
              </a:rPr>
              <a:t>strbee2 (treat=imm), endstudy(censyrs)</a:t>
            </a:r>
          </a:p>
          <a:p>
            <a:pPr lvl="1"/>
            <a:r>
              <a:rPr lang="en-US" b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treat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no longer needs to be </a:t>
            </a:r>
            <a:r>
              <a:rPr lang="en-US" smtClean="0">
                <a:solidFill>
                  <a:srgbClr val="000000"/>
                </a:solidFill>
              </a:rPr>
              <a:t>0/1</a:t>
            </a:r>
          </a:p>
          <a:p>
            <a:endParaRPr lang="en-GB" smtClean="0"/>
          </a:p>
          <a:p>
            <a:r>
              <a:rPr lang="en-GB" smtClean="0"/>
              <a:t>Can also adjust for baseline covariates</a:t>
            </a:r>
          </a:p>
          <a:p>
            <a:r>
              <a:rPr lang="en-GB" smtClean="0"/>
              <a:t>Screen shot next …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56A08-BA14-40F1-8E66-3D960537AC7E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182750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56A08-BA14-40F1-8E66-3D960537AC7E}" type="slidenum">
              <a:rPr lang="en-GB" smtClean="0"/>
              <a:pPr/>
              <a:t>32</a:t>
            </a:fld>
            <a:endParaRPr lang="en-GB"/>
          </a:p>
        </p:txBody>
      </p:sp>
      <p:pic>
        <p:nvPicPr>
          <p:cNvPr id="5734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119063"/>
            <a:ext cx="9001125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39952" y="148570"/>
            <a:ext cx="3384376" cy="707886"/>
          </a:xfrm>
          <a:prstGeom prst="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smtClean="0">
                <a:latin typeface="Courier New" panose="02070309020205020404" pitchFamily="49" charset="0"/>
                <a:cs typeface="Courier New" panose="02070309020205020404" pitchFamily="49" charset="0"/>
              </a:rPr>
              <a:t>strbee2</a:t>
            </a:r>
            <a:r>
              <a:rPr lang="en-GB" smtClean="0"/>
              <a:t> results in Concorde data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496135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Improvement 1: sensitivity analyses</a:t>
            </a:r>
            <a:endParaRPr lang="en-GB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lvl="1" indent="-342900">
                  <a:buFontTx/>
                  <a:buChar char="•"/>
                </a:pPr>
                <a:r>
                  <a:rPr lang="en-US" smtClean="0">
                    <a:solidFill>
                      <a:srgbClr val="000000"/>
                    </a:solidFill>
                  </a:rPr>
                  <a:t>Aim: to estimate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/>
                      </a:rPr>
                      <m:t>𝜓</m:t>
                    </m:r>
                  </m:oMath>
                </a14:m>
                <a:r>
                  <a:rPr lang="en-US" smtClean="0">
                    <a:solidFill>
                      <a:srgbClr val="000000"/>
                    </a:solidFill>
                  </a:rPr>
                  <a:t> in Concorde assuming</a:t>
                </a:r>
                <a:endParaRPr lang="en-US">
                  <a:solidFill>
                    <a:srgbClr val="000000"/>
                  </a:solidFill>
                </a:endParaRPr>
              </a:p>
              <a:p>
                <a:pPr lvl="1"/>
                <a:r>
                  <a:rPr lang="en-US">
                    <a:solidFill>
                      <a:srgbClr val="000000"/>
                    </a:solidFill>
                  </a:rPr>
                  <a:t>treatment effect in Imm arm is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/>
                      </a:rPr>
                      <m:t>𝜓</m:t>
                    </m:r>
                  </m:oMath>
                </a14:m>
                <a:endParaRPr lang="en-GB" i="1">
                  <a:solidFill>
                    <a:srgbClr val="000000"/>
                  </a:solidFill>
                  <a:latin typeface="Cambria Math"/>
                </a:endParaRPr>
              </a:p>
              <a:p>
                <a:pPr lvl="1"/>
                <a:r>
                  <a:rPr lang="en-US">
                    <a:solidFill>
                      <a:srgbClr val="000000"/>
                    </a:solidFill>
                  </a:rPr>
                  <a:t>treatment </a:t>
                </a:r>
                <a:r>
                  <a:rPr lang="en-US">
                    <a:solidFill>
                      <a:srgbClr val="000000"/>
                    </a:solidFill>
                  </a:rPr>
                  <a:t>effect in Def arm is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/>
                      </a:rPr>
                      <m:t>𝑘</m:t>
                    </m:r>
                    <m:r>
                      <a:rPr lang="en-GB" i="1">
                        <a:solidFill>
                          <a:srgbClr val="000000"/>
                        </a:solidFill>
                        <a:latin typeface="Cambria Math"/>
                      </a:rPr>
                      <m:t>𝜓</m:t>
                    </m:r>
                  </m:oMath>
                </a14:m>
                <a:r>
                  <a:rPr lang="en-US">
                    <a:solidFill>
                      <a:srgbClr val="000000"/>
                    </a:solidFill>
                  </a:rPr>
                  <a:t> </a:t>
                </a:r>
                <a:endParaRPr lang="en-US">
                  <a:solidFill>
                    <a:srgbClr val="000000"/>
                  </a:solidFill>
                </a:endParaRPr>
              </a:p>
              <a:p>
                <a:pPr lvl="1"/>
                <a:r>
                  <a:rPr lang="en-GB" smtClean="0">
                    <a:solidFill>
                      <a:srgbClr val="000000"/>
                    </a:solidFill>
                  </a:rPr>
                  <a:t>sensitivity parameter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>
                    <a:solidFill>
                      <a:srgbClr val="000000"/>
                    </a:solidFill>
                  </a:rPr>
                  <a:t> is assumed </a:t>
                </a:r>
                <a:r>
                  <a:rPr lang="en-US">
                    <a:solidFill>
                      <a:srgbClr val="000000"/>
                    </a:solidFill>
                  </a:rPr>
                  <a:t>known</a:t>
                </a:r>
                <a:endParaRPr lang="en-GB"/>
              </a:p>
              <a:p>
                <a:r>
                  <a:rPr lang="en-US" b="1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gen treat2 </a:t>
                </a:r>
                <a:r>
                  <a:rPr lang="en-US" b="1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 treat * </a:t>
                </a:r>
                <a:r>
                  <a:rPr lang="en-US" b="1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cond(imm,1,k</a:t>
                </a:r>
                <a:r>
                  <a:rPr lang="en-US" b="1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r>
                  <a:rPr lang="en-GB" b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strbee2 </a:t>
                </a:r>
                <a:r>
                  <a:rPr lang="en-GB" b="1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GB" b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treat2=imm</a:t>
                </a:r>
                <a:r>
                  <a:rPr lang="en-GB" b="1">
                    <a:latin typeface="Courier New" panose="02070309020205020404" pitchFamily="49" charset="0"/>
                    <a:cs typeface="Courier New" panose="02070309020205020404" pitchFamily="49" charset="0"/>
                  </a:rPr>
                  <a:t>), endstudy(censyrs)</a:t>
                </a:r>
                <a:r>
                  <a:rPr lang="en-US" smtClean="0">
                    <a:solidFill>
                      <a:srgbClr val="000000"/>
                    </a:solidFill>
                  </a:rPr>
                  <a:t> </a:t>
                </a:r>
                <a:endParaRPr lang="en-US">
                  <a:solidFill>
                    <a:srgbClr val="000000"/>
                  </a:solidFill>
                </a:endParaRPr>
              </a:p>
              <a:p>
                <a:pPr marL="400050" lvl="2" indent="0">
                  <a:buNone/>
                </a:pPr>
                <a:endParaRPr lang="en-GB"/>
              </a:p>
              <a:p>
                <a:endParaRPr lang="en-GB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863" t="-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56A08-BA14-40F1-8E66-3D960537AC7E}" type="slidenum">
              <a:rPr lang="en-GB" smtClean="0"/>
              <a:pPr/>
              <a:t>33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3172238"/>
                  </p:ext>
                </p:extLst>
              </p:nvPr>
            </p:nvGraphicFramePr>
            <p:xfrm>
              <a:off x="1257300" y="4077072"/>
              <a:ext cx="6843092" cy="1981200"/>
            </p:xfrm>
            <a:graphic>
              <a:graphicData uri="http://schemas.openxmlformats.org/drawingml/2006/table">
                <a:tbl>
                  <a:tblPr firstCol="1">
                    <a:tableStyleId>{5C22544A-7EE6-4342-B048-85BDC9FD1C3A}</a:tableStyleId>
                  </a:tblPr>
                  <a:tblGrid>
                    <a:gridCol w="1232260"/>
                    <a:gridCol w="1537214"/>
                    <a:gridCol w="1487252"/>
                    <a:gridCol w="1293183"/>
                    <a:gridCol w="1293183"/>
                  </a:tblGrid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2000" i="1" u="none" strike="noStrike" smtClean="0">
                              <a:effectLst/>
                              <a:latin typeface="+mn-lt"/>
                            </a:rPr>
                            <a:t>k</a:t>
                          </a:r>
                          <a:endParaRPr lang="en-GB" sz="2000" b="0" i="1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GB" sz="2000" b="1" i="0" u="none" strike="noStrike">
                            <a:solidFill>
                              <a:schemeClr val="bg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1" i="1" u="none" strike="noStrike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</a:rPr>
                                  <m:t>𝝍</m:t>
                                </m:r>
                              </m:oMath>
                            </m:oMathPara>
                          </a14:m>
                          <a:endParaRPr lang="en-GB" sz="2000" b="1" i="0" u="none" strike="noStrike">
                            <a:solidFill>
                              <a:schemeClr val="bg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 fontAlgn="b"/>
                          <a:endParaRPr lang="en-GB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 hMerge="1">
                      <a:txBody>
                        <a:bodyPr/>
                        <a:lstStyle/>
                        <a:p>
                          <a:pPr algn="l" fontAlgn="b"/>
                          <a:endParaRPr lang="en-GB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2000" b="1" u="none" strike="noStrike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P-value</a:t>
                          </a:r>
                          <a:endParaRPr lang="en-GB" sz="2000" b="1" i="0" u="none" strike="noStrike">
                            <a:solidFill>
                              <a:schemeClr val="bg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2000" b="1" u="none" strike="noStrike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estimate</a:t>
                          </a:r>
                          <a:endParaRPr lang="en-GB" sz="2000" b="1" i="0" u="none" strike="noStrike">
                            <a:solidFill>
                              <a:schemeClr val="bg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2000" b="1" u="none" strike="noStrike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lower</a:t>
                          </a:r>
                          <a:endParaRPr lang="en-GB" sz="2000" b="1" i="0" u="none" strike="noStrike">
                            <a:solidFill>
                              <a:schemeClr val="bg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2000" b="1" u="none" strike="noStrike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upper</a:t>
                          </a:r>
                          <a:endParaRPr lang="en-GB" sz="2000" b="1" i="0" u="none" strike="noStrike">
                            <a:solidFill>
                              <a:schemeClr val="bg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2000" u="none" strike="noStrike" smtClean="0">
                              <a:effectLst/>
                              <a:latin typeface="+mn-lt"/>
                            </a:rPr>
                            <a:t>0.8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GB" sz="2000" u="none" strike="noStrike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0.177</a:t>
                          </a:r>
                          <a:endParaRPr lang="en-GB" sz="2000" u="none" strike="noStrike" kern="120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GB" sz="2000" u="none" strike="noStrike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-0.171</a:t>
                          </a:r>
                          <a:endParaRPr lang="en-GB" sz="2000" u="none" strike="noStrike" kern="120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GB" sz="2000" u="none" strike="noStrike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-0.364</a:t>
                          </a:r>
                          <a:endParaRPr lang="en-GB" sz="2000" u="none" strike="noStrike" kern="120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GB" sz="2000" u="none" strike="noStrike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0.041</a:t>
                          </a:r>
                          <a:endParaRPr lang="en-GB" sz="2000" u="none" strike="noStrike" kern="120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GB" sz="2000" b="1" u="none" strike="noStrike" kern="120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GB" sz="2000" b="1" u="none" strike="noStrike" kern="120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2000" u="none" strike="noStrike" smtClean="0">
                              <a:effectLst/>
                              <a:latin typeface="+mn-lt"/>
                            </a:rPr>
                            <a:t>0.177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2000" u="none" strike="noStrike">
                              <a:effectLst/>
                              <a:latin typeface="+mn-lt"/>
                            </a:rPr>
                            <a:t>-</a:t>
                          </a:r>
                          <a:r>
                            <a:rPr lang="en-GB" sz="2000" u="none" strike="noStrike" smtClean="0">
                              <a:effectLst/>
                              <a:latin typeface="+mn-lt"/>
                            </a:rPr>
                            <a:t>0.178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2000" u="none" strike="noStrike">
                              <a:effectLst/>
                              <a:latin typeface="+mn-lt"/>
                            </a:rPr>
                            <a:t>-</a:t>
                          </a:r>
                          <a:r>
                            <a:rPr lang="en-GB" sz="2000" u="none" strike="noStrike" smtClean="0">
                              <a:effectLst/>
                              <a:latin typeface="+mn-lt"/>
                            </a:rPr>
                            <a:t>0.378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2000" u="none" strike="noStrike" smtClean="0">
                              <a:effectLst/>
                              <a:latin typeface="+mn-lt"/>
                            </a:rPr>
                            <a:t>0.041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2000" u="none" strike="noStrike" smtClean="0">
                              <a:effectLst/>
                              <a:latin typeface="+mn-lt"/>
                            </a:rPr>
                            <a:t>1.2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2000" u="none" strike="noStrike" smtClean="0">
                              <a:effectLst/>
                              <a:latin typeface="+mn-lt"/>
                            </a:rPr>
                            <a:t>0.177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2000" u="none" strike="noStrike">
                              <a:effectLst/>
                              <a:latin typeface="+mn-lt"/>
                            </a:rPr>
                            <a:t>-</a:t>
                          </a:r>
                          <a:r>
                            <a:rPr lang="en-GB" sz="2000" u="none" strike="noStrike" smtClean="0">
                              <a:effectLst/>
                              <a:latin typeface="+mn-lt"/>
                            </a:rPr>
                            <a:t>0.187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2000" u="none" strike="noStrike">
                              <a:effectLst/>
                              <a:latin typeface="+mn-lt"/>
                            </a:rPr>
                            <a:t>-</a:t>
                          </a:r>
                          <a:r>
                            <a:rPr lang="en-GB" sz="2000" u="none" strike="noStrike" smtClean="0">
                              <a:effectLst/>
                              <a:latin typeface="+mn-lt"/>
                            </a:rPr>
                            <a:t>0.420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2000" u="none" strike="noStrike" smtClean="0">
                              <a:effectLst/>
                              <a:latin typeface="+mn-lt"/>
                            </a:rPr>
                            <a:t>0.041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853172238"/>
                  </p:ext>
                </p:extLst>
              </p:nvPr>
            </p:nvGraphicFramePr>
            <p:xfrm>
              <a:off x="1257300" y="4077072"/>
              <a:ext cx="6843092" cy="1981200"/>
            </p:xfrm>
            <a:graphic>
              <a:graphicData uri="http://schemas.openxmlformats.org/drawingml/2006/table">
                <a:tbl>
                  <a:tblPr firstCol="1">
                    <a:tableStyleId>{5C22544A-7EE6-4342-B048-85BDC9FD1C3A}</a:tableStyleId>
                  </a:tblPr>
                  <a:tblGrid>
                    <a:gridCol w="1232260"/>
                    <a:gridCol w="1537214"/>
                    <a:gridCol w="1487252"/>
                    <a:gridCol w="1293183"/>
                    <a:gridCol w="1293183"/>
                  </a:tblGrid>
                  <a:tr h="39624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2000" i="1" u="none" strike="noStrike" smtClean="0">
                              <a:effectLst/>
                              <a:latin typeface="+mn-lt"/>
                            </a:rPr>
                            <a:t>k</a:t>
                          </a:r>
                          <a:endParaRPr lang="en-GB" sz="2000" b="0" i="1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GB" sz="2000" b="1" i="0" u="none" strike="noStrike">
                            <a:solidFill>
                              <a:schemeClr val="bg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67862" t="-6154" b="-42923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 fontAlgn="b"/>
                          <a:endParaRPr lang="en-GB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 hMerge="1">
                      <a:txBody>
                        <a:bodyPr/>
                        <a:lstStyle/>
                        <a:p>
                          <a:pPr algn="l" fontAlgn="b"/>
                          <a:endParaRPr lang="en-GB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l" fontAlgn="b"/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2000" b="1" u="none" strike="noStrike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P-value</a:t>
                          </a:r>
                          <a:endParaRPr lang="en-GB" sz="2000" b="1" i="0" u="none" strike="noStrike">
                            <a:solidFill>
                              <a:schemeClr val="bg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2000" b="1" u="none" strike="noStrike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estimate</a:t>
                          </a:r>
                          <a:endParaRPr lang="en-GB" sz="2000" b="1" i="0" u="none" strike="noStrike">
                            <a:solidFill>
                              <a:schemeClr val="bg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2000" b="1" u="none" strike="noStrike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lower</a:t>
                          </a:r>
                          <a:endParaRPr lang="en-GB" sz="2000" b="1" i="0" u="none" strike="noStrike">
                            <a:solidFill>
                              <a:schemeClr val="bg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2000" b="1" u="none" strike="noStrike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upper</a:t>
                          </a:r>
                          <a:endParaRPr lang="en-GB" sz="2000" b="1" i="0" u="none" strike="noStrike">
                            <a:solidFill>
                              <a:schemeClr val="bg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2000" u="none" strike="noStrike" smtClean="0">
                              <a:effectLst/>
                              <a:latin typeface="+mn-lt"/>
                            </a:rPr>
                            <a:t>0.8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GB" sz="2000" u="none" strike="noStrike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0.177</a:t>
                          </a:r>
                          <a:endParaRPr lang="en-GB" sz="2000" u="none" strike="noStrike" kern="120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GB" sz="2000" u="none" strike="noStrike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-0.171</a:t>
                          </a:r>
                          <a:endParaRPr lang="en-GB" sz="2000" u="none" strike="noStrike" kern="120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GB" sz="2000" u="none" strike="noStrike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-0.364</a:t>
                          </a:r>
                          <a:endParaRPr lang="en-GB" sz="2000" u="none" strike="noStrike" kern="120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GB" sz="2000" u="none" strike="noStrike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0.041</a:t>
                          </a:r>
                          <a:endParaRPr lang="en-GB" sz="2000" u="none" strike="noStrike" kern="120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GB" sz="2000" b="1" u="none" strike="noStrike" kern="120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GB" sz="2000" b="1" u="none" strike="noStrike" kern="120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2000" u="none" strike="noStrike" smtClean="0">
                              <a:effectLst/>
                              <a:latin typeface="+mn-lt"/>
                            </a:rPr>
                            <a:t>0.177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2000" u="none" strike="noStrike">
                              <a:effectLst/>
                              <a:latin typeface="+mn-lt"/>
                            </a:rPr>
                            <a:t>-</a:t>
                          </a:r>
                          <a:r>
                            <a:rPr lang="en-GB" sz="2000" u="none" strike="noStrike" smtClean="0">
                              <a:effectLst/>
                              <a:latin typeface="+mn-lt"/>
                            </a:rPr>
                            <a:t>0.178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2000" u="none" strike="noStrike">
                              <a:effectLst/>
                              <a:latin typeface="+mn-lt"/>
                            </a:rPr>
                            <a:t>-</a:t>
                          </a:r>
                          <a:r>
                            <a:rPr lang="en-GB" sz="2000" u="none" strike="noStrike" smtClean="0">
                              <a:effectLst/>
                              <a:latin typeface="+mn-lt"/>
                            </a:rPr>
                            <a:t>0.378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2000" u="none" strike="noStrike" smtClean="0">
                              <a:effectLst/>
                              <a:latin typeface="+mn-lt"/>
                            </a:rPr>
                            <a:t>0.041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2000" u="none" strike="noStrike" smtClean="0">
                              <a:effectLst/>
                              <a:latin typeface="+mn-lt"/>
                            </a:rPr>
                            <a:t>1.2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2000" u="none" strike="noStrike" smtClean="0">
                              <a:effectLst/>
                              <a:latin typeface="+mn-lt"/>
                            </a:rPr>
                            <a:t>0.177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2000" u="none" strike="noStrike">
                              <a:effectLst/>
                              <a:latin typeface="+mn-lt"/>
                            </a:rPr>
                            <a:t>-</a:t>
                          </a:r>
                          <a:r>
                            <a:rPr lang="en-GB" sz="2000" u="none" strike="noStrike" smtClean="0">
                              <a:effectLst/>
                              <a:latin typeface="+mn-lt"/>
                            </a:rPr>
                            <a:t>0.187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2000" u="none" strike="noStrike">
                              <a:effectLst/>
                              <a:latin typeface="+mn-lt"/>
                            </a:rPr>
                            <a:t>-</a:t>
                          </a:r>
                          <a:r>
                            <a:rPr lang="en-GB" sz="2000" u="none" strike="noStrike" smtClean="0">
                              <a:effectLst/>
                              <a:latin typeface="+mn-lt"/>
                            </a:rPr>
                            <a:t>0.420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2000" u="none" strike="noStrike" smtClean="0">
                              <a:effectLst/>
                              <a:latin typeface="+mn-lt"/>
                            </a:rPr>
                            <a:t>0.041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41465214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Improvement </a:t>
            </a:r>
            <a:r>
              <a:rPr lang="en-GB" smtClean="0"/>
              <a:t>2: more powerful test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RPSFTM preserves the ITT P-value</a:t>
            </a:r>
          </a:p>
          <a:p>
            <a:r>
              <a:rPr lang="en-GB" smtClean="0"/>
              <a:t>Usually comes from the log rank test</a:t>
            </a:r>
          </a:p>
          <a:p>
            <a:r>
              <a:rPr lang="en-GB" smtClean="0"/>
              <a:t>Can we devise a better (more powerful) test, to be used both in the ITT and RPSFTM analyses?</a:t>
            </a:r>
          </a:p>
          <a:p>
            <a:endParaRPr lang="en-GB" smtClean="0"/>
          </a:p>
          <a:p>
            <a:r>
              <a:rPr lang="en-GB" smtClean="0"/>
              <a:t>Work with Jack Bowden and Shaun Seaman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61D75-8EEC-4C2C-AB1B-05A127F9CD82}" type="slidenum">
              <a:rPr lang="en-GB" smtClean="0"/>
              <a:pPr/>
              <a:t>34</a:t>
            </a:fld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4355976" y="3768245"/>
            <a:ext cx="3868290" cy="2989133"/>
            <a:chOff x="323528" y="3645024"/>
            <a:chExt cx="3868290" cy="2989133"/>
          </a:xfrm>
        </p:grpSpPr>
        <p:sp>
          <p:nvSpPr>
            <p:cNvPr id="6" name="Rectangle 5"/>
            <p:cNvSpPr/>
            <p:nvPr/>
          </p:nvSpPr>
          <p:spPr bwMode="auto">
            <a:xfrm>
              <a:off x="467544" y="4005064"/>
              <a:ext cx="3600400" cy="237626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solidFill>
                  <a:schemeClr val="accent2"/>
                </a:solidFill>
                <a:effectLst/>
                <a:latin typeface="Verdana" pitchFamily="34" charset="0"/>
              </a:endParaRPr>
            </a:p>
          </p:txBody>
        </p:sp>
        <p:graphicFrame>
          <p:nvGraphicFramePr>
            <p:cNvPr id="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074841364"/>
                </p:ext>
              </p:extLst>
            </p:nvPr>
          </p:nvGraphicFramePr>
          <p:xfrm>
            <a:off x="323528" y="3645024"/>
            <a:ext cx="3868290" cy="2989133"/>
          </p:xfrm>
          <a:graphic>
            <a:graphicData uri="http://schemas.openxmlformats.org/presentationml/2006/ole">
              <p:oleObj spid="_x0000_s570378" name="Graph Sheet" r:id="rId4" imgW="3352800" imgH="2590465" progId="">
                <p:embed/>
              </p:oleObj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971600" y="4149080"/>
            <a:ext cx="32403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mtClean="0"/>
              <a:t>Recall sunitinib: P=0.007, 0.107, 0.306 at 1, 2, 4 years. </a:t>
            </a:r>
          </a:p>
          <a:p>
            <a:pPr algn="l">
              <a:spcBef>
                <a:spcPts val="1200"/>
              </a:spcBef>
            </a:pPr>
            <a:r>
              <a:rPr lang="en-GB" smtClean="0"/>
              <a:t>Power is lost because the </a:t>
            </a:r>
            <a:r>
              <a:rPr lang="en-GB" smtClean="0"/>
              <a:t>treatments received by the </a:t>
            </a:r>
            <a:r>
              <a:rPr lang="en-GB" smtClean="0"/>
              <a:t>arms </a:t>
            </a:r>
            <a:r>
              <a:rPr lang="en-GB" smtClean="0"/>
              <a:t>converge over time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790857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Weighted log rank test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US" smtClean="0"/>
                  <a:t>Define weighted log rank test statistic for some set of weights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𝑊</m:t>
                    </m:r>
                    <m:r>
                      <a:rPr lang="en-US" i="1" baseline="-2500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smtClean="0"/>
                  <a:t> for the j</a:t>
                </a:r>
                <a:r>
                  <a:rPr lang="en-US" baseline="30000" smtClean="0"/>
                  <a:t>th</a:t>
                </a:r>
                <a:r>
                  <a:rPr lang="en-US" smtClean="0"/>
                  <a:t> event (j = 1,…, n):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smtClean="0"/>
              </a:p>
              <a:p>
                <a:pPr>
                  <a:spcBef>
                    <a:spcPts val="0"/>
                  </a:spcBef>
                </a:pPr>
                <a:r>
                  <a:rPr lang="en-US" smtClean="0"/>
                  <a:t>Reduces to standard test statistic 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𝑊</m:t>
                    </m:r>
                    <m:r>
                      <a:rPr lang="en-US" i="1" baseline="-2500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smtClean="0"/>
                  <a:t> = const</a:t>
                </a:r>
              </a:p>
              <a:p>
                <a:r>
                  <a:rPr lang="en-US" smtClean="0"/>
                  <a:t>The optimal asymptotic choice for weights is </a:t>
                </a:r>
                <a:br>
                  <a:rPr lang="en-US" smtClean="0"/>
                </a:b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𝑊</m:t>
                    </m:r>
                    <m:r>
                      <a:rPr lang="en-US" i="1" baseline="-25000" smtClean="0">
                        <a:latin typeface="Cambria Math"/>
                      </a:rPr>
                      <m:t>𝑗</m:t>
                    </m:r>
                    <m:r>
                      <a:rPr lang="en-US" i="1" smtClean="0">
                        <a:latin typeface="Cambria Math"/>
                      </a:rPr>
                      <m:t> </m:t>
                    </m:r>
                    <m:r>
                      <a:rPr lang="en-GB" b="1" i="1" smtClean="0">
                        <a:latin typeface="Cambria Math"/>
                        <a:sym typeface="Symbol" pitchFamily="18" charset="2"/>
                      </a:rPr>
                      <m:t></m:t>
                    </m:r>
                  </m:oMath>
                </a14:m>
                <a:r>
                  <a:rPr lang="en-GB" b="1" smtClean="0">
                    <a:sym typeface="Symbol" pitchFamily="18" charset="2"/>
                  </a:rPr>
                  <a:t> </a:t>
                </a:r>
                <a:r>
                  <a:rPr lang="en-US" smtClean="0"/>
                  <a:t>ITT log hazard ratio at time t</a:t>
                </a:r>
                <a:r>
                  <a:rPr lang="en-US" baseline="-25000" smtClean="0"/>
                  <a:t>j</a:t>
                </a:r>
                <a:r>
                  <a:rPr lang="en-US" smtClean="0"/>
                  <a:t> (Schoenfeld, 1981)</a:t>
                </a:r>
              </a:p>
              <a:p>
                <a:pPr lvl="1"/>
                <a:r>
                  <a:rPr lang="en-US" smtClean="0"/>
                  <a:t>unweighted test is optimal if hazard ratio is constant</a:t>
                </a:r>
              </a:p>
              <a:p>
                <a:r>
                  <a:rPr lang="en-US" smtClean="0"/>
                  <a:t>We derive a simple approximation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𝑊</m:t>
                    </m:r>
                    <m:r>
                      <a:rPr lang="en-US" i="1" baseline="-2500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smtClean="0"/>
                  <a:t> (extends method of Lagakos et al, 1990)</a:t>
                </a:r>
              </a:p>
              <a:p>
                <a:pPr>
                  <a:buNone/>
                </a:pPr>
                <a:r>
                  <a:rPr lang="en-GB" sz="1200"/>
                  <a:t>Schoenfeld, D. The asymptotic properties of non-parametric tests for comparing survival distributions. Biometrika 1981;68:316-319</a:t>
                </a:r>
                <a:endParaRPr lang="en-US" sz="1200"/>
              </a:p>
              <a:p>
                <a:pPr>
                  <a:buNone/>
                </a:pPr>
                <a:r>
                  <a:rPr lang="en-US" sz="1200" smtClean="0"/>
                  <a:t>Lagakos SW, Lim LLY, Robins JM. Adjusting for early treatment termination in comparative clinical trials. </a:t>
                </a:r>
                <a:r>
                  <a:rPr lang="en-US" sz="1200" i="1" smtClean="0"/>
                  <a:t>Statistics in Medicine</a:t>
                </a:r>
                <a:r>
                  <a:rPr lang="en-US" sz="1200" smtClean="0"/>
                  <a:t> 1990; </a:t>
                </a:r>
                <a:r>
                  <a:rPr lang="en-US" sz="1200" b="1" smtClean="0"/>
                  <a:t>9</a:t>
                </a:r>
                <a:r>
                  <a:rPr lang="en-US" sz="1200" smtClean="0"/>
                  <a:t>: 1417–1424.</a:t>
                </a:r>
              </a:p>
            </p:txBody>
          </p:sp>
        </mc:Choice>
        <mc:Fallback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863" t="-800" r="-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7A1F5-D55C-42BC-99A8-361131F9B2A9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217936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approximation for optimal weights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23999"/>
                <a:ext cx="7772400" cy="4721225"/>
              </a:xfrm>
            </p:spPr>
            <p:txBody>
              <a:bodyPr/>
              <a:lstStyle/>
              <a:p>
                <a:r>
                  <a:rPr lang="en-US" smtClean="0">
                    <a:solidFill>
                      <a:srgbClr val="FF0000"/>
                    </a:solidFill>
                  </a:rPr>
                  <a:t>Working</a:t>
                </a:r>
                <a:r>
                  <a:rPr lang="en-US" smtClean="0"/>
                  <a:t> assumptions: hazard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h</m:t>
                    </m:r>
                    <m:r>
                      <a:rPr lang="en-US" i="1" baseline="-25000" smtClean="0">
                        <a:latin typeface="Cambria Math"/>
                      </a:rPr>
                      <m:t>𝑜𝑓𝑓</m:t>
                    </m:r>
                    <m:r>
                      <a:rPr lang="en-US" i="1" smtClean="0">
                        <a:latin typeface="Cambria Math"/>
                      </a:rPr>
                      <m:t>(</m:t>
                    </m:r>
                    <m:r>
                      <a:rPr lang="en-US" i="1" smtClean="0">
                        <a:latin typeface="Cambria Math"/>
                      </a:rPr>
                      <m:t>𝑡</m:t>
                    </m:r>
                    <m:r>
                      <a:rPr lang="en-US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mtClean="0"/>
                  <a:t> whenever off treatment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h</m:t>
                    </m:r>
                    <m:r>
                      <a:rPr lang="en-US" i="1" baseline="-25000" smtClean="0">
                        <a:latin typeface="Cambria Math"/>
                      </a:rPr>
                      <m:t>𝑜𝑛</m:t>
                    </m:r>
                    <m:r>
                      <a:rPr lang="en-US" i="1" smtClean="0">
                        <a:latin typeface="Cambria Math"/>
                      </a:rPr>
                      <m:t>(</m:t>
                    </m:r>
                    <m:r>
                      <a:rPr lang="en-US" i="1" smtClean="0">
                        <a:latin typeface="Cambria Math"/>
                      </a:rPr>
                      <m:t>𝑡</m:t>
                    </m:r>
                    <m:r>
                      <a:rPr lang="en-US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mtClean="0"/>
                  <a:t> whenever on treatment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𝑜𝑛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𝑡</m:t>
                    </m:r>
                    <m:r>
                      <a:rPr lang="en-GB" b="0" i="1" smtClean="0">
                        <a:latin typeface="Cambria Math"/>
                      </a:rPr>
                      <m:t>)=</m:t>
                    </m:r>
                    <m:r>
                      <a:rPr lang="en-GB" i="1">
                        <a:latin typeface="Cambria Math"/>
                      </a:rPr>
                      <m:t>𝜃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US" i="1" smtClean="0">
                        <a:latin typeface="Cambria Math"/>
                      </a:rPr>
                      <m:t>h</m:t>
                    </m:r>
                    <m:r>
                      <a:rPr lang="en-US" i="1" baseline="-25000" smtClean="0">
                        <a:latin typeface="Cambria Math"/>
                      </a:rPr>
                      <m:t>𝑜𝑓𝑓</m:t>
                    </m:r>
                    <m:r>
                      <a:rPr lang="en-US" i="1" smtClean="0">
                        <a:latin typeface="Cambria Math"/>
                      </a:rPr>
                      <m:t>(</m:t>
                    </m:r>
                    <m:r>
                      <a:rPr lang="en-US" i="1" smtClean="0">
                        <a:latin typeface="Cambria Math"/>
                      </a:rPr>
                      <m:t>𝑡</m:t>
                    </m:r>
                    <m:r>
                      <a:rPr lang="en-US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𝜃</m:t>
                    </m:r>
                    <m:r>
                      <a:rPr lang="en-US" i="1" smtClean="0">
                        <a:latin typeface="Cambria Math"/>
                      </a:rPr>
                      <m:t> </m:t>
                    </m:r>
                    <m:r>
                      <a:rPr lang="en-US" i="1" smtClean="0">
                        <a:latin typeface="Cambria Math"/>
                        <a:sym typeface="Symbol"/>
                      </a:rPr>
                      <m:t></m:t>
                    </m:r>
                    <m:r>
                      <a:rPr lang="en-US" i="1" smtClean="0">
                        <a:latin typeface="Cambria Math"/>
                      </a:rPr>
                      <m:t> 1</m:t>
                    </m:r>
                  </m:oMath>
                </a14:m>
                <a:endParaRPr lang="en-US" smtClean="0"/>
              </a:p>
              <a:p>
                <a:r>
                  <a:rPr lang="en-US" smtClean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𝛾</m:t>
                    </m:r>
                    <m:r>
                      <a:rPr lang="en-US" i="1" baseline="30000" smtClean="0">
                        <a:latin typeface="Cambria Math"/>
                      </a:rPr>
                      <m:t>𝑘</m:t>
                    </m:r>
                    <m:r>
                      <a:rPr lang="en-US" i="1" smtClean="0">
                        <a:latin typeface="Cambria Math"/>
                      </a:rPr>
                      <m:t>(</m:t>
                    </m:r>
                    <m:r>
                      <a:rPr lang="en-US" i="1" smtClean="0">
                        <a:latin typeface="Cambria Math"/>
                      </a:rPr>
                      <m:t>𝑡</m:t>
                    </m:r>
                    <m:r>
                      <a:rPr lang="en-US" i="1" smtClean="0">
                        <a:latin typeface="Cambria Math"/>
                      </a:rPr>
                      <m:t>) = </m:t>
                    </m:r>
                  </m:oMath>
                </a14:m>
                <a:r>
                  <a:rPr lang="en-US" smtClean="0"/>
                  <a:t>P(on treatment at t | T≥t, Z = k)</a:t>
                </a:r>
              </a:p>
              <a:p>
                <a:pPr lvl="1"/>
                <a:r>
                  <a:rPr lang="en-GB" smtClean="0"/>
                  <a:t>recall Z=arm, T=time to event</a:t>
                </a:r>
                <a:endParaRPr lang="en-US" smtClean="0"/>
              </a:p>
              <a:p>
                <a:pPr eaLnBrk="1" hangingPunct="1"/>
                <a:r>
                  <a:rPr lang="en-GB" smtClean="0"/>
                  <a:t>Optimal weight is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𝑊</m:t>
                    </m:r>
                    <m:r>
                      <a:rPr lang="en-US" i="1" baseline="-25000" smtClean="0">
                        <a:solidFill>
                          <a:srgbClr val="FF0000"/>
                        </a:solidFill>
                        <a:latin typeface="Cambria Math"/>
                      </a:rPr>
                      <m:t>𝑗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/>
                        <a:sym typeface="Symbol" pitchFamily="18" charset="2"/>
                      </a:rPr>
                      <m:t>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en-US" i="1" baseline="30000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–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en-GB" b="0" i="1" baseline="30000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  <m:d>
                      <m:d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mtClean="0"/>
                  <a:t> </a:t>
                </a:r>
                <a:r>
                  <a:rPr lang="en-US" smtClean="0"/>
                  <a:t>= difference in proportion of people on treatment in each arm at </a:t>
                </a:r>
                <a:r>
                  <a:rPr lang="en-GB" smtClean="0"/>
                  <a:t>j</a:t>
                </a:r>
                <a:r>
                  <a:rPr lang="en-GB" baseline="30000" smtClean="0"/>
                  <a:t>th</a:t>
                </a:r>
                <a:r>
                  <a:rPr lang="en-GB" smtClean="0"/>
                  <a:t> observed event time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𝑡</m:t>
                    </m:r>
                    <m:r>
                      <a:rPr lang="en-US" i="1" baseline="-25000" smtClean="0">
                        <a:latin typeface="Cambria Math"/>
                      </a:rPr>
                      <m:t>𝑗</m:t>
                    </m:r>
                  </m:oMath>
                </a14:m>
                <a:endParaRPr lang="en-US" baseline="-25000" smtClean="0"/>
              </a:p>
              <a:p>
                <a:pPr lvl="1"/>
                <a:r>
                  <a:rPr lang="en-GB" smtClean="0"/>
                  <a:t>we estimate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latin typeface="Cambria Math"/>
                      </a:rPr>
                      <m:t>𝛾</m:t>
                    </m:r>
                    <m:r>
                      <a:rPr lang="en-US" i="1" baseline="3000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tx1"/>
                        </a:solidFill>
                        <a:latin typeface="Cambria Math"/>
                      </a:rPr>
                      <m:t>𝛾</m:t>
                    </m:r>
                    <m:r>
                      <a:rPr lang="en-GB" b="0" i="1" baseline="30000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mtClean="0">
                    <a:solidFill>
                      <a:schemeClr val="tx1"/>
                    </a:solidFill>
                  </a:rPr>
                  <a:t> </a:t>
                </a:r>
                <a:r>
                  <a:rPr lang="en-US" smtClean="0">
                    <a:solidFill>
                      <a:schemeClr val="tx1"/>
                    </a:solidFill>
                  </a:rPr>
                  <a:t>and </a:t>
                </a:r>
                <a:r>
                  <a:rPr lang="en-US" smtClean="0"/>
                  <a:t>hence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𝑊</m:t>
                    </m:r>
                    <m:r>
                      <a:rPr lang="en-US" i="1" baseline="-2500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smtClean="0"/>
                  <a:t> </a:t>
                </a:r>
                <a:r>
                  <a:rPr lang="en-GB" smtClean="0"/>
                  <a:t>from the data</a:t>
                </a:r>
                <a:endParaRPr lang="en-US" smtClean="0"/>
              </a:p>
              <a:p>
                <a:r>
                  <a:rPr lang="en-US" smtClean="0"/>
                  <a:t>More theoretical derivation of result exists (Robins, 2011, personal communication</a:t>
                </a:r>
                <a:r>
                  <a:rPr lang="en-US" smtClean="0"/>
                  <a:t>)</a:t>
                </a:r>
              </a:p>
              <a:p>
                <a:r>
                  <a:rPr lang="en-GB"/>
                  <a:t>Long </a:t>
                </a:r>
                <a:r>
                  <a:rPr lang="en-GB"/>
                  <a:t>format </a:t>
                </a:r>
                <a:r>
                  <a:rPr lang="en-GB" smtClean="0">
                    <a:sym typeface="Wingdings" panose="05000000000000000000" pitchFamily="2" charset="2"/>
                  </a:rPr>
                  <a:t> </a:t>
                </a:r>
                <a:r>
                  <a:rPr lang="en-GB" smtClean="0"/>
                  <a:t>weighted </a:t>
                </a:r>
                <a:r>
                  <a:rPr lang="en-GB"/>
                  <a:t>log </a:t>
                </a:r>
                <a:r>
                  <a:rPr lang="en-GB"/>
                  <a:t>rank </a:t>
                </a:r>
                <a:r>
                  <a:rPr lang="en-GB" smtClean="0"/>
                  <a:t>test is easy </a:t>
                </a:r>
                <a:r>
                  <a:rPr lang="en-GB"/>
                  <a:t>to code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23999"/>
                <a:ext cx="7772400" cy="4721225"/>
              </a:xfrm>
              <a:blipFill rotWithShape="1">
                <a:blip r:embed="rId2" cstate="print"/>
                <a:stretch>
                  <a:fillRect l="-863" t="-775" b="-10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56A08-BA14-40F1-8E66-3D960537AC7E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271095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56A08-BA14-40F1-8E66-3D960537AC7E}" type="slidenum">
              <a:rPr lang="en-GB" smtClean="0"/>
              <a:pPr/>
              <a:t>37</a:t>
            </a:fld>
            <a:endParaRPr lang="en-GB"/>
          </a:p>
        </p:txBody>
      </p:sp>
      <p:pic>
        <p:nvPicPr>
          <p:cNvPr id="5744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119063"/>
            <a:ext cx="9001125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35896" y="148570"/>
            <a:ext cx="4392488" cy="707886"/>
          </a:xfrm>
          <a:prstGeom prst="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smtClean="0">
                <a:latin typeface="Courier New" panose="02070309020205020404" pitchFamily="49" charset="0"/>
                <a:cs typeface="Courier New" panose="02070309020205020404" pitchFamily="49" charset="0"/>
              </a:rPr>
              <a:t>strbee2</a:t>
            </a:r>
            <a:r>
              <a:rPr lang="en-GB" smtClean="0"/>
              <a:t> results in Concorde data with weighted log rank test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26908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Concorde: weights and results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F4A4-7532-430D-9DD9-EDDD042B685E}" type="slidenum">
              <a:rPr lang="en-GB" smtClean="0"/>
              <a:pPr/>
              <a:t>38</a:t>
            </a:fld>
            <a:endParaRPr lang="en-GB"/>
          </a:p>
        </p:txBody>
      </p:sp>
      <p:pic>
        <p:nvPicPr>
          <p:cNvPr id="564975" name="Picture 7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4689475" cy="468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753" name="Rectangle 745"/>
              <p:cNvSpPr>
                <a:spLocks noChangeArrowheads="1"/>
              </p:cNvSpPr>
              <p:nvPr/>
            </p:nvSpPr>
            <p:spPr bwMode="auto">
              <a:xfrm>
                <a:off x="2501667" y="4725144"/>
                <a:ext cx="271840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altLang="en-US" sz="180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kumimoji="0" lang="en-GB" alt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𝛾</m:t>
                        </m:r>
                      </m:e>
                      <m:sup>
                        <m:r>
                          <a:rPr kumimoji="0" lang="en-GB" alt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kumimoji="0" lang="en-GB" altLang="en-US" sz="180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kumimoji="0" lang="en-GB" alt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</m:d>
                    <m:r>
                      <a:rPr kumimoji="0" lang="en-GB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mbria Math"/>
                        <a:cs typeface="Arial" pitchFamily="34" charset="0"/>
                      </a:rPr>
                      <m:t>= </m:t>
                    </m:r>
                  </m:oMath>
                </a14:m>
                <a:r>
                  <a:rPr kumimoji="0" lang="en-US" altLang="en-US" sz="1800" i="0" u="none" strike="noStrike" cap="none" normalizeH="0" baseline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+mn-lt"/>
                    <a:cs typeface="Arial" pitchFamily="34" charset="0"/>
                  </a:rPr>
                  <a:t>p(ZDV | def, t)</a:t>
                </a:r>
              </a:p>
            </p:txBody>
          </p:sp>
        </mc:Choice>
        <mc:Fallback>
          <p:sp>
            <p:nvSpPr>
              <p:cNvPr id="753" name="Rectangle 7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1667" y="4725144"/>
                <a:ext cx="2718405" cy="27699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915" t="-26087" b="-5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54" name="Rectangle 746"/>
              <p:cNvSpPr>
                <a:spLocks noChangeArrowheads="1"/>
              </p:cNvSpPr>
              <p:nvPr/>
            </p:nvSpPr>
            <p:spPr bwMode="auto">
              <a:xfrm>
                <a:off x="2411760" y="2060848"/>
                <a:ext cx="2952328" cy="283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altLang="en-US" sz="180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kumimoji="0" lang="en-GB" alt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𝛾</m:t>
                        </m:r>
                      </m:e>
                      <m:sup>
                        <m:r>
                          <a:rPr kumimoji="0" lang="en-GB" alt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kumimoji="0" lang="en-GB" altLang="en-US" sz="180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kumimoji="0" lang="en-GB" alt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</m:d>
                    <m:r>
                      <a:rPr kumimoji="0" lang="en-GB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/>
                        <a:cs typeface="Arial" pitchFamily="34" charset="0"/>
                      </a:rPr>
                      <m:t>=</m:t>
                    </m:r>
                  </m:oMath>
                </a14:m>
                <a:r>
                  <a:rPr kumimoji="0" lang="en-US" altLang="en-US" sz="1800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n-lt"/>
                    <a:cs typeface="Arial" pitchFamily="34" charset="0"/>
                  </a:rPr>
                  <a:t> p(ZDV | imm, t)</a:t>
                </a:r>
              </a:p>
            </p:txBody>
          </p:sp>
        </mc:Choice>
        <mc:Fallback>
          <p:sp>
            <p:nvSpPr>
              <p:cNvPr id="754" name="Rectangle 7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760" y="2060848"/>
                <a:ext cx="2952328" cy="28321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2893" t="-25532" b="-468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55" name="Rectangle 746"/>
              <p:cNvSpPr>
                <a:spLocks noChangeArrowheads="1"/>
              </p:cNvSpPr>
              <p:nvPr/>
            </p:nvSpPr>
            <p:spPr bwMode="auto">
              <a:xfrm>
                <a:off x="1547664" y="3145781"/>
                <a:ext cx="2448272" cy="283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kumimoji="0" lang="en-GB" altLang="en-US" sz="1800" u="none" strike="noStrike" cap="none" normalizeH="0" baseline="0" smtClean="0">
                    <a:ln>
                      <a:noFill/>
                    </a:ln>
                    <a:effectLst/>
                  </a:rPr>
                  <a:t>weight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altLang="en-US" sz="1800" i="1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kumimoji="0" lang="en-GB" altLang="en-US" sz="1800" b="0" i="1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kumimoji="0" lang="en-GB" altLang="en-US" sz="1800" b="0" i="1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kumimoji="0" lang="en-GB" altLang="en-US" sz="1800" i="1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0" lang="en-GB" altLang="en-US" sz="1800" b="0" i="1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kumimoji="0" lang="en-GB" altLang="en-US" sz="1800" b="0" i="1" u="none" strike="noStrike" cap="none" normalizeH="0" baseline="0" smtClean="0">
                        <a:ln>
                          <a:noFill/>
                        </a:ln>
                        <a:effectLst/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kumimoji="0" lang="en-GB" altLang="en-US" sz="1800" i="1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kumimoji="0" lang="en-GB" altLang="en-US" sz="1800" b="0" i="1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kumimoji="0" lang="en-GB" altLang="en-US" sz="1800" b="0" i="1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kumimoji="0" lang="en-GB" altLang="en-US" sz="1800" b="0" i="1" u="none" strike="noStrike" cap="none" normalizeH="0" baseline="0" smtClean="0">
                        <a:ln>
                          <a:noFill/>
                        </a:ln>
                        <a:effectLst/>
                        <a:latin typeface="Cambria Math"/>
                      </a:rPr>
                      <m:t>(</m:t>
                    </m:r>
                    <m:r>
                      <a:rPr kumimoji="0" lang="en-GB" altLang="en-US" sz="1800" b="0" i="1" u="none" strike="noStrike" cap="none" normalizeH="0" baseline="0" smtClean="0">
                        <a:ln>
                          <a:noFill/>
                        </a:ln>
                        <a:effectLst/>
                        <a:latin typeface="Cambria Math"/>
                      </a:rPr>
                      <m:t>𝑡</m:t>
                    </m:r>
                    <m:r>
                      <a:rPr kumimoji="0" lang="en-GB" altLang="en-US" sz="1800" b="0" i="1" u="none" strike="noStrike" cap="none" normalizeH="0" baseline="0" smtClean="0">
                        <a:ln>
                          <a:noFill/>
                        </a:ln>
                        <a:effectLst/>
                        <a:latin typeface="Cambria Math"/>
                      </a:rPr>
                      <m:t>)</m:t>
                    </m:r>
                  </m:oMath>
                </a14:m>
                <a:endParaRPr lang="en-US" altLang="en-US" sz="1800">
                  <a:latin typeface="+mn-lt"/>
                </a:endParaRPr>
              </a:p>
            </p:txBody>
          </p:sp>
        </mc:Choice>
        <mc:Fallback>
          <p:sp>
            <p:nvSpPr>
              <p:cNvPr id="755" name="Rectangle 7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664" y="3145781"/>
                <a:ext cx="2448272" cy="283219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5970" t="-23404" b="-489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56" name="Rectangle 1027"/>
              <p:cNvSpPr txBox="1">
                <a:spLocks noChangeArrowheads="1"/>
              </p:cNvSpPr>
              <p:nvPr/>
            </p:nvSpPr>
            <p:spPr>
              <a:xfrm>
                <a:off x="5301034" y="1700809"/>
                <a:ext cx="3663453" cy="489654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20049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20049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20049"/>
                  </a:buClr>
                  <a:buChar char="»"/>
                  <a:defRPr i="1">
                    <a:solidFill>
                      <a:schemeClr val="tx1"/>
                    </a:solidFill>
                    <a:latin typeface="+mn-lt"/>
                  </a:defRPr>
                </a:lvl3pPr>
                <a:lvl4pPr marL="15621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20049"/>
                  </a:buClr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1981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20049"/>
                  </a:buClr>
                  <a:buChar char="»"/>
                  <a:defRPr sz="1600" i="1">
                    <a:solidFill>
                      <a:schemeClr val="tx1"/>
                    </a:solidFill>
                    <a:latin typeface="+mn-lt"/>
                  </a:defRPr>
                </a:lvl5pPr>
                <a:lvl6pPr marL="2438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20049"/>
                  </a:buClr>
                  <a:buChar char="»"/>
                  <a:defRPr sz="1600" i="1">
                    <a:solidFill>
                      <a:schemeClr val="tx1"/>
                    </a:solidFill>
                    <a:latin typeface="+mn-lt"/>
                  </a:defRPr>
                </a:lvl6pPr>
                <a:lvl7pPr marL="2895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20049"/>
                  </a:buClr>
                  <a:buChar char="»"/>
                  <a:defRPr sz="1600" i="1">
                    <a:solidFill>
                      <a:schemeClr val="tx1"/>
                    </a:solidFill>
                    <a:latin typeface="+mn-lt"/>
                  </a:defRPr>
                </a:lvl7pPr>
                <a:lvl8pPr marL="3352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20049"/>
                  </a:buClr>
                  <a:buChar char="»"/>
                  <a:defRPr sz="1600" i="1">
                    <a:solidFill>
                      <a:schemeClr val="tx1"/>
                    </a:solidFill>
                    <a:latin typeface="+mn-lt"/>
                  </a:defRPr>
                </a:lvl8pPr>
                <a:lvl9pPr marL="3810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20049"/>
                  </a:buClr>
                  <a:buChar char="»"/>
                  <a:defRPr sz="1600" i="1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altLang="en-US" kern="0" smtClean="0"/>
                  <a:t>Give greater weight to earlier follow-up times</a:t>
                </a:r>
              </a:p>
              <a:p>
                <a:pPr eaLnBrk="1" hangingPunct="1"/>
                <a:r>
                  <a:rPr lang="en-US" altLang="en-US" kern="0" smtClean="0"/>
                  <a:t>ITT P-values:</a:t>
                </a:r>
              </a:p>
              <a:p>
                <a:pPr lvl="1" eaLnBrk="1" hangingPunct="1"/>
                <a:r>
                  <a:rPr lang="en-US" altLang="en-US" kern="0" smtClean="0"/>
                  <a:t>unweighted P=0.18</a:t>
                </a:r>
              </a:p>
              <a:p>
                <a:pPr lvl="1" eaLnBrk="1" hangingPunct="1"/>
                <a:r>
                  <a:rPr lang="en-US" altLang="en-US" kern="0" smtClean="0"/>
                  <a:t>weighted P=0.10</a:t>
                </a:r>
              </a:p>
              <a:p>
                <a:pPr eaLnBrk="1" hangingPunct="1"/>
                <a:r>
                  <a:rPr lang="en-US" altLang="en-US" kern="0" smtClean="0"/>
                  <a:t>RPSFTM analyses:</a:t>
                </a:r>
              </a:p>
              <a:p>
                <a:pPr lvl="1" eaLnBrk="1" hangingPunct="1"/>
                <a:r>
                  <a:rPr lang="en-US" altLang="en-US" kern="0" smtClean="0"/>
                  <a:t>standard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altLang="en-US" b="0" i="1" kern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altLang="en-US" i="1" kern="0">
                            <a:latin typeface="Cambria Math"/>
                          </a:rPr>
                          <m:t>𝜓</m:t>
                        </m:r>
                      </m:e>
                    </m:acc>
                    <m:r>
                      <a:rPr lang="en-GB" altLang="en-US" b="0" i="1" kern="0" smtClean="0">
                        <a:latin typeface="Cambria Math"/>
                      </a:rPr>
                      <m:t>=−0.178</m:t>
                    </m:r>
                  </m:oMath>
                </a14:m>
                <a:r>
                  <a:rPr lang="en-US" altLang="en-US" kern="0" smtClean="0"/>
                  <a:t> </a:t>
                </a:r>
                <a14:m>
                  <m:oMath xmlns:m="http://schemas.openxmlformats.org/officeDocument/2006/math">
                    <m:r>
                      <a:rPr lang="en-GB" altLang="en-US" i="1" kern="0">
                        <a:latin typeface="Cambria Math"/>
                      </a:rPr>
                      <m:t>(−0.378,+0.041)</m:t>
                    </m:r>
                  </m:oMath>
                </a14:m>
                <a:r>
                  <a:rPr lang="en-US" altLang="en-US" kern="0" smtClean="0"/>
                  <a:t> weighted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altLang="en-US" i="1" kern="0">
                            <a:latin typeface="Cambria Math"/>
                          </a:rPr>
                        </m:ctrlPr>
                      </m:accPr>
                      <m:e>
                        <m:r>
                          <a:rPr lang="en-GB" altLang="en-US" i="1" kern="0">
                            <a:latin typeface="Cambria Math"/>
                          </a:rPr>
                          <m:t>𝜓</m:t>
                        </m:r>
                      </m:e>
                    </m:acc>
                    <m:r>
                      <a:rPr lang="en-GB" altLang="en-US" i="1" kern="0">
                        <a:latin typeface="Cambria Math"/>
                      </a:rPr>
                      <m:t>=−0.1</m:t>
                    </m:r>
                    <m:r>
                      <a:rPr lang="en-GB" altLang="en-US" b="0" i="1" kern="0" smtClean="0">
                        <a:latin typeface="Cambria Math"/>
                      </a:rPr>
                      <m:t>8</m:t>
                    </m:r>
                    <m:r>
                      <a:rPr lang="en-GB" altLang="en-US" i="1" kern="0">
                        <a:latin typeface="Cambria Math"/>
                      </a:rPr>
                      <m:t>8</m:t>
                    </m:r>
                  </m:oMath>
                </a14:m>
                <a:r>
                  <a:rPr lang="en-US" altLang="en-US" kern="0" smtClean="0"/>
                  <a:t> </a:t>
                </a:r>
                <a14:m>
                  <m:oMath xmlns:m="http://schemas.openxmlformats.org/officeDocument/2006/math">
                    <m:r>
                      <a:rPr lang="en-GB" altLang="en-US" b="0" i="1" kern="0" smtClean="0">
                        <a:latin typeface="Cambria Math"/>
                      </a:rPr>
                      <m:t>(−0.385,+0.023)</m:t>
                    </m:r>
                  </m:oMath>
                </a14:m>
                <a:endParaRPr lang="en-US" altLang="en-US" kern="0" smtClean="0"/>
              </a:p>
              <a:p>
                <a:pPr eaLnBrk="1" hangingPunct="1"/>
                <a:r>
                  <a:rPr lang="en-US" altLang="en-US" kern="0" smtClean="0"/>
                  <a:t>Disappointing gains, but amount of switching is much larger in sunitinib trial</a:t>
                </a:r>
                <a:endParaRPr lang="en-US" altLang="en-US" kern="0"/>
              </a:p>
            </p:txBody>
          </p:sp>
        </mc:Choice>
        <mc:Fallback>
          <p:sp>
            <p:nvSpPr>
              <p:cNvPr id="756" name="Rectangle 10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034" y="1700809"/>
                <a:ext cx="3663453" cy="489654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830" t="-747" r="-29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614342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Sunitinib trial: weights and results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F4A4-7532-430D-9DD9-EDDD042B685E}" type="slidenum">
              <a:rPr lang="en-GB" smtClean="0"/>
              <a:pPr/>
              <a:t>39</a:t>
            </a:fld>
            <a:endParaRPr lang="en-GB"/>
          </a:p>
        </p:txBody>
      </p:sp>
      <p:pic>
        <p:nvPicPr>
          <p:cNvPr id="5662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8" t="7071" r="6576" b="5208"/>
          <a:stretch/>
        </p:blipFill>
        <p:spPr bwMode="auto">
          <a:xfrm>
            <a:off x="531844" y="1628800"/>
            <a:ext cx="4917233" cy="463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1027"/>
              <p:cNvSpPr txBox="1">
                <a:spLocks noChangeArrowheads="1"/>
              </p:cNvSpPr>
              <p:nvPr/>
            </p:nvSpPr>
            <p:spPr>
              <a:xfrm>
                <a:off x="5508104" y="1700809"/>
                <a:ext cx="3635896" cy="489654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20049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20049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20049"/>
                  </a:buClr>
                  <a:buChar char="»"/>
                  <a:defRPr i="1">
                    <a:solidFill>
                      <a:schemeClr val="tx1"/>
                    </a:solidFill>
                    <a:latin typeface="+mn-lt"/>
                  </a:defRPr>
                </a:lvl3pPr>
                <a:lvl4pPr marL="15621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20049"/>
                  </a:buClr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1981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20049"/>
                  </a:buClr>
                  <a:buChar char="»"/>
                  <a:defRPr sz="1600" i="1">
                    <a:solidFill>
                      <a:schemeClr val="tx1"/>
                    </a:solidFill>
                    <a:latin typeface="+mn-lt"/>
                  </a:defRPr>
                </a:lvl5pPr>
                <a:lvl6pPr marL="2438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20049"/>
                  </a:buClr>
                  <a:buChar char="»"/>
                  <a:defRPr sz="1600" i="1">
                    <a:solidFill>
                      <a:schemeClr val="tx1"/>
                    </a:solidFill>
                    <a:latin typeface="+mn-lt"/>
                  </a:defRPr>
                </a:lvl6pPr>
                <a:lvl7pPr marL="2895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20049"/>
                  </a:buClr>
                  <a:buChar char="»"/>
                  <a:defRPr sz="1600" i="1">
                    <a:solidFill>
                      <a:schemeClr val="tx1"/>
                    </a:solidFill>
                    <a:latin typeface="+mn-lt"/>
                  </a:defRPr>
                </a:lvl7pPr>
                <a:lvl8pPr marL="3352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20049"/>
                  </a:buClr>
                  <a:buChar char="»"/>
                  <a:defRPr sz="1600" i="1">
                    <a:solidFill>
                      <a:schemeClr val="tx1"/>
                    </a:solidFill>
                    <a:latin typeface="+mn-lt"/>
                  </a:defRPr>
                </a:lvl8pPr>
                <a:lvl9pPr marL="3810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20049"/>
                  </a:buClr>
                  <a:buChar char="»"/>
                  <a:defRPr sz="1600" i="1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GB" altLang="en-US" kern="0" smtClean="0"/>
                  <a:t>ITT P-values:</a:t>
                </a:r>
              </a:p>
              <a:p>
                <a:pPr lvl="1" eaLnBrk="1" hangingPunct="1"/>
                <a:r>
                  <a:rPr lang="en-GB" altLang="en-US" kern="0"/>
                  <a:t>u</a:t>
                </a:r>
                <a:r>
                  <a:rPr lang="en-GB" altLang="en-US" kern="0" smtClean="0"/>
                  <a:t>nweighted </a:t>
                </a:r>
                <a14:m>
                  <m:oMath xmlns:m="http://schemas.openxmlformats.org/officeDocument/2006/math">
                    <m:r>
                      <a:rPr lang="en-GB" altLang="en-US" i="1" kern="0" smtClean="0">
                        <a:latin typeface="Cambria Math"/>
                      </a:rPr>
                      <m:t>𝑃</m:t>
                    </m:r>
                    <m:r>
                      <a:rPr lang="en-GB" altLang="en-US" i="1" kern="0" smtClean="0">
                        <a:latin typeface="Cambria Math"/>
                      </a:rPr>
                      <m:t>=0.31</m:t>
                    </m:r>
                  </m:oMath>
                </a14:m>
                <a:endParaRPr lang="en-GB" altLang="en-US" kern="0" smtClean="0"/>
              </a:p>
              <a:p>
                <a:pPr lvl="1" eaLnBrk="1" hangingPunct="1"/>
                <a:r>
                  <a:rPr lang="en-GB" altLang="en-US" kern="0" smtClean="0"/>
                  <a:t>weighted </a:t>
                </a:r>
                <a14:m>
                  <m:oMath xmlns:m="http://schemas.openxmlformats.org/officeDocument/2006/math">
                    <m:r>
                      <a:rPr lang="en-GB" altLang="en-US" i="1" kern="0" smtClean="0">
                        <a:latin typeface="Cambria Math"/>
                      </a:rPr>
                      <m:t>𝑃</m:t>
                    </m:r>
                    <m:r>
                      <a:rPr lang="en-GB" altLang="en-US" i="1" kern="0" smtClean="0">
                        <a:latin typeface="Cambria Math"/>
                      </a:rPr>
                      <m:t>=0.14</m:t>
                    </m:r>
                  </m:oMath>
                </a14:m>
                <a:endParaRPr lang="en-GB" altLang="en-US" kern="0" smtClean="0"/>
              </a:p>
              <a:p>
                <a:pPr eaLnBrk="1" hangingPunct="1"/>
                <a:r>
                  <a:rPr lang="en-GB" altLang="en-US" kern="0" smtClean="0"/>
                  <a:t>RPSFTM analyses: </a:t>
                </a:r>
              </a:p>
              <a:p>
                <a:pPr lvl="1" eaLnBrk="1" hangingPunct="1"/>
                <a:r>
                  <a:rPr lang="en-GB" altLang="en-US" kern="0" smtClean="0"/>
                  <a:t>standard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altLang="en-US" i="1" kern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altLang="en-US" i="1" kern="0">
                            <a:latin typeface="Cambria Math"/>
                          </a:rPr>
                          <m:t>𝜓</m:t>
                        </m:r>
                      </m:e>
                    </m:acc>
                    <m:r>
                      <a:rPr lang="en-GB" altLang="en-US" b="0" i="1" kern="0" smtClean="0">
                        <a:latin typeface="Cambria Math"/>
                      </a:rPr>
                      <m:t>=−2.55</m:t>
                    </m:r>
                  </m:oMath>
                </a14:m>
                <a:r>
                  <a:rPr lang="en-GB" altLang="en-US" kern="0" smtClean="0"/>
                  <a:t> </a:t>
                </a:r>
                <a14:m>
                  <m:oMath xmlns:m="http://schemas.openxmlformats.org/officeDocument/2006/math">
                    <m:r>
                      <a:rPr lang="en-GB" altLang="en-US" i="1" kern="0" smtClean="0">
                        <a:latin typeface="Cambria Math"/>
                      </a:rPr>
                      <m:t>(−3.47,</m:t>
                    </m:r>
                    <m:r>
                      <a:rPr lang="en-GB" altLang="en-US" b="0" i="1" kern="0" smtClean="0">
                        <a:latin typeface="Cambria Math"/>
                      </a:rPr>
                      <m:t> +</m:t>
                    </m:r>
                    <m:r>
                      <a:rPr lang="en-GB" altLang="en-US" i="1" kern="0" smtClean="0">
                        <a:latin typeface="Cambria Math"/>
                      </a:rPr>
                      <m:t>1.68)</m:t>
                    </m:r>
                  </m:oMath>
                </a14:m>
                <a:endParaRPr lang="en-GB" altLang="en-US" kern="0" smtClean="0"/>
              </a:p>
              <a:p>
                <a:pPr lvl="1" eaLnBrk="1" hangingPunct="1"/>
                <a:r>
                  <a:rPr lang="en-GB" altLang="en-US" kern="0" smtClean="0"/>
                  <a:t>weighted</a:t>
                </a:r>
                <a14:m>
                  <m:oMath xmlns:m="http://schemas.openxmlformats.org/officeDocument/2006/math">
                    <m:r>
                      <a:rPr lang="en-GB" altLang="en-US" b="0" i="0" kern="0" smtClean="0"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GB" altLang="en-US" i="1" kern="0">
                            <a:latin typeface="Cambria Math"/>
                          </a:rPr>
                        </m:ctrlPr>
                      </m:accPr>
                      <m:e>
                        <m:r>
                          <a:rPr lang="en-GB" altLang="en-US" i="1" kern="0">
                            <a:latin typeface="Cambria Math"/>
                          </a:rPr>
                          <m:t>𝜓</m:t>
                        </m:r>
                      </m:e>
                    </m:acc>
                    <m:r>
                      <a:rPr lang="en-GB" altLang="en-US" b="0" i="1" kern="0" smtClean="0">
                        <a:latin typeface="Cambria Math"/>
                      </a:rPr>
                      <m:t>=−0.96</m:t>
                    </m:r>
                  </m:oMath>
                </a14:m>
                <a:r>
                  <a:rPr lang="en-GB" altLang="en-US" kern="0"/>
                  <a:t> </a:t>
                </a:r>
                <a14:m>
                  <m:oMath xmlns:m="http://schemas.openxmlformats.org/officeDocument/2006/math">
                    <m:r>
                      <a:rPr lang="en-GB" altLang="en-US" i="1" kern="0" smtClean="0">
                        <a:latin typeface="Cambria Math"/>
                      </a:rPr>
                      <m:t>(−2.47, </m:t>
                    </m:r>
                    <m:r>
                      <a:rPr lang="en-GB" altLang="en-US" b="0" i="1" kern="0" smtClean="0">
                        <a:latin typeface="Cambria Math"/>
                      </a:rPr>
                      <m:t>+</m:t>
                    </m:r>
                    <m:r>
                      <a:rPr lang="en-GB" altLang="en-US" i="1" kern="0" smtClean="0">
                        <a:latin typeface="Cambria Math"/>
                      </a:rPr>
                      <m:t>0.46)</m:t>
                    </m:r>
                  </m:oMath>
                </a14:m>
                <a:endParaRPr lang="en-GB" altLang="en-US" kern="0" smtClean="0"/>
              </a:p>
              <a:p>
                <a:pPr eaLnBrk="1" hangingPunct="1"/>
                <a:endParaRPr lang="en-GB" altLang="en-US" kern="0"/>
              </a:p>
              <a:p>
                <a:pPr eaLnBrk="1" hangingPunct="1"/>
                <a:endParaRPr lang="en-GB" altLang="en-US" kern="0" smtClean="0"/>
              </a:p>
              <a:p>
                <a:pPr eaLnBrk="1" hangingPunct="1"/>
                <a:r>
                  <a:rPr lang="en-GB" altLang="en-US" kern="0" smtClean="0"/>
                  <a:t>But should </a:t>
                </a:r>
                <a:r>
                  <a:rPr lang="en-GB" altLang="en-US" kern="0" smtClean="0"/>
                  <a:t>negative weights be set to zero?</a:t>
                </a:r>
              </a:p>
              <a:p>
                <a:pPr eaLnBrk="1" hangingPunct="1"/>
                <a:endParaRPr lang="en-GB" altLang="en-US" kern="0"/>
              </a:p>
              <a:p>
                <a:pPr eaLnBrk="1" hangingPunct="1"/>
                <a:endParaRPr lang="en-US" altLang="en-US" kern="0"/>
              </a:p>
            </p:txBody>
          </p:sp>
        </mc:Choice>
        <mc:Fallback>
          <p:sp>
            <p:nvSpPr>
              <p:cNvPr id="5" name="Rectangle 10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700809"/>
                <a:ext cx="3635896" cy="489654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846" t="-7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6735754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67544" y="1556792"/>
            <a:ext cx="7920880" cy="50405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Overall Survival (NDA, 2005)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457200" y="498475"/>
          <a:ext cx="8229600" cy="6359525"/>
        </p:xfrm>
        <a:graphic>
          <a:graphicData uri="http://schemas.openxmlformats.org/presentationml/2006/ole">
            <p:oleObj spid="_x0000_s557077" name="Graph Sheet" r:id="rId3" imgW="3352800" imgH="2590465" progId="">
              <p:embed/>
            </p:oleObj>
          </a:graphicData>
        </a:graphic>
      </p:graphicFrame>
      <p:sp>
        <p:nvSpPr>
          <p:cNvPr id="2052" name="Rectangle 6"/>
          <p:cNvSpPr>
            <a:spLocks noChangeArrowheads="1"/>
          </p:cNvSpPr>
          <p:nvPr/>
        </p:nvSpPr>
        <p:spPr bwMode="invGray">
          <a:xfrm>
            <a:off x="5715000" y="4343400"/>
            <a:ext cx="22256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400" u="sng">
                <a:solidFill>
                  <a:schemeClr val="bg1"/>
                </a:solidFill>
              </a:rPr>
              <a:t>Total deaths</a:t>
            </a: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invGray">
          <a:xfrm>
            <a:off x="5745163" y="4648200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FE8C36"/>
                </a:solidFill>
              </a:rPr>
              <a:t>29</a:t>
            </a: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invGray">
          <a:xfrm>
            <a:off x="5730875" y="4876800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FFFF"/>
                </a:solidFill>
              </a:rPr>
              <a:t>27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F4A4-7532-430D-9DD9-EDDD042B685E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249290" y="6546830"/>
            <a:ext cx="36234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smtClean="0"/>
              <a:t>with thanks to Xin Huang (Pfizer)</a:t>
            </a:r>
            <a:endParaRPr lang="en-US" sz="1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 small simulation study</a:t>
            </a:r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28469103"/>
              </p:ext>
            </p:extLst>
          </p:nvPr>
        </p:nvGraphicFramePr>
        <p:xfrm>
          <a:off x="467544" y="1524000"/>
          <a:ext cx="8038507" cy="226119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00023"/>
                <a:gridCol w="1560034"/>
                <a:gridCol w="1156850"/>
                <a:gridCol w="1844048"/>
                <a:gridCol w="1159192"/>
                <a:gridCol w="1018360"/>
              </a:tblGrid>
              <a:tr h="245508">
                <a:tc rowSpan="2">
                  <a:txBody>
                    <a:bodyPr/>
                    <a:lstStyle/>
                    <a:p>
                      <a:r>
                        <a:rPr lang="en-GB" smtClean="0"/>
                        <a:t>Setting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mtClean="0"/>
                        <a:t>Log rank method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ITT</a:t>
                      </a:r>
                      <a:endParaRPr lang="en-US" sz="1800" b="1" kern="120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RPSFTM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37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mean </a:t>
                      </a:r>
                      <a:r>
                        <a:rPr lang="en-GB" sz="1800" b="1" kern="1200" smtClean="0">
                          <a:solidFill>
                            <a:schemeClr val="lt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y</a:t>
                      </a:r>
                      <a:endParaRPr lang="en-US" sz="1800" b="1" kern="1200" smtClean="0">
                        <a:solidFill>
                          <a:schemeClr val="lt1"/>
                        </a:solidFill>
                        <a:latin typeface="Symbol" pitchFamily="18" charset="2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p(reject NH)</a:t>
                      </a:r>
                      <a:endParaRPr lang="en-US" sz="1800" b="1" kern="120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mean </a:t>
                      </a:r>
                      <a:r>
                        <a:rPr lang="en-GB" sz="1800" b="1" kern="1200" smtClean="0">
                          <a:solidFill>
                            <a:schemeClr val="lt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y</a:t>
                      </a:r>
                      <a:endParaRPr lang="en-US" sz="1800" b="1" kern="120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MSE</a:t>
                      </a:r>
                      <a:endParaRPr lang="en-US" sz="1800" b="1" kern="120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45508">
                <a:tc rowSpan="2">
                  <a:txBody>
                    <a:bodyPr/>
                    <a:lstStyle/>
                    <a:p>
                      <a:r>
                        <a:rPr lang="en-GB" smtClean="0">
                          <a:latin typeface="Symbol" pitchFamily="18" charset="2"/>
                        </a:rPr>
                        <a:t>y</a:t>
                      </a:r>
                      <a:r>
                        <a:rPr lang="en-GB" smtClean="0"/>
                        <a:t>=0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unweighted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mtClean="0"/>
                        <a:t>0.000</a:t>
                      </a:r>
                      <a:endParaRPr lang="en-US"/>
                    </a:p>
                  </a:txBody>
                  <a:tcPr marL="90000" marR="180000" marT="46800" marB="468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0.04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-0.071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0.232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55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weighted</a:t>
                      </a:r>
                      <a:endParaRPr lang="en-U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-0.008</a:t>
                      </a:r>
                      <a:endParaRPr lang="en-US" sz="1800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180000" marT="46800" marB="468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  <a:endParaRPr lang="en-US" sz="1800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-0.018</a:t>
                      </a:r>
                      <a:endParaRPr lang="en-US" sz="1800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0.088</a:t>
                      </a:r>
                      <a:endParaRPr lang="en-US" sz="1800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5508">
                <a:tc rowSpan="2">
                  <a:txBody>
                    <a:bodyPr/>
                    <a:lstStyle/>
                    <a:p>
                      <a:r>
                        <a:rPr lang="en-GB" smtClean="0">
                          <a:latin typeface="Symbol" pitchFamily="18" charset="2"/>
                        </a:rPr>
                        <a:t>y</a:t>
                      </a:r>
                      <a:r>
                        <a:rPr lang="en-GB" smtClean="0"/>
                        <a:t>=-0.693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unweighted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mtClean="0"/>
                        <a:t>-0.126</a:t>
                      </a:r>
                      <a:endParaRPr lang="en-US"/>
                    </a:p>
                  </a:txBody>
                  <a:tcPr marL="90000" marR="180000" marT="46800" marB="468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0.45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-0.761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0.206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55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weighted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mtClean="0"/>
                        <a:t>-0.435</a:t>
                      </a:r>
                      <a:endParaRPr lang="en-US"/>
                    </a:p>
                  </a:txBody>
                  <a:tcPr marL="90000" marR="180000" marT="46800" marB="468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0.70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-0.725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0.078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56A08-BA14-40F1-8E66-3D960537AC7E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5047775" y="2330026"/>
            <a:ext cx="792088" cy="738934"/>
          </a:xfrm>
          <a:prstGeom prst="rect">
            <a:avLst/>
          </a:prstGeom>
          <a:noFill/>
          <a:ln w="508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425354" y="2330026"/>
            <a:ext cx="1008112" cy="1455168"/>
          </a:xfrm>
          <a:prstGeom prst="rect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524328" y="2330026"/>
            <a:ext cx="933872" cy="1455168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5800" y="4797154"/>
            <a:ext cx="77724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SzTx/>
              <a:tabLst/>
              <a:defRPr/>
            </a:pPr>
            <a:r>
              <a:rPr kumimoji="0" lang="en-GB" sz="2000" b="0" i="0" u="none" strike="noStrike" kern="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Weighted log rank test is more powerful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85800" y="4474821"/>
            <a:ext cx="77724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SzTx/>
              <a:tabLst/>
              <a:defRPr/>
            </a:pPr>
            <a:r>
              <a:rPr kumimoji="0" lang="en-GB" sz="2000" b="0" i="0" u="none" strike="noStrike" kern="0" cap="none" spc="0" normalizeH="0" baseline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Both methods estimate </a:t>
            </a:r>
            <a:r>
              <a:rPr kumimoji="0" lang="en-GB" sz="2000" b="0" i="0" u="none" strike="noStrike" kern="0" cap="none" spc="0" normalizeH="0" baseline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y</a:t>
            </a:r>
            <a:r>
              <a:rPr kumimoji="0" lang="en-GB" sz="2000" b="0" i="0" u="none" strike="noStrike" kern="0" cap="none" spc="0" normalizeH="0" baseline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small bias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85800" y="4149080"/>
            <a:ext cx="77724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SzTx/>
              <a:tabLst/>
              <a:defRPr/>
            </a:pPr>
            <a:r>
              <a:rPr kumimoji="0" lang="en-GB" sz="2000" b="0" i="0" u="none" strike="noStrike" kern="0" cap="none" spc="0" normalizeH="0" baseline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Both methods preserve type I error when </a:t>
            </a:r>
            <a:r>
              <a:rPr kumimoji="0" lang="en-GB" sz="2000" b="0" i="0" u="none" strike="noStrike" kern="0" cap="none" spc="0" normalizeH="0" baseline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y</a:t>
            </a:r>
            <a:r>
              <a:rPr kumimoji="0" lang="en-GB" sz="2000" b="0" i="0" u="none" strike="noStrike" kern="0" cap="none" spc="0" normalizeH="0" baseline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047775" y="3068960"/>
            <a:ext cx="792088" cy="716234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410541" y="5095232"/>
            <a:ext cx="29523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1" hangingPunct="1">
              <a:spcBef>
                <a:spcPct val="20000"/>
              </a:spcBef>
              <a:buClr>
                <a:srgbClr val="920049"/>
              </a:buClr>
              <a:defRPr/>
            </a:pPr>
            <a:r>
              <a:rPr kumimoji="0" lang="en-GB" sz="2000" b="0" i="0" u="none" strike="noStrike" kern="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more</a:t>
            </a:r>
            <a:r>
              <a:rPr kumimoji="0" lang="en-GB" sz="2000" b="0" i="0" u="none" strike="noStrike" kern="0" cap="none" spc="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accurate</a:t>
            </a:r>
            <a:endParaRPr kumimoji="0" lang="en-GB" sz="2000" b="0" i="0" u="none" strike="noStrike" kern="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/>
      <p:bldP spid="12" grpId="0"/>
      <p:bldP spid="13" grpId="0"/>
      <p:bldP spid="16" grpId="0" animBg="1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B44C-B1EE-4A61-BC04-91384D4ECCAD}" type="slidenum">
              <a:rPr lang="en-GB"/>
              <a:pPr/>
              <a:t>41</a:t>
            </a:fld>
            <a:endParaRPr lang="en-GB"/>
          </a:p>
        </p:txBody>
      </p:sp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mtClean="0"/>
              <a:t>Summary</a:t>
            </a:r>
            <a:endParaRPr lang="en-GB"/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2"/>
                </a:solidFill>
              </a:rPr>
              <a:t>RPSFTM is increasingly used to tackle treatment switches in late-stage cancer trials</a:t>
            </a:r>
          </a:p>
          <a:p>
            <a:pPr lvl="1"/>
            <a:r>
              <a:rPr lang="en-GB">
                <a:solidFill>
                  <a:schemeClr val="accent2"/>
                </a:solidFill>
              </a:rPr>
              <a:t>e.g. advocated by </a:t>
            </a:r>
            <a:r>
              <a:rPr lang="en-GB" smtClean="0">
                <a:solidFill>
                  <a:schemeClr val="accent2"/>
                </a:solidFill>
              </a:rPr>
              <a:t>NICE (National </a:t>
            </a:r>
            <a:r>
              <a:rPr lang="en-GB">
                <a:solidFill>
                  <a:schemeClr val="accent2"/>
                </a:solidFill>
              </a:rPr>
              <a:t>Institute for Health and Care </a:t>
            </a:r>
            <a:r>
              <a:rPr lang="en-GB" smtClean="0">
                <a:solidFill>
                  <a:schemeClr val="accent2"/>
                </a:solidFill>
              </a:rPr>
              <a:t>Excellence)</a:t>
            </a:r>
          </a:p>
          <a:p>
            <a:r>
              <a:rPr lang="en-GB" smtClean="0">
                <a:solidFill>
                  <a:srgbClr val="006600"/>
                </a:solidFill>
              </a:rPr>
              <a:t>strbee2 updates the Stata provision to </a:t>
            </a:r>
          </a:p>
          <a:p>
            <a:pPr lvl="1"/>
            <a:r>
              <a:rPr lang="en-GB" smtClean="0">
                <a:solidFill>
                  <a:srgbClr val="006600"/>
                </a:solidFill>
              </a:rPr>
              <a:t>handle sensitivity analyses </a:t>
            </a:r>
          </a:p>
          <a:p>
            <a:pPr lvl="1"/>
            <a:r>
              <a:rPr lang="en-GB" smtClean="0">
                <a:solidFill>
                  <a:srgbClr val="006600"/>
                </a:solidFill>
              </a:rPr>
              <a:t>to give more powerful tests</a:t>
            </a:r>
          </a:p>
          <a:p>
            <a:pPr lvl="1"/>
            <a:r>
              <a:rPr lang="en-GB" smtClean="0">
                <a:solidFill>
                  <a:srgbClr val="006600"/>
                </a:solidFill>
              </a:rPr>
              <a:t>allow for 3</a:t>
            </a:r>
            <a:r>
              <a:rPr lang="en-GB" baseline="30000" smtClean="0">
                <a:solidFill>
                  <a:srgbClr val="006600"/>
                </a:solidFill>
              </a:rPr>
              <a:t>rd</a:t>
            </a:r>
            <a:r>
              <a:rPr lang="en-GB" smtClean="0">
                <a:solidFill>
                  <a:srgbClr val="006600"/>
                </a:solidFill>
              </a:rPr>
              <a:t> treatments with known effects (as offset - not yet done)</a:t>
            </a:r>
          </a:p>
          <a:p>
            <a:r>
              <a:rPr lang="en-GB" smtClean="0"/>
              <a:t>Work in progress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67544" y="1556792"/>
            <a:ext cx="7920880" cy="50405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Overall Survival (ASCO, 2006)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457200" y="498475"/>
          <a:ext cx="8229600" cy="6359525"/>
        </p:xfrm>
        <a:graphic>
          <a:graphicData uri="http://schemas.openxmlformats.org/presentationml/2006/ole">
            <p:oleObj spid="_x0000_s558101" name="Graph Sheet" r:id="rId3" imgW="3352800" imgH="2590465" progId="">
              <p:embed/>
            </p:oleObj>
          </a:graphicData>
        </a:graphic>
      </p:graphicFrame>
      <p:sp>
        <p:nvSpPr>
          <p:cNvPr id="3076" name="Rectangle 6"/>
          <p:cNvSpPr>
            <a:spLocks noChangeArrowheads="1"/>
          </p:cNvSpPr>
          <p:nvPr/>
        </p:nvSpPr>
        <p:spPr bwMode="invGray">
          <a:xfrm>
            <a:off x="5715000" y="4343400"/>
            <a:ext cx="22256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400" u="sng">
                <a:solidFill>
                  <a:schemeClr val="bg1"/>
                </a:solidFill>
              </a:rPr>
              <a:t>Total deaths</a:t>
            </a: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invGray">
          <a:xfrm>
            <a:off x="5745163" y="4648200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FE8C36"/>
                </a:solidFill>
              </a:rPr>
              <a:t>89</a:t>
            </a: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invGray">
          <a:xfrm>
            <a:off x="5730875" y="4876800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FFFF"/>
                </a:solidFill>
              </a:rPr>
              <a:t>53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F4A4-7532-430D-9DD9-EDDD042B685E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249290" y="6546830"/>
            <a:ext cx="36234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smtClean="0"/>
              <a:t>with thanks to Xin Huang (Pfizer)</a:t>
            </a:r>
            <a:endParaRPr lang="en-US" sz="1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67544" y="1556792"/>
            <a:ext cx="7920880" cy="482453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381000" y="381000"/>
          <a:ext cx="8382000" cy="6477000"/>
        </p:xfrm>
        <a:graphic>
          <a:graphicData uri="http://schemas.openxmlformats.org/presentationml/2006/ole">
            <p:oleObj spid="_x0000_s559125" name="Graph Sheet" r:id="rId3" imgW="3352800" imgH="2590465" progId="">
              <p:embed/>
            </p:oleObj>
          </a:graphicData>
        </a:graphic>
      </p:graphicFrame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Overall Survival (Final, 2008)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invGray">
          <a:xfrm>
            <a:off x="2057400" y="4343400"/>
            <a:ext cx="22256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400" u="sng">
                <a:solidFill>
                  <a:schemeClr val="bg1"/>
                </a:solidFill>
              </a:rPr>
              <a:t>Total deaths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invGray">
          <a:xfrm>
            <a:off x="2087563" y="4648200"/>
            <a:ext cx="295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FE8C36"/>
                </a:solidFill>
              </a:rPr>
              <a:t>176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invGray">
          <a:xfrm>
            <a:off x="2133600" y="4876800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FFFF"/>
                </a:solidFill>
              </a:rPr>
              <a:t>90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F4A4-7532-430D-9DD9-EDDD042B685E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249290" y="6381328"/>
            <a:ext cx="36234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smtClean="0"/>
              <a:t>with thanks to Xin Huang (Pfizer)</a:t>
            </a:r>
            <a:endParaRPr lang="en-US" sz="1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Sunintinib: explanation?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The decay of the treatment effect is probably due to treatment switching</a:t>
            </a:r>
            <a:endParaRPr lang="en-US" smtClean="0"/>
          </a:p>
          <a:p>
            <a:r>
              <a:rPr lang="en-US" smtClean="0"/>
              <a:t>Of 118 patients randomized to placebo:</a:t>
            </a:r>
          </a:p>
          <a:p>
            <a:pPr lvl="1"/>
            <a:r>
              <a:rPr lang="en-US" smtClean="0"/>
              <a:t>19 </a:t>
            </a:r>
            <a:r>
              <a:rPr lang="en-US"/>
              <a:t>switched to sunitinib </a:t>
            </a:r>
            <a:r>
              <a:rPr lang="en-US" smtClean="0"/>
              <a:t>before </a:t>
            </a:r>
            <a:r>
              <a:rPr lang="en-US"/>
              <a:t>disease progression</a:t>
            </a:r>
          </a:p>
          <a:p>
            <a:pPr lvl="1"/>
            <a:r>
              <a:rPr lang="en-US" smtClean="0"/>
              <a:t>84 switched </a:t>
            </a:r>
            <a:r>
              <a:rPr lang="en-US"/>
              <a:t>to sunitinib </a:t>
            </a:r>
            <a:r>
              <a:rPr lang="en-US" smtClean="0"/>
              <a:t>after disease progression</a:t>
            </a:r>
          </a:p>
          <a:p>
            <a:pPr lvl="1"/>
            <a:r>
              <a:rPr lang="en-US"/>
              <a:t>15 did not </a:t>
            </a:r>
            <a:r>
              <a:rPr lang="en-US" smtClean="0"/>
              <a:t>switch to </a:t>
            </a:r>
            <a:r>
              <a:rPr lang="en-US"/>
              <a:t>sunitinib </a:t>
            </a:r>
            <a:endParaRPr lang="en-US" smtClean="0"/>
          </a:p>
          <a:p>
            <a:pPr marL="0" indent="0">
              <a:buNone/>
            </a:pPr>
            <a:endParaRPr lang="en-US" smtClean="0"/>
          </a:p>
          <a:p>
            <a:r>
              <a:rPr lang="en-US" smtClean="0"/>
              <a:t>Hence we aim to </a:t>
            </a:r>
            <a:r>
              <a:rPr lang="en-US" smtClean="0"/>
              <a:t>answer the "c</a:t>
            </a:r>
            <a:r>
              <a:rPr lang="en-US" altLang="en-US" smtClean="0"/>
              <a:t>ausal question"</a:t>
            </a:r>
            <a:r>
              <a:rPr lang="en-US" smtClean="0"/>
              <a:t>: </a:t>
            </a:r>
            <a:br>
              <a:rPr lang="en-US" smtClean="0"/>
            </a:br>
            <a:r>
              <a:rPr lang="en-US" b="1" smtClean="0"/>
              <a:t>what </a:t>
            </a:r>
            <a:r>
              <a:rPr lang="en-US" b="1" smtClean="0"/>
              <a:t>would the treatment effect be if (counterfactually) no-one in the placebo arm received treatment?</a:t>
            </a:r>
          </a:p>
          <a:p>
            <a:pPr>
              <a:buNone/>
            </a:pP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56A08-BA14-40F1-8E66-3D960537AC7E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0FF00-FD94-4564-8A36-688A3A0FB5AF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Motivation 2: Concorde trial</a:t>
            </a:r>
            <a:endParaRPr lang="en-US" alt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Zidovudine (ZDV) in asymptomatic HIV infection </a:t>
            </a:r>
          </a:p>
          <a:p>
            <a:r>
              <a:rPr lang="en-US" altLang="en-US"/>
              <a:t>1749 </a:t>
            </a:r>
            <a:r>
              <a:rPr lang="en-US" altLang="en-US" smtClean="0"/>
              <a:t>individuals randomised </a:t>
            </a:r>
            <a:r>
              <a:rPr lang="en-US" altLang="en-US"/>
              <a:t>to immediate ZDV (Imm) or deferred ZDV (Def</a:t>
            </a:r>
            <a:r>
              <a:rPr lang="en-US" altLang="en-US" smtClean="0"/>
              <a:t>)</a:t>
            </a:r>
          </a:p>
          <a:p>
            <a:pPr lvl="1"/>
            <a:r>
              <a:rPr lang="en-US" altLang="en-US" smtClean="0"/>
              <a:t>Lancet</a:t>
            </a:r>
            <a:r>
              <a:rPr lang="en-US" altLang="en-US"/>
              <a:t>, </a:t>
            </a:r>
            <a:r>
              <a:rPr lang="en-US" altLang="en-US" smtClean="0"/>
              <a:t>1994</a:t>
            </a:r>
            <a:endParaRPr lang="en-US" altLang="en-US"/>
          </a:p>
          <a:p>
            <a:r>
              <a:rPr lang="en-US" altLang="en-US" smtClean="0"/>
              <a:t>Outcome </a:t>
            </a:r>
            <a:r>
              <a:rPr lang="en-US" altLang="en-US"/>
              <a:t>here: time to ARC/AIDS/death </a:t>
            </a:r>
          </a:p>
        </p:txBody>
      </p:sp>
    </p:spTree>
    <p:extLst>
      <p:ext uri="{BB962C8B-B14F-4D97-AF65-F5344CB8AC3E}">
        <p14:creationId xmlns:p14="http://schemas.microsoft.com/office/powerpoint/2010/main" xmlns="" val="34626135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98463" y="1465263"/>
            <a:ext cx="8347075" cy="4700587"/>
            <a:chOff x="251" y="923"/>
            <a:chExt cx="5258" cy="2961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51" y="930"/>
              <a:ext cx="5258" cy="2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87" y="965"/>
              <a:ext cx="5186" cy="2882"/>
            </a:xfrm>
            <a:prstGeom prst="rect">
              <a:avLst/>
            </a:prstGeom>
            <a:solidFill>
              <a:srgbClr val="E1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89" y="968"/>
              <a:ext cx="5182" cy="2879"/>
            </a:xfrm>
            <a:prstGeom prst="rect">
              <a:avLst/>
            </a:prstGeom>
            <a:solidFill>
              <a:srgbClr val="E1E6F0"/>
            </a:solidFill>
            <a:ln w="9525">
              <a:solidFill>
                <a:srgbClr val="E1E6F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238" y="1068"/>
              <a:ext cx="4130" cy="16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238" y="2291"/>
              <a:ext cx="4132" cy="0"/>
            </a:xfrm>
            <a:prstGeom prst="line">
              <a:avLst/>
            </a:prstGeom>
            <a:noFill/>
            <a:ln w="12700" cap="flat">
              <a:solidFill>
                <a:srgbClr val="E1E6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238" y="1905"/>
              <a:ext cx="4132" cy="0"/>
            </a:xfrm>
            <a:prstGeom prst="line">
              <a:avLst/>
            </a:prstGeom>
            <a:noFill/>
            <a:ln w="12700" cap="flat">
              <a:solidFill>
                <a:srgbClr val="E1E6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238" y="1519"/>
              <a:ext cx="4132" cy="0"/>
            </a:xfrm>
            <a:prstGeom prst="line">
              <a:avLst/>
            </a:prstGeom>
            <a:noFill/>
            <a:ln w="12700" cap="flat">
              <a:solidFill>
                <a:srgbClr val="E1E6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1238" y="1132"/>
              <a:ext cx="4132" cy="0"/>
            </a:xfrm>
            <a:prstGeom prst="line">
              <a:avLst/>
            </a:prstGeom>
            <a:noFill/>
            <a:ln w="12700" cap="flat">
              <a:solidFill>
                <a:srgbClr val="E1E6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301" y="1134"/>
              <a:ext cx="4005" cy="610"/>
            </a:xfrm>
            <a:custGeom>
              <a:avLst/>
              <a:gdLst>
                <a:gd name="T0" fmla="*/ 76 w 2086"/>
                <a:gd name="T1" fmla="*/ 4 h 318"/>
                <a:gd name="T2" fmla="*/ 125 w 2086"/>
                <a:gd name="T3" fmla="*/ 12 h 318"/>
                <a:gd name="T4" fmla="*/ 162 w 2086"/>
                <a:gd name="T5" fmla="*/ 21 h 318"/>
                <a:gd name="T6" fmla="*/ 220 w 2086"/>
                <a:gd name="T7" fmla="*/ 31 h 318"/>
                <a:gd name="T8" fmla="*/ 271 w 2086"/>
                <a:gd name="T9" fmla="*/ 42 h 318"/>
                <a:gd name="T10" fmla="*/ 314 w 2086"/>
                <a:gd name="T11" fmla="*/ 49 h 318"/>
                <a:gd name="T12" fmla="*/ 350 w 2086"/>
                <a:gd name="T13" fmla="*/ 60 h 318"/>
                <a:gd name="T14" fmla="*/ 390 w 2086"/>
                <a:gd name="T15" fmla="*/ 66 h 318"/>
                <a:gd name="T16" fmla="*/ 438 w 2086"/>
                <a:gd name="T17" fmla="*/ 75 h 318"/>
                <a:gd name="T18" fmla="*/ 514 w 2086"/>
                <a:gd name="T19" fmla="*/ 84 h 318"/>
                <a:gd name="T20" fmla="*/ 551 w 2086"/>
                <a:gd name="T21" fmla="*/ 94 h 318"/>
                <a:gd name="T22" fmla="*/ 623 w 2086"/>
                <a:gd name="T23" fmla="*/ 103 h 318"/>
                <a:gd name="T24" fmla="*/ 666 w 2086"/>
                <a:gd name="T25" fmla="*/ 109 h 318"/>
                <a:gd name="T26" fmla="*/ 702 w 2086"/>
                <a:gd name="T27" fmla="*/ 116 h 318"/>
                <a:gd name="T28" fmla="*/ 730 w 2086"/>
                <a:gd name="T29" fmla="*/ 124 h 318"/>
                <a:gd name="T30" fmla="*/ 771 w 2086"/>
                <a:gd name="T31" fmla="*/ 128 h 318"/>
                <a:gd name="T32" fmla="*/ 807 w 2086"/>
                <a:gd name="T33" fmla="*/ 138 h 318"/>
                <a:gd name="T34" fmla="*/ 841 w 2086"/>
                <a:gd name="T35" fmla="*/ 143 h 318"/>
                <a:gd name="T36" fmla="*/ 888 w 2086"/>
                <a:gd name="T37" fmla="*/ 148 h 318"/>
                <a:gd name="T38" fmla="*/ 911 w 2086"/>
                <a:gd name="T39" fmla="*/ 155 h 318"/>
                <a:gd name="T40" fmla="*/ 960 w 2086"/>
                <a:gd name="T41" fmla="*/ 162 h 318"/>
                <a:gd name="T42" fmla="*/ 996 w 2086"/>
                <a:gd name="T43" fmla="*/ 166 h 318"/>
                <a:gd name="T44" fmla="*/ 1037 w 2086"/>
                <a:gd name="T45" fmla="*/ 174 h 318"/>
                <a:gd name="T46" fmla="*/ 1074 w 2086"/>
                <a:gd name="T47" fmla="*/ 177 h 318"/>
                <a:gd name="T48" fmla="*/ 1093 w 2086"/>
                <a:gd name="T49" fmla="*/ 185 h 318"/>
                <a:gd name="T50" fmla="*/ 1128 w 2086"/>
                <a:gd name="T51" fmla="*/ 191 h 318"/>
                <a:gd name="T52" fmla="*/ 1160 w 2086"/>
                <a:gd name="T53" fmla="*/ 201 h 318"/>
                <a:gd name="T54" fmla="*/ 1192 w 2086"/>
                <a:gd name="T55" fmla="*/ 206 h 318"/>
                <a:gd name="T56" fmla="*/ 1227 w 2086"/>
                <a:gd name="T57" fmla="*/ 210 h 318"/>
                <a:gd name="T58" fmla="*/ 1256 w 2086"/>
                <a:gd name="T59" fmla="*/ 211 h 318"/>
                <a:gd name="T60" fmla="*/ 1287 w 2086"/>
                <a:gd name="T61" fmla="*/ 222 h 318"/>
                <a:gd name="T62" fmla="*/ 1314 w 2086"/>
                <a:gd name="T63" fmla="*/ 226 h 318"/>
                <a:gd name="T64" fmla="*/ 1335 w 2086"/>
                <a:gd name="T65" fmla="*/ 230 h 318"/>
                <a:gd name="T66" fmla="*/ 1354 w 2086"/>
                <a:gd name="T67" fmla="*/ 235 h 318"/>
                <a:gd name="T68" fmla="*/ 1378 w 2086"/>
                <a:gd name="T69" fmla="*/ 241 h 318"/>
                <a:gd name="T70" fmla="*/ 1410 w 2086"/>
                <a:gd name="T71" fmla="*/ 244 h 318"/>
                <a:gd name="T72" fmla="*/ 1439 w 2086"/>
                <a:gd name="T73" fmla="*/ 249 h 318"/>
                <a:gd name="T74" fmla="*/ 1468 w 2086"/>
                <a:gd name="T75" fmla="*/ 253 h 318"/>
                <a:gd name="T76" fmla="*/ 1502 w 2086"/>
                <a:gd name="T77" fmla="*/ 259 h 318"/>
                <a:gd name="T78" fmla="*/ 1522 w 2086"/>
                <a:gd name="T79" fmla="*/ 266 h 318"/>
                <a:gd name="T80" fmla="*/ 1551 w 2086"/>
                <a:gd name="T81" fmla="*/ 269 h 318"/>
                <a:gd name="T82" fmla="*/ 1574 w 2086"/>
                <a:gd name="T83" fmla="*/ 273 h 318"/>
                <a:gd name="T84" fmla="*/ 1598 w 2086"/>
                <a:gd name="T85" fmla="*/ 278 h 318"/>
                <a:gd name="T86" fmla="*/ 1619 w 2086"/>
                <a:gd name="T87" fmla="*/ 281 h 318"/>
                <a:gd name="T88" fmla="*/ 1645 w 2086"/>
                <a:gd name="T89" fmla="*/ 288 h 318"/>
                <a:gd name="T90" fmla="*/ 1673 w 2086"/>
                <a:gd name="T91" fmla="*/ 290 h 318"/>
                <a:gd name="T92" fmla="*/ 1694 w 2086"/>
                <a:gd name="T93" fmla="*/ 292 h 318"/>
                <a:gd name="T94" fmla="*/ 1730 w 2086"/>
                <a:gd name="T95" fmla="*/ 296 h 318"/>
                <a:gd name="T96" fmla="*/ 1749 w 2086"/>
                <a:gd name="T97" fmla="*/ 298 h 318"/>
                <a:gd name="T98" fmla="*/ 1768 w 2086"/>
                <a:gd name="T99" fmla="*/ 304 h 318"/>
                <a:gd name="T100" fmla="*/ 1785 w 2086"/>
                <a:gd name="T101" fmla="*/ 304 h 318"/>
                <a:gd name="T102" fmla="*/ 1800 w 2086"/>
                <a:gd name="T103" fmla="*/ 304 h 318"/>
                <a:gd name="T104" fmla="*/ 1820 w 2086"/>
                <a:gd name="T105" fmla="*/ 310 h 318"/>
                <a:gd name="T106" fmla="*/ 1842 w 2086"/>
                <a:gd name="T107" fmla="*/ 310 h 318"/>
                <a:gd name="T108" fmla="*/ 1863 w 2086"/>
                <a:gd name="T109" fmla="*/ 310 h 318"/>
                <a:gd name="T110" fmla="*/ 1884 w 2086"/>
                <a:gd name="T111" fmla="*/ 318 h 318"/>
                <a:gd name="T112" fmla="*/ 1902 w 2086"/>
                <a:gd name="T113" fmla="*/ 318 h 318"/>
                <a:gd name="T114" fmla="*/ 1922 w 2086"/>
                <a:gd name="T115" fmla="*/ 318 h 318"/>
                <a:gd name="T116" fmla="*/ 1940 w 2086"/>
                <a:gd name="T117" fmla="*/ 318 h 318"/>
                <a:gd name="T118" fmla="*/ 1961 w 2086"/>
                <a:gd name="T119" fmla="*/ 318 h 318"/>
                <a:gd name="T120" fmla="*/ 1998 w 2086"/>
                <a:gd name="T121" fmla="*/ 318 h 318"/>
                <a:gd name="T122" fmla="*/ 2037 w 2086"/>
                <a:gd name="T123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86" h="31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38" y="1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52" y="3"/>
                  </a:lnTo>
                  <a:lnTo>
                    <a:pt x="52" y="4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9" y="4"/>
                  </a:lnTo>
                  <a:lnTo>
                    <a:pt x="79" y="5"/>
                  </a:lnTo>
                  <a:lnTo>
                    <a:pt x="86" y="5"/>
                  </a:lnTo>
                  <a:lnTo>
                    <a:pt x="86" y="6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104" y="6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06" y="7"/>
                  </a:lnTo>
                  <a:lnTo>
                    <a:pt x="106" y="8"/>
                  </a:lnTo>
                  <a:lnTo>
                    <a:pt x="114" y="8"/>
                  </a:lnTo>
                  <a:lnTo>
                    <a:pt x="114" y="10"/>
                  </a:lnTo>
                  <a:lnTo>
                    <a:pt x="116" y="10"/>
                  </a:lnTo>
                  <a:lnTo>
                    <a:pt x="116" y="11"/>
                  </a:lnTo>
                  <a:lnTo>
                    <a:pt x="124" y="11"/>
                  </a:lnTo>
                  <a:lnTo>
                    <a:pt x="124" y="12"/>
                  </a:lnTo>
                  <a:lnTo>
                    <a:pt x="125" y="12"/>
                  </a:lnTo>
                  <a:lnTo>
                    <a:pt x="125" y="12"/>
                  </a:lnTo>
                  <a:lnTo>
                    <a:pt x="129" y="12"/>
                  </a:lnTo>
                  <a:lnTo>
                    <a:pt x="129" y="13"/>
                  </a:lnTo>
                  <a:lnTo>
                    <a:pt x="133" y="13"/>
                  </a:lnTo>
                  <a:lnTo>
                    <a:pt x="133" y="14"/>
                  </a:lnTo>
                  <a:lnTo>
                    <a:pt x="135" y="14"/>
                  </a:lnTo>
                  <a:lnTo>
                    <a:pt x="135" y="15"/>
                  </a:lnTo>
                  <a:lnTo>
                    <a:pt x="136" y="15"/>
                  </a:lnTo>
                  <a:lnTo>
                    <a:pt x="136" y="15"/>
                  </a:lnTo>
                  <a:lnTo>
                    <a:pt x="151" y="15"/>
                  </a:lnTo>
                  <a:lnTo>
                    <a:pt x="151" y="16"/>
                  </a:lnTo>
                  <a:lnTo>
                    <a:pt x="152" y="16"/>
                  </a:lnTo>
                  <a:lnTo>
                    <a:pt x="152" y="18"/>
                  </a:lnTo>
                  <a:lnTo>
                    <a:pt x="154" y="18"/>
                  </a:lnTo>
                  <a:lnTo>
                    <a:pt x="154" y="19"/>
                  </a:lnTo>
                  <a:lnTo>
                    <a:pt x="159" y="19"/>
                  </a:lnTo>
                  <a:lnTo>
                    <a:pt x="159" y="20"/>
                  </a:lnTo>
                  <a:lnTo>
                    <a:pt x="162" y="20"/>
                  </a:lnTo>
                  <a:lnTo>
                    <a:pt x="162" y="21"/>
                  </a:lnTo>
                  <a:lnTo>
                    <a:pt x="167" y="21"/>
                  </a:lnTo>
                  <a:lnTo>
                    <a:pt x="167" y="23"/>
                  </a:lnTo>
                  <a:lnTo>
                    <a:pt x="170" y="23"/>
                  </a:lnTo>
                  <a:lnTo>
                    <a:pt x="170" y="24"/>
                  </a:lnTo>
                  <a:lnTo>
                    <a:pt x="173" y="24"/>
                  </a:lnTo>
                  <a:lnTo>
                    <a:pt x="173" y="25"/>
                  </a:lnTo>
                  <a:lnTo>
                    <a:pt x="188" y="25"/>
                  </a:lnTo>
                  <a:lnTo>
                    <a:pt x="188" y="26"/>
                  </a:lnTo>
                  <a:lnTo>
                    <a:pt x="191" y="26"/>
                  </a:lnTo>
                  <a:lnTo>
                    <a:pt x="191" y="27"/>
                  </a:lnTo>
                  <a:lnTo>
                    <a:pt x="197" y="27"/>
                  </a:lnTo>
                  <a:lnTo>
                    <a:pt x="197" y="28"/>
                  </a:lnTo>
                  <a:lnTo>
                    <a:pt x="204" y="28"/>
                  </a:lnTo>
                  <a:lnTo>
                    <a:pt x="204" y="29"/>
                  </a:lnTo>
                  <a:lnTo>
                    <a:pt x="205" y="29"/>
                  </a:lnTo>
                  <a:lnTo>
                    <a:pt x="205" y="30"/>
                  </a:lnTo>
                  <a:lnTo>
                    <a:pt x="208" y="30"/>
                  </a:lnTo>
                  <a:lnTo>
                    <a:pt x="208" y="31"/>
                  </a:lnTo>
                  <a:lnTo>
                    <a:pt x="220" y="31"/>
                  </a:lnTo>
                  <a:lnTo>
                    <a:pt x="220" y="33"/>
                  </a:lnTo>
                  <a:lnTo>
                    <a:pt x="229" y="33"/>
                  </a:lnTo>
                  <a:lnTo>
                    <a:pt x="229" y="35"/>
                  </a:lnTo>
                  <a:lnTo>
                    <a:pt x="230" y="35"/>
                  </a:lnTo>
                  <a:lnTo>
                    <a:pt x="230" y="35"/>
                  </a:lnTo>
                  <a:lnTo>
                    <a:pt x="237" y="35"/>
                  </a:lnTo>
                  <a:lnTo>
                    <a:pt x="237" y="36"/>
                  </a:lnTo>
                  <a:lnTo>
                    <a:pt x="238" y="36"/>
                  </a:lnTo>
                  <a:lnTo>
                    <a:pt x="238" y="36"/>
                  </a:lnTo>
                  <a:lnTo>
                    <a:pt x="241" y="36"/>
                  </a:lnTo>
                  <a:lnTo>
                    <a:pt x="241" y="37"/>
                  </a:lnTo>
                  <a:lnTo>
                    <a:pt x="254" y="37"/>
                  </a:lnTo>
                  <a:lnTo>
                    <a:pt x="254" y="39"/>
                  </a:lnTo>
                  <a:lnTo>
                    <a:pt x="257" y="39"/>
                  </a:lnTo>
                  <a:lnTo>
                    <a:pt x="257" y="40"/>
                  </a:lnTo>
                  <a:lnTo>
                    <a:pt x="261" y="40"/>
                  </a:lnTo>
                  <a:lnTo>
                    <a:pt x="261" y="41"/>
                  </a:lnTo>
                  <a:lnTo>
                    <a:pt x="271" y="41"/>
                  </a:lnTo>
                  <a:lnTo>
                    <a:pt x="271" y="42"/>
                  </a:lnTo>
                  <a:lnTo>
                    <a:pt x="277" y="42"/>
                  </a:lnTo>
                  <a:lnTo>
                    <a:pt x="277" y="43"/>
                  </a:lnTo>
                  <a:lnTo>
                    <a:pt x="282" y="43"/>
                  </a:lnTo>
                  <a:lnTo>
                    <a:pt x="282" y="44"/>
                  </a:lnTo>
                  <a:lnTo>
                    <a:pt x="283" y="44"/>
                  </a:lnTo>
                  <a:lnTo>
                    <a:pt x="283" y="44"/>
                  </a:lnTo>
                  <a:lnTo>
                    <a:pt x="292" y="44"/>
                  </a:lnTo>
                  <a:lnTo>
                    <a:pt x="292" y="44"/>
                  </a:lnTo>
                  <a:lnTo>
                    <a:pt x="295" y="44"/>
                  </a:lnTo>
                  <a:lnTo>
                    <a:pt x="295" y="44"/>
                  </a:lnTo>
                  <a:lnTo>
                    <a:pt x="305" y="44"/>
                  </a:lnTo>
                  <a:lnTo>
                    <a:pt x="305" y="47"/>
                  </a:lnTo>
                  <a:lnTo>
                    <a:pt x="309" y="47"/>
                  </a:lnTo>
                  <a:lnTo>
                    <a:pt x="309" y="47"/>
                  </a:lnTo>
                  <a:lnTo>
                    <a:pt x="310" y="47"/>
                  </a:lnTo>
                  <a:lnTo>
                    <a:pt x="310" y="48"/>
                  </a:lnTo>
                  <a:lnTo>
                    <a:pt x="313" y="48"/>
                  </a:lnTo>
                  <a:lnTo>
                    <a:pt x="313" y="49"/>
                  </a:lnTo>
                  <a:lnTo>
                    <a:pt x="314" y="49"/>
                  </a:lnTo>
                  <a:lnTo>
                    <a:pt x="314" y="50"/>
                  </a:lnTo>
                  <a:lnTo>
                    <a:pt x="317" y="50"/>
                  </a:lnTo>
                  <a:lnTo>
                    <a:pt x="317" y="51"/>
                  </a:lnTo>
                  <a:lnTo>
                    <a:pt x="322" y="51"/>
                  </a:lnTo>
                  <a:lnTo>
                    <a:pt x="322" y="52"/>
                  </a:lnTo>
                  <a:lnTo>
                    <a:pt x="325" y="52"/>
                  </a:lnTo>
                  <a:lnTo>
                    <a:pt x="325" y="53"/>
                  </a:lnTo>
                  <a:lnTo>
                    <a:pt x="326" y="53"/>
                  </a:lnTo>
                  <a:lnTo>
                    <a:pt x="326" y="53"/>
                  </a:lnTo>
                  <a:lnTo>
                    <a:pt x="329" y="53"/>
                  </a:lnTo>
                  <a:lnTo>
                    <a:pt x="329" y="54"/>
                  </a:lnTo>
                  <a:lnTo>
                    <a:pt x="343" y="54"/>
                  </a:lnTo>
                  <a:lnTo>
                    <a:pt x="343" y="57"/>
                  </a:lnTo>
                  <a:lnTo>
                    <a:pt x="345" y="57"/>
                  </a:lnTo>
                  <a:lnTo>
                    <a:pt x="345" y="58"/>
                  </a:lnTo>
                  <a:lnTo>
                    <a:pt x="347" y="58"/>
                  </a:lnTo>
                  <a:lnTo>
                    <a:pt x="347" y="60"/>
                  </a:lnTo>
                  <a:lnTo>
                    <a:pt x="350" y="60"/>
                  </a:lnTo>
                  <a:lnTo>
                    <a:pt x="350" y="60"/>
                  </a:lnTo>
                  <a:lnTo>
                    <a:pt x="360" y="60"/>
                  </a:lnTo>
                  <a:lnTo>
                    <a:pt x="360" y="61"/>
                  </a:lnTo>
                  <a:lnTo>
                    <a:pt x="362" y="61"/>
                  </a:lnTo>
                  <a:lnTo>
                    <a:pt x="362" y="62"/>
                  </a:lnTo>
                  <a:lnTo>
                    <a:pt x="364" y="62"/>
                  </a:lnTo>
                  <a:lnTo>
                    <a:pt x="364" y="62"/>
                  </a:lnTo>
                  <a:lnTo>
                    <a:pt x="367" y="62"/>
                  </a:lnTo>
                  <a:lnTo>
                    <a:pt x="367" y="62"/>
                  </a:lnTo>
                  <a:lnTo>
                    <a:pt x="370" y="62"/>
                  </a:lnTo>
                  <a:lnTo>
                    <a:pt x="370" y="62"/>
                  </a:lnTo>
                  <a:lnTo>
                    <a:pt x="378" y="62"/>
                  </a:lnTo>
                  <a:lnTo>
                    <a:pt x="378" y="63"/>
                  </a:lnTo>
                  <a:lnTo>
                    <a:pt x="381" y="63"/>
                  </a:lnTo>
                  <a:lnTo>
                    <a:pt x="381" y="64"/>
                  </a:lnTo>
                  <a:lnTo>
                    <a:pt x="382" y="64"/>
                  </a:lnTo>
                  <a:lnTo>
                    <a:pt x="382" y="65"/>
                  </a:lnTo>
                  <a:lnTo>
                    <a:pt x="383" y="65"/>
                  </a:lnTo>
                  <a:lnTo>
                    <a:pt x="383" y="66"/>
                  </a:lnTo>
                  <a:lnTo>
                    <a:pt x="390" y="66"/>
                  </a:lnTo>
                  <a:lnTo>
                    <a:pt x="390" y="67"/>
                  </a:lnTo>
                  <a:lnTo>
                    <a:pt x="392" y="67"/>
                  </a:lnTo>
                  <a:lnTo>
                    <a:pt x="392" y="68"/>
                  </a:lnTo>
                  <a:lnTo>
                    <a:pt x="400" y="68"/>
                  </a:lnTo>
                  <a:lnTo>
                    <a:pt x="400" y="69"/>
                  </a:lnTo>
                  <a:lnTo>
                    <a:pt x="401" y="69"/>
                  </a:lnTo>
                  <a:lnTo>
                    <a:pt x="401" y="70"/>
                  </a:lnTo>
                  <a:lnTo>
                    <a:pt x="404" y="70"/>
                  </a:lnTo>
                  <a:lnTo>
                    <a:pt x="404" y="71"/>
                  </a:lnTo>
                  <a:lnTo>
                    <a:pt x="407" y="71"/>
                  </a:lnTo>
                  <a:lnTo>
                    <a:pt x="407" y="72"/>
                  </a:lnTo>
                  <a:lnTo>
                    <a:pt x="409" y="72"/>
                  </a:lnTo>
                  <a:lnTo>
                    <a:pt x="409" y="73"/>
                  </a:lnTo>
                  <a:lnTo>
                    <a:pt x="419" y="73"/>
                  </a:lnTo>
                  <a:lnTo>
                    <a:pt x="419" y="74"/>
                  </a:lnTo>
                  <a:lnTo>
                    <a:pt x="420" y="74"/>
                  </a:lnTo>
                  <a:lnTo>
                    <a:pt x="420" y="75"/>
                  </a:lnTo>
                  <a:lnTo>
                    <a:pt x="438" y="75"/>
                  </a:lnTo>
                  <a:lnTo>
                    <a:pt x="438" y="75"/>
                  </a:lnTo>
                  <a:lnTo>
                    <a:pt x="441" y="75"/>
                  </a:lnTo>
                  <a:lnTo>
                    <a:pt x="441" y="77"/>
                  </a:lnTo>
                  <a:lnTo>
                    <a:pt x="447" y="77"/>
                  </a:lnTo>
                  <a:lnTo>
                    <a:pt x="447" y="78"/>
                  </a:lnTo>
                  <a:lnTo>
                    <a:pt x="451" y="78"/>
                  </a:lnTo>
                  <a:lnTo>
                    <a:pt x="451" y="79"/>
                  </a:lnTo>
                  <a:lnTo>
                    <a:pt x="469" y="79"/>
                  </a:lnTo>
                  <a:lnTo>
                    <a:pt x="469" y="80"/>
                  </a:lnTo>
                  <a:lnTo>
                    <a:pt x="472" y="80"/>
                  </a:lnTo>
                  <a:lnTo>
                    <a:pt x="472" y="81"/>
                  </a:lnTo>
                  <a:lnTo>
                    <a:pt x="475" y="81"/>
                  </a:lnTo>
                  <a:lnTo>
                    <a:pt x="475" y="81"/>
                  </a:lnTo>
                  <a:lnTo>
                    <a:pt x="491" y="81"/>
                  </a:lnTo>
                  <a:lnTo>
                    <a:pt x="491" y="82"/>
                  </a:lnTo>
                  <a:lnTo>
                    <a:pt x="496" y="82"/>
                  </a:lnTo>
                  <a:lnTo>
                    <a:pt x="496" y="83"/>
                  </a:lnTo>
                  <a:lnTo>
                    <a:pt x="510" y="83"/>
                  </a:lnTo>
                  <a:lnTo>
                    <a:pt x="510" y="84"/>
                  </a:lnTo>
                  <a:lnTo>
                    <a:pt x="514" y="84"/>
                  </a:lnTo>
                  <a:lnTo>
                    <a:pt x="514" y="86"/>
                  </a:lnTo>
                  <a:lnTo>
                    <a:pt x="519" y="86"/>
                  </a:lnTo>
                  <a:lnTo>
                    <a:pt x="519" y="87"/>
                  </a:lnTo>
                  <a:lnTo>
                    <a:pt x="528" y="87"/>
                  </a:lnTo>
                  <a:lnTo>
                    <a:pt x="528" y="88"/>
                  </a:lnTo>
                  <a:lnTo>
                    <a:pt x="533" y="88"/>
                  </a:lnTo>
                  <a:lnTo>
                    <a:pt x="533" y="90"/>
                  </a:lnTo>
                  <a:lnTo>
                    <a:pt x="538" y="90"/>
                  </a:lnTo>
                  <a:lnTo>
                    <a:pt x="538" y="91"/>
                  </a:lnTo>
                  <a:lnTo>
                    <a:pt x="541" y="91"/>
                  </a:lnTo>
                  <a:lnTo>
                    <a:pt x="541" y="92"/>
                  </a:lnTo>
                  <a:lnTo>
                    <a:pt x="542" y="92"/>
                  </a:lnTo>
                  <a:lnTo>
                    <a:pt x="542" y="92"/>
                  </a:lnTo>
                  <a:lnTo>
                    <a:pt x="544" y="92"/>
                  </a:lnTo>
                  <a:lnTo>
                    <a:pt x="544" y="92"/>
                  </a:lnTo>
                  <a:lnTo>
                    <a:pt x="547" y="92"/>
                  </a:lnTo>
                  <a:lnTo>
                    <a:pt x="547" y="93"/>
                  </a:lnTo>
                  <a:lnTo>
                    <a:pt x="551" y="93"/>
                  </a:lnTo>
                  <a:lnTo>
                    <a:pt x="551" y="94"/>
                  </a:lnTo>
                  <a:lnTo>
                    <a:pt x="553" y="94"/>
                  </a:lnTo>
                  <a:lnTo>
                    <a:pt x="553" y="95"/>
                  </a:lnTo>
                  <a:lnTo>
                    <a:pt x="562" y="95"/>
                  </a:lnTo>
                  <a:lnTo>
                    <a:pt x="562" y="96"/>
                  </a:lnTo>
                  <a:lnTo>
                    <a:pt x="563" y="96"/>
                  </a:lnTo>
                  <a:lnTo>
                    <a:pt x="563" y="96"/>
                  </a:lnTo>
                  <a:lnTo>
                    <a:pt x="566" y="96"/>
                  </a:lnTo>
                  <a:lnTo>
                    <a:pt x="566" y="97"/>
                  </a:lnTo>
                  <a:lnTo>
                    <a:pt x="586" y="97"/>
                  </a:lnTo>
                  <a:lnTo>
                    <a:pt x="586" y="98"/>
                  </a:lnTo>
                  <a:lnTo>
                    <a:pt x="594" y="98"/>
                  </a:lnTo>
                  <a:lnTo>
                    <a:pt x="594" y="99"/>
                  </a:lnTo>
                  <a:lnTo>
                    <a:pt x="597" y="99"/>
                  </a:lnTo>
                  <a:lnTo>
                    <a:pt x="597" y="100"/>
                  </a:lnTo>
                  <a:lnTo>
                    <a:pt x="600" y="100"/>
                  </a:lnTo>
                  <a:lnTo>
                    <a:pt x="600" y="101"/>
                  </a:lnTo>
                  <a:lnTo>
                    <a:pt x="613" y="101"/>
                  </a:lnTo>
                  <a:lnTo>
                    <a:pt x="613" y="103"/>
                  </a:lnTo>
                  <a:lnTo>
                    <a:pt x="623" y="103"/>
                  </a:lnTo>
                  <a:lnTo>
                    <a:pt x="623" y="103"/>
                  </a:lnTo>
                  <a:lnTo>
                    <a:pt x="624" y="103"/>
                  </a:lnTo>
                  <a:lnTo>
                    <a:pt x="624" y="103"/>
                  </a:lnTo>
                  <a:lnTo>
                    <a:pt x="638" y="103"/>
                  </a:lnTo>
                  <a:lnTo>
                    <a:pt x="638" y="104"/>
                  </a:lnTo>
                  <a:lnTo>
                    <a:pt x="639" y="104"/>
                  </a:lnTo>
                  <a:lnTo>
                    <a:pt x="639" y="104"/>
                  </a:lnTo>
                  <a:lnTo>
                    <a:pt x="644" y="104"/>
                  </a:lnTo>
                  <a:lnTo>
                    <a:pt x="644" y="105"/>
                  </a:lnTo>
                  <a:lnTo>
                    <a:pt x="650" y="105"/>
                  </a:lnTo>
                  <a:lnTo>
                    <a:pt x="650" y="106"/>
                  </a:lnTo>
                  <a:lnTo>
                    <a:pt x="657" y="106"/>
                  </a:lnTo>
                  <a:lnTo>
                    <a:pt x="657" y="107"/>
                  </a:lnTo>
                  <a:lnTo>
                    <a:pt x="659" y="107"/>
                  </a:lnTo>
                  <a:lnTo>
                    <a:pt x="659" y="107"/>
                  </a:lnTo>
                  <a:lnTo>
                    <a:pt x="661" y="107"/>
                  </a:lnTo>
                  <a:lnTo>
                    <a:pt x="661" y="108"/>
                  </a:lnTo>
                  <a:lnTo>
                    <a:pt x="666" y="108"/>
                  </a:lnTo>
                  <a:lnTo>
                    <a:pt x="666" y="109"/>
                  </a:lnTo>
                  <a:lnTo>
                    <a:pt x="668" y="109"/>
                  </a:lnTo>
                  <a:lnTo>
                    <a:pt x="668" y="109"/>
                  </a:lnTo>
                  <a:lnTo>
                    <a:pt x="676" y="109"/>
                  </a:lnTo>
                  <a:lnTo>
                    <a:pt x="676" y="111"/>
                  </a:lnTo>
                  <a:lnTo>
                    <a:pt x="678" y="111"/>
                  </a:lnTo>
                  <a:lnTo>
                    <a:pt x="678" y="112"/>
                  </a:lnTo>
                  <a:lnTo>
                    <a:pt x="681" y="112"/>
                  </a:lnTo>
                  <a:lnTo>
                    <a:pt x="681" y="112"/>
                  </a:lnTo>
                  <a:lnTo>
                    <a:pt x="687" y="112"/>
                  </a:lnTo>
                  <a:lnTo>
                    <a:pt x="687" y="113"/>
                  </a:lnTo>
                  <a:lnTo>
                    <a:pt x="689" y="113"/>
                  </a:lnTo>
                  <a:lnTo>
                    <a:pt x="689" y="114"/>
                  </a:lnTo>
                  <a:lnTo>
                    <a:pt x="693" y="114"/>
                  </a:lnTo>
                  <a:lnTo>
                    <a:pt x="693" y="115"/>
                  </a:lnTo>
                  <a:lnTo>
                    <a:pt x="695" y="115"/>
                  </a:lnTo>
                  <a:lnTo>
                    <a:pt x="695" y="116"/>
                  </a:lnTo>
                  <a:lnTo>
                    <a:pt x="697" y="116"/>
                  </a:lnTo>
                  <a:lnTo>
                    <a:pt x="697" y="116"/>
                  </a:lnTo>
                  <a:lnTo>
                    <a:pt x="702" y="116"/>
                  </a:lnTo>
                  <a:lnTo>
                    <a:pt x="702" y="116"/>
                  </a:lnTo>
                  <a:lnTo>
                    <a:pt x="703" y="116"/>
                  </a:lnTo>
                  <a:lnTo>
                    <a:pt x="703" y="117"/>
                  </a:lnTo>
                  <a:lnTo>
                    <a:pt x="708" y="117"/>
                  </a:lnTo>
                  <a:lnTo>
                    <a:pt x="708" y="118"/>
                  </a:lnTo>
                  <a:lnTo>
                    <a:pt x="710" y="118"/>
                  </a:lnTo>
                  <a:lnTo>
                    <a:pt x="710" y="119"/>
                  </a:lnTo>
                  <a:lnTo>
                    <a:pt x="712" y="119"/>
                  </a:lnTo>
                  <a:lnTo>
                    <a:pt x="712" y="119"/>
                  </a:lnTo>
                  <a:lnTo>
                    <a:pt x="714" y="119"/>
                  </a:lnTo>
                  <a:lnTo>
                    <a:pt x="714" y="121"/>
                  </a:lnTo>
                  <a:lnTo>
                    <a:pt x="715" y="121"/>
                  </a:lnTo>
                  <a:lnTo>
                    <a:pt x="715" y="122"/>
                  </a:lnTo>
                  <a:lnTo>
                    <a:pt x="723" y="122"/>
                  </a:lnTo>
                  <a:lnTo>
                    <a:pt x="723" y="123"/>
                  </a:lnTo>
                  <a:lnTo>
                    <a:pt x="727" y="123"/>
                  </a:lnTo>
                  <a:lnTo>
                    <a:pt x="727" y="123"/>
                  </a:lnTo>
                  <a:lnTo>
                    <a:pt x="730" y="123"/>
                  </a:lnTo>
                  <a:lnTo>
                    <a:pt x="730" y="124"/>
                  </a:lnTo>
                  <a:lnTo>
                    <a:pt x="731" y="124"/>
                  </a:lnTo>
                  <a:lnTo>
                    <a:pt x="731" y="124"/>
                  </a:lnTo>
                  <a:lnTo>
                    <a:pt x="733" y="124"/>
                  </a:lnTo>
                  <a:lnTo>
                    <a:pt x="733" y="124"/>
                  </a:lnTo>
                  <a:lnTo>
                    <a:pt x="741" y="124"/>
                  </a:lnTo>
                  <a:lnTo>
                    <a:pt x="741" y="125"/>
                  </a:lnTo>
                  <a:lnTo>
                    <a:pt x="742" y="125"/>
                  </a:lnTo>
                  <a:lnTo>
                    <a:pt x="742" y="125"/>
                  </a:lnTo>
                  <a:lnTo>
                    <a:pt x="748" y="125"/>
                  </a:lnTo>
                  <a:lnTo>
                    <a:pt x="748" y="126"/>
                  </a:lnTo>
                  <a:lnTo>
                    <a:pt x="752" y="126"/>
                  </a:lnTo>
                  <a:lnTo>
                    <a:pt x="752" y="126"/>
                  </a:lnTo>
                  <a:lnTo>
                    <a:pt x="753" y="126"/>
                  </a:lnTo>
                  <a:lnTo>
                    <a:pt x="753" y="127"/>
                  </a:lnTo>
                  <a:lnTo>
                    <a:pt x="765" y="127"/>
                  </a:lnTo>
                  <a:lnTo>
                    <a:pt x="765" y="128"/>
                  </a:lnTo>
                  <a:lnTo>
                    <a:pt x="769" y="128"/>
                  </a:lnTo>
                  <a:lnTo>
                    <a:pt x="769" y="128"/>
                  </a:lnTo>
                  <a:lnTo>
                    <a:pt x="771" y="128"/>
                  </a:lnTo>
                  <a:lnTo>
                    <a:pt x="771" y="130"/>
                  </a:lnTo>
                  <a:lnTo>
                    <a:pt x="774" y="130"/>
                  </a:lnTo>
                  <a:lnTo>
                    <a:pt x="774" y="131"/>
                  </a:lnTo>
                  <a:lnTo>
                    <a:pt x="778" y="131"/>
                  </a:lnTo>
                  <a:lnTo>
                    <a:pt x="778" y="133"/>
                  </a:lnTo>
                  <a:lnTo>
                    <a:pt x="787" y="133"/>
                  </a:lnTo>
                  <a:lnTo>
                    <a:pt x="787" y="133"/>
                  </a:lnTo>
                  <a:lnTo>
                    <a:pt x="790" y="133"/>
                  </a:lnTo>
                  <a:lnTo>
                    <a:pt x="790" y="134"/>
                  </a:lnTo>
                  <a:lnTo>
                    <a:pt x="791" y="134"/>
                  </a:lnTo>
                  <a:lnTo>
                    <a:pt x="791" y="134"/>
                  </a:lnTo>
                  <a:lnTo>
                    <a:pt x="795" y="134"/>
                  </a:lnTo>
                  <a:lnTo>
                    <a:pt x="795" y="135"/>
                  </a:lnTo>
                  <a:lnTo>
                    <a:pt x="801" y="135"/>
                  </a:lnTo>
                  <a:lnTo>
                    <a:pt x="801" y="136"/>
                  </a:lnTo>
                  <a:lnTo>
                    <a:pt x="803" y="136"/>
                  </a:lnTo>
                  <a:lnTo>
                    <a:pt x="803" y="137"/>
                  </a:lnTo>
                  <a:lnTo>
                    <a:pt x="807" y="137"/>
                  </a:lnTo>
                  <a:lnTo>
                    <a:pt x="807" y="138"/>
                  </a:lnTo>
                  <a:lnTo>
                    <a:pt x="813" y="138"/>
                  </a:lnTo>
                  <a:lnTo>
                    <a:pt x="813" y="138"/>
                  </a:lnTo>
                  <a:lnTo>
                    <a:pt x="814" y="138"/>
                  </a:lnTo>
                  <a:lnTo>
                    <a:pt x="814" y="139"/>
                  </a:lnTo>
                  <a:lnTo>
                    <a:pt x="816" y="139"/>
                  </a:lnTo>
                  <a:lnTo>
                    <a:pt x="816" y="140"/>
                  </a:lnTo>
                  <a:lnTo>
                    <a:pt x="817" y="140"/>
                  </a:lnTo>
                  <a:lnTo>
                    <a:pt x="817" y="140"/>
                  </a:lnTo>
                  <a:lnTo>
                    <a:pt x="818" y="140"/>
                  </a:lnTo>
                  <a:lnTo>
                    <a:pt x="818" y="140"/>
                  </a:lnTo>
                  <a:lnTo>
                    <a:pt x="821" y="140"/>
                  </a:lnTo>
                  <a:lnTo>
                    <a:pt x="821" y="140"/>
                  </a:lnTo>
                  <a:lnTo>
                    <a:pt x="823" y="140"/>
                  </a:lnTo>
                  <a:lnTo>
                    <a:pt x="823" y="141"/>
                  </a:lnTo>
                  <a:lnTo>
                    <a:pt x="829" y="141"/>
                  </a:lnTo>
                  <a:lnTo>
                    <a:pt x="829" y="142"/>
                  </a:lnTo>
                  <a:lnTo>
                    <a:pt x="837" y="142"/>
                  </a:lnTo>
                  <a:lnTo>
                    <a:pt x="837" y="143"/>
                  </a:lnTo>
                  <a:lnTo>
                    <a:pt x="841" y="143"/>
                  </a:lnTo>
                  <a:lnTo>
                    <a:pt x="841" y="144"/>
                  </a:lnTo>
                  <a:lnTo>
                    <a:pt x="843" y="144"/>
                  </a:lnTo>
                  <a:lnTo>
                    <a:pt x="843" y="145"/>
                  </a:lnTo>
                  <a:lnTo>
                    <a:pt x="854" y="145"/>
                  </a:lnTo>
                  <a:lnTo>
                    <a:pt x="854" y="146"/>
                  </a:lnTo>
                  <a:lnTo>
                    <a:pt x="856" y="146"/>
                  </a:lnTo>
                  <a:lnTo>
                    <a:pt x="856" y="146"/>
                  </a:lnTo>
                  <a:lnTo>
                    <a:pt x="858" y="146"/>
                  </a:lnTo>
                  <a:lnTo>
                    <a:pt x="858" y="146"/>
                  </a:lnTo>
                  <a:lnTo>
                    <a:pt x="862" y="146"/>
                  </a:lnTo>
                  <a:lnTo>
                    <a:pt x="862" y="146"/>
                  </a:lnTo>
                  <a:lnTo>
                    <a:pt x="875" y="146"/>
                  </a:lnTo>
                  <a:lnTo>
                    <a:pt x="875" y="147"/>
                  </a:lnTo>
                  <a:lnTo>
                    <a:pt x="881" y="147"/>
                  </a:lnTo>
                  <a:lnTo>
                    <a:pt x="881" y="147"/>
                  </a:lnTo>
                  <a:lnTo>
                    <a:pt x="885" y="147"/>
                  </a:lnTo>
                  <a:lnTo>
                    <a:pt x="885" y="148"/>
                  </a:lnTo>
                  <a:lnTo>
                    <a:pt x="888" y="148"/>
                  </a:lnTo>
                  <a:lnTo>
                    <a:pt x="888" y="148"/>
                  </a:lnTo>
                  <a:lnTo>
                    <a:pt x="889" y="148"/>
                  </a:lnTo>
                  <a:lnTo>
                    <a:pt x="889" y="149"/>
                  </a:lnTo>
                  <a:lnTo>
                    <a:pt x="892" y="149"/>
                  </a:lnTo>
                  <a:lnTo>
                    <a:pt x="892" y="150"/>
                  </a:lnTo>
                  <a:lnTo>
                    <a:pt x="895" y="150"/>
                  </a:lnTo>
                  <a:lnTo>
                    <a:pt x="895" y="150"/>
                  </a:lnTo>
                  <a:lnTo>
                    <a:pt x="897" y="150"/>
                  </a:lnTo>
                  <a:lnTo>
                    <a:pt x="897" y="151"/>
                  </a:lnTo>
                  <a:lnTo>
                    <a:pt x="900" y="151"/>
                  </a:lnTo>
                  <a:lnTo>
                    <a:pt x="900" y="152"/>
                  </a:lnTo>
                  <a:lnTo>
                    <a:pt x="901" y="152"/>
                  </a:lnTo>
                  <a:lnTo>
                    <a:pt x="901" y="153"/>
                  </a:lnTo>
                  <a:lnTo>
                    <a:pt x="904" y="153"/>
                  </a:lnTo>
                  <a:lnTo>
                    <a:pt x="904" y="154"/>
                  </a:lnTo>
                  <a:lnTo>
                    <a:pt x="908" y="154"/>
                  </a:lnTo>
                  <a:lnTo>
                    <a:pt x="908" y="154"/>
                  </a:lnTo>
                  <a:lnTo>
                    <a:pt x="909" y="154"/>
                  </a:lnTo>
                  <a:lnTo>
                    <a:pt x="909" y="155"/>
                  </a:lnTo>
                  <a:lnTo>
                    <a:pt x="911" y="155"/>
                  </a:lnTo>
                  <a:lnTo>
                    <a:pt x="911" y="156"/>
                  </a:lnTo>
                  <a:lnTo>
                    <a:pt x="915" y="156"/>
                  </a:lnTo>
                  <a:lnTo>
                    <a:pt x="915" y="157"/>
                  </a:lnTo>
                  <a:lnTo>
                    <a:pt x="930" y="157"/>
                  </a:lnTo>
                  <a:lnTo>
                    <a:pt x="930" y="158"/>
                  </a:lnTo>
                  <a:lnTo>
                    <a:pt x="939" y="158"/>
                  </a:lnTo>
                  <a:lnTo>
                    <a:pt x="939" y="159"/>
                  </a:lnTo>
                  <a:lnTo>
                    <a:pt x="941" y="159"/>
                  </a:lnTo>
                  <a:lnTo>
                    <a:pt x="941" y="160"/>
                  </a:lnTo>
                  <a:lnTo>
                    <a:pt x="942" y="160"/>
                  </a:lnTo>
                  <a:lnTo>
                    <a:pt x="942" y="161"/>
                  </a:lnTo>
                  <a:lnTo>
                    <a:pt x="945" y="161"/>
                  </a:lnTo>
                  <a:lnTo>
                    <a:pt x="945" y="162"/>
                  </a:lnTo>
                  <a:lnTo>
                    <a:pt x="953" y="162"/>
                  </a:lnTo>
                  <a:lnTo>
                    <a:pt x="953" y="162"/>
                  </a:lnTo>
                  <a:lnTo>
                    <a:pt x="956" y="162"/>
                  </a:lnTo>
                  <a:lnTo>
                    <a:pt x="956" y="162"/>
                  </a:lnTo>
                  <a:lnTo>
                    <a:pt x="960" y="162"/>
                  </a:lnTo>
                  <a:lnTo>
                    <a:pt x="960" y="162"/>
                  </a:lnTo>
                  <a:lnTo>
                    <a:pt x="962" y="162"/>
                  </a:lnTo>
                  <a:lnTo>
                    <a:pt x="962" y="163"/>
                  </a:lnTo>
                  <a:lnTo>
                    <a:pt x="964" y="163"/>
                  </a:lnTo>
                  <a:lnTo>
                    <a:pt x="964" y="164"/>
                  </a:lnTo>
                  <a:lnTo>
                    <a:pt x="969" y="164"/>
                  </a:lnTo>
                  <a:lnTo>
                    <a:pt x="969" y="164"/>
                  </a:lnTo>
                  <a:lnTo>
                    <a:pt x="973" y="164"/>
                  </a:lnTo>
                  <a:lnTo>
                    <a:pt x="973" y="164"/>
                  </a:lnTo>
                  <a:lnTo>
                    <a:pt x="980" y="164"/>
                  </a:lnTo>
                  <a:lnTo>
                    <a:pt x="980" y="164"/>
                  </a:lnTo>
                  <a:lnTo>
                    <a:pt x="984" y="164"/>
                  </a:lnTo>
                  <a:lnTo>
                    <a:pt x="984" y="164"/>
                  </a:lnTo>
                  <a:lnTo>
                    <a:pt x="988" y="164"/>
                  </a:lnTo>
                  <a:lnTo>
                    <a:pt x="988" y="165"/>
                  </a:lnTo>
                  <a:lnTo>
                    <a:pt x="990" y="165"/>
                  </a:lnTo>
                  <a:lnTo>
                    <a:pt x="990" y="165"/>
                  </a:lnTo>
                  <a:lnTo>
                    <a:pt x="995" y="165"/>
                  </a:lnTo>
                  <a:lnTo>
                    <a:pt x="995" y="166"/>
                  </a:lnTo>
                  <a:lnTo>
                    <a:pt x="996" y="166"/>
                  </a:lnTo>
                  <a:lnTo>
                    <a:pt x="996" y="167"/>
                  </a:lnTo>
                  <a:lnTo>
                    <a:pt x="999" y="167"/>
                  </a:lnTo>
                  <a:lnTo>
                    <a:pt x="999" y="169"/>
                  </a:lnTo>
                  <a:lnTo>
                    <a:pt x="1005" y="169"/>
                  </a:lnTo>
                  <a:lnTo>
                    <a:pt x="1005" y="170"/>
                  </a:lnTo>
                  <a:lnTo>
                    <a:pt x="1006" y="170"/>
                  </a:lnTo>
                  <a:lnTo>
                    <a:pt x="1006" y="171"/>
                  </a:lnTo>
                  <a:lnTo>
                    <a:pt x="1010" y="171"/>
                  </a:lnTo>
                  <a:lnTo>
                    <a:pt x="1010" y="172"/>
                  </a:lnTo>
                  <a:lnTo>
                    <a:pt x="1021" y="172"/>
                  </a:lnTo>
                  <a:lnTo>
                    <a:pt x="1021" y="173"/>
                  </a:lnTo>
                  <a:lnTo>
                    <a:pt x="1022" y="173"/>
                  </a:lnTo>
                  <a:lnTo>
                    <a:pt x="1022" y="174"/>
                  </a:lnTo>
                  <a:lnTo>
                    <a:pt x="1032" y="174"/>
                  </a:lnTo>
                  <a:lnTo>
                    <a:pt x="1032" y="174"/>
                  </a:lnTo>
                  <a:lnTo>
                    <a:pt x="1034" y="174"/>
                  </a:lnTo>
                  <a:lnTo>
                    <a:pt x="1034" y="174"/>
                  </a:lnTo>
                  <a:lnTo>
                    <a:pt x="1037" y="174"/>
                  </a:lnTo>
                  <a:lnTo>
                    <a:pt x="1037" y="174"/>
                  </a:lnTo>
                  <a:lnTo>
                    <a:pt x="1041" y="174"/>
                  </a:lnTo>
                  <a:lnTo>
                    <a:pt x="1041" y="175"/>
                  </a:lnTo>
                  <a:lnTo>
                    <a:pt x="1047" y="175"/>
                  </a:lnTo>
                  <a:lnTo>
                    <a:pt x="1047" y="176"/>
                  </a:lnTo>
                  <a:lnTo>
                    <a:pt x="1049" y="176"/>
                  </a:lnTo>
                  <a:lnTo>
                    <a:pt x="1049" y="176"/>
                  </a:lnTo>
                  <a:lnTo>
                    <a:pt x="1051" y="176"/>
                  </a:lnTo>
                  <a:lnTo>
                    <a:pt x="1051" y="176"/>
                  </a:lnTo>
                  <a:lnTo>
                    <a:pt x="1052" y="176"/>
                  </a:lnTo>
                  <a:lnTo>
                    <a:pt x="1052" y="176"/>
                  </a:lnTo>
                  <a:lnTo>
                    <a:pt x="1060" y="176"/>
                  </a:lnTo>
                  <a:lnTo>
                    <a:pt x="1060" y="177"/>
                  </a:lnTo>
                  <a:lnTo>
                    <a:pt x="1066" y="177"/>
                  </a:lnTo>
                  <a:lnTo>
                    <a:pt x="1066" y="177"/>
                  </a:lnTo>
                  <a:lnTo>
                    <a:pt x="1067" y="177"/>
                  </a:lnTo>
                  <a:lnTo>
                    <a:pt x="1067" y="177"/>
                  </a:lnTo>
                  <a:lnTo>
                    <a:pt x="1070" y="177"/>
                  </a:lnTo>
                  <a:lnTo>
                    <a:pt x="1070" y="177"/>
                  </a:lnTo>
                  <a:lnTo>
                    <a:pt x="1074" y="177"/>
                  </a:lnTo>
                  <a:lnTo>
                    <a:pt x="1074" y="179"/>
                  </a:lnTo>
                  <a:lnTo>
                    <a:pt x="1075" y="179"/>
                  </a:lnTo>
                  <a:lnTo>
                    <a:pt x="1075" y="180"/>
                  </a:lnTo>
                  <a:lnTo>
                    <a:pt x="1077" y="180"/>
                  </a:lnTo>
                  <a:lnTo>
                    <a:pt x="1077" y="180"/>
                  </a:lnTo>
                  <a:lnTo>
                    <a:pt x="1079" y="180"/>
                  </a:lnTo>
                  <a:lnTo>
                    <a:pt x="1079" y="181"/>
                  </a:lnTo>
                  <a:lnTo>
                    <a:pt x="1083" y="181"/>
                  </a:lnTo>
                  <a:lnTo>
                    <a:pt x="1083" y="182"/>
                  </a:lnTo>
                  <a:lnTo>
                    <a:pt x="1085" y="182"/>
                  </a:lnTo>
                  <a:lnTo>
                    <a:pt x="1085" y="183"/>
                  </a:lnTo>
                  <a:lnTo>
                    <a:pt x="1086" y="183"/>
                  </a:lnTo>
                  <a:lnTo>
                    <a:pt x="1086" y="184"/>
                  </a:lnTo>
                  <a:lnTo>
                    <a:pt x="1089" y="184"/>
                  </a:lnTo>
                  <a:lnTo>
                    <a:pt x="1089" y="184"/>
                  </a:lnTo>
                  <a:lnTo>
                    <a:pt x="1090" y="184"/>
                  </a:lnTo>
                  <a:lnTo>
                    <a:pt x="1090" y="184"/>
                  </a:lnTo>
                  <a:lnTo>
                    <a:pt x="1093" y="184"/>
                  </a:lnTo>
                  <a:lnTo>
                    <a:pt x="1093" y="185"/>
                  </a:lnTo>
                  <a:lnTo>
                    <a:pt x="1094" y="185"/>
                  </a:lnTo>
                  <a:lnTo>
                    <a:pt x="1094" y="186"/>
                  </a:lnTo>
                  <a:lnTo>
                    <a:pt x="1097" y="186"/>
                  </a:lnTo>
                  <a:lnTo>
                    <a:pt x="1097" y="188"/>
                  </a:lnTo>
                  <a:lnTo>
                    <a:pt x="1098" y="188"/>
                  </a:lnTo>
                  <a:lnTo>
                    <a:pt x="1098" y="188"/>
                  </a:lnTo>
                  <a:lnTo>
                    <a:pt x="1106" y="188"/>
                  </a:lnTo>
                  <a:lnTo>
                    <a:pt x="1106" y="188"/>
                  </a:lnTo>
                  <a:lnTo>
                    <a:pt x="1111" y="188"/>
                  </a:lnTo>
                  <a:lnTo>
                    <a:pt x="1111" y="188"/>
                  </a:lnTo>
                  <a:lnTo>
                    <a:pt x="1112" y="188"/>
                  </a:lnTo>
                  <a:lnTo>
                    <a:pt x="1112" y="189"/>
                  </a:lnTo>
                  <a:lnTo>
                    <a:pt x="1113" y="189"/>
                  </a:lnTo>
                  <a:lnTo>
                    <a:pt x="1113" y="191"/>
                  </a:lnTo>
                  <a:lnTo>
                    <a:pt x="1123" y="191"/>
                  </a:lnTo>
                  <a:lnTo>
                    <a:pt x="1123" y="191"/>
                  </a:lnTo>
                  <a:lnTo>
                    <a:pt x="1127" y="191"/>
                  </a:lnTo>
                  <a:lnTo>
                    <a:pt x="1127" y="191"/>
                  </a:lnTo>
                  <a:lnTo>
                    <a:pt x="1128" y="191"/>
                  </a:lnTo>
                  <a:lnTo>
                    <a:pt x="1128" y="192"/>
                  </a:lnTo>
                  <a:lnTo>
                    <a:pt x="1132" y="192"/>
                  </a:lnTo>
                  <a:lnTo>
                    <a:pt x="1132" y="192"/>
                  </a:lnTo>
                  <a:lnTo>
                    <a:pt x="1135" y="192"/>
                  </a:lnTo>
                  <a:lnTo>
                    <a:pt x="1135" y="194"/>
                  </a:lnTo>
                  <a:lnTo>
                    <a:pt x="1142" y="194"/>
                  </a:lnTo>
                  <a:lnTo>
                    <a:pt x="1142" y="195"/>
                  </a:lnTo>
                  <a:lnTo>
                    <a:pt x="1143" y="195"/>
                  </a:lnTo>
                  <a:lnTo>
                    <a:pt x="1143" y="196"/>
                  </a:lnTo>
                  <a:lnTo>
                    <a:pt x="1150" y="196"/>
                  </a:lnTo>
                  <a:lnTo>
                    <a:pt x="1150" y="196"/>
                  </a:lnTo>
                  <a:lnTo>
                    <a:pt x="1151" y="196"/>
                  </a:lnTo>
                  <a:lnTo>
                    <a:pt x="1151" y="198"/>
                  </a:lnTo>
                  <a:lnTo>
                    <a:pt x="1153" y="198"/>
                  </a:lnTo>
                  <a:lnTo>
                    <a:pt x="1153" y="198"/>
                  </a:lnTo>
                  <a:lnTo>
                    <a:pt x="1155" y="198"/>
                  </a:lnTo>
                  <a:lnTo>
                    <a:pt x="1155" y="198"/>
                  </a:lnTo>
                  <a:lnTo>
                    <a:pt x="1160" y="198"/>
                  </a:lnTo>
                  <a:lnTo>
                    <a:pt x="1160" y="201"/>
                  </a:lnTo>
                  <a:lnTo>
                    <a:pt x="1161" y="201"/>
                  </a:lnTo>
                  <a:lnTo>
                    <a:pt x="1161" y="202"/>
                  </a:lnTo>
                  <a:lnTo>
                    <a:pt x="1166" y="202"/>
                  </a:lnTo>
                  <a:lnTo>
                    <a:pt x="1166" y="203"/>
                  </a:lnTo>
                  <a:lnTo>
                    <a:pt x="1172" y="203"/>
                  </a:lnTo>
                  <a:lnTo>
                    <a:pt x="1172" y="204"/>
                  </a:lnTo>
                  <a:lnTo>
                    <a:pt x="1174" y="204"/>
                  </a:lnTo>
                  <a:lnTo>
                    <a:pt x="1174" y="204"/>
                  </a:lnTo>
                  <a:lnTo>
                    <a:pt x="1177" y="204"/>
                  </a:lnTo>
                  <a:lnTo>
                    <a:pt x="1177" y="204"/>
                  </a:lnTo>
                  <a:lnTo>
                    <a:pt x="1183" y="204"/>
                  </a:lnTo>
                  <a:lnTo>
                    <a:pt x="1183" y="206"/>
                  </a:lnTo>
                  <a:lnTo>
                    <a:pt x="1184" y="206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89" y="206"/>
                  </a:lnTo>
                  <a:lnTo>
                    <a:pt x="1191" y="206"/>
                  </a:lnTo>
                  <a:lnTo>
                    <a:pt x="1191" y="206"/>
                  </a:lnTo>
                  <a:lnTo>
                    <a:pt x="1192" y="206"/>
                  </a:lnTo>
                  <a:lnTo>
                    <a:pt x="1192" y="207"/>
                  </a:lnTo>
                  <a:lnTo>
                    <a:pt x="1199" y="207"/>
                  </a:lnTo>
                  <a:lnTo>
                    <a:pt x="1199" y="208"/>
                  </a:lnTo>
                  <a:lnTo>
                    <a:pt x="1202" y="208"/>
                  </a:lnTo>
                  <a:lnTo>
                    <a:pt x="1202" y="208"/>
                  </a:lnTo>
                  <a:lnTo>
                    <a:pt x="1203" y="208"/>
                  </a:lnTo>
                  <a:lnTo>
                    <a:pt x="1203" y="208"/>
                  </a:lnTo>
                  <a:lnTo>
                    <a:pt x="1206" y="208"/>
                  </a:lnTo>
                  <a:lnTo>
                    <a:pt x="1206" y="208"/>
                  </a:lnTo>
                  <a:lnTo>
                    <a:pt x="1211" y="208"/>
                  </a:lnTo>
                  <a:lnTo>
                    <a:pt x="1211" y="208"/>
                  </a:lnTo>
                  <a:lnTo>
                    <a:pt x="1213" y="208"/>
                  </a:lnTo>
                  <a:lnTo>
                    <a:pt x="1213" y="208"/>
                  </a:lnTo>
                  <a:lnTo>
                    <a:pt x="1218" y="208"/>
                  </a:lnTo>
                  <a:lnTo>
                    <a:pt x="1218" y="208"/>
                  </a:lnTo>
                  <a:lnTo>
                    <a:pt x="1223" y="208"/>
                  </a:lnTo>
                  <a:lnTo>
                    <a:pt x="1223" y="209"/>
                  </a:lnTo>
                  <a:lnTo>
                    <a:pt x="1227" y="209"/>
                  </a:lnTo>
                  <a:lnTo>
                    <a:pt x="1227" y="210"/>
                  </a:lnTo>
                  <a:lnTo>
                    <a:pt x="1229" y="210"/>
                  </a:lnTo>
                  <a:lnTo>
                    <a:pt x="1229" y="210"/>
                  </a:lnTo>
                  <a:lnTo>
                    <a:pt x="1232" y="210"/>
                  </a:lnTo>
                  <a:lnTo>
                    <a:pt x="1232" y="211"/>
                  </a:lnTo>
                  <a:lnTo>
                    <a:pt x="1238" y="211"/>
                  </a:lnTo>
                  <a:lnTo>
                    <a:pt x="1238" y="211"/>
                  </a:lnTo>
                  <a:lnTo>
                    <a:pt x="1241" y="211"/>
                  </a:lnTo>
                  <a:lnTo>
                    <a:pt x="1241" y="211"/>
                  </a:lnTo>
                  <a:lnTo>
                    <a:pt x="1244" y="211"/>
                  </a:lnTo>
                  <a:lnTo>
                    <a:pt x="1244" y="211"/>
                  </a:lnTo>
                  <a:lnTo>
                    <a:pt x="1245" y="211"/>
                  </a:lnTo>
                  <a:lnTo>
                    <a:pt x="1245" y="211"/>
                  </a:lnTo>
                  <a:lnTo>
                    <a:pt x="1248" y="211"/>
                  </a:lnTo>
                  <a:lnTo>
                    <a:pt x="1248" y="211"/>
                  </a:lnTo>
                  <a:lnTo>
                    <a:pt x="1249" y="211"/>
                  </a:lnTo>
                  <a:lnTo>
                    <a:pt x="1249" y="211"/>
                  </a:lnTo>
                  <a:lnTo>
                    <a:pt x="1253" y="211"/>
                  </a:lnTo>
                  <a:lnTo>
                    <a:pt x="1253" y="211"/>
                  </a:lnTo>
                  <a:lnTo>
                    <a:pt x="1256" y="211"/>
                  </a:lnTo>
                  <a:lnTo>
                    <a:pt x="1256" y="214"/>
                  </a:lnTo>
                  <a:lnTo>
                    <a:pt x="1259" y="214"/>
                  </a:lnTo>
                  <a:lnTo>
                    <a:pt x="1259" y="214"/>
                  </a:lnTo>
                  <a:lnTo>
                    <a:pt x="1265" y="214"/>
                  </a:lnTo>
                  <a:lnTo>
                    <a:pt x="1265" y="216"/>
                  </a:lnTo>
                  <a:lnTo>
                    <a:pt x="1268" y="216"/>
                  </a:lnTo>
                  <a:lnTo>
                    <a:pt x="1268" y="217"/>
                  </a:lnTo>
                  <a:lnTo>
                    <a:pt x="1274" y="217"/>
                  </a:lnTo>
                  <a:lnTo>
                    <a:pt x="1274" y="218"/>
                  </a:lnTo>
                  <a:lnTo>
                    <a:pt x="1276" y="218"/>
                  </a:lnTo>
                  <a:lnTo>
                    <a:pt x="1276" y="218"/>
                  </a:lnTo>
                  <a:lnTo>
                    <a:pt x="1282" y="218"/>
                  </a:lnTo>
                  <a:lnTo>
                    <a:pt x="1282" y="221"/>
                  </a:lnTo>
                  <a:lnTo>
                    <a:pt x="1283" y="221"/>
                  </a:lnTo>
                  <a:lnTo>
                    <a:pt x="1283" y="222"/>
                  </a:lnTo>
                  <a:lnTo>
                    <a:pt x="1285" y="222"/>
                  </a:lnTo>
                  <a:lnTo>
                    <a:pt x="1285" y="222"/>
                  </a:lnTo>
                  <a:lnTo>
                    <a:pt x="1287" y="222"/>
                  </a:lnTo>
                  <a:lnTo>
                    <a:pt x="1287" y="222"/>
                  </a:lnTo>
                  <a:lnTo>
                    <a:pt x="1289" y="222"/>
                  </a:lnTo>
                  <a:lnTo>
                    <a:pt x="1289" y="223"/>
                  </a:lnTo>
                  <a:lnTo>
                    <a:pt x="1294" y="223"/>
                  </a:lnTo>
                  <a:lnTo>
                    <a:pt x="1294" y="224"/>
                  </a:lnTo>
                  <a:lnTo>
                    <a:pt x="1297" y="224"/>
                  </a:lnTo>
                  <a:lnTo>
                    <a:pt x="1297" y="224"/>
                  </a:lnTo>
                  <a:lnTo>
                    <a:pt x="1298" y="224"/>
                  </a:lnTo>
                  <a:lnTo>
                    <a:pt x="1298" y="224"/>
                  </a:lnTo>
                  <a:lnTo>
                    <a:pt x="1301" y="224"/>
                  </a:lnTo>
                  <a:lnTo>
                    <a:pt x="1301" y="225"/>
                  </a:lnTo>
                  <a:lnTo>
                    <a:pt x="1302" y="225"/>
                  </a:lnTo>
                  <a:lnTo>
                    <a:pt x="1302" y="226"/>
                  </a:lnTo>
                  <a:lnTo>
                    <a:pt x="1308" y="226"/>
                  </a:lnTo>
                  <a:lnTo>
                    <a:pt x="1308" y="226"/>
                  </a:lnTo>
                  <a:lnTo>
                    <a:pt x="1309" y="226"/>
                  </a:lnTo>
                  <a:lnTo>
                    <a:pt x="1309" y="226"/>
                  </a:lnTo>
                  <a:lnTo>
                    <a:pt x="1313" y="226"/>
                  </a:lnTo>
                  <a:lnTo>
                    <a:pt x="1313" y="226"/>
                  </a:lnTo>
                  <a:lnTo>
                    <a:pt x="1314" y="226"/>
                  </a:lnTo>
                  <a:lnTo>
                    <a:pt x="1314" y="226"/>
                  </a:lnTo>
                  <a:lnTo>
                    <a:pt x="1321" y="226"/>
                  </a:lnTo>
                  <a:lnTo>
                    <a:pt x="1321" y="226"/>
                  </a:lnTo>
                  <a:lnTo>
                    <a:pt x="1323" y="226"/>
                  </a:lnTo>
                  <a:lnTo>
                    <a:pt x="1323" y="226"/>
                  </a:lnTo>
                  <a:lnTo>
                    <a:pt x="1325" y="226"/>
                  </a:lnTo>
                  <a:lnTo>
                    <a:pt x="1325" y="226"/>
                  </a:lnTo>
                  <a:lnTo>
                    <a:pt x="1327" y="226"/>
                  </a:lnTo>
                  <a:lnTo>
                    <a:pt x="1327" y="228"/>
                  </a:lnTo>
                  <a:lnTo>
                    <a:pt x="1329" y="228"/>
                  </a:lnTo>
                  <a:lnTo>
                    <a:pt x="1329" y="229"/>
                  </a:lnTo>
                  <a:lnTo>
                    <a:pt x="1331" y="229"/>
                  </a:lnTo>
                  <a:lnTo>
                    <a:pt x="1331" y="230"/>
                  </a:lnTo>
                  <a:lnTo>
                    <a:pt x="1332" y="230"/>
                  </a:lnTo>
                  <a:lnTo>
                    <a:pt x="1332" y="230"/>
                  </a:lnTo>
                  <a:lnTo>
                    <a:pt x="1333" y="230"/>
                  </a:lnTo>
                  <a:lnTo>
                    <a:pt x="1333" y="230"/>
                  </a:lnTo>
                  <a:lnTo>
                    <a:pt x="1335" y="230"/>
                  </a:lnTo>
                  <a:lnTo>
                    <a:pt x="1335" y="230"/>
                  </a:lnTo>
                  <a:lnTo>
                    <a:pt x="1338" y="230"/>
                  </a:lnTo>
                  <a:lnTo>
                    <a:pt x="1338" y="230"/>
                  </a:lnTo>
                  <a:lnTo>
                    <a:pt x="1339" y="230"/>
                  </a:lnTo>
                  <a:lnTo>
                    <a:pt x="1339" y="231"/>
                  </a:lnTo>
                  <a:lnTo>
                    <a:pt x="1340" y="231"/>
                  </a:lnTo>
                  <a:lnTo>
                    <a:pt x="1340" y="232"/>
                  </a:lnTo>
                  <a:lnTo>
                    <a:pt x="1342" y="232"/>
                  </a:lnTo>
                  <a:lnTo>
                    <a:pt x="1342" y="234"/>
                  </a:lnTo>
                  <a:lnTo>
                    <a:pt x="1343" y="234"/>
                  </a:lnTo>
                  <a:lnTo>
                    <a:pt x="1343" y="234"/>
                  </a:lnTo>
                  <a:lnTo>
                    <a:pt x="1347" y="234"/>
                  </a:lnTo>
                  <a:lnTo>
                    <a:pt x="1347" y="234"/>
                  </a:lnTo>
                  <a:lnTo>
                    <a:pt x="1348" y="234"/>
                  </a:lnTo>
                  <a:lnTo>
                    <a:pt x="1348" y="235"/>
                  </a:lnTo>
                  <a:lnTo>
                    <a:pt x="1350" y="235"/>
                  </a:lnTo>
                  <a:lnTo>
                    <a:pt x="1350" y="235"/>
                  </a:lnTo>
                  <a:lnTo>
                    <a:pt x="1351" y="235"/>
                  </a:lnTo>
                  <a:lnTo>
                    <a:pt x="1351" y="235"/>
                  </a:lnTo>
                  <a:lnTo>
                    <a:pt x="1354" y="235"/>
                  </a:lnTo>
                  <a:lnTo>
                    <a:pt x="1354" y="236"/>
                  </a:lnTo>
                  <a:lnTo>
                    <a:pt x="1355" y="236"/>
                  </a:lnTo>
                  <a:lnTo>
                    <a:pt x="1355" y="236"/>
                  </a:lnTo>
                  <a:lnTo>
                    <a:pt x="1359" y="236"/>
                  </a:lnTo>
                  <a:lnTo>
                    <a:pt x="1359" y="237"/>
                  </a:lnTo>
                  <a:lnTo>
                    <a:pt x="1361" y="237"/>
                  </a:lnTo>
                  <a:lnTo>
                    <a:pt x="1361" y="237"/>
                  </a:lnTo>
                  <a:lnTo>
                    <a:pt x="1363" y="237"/>
                  </a:lnTo>
                  <a:lnTo>
                    <a:pt x="1363" y="237"/>
                  </a:lnTo>
                  <a:lnTo>
                    <a:pt x="1365" y="237"/>
                  </a:lnTo>
                  <a:lnTo>
                    <a:pt x="1365" y="237"/>
                  </a:lnTo>
                  <a:lnTo>
                    <a:pt x="1366" y="237"/>
                  </a:lnTo>
                  <a:lnTo>
                    <a:pt x="1366" y="239"/>
                  </a:lnTo>
                  <a:lnTo>
                    <a:pt x="1367" y="239"/>
                  </a:lnTo>
                  <a:lnTo>
                    <a:pt x="1367" y="241"/>
                  </a:lnTo>
                  <a:lnTo>
                    <a:pt x="1371" y="241"/>
                  </a:lnTo>
                  <a:lnTo>
                    <a:pt x="1371" y="241"/>
                  </a:lnTo>
                  <a:lnTo>
                    <a:pt x="1378" y="241"/>
                  </a:lnTo>
                  <a:lnTo>
                    <a:pt x="1378" y="241"/>
                  </a:lnTo>
                  <a:lnTo>
                    <a:pt x="1381" y="241"/>
                  </a:lnTo>
                  <a:lnTo>
                    <a:pt x="1381" y="241"/>
                  </a:lnTo>
                  <a:lnTo>
                    <a:pt x="1382" y="241"/>
                  </a:lnTo>
                  <a:lnTo>
                    <a:pt x="1382" y="241"/>
                  </a:lnTo>
                  <a:lnTo>
                    <a:pt x="1384" y="241"/>
                  </a:lnTo>
                  <a:lnTo>
                    <a:pt x="1384" y="241"/>
                  </a:lnTo>
                  <a:lnTo>
                    <a:pt x="1388" y="241"/>
                  </a:lnTo>
                  <a:lnTo>
                    <a:pt x="1388" y="241"/>
                  </a:lnTo>
                  <a:lnTo>
                    <a:pt x="1396" y="241"/>
                  </a:lnTo>
                  <a:lnTo>
                    <a:pt x="1396" y="241"/>
                  </a:lnTo>
                  <a:lnTo>
                    <a:pt x="1399" y="241"/>
                  </a:lnTo>
                  <a:lnTo>
                    <a:pt x="1399" y="243"/>
                  </a:lnTo>
                  <a:lnTo>
                    <a:pt x="1400" y="243"/>
                  </a:lnTo>
                  <a:lnTo>
                    <a:pt x="1400" y="244"/>
                  </a:lnTo>
                  <a:lnTo>
                    <a:pt x="1403" y="244"/>
                  </a:lnTo>
                  <a:lnTo>
                    <a:pt x="1403" y="244"/>
                  </a:lnTo>
                  <a:lnTo>
                    <a:pt x="1408" y="244"/>
                  </a:lnTo>
                  <a:lnTo>
                    <a:pt x="1408" y="244"/>
                  </a:lnTo>
                  <a:lnTo>
                    <a:pt x="1410" y="244"/>
                  </a:lnTo>
                  <a:lnTo>
                    <a:pt x="1410" y="244"/>
                  </a:lnTo>
                  <a:lnTo>
                    <a:pt x="1411" y="244"/>
                  </a:lnTo>
                  <a:lnTo>
                    <a:pt x="1411" y="245"/>
                  </a:lnTo>
                  <a:lnTo>
                    <a:pt x="1412" y="245"/>
                  </a:lnTo>
                  <a:lnTo>
                    <a:pt x="1412" y="245"/>
                  </a:lnTo>
                  <a:lnTo>
                    <a:pt x="1416" y="245"/>
                  </a:lnTo>
                  <a:lnTo>
                    <a:pt x="1416" y="246"/>
                  </a:lnTo>
                  <a:lnTo>
                    <a:pt x="1418" y="246"/>
                  </a:lnTo>
                  <a:lnTo>
                    <a:pt x="1418" y="246"/>
                  </a:lnTo>
                  <a:lnTo>
                    <a:pt x="1419" y="246"/>
                  </a:lnTo>
                  <a:lnTo>
                    <a:pt x="1419" y="248"/>
                  </a:lnTo>
                  <a:lnTo>
                    <a:pt x="1422" y="248"/>
                  </a:lnTo>
                  <a:lnTo>
                    <a:pt x="1422" y="248"/>
                  </a:lnTo>
                  <a:lnTo>
                    <a:pt x="1427" y="248"/>
                  </a:lnTo>
                  <a:lnTo>
                    <a:pt x="1427" y="249"/>
                  </a:lnTo>
                  <a:lnTo>
                    <a:pt x="1435" y="249"/>
                  </a:lnTo>
                  <a:lnTo>
                    <a:pt x="1435" y="249"/>
                  </a:lnTo>
                  <a:lnTo>
                    <a:pt x="1439" y="249"/>
                  </a:lnTo>
                  <a:lnTo>
                    <a:pt x="1439" y="249"/>
                  </a:lnTo>
                  <a:lnTo>
                    <a:pt x="1441" y="249"/>
                  </a:lnTo>
                  <a:lnTo>
                    <a:pt x="1441" y="249"/>
                  </a:lnTo>
                  <a:lnTo>
                    <a:pt x="1444" y="249"/>
                  </a:lnTo>
                  <a:lnTo>
                    <a:pt x="1444" y="249"/>
                  </a:lnTo>
                  <a:lnTo>
                    <a:pt x="1445" y="249"/>
                  </a:lnTo>
                  <a:lnTo>
                    <a:pt x="1445" y="249"/>
                  </a:lnTo>
                  <a:lnTo>
                    <a:pt x="1446" y="249"/>
                  </a:lnTo>
                  <a:lnTo>
                    <a:pt x="1446" y="249"/>
                  </a:lnTo>
                  <a:lnTo>
                    <a:pt x="1448" y="249"/>
                  </a:lnTo>
                  <a:lnTo>
                    <a:pt x="1448" y="250"/>
                  </a:lnTo>
                  <a:lnTo>
                    <a:pt x="1459" y="250"/>
                  </a:lnTo>
                  <a:lnTo>
                    <a:pt x="1459" y="250"/>
                  </a:lnTo>
                  <a:lnTo>
                    <a:pt x="1460" y="250"/>
                  </a:lnTo>
                  <a:lnTo>
                    <a:pt x="1460" y="252"/>
                  </a:lnTo>
                  <a:lnTo>
                    <a:pt x="1464" y="252"/>
                  </a:lnTo>
                  <a:lnTo>
                    <a:pt x="1464" y="252"/>
                  </a:lnTo>
                  <a:lnTo>
                    <a:pt x="1465" y="252"/>
                  </a:lnTo>
                  <a:lnTo>
                    <a:pt x="1465" y="253"/>
                  </a:lnTo>
                  <a:lnTo>
                    <a:pt x="1468" y="253"/>
                  </a:lnTo>
                  <a:lnTo>
                    <a:pt x="1468" y="253"/>
                  </a:lnTo>
                  <a:lnTo>
                    <a:pt x="1473" y="253"/>
                  </a:lnTo>
                  <a:lnTo>
                    <a:pt x="1473" y="253"/>
                  </a:lnTo>
                  <a:lnTo>
                    <a:pt x="1476" y="253"/>
                  </a:lnTo>
                  <a:lnTo>
                    <a:pt x="1476" y="254"/>
                  </a:lnTo>
                  <a:lnTo>
                    <a:pt x="1478" y="254"/>
                  </a:lnTo>
                  <a:lnTo>
                    <a:pt x="1478" y="254"/>
                  </a:lnTo>
                  <a:lnTo>
                    <a:pt x="1482" y="254"/>
                  </a:lnTo>
                  <a:lnTo>
                    <a:pt x="1482" y="254"/>
                  </a:lnTo>
                  <a:lnTo>
                    <a:pt x="1486" y="254"/>
                  </a:lnTo>
                  <a:lnTo>
                    <a:pt x="1486" y="254"/>
                  </a:lnTo>
                  <a:lnTo>
                    <a:pt x="1487" y="254"/>
                  </a:lnTo>
                  <a:lnTo>
                    <a:pt x="1487" y="256"/>
                  </a:lnTo>
                  <a:lnTo>
                    <a:pt x="1488" y="256"/>
                  </a:lnTo>
                  <a:lnTo>
                    <a:pt x="1488" y="257"/>
                  </a:lnTo>
                  <a:lnTo>
                    <a:pt x="1494" y="257"/>
                  </a:lnTo>
                  <a:lnTo>
                    <a:pt x="1494" y="257"/>
                  </a:lnTo>
                  <a:lnTo>
                    <a:pt x="1502" y="257"/>
                  </a:lnTo>
                  <a:lnTo>
                    <a:pt x="1502" y="259"/>
                  </a:lnTo>
                  <a:lnTo>
                    <a:pt x="1505" y="259"/>
                  </a:lnTo>
                  <a:lnTo>
                    <a:pt x="1505" y="260"/>
                  </a:lnTo>
                  <a:lnTo>
                    <a:pt x="1506" y="260"/>
                  </a:lnTo>
                  <a:lnTo>
                    <a:pt x="1506" y="260"/>
                  </a:lnTo>
                  <a:lnTo>
                    <a:pt x="1507" y="260"/>
                  </a:lnTo>
                  <a:lnTo>
                    <a:pt x="1507" y="260"/>
                  </a:lnTo>
                  <a:lnTo>
                    <a:pt x="1512" y="260"/>
                  </a:lnTo>
                  <a:lnTo>
                    <a:pt x="1512" y="260"/>
                  </a:lnTo>
                  <a:lnTo>
                    <a:pt x="1513" y="260"/>
                  </a:lnTo>
                  <a:lnTo>
                    <a:pt x="1513" y="262"/>
                  </a:lnTo>
                  <a:lnTo>
                    <a:pt x="1514" y="262"/>
                  </a:lnTo>
                  <a:lnTo>
                    <a:pt x="1514" y="263"/>
                  </a:lnTo>
                  <a:lnTo>
                    <a:pt x="1518" y="263"/>
                  </a:lnTo>
                  <a:lnTo>
                    <a:pt x="1518" y="264"/>
                  </a:lnTo>
                  <a:lnTo>
                    <a:pt x="1520" y="264"/>
                  </a:lnTo>
                  <a:lnTo>
                    <a:pt x="1520" y="266"/>
                  </a:lnTo>
                  <a:lnTo>
                    <a:pt x="1521" y="266"/>
                  </a:lnTo>
                  <a:lnTo>
                    <a:pt x="1521" y="266"/>
                  </a:lnTo>
                  <a:lnTo>
                    <a:pt x="1522" y="266"/>
                  </a:lnTo>
                  <a:lnTo>
                    <a:pt x="1522" y="266"/>
                  </a:lnTo>
                  <a:lnTo>
                    <a:pt x="1524" y="266"/>
                  </a:lnTo>
                  <a:lnTo>
                    <a:pt x="1524" y="266"/>
                  </a:lnTo>
                  <a:lnTo>
                    <a:pt x="1525" y="266"/>
                  </a:lnTo>
                  <a:lnTo>
                    <a:pt x="1525" y="266"/>
                  </a:lnTo>
                  <a:lnTo>
                    <a:pt x="1531" y="266"/>
                  </a:lnTo>
                  <a:lnTo>
                    <a:pt x="1531" y="267"/>
                  </a:lnTo>
                  <a:lnTo>
                    <a:pt x="1533" y="267"/>
                  </a:lnTo>
                  <a:lnTo>
                    <a:pt x="1533" y="267"/>
                  </a:lnTo>
                  <a:lnTo>
                    <a:pt x="1540" y="267"/>
                  </a:lnTo>
                  <a:lnTo>
                    <a:pt x="1540" y="267"/>
                  </a:lnTo>
                  <a:lnTo>
                    <a:pt x="1541" y="267"/>
                  </a:lnTo>
                  <a:lnTo>
                    <a:pt x="1541" y="269"/>
                  </a:lnTo>
                  <a:lnTo>
                    <a:pt x="1544" y="269"/>
                  </a:lnTo>
                  <a:lnTo>
                    <a:pt x="1544" y="269"/>
                  </a:lnTo>
                  <a:lnTo>
                    <a:pt x="1545" y="269"/>
                  </a:lnTo>
                  <a:lnTo>
                    <a:pt x="1545" y="269"/>
                  </a:lnTo>
                  <a:lnTo>
                    <a:pt x="1551" y="269"/>
                  </a:lnTo>
                  <a:lnTo>
                    <a:pt x="1551" y="269"/>
                  </a:lnTo>
                  <a:lnTo>
                    <a:pt x="1554" y="269"/>
                  </a:lnTo>
                  <a:lnTo>
                    <a:pt x="1554" y="269"/>
                  </a:lnTo>
                  <a:lnTo>
                    <a:pt x="1558" y="269"/>
                  </a:lnTo>
                  <a:lnTo>
                    <a:pt x="1558" y="270"/>
                  </a:lnTo>
                  <a:lnTo>
                    <a:pt x="1559" y="270"/>
                  </a:lnTo>
                  <a:lnTo>
                    <a:pt x="1559" y="270"/>
                  </a:lnTo>
                  <a:lnTo>
                    <a:pt x="1560" y="270"/>
                  </a:lnTo>
                  <a:lnTo>
                    <a:pt x="1560" y="270"/>
                  </a:lnTo>
                  <a:lnTo>
                    <a:pt x="1562" y="270"/>
                  </a:lnTo>
                  <a:lnTo>
                    <a:pt x="1562" y="270"/>
                  </a:lnTo>
                  <a:lnTo>
                    <a:pt x="1566" y="270"/>
                  </a:lnTo>
                  <a:lnTo>
                    <a:pt x="1566" y="272"/>
                  </a:lnTo>
                  <a:lnTo>
                    <a:pt x="1569" y="272"/>
                  </a:lnTo>
                  <a:lnTo>
                    <a:pt x="1569" y="273"/>
                  </a:lnTo>
                  <a:lnTo>
                    <a:pt x="1570" y="273"/>
                  </a:lnTo>
                  <a:lnTo>
                    <a:pt x="1570" y="273"/>
                  </a:lnTo>
                  <a:lnTo>
                    <a:pt x="1573" y="273"/>
                  </a:lnTo>
                  <a:lnTo>
                    <a:pt x="1573" y="273"/>
                  </a:lnTo>
                  <a:lnTo>
                    <a:pt x="1574" y="273"/>
                  </a:lnTo>
                  <a:lnTo>
                    <a:pt x="1574" y="273"/>
                  </a:lnTo>
                  <a:lnTo>
                    <a:pt x="1581" y="273"/>
                  </a:lnTo>
                  <a:lnTo>
                    <a:pt x="1581" y="275"/>
                  </a:lnTo>
                  <a:lnTo>
                    <a:pt x="1582" y="275"/>
                  </a:lnTo>
                  <a:lnTo>
                    <a:pt x="1582" y="275"/>
                  </a:lnTo>
                  <a:lnTo>
                    <a:pt x="1584" y="275"/>
                  </a:lnTo>
                  <a:lnTo>
                    <a:pt x="1584" y="275"/>
                  </a:lnTo>
                  <a:lnTo>
                    <a:pt x="1586" y="275"/>
                  </a:lnTo>
                  <a:lnTo>
                    <a:pt x="1586" y="275"/>
                  </a:lnTo>
                  <a:lnTo>
                    <a:pt x="1589" y="275"/>
                  </a:lnTo>
                  <a:lnTo>
                    <a:pt x="1589" y="277"/>
                  </a:lnTo>
                  <a:lnTo>
                    <a:pt x="1593" y="277"/>
                  </a:lnTo>
                  <a:lnTo>
                    <a:pt x="1593" y="277"/>
                  </a:lnTo>
                  <a:lnTo>
                    <a:pt x="1594" y="277"/>
                  </a:lnTo>
                  <a:lnTo>
                    <a:pt x="1594" y="277"/>
                  </a:lnTo>
                  <a:lnTo>
                    <a:pt x="1597" y="277"/>
                  </a:lnTo>
                  <a:lnTo>
                    <a:pt x="1597" y="278"/>
                  </a:lnTo>
                  <a:lnTo>
                    <a:pt x="1598" y="278"/>
                  </a:lnTo>
                  <a:lnTo>
                    <a:pt x="1598" y="278"/>
                  </a:lnTo>
                  <a:lnTo>
                    <a:pt x="1600" y="278"/>
                  </a:lnTo>
                  <a:lnTo>
                    <a:pt x="1600" y="278"/>
                  </a:lnTo>
                  <a:lnTo>
                    <a:pt x="1601" y="278"/>
                  </a:lnTo>
                  <a:lnTo>
                    <a:pt x="1601" y="280"/>
                  </a:lnTo>
                  <a:lnTo>
                    <a:pt x="1603" y="280"/>
                  </a:lnTo>
                  <a:lnTo>
                    <a:pt x="1603" y="280"/>
                  </a:lnTo>
                  <a:lnTo>
                    <a:pt x="1605" y="280"/>
                  </a:lnTo>
                  <a:lnTo>
                    <a:pt x="1605" y="281"/>
                  </a:lnTo>
                  <a:lnTo>
                    <a:pt x="1608" y="281"/>
                  </a:lnTo>
                  <a:lnTo>
                    <a:pt x="1608" y="281"/>
                  </a:lnTo>
                  <a:lnTo>
                    <a:pt x="1609" y="281"/>
                  </a:lnTo>
                  <a:lnTo>
                    <a:pt x="1609" y="281"/>
                  </a:lnTo>
                  <a:lnTo>
                    <a:pt x="1612" y="281"/>
                  </a:lnTo>
                  <a:lnTo>
                    <a:pt x="1612" y="281"/>
                  </a:lnTo>
                  <a:lnTo>
                    <a:pt x="1616" y="281"/>
                  </a:lnTo>
                  <a:lnTo>
                    <a:pt x="1616" y="281"/>
                  </a:lnTo>
                  <a:lnTo>
                    <a:pt x="1618" y="281"/>
                  </a:lnTo>
                  <a:lnTo>
                    <a:pt x="1618" y="281"/>
                  </a:lnTo>
                  <a:lnTo>
                    <a:pt x="1619" y="281"/>
                  </a:lnTo>
                  <a:lnTo>
                    <a:pt x="1619" y="281"/>
                  </a:lnTo>
                  <a:lnTo>
                    <a:pt x="1620" y="281"/>
                  </a:lnTo>
                  <a:lnTo>
                    <a:pt x="1620" y="283"/>
                  </a:lnTo>
                  <a:lnTo>
                    <a:pt x="1622" y="283"/>
                  </a:lnTo>
                  <a:lnTo>
                    <a:pt x="1622" y="283"/>
                  </a:lnTo>
                  <a:lnTo>
                    <a:pt x="1627" y="283"/>
                  </a:lnTo>
                  <a:lnTo>
                    <a:pt x="1627" y="283"/>
                  </a:lnTo>
                  <a:lnTo>
                    <a:pt x="1631" y="283"/>
                  </a:lnTo>
                  <a:lnTo>
                    <a:pt x="1631" y="285"/>
                  </a:lnTo>
                  <a:lnTo>
                    <a:pt x="1635" y="285"/>
                  </a:lnTo>
                  <a:lnTo>
                    <a:pt x="1635" y="285"/>
                  </a:lnTo>
                  <a:lnTo>
                    <a:pt x="1637" y="285"/>
                  </a:lnTo>
                  <a:lnTo>
                    <a:pt x="1637" y="287"/>
                  </a:lnTo>
                  <a:lnTo>
                    <a:pt x="1638" y="287"/>
                  </a:lnTo>
                  <a:lnTo>
                    <a:pt x="1638" y="287"/>
                  </a:lnTo>
                  <a:lnTo>
                    <a:pt x="1639" y="287"/>
                  </a:lnTo>
                  <a:lnTo>
                    <a:pt x="1639" y="288"/>
                  </a:lnTo>
                  <a:lnTo>
                    <a:pt x="1645" y="288"/>
                  </a:lnTo>
                  <a:lnTo>
                    <a:pt x="1645" y="288"/>
                  </a:lnTo>
                  <a:lnTo>
                    <a:pt x="1647" y="288"/>
                  </a:lnTo>
                  <a:lnTo>
                    <a:pt x="1647" y="288"/>
                  </a:lnTo>
                  <a:lnTo>
                    <a:pt x="1650" y="288"/>
                  </a:lnTo>
                  <a:lnTo>
                    <a:pt x="1650" y="288"/>
                  </a:lnTo>
                  <a:lnTo>
                    <a:pt x="1656" y="288"/>
                  </a:lnTo>
                  <a:lnTo>
                    <a:pt x="1656" y="288"/>
                  </a:lnTo>
                  <a:lnTo>
                    <a:pt x="1657" y="288"/>
                  </a:lnTo>
                  <a:lnTo>
                    <a:pt x="1657" y="288"/>
                  </a:lnTo>
                  <a:lnTo>
                    <a:pt x="1660" y="288"/>
                  </a:lnTo>
                  <a:lnTo>
                    <a:pt x="1660" y="288"/>
                  </a:lnTo>
                  <a:lnTo>
                    <a:pt x="1665" y="288"/>
                  </a:lnTo>
                  <a:lnTo>
                    <a:pt x="1665" y="288"/>
                  </a:lnTo>
                  <a:lnTo>
                    <a:pt x="1666" y="288"/>
                  </a:lnTo>
                  <a:lnTo>
                    <a:pt x="1666" y="288"/>
                  </a:lnTo>
                  <a:lnTo>
                    <a:pt x="1668" y="288"/>
                  </a:lnTo>
                  <a:lnTo>
                    <a:pt x="1668" y="288"/>
                  </a:lnTo>
                  <a:lnTo>
                    <a:pt x="1672" y="288"/>
                  </a:lnTo>
                  <a:lnTo>
                    <a:pt x="1672" y="290"/>
                  </a:lnTo>
                  <a:lnTo>
                    <a:pt x="1673" y="290"/>
                  </a:lnTo>
                  <a:lnTo>
                    <a:pt x="1673" y="290"/>
                  </a:lnTo>
                  <a:lnTo>
                    <a:pt x="1675" y="290"/>
                  </a:lnTo>
                  <a:lnTo>
                    <a:pt x="1675" y="290"/>
                  </a:lnTo>
                  <a:lnTo>
                    <a:pt x="1676" y="290"/>
                  </a:lnTo>
                  <a:lnTo>
                    <a:pt x="1676" y="292"/>
                  </a:lnTo>
                  <a:lnTo>
                    <a:pt x="1677" y="292"/>
                  </a:lnTo>
                  <a:lnTo>
                    <a:pt x="1677" y="292"/>
                  </a:lnTo>
                  <a:lnTo>
                    <a:pt x="1679" y="292"/>
                  </a:lnTo>
                  <a:lnTo>
                    <a:pt x="1679" y="292"/>
                  </a:lnTo>
                  <a:lnTo>
                    <a:pt x="1683" y="292"/>
                  </a:lnTo>
                  <a:lnTo>
                    <a:pt x="1683" y="292"/>
                  </a:lnTo>
                  <a:lnTo>
                    <a:pt x="1685" y="292"/>
                  </a:lnTo>
                  <a:lnTo>
                    <a:pt x="1685" y="292"/>
                  </a:lnTo>
                  <a:lnTo>
                    <a:pt x="1688" y="292"/>
                  </a:lnTo>
                  <a:lnTo>
                    <a:pt x="1688" y="292"/>
                  </a:lnTo>
                  <a:lnTo>
                    <a:pt x="1691" y="292"/>
                  </a:lnTo>
                  <a:lnTo>
                    <a:pt x="1691" y="292"/>
                  </a:lnTo>
                  <a:lnTo>
                    <a:pt x="1694" y="292"/>
                  </a:lnTo>
                  <a:lnTo>
                    <a:pt x="1694" y="292"/>
                  </a:lnTo>
                  <a:lnTo>
                    <a:pt x="1695" y="292"/>
                  </a:lnTo>
                  <a:lnTo>
                    <a:pt x="1695" y="292"/>
                  </a:lnTo>
                  <a:lnTo>
                    <a:pt x="1699" y="292"/>
                  </a:lnTo>
                  <a:lnTo>
                    <a:pt x="1699" y="292"/>
                  </a:lnTo>
                  <a:lnTo>
                    <a:pt x="1703" y="292"/>
                  </a:lnTo>
                  <a:lnTo>
                    <a:pt x="1703" y="292"/>
                  </a:lnTo>
                  <a:lnTo>
                    <a:pt x="1704" y="292"/>
                  </a:lnTo>
                  <a:lnTo>
                    <a:pt x="1704" y="292"/>
                  </a:lnTo>
                  <a:lnTo>
                    <a:pt x="1709" y="292"/>
                  </a:lnTo>
                  <a:lnTo>
                    <a:pt x="1709" y="292"/>
                  </a:lnTo>
                  <a:lnTo>
                    <a:pt x="1724" y="292"/>
                  </a:lnTo>
                  <a:lnTo>
                    <a:pt x="1724" y="292"/>
                  </a:lnTo>
                  <a:lnTo>
                    <a:pt x="1725" y="292"/>
                  </a:lnTo>
                  <a:lnTo>
                    <a:pt x="1725" y="294"/>
                  </a:lnTo>
                  <a:lnTo>
                    <a:pt x="1726" y="294"/>
                  </a:lnTo>
                  <a:lnTo>
                    <a:pt x="1726" y="294"/>
                  </a:lnTo>
                  <a:lnTo>
                    <a:pt x="1728" y="294"/>
                  </a:lnTo>
                  <a:lnTo>
                    <a:pt x="1728" y="296"/>
                  </a:lnTo>
                  <a:lnTo>
                    <a:pt x="1730" y="296"/>
                  </a:lnTo>
                  <a:lnTo>
                    <a:pt x="1730" y="296"/>
                  </a:lnTo>
                  <a:lnTo>
                    <a:pt x="1732" y="296"/>
                  </a:lnTo>
                  <a:lnTo>
                    <a:pt x="1732" y="296"/>
                  </a:lnTo>
                  <a:lnTo>
                    <a:pt x="1736" y="296"/>
                  </a:lnTo>
                  <a:lnTo>
                    <a:pt x="1736" y="296"/>
                  </a:lnTo>
                  <a:lnTo>
                    <a:pt x="1741" y="296"/>
                  </a:lnTo>
                  <a:lnTo>
                    <a:pt x="1741" y="296"/>
                  </a:lnTo>
                  <a:lnTo>
                    <a:pt x="1743" y="296"/>
                  </a:lnTo>
                  <a:lnTo>
                    <a:pt x="1743" y="296"/>
                  </a:lnTo>
                  <a:lnTo>
                    <a:pt x="1744" y="296"/>
                  </a:lnTo>
                  <a:lnTo>
                    <a:pt x="1744" y="296"/>
                  </a:lnTo>
                  <a:lnTo>
                    <a:pt x="1745" y="296"/>
                  </a:lnTo>
                  <a:lnTo>
                    <a:pt x="1745" y="296"/>
                  </a:lnTo>
                  <a:lnTo>
                    <a:pt x="1747" y="296"/>
                  </a:lnTo>
                  <a:lnTo>
                    <a:pt x="1747" y="296"/>
                  </a:lnTo>
                  <a:lnTo>
                    <a:pt x="1748" y="296"/>
                  </a:lnTo>
                  <a:lnTo>
                    <a:pt x="1748" y="296"/>
                  </a:lnTo>
                  <a:lnTo>
                    <a:pt x="1749" y="296"/>
                  </a:lnTo>
                  <a:lnTo>
                    <a:pt x="1749" y="298"/>
                  </a:lnTo>
                  <a:lnTo>
                    <a:pt x="1751" y="298"/>
                  </a:lnTo>
                  <a:lnTo>
                    <a:pt x="1751" y="300"/>
                  </a:lnTo>
                  <a:lnTo>
                    <a:pt x="1752" y="300"/>
                  </a:lnTo>
                  <a:lnTo>
                    <a:pt x="1752" y="302"/>
                  </a:lnTo>
                  <a:lnTo>
                    <a:pt x="1755" y="302"/>
                  </a:lnTo>
                  <a:lnTo>
                    <a:pt x="1755" y="302"/>
                  </a:lnTo>
                  <a:lnTo>
                    <a:pt x="1756" y="302"/>
                  </a:lnTo>
                  <a:lnTo>
                    <a:pt x="1756" y="302"/>
                  </a:lnTo>
                  <a:lnTo>
                    <a:pt x="1757" y="302"/>
                  </a:lnTo>
                  <a:lnTo>
                    <a:pt x="1757" y="304"/>
                  </a:lnTo>
                  <a:lnTo>
                    <a:pt x="1760" y="304"/>
                  </a:lnTo>
                  <a:lnTo>
                    <a:pt x="1760" y="304"/>
                  </a:lnTo>
                  <a:lnTo>
                    <a:pt x="1762" y="304"/>
                  </a:lnTo>
                  <a:lnTo>
                    <a:pt x="1762" y="304"/>
                  </a:lnTo>
                  <a:lnTo>
                    <a:pt x="1763" y="304"/>
                  </a:lnTo>
                  <a:lnTo>
                    <a:pt x="1763" y="304"/>
                  </a:lnTo>
                  <a:lnTo>
                    <a:pt x="1764" y="304"/>
                  </a:lnTo>
                  <a:lnTo>
                    <a:pt x="1764" y="304"/>
                  </a:lnTo>
                  <a:lnTo>
                    <a:pt x="1768" y="304"/>
                  </a:lnTo>
                  <a:lnTo>
                    <a:pt x="1768" y="304"/>
                  </a:lnTo>
                  <a:lnTo>
                    <a:pt x="1770" y="304"/>
                  </a:lnTo>
                  <a:lnTo>
                    <a:pt x="1770" y="304"/>
                  </a:lnTo>
                  <a:lnTo>
                    <a:pt x="1771" y="304"/>
                  </a:lnTo>
                  <a:lnTo>
                    <a:pt x="1771" y="304"/>
                  </a:lnTo>
                  <a:lnTo>
                    <a:pt x="1772" y="304"/>
                  </a:lnTo>
                  <a:lnTo>
                    <a:pt x="1772" y="304"/>
                  </a:lnTo>
                  <a:lnTo>
                    <a:pt x="1774" y="304"/>
                  </a:lnTo>
                  <a:lnTo>
                    <a:pt x="1774" y="304"/>
                  </a:lnTo>
                  <a:lnTo>
                    <a:pt x="1775" y="304"/>
                  </a:lnTo>
                  <a:lnTo>
                    <a:pt x="1775" y="304"/>
                  </a:lnTo>
                  <a:lnTo>
                    <a:pt x="1778" y="304"/>
                  </a:lnTo>
                  <a:lnTo>
                    <a:pt x="1778" y="304"/>
                  </a:lnTo>
                  <a:lnTo>
                    <a:pt x="1779" y="304"/>
                  </a:lnTo>
                  <a:lnTo>
                    <a:pt x="1779" y="304"/>
                  </a:lnTo>
                  <a:lnTo>
                    <a:pt x="1781" y="304"/>
                  </a:lnTo>
                  <a:lnTo>
                    <a:pt x="1781" y="304"/>
                  </a:lnTo>
                  <a:lnTo>
                    <a:pt x="1785" y="304"/>
                  </a:lnTo>
                  <a:lnTo>
                    <a:pt x="1785" y="304"/>
                  </a:lnTo>
                  <a:lnTo>
                    <a:pt x="1786" y="304"/>
                  </a:lnTo>
                  <a:lnTo>
                    <a:pt x="1786" y="304"/>
                  </a:lnTo>
                  <a:lnTo>
                    <a:pt x="1787" y="304"/>
                  </a:lnTo>
                  <a:lnTo>
                    <a:pt x="1787" y="304"/>
                  </a:lnTo>
                  <a:lnTo>
                    <a:pt x="1789" y="304"/>
                  </a:lnTo>
                  <a:lnTo>
                    <a:pt x="1789" y="304"/>
                  </a:lnTo>
                  <a:lnTo>
                    <a:pt x="1790" y="304"/>
                  </a:lnTo>
                  <a:lnTo>
                    <a:pt x="1790" y="304"/>
                  </a:lnTo>
                  <a:lnTo>
                    <a:pt x="1791" y="304"/>
                  </a:lnTo>
                  <a:lnTo>
                    <a:pt x="1791" y="304"/>
                  </a:lnTo>
                  <a:lnTo>
                    <a:pt x="1793" y="304"/>
                  </a:lnTo>
                  <a:lnTo>
                    <a:pt x="1793" y="304"/>
                  </a:lnTo>
                  <a:lnTo>
                    <a:pt x="1794" y="304"/>
                  </a:lnTo>
                  <a:lnTo>
                    <a:pt x="1794" y="304"/>
                  </a:lnTo>
                  <a:lnTo>
                    <a:pt x="1797" y="304"/>
                  </a:lnTo>
                  <a:lnTo>
                    <a:pt x="1797" y="304"/>
                  </a:lnTo>
                  <a:lnTo>
                    <a:pt x="1798" y="304"/>
                  </a:lnTo>
                  <a:lnTo>
                    <a:pt x="1798" y="304"/>
                  </a:lnTo>
                  <a:lnTo>
                    <a:pt x="1800" y="304"/>
                  </a:lnTo>
                  <a:lnTo>
                    <a:pt x="1800" y="304"/>
                  </a:lnTo>
                  <a:lnTo>
                    <a:pt x="1801" y="304"/>
                  </a:lnTo>
                  <a:lnTo>
                    <a:pt x="1801" y="304"/>
                  </a:lnTo>
                  <a:lnTo>
                    <a:pt x="1802" y="304"/>
                  </a:lnTo>
                  <a:lnTo>
                    <a:pt x="1802" y="304"/>
                  </a:lnTo>
                  <a:lnTo>
                    <a:pt x="1808" y="304"/>
                  </a:lnTo>
                  <a:lnTo>
                    <a:pt x="1808" y="304"/>
                  </a:lnTo>
                  <a:lnTo>
                    <a:pt x="1809" y="304"/>
                  </a:lnTo>
                  <a:lnTo>
                    <a:pt x="1809" y="304"/>
                  </a:lnTo>
                  <a:lnTo>
                    <a:pt x="1811" y="304"/>
                  </a:lnTo>
                  <a:lnTo>
                    <a:pt x="1811" y="307"/>
                  </a:lnTo>
                  <a:lnTo>
                    <a:pt x="1812" y="307"/>
                  </a:lnTo>
                  <a:lnTo>
                    <a:pt x="1812" y="310"/>
                  </a:lnTo>
                  <a:lnTo>
                    <a:pt x="1816" y="310"/>
                  </a:lnTo>
                  <a:lnTo>
                    <a:pt x="1816" y="310"/>
                  </a:lnTo>
                  <a:lnTo>
                    <a:pt x="1819" y="310"/>
                  </a:lnTo>
                  <a:lnTo>
                    <a:pt x="1819" y="310"/>
                  </a:lnTo>
                  <a:lnTo>
                    <a:pt x="1820" y="310"/>
                  </a:lnTo>
                  <a:lnTo>
                    <a:pt x="1820" y="310"/>
                  </a:lnTo>
                  <a:lnTo>
                    <a:pt x="1825" y="310"/>
                  </a:lnTo>
                  <a:lnTo>
                    <a:pt x="1825" y="310"/>
                  </a:lnTo>
                  <a:lnTo>
                    <a:pt x="1827" y="310"/>
                  </a:lnTo>
                  <a:lnTo>
                    <a:pt x="1827" y="310"/>
                  </a:lnTo>
                  <a:lnTo>
                    <a:pt x="1828" y="310"/>
                  </a:lnTo>
                  <a:lnTo>
                    <a:pt x="1828" y="310"/>
                  </a:lnTo>
                  <a:lnTo>
                    <a:pt x="1829" y="310"/>
                  </a:lnTo>
                  <a:lnTo>
                    <a:pt x="1829" y="310"/>
                  </a:lnTo>
                  <a:lnTo>
                    <a:pt x="1832" y="310"/>
                  </a:lnTo>
                  <a:lnTo>
                    <a:pt x="1832" y="310"/>
                  </a:lnTo>
                  <a:lnTo>
                    <a:pt x="1835" y="310"/>
                  </a:lnTo>
                  <a:lnTo>
                    <a:pt x="1835" y="310"/>
                  </a:lnTo>
                  <a:lnTo>
                    <a:pt x="1836" y="310"/>
                  </a:lnTo>
                  <a:lnTo>
                    <a:pt x="1836" y="310"/>
                  </a:lnTo>
                  <a:lnTo>
                    <a:pt x="1838" y="310"/>
                  </a:lnTo>
                  <a:lnTo>
                    <a:pt x="1838" y="310"/>
                  </a:lnTo>
                  <a:lnTo>
                    <a:pt x="1840" y="310"/>
                  </a:lnTo>
                  <a:lnTo>
                    <a:pt x="1840" y="310"/>
                  </a:lnTo>
                  <a:lnTo>
                    <a:pt x="1842" y="310"/>
                  </a:lnTo>
                  <a:lnTo>
                    <a:pt x="1842" y="310"/>
                  </a:lnTo>
                  <a:lnTo>
                    <a:pt x="1846" y="310"/>
                  </a:lnTo>
                  <a:lnTo>
                    <a:pt x="1846" y="310"/>
                  </a:lnTo>
                  <a:lnTo>
                    <a:pt x="1847" y="310"/>
                  </a:lnTo>
                  <a:lnTo>
                    <a:pt x="1847" y="310"/>
                  </a:lnTo>
                  <a:lnTo>
                    <a:pt x="1849" y="310"/>
                  </a:lnTo>
                  <a:lnTo>
                    <a:pt x="1849" y="310"/>
                  </a:lnTo>
                  <a:lnTo>
                    <a:pt x="1850" y="310"/>
                  </a:lnTo>
                  <a:lnTo>
                    <a:pt x="1850" y="310"/>
                  </a:lnTo>
                  <a:lnTo>
                    <a:pt x="1851" y="310"/>
                  </a:lnTo>
                  <a:lnTo>
                    <a:pt x="1851" y="310"/>
                  </a:lnTo>
                  <a:lnTo>
                    <a:pt x="1854" y="310"/>
                  </a:lnTo>
                  <a:lnTo>
                    <a:pt x="1854" y="310"/>
                  </a:lnTo>
                  <a:lnTo>
                    <a:pt x="1855" y="310"/>
                  </a:lnTo>
                  <a:lnTo>
                    <a:pt x="1855" y="310"/>
                  </a:lnTo>
                  <a:lnTo>
                    <a:pt x="1857" y="310"/>
                  </a:lnTo>
                  <a:lnTo>
                    <a:pt x="1857" y="310"/>
                  </a:lnTo>
                  <a:lnTo>
                    <a:pt x="1863" y="310"/>
                  </a:lnTo>
                  <a:lnTo>
                    <a:pt x="1863" y="310"/>
                  </a:lnTo>
                  <a:lnTo>
                    <a:pt x="1865" y="310"/>
                  </a:lnTo>
                  <a:lnTo>
                    <a:pt x="1865" y="310"/>
                  </a:lnTo>
                  <a:lnTo>
                    <a:pt x="1868" y="310"/>
                  </a:lnTo>
                  <a:lnTo>
                    <a:pt x="1868" y="314"/>
                  </a:lnTo>
                  <a:lnTo>
                    <a:pt x="1869" y="314"/>
                  </a:lnTo>
                  <a:lnTo>
                    <a:pt x="1869" y="314"/>
                  </a:lnTo>
                  <a:lnTo>
                    <a:pt x="1873" y="314"/>
                  </a:lnTo>
                  <a:lnTo>
                    <a:pt x="1873" y="314"/>
                  </a:lnTo>
                  <a:lnTo>
                    <a:pt x="1874" y="314"/>
                  </a:lnTo>
                  <a:lnTo>
                    <a:pt x="1874" y="318"/>
                  </a:lnTo>
                  <a:lnTo>
                    <a:pt x="1877" y="318"/>
                  </a:lnTo>
                  <a:lnTo>
                    <a:pt x="1877" y="318"/>
                  </a:lnTo>
                  <a:lnTo>
                    <a:pt x="1878" y="318"/>
                  </a:lnTo>
                  <a:lnTo>
                    <a:pt x="1878" y="318"/>
                  </a:lnTo>
                  <a:lnTo>
                    <a:pt x="1880" y="318"/>
                  </a:lnTo>
                  <a:lnTo>
                    <a:pt x="1880" y="318"/>
                  </a:lnTo>
                  <a:lnTo>
                    <a:pt x="1881" y="318"/>
                  </a:lnTo>
                  <a:lnTo>
                    <a:pt x="1881" y="318"/>
                  </a:lnTo>
                  <a:lnTo>
                    <a:pt x="1884" y="318"/>
                  </a:lnTo>
                  <a:lnTo>
                    <a:pt x="1884" y="318"/>
                  </a:lnTo>
                  <a:lnTo>
                    <a:pt x="1887" y="318"/>
                  </a:lnTo>
                  <a:lnTo>
                    <a:pt x="1887" y="318"/>
                  </a:lnTo>
                  <a:lnTo>
                    <a:pt x="1888" y="318"/>
                  </a:lnTo>
                  <a:lnTo>
                    <a:pt x="1888" y="318"/>
                  </a:lnTo>
                  <a:lnTo>
                    <a:pt x="1891" y="318"/>
                  </a:lnTo>
                  <a:lnTo>
                    <a:pt x="1891" y="318"/>
                  </a:lnTo>
                  <a:lnTo>
                    <a:pt x="1892" y="318"/>
                  </a:lnTo>
                  <a:lnTo>
                    <a:pt x="1892" y="318"/>
                  </a:lnTo>
                  <a:lnTo>
                    <a:pt x="1893" y="318"/>
                  </a:lnTo>
                  <a:lnTo>
                    <a:pt x="1893" y="318"/>
                  </a:lnTo>
                  <a:lnTo>
                    <a:pt x="1896" y="318"/>
                  </a:lnTo>
                  <a:lnTo>
                    <a:pt x="1896" y="318"/>
                  </a:lnTo>
                  <a:lnTo>
                    <a:pt x="1897" y="318"/>
                  </a:lnTo>
                  <a:lnTo>
                    <a:pt x="1897" y="318"/>
                  </a:lnTo>
                  <a:lnTo>
                    <a:pt x="1900" y="318"/>
                  </a:lnTo>
                  <a:lnTo>
                    <a:pt x="1900" y="318"/>
                  </a:lnTo>
                  <a:lnTo>
                    <a:pt x="1902" y="318"/>
                  </a:lnTo>
                  <a:lnTo>
                    <a:pt x="1902" y="318"/>
                  </a:lnTo>
                  <a:lnTo>
                    <a:pt x="1903" y="318"/>
                  </a:lnTo>
                  <a:lnTo>
                    <a:pt x="1903" y="318"/>
                  </a:lnTo>
                  <a:lnTo>
                    <a:pt x="1906" y="318"/>
                  </a:lnTo>
                  <a:lnTo>
                    <a:pt x="1906" y="318"/>
                  </a:lnTo>
                  <a:lnTo>
                    <a:pt x="1907" y="318"/>
                  </a:lnTo>
                  <a:lnTo>
                    <a:pt x="1907" y="318"/>
                  </a:lnTo>
                  <a:lnTo>
                    <a:pt x="1912" y="318"/>
                  </a:lnTo>
                  <a:lnTo>
                    <a:pt x="1912" y="318"/>
                  </a:lnTo>
                  <a:lnTo>
                    <a:pt x="1914" y="318"/>
                  </a:lnTo>
                  <a:lnTo>
                    <a:pt x="1914" y="318"/>
                  </a:lnTo>
                  <a:lnTo>
                    <a:pt x="1915" y="318"/>
                  </a:lnTo>
                  <a:lnTo>
                    <a:pt x="1915" y="318"/>
                  </a:lnTo>
                  <a:lnTo>
                    <a:pt x="1917" y="318"/>
                  </a:lnTo>
                  <a:lnTo>
                    <a:pt x="1917" y="318"/>
                  </a:lnTo>
                  <a:lnTo>
                    <a:pt x="1918" y="318"/>
                  </a:lnTo>
                  <a:lnTo>
                    <a:pt x="1918" y="318"/>
                  </a:lnTo>
                  <a:lnTo>
                    <a:pt x="1921" y="318"/>
                  </a:lnTo>
                  <a:lnTo>
                    <a:pt x="1921" y="318"/>
                  </a:lnTo>
                  <a:lnTo>
                    <a:pt x="1922" y="318"/>
                  </a:lnTo>
                  <a:lnTo>
                    <a:pt x="1922" y="318"/>
                  </a:lnTo>
                  <a:lnTo>
                    <a:pt x="1926" y="318"/>
                  </a:lnTo>
                  <a:lnTo>
                    <a:pt x="1926" y="318"/>
                  </a:lnTo>
                  <a:lnTo>
                    <a:pt x="1930" y="318"/>
                  </a:lnTo>
                  <a:lnTo>
                    <a:pt x="1930" y="318"/>
                  </a:lnTo>
                  <a:lnTo>
                    <a:pt x="1931" y="318"/>
                  </a:lnTo>
                  <a:lnTo>
                    <a:pt x="1931" y="318"/>
                  </a:lnTo>
                  <a:lnTo>
                    <a:pt x="1933" y="318"/>
                  </a:lnTo>
                  <a:lnTo>
                    <a:pt x="1933" y="318"/>
                  </a:lnTo>
                  <a:lnTo>
                    <a:pt x="1934" y="318"/>
                  </a:lnTo>
                  <a:lnTo>
                    <a:pt x="1934" y="318"/>
                  </a:lnTo>
                  <a:lnTo>
                    <a:pt x="1936" y="318"/>
                  </a:lnTo>
                  <a:lnTo>
                    <a:pt x="1936" y="318"/>
                  </a:lnTo>
                  <a:lnTo>
                    <a:pt x="1937" y="318"/>
                  </a:lnTo>
                  <a:lnTo>
                    <a:pt x="1937" y="318"/>
                  </a:lnTo>
                  <a:lnTo>
                    <a:pt x="1938" y="318"/>
                  </a:lnTo>
                  <a:lnTo>
                    <a:pt x="1938" y="318"/>
                  </a:lnTo>
                  <a:lnTo>
                    <a:pt x="1940" y="318"/>
                  </a:lnTo>
                  <a:lnTo>
                    <a:pt x="1940" y="318"/>
                  </a:lnTo>
                  <a:lnTo>
                    <a:pt x="1941" y="318"/>
                  </a:lnTo>
                  <a:lnTo>
                    <a:pt x="1941" y="318"/>
                  </a:lnTo>
                  <a:lnTo>
                    <a:pt x="1942" y="318"/>
                  </a:lnTo>
                  <a:lnTo>
                    <a:pt x="1942" y="318"/>
                  </a:lnTo>
                  <a:lnTo>
                    <a:pt x="1944" y="318"/>
                  </a:lnTo>
                  <a:lnTo>
                    <a:pt x="1944" y="318"/>
                  </a:lnTo>
                  <a:lnTo>
                    <a:pt x="1948" y="318"/>
                  </a:lnTo>
                  <a:lnTo>
                    <a:pt x="1948" y="318"/>
                  </a:lnTo>
                  <a:lnTo>
                    <a:pt x="1951" y="318"/>
                  </a:lnTo>
                  <a:lnTo>
                    <a:pt x="1951" y="318"/>
                  </a:lnTo>
                  <a:lnTo>
                    <a:pt x="1952" y="318"/>
                  </a:lnTo>
                  <a:lnTo>
                    <a:pt x="1952" y="318"/>
                  </a:lnTo>
                  <a:lnTo>
                    <a:pt x="1953" y="318"/>
                  </a:lnTo>
                  <a:lnTo>
                    <a:pt x="1953" y="318"/>
                  </a:lnTo>
                  <a:lnTo>
                    <a:pt x="1955" y="318"/>
                  </a:lnTo>
                  <a:lnTo>
                    <a:pt x="1955" y="318"/>
                  </a:lnTo>
                  <a:lnTo>
                    <a:pt x="1959" y="318"/>
                  </a:lnTo>
                  <a:lnTo>
                    <a:pt x="1959" y="318"/>
                  </a:lnTo>
                  <a:lnTo>
                    <a:pt x="1961" y="318"/>
                  </a:lnTo>
                  <a:lnTo>
                    <a:pt x="1961" y="318"/>
                  </a:lnTo>
                  <a:lnTo>
                    <a:pt x="1964" y="318"/>
                  </a:lnTo>
                  <a:lnTo>
                    <a:pt x="1964" y="318"/>
                  </a:lnTo>
                  <a:lnTo>
                    <a:pt x="1967" y="318"/>
                  </a:lnTo>
                  <a:lnTo>
                    <a:pt x="1967" y="318"/>
                  </a:lnTo>
                  <a:lnTo>
                    <a:pt x="1971" y="318"/>
                  </a:lnTo>
                  <a:lnTo>
                    <a:pt x="1971" y="318"/>
                  </a:lnTo>
                  <a:lnTo>
                    <a:pt x="1972" y="318"/>
                  </a:lnTo>
                  <a:lnTo>
                    <a:pt x="1972" y="318"/>
                  </a:lnTo>
                  <a:lnTo>
                    <a:pt x="1978" y="318"/>
                  </a:lnTo>
                  <a:lnTo>
                    <a:pt x="1978" y="318"/>
                  </a:lnTo>
                  <a:lnTo>
                    <a:pt x="1979" y="318"/>
                  </a:lnTo>
                  <a:lnTo>
                    <a:pt x="1979" y="318"/>
                  </a:lnTo>
                  <a:lnTo>
                    <a:pt x="1982" y="318"/>
                  </a:lnTo>
                  <a:lnTo>
                    <a:pt x="1982" y="318"/>
                  </a:lnTo>
                  <a:lnTo>
                    <a:pt x="1987" y="318"/>
                  </a:lnTo>
                  <a:lnTo>
                    <a:pt x="1987" y="318"/>
                  </a:lnTo>
                  <a:lnTo>
                    <a:pt x="1998" y="318"/>
                  </a:lnTo>
                  <a:lnTo>
                    <a:pt x="1998" y="318"/>
                  </a:lnTo>
                  <a:lnTo>
                    <a:pt x="2001" y="318"/>
                  </a:lnTo>
                  <a:lnTo>
                    <a:pt x="2001" y="318"/>
                  </a:lnTo>
                  <a:lnTo>
                    <a:pt x="2003" y="318"/>
                  </a:lnTo>
                  <a:lnTo>
                    <a:pt x="2003" y="318"/>
                  </a:lnTo>
                  <a:lnTo>
                    <a:pt x="2008" y="318"/>
                  </a:lnTo>
                  <a:lnTo>
                    <a:pt x="2008" y="318"/>
                  </a:lnTo>
                  <a:lnTo>
                    <a:pt x="2010" y="318"/>
                  </a:lnTo>
                  <a:lnTo>
                    <a:pt x="2010" y="318"/>
                  </a:lnTo>
                  <a:lnTo>
                    <a:pt x="2021" y="318"/>
                  </a:lnTo>
                  <a:lnTo>
                    <a:pt x="2021" y="318"/>
                  </a:lnTo>
                  <a:lnTo>
                    <a:pt x="2025" y="318"/>
                  </a:lnTo>
                  <a:lnTo>
                    <a:pt x="2025" y="318"/>
                  </a:lnTo>
                  <a:lnTo>
                    <a:pt x="2028" y="318"/>
                  </a:lnTo>
                  <a:lnTo>
                    <a:pt x="2028" y="318"/>
                  </a:lnTo>
                  <a:lnTo>
                    <a:pt x="2029" y="318"/>
                  </a:lnTo>
                  <a:lnTo>
                    <a:pt x="2029" y="318"/>
                  </a:lnTo>
                  <a:lnTo>
                    <a:pt x="2036" y="318"/>
                  </a:lnTo>
                  <a:lnTo>
                    <a:pt x="2036" y="318"/>
                  </a:lnTo>
                  <a:lnTo>
                    <a:pt x="2037" y="318"/>
                  </a:lnTo>
                  <a:lnTo>
                    <a:pt x="2037" y="318"/>
                  </a:lnTo>
                  <a:lnTo>
                    <a:pt x="2047" y="318"/>
                  </a:lnTo>
                  <a:lnTo>
                    <a:pt x="2047" y="318"/>
                  </a:lnTo>
                  <a:lnTo>
                    <a:pt x="2048" y="318"/>
                  </a:lnTo>
                  <a:lnTo>
                    <a:pt x="2048" y="318"/>
                  </a:lnTo>
                  <a:lnTo>
                    <a:pt x="2050" y="318"/>
                  </a:lnTo>
                  <a:lnTo>
                    <a:pt x="2050" y="318"/>
                  </a:lnTo>
                  <a:lnTo>
                    <a:pt x="2056" y="318"/>
                  </a:lnTo>
                  <a:lnTo>
                    <a:pt x="2056" y="318"/>
                  </a:lnTo>
                  <a:lnTo>
                    <a:pt x="2063" y="318"/>
                  </a:lnTo>
                  <a:lnTo>
                    <a:pt x="2063" y="318"/>
                  </a:lnTo>
                  <a:lnTo>
                    <a:pt x="2069" y="318"/>
                  </a:lnTo>
                  <a:lnTo>
                    <a:pt x="2069" y="318"/>
                  </a:lnTo>
                  <a:lnTo>
                    <a:pt x="2078" y="318"/>
                  </a:lnTo>
                  <a:lnTo>
                    <a:pt x="2078" y="318"/>
                  </a:lnTo>
                  <a:lnTo>
                    <a:pt x="2086" y="318"/>
                  </a:lnTo>
                  <a:lnTo>
                    <a:pt x="2086" y="318"/>
                  </a:lnTo>
                </a:path>
              </a:pathLst>
            </a:custGeom>
            <a:noFill/>
            <a:ln w="46038">
              <a:solidFill>
                <a:srgbClr val="273F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301" y="1134"/>
              <a:ext cx="3990" cy="689"/>
            </a:xfrm>
            <a:custGeom>
              <a:avLst/>
              <a:gdLst>
                <a:gd name="T0" fmla="*/ 90 w 2078"/>
                <a:gd name="T1" fmla="*/ 3 h 359"/>
                <a:gd name="T2" fmla="*/ 162 w 2078"/>
                <a:gd name="T3" fmla="*/ 11 h 359"/>
                <a:gd name="T4" fmla="*/ 226 w 2078"/>
                <a:gd name="T5" fmla="*/ 17 h 359"/>
                <a:gd name="T6" fmla="*/ 343 w 2078"/>
                <a:gd name="T7" fmla="*/ 24 h 359"/>
                <a:gd name="T8" fmla="*/ 400 w 2078"/>
                <a:gd name="T9" fmla="*/ 33 h 359"/>
                <a:gd name="T10" fmla="*/ 456 w 2078"/>
                <a:gd name="T11" fmla="*/ 43 h 359"/>
                <a:gd name="T12" fmla="*/ 506 w 2078"/>
                <a:gd name="T13" fmla="*/ 53 h 359"/>
                <a:gd name="T14" fmla="*/ 544 w 2078"/>
                <a:gd name="T15" fmla="*/ 60 h 359"/>
                <a:gd name="T16" fmla="*/ 589 w 2078"/>
                <a:gd name="T17" fmla="*/ 70 h 359"/>
                <a:gd name="T18" fmla="*/ 648 w 2078"/>
                <a:gd name="T19" fmla="*/ 80 h 359"/>
                <a:gd name="T20" fmla="*/ 706 w 2078"/>
                <a:gd name="T21" fmla="*/ 86 h 359"/>
                <a:gd name="T22" fmla="*/ 741 w 2078"/>
                <a:gd name="T23" fmla="*/ 92 h 359"/>
                <a:gd name="T24" fmla="*/ 759 w 2078"/>
                <a:gd name="T25" fmla="*/ 100 h 359"/>
                <a:gd name="T26" fmla="*/ 791 w 2078"/>
                <a:gd name="T27" fmla="*/ 106 h 359"/>
                <a:gd name="T28" fmla="*/ 821 w 2078"/>
                <a:gd name="T29" fmla="*/ 111 h 359"/>
                <a:gd name="T30" fmla="*/ 866 w 2078"/>
                <a:gd name="T31" fmla="*/ 117 h 359"/>
                <a:gd name="T32" fmla="*/ 904 w 2078"/>
                <a:gd name="T33" fmla="*/ 126 h 359"/>
                <a:gd name="T34" fmla="*/ 942 w 2078"/>
                <a:gd name="T35" fmla="*/ 132 h 359"/>
                <a:gd name="T36" fmla="*/ 983 w 2078"/>
                <a:gd name="T37" fmla="*/ 141 h 359"/>
                <a:gd name="T38" fmla="*/ 1021 w 2078"/>
                <a:gd name="T39" fmla="*/ 146 h 359"/>
                <a:gd name="T40" fmla="*/ 1068 w 2078"/>
                <a:gd name="T41" fmla="*/ 153 h 359"/>
                <a:gd name="T42" fmla="*/ 1088 w 2078"/>
                <a:gd name="T43" fmla="*/ 164 h 359"/>
                <a:gd name="T44" fmla="*/ 1123 w 2078"/>
                <a:gd name="T45" fmla="*/ 171 h 359"/>
                <a:gd name="T46" fmla="*/ 1155 w 2078"/>
                <a:gd name="T47" fmla="*/ 179 h 359"/>
                <a:gd name="T48" fmla="*/ 1180 w 2078"/>
                <a:gd name="T49" fmla="*/ 189 h 359"/>
                <a:gd name="T50" fmla="*/ 1232 w 2078"/>
                <a:gd name="T51" fmla="*/ 194 h 359"/>
                <a:gd name="T52" fmla="*/ 1265 w 2078"/>
                <a:gd name="T53" fmla="*/ 201 h 359"/>
                <a:gd name="T54" fmla="*/ 1283 w 2078"/>
                <a:gd name="T55" fmla="*/ 204 h 359"/>
                <a:gd name="T56" fmla="*/ 1309 w 2078"/>
                <a:gd name="T57" fmla="*/ 209 h 359"/>
                <a:gd name="T58" fmla="*/ 1339 w 2078"/>
                <a:gd name="T59" fmla="*/ 213 h 359"/>
                <a:gd name="T60" fmla="*/ 1357 w 2078"/>
                <a:gd name="T61" fmla="*/ 218 h 359"/>
                <a:gd name="T62" fmla="*/ 1389 w 2078"/>
                <a:gd name="T63" fmla="*/ 221 h 359"/>
                <a:gd name="T64" fmla="*/ 1426 w 2078"/>
                <a:gd name="T65" fmla="*/ 223 h 359"/>
                <a:gd name="T66" fmla="*/ 1449 w 2078"/>
                <a:gd name="T67" fmla="*/ 227 h 359"/>
                <a:gd name="T68" fmla="*/ 1467 w 2078"/>
                <a:gd name="T69" fmla="*/ 232 h 359"/>
                <a:gd name="T70" fmla="*/ 1502 w 2078"/>
                <a:gd name="T71" fmla="*/ 235 h 359"/>
                <a:gd name="T72" fmla="*/ 1525 w 2078"/>
                <a:gd name="T73" fmla="*/ 240 h 359"/>
                <a:gd name="T74" fmla="*/ 1543 w 2078"/>
                <a:gd name="T75" fmla="*/ 246 h 359"/>
                <a:gd name="T76" fmla="*/ 1559 w 2078"/>
                <a:gd name="T77" fmla="*/ 251 h 359"/>
                <a:gd name="T78" fmla="*/ 1577 w 2078"/>
                <a:gd name="T79" fmla="*/ 254 h 359"/>
                <a:gd name="T80" fmla="*/ 1594 w 2078"/>
                <a:gd name="T81" fmla="*/ 259 h 359"/>
                <a:gd name="T82" fmla="*/ 1616 w 2078"/>
                <a:gd name="T83" fmla="*/ 262 h 359"/>
                <a:gd name="T84" fmla="*/ 1645 w 2078"/>
                <a:gd name="T85" fmla="*/ 264 h 359"/>
                <a:gd name="T86" fmla="*/ 1665 w 2078"/>
                <a:gd name="T87" fmla="*/ 264 h 359"/>
                <a:gd name="T88" fmla="*/ 1688 w 2078"/>
                <a:gd name="T89" fmla="*/ 268 h 359"/>
                <a:gd name="T90" fmla="*/ 1714 w 2078"/>
                <a:gd name="T91" fmla="*/ 273 h 359"/>
                <a:gd name="T92" fmla="*/ 1733 w 2078"/>
                <a:gd name="T93" fmla="*/ 273 h 359"/>
                <a:gd name="T94" fmla="*/ 1755 w 2078"/>
                <a:gd name="T95" fmla="*/ 280 h 359"/>
                <a:gd name="T96" fmla="*/ 1789 w 2078"/>
                <a:gd name="T97" fmla="*/ 280 h 359"/>
                <a:gd name="T98" fmla="*/ 1808 w 2078"/>
                <a:gd name="T99" fmla="*/ 280 h 359"/>
                <a:gd name="T100" fmla="*/ 1825 w 2078"/>
                <a:gd name="T101" fmla="*/ 280 h 359"/>
                <a:gd name="T102" fmla="*/ 1847 w 2078"/>
                <a:gd name="T103" fmla="*/ 280 h 359"/>
                <a:gd name="T104" fmla="*/ 1866 w 2078"/>
                <a:gd name="T105" fmla="*/ 280 h 359"/>
                <a:gd name="T106" fmla="*/ 1885 w 2078"/>
                <a:gd name="T107" fmla="*/ 288 h 359"/>
                <a:gd name="T108" fmla="*/ 1904 w 2078"/>
                <a:gd name="T109" fmla="*/ 288 h 359"/>
                <a:gd name="T110" fmla="*/ 1926 w 2078"/>
                <a:gd name="T111" fmla="*/ 294 h 359"/>
                <a:gd name="T112" fmla="*/ 1942 w 2078"/>
                <a:gd name="T113" fmla="*/ 294 h 359"/>
                <a:gd name="T114" fmla="*/ 1961 w 2078"/>
                <a:gd name="T115" fmla="*/ 304 h 359"/>
                <a:gd name="T116" fmla="*/ 1978 w 2078"/>
                <a:gd name="T117" fmla="*/ 318 h 359"/>
                <a:gd name="T118" fmla="*/ 2012 w 2078"/>
                <a:gd name="T119" fmla="*/ 359 h 359"/>
                <a:gd name="T120" fmla="*/ 2054 w 2078"/>
                <a:gd name="T121" fmla="*/ 35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78" h="35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1" y="1"/>
                  </a:lnTo>
                  <a:lnTo>
                    <a:pt x="76" y="1"/>
                  </a:lnTo>
                  <a:lnTo>
                    <a:pt x="76" y="2"/>
                  </a:lnTo>
                  <a:lnTo>
                    <a:pt x="90" y="2"/>
                  </a:lnTo>
                  <a:lnTo>
                    <a:pt x="90" y="3"/>
                  </a:lnTo>
                  <a:lnTo>
                    <a:pt x="95" y="3"/>
                  </a:lnTo>
                  <a:lnTo>
                    <a:pt x="95" y="5"/>
                  </a:lnTo>
                  <a:lnTo>
                    <a:pt x="109" y="5"/>
                  </a:lnTo>
                  <a:lnTo>
                    <a:pt x="109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16" y="6"/>
                  </a:lnTo>
                  <a:lnTo>
                    <a:pt x="116" y="7"/>
                  </a:lnTo>
                  <a:lnTo>
                    <a:pt x="124" y="7"/>
                  </a:lnTo>
                  <a:lnTo>
                    <a:pt x="124" y="8"/>
                  </a:lnTo>
                  <a:lnTo>
                    <a:pt x="143" y="8"/>
                  </a:lnTo>
                  <a:lnTo>
                    <a:pt x="143" y="9"/>
                  </a:lnTo>
                  <a:lnTo>
                    <a:pt x="155" y="9"/>
                  </a:lnTo>
                  <a:lnTo>
                    <a:pt x="155" y="10"/>
                  </a:lnTo>
                  <a:lnTo>
                    <a:pt x="158" y="10"/>
                  </a:lnTo>
                  <a:lnTo>
                    <a:pt x="158" y="11"/>
                  </a:lnTo>
                  <a:lnTo>
                    <a:pt x="162" y="11"/>
                  </a:lnTo>
                  <a:lnTo>
                    <a:pt x="162" y="11"/>
                  </a:lnTo>
                  <a:lnTo>
                    <a:pt x="163" y="11"/>
                  </a:lnTo>
                  <a:lnTo>
                    <a:pt x="163" y="12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74" y="12"/>
                  </a:lnTo>
                  <a:lnTo>
                    <a:pt x="174" y="12"/>
                  </a:lnTo>
                  <a:lnTo>
                    <a:pt x="185" y="12"/>
                  </a:lnTo>
                  <a:lnTo>
                    <a:pt x="185" y="13"/>
                  </a:lnTo>
                  <a:lnTo>
                    <a:pt x="188" y="13"/>
                  </a:lnTo>
                  <a:lnTo>
                    <a:pt x="188" y="15"/>
                  </a:lnTo>
                  <a:lnTo>
                    <a:pt x="191" y="15"/>
                  </a:lnTo>
                  <a:lnTo>
                    <a:pt x="191" y="16"/>
                  </a:lnTo>
                  <a:lnTo>
                    <a:pt x="195" y="16"/>
                  </a:lnTo>
                  <a:lnTo>
                    <a:pt x="195" y="16"/>
                  </a:lnTo>
                  <a:lnTo>
                    <a:pt x="200" y="16"/>
                  </a:lnTo>
                  <a:lnTo>
                    <a:pt x="200" y="16"/>
                  </a:lnTo>
                  <a:lnTo>
                    <a:pt x="226" y="16"/>
                  </a:lnTo>
                  <a:lnTo>
                    <a:pt x="226" y="17"/>
                  </a:lnTo>
                  <a:lnTo>
                    <a:pt x="229" y="17"/>
                  </a:lnTo>
                  <a:lnTo>
                    <a:pt x="229" y="17"/>
                  </a:lnTo>
                  <a:lnTo>
                    <a:pt x="241" y="17"/>
                  </a:lnTo>
                  <a:lnTo>
                    <a:pt x="241" y="18"/>
                  </a:lnTo>
                  <a:lnTo>
                    <a:pt x="271" y="18"/>
                  </a:lnTo>
                  <a:lnTo>
                    <a:pt x="271" y="19"/>
                  </a:lnTo>
                  <a:lnTo>
                    <a:pt x="277" y="19"/>
                  </a:lnTo>
                  <a:lnTo>
                    <a:pt x="277" y="19"/>
                  </a:lnTo>
                  <a:lnTo>
                    <a:pt x="305" y="19"/>
                  </a:lnTo>
                  <a:lnTo>
                    <a:pt x="305" y="19"/>
                  </a:lnTo>
                  <a:lnTo>
                    <a:pt x="311" y="19"/>
                  </a:lnTo>
                  <a:lnTo>
                    <a:pt x="311" y="20"/>
                  </a:lnTo>
                  <a:lnTo>
                    <a:pt x="314" y="20"/>
                  </a:lnTo>
                  <a:lnTo>
                    <a:pt x="314" y="21"/>
                  </a:lnTo>
                  <a:lnTo>
                    <a:pt x="325" y="21"/>
                  </a:lnTo>
                  <a:lnTo>
                    <a:pt x="325" y="22"/>
                  </a:lnTo>
                  <a:lnTo>
                    <a:pt x="326" y="22"/>
                  </a:lnTo>
                  <a:lnTo>
                    <a:pt x="326" y="24"/>
                  </a:lnTo>
                  <a:lnTo>
                    <a:pt x="343" y="24"/>
                  </a:lnTo>
                  <a:lnTo>
                    <a:pt x="343" y="25"/>
                  </a:lnTo>
                  <a:lnTo>
                    <a:pt x="350" y="25"/>
                  </a:lnTo>
                  <a:lnTo>
                    <a:pt x="350" y="26"/>
                  </a:lnTo>
                  <a:lnTo>
                    <a:pt x="352" y="26"/>
                  </a:lnTo>
                  <a:lnTo>
                    <a:pt x="352" y="27"/>
                  </a:lnTo>
                  <a:lnTo>
                    <a:pt x="355" y="27"/>
                  </a:lnTo>
                  <a:lnTo>
                    <a:pt x="355" y="28"/>
                  </a:lnTo>
                  <a:lnTo>
                    <a:pt x="358" y="28"/>
                  </a:lnTo>
                  <a:lnTo>
                    <a:pt x="358" y="29"/>
                  </a:lnTo>
                  <a:lnTo>
                    <a:pt x="371" y="29"/>
                  </a:lnTo>
                  <a:lnTo>
                    <a:pt x="371" y="30"/>
                  </a:lnTo>
                  <a:lnTo>
                    <a:pt x="381" y="30"/>
                  </a:lnTo>
                  <a:lnTo>
                    <a:pt x="381" y="31"/>
                  </a:lnTo>
                  <a:lnTo>
                    <a:pt x="392" y="31"/>
                  </a:lnTo>
                  <a:lnTo>
                    <a:pt x="392" y="32"/>
                  </a:lnTo>
                  <a:lnTo>
                    <a:pt x="398" y="32"/>
                  </a:lnTo>
                  <a:lnTo>
                    <a:pt x="398" y="33"/>
                  </a:lnTo>
                  <a:lnTo>
                    <a:pt x="400" y="33"/>
                  </a:lnTo>
                  <a:lnTo>
                    <a:pt x="400" y="33"/>
                  </a:lnTo>
                  <a:lnTo>
                    <a:pt x="403" y="33"/>
                  </a:lnTo>
                  <a:lnTo>
                    <a:pt x="403" y="34"/>
                  </a:lnTo>
                  <a:lnTo>
                    <a:pt x="409" y="34"/>
                  </a:lnTo>
                  <a:lnTo>
                    <a:pt x="409" y="35"/>
                  </a:lnTo>
                  <a:lnTo>
                    <a:pt x="412" y="35"/>
                  </a:lnTo>
                  <a:lnTo>
                    <a:pt x="412" y="36"/>
                  </a:lnTo>
                  <a:lnTo>
                    <a:pt x="419" y="36"/>
                  </a:lnTo>
                  <a:lnTo>
                    <a:pt x="419" y="38"/>
                  </a:lnTo>
                  <a:lnTo>
                    <a:pt x="420" y="38"/>
                  </a:lnTo>
                  <a:lnTo>
                    <a:pt x="420" y="39"/>
                  </a:lnTo>
                  <a:lnTo>
                    <a:pt x="422" y="39"/>
                  </a:lnTo>
                  <a:lnTo>
                    <a:pt x="422" y="40"/>
                  </a:lnTo>
                  <a:lnTo>
                    <a:pt x="434" y="40"/>
                  </a:lnTo>
                  <a:lnTo>
                    <a:pt x="434" y="41"/>
                  </a:lnTo>
                  <a:lnTo>
                    <a:pt x="438" y="41"/>
                  </a:lnTo>
                  <a:lnTo>
                    <a:pt x="438" y="42"/>
                  </a:lnTo>
                  <a:lnTo>
                    <a:pt x="439" y="42"/>
                  </a:lnTo>
                  <a:lnTo>
                    <a:pt x="439" y="43"/>
                  </a:lnTo>
                  <a:lnTo>
                    <a:pt x="456" y="43"/>
                  </a:lnTo>
                  <a:lnTo>
                    <a:pt x="456" y="44"/>
                  </a:lnTo>
                  <a:lnTo>
                    <a:pt x="462" y="44"/>
                  </a:lnTo>
                  <a:lnTo>
                    <a:pt x="462" y="45"/>
                  </a:lnTo>
                  <a:lnTo>
                    <a:pt x="466" y="45"/>
                  </a:lnTo>
                  <a:lnTo>
                    <a:pt x="466" y="46"/>
                  </a:lnTo>
                  <a:lnTo>
                    <a:pt x="468" y="46"/>
                  </a:lnTo>
                  <a:lnTo>
                    <a:pt x="468" y="48"/>
                  </a:lnTo>
                  <a:lnTo>
                    <a:pt x="469" y="48"/>
                  </a:lnTo>
                  <a:lnTo>
                    <a:pt x="469" y="49"/>
                  </a:lnTo>
                  <a:lnTo>
                    <a:pt x="485" y="49"/>
                  </a:lnTo>
                  <a:lnTo>
                    <a:pt x="485" y="50"/>
                  </a:lnTo>
                  <a:lnTo>
                    <a:pt x="492" y="50"/>
                  </a:lnTo>
                  <a:lnTo>
                    <a:pt x="492" y="51"/>
                  </a:lnTo>
                  <a:lnTo>
                    <a:pt x="496" y="51"/>
                  </a:lnTo>
                  <a:lnTo>
                    <a:pt x="496" y="52"/>
                  </a:lnTo>
                  <a:lnTo>
                    <a:pt x="498" y="52"/>
                  </a:lnTo>
                  <a:lnTo>
                    <a:pt x="498" y="53"/>
                  </a:lnTo>
                  <a:lnTo>
                    <a:pt x="506" y="53"/>
                  </a:lnTo>
                  <a:lnTo>
                    <a:pt x="506" y="53"/>
                  </a:lnTo>
                  <a:lnTo>
                    <a:pt x="510" y="53"/>
                  </a:lnTo>
                  <a:lnTo>
                    <a:pt x="510" y="54"/>
                  </a:lnTo>
                  <a:lnTo>
                    <a:pt x="514" y="54"/>
                  </a:lnTo>
                  <a:lnTo>
                    <a:pt x="514" y="55"/>
                  </a:lnTo>
                  <a:lnTo>
                    <a:pt x="517" y="55"/>
                  </a:lnTo>
                  <a:lnTo>
                    <a:pt x="517" y="56"/>
                  </a:lnTo>
                  <a:lnTo>
                    <a:pt x="526" y="56"/>
                  </a:lnTo>
                  <a:lnTo>
                    <a:pt x="526" y="57"/>
                  </a:lnTo>
                  <a:lnTo>
                    <a:pt x="528" y="57"/>
                  </a:lnTo>
                  <a:lnTo>
                    <a:pt x="528" y="57"/>
                  </a:lnTo>
                  <a:lnTo>
                    <a:pt x="532" y="57"/>
                  </a:lnTo>
                  <a:lnTo>
                    <a:pt x="532" y="58"/>
                  </a:lnTo>
                  <a:lnTo>
                    <a:pt x="533" y="58"/>
                  </a:lnTo>
                  <a:lnTo>
                    <a:pt x="533" y="59"/>
                  </a:lnTo>
                  <a:lnTo>
                    <a:pt x="538" y="59"/>
                  </a:lnTo>
                  <a:lnTo>
                    <a:pt x="538" y="59"/>
                  </a:lnTo>
                  <a:lnTo>
                    <a:pt x="542" y="59"/>
                  </a:lnTo>
                  <a:lnTo>
                    <a:pt x="542" y="60"/>
                  </a:lnTo>
                  <a:lnTo>
                    <a:pt x="544" y="60"/>
                  </a:lnTo>
                  <a:lnTo>
                    <a:pt x="544" y="61"/>
                  </a:lnTo>
                  <a:lnTo>
                    <a:pt x="547" y="61"/>
                  </a:lnTo>
                  <a:lnTo>
                    <a:pt x="547" y="61"/>
                  </a:lnTo>
                  <a:lnTo>
                    <a:pt x="562" y="61"/>
                  </a:lnTo>
                  <a:lnTo>
                    <a:pt x="562" y="62"/>
                  </a:lnTo>
                  <a:lnTo>
                    <a:pt x="563" y="62"/>
                  </a:lnTo>
                  <a:lnTo>
                    <a:pt x="563" y="62"/>
                  </a:lnTo>
                  <a:lnTo>
                    <a:pt x="571" y="62"/>
                  </a:lnTo>
                  <a:lnTo>
                    <a:pt x="571" y="65"/>
                  </a:lnTo>
                  <a:lnTo>
                    <a:pt x="572" y="65"/>
                  </a:lnTo>
                  <a:lnTo>
                    <a:pt x="572" y="67"/>
                  </a:lnTo>
                  <a:lnTo>
                    <a:pt x="575" y="67"/>
                  </a:lnTo>
                  <a:lnTo>
                    <a:pt x="575" y="68"/>
                  </a:lnTo>
                  <a:lnTo>
                    <a:pt x="579" y="68"/>
                  </a:lnTo>
                  <a:lnTo>
                    <a:pt x="579" y="68"/>
                  </a:lnTo>
                  <a:lnTo>
                    <a:pt x="581" y="68"/>
                  </a:lnTo>
                  <a:lnTo>
                    <a:pt x="581" y="69"/>
                  </a:lnTo>
                  <a:lnTo>
                    <a:pt x="589" y="69"/>
                  </a:lnTo>
                  <a:lnTo>
                    <a:pt x="589" y="70"/>
                  </a:lnTo>
                  <a:lnTo>
                    <a:pt x="601" y="70"/>
                  </a:lnTo>
                  <a:lnTo>
                    <a:pt x="601" y="71"/>
                  </a:lnTo>
                  <a:lnTo>
                    <a:pt x="602" y="71"/>
                  </a:lnTo>
                  <a:lnTo>
                    <a:pt x="602" y="72"/>
                  </a:lnTo>
                  <a:lnTo>
                    <a:pt x="606" y="72"/>
                  </a:lnTo>
                  <a:lnTo>
                    <a:pt x="606" y="73"/>
                  </a:lnTo>
                  <a:lnTo>
                    <a:pt x="617" y="73"/>
                  </a:lnTo>
                  <a:lnTo>
                    <a:pt x="617" y="74"/>
                  </a:lnTo>
                  <a:lnTo>
                    <a:pt x="625" y="74"/>
                  </a:lnTo>
                  <a:lnTo>
                    <a:pt x="625" y="75"/>
                  </a:lnTo>
                  <a:lnTo>
                    <a:pt x="628" y="75"/>
                  </a:lnTo>
                  <a:lnTo>
                    <a:pt x="628" y="77"/>
                  </a:lnTo>
                  <a:lnTo>
                    <a:pt x="636" y="77"/>
                  </a:lnTo>
                  <a:lnTo>
                    <a:pt x="636" y="78"/>
                  </a:lnTo>
                  <a:lnTo>
                    <a:pt x="639" y="78"/>
                  </a:lnTo>
                  <a:lnTo>
                    <a:pt x="639" y="79"/>
                  </a:lnTo>
                  <a:lnTo>
                    <a:pt x="643" y="79"/>
                  </a:lnTo>
                  <a:lnTo>
                    <a:pt x="643" y="80"/>
                  </a:lnTo>
                  <a:lnTo>
                    <a:pt x="648" y="80"/>
                  </a:lnTo>
                  <a:lnTo>
                    <a:pt x="648" y="80"/>
                  </a:lnTo>
                  <a:lnTo>
                    <a:pt x="657" y="80"/>
                  </a:lnTo>
                  <a:lnTo>
                    <a:pt x="657" y="81"/>
                  </a:lnTo>
                  <a:lnTo>
                    <a:pt x="662" y="81"/>
                  </a:lnTo>
                  <a:lnTo>
                    <a:pt x="662" y="81"/>
                  </a:lnTo>
                  <a:lnTo>
                    <a:pt x="680" y="81"/>
                  </a:lnTo>
                  <a:lnTo>
                    <a:pt x="680" y="82"/>
                  </a:lnTo>
                  <a:lnTo>
                    <a:pt x="685" y="82"/>
                  </a:lnTo>
                  <a:lnTo>
                    <a:pt x="685" y="84"/>
                  </a:lnTo>
                  <a:lnTo>
                    <a:pt x="688" y="84"/>
                  </a:lnTo>
                  <a:lnTo>
                    <a:pt x="688" y="84"/>
                  </a:lnTo>
                  <a:lnTo>
                    <a:pt x="691" y="84"/>
                  </a:lnTo>
                  <a:lnTo>
                    <a:pt x="691" y="85"/>
                  </a:lnTo>
                  <a:lnTo>
                    <a:pt x="696" y="85"/>
                  </a:lnTo>
                  <a:lnTo>
                    <a:pt x="696" y="85"/>
                  </a:lnTo>
                  <a:lnTo>
                    <a:pt x="697" y="85"/>
                  </a:lnTo>
                  <a:lnTo>
                    <a:pt x="697" y="85"/>
                  </a:lnTo>
                  <a:lnTo>
                    <a:pt x="706" y="85"/>
                  </a:lnTo>
                  <a:lnTo>
                    <a:pt x="706" y="86"/>
                  </a:lnTo>
                  <a:lnTo>
                    <a:pt x="707" y="86"/>
                  </a:lnTo>
                  <a:lnTo>
                    <a:pt x="707" y="86"/>
                  </a:lnTo>
                  <a:lnTo>
                    <a:pt x="708" y="86"/>
                  </a:lnTo>
                  <a:lnTo>
                    <a:pt x="708" y="87"/>
                  </a:lnTo>
                  <a:lnTo>
                    <a:pt x="711" y="87"/>
                  </a:lnTo>
                  <a:lnTo>
                    <a:pt x="711" y="88"/>
                  </a:lnTo>
                  <a:lnTo>
                    <a:pt x="712" y="88"/>
                  </a:lnTo>
                  <a:lnTo>
                    <a:pt x="712" y="88"/>
                  </a:lnTo>
                  <a:lnTo>
                    <a:pt x="718" y="88"/>
                  </a:lnTo>
                  <a:lnTo>
                    <a:pt x="718" y="89"/>
                  </a:lnTo>
                  <a:lnTo>
                    <a:pt x="723" y="89"/>
                  </a:lnTo>
                  <a:lnTo>
                    <a:pt x="723" y="90"/>
                  </a:lnTo>
                  <a:lnTo>
                    <a:pt x="725" y="90"/>
                  </a:lnTo>
                  <a:lnTo>
                    <a:pt x="725" y="91"/>
                  </a:lnTo>
                  <a:lnTo>
                    <a:pt x="735" y="91"/>
                  </a:lnTo>
                  <a:lnTo>
                    <a:pt x="735" y="92"/>
                  </a:lnTo>
                  <a:lnTo>
                    <a:pt x="737" y="92"/>
                  </a:lnTo>
                  <a:lnTo>
                    <a:pt x="737" y="92"/>
                  </a:lnTo>
                  <a:lnTo>
                    <a:pt x="741" y="92"/>
                  </a:lnTo>
                  <a:lnTo>
                    <a:pt x="741" y="93"/>
                  </a:lnTo>
                  <a:lnTo>
                    <a:pt x="742" y="93"/>
                  </a:lnTo>
                  <a:lnTo>
                    <a:pt x="742" y="94"/>
                  </a:lnTo>
                  <a:lnTo>
                    <a:pt x="744" y="94"/>
                  </a:lnTo>
                  <a:lnTo>
                    <a:pt x="744" y="95"/>
                  </a:lnTo>
                  <a:lnTo>
                    <a:pt x="749" y="95"/>
                  </a:lnTo>
                  <a:lnTo>
                    <a:pt x="749" y="96"/>
                  </a:lnTo>
                  <a:lnTo>
                    <a:pt x="750" y="96"/>
                  </a:lnTo>
                  <a:lnTo>
                    <a:pt x="750" y="97"/>
                  </a:lnTo>
                  <a:lnTo>
                    <a:pt x="753" y="97"/>
                  </a:lnTo>
                  <a:lnTo>
                    <a:pt x="753" y="98"/>
                  </a:lnTo>
                  <a:lnTo>
                    <a:pt x="755" y="98"/>
                  </a:lnTo>
                  <a:lnTo>
                    <a:pt x="755" y="98"/>
                  </a:lnTo>
                  <a:lnTo>
                    <a:pt x="756" y="98"/>
                  </a:lnTo>
                  <a:lnTo>
                    <a:pt x="756" y="98"/>
                  </a:lnTo>
                  <a:lnTo>
                    <a:pt x="757" y="98"/>
                  </a:lnTo>
                  <a:lnTo>
                    <a:pt x="757" y="100"/>
                  </a:lnTo>
                  <a:lnTo>
                    <a:pt x="759" y="100"/>
                  </a:lnTo>
                  <a:lnTo>
                    <a:pt x="759" y="100"/>
                  </a:lnTo>
                  <a:lnTo>
                    <a:pt x="760" y="100"/>
                  </a:lnTo>
                  <a:lnTo>
                    <a:pt x="760" y="101"/>
                  </a:lnTo>
                  <a:lnTo>
                    <a:pt x="761" y="101"/>
                  </a:lnTo>
                  <a:lnTo>
                    <a:pt x="761" y="103"/>
                  </a:lnTo>
                  <a:lnTo>
                    <a:pt x="765" y="103"/>
                  </a:lnTo>
                  <a:lnTo>
                    <a:pt x="765" y="103"/>
                  </a:lnTo>
                  <a:lnTo>
                    <a:pt x="767" y="103"/>
                  </a:lnTo>
                  <a:lnTo>
                    <a:pt x="767" y="103"/>
                  </a:lnTo>
                  <a:lnTo>
                    <a:pt x="771" y="103"/>
                  </a:lnTo>
                  <a:lnTo>
                    <a:pt x="771" y="103"/>
                  </a:lnTo>
                  <a:lnTo>
                    <a:pt x="774" y="103"/>
                  </a:lnTo>
                  <a:lnTo>
                    <a:pt x="774" y="104"/>
                  </a:lnTo>
                  <a:lnTo>
                    <a:pt x="778" y="104"/>
                  </a:lnTo>
                  <a:lnTo>
                    <a:pt x="778" y="105"/>
                  </a:lnTo>
                  <a:lnTo>
                    <a:pt x="787" y="105"/>
                  </a:lnTo>
                  <a:lnTo>
                    <a:pt x="787" y="106"/>
                  </a:lnTo>
                  <a:lnTo>
                    <a:pt x="790" y="106"/>
                  </a:lnTo>
                  <a:lnTo>
                    <a:pt x="790" y="106"/>
                  </a:lnTo>
                  <a:lnTo>
                    <a:pt x="791" y="106"/>
                  </a:lnTo>
                  <a:lnTo>
                    <a:pt x="791" y="106"/>
                  </a:lnTo>
                  <a:lnTo>
                    <a:pt x="799" y="106"/>
                  </a:lnTo>
                  <a:lnTo>
                    <a:pt x="799" y="107"/>
                  </a:lnTo>
                  <a:lnTo>
                    <a:pt x="807" y="107"/>
                  </a:lnTo>
                  <a:lnTo>
                    <a:pt x="807" y="107"/>
                  </a:lnTo>
                  <a:lnTo>
                    <a:pt x="809" y="107"/>
                  </a:lnTo>
                  <a:lnTo>
                    <a:pt x="809" y="107"/>
                  </a:lnTo>
                  <a:lnTo>
                    <a:pt x="813" y="107"/>
                  </a:lnTo>
                  <a:lnTo>
                    <a:pt x="813" y="107"/>
                  </a:lnTo>
                  <a:lnTo>
                    <a:pt x="814" y="107"/>
                  </a:lnTo>
                  <a:lnTo>
                    <a:pt x="814" y="108"/>
                  </a:lnTo>
                  <a:lnTo>
                    <a:pt x="817" y="108"/>
                  </a:lnTo>
                  <a:lnTo>
                    <a:pt x="817" y="109"/>
                  </a:lnTo>
                  <a:lnTo>
                    <a:pt x="818" y="109"/>
                  </a:lnTo>
                  <a:lnTo>
                    <a:pt x="818" y="110"/>
                  </a:lnTo>
                  <a:lnTo>
                    <a:pt x="820" y="110"/>
                  </a:lnTo>
                  <a:lnTo>
                    <a:pt x="820" y="111"/>
                  </a:lnTo>
                  <a:lnTo>
                    <a:pt x="821" y="111"/>
                  </a:lnTo>
                  <a:lnTo>
                    <a:pt x="821" y="111"/>
                  </a:lnTo>
                  <a:lnTo>
                    <a:pt x="827" y="111"/>
                  </a:lnTo>
                  <a:lnTo>
                    <a:pt x="827" y="111"/>
                  </a:lnTo>
                  <a:lnTo>
                    <a:pt x="828" y="111"/>
                  </a:lnTo>
                  <a:lnTo>
                    <a:pt x="828" y="111"/>
                  </a:lnTo>
                  <a:lnTo>
                    <a:pt x="832" y="111"/>
                  </a:lnTo>
                  <a:lnTo>
                    <a:pt x="832" y="112"/>
                  </a:lnTo>
                  <a:lnTo>
                    <a:pt x="839" y="112"/>
                  </a:lnTo>
                  <a:lnTo>
                    <a:pt x="839" y="112"/>
                  </a:lnTo>
                  <a:lnTo>
                    <a:pt x="841" y="112"/>
                  </a:lnTo>
                  <a:lnTo>
                    <a:pt x="841" y="113"/>
                  </a:lnTo>
                  <a:lnTo>
                    <a:pt x="850" y="113"/>
                  </a:lnTo>
                  <a:lnTo>
                    <a:pt x="850" y="115"/>
                  </a:lnTo>
                  <a:lnTo>
                    <a:pt x="859" y="115"/>
                  </a:lnTo>
                  <a:lnTo>
                    <a:pt x="859" y="115"/>
                  </a:lnTo>
                  <a:lnTo>
                    <a:pt x="861" y="115"/>
                  </a:lnTo>
                  <a:lnTo>
                    <a:pt x="861" y="116"/>
                  </a:lnTo>
                  <a:lnTo>
                    <a:pt x="862" y="116"/>
                  </a:lnTo>
                  <a:lnTo>
                    <a:pt x="862" y="117"/>
                  </a:lnTo>
                  <a:lnTo>
                    <a:pt x="866" y="117"/>
                  </a:lnTo>
                  <a:lnTo>
                    <a:pt x="866" y="120"/>
                  </a:lnTo>
                  <a:lnTo>
                    <a:pt x="869" y="120"/>
                  </a:lnTo>
                  <a:lnTo>
                    <a:pt x="869" y="121"/>
                  </a:lnTo>
                  <a:lnTo>
                    <a:pt x="877" y="121"/>
                  </a:lnTo>
                  <a:lnTo>
                    <a:pt x="877" y="122"/>
                  </a:lnTo>
                  <a:lnTo>
                    <a:pt x="885" y="122"/>
                  </a:lnTo>
                  <a:lnTo>
                    <a:pt x="885" y="123"/>
                  </a:lnTo>
                  <a:lnTo>
                    <a:pt x="889" y="123"/>
                  </a:lnTo>
                  <a:lnTo>
                    <a:pt x="889" y="123"/>
                  </a:lnTo>
                  <a:lnTo>
                    <a:pt x="895" y="123"/>
                  </a:lnTo>
                  <a:lnTo>
                    <a:pt x="895" y="124"/>
                  </a:lnTo>
                  <a:lnTo>
                    <a:pt x="897" y="124"/>
                  </a:lnTo>
                  <a:lnTo>
                    <a:pt x="897" y="125"/>
                  </a:lnTo>
                  <a:lnTo>
                    <a:pt x="900" y="125"/>
                  </a:lnTo>
                  <a:lnTo>
                    <a:pt x="900" y="125"/>
                  </a:lnTo>
                  <a:lnTo>
                    <a:pt x="901" y="125"/>
                  </a:lnTo>
                  <a:lnTo>
                    <a:pt x="901" y="125"/>
                  </a:lnTo>
                  <a:lnTo>
                    <a:pt x="904" y="125"/>
                  </a:lnTo>
                  <a:lnTo>
                    <a:pt x="904" y="126"/>
                  </a:lnTo>
                  <a:lnTo>
                    <a:pt x="907" y="126"/>
                  </a:lnTo>
                  <a:lnTo>
                    <a:pt x="907" y="126"/>
                  </a:lnTo>
                  <a:lnTo>
                    <a:pt x="914" y="126"/>
                  </a:lnTo>
                  <a:lnTo>
                    <a:pt x="914" y="129"/>
                  </a:lnTo>
                  <a:lnTo>
                    <a:pt x="918" y="129"/>
                  </a:lnTo>
                  <a:lnTo>
                    <a:pt x="918" y="129"/>
                  </a:lnTo>
                  <a:lnTo>
                    <a:pt x="923" y="129"/>
                  </a:lnTo>
                  <a:lnTo>
                    <a:pt x="923" y="130"/>
                  </a:lnTo>
                  <a:lnTo>
                    <a:pt x="926" y="130"/>
                  </a:lnTo>
                  <a:lnTo>
                    <a:pt x="926" y="131"/>
                  </a:lnTo>
                  <a:lnTo>
                    <a:pt x="927" y="131"/>
                  </a:lnTo>
                  <a:lnTo>
                    <a:pt x="927" y="131"/>
                  </a:lnTo>
                  <a:lnTo>
                    <a:pt x="931" y="131"/>
                  </a:lnTo>
                  <a:lnTo>
                    <a:pt x="931" y="131"/>
                  </a:lnTo>
                  <a:lnTo>
                    <a:pt x="935" y="131"/>
                  </a:lnTo>
                  <a:lnTo>
                    <a:pt x="935" y="131"/>
                  </a:lnTo>
                  <a:lnTo>
                    <a:pt x="939" y="131"/>
                  </a:lnTo>
                  <a:lnTo>
                    <a:pt x="939" y="132"/>
                  </a:lnTo>
                  <a:lnTo>
                    <a:pt x="942" y="132"/>
                  </a:lnTo>
                  <a:lnTo>
                    <a:pt x="942" y="132"/>
                  </a:lnTo>
                  <a:lnTo>
                    <a:pt x="946" y="132"/>
                  </a:lnTo>
                  <a:lnTo>
                    <a:pt x="946" y="133"/>
                  </a:lnTo>
                  <a:lnTo>
                    <a:pt x="956" y="133"/>
                  </a:lnTo>
                  <a:lnTo>
                    <a:pt x="956" y="134"/>
                  </a:lnTo>
                  <a:lnTo>
                    <a:pt x="958" y="134"/>
                  </a:lnTo>
                  <a:lnTo>
                    <a:pt x="958" y="135"/>
                  </a:lnTo>
                  <a:lnTo>
                    <a:pt x="960" y="135"/>
                  </a:lnTo>
                  <a:lnTo>
                    <a:pt x="960" y="135"/>
                  </a:lnTo>
                  <a:lnTo>
                    <a:pt x="961" y="135"/>
                  </a:lnTo>
                  <a:lnTo>
                    <a:pt x="961" y="137"/>
                  </a:lnTo>
                  <a:lnTo>
                    <a:pt x="972" y="137"/>
                  </a:lnTo>
                  <a:lnTo>
                    <a:pt x="972" y="139"/>
                  </a:lnTo>
                  <a:lnTo>
                    <a:pt x="979" y="139"/>
                  </a:lnTo>
                  <a:lnTo>
                    <a:pt x="979" y="139"/>
                  </a:lnTo>
                  <a:lnTo>
                    <a:pt x="981" y="139"/>
                  </a:lnTo>
                  <a:lnTo>
                    <a:pt x="981" y="140"/>
                  </a:lnTo>
                  <a:lnTo>
                    <a:pt x="983" y="140"/>
                  </a:lnTo>
                  <a:lnTo>
                    <a:pt x="983" y="141"/>
                  </a:lnTo>
                  <a:lnTo>
                    <a:pt x="984" y="141"/>
                  </a:lnTo>
                  <a:lnTo>
                    <a:pt x="984" y="141"/>
                  </a:lnTo>
                  <a:lnTo>
                    <a:pt x="990" y="141"/>
                  </a:lnTo>
                  <a:lnTo>
                    <a:pt x="990" y="141"/>
                  </a:lnTo>
                  <a:lnTo>
                    <a:pt x="999" y="141"/>
                  </a:lnTo>
                  <a:lnTo>
                    <a:pt x="999" y="142"/>
                  </a:lnTo>
                  <a:lnTo>
                    <a:pt x="1000" y="142"/>
                  </a:lnTo>
                  <a:lnTo>
                    <a:pt x="1000" y="143"/>
                  </a:lnTo>
                  <a:lnTo>
                    <a:pt x="1006" y="143"/>
                  </a:lnTo>
                  <a:lnTo>
                    <a:pt x="1006" y="143"/>
                  </a:lnTo>
                  <a:lnTo>
                    <a:pt x="1007" y="143"/>
                  </a:lnTo>
                  <a:lnTo>
                    <a:pt x="1007" y="143"/>
                  </a:lnTo>
                  <a:lnTo>
                    <a:pt x="1009" y="143"/>
                  </a:lnTo>
                  <a:lnTo>
                    <a:pt x="1009" y="145"/>
                  </a:lnTo>
                  <a:lnTo>
                    <a:pt x="1010" y="145"/>
                  </a:lnTo>
                  <a:lnTo>
                    <a:pt x="1010" y="145"/>
                  </a:lnTo>
                  <a:lnTo>
                    <a:pt x="1011" y="145"/>
                  </a:lnTo>
                  <a:lnTo>
                    <a:pt x="1011" y="146"/>
                  </a:lnTo>
                  <a:lnTo>
                    <a:pt x="1021" y="146"/>
                  </a:lnTo>
                  <a:lnTo>
                    <a:pt x="1021" y="146"/>
                  </a:lnTo>
                  <a:lnTo>
                    <a:pt x="1028" y="146"/>
                  </a:lnTo>
                  <a:lnTo>
                    <a:pt x="1028" y="149"/>
                  </a:lnTo>
                  <a:lnTo>
                    <a:pt x="1029" y="149"/>
                  </a:lnTo>
                  <a:lnTo>
                    <a:pt x="1029" y="149"/>
                  </a:lnTo>
                  <a:lnTo>
                    <a:pt x="1037" y="149"/>
                  </a:lnTo>
                  <a:lnTo>
                    <a:pt x="1037" y="150"/>
                  </a:lnTo>
                  <a:lnTo>
                    <a:pt x="1041" y="150"/>
                  </a:lnTo>
                  <a:lnTo>
                    <a:pt x="1041" y="151"/>
                  </a:lnTo>
                  <a:lnTo>
                    <a:pt x="1044" y="151"/>
                  </a:lnTo>
                  <a:lnTo>
                    <a:pt x="1044" y="152"/>
                  </a:lnTo>
                  <a:lnTo>
                    <a:pt x="1049" y="152"/>
                  </a:lnTo>
                  <a:lnTo>
                    <a:pt x="1049" y="152"/>
                  </a:lnTo>
                  <a:lnTo>
                    <a:pt x="1056" y="152"/>
                  </a:lnTo>
                  <a:lnTo>
                    <a:pt x="1056" y="152"/>
                  </a:lnTo>
                  <a:lnTo>
                    <a:pt x="1060" y="152"/>
                  </a:lnTo>
                  <a:lnTo>
                    <a:pt x="1060" y="153"/>
                  </a:lnTo>
                  <a:lnTo>
                    <a:pt x="1068" y="153"/>
                  </a:lnTo>
                  <a:lnTo>
                    <a:pt x="1068" y="153"/>
                  </a:lnTo>
                  <a:lnTo>
                    <a:pt x="1070" y="153"/>
                  </a:lnTo>
                  <a:lnTo>
                    <a:pt x="1070" y="154"/>
                  </a:lnTo>
                  <a:lnTo>
                    <a:pt x="1072" y="154"/>
                  </a:lnTo>
                  <a:lnTo>
                    <a:pt x="1072" y="155"/>
                  </a:lnTo>
                  <a:lnTo>
                    <a:pt x="1074" y="155"/>
                  </a:lnTo>
                  <a:lnTo>
                    <a:pt x="1074" y="157"/>
                  </a:lnTo>
                  <a:lnTo>
                    <a:pt x="1075" y="157"/>
                  </a:lnTo>
                  <a:lnTo>
                    <a:pt x="1075" y="159"/>
                  </a:lnTo>
                  <a:lnTo>
                    <a:pt x="1077" y="159"/>
                  </a:lnTo>
                  <a:lnTo>
                    <a:pt x="1077" y="161"/>
                  </a:lnTo>
                  <a:lnTo>
                    <a:pt x="1078" y="161"/>
                  </a:lnTo>
                  <a:lnTo>
                    <a:pt x="1078" y="162"/>
                  </a:lnTo>
                  <a:lnTo>
                    <a:pt x="1079" y="162"/>
                  </a:lnTo>
                  <a:lnTo>
                    <a:pt x="1079" y="162"/>
                  </a:lnTo>
                  <a:lnTo>
                    <a:pt x="1081" y="162"/>
                  </a:lnTo>
                  <a:lnTo>
                    <a:pt x="1081" y="163"/>
                  </a:lnTo>
                  <a:lnTo>
                    <a:pt x="1085" y="163"/>
                  </a:lnTo>
                  <a:lnTo>
                    <a:pt x="1085" y="164"/>
                  </a:lnTo>
                  <a:lnTo>
                    <a:pt x="1088" y="164"/>
                  </a:lnTo>
                  <a:lnTo>
                    <a:pt x="1088" y="165"/>
                  </a:lnTo>
                  <a:lnTo>
                    <a:pt x="1094" y="165"/>
                  </a:lnTo>
                  <a:lnTo>
                    <a:pt x="1094" y="167"/>
                  </a:lnTo>
                  <a:lnTo>
                    <a:pt x="1097" y="167"/>
                  </a:lnTo>
                  <a:lnTo>
                    <a:pt x="1097" y="167"/>
                  </a:lnTo>
                  <a:lnTo>
                    <a:pt x="1098" y="167"/>
                  </a:lnTo>
                  <a:lnTo>
                    <a:pt x="1098" y="168"/>
                  </a:lnTo>
                  <a:lnTo>
                    <a:pt x="1104" y="168"/>
                  </a:lnTo>
                  <a:lnTo>
                    <a:pt x="1104" y="168"/>
                  </a:lnTo>
                  <a:lnTo>
                    <a:pt x="1105" y="168"/>
                  </a:lnTo>
                  <a:lnTo>
                    <a:pt x="1105" y="169"/>
                  </a:lnTo>
                  <a:lnTo>
                    <a:pt x="1106" y="169"/>
                  </a:lnTo>
                  <a:lnTo>
                    <a:pt x="1106" y="169"/>
                  </a:lnTo>
                  <a:lnTo>
                    <a:pt x="1117" y="169"/>
                  </a:lnTo>
                  <a:lnTo>
                    <a:pt x="1117" y="169"/>
                  </a:lnTo>
                  <a:lnTo>
                    <a:pt x="1121" y="169"/>
                  </a:lnTo>
                  <a:lnTo>
                    <a:pt x="1121" y="169"/>
                  </a:lnTo>
                  <a:lnTo>
                    <a:pt x="1123" y="169"/>
                  </a:lnTo>
                  <a:lnTo>
                    <a:pt x="1123" y="171"/>
                  </a:lnTo>
                  <a:lnTo>
                    <a:pt x="1127" y="171"/>
                  </a:lnTo>
                  <a:lnTo>
                    <a:pt x="1127" y="171"/>
                  </a:lnTo>
                  <a:lnTo>
                    <a:pt x="1131" y="171"/>
                  </a:lnTo>
                  <a:lnTo>
                    <a:pt x="1131" y="171"/>
                  </a:lnTo>
                  <a:lnTo>
                    <a:pt x="1132" y="171"/>
                  </a:lnTo>
                  <a:lnTo>
                    <a:pt x="1132" y="172"/>
                  </a:lnTo>
                  <a:lnTo>
                    <a:pt x="1135" y="172"/>
                  </a:lnTo>
                  <a:lnTo>
                    <a:pt x="1135" y="173"/>
                  </a:lnTo>
                  <a:lnTo>
                    <a:pt x="1136" y="173"/>
                  </a:lnTo>
                  <a:lnTo>
                    <a:pt x="1136" y="175"/>
                  </a:lnTo>
                  <a:lnTo>
                    <a:pt x="1143" y="175"/>
                  </a:lnTo>
                  <a:lnTo>
                    <a:pt x="1143" y="176"/>
                  </a:lnTo>
                  <a:lnTo>
                    <a:pt x="1146" y="176"/>
                  </a:lnTo>
                  <a:lnTo>
                    <a:pt x="1146" y="177"/>
                  </a:lnTo>
                  <a:lnTo>
                    <a:pt x="1149" y="177"/>
                  </a:lnTo>
                  <a:lnTo>
                    <a:pt x="1149" y="178"/>
                  </a:lnTo>
                  <a:lnTo>
                    <a:pt x="1151" y="178"/>
                  </a:lnTo>
                  <a:lnTo>
                    <a:pt x="1151" y="179"/>
                  </a:lnTo>
                  <a:lnTo>
                    <a:pt x="1155" y="179"/>
                  </a:lnTo>
                  <a:lnTo>
                    <a:pt x="1155" y="181"/>
                  </a:lnTo>
                  <a:lnTo>
                    <a:pt x="1158" y="181"/>
                  </a:lnTo>
                  <a:lnTo>
                    <a:pt x="1158" y="182"/>
                  </a:lnTo>
                  <a:lnTo>
                    <a:pt x="1161" y="182"/>
                  </a:lnTo>
                  <a:lnTo>
                    <a:pt x="1161" y="183"/>
                  </a:lnTo>
                  <a:lnTo>
                    <a:pt x="1162" y="183"/>
                  </a:lnTo>
                  <a:lnTo>
                    <a:pt x="1162" y="183"/>
                  </a:lnTo>
                  <a:lnTo>
                    <a:pt x="1164" y="183"/>
                  </a:lnTo>
                  <a:lnTo>
                    <a:pt x="1164" y="185"/>
                  </a:lnTo>
                  <a:lnTo>
                    <a:pt x="1165" y="185"/>
                  </a:lnTo>
                  <a:lnTo>
                    <a:pt x="1165" y="185"/>
                  </a:lnTo>
                  <a:lnTo>
                    <a:pt x="1172" y="185"/>
                  </a:lnTo>
                  <a:lnTo>
                    <a:pt x="1172" y="185"/>
                  </a:lnTo>
                  <a:lnTo>
                    <a:pt x="1176" y="185"/>
                  </a:lnTo>
                  <a:lnTo>
                    <a:pt x="1176" y="186"/>
                  </a:lnTo>
                  <a:lnTo>
                    <a:pt x="1179" y="186"/>
                  </a:lnTo>
                  <a:lnTo>
                    <a:pt x="1179" y="187"/>
                  </a:lnTo>
                  <a:lnTo>
                    <a:pt x="1180" y="187"/>
                  </a:lnTo>
                  <a:lnTo>
                    <a:pt x="1180" y="189"/>
                  </a:lnTo>
                  <a:lnTo>
                    <a:pt x="1183" y="189"/>
                  </a:lnTo>
                  <a:lnTo>
                    <a:pt x="1183" y="190"/>
                  </a:lnTo>
                  <a:lnTo>
                    <a:pt x="1184" y="190"/>
                  </a:lnTo>
                  <a:lnTo>
                    <a:pt x="1184" y="190"/>
                  </a:lnTo>
                  <a:lnTo>
                    <a:pt x="1185" y="190"/>
                  </a:lnTo>
                  <a:lnTo>
                    <a:pt x="1185" y="190"/>
                  </a:lnTo>
                  <a:lnTo>
                    <a:pt x="1191" y="190"/>
                  </a:lnTo>
                  <a:lnTo>
                    <a:pt x="1191" y="192"/>
                  </a:lnTo>
                  <a:lnTo>
                    <a:pt x="1193" y="192"/>
                  </a:lnTo>
                  <a:lnTo>
                    <a:pt x="1193" y="192"/>
                  </a:lnTo>
                  <a:lnTo>
                    <a:pt x="1196" y="192"/>
                  </a:lnTo>
                  <a:lnTo>
                    <a:pt x="1196" y="193"/>
                  </a:lnTo>
                  <a:lnTo>
                    <a:pt x="1211" y="193"/>
                  </a:lnTo>
                  <a:lnTo>
                    <a:pt x="1211" y="194"/>
                  </a:lnTo>
                  <a:lnTo>
                    <a:pt x="1218" y="194"/>
                  </a:lnTo>
                  <a:lnTo>
                    <a:pt x="1218" y="194"/>
                  </a:lnTo>
                  <a:lnTo>
                    <a:pt x="1227" y="194"/>
                  </a:lnTo>
                  <a:lnTo>
                    <a:pt x="1227" y="194"/>
                  </a:lnTo>
                  <a:lnTo>
                    <a:pt x="1232" y="194"/>
                  </a:lnTo>
                  <a:lnTo>
                    <a:pt x="1232" y="195"/>
                  </a:lnTo>
                  <a:lnTo>
                    <a:pt x="1233" y="195"/>
                  </a:lnTo>
                  <a:lnTo>
                    <a:pt x="1233" y="196"/>
                  </a:lnTo>
                  <a:lnTo>
                    <a:pt x="1241" y="196"/>
                  </a:lnTo>
                  <a:lnTo>
                    <a:pt x="1241" y="198"/>
                  </a:lnTo>
                  <a:lnTo>
                    <a:pt x="1248" y="198"/>
                  </a:lnTo>
                  <a:lnTo>
                    <a:pt x="1248" y="198"/>
                  </a:lnTo>
                  <a:lnTo>
                    <a:pt x="1256" y="198"/>
                  </a:lnTo>
                  <a:lnTo>
                    <a:pt x="1256" y="199"/>
                  </a:lnTo>
                  <a:lnTo>
                    <a:pt x="1257" y="199"/>
                  </a:lnTo>
                  <a:lnTo>
                    <a:pt x="1257" y="199"/>
                  </a:lnTo>
                  <a:lnTo>
                    <a:pt x="1259" y="199"/>
                  </a:lnTo>
                  <a:lnTo>
                    <a:pt x="1259" y="200"/>
                  </a:lnTo>
                  <a:lnTo>
                    <a:pt x="1260" y="200"/>
                  </a:lnTo>
                  <a:lnTo>
                    <a:pt x="1260" y="201"/>
                  </a:lnTo>
                  <a:lnTo>
                    <a:pt x="1264" y="201"/>
                  </a:lnTo>
                  <a:lnTo>
                    <a:pt x="1264" y="201"/>
                  </a:lnTo>
                  <a:lnTo>
                    <a:pt x="1265" y="201"/>
                  </a:lnTo>
                  <a:lnTo>
                    <a:pt x="1265" y="201"/>
                  </a:lnTo>
                  <a:lnTo>
                    <a:pt x="1267" y="201"/>
                  </a:lnTo>
                  <a:lnTo>
                    <a:pt x="1267" y="201"/>
                  </a:lnTo>
                  <a:lnTo>
                    <a:pt x="1268" y="201"/>
                  </a:lnTo>
                  <a:lnTo>
                    <a:pt x="1268" y="201"/>
                  </a:lnTo>
                  <a:lnTo>
                    <a:pt x="1270" y="201"/>
                  </a:lnTo>
                  <a:lnTo>
                    <a:pt x="1270" y="201"/>
                  </a:lnTo>
                  <a:lnTo>
                    <a:pt x="1275" y="201"/>
                  </a:lnTo>
                  <a:lnTo>
                    <a:pt x="1275" y="202"/>
                  </a:lnTo>
                  <a:lnTo>
                    <a:pt x="1276" y="202"/>
                  </a:lnTo>
                  <a:lnTo>
                    <a:pt x="1276" y="202"/>
                  </a:lnTo>
                  <a:lnTo>
                    <a:pt x="1278" y="202"/>
                  </a:lnTo>
                  <a:lnTo>
                    <a:pt x="1278" y="202"/>
                  </a:lnTo>
                  <a:lnTo>
                    <a:pt x="1279" y="202"/>
                  </a:lnTo>
                  <a:lnTo>
                    <a:pt x="1279" y="202"/>
                  </a:lnTo>
                  <a:lnTo>
                    <a:pt x="1280" y="202"/>
                  </a:lnTo>
                  <a:lnTo>
                    <a:pt x="1280" y="203"/>
                  </a:lnTo>
                  <a:lnTo>
                    <a:pt x="1282" y="203"/>
                  </a:lnTo>
                  <a:lnTo>
                    <a:pt x="1282" y="204"/>
                  </a:lnTo>
                  <a:lnTo>
                    <a:pt x="1283" y="204"/>
                  </a:lnTo>
                  <a:lnTo>
                    <a:pt x="1283" y="205"/>
                  </a:lnTo>
                  <a:lnTo>
                    <a:pt x="1285" y="205"/>
                  </a:lnTo>
                  <a:lnTo>
                    <a:pt x="1285" y="207"/>
                  </a:lnTo>
                  <a:lnTo>
                    <a:pt x="1289" y="207"/>
                  </a:lnTo>
                  <a:lnTo>
                    <a:pt x="1289" y="207"/>
                  </a:lnTo>
                  <a:lnTo>
                    <a:pt x="1294" y="207"/>
                  </a:lnTo>
                  <a:lnTo>
                    <a:pt x="1294" y="207"/>
                  </a:lnTo>
                  <a:lnTo>
                    <a:pt x="1295" y="207"/>
                  </a:lnTo>
                  <a:lnTo>
                    <a:pt x="1295" y="207"/>
                  </a:lnTo>
                  <a:lnTo>
                    <a:pt x="1297" y="207"/>
                  </a:lnTo>
                  <a:lnTo>
                    <a:pt x="1297" y="207"/>
                  </a:lnTo>
                  <a:lnTo>
                    <a:pt x="1298" y="207"/>
                  </a:lnTo>
                  <a:lnTo>
                    <a:pt x="1298" y="208"/>
                  </a:lnTo>
                  <a:lnTo>
                    <a:pt x="1302" y="208"/>
                  </a:lnTo>
                  <a:lnTo>
                    <a:pt x="1302" y="208"/>
                  </a:lnTo>
                  <a:lnTo>
                    <a:pt x="1305" y="208"/>
                  </a:lnTo>
                  <a:lnTo>
                    <a:pt x="1305" y="209"/>
                  </a:lnTo>
                  <a:lnTo>
                    <a:pt x="1309" y="209"/>
                  </a:lnTo>
                  <a:lnTo>
                    <a:pt x="1309" y="209"/>
                  </a:lnTo>
                  <a:lnTo>
                    <a:pt x="1313" y="209"/>
                  </a:lnTo>
                  <a:lnTo>
                    <a:pt x="1313" y="209"/>
                  </a:lnTo>
                  <a:lnTo>
                    <a:pt x="1314" y="209"/>
                  </a:lnTo>
                  <a:lnTo>
                    <a:pt x="1314" y="209"/>
                  </a:lnTo>
                  <a:lnTo>
                    <a:pt x="1316" y="209"/>
                  </a:lnTo>
                  <a:lnTo>
                    <a:pt x="1316" y="209"/>
                  </a:lnTo>
                  <a:lnTo>
                    <a:pt x="1319" y="209"/>
                  </a:lnTo>
                  <a:lnTo>
                    <a:pt x="1319" y="210"/>
                  </a:lnTo>
                  <a:lnTo>
                    <a:pt x="1323" y="210"/>
                  </a:lnTo>
                  <a:lnTo>
                    <a:pt x="1323" y="211"/>
                  </a:lnTo>
                  <a:lnTo>
                    <a:pt x="1324" y="211"/>
                  </a:lnTo>
                  <a:lnTo>
                    <a:pt x="1324" y="211"/>
                  </a:lnTo>
                  <a:lnTo>
                    <a:pt x="1325" y="211"/>
                  </a:lnTo>
                  <a:lnTo>
                    <a:pt x="1325" y="212"/>
                  </a:lnTo>
                  <a:lnTo>
                    <a:pt x="1333" y="212"/>
                  </a:lnTo>
                  <a:lnTo>
                    <a:pt x="1333" y="212"/>
                  </a:lnTo>
                  <a:lnTo>
                    <a:pt x="1335" y="212"/>
                  </a:lnTo>
                  <a:lnTo>
                    <a:pt x="1335" y="213"/>
                  </a:lnTo>
                  <a:lnTo>
                    <a:pt x="1339" y="213"/>
                  </a:lnTo>
                  <a:lnTo>
                    <a:pt x="1339" y="213"/>
                  </a:lnTo>
                  <a:lnTo>
                    <a:pt x="1340" y="213"/>
                  </a:lnTo>
                  <a:lnTo>
                    <a:pt x="1340" y="213"/>
                  </a:lnTo>
                  <a:lnTo>
                    <a:pt x="1342" y="213"/>
                  </a:lnTo>
                  <a:lnTo>
                    <a:pt x="1342" y="213"/>
                  </a:lnTo>
                  <a:lnTo>
                    <a:pt x="1343" y="213"/>
                  </a:lnTo>
                  <a:lnTo>
                    <a:pt x="1343" y="215"/>
                  </a:lnTo>
                  <a:lnTo>
                    <a:pt x="1344" y="215"/>
                  </a:lnTo>
                  <a:lnTo>
                    <a:pt x="1344" y="216"/>
                  </a:lnTo>
                  <a:lnTo>
                    <a:pt x="1347" y="216"/>
                  </a:lnTo>
                  <a:lnTo>
                    <a:pt x="1347" y="216"/>
                  </a:lnTo>
                  <a:lnTo>
                    <a:pt x="1351" y="216"/>
                  </a:lnTo>
                  <a:lnTo>
                    <a:pt x="1351" y="217"/>
                  </a:lnTo>
                  <a:lnTo>
                    <a:pt x="1353" y="217"/>
                  </a:lnTo>
                  <a:lnTo>
                    <a:pt x="1353" y="217"/>
                  </a:lnTo>
                  <a:lnTo>
                    <a:pt x="1355" y="217"/>
                  </a:lnTo>
                  <a:lnTo>
                    <a:pt x="1355" y="217"/>
                  </a:lnTo>
                  <a:lnTo>
                    <a:pt x="1357" y="217"/>
                  </a:lnTo>
                  <a:lnTo>
                    <a:pt x="1357" y="218"/>
                  </a:lnTo>
                  <a:lnTo>
                    <a:pt x="1358" y="218"/>
                  </a:lnTo>
                  <a:lnTo>
                    <a:pt x="1358" y="218"/>
                  </a:lnTo>
                  <a:lnTo>
                    <a:pt x="1361" y="218"/>
                  </a:lnTo>
                  <a:lnTo>
                    <a:pt x="1361" y="218"/>
                  </a:lnTo>
                  <a:lnTo>
                    <a:pt x="1369" y="218"/>
                  </a:lnTo>
                  <a:lnTo>
                    <a:pt x="1369" y="218"/>
                  </a:lnTo>
                  <a:lnTo>
                    <a:pt x="1370" y="218"/>
                  </a:lnTo>
                  <a:lnTo>
                    <a:pt x="1370" y="219"/>
                  </a:lnTo>
                  <a:lnTo>
                    <a:pt x="1373" y="219"/>
                  </a:lnTo>
                  <a:lnTo>
                    <a:pt x="1373" y="219"/>
                  </a:lnTo>
                  <a:lnTo>
                    <a:pt x="1378" y="219"/>
                  </a:lnTo>
                  <a:lnTo>
                    <a:pt x="1378" y="221"/>
                  </a:lnTo>
                  <a:lnTo>
                    <a:pt x="1380" y="221"/>
                  </a:lnTo>
                  <a:lnTo>
                    <a:pt x="1380" y="221"/>
                  </a:lnTo>
                  <a:lnTo>
                    <a:pt x="1381" y="221"/>
                  </a:lnTo>
                  <a:lnTo>
                    <a:pt x="1381" y="221"/>
                  </a:lnTo>
                  <a:lnTo>
                    <a:pt x="1384" y="221"/>
                  </a:lnTo>
                  <a:lnTo>
                    <a:pt x="1384" y="221"/>
                  </a:lnTo>
                  <a:lnTo>
                    <a:pt x="1389" y="221"/>
                  </a:lnTo>
                  <a:lnTo>
                    <a:pt x="1389" y="221"/>
                  </a:lnTo>
                  <a:lnTo>
                    <a:pt x="1393" y="221"/>
                  </a:lnTo>
                  <a:lnTo>
                    <a:pt x="1393" y="221"/>
                  </a:lnTo>
                  <a:lnTo>
                    <a:pt x="1399" y="221"/>
                  </a:lnTo>
                  <a:lnTo>
                    <a:pt x="1399" y="221"/>
                  </a:lnTo>
                  <a:lnTo>
                    <a:pt x="1411" y="221"/>
                  </a:lnTo>
                  <a:lnTo>
                    <a:pt x="1411" y="221"/>
                  </a:lnTo>
                  <a:lnTo>
                    <a:pt x="1412" y="221"/>
                  </a:lnTo>
                  <a:lnTo>
                    <a:pt x="1412" y="221"/>
                  </a:lnTo>
                  <a:lnTo>
                    <a:pt x="1416" y="221"/>
                  </a:lnTo>
                  <a:lnTo>
                    <a:pt x="1416" y="221"/>
                  </a:lnTo>
                  <a:lnTo>
                    <a:pt x="1418" y="221"/>
                  </a:lnTo>
                  <a:lnTo>
                    <a:pt x="1418" y="221"/>
                  </a:lnTo>
                  <a:lnTo>
                    <a:pt x="1422" y="221"/>
                  </a:lnTo>
                  <a:lnTo>
                    <a:pt x="1422" y="222"/>
                  </a:lnTo>
                  <a:lnTo>
                    <a:pt x="1425" y="222"/>
                  </a:lnTo>
                  <a:lnTo>
                    <a:pt x="1425" y="222"/>
                  </a:lnTo>
                  <a:lnTo>
                    <a:pt x="1426" y="222"/>
                  </a:lnTo>
                  <a:lnTo>
                    <a:pt x="1426" y="223"/>
                  </a:lnTo>
                  <a:lnTo>
                    <a:pt x="1427" y="223"/>
                  </a:lnTo>
                  <a:lnTo>
                    <a:pt x="1427" y="224"/>
                  </a:lnTo>
                  <a:lnTo>
                    <a:pt x="1429" y="224"/>
                  </a:lnTo>
                  <a:lnTo>
                    <a:pt x="1429" y="224"/>
                  </a:lnTo>
                  <a:lnTo>
                    <a:pt x="1430" y="224"/>
                  </a:lnTo>
                  <a:lnTo>
                    <a:pt x="1430" y="224"/>
                  </a:lnTo>
                  <a:lnTo>
                    <a:pt x="1437" y="224"/>
                  </a:lnTo>
                  <a:lnTo>
                    <a:pt x="1437" y="224"/>
                  </a:lnTo>
                  <a:lnTo>
                    <a:pt x="1438" y="224"/>
                  </a:lnTo>
                  <a:lnTo>
                    <a:pt x="1438" y="226"/>
                  </a:lnTo>
                  <a:lnTo>
                    <a:pt x="1441" y="226"/>
                  </a:lnTo>
                  <a:lnTo>
                    <a:pt x="1441" y="226"/>
                  </a:lnTo>
                  <a:lnTo>
                    <a:pt x="1442" y="226"/>
                  </a:lnTo>
                  <a:lnTo>
                    <a:pt x="1442" y="226"/>
                  </a:lnTo>
                  <a:lnTo>
                    <a:pt x="1445" y="226"/>
                  </a:lnTo>
                  <a:lnTo>
                    <a:pt x="1445" y="226"/>
                  </a:lnTo>
                  <a:lnTo>
                    <a:pt x="1446" y="226"/>
                  </a:lnTo>
                  <a:lnTo>
                    <a:pt x="1446" y="227"/>
                  </a:lnTo>
                  <a:lnTo>
                    <a:pt x="1449" y="227"/>
                  </a:lnTo>
                  <a:lnTo>
                    <a:pt x="1449" y="227"/>
                  </a:lnTo>
                  <a:lnTo>
                    <a:pt x="1450" y="227"/>
                  </a:lnTo>
                  <a:lnTo>
                    <a:pt x="1450" y="227"/>
                  </a:lnTo>
                  <a:lnTo>
                    <a:pt x="1453" y="227"/>
                  </a:lnTo>
                  <a:lnTo>
                    <a:pt x="1453" y="228"/>
                  </a:lnTo>
                  <a:lnTo>
                    <a:pt x="1454" y="228"/>
                  </a:lnTo>
                  <a:lnTo>
                    <a:pt x="1454" y="228"/>
                  </a:lnTo>
                  <a:lnTo>
                    <a:pt x="1456" y="228"/>
                  </a:lnTo>
                  <a:lnTo>
                    <a:pt x="1456" y="228"/>
                  </a:lnTo>
                  <a:lnTo>
                    <a:pt x="1457" y="228"/>
                  </a:lnTo>
                  <a:lnTo>
                    <a:pt x="1457" y="228"/>
                  </a:lnTo>
                  <a:lnTo>
                    <a:pt x="1463" y="228"/>
                  </a:lnTo>
                  <a:lnTo>
                    <a:pt x="1463" y="229"/>
                  </a:lnTo>
                  <a:lnTo>
                    <a:pt x="1464" y="229"/>
                  </a:lnTo>
                  <a:lnTo>
                    <a:pt x="1464" y="231"/>
                  </a:lnTo>
                  <a:lnTo>
                    <a:pt x="1465" y="231"/>
                  </a:lnTo>
                  <a:lnTo>
                    <a:pt x="1465" y="232"/>
                  </a:lnTo>
                  <a:lnTo>
                    <a:pt x="1467" y="232"/>
                  </a:lnTo>
                  <a:lnTo>
                    <a:pt x="1467" y="232"/>
                  </a:lnTo>
                  <a:lnTo>
                    <a:pt x="1473" y="232"/>
                  </a:lnTo>
                  <a:lnTo>
                    <a:pt x="1473" y="232"/>
                  </a:lnTo>
                  <a:lnTo>
                    <a:pt x="1478" y="232"/>
                  </a:lnTo>
                  <a:lnTo>
                    <a:pt x="1478" y="232"/>
                  </a:lnTo>
                  <a:lnTo>
                    <a:pt x="1479" y="232"/>
                  </a:lnTo>
                  <a:lnTo>
                    <a:pt x="1479" y="232"/>
                  </a:lnTo>
                  <a:lnTo>
                    <a:pt x="1484" y="232"/>
                  </a:lnTo>
                  <a:lnTo>
                    <a:pt x="1484" y="232"/>
                  </a:lnTo>
                  <a:lnTo>
                    <a:pt x="1486" y="232"/>
                  </a:lnTo>
                  <a:lnTo>
                    <a:pt x="1486" y="233"/>
                  </a:lnTo>
                  <a:lnTo>
                    <a:pt x="1487" y="233"/>
                  </a:lnTo>
                  <a:lnTo>
                    <a:pt x="1487" y="233"/>
                  </a:lnTo>
                  <a:lnTo>
                    <a:pt x="1488" y="233"/>
                  </a:lnTo>
                  <a:lnTo>
                    <a:pt x="1488" y="233"/>
                  </a:lnTo>
                  <a:lnTo>
                    <a:pt x="1490" y="233"/>
                  </a:lnTo>
                  <a:lnTo>
                    <a:pt x="1490" y="235"/>
                  </a:lnTo>
                  <a:lnTo>
                    <a:pt x="1491" y="235"/>
                  </a:lnTo>
                  <a:lnTo>
                    <a:pt x="1491" y="235"/>
                  </a:lnTo>
                  <a:lnTo>
                    <a:pt x="1502" y="235"/>
                  </a:lnTo>
                  <a:lnTo>
                    <a:pt x="1502" y="235"/>
                  </a:lnTo>
                  <a:lnTo>
                    <a:pt x="1503" y="235"/>
                  </a:lnTo>
                  <a:lnTo>
                    <a:pt x="1503" y="236"/>
                  </a:lnTo>
                  <a:lnTo>
                    <a:pt x="1505" y="236"/>
                  </a:lnTo>
                  <a:lnTo>
                    <a:pt x="1505" y="237"/>
                  </a:lnTo>
                  <a:lnTo>
                    <a:pt x="1506" y="237"/>
                  </a:lnTo>
                  <a:lnTo>
                    <a:pt x="1506" y="237"/>
                  </a:lnTo>
                  <a:lnTo>
                    <a:pt x="1507" y="237"/>
                  </a:lnTo>
                  <a:lnTo>
                    <a:pt x="1507" y="237"/>
                  </a:lnTo>
                  <a:lnTo>
                    <a:pt x="1512" y="237"/>
                  </a:lnTo>
                  <a:lnTo>
                    <a:pt x="1512" y="239"/>
                  </a:lnTo>
                  <a:lnTo>
                    <a:pt x="1517" y="239"/>
                  </a:lnTo>
                  <a:lnTo>
                    <a:pt x="1517" y="239"/>
                  </a:lnTo>
                  <a:lnTo>
                    <a:pt x="1521" y="239"/>
                  </a:lnTo>
                  <a:lnTo>
                    <a:pt x="1521" y="239"/>
                  </a:lnTo>
                  <a:lnTo>
                    <a:pt x="1524" y="239"/>
                  </a:lnTo>
                  <a:lnTo>
                    <a:pt x="1524" y="240"/>
                  </a:lnTo>
                  <a:lnTo>
                    <a:pt x="1525" y="240"/>
                  </a:lnTo>
                  <a:lnTo>
                    <a:pt x="1525" y="240"/>
                  </a:lnTo>
                  <a:lnTo>
                    <a:pt x="1528" y="240"/>
                  </a:lnTo>
                  <a:lnTo>
                    <a:pt x="1528" y="240"/>
                  </a:lnTo>
                  <a:lnTo>
                    <a:pt x="1529" y="240"/>
                  </a:lnTo>
                  <a:lnTo>
                    <a:pt x="1529" y="242"/>
                  </a:lnTo>
                  <a:lnTo>
                    <a:pt x="1532" y="242"/>
                  </a:lnTo>
                  <a:lnTo>
                    <a:pt x="1532" y="243"/>
                  </a:lnTo>
                  <a:lnTo>
                    <a:pt x="1533" y="243"/>
                  </a:lnTo>
                  <a:lnTo>
                    <a:pt x="1533" y="243"/>
                  </a:lnTo>
                  <a:lnTo>
                    <a:pt x="1535" y="243"/>
                  </a:lnTo>
                  <a:lnTo>
                    <a:pt x="1535" y="243"/>
                  </a:lnTo>
                  <a:lnTo>
                    <a:pt x="1536" y="243"/>
                  </a:lnTo>
                  <a:lnTo>
                    <a:pt x="1536" y="244"/>
                  </a:lnTo>
                  <a:lnTo>
                    <a:pt x="1539" y="244"/>
                  </a:lnTo>
                  <a:lnTo>
                    <a:pt x="1539" y="246"/>
                  </a:lnTo>
                  <a:lnTo>
                    <a:pt x="1540" y="246"/>
                  </a:lnTo>
                  <a:lnTo>
                    <a:pt x="1540" y="246"/>
                  </a:lnTo>
                  <a:lnTo>
                    <a:pt x="1541" y="246"/>
                  </a:lnTo>
                  <a:lnTo>
                    <a:pt x="1541" y="246"/>
                  </a:lnTo>
                  <a:lnTo>
                    <a:pt x="1543" y="246"/>
                  </a:lnTo>
                  <a:lnTo>
                    <a:pt x="1543" y="247"/>
                  </a:lnTo>
                  <a:lnTo>
                    <a:pt x="1544" y="247"/>
                  </a:lnTo>
                  <a:lnTo>
                    <a:pt x="1544" y="247"/>
                  </a:lnTo>
                  <a:lnTo>
                    <a:pt x="1545" y="247"/>
                  </a:lnTo>
                  <a:lnTo>
                    <a:pt x="1545" y="249"/>
                  </a:lnTo>
                  <a:lnTo>
                    <a:pt x="1550" y="249"/>
                  </a:lnTo>
                  <a:lnTo>
                    <a:pt x="1550" y="250"/>
                  </a:lnTo>
                  <a:lnTo>
                    <a:pt x="1551" y="250"/>
                  </a:lnTo>
                  <a:lnTo>
                    <a:pt x="1551" y="250"/>
                  </a:lnTo>
                  <a:lnTo>
                    <a:pt x="1552" y="250"/>
                  </a:lnTo>
                  <a:lnTo>
                    <a:pt x="1552" y="250"/>
                  </a:lnTo>
                  <a:lnTo>
                    <a:pt x="1554" y="250"/>
                  </a:lnTo>
                  <a:lnTo>
                    <a:pt x="1554" y="250"/>
                  </a:lnTo>
                  <a:lnTo>
                    <a:pt x="1555" y="250"/>
                  </a:lnTo>
                  <a:lnTo>
                    <a:pt x="1555" y="251"/>
                  </a:lnTo>
                  <a:lnTo>
                    <a:pt x="1556" y="251"/>
                  </a:lnTo>
                  <a:lnTo>
                    <a:pt x="1556" y="251"/>
                  </a:lnTo>
                  <a:lnTo>
                    <a:pt x="1559" y="251"/>
                  </a:lnTo>
                  <a:lnTo>
                    <a:pt x="1559" y="251"/>
                  </a:lnTo>
                  <a:lnTo>
                    <a:pt x="1560" y="251"/>
                  </a:lnTo>
                  <a:lnTo>
                    <a:pt x="1560" y="251"/>
                  </a:lnTo>
                  <a:lnTo>
                    <a:pt x="1562" y="251"/>
                  </a:lnTo>
                  <a:lnTo>
                    <a:pt x="1562" y="251"/>
                  </a:lnTo>
                  <a:lnTo>
                    <a:pt x="1563" y="251"/>
                  </a:lnTo>
                  <a:lnTo>
                    <a:pt x="1563" y="254"/>
                  </a:lnTo>
                  <a:lnTo>
                    <a:pt x="1564" y="254"/>
                  </a:lnTo>
                  <a:lnTo>
                    <a:pt x="1564" y="254"/>
                  </a:lnTo>
                  <a:lnTo>
                    <a:pt x="1567" y="254"/>
                  </a:lnTo>
                  <a:lnTo>
                    <a:pt x="1567" y="254"/>
                  </a:lnTo>
                  <a:lnTo>
                    <a:pt x="1569" y="254"/>
                  </a:lnTo>
                  <a:lnTo>
                    <a:pt x="1569" y="254"/>
                  </a:lnTo>
                  <a:lnTo>
                    <a:pt x="1571" y="254"/>
                  </a:lnTo>
                  <a:lnTo>
                    <a:pt x="1571" y="254"/>
                  </a:lnTo>
                  <a:lnTo>
                    <a:pt x="1573" y="254"/>
                  </a:lnTo>
                  <a:lnTo>
                    <a:pt x="1573" y="254"/>
                  </a:lnTo>
                  <a:lnTo>
                    <a:pt x="1574" y="254"/>
                  </a:lnTo>
                  <a:lnTo>
                    <a:pt x="1574" y="254"/>
                  </a:lnTo>
                  <a:lnTo>
                    <a:pt x="1577" y="254"/>
                  </a:lnTo>
                  <a:lnTo>
                    <a:pt x="1577" y="254"/>
                  </a:lnTo>
                  <a:lnTo>
                    <a:pt x="1579" y="254"/>
                  </a:lnTo>
                  <a:lnTo>
                    <a:pt x="1579" y="256"/>
                  </a:lnTo>
                  <a:lnTo>
                    <a:pt x="1582" y="256"/>
                  </a:lnTo>
                  <a:lnTo>
                    <a:pt x="1582" y="256"/>
                  </a:lnTo>
                  <a:lnTo>
                    <a:pt x="1584" y="256"/>
                  </a:lnTo>
                  <a:lnTo>
                    <a:pt x="1584" y="256"/>
                  </a:lnTo>
                  <a:lnTo>
                    <a:pt x="1586" y="256"/>
                  </a:lnTo>
                  <a:lnTo>
                    <a:pt x="1586" y="256"/>
                  </a:lnTo>
                  <a:lnTo>
                    <a:pt x="1588" y="256"/>
                  </a:lnTo>
                  <a:lnTo>
                    <a:pt x="1588" y="256"/>
                  </a:lnTo>
                  <a:lnTo>
                    <a:pt x="1590" y="256"/>
                  </a:lnTo>
                  <a:lnTo>
                    <a:pt x="1590" y="258"/>
                  </a:lnTo>
                  <a:lnTo>
                    <a:pt x="1592" y="258"/>
                  </a:lnTo>
                  <a:lnTo>
                    <a:pt x="1592" y="259"/>
                  </a:lnTo>
                  <a:lnTo>
                    <a:pt x="1593" y="259"/>
                  </a:lnTo>
                  <a:lnTo>
                    <a:pt x="1593" y="259"/>
                  </a:lnTo>
                  <a:lnTo>
                    <a:pt x="1594" y="259"/>
                  </a:lnTo>
                  <a:lnTo>
                    <a:pt x="1594" y="259"/>
                  </a:lnTo>
                  <a:lnTo>
                    <a:pt x="1598" y="259"/>
                  </a:lnTo>
                  <a:lnTo>
                    <a:pt x="1598" y="261"/>
                  </a:lnTo>
                  <a:lnTo>
                    <a:pt x="1600" y="261"/>
                  </a:lnTo>
                  <a:lnTo>
                    <a:pt x="1600" y="261"/>
                  </a:lnTo>
                  <a:lnTo>
                    <a:pt x="1601" y="261"/>
                  </a:lnTo>
                  <a:lnTo>
                    <a:pt x="1601" y="261"/>
                  </a:lnTo>
                  <a:lnTo>
                    <a:pt x="1607" y="261"/>
                  </a:lnTo>
                  <a:lnTo>
                    <a:pt x="1607" y="261"/>
                  </a:lnTo>
                  <a:lnTo>
                    <a:pt x="1609" y="261"/>
                  </a:lnTo>
                  <a:lnTo>
                    <a:pt x="1609" y="261"/>
                  </a:lnTo>
                  <a:lnTo>
                    <a:pt x="1611" y="261"/>
                  </a:lnTo>
                  <a:lnTo>
                    <a:pt x="1611" y="261"/>
                  </a:lnTo>
                  <a:lnTo>
                    <a:pt x="1612" y="261"/>
                  </a:lnTo>
                  <a:lnTo>
                    <a:pt x="1612" y="261"/>
                  </a:lnTo>
                  <a:lnTo>
                    <a:pt x="1613" y="261"/>
                  </a:lnTo>
                  <a:lnTo>
                    <a:pt x="1613" y="262"/>
                  </a:lnTo>
                  <a:lnTo>
                    <a:pt x="1615" y="262"/>
                  </a:lnTo>
                  <a:lnTo>
                    <a:pt x="1615" y="262"/>
                  </a:lnTo>
                  <a:lnTo>
                    <a:pt x="1616" y="262"/>
                  </a:lnTo>
                  <a:lnTo>
                    <a:pt x="1616" y="262"/>
                  </a:lnTo>
                  <a:lnTo>
                    <a:pt x="1618" y="262"/>
                  </a:lnTo>
                  <a:lnTo>
                    <a:pt x="1618" y="262"/>
                  </a:lnTo>
                  <a:lnTo>
                    <a:pt x="1619" y="262"/>
                  </a:lnTo>
                  <a:lnTo>
                    <a:pt x="1619" y="262"/>
                  </a:lnTo>
                  <a:lnTo>
                    <a:pt x="1620" y="262"/>
                  </a:lnTo>
                  <a:lnTo>
                    <a:pt x="1620" y="262"/>
                  </a:lnTo>
                  <a:lnTo>
                    <a:pt x="1630" y="262"/>
                  </a:lnTo>
                  <a:lnTo>
                    <a:pt x="1630" y="262"/>
                  </a:lnTo>
                  <a:lnTo>
                    <a:pt x="1631" y="262"/>
                  </a:lnTo>
                  <a:lnTo>
                    <a:pt x="1631" y="264"/>
                  </a:lnTo>
                  <a:lnTo>
                    <a:pt x="1635" y="264"/>
                  </a:lnTo>
                  <a:lnTo>
                    <a:pt x="1635" y="264"/>
                  </a:lnTo>
                  <a:lnTo>
                    <a:pt x="1637" y="264"/>
                  </a:lnTo>
                  <a:lnTo>
                    <a:pt x="1637" y="264"/>
                  </a:lnTo>
                  <a:lnTo>
                    <a:pt x="1639" y="264"/>
                  </a:lnTo>
                  <a:lnTo>
                    <a:pt x="1639" y="264"/>
                  </a:lnTo>
                  <a:lnTo>
                    <a:pt x="1645" y="264"/>
                  </a:lnTo>
                  <a:lnTo>
                    <a:pt x="1645" y="264"/>
                  </a:lnTo>
                  <a:lnTo>
                    <a:pt x="1646" y="264"/>
                  </a:lnTo>
                  <a:lnTo>
                    <a:pt x="1646" y="264"/>
                  </a:lnTo>
                  <a:lnTo>
                    <a:pt x="1647" y="264"/>
                  </a:lnTo>
                  <a:lnTo>
                    <a:pt x="1647" y="264"/>
                  </a:lnTo>
                  <a:lnTo>
                    <a:pt x="1649" y="264"/>
                  </a:lnTo>
                  <a:lnTo>
                    <a:pt x="1649" y="264"/>
                  </a:lnTo>
                  <a:lnTo>
                    <a:pt x="1650" y="264"/>
                  </a:lnTo>
                  <a:lnTo>
                    <a:pt x="1650" y="264"/>
                  </a:lnTo>
                  <a:lnTo>
                    <a:pt x="1656" y="264"/>
                  </a:lnTo>
                  <a:lnTo>
                    <a:pt x="1656" y="264"/>
                  </a:lnTo>
                  <a:lnTo>
                    <a:pt x="1657" y="264"/>
                  </a:lnTo>
                  <a:lnTo>
                    <a:pt x="1657" y="264"/>
                  </a:lnTo>
                  <a:lnTo>
                    <a:pt x="1658" y="264"/>
                  </a:lnTo>
                  <a:lnTo>
                    <a:pt x="1658" y="264"/>
                  </a:lnTo>
                  <a:lnTo>
                    <a:pt x="1660" y="264"/>
                  </a:lnTo>
                  <a:lnTo>
                    <a:pt x="1660" y="264"/>
                  </a:lnTo>
                  <a:lnTo>
                    <a:pt x="1664" y="264"/>
                  </a:lnTo>
                  <a:lnTo>
                    <a:pt x="1664" y="264"/>
                  </a:lnTo>
                  <a:lnTo>
                    <a:pt x="1665" y="264"/>
                  </a:lnTo>
                  <a:lnTo>
                    <a:pt x="1665" y="266"/>
                  </a:lnTo>
                  <a:lnTo>
                    <a:pt x="1666" y="266"/>
                  </a:lnTo>
                  <a:lnTo>
                    <a:pt x="1666" y="266"/>
                  </a:lnTo>
                  <a:lnTo>
                    <a:pt x="1668" y="266"/>
                  </a:lnTo>
                  <a:lnTo>
                    <a:pt x="1668" y="266"/>
                  </a:lnTo>
                  <a:lnTo>
                    <a:pt x="1669" y="266"/>
                  </a:lnTo>
                  <a:lnTo>
                    <a:pt x="1669" y="266"/>
                  </a:lnTo>
                  <a:lnTo>
                    <a:pt x="1670" y="266"/>
                  </a:lnTo>
                  <a:lnTo>
                    <a:pt x="1670" y="268"/>
                  </a:lnTo>
                  <a:lnTo>
                    <a:pt x="1673" y="268"/>
                  </a:lnTo>
                  <a:lnTo>
                    <a:pt x="1673" y="268"/>
                  </a:lnTo>
                  <a:lnTo>
                    <a:pt x="1677" y="268"/>
                  </a:lnTo>
                  <a:lnTo>
                    <a:pt x="1677" y="268"/>
                  </a:lnTo>
                  <a:lnTo>
                    <a:pt x="1683" y="268"/>
                  </a:lnTo>
                  <a:lnTo>
                    <a:pt x="1683" y="268"/>
                  </a:lnTo>
                  <a:lnTo>
                    <a:pt x="1684" y="268"/>
                  </a:lnTo>
                  <a:lnTo>
                    <a:pt x="1684" y="268"/>
                  </a:lnTo>
                  <a:lnTo>
                    <a:pt x="1688" y="268"/>
                  </a:lnTo>
                  <a:lnTo>
                    <a:pt x="1688" y="268"/>
                  </a:lnTo>
                  <a:lnTo>
                    <a:pt x="1692" y="268"/>
                  </a:lnTo>
                  <a:lnTo>
                    <a:pt x="1692" y="268"/>
                  </a:lnTo>
                  <a:lnTo>
                    <a:pt x="1695" y="268"/>
                  </a:lnTo>
                  <a:lnTo>
                    <a:pt x="1695" y="268"/>
                  </a:lnTo>
                  <a:lnTo>
                    <a:pt x="1696" y="268"/>
                  </a:lnTo>
                  <a:lnTo>
                    <a:pt x="1696" y="268"/>
                  </a:lnTo>
                  <a:lnTo>
                    <a:pt x="1699" y="268"/>
                  </a:lnTo>
                  <a:lnTo>
                    <a:pt x="1699" y="270"/>
                  </a:lnTo>
                  <a:lnTo>
                    <a:pt x="1703" y="270"/>
                  </a:lnTo>
                  <a:lnTo>
                    <a:pt x="1703" y="272"/>
                  </a:lnTo>
                  <a:lnTo>
                    <a:pt x="1706" y="272"/>
                  </a:lnTo>
                  <a:lnTo>
                    <a:pt x="1706" y="272"/>
                  </a:lnTo>
                  <a:lnTo>
                    <a:pt x="1710" y="272"/>
                  </a:lnTo>
                  <a:lnTo>
                    <a:pt x="1710" y="273"/>
                  </a:lnTo>
                  <a:lnTo>
                    <a:pt x="1711" y="273"/>
                  </a:lnTo>
                  <a:lnTo>
                    <a:pt x="1711" y="273"/>
                  </a:lnTo>
                  <a:lnTo>
                    <a:pt x="1713" y="273"/>
                  </a:lnTo>
                  <a:lnTo>
                    <a:pt x="1713" y="273"/>
                  </a:lnTo>
                  <a:lnTo>
                    <a:pt x="1714" y="273"/>
                  </a:lnTo>
                  <a:lnTo>
                    <a:pt x="1714" y="273"/>
                  </a:lnTo>
                  <a:lnTo>
                    <a:pt x="1715" y="273"/>
                  </a:lnTo>
                  <a:lnTo>
                    <a:pt x="1715" y="273"/>
                  </a:lnTo>
                  <a:lnTo>
                    <a:pt x="1718" y="273"/>
                  </a:lnTo>
                  <a:lnTo>
                    <a:pt x="1718" y="273"/>
                  </a:lnTo>
                  <a:lnTo>
                    <a:pt x="1721" y="273"/>
                  </a:lnTo>
                  <a:lnTo>
                    <a:pt x="1721" y="273"/>
                  </a:lnTo>
                  <a:lnTo>
                    <a:pt x="1722" y="273"/>
                  </a:lnTo>
                  <a:lnTo>
                    <a:pt x="1722" y="273"/>
                  </a:lnTo>
                  <a:lnTo>
                    <a:pt x="1724" y="273"/>
                  </a:lnTo>
                  <a:lnTo>
                    <a:pt x="1724" y="273"/>
                  </a:lnTo>
                  <a:lnTo>
                    <a:pt x="1726" y="273"/>
                  </a:lnTo>
                  <a:lnTo>
                    <a:pt x="1726" y="273"/>
                  </a:lnTo>
                  <a:lnTo>
                    <a:pt x="1728" y="273"/>
                  </a:lnTo>
                  <a:lnTo>
                    <a:pt x="1728" y="273"/>
                  </a:lnTo>
                  <a:lnTo>
                    <a:pt x="1732" y="273"/>
                  </a:lnTo>
                  <a:lnTo>
                    <a:pt x="1732" y="273"/>
                  </a:lnTo>
                  <a:lnTo>
                    <a:pt x="1733" y="273"/>
                  </a:lnTo>
                  <a:lnTo>
                    <a:pt x="1733" y="273"/>
                  </a:lnTo>
                  <a:lnTo>
                    <a:pt x="1734" y="273"/>
                  </a:lnTo>
                  <a:lnTo>
                    <a:pt x="1734" y="273"/>
                  </a:lnTo>
                  <a:lnTo>
                    <a:pt x="1737" y="273"/>
                  </a:lnTo>
                  <a:lnTo>
                    <a:pt x="1737" y="276"/>
                  </a:lnTo>
                  <a:lnTo>
                    <a:pt x="1740" y="276"/>
                  </a:lnTo>
                  <a:lnTo>
                    <a:pt x="1740" y="276"/>
                  </a:lnTo>
                  <a:lnTo>
                    <a:pt x="1743" y="276"/>
                  </a:lnTo>
                  <a:lnTo>
                    <a:pt x="1743" y="276"/>
                  </a:lnTo>
                  <a:lnTo>
                    <a:pt x="1748" y="276"/>
                  </a:lnTo>
                  <a:lnTo>
                    <a:pt x="1748" y="276"/>
                  </a:lnTo>
                  <a:lnTo>
                    <a:pt x="1749" y="276"/>
                  </a:lnTo>
                  <a:lnTo>
                    <a:pt x="1749" y="276"/>
                  </a:lnTo>
                  <a:lnTo>
                    <a:pt x="1751" y="276"/>
                  </a:lnTo>
                  <a:lnTo>
                    <a:pt x="1751" y="276"/>
                  </a:lnTo>
                  <a:lnTo>
                    <a:pt x="1752" y="276"/>
                  </a:lnTo>
                  <a:lnTo>
                    <a:pt x="1752" y="278"/>
                  </a:lnTo>
                  <a:lnTo>
                    <a:pt x="1753" y="278"/>
                  </a:lnTo>
                  <a:lnTo>
                    <a:pt x="1753" y="280"/>
                  </a:lnTo>
                  <a:lnTo>
                    <a:pt x="1755" y="280"/>
                  </a:lnTo>
                  <a:lnTo>
                    <a:pt x="1755" y="280"/>
                  </a:lnTo>
                  <a:lnTo>
                    <a:pt x="1757" y="280"/>
                  </a:lnTo>
                  <a:lnTo>
                    <a:pt x="1757" y="280"/>
                  </a:lnTo>
                  <a:lnTo>
                    <a:pt x="1759" y="280"/>
                  </a:lnTo>
                  <a:lnTo>
                    <a:pt x="1759" y="280"/>
                  </a:lnTo>
                  <a:lnTo>
                    <a:pt x="1760" y="280"/>
                  </a:lnTo>
                  <a:lnTo>
                    <a:pt x="1760" y="280"/>
                  </a:lnTo>
                  <a:lnTo>
                    <a:pt x="1764" y="280"/>
                  </a:lnTo>
                  <a:lnTo>
                    <a:pt x="1764" y="280"/>
                  </a:lnTo>
                  <a:lnTo>
                    <a:pt x="1771" y="280"/>
                  </a:lnTo>
                  <a:lnTo>
                    <a:pt x="1771" y="280"/>
                  </a:lnTo>
                  <a:lnTo>
                    <a:pt x="1772" y="280"/>
                  </a:lnTo>
                  <a:lnTo>
                    <a:pt x="1772" y="280"/>
                  </a:lnTo>
                  <a:lnTo>
                    <a:pt x="1779" y="280"/>
                  </a:lnTo>
                  <a:lnTo>
                    <a:pt x="1779" y="280"/>
                  </a:lnTo>
                  <a:lnTo>
                    <a:pt x="1781" y="280"/>
                  </a:lnTo>
                  <a:lnTo>
                    <a:pt x="1781" y="280"/>
                  </a:lnTo>
                  <a:lnTo>
                    <a:pt x="1789" y="280"/>
                  </a:lnTo>
                  <a:lnTo>
                    <a:pt x="1789" y="280"/>
                  </a:lnTo>
                  <a:lnTo>
                    <a:pt x="1791" y="280"/>
                  </a:lnTo>
                  <a:lnTo>
                    <a:pt x="1791" y="280"/>
                  </a:lnTo>
                  <a:lnTo>
                    <a:pt x="1793" y="280"/>
                  </a:lnTo>
                  <a:lnTo>
                    <a:pt x="1793" y="280"/>
                  </a:lnTo>
                  <a:lnTo>
                    <a:pt x="1796" y="280"/>
                  </a:lnTo>
                  <a:lnTo>
                    <a:pt x="1796" y="280"/>
                  </a:lnTo>
                  <a:lnTo>
                    <a:pt x="1797" y="280"/>
                  </a:lnTo>
                  <a:lnTo>
                    <a:pt x="1797" y="280"/>
                  </a:lnTo>
                  <a:lnTo>
                    <a:pt x="1798" y="280"/>
                  </a:lnTo>
                  <a:lnTo>
                    <a:pt x="1798" y="280"/>
                  </a:lnTo>
                  <a:lnTo>
                    <a:pt x="1800" y="280"/>
                  </a:lnTo>
                  <a:lnTo>
                    <a:pt x="1800" y="280"/>
                  </a:lnTo>
                  <a:lnTo>
                    <a:pt x="1801" y="280"/>
                  </a:lnTo>
                  <a:lnTo>
                    <a:pt x="1801" y="280"/>
                  </a:lnTo>
                  <a:lnTo>
                    <a:pt x="1804" y="280"/>
                  </a:lnTo>
                  <a:lnTo>
                    <a:pt x="1804" y="280"/>
                  </a:lnTo>
                  <a:lnTo>
                    <a:pt x="1806" y="280"/>
                  </a:lnTo>
                  <a:lnTo>
                    <a:pt x="1806" y="280"/>
                  </a:lnTo>
                  <a:lnTo>
                    <a:pt x="1808" y="280"/>
                  </a:lnTo>
                  <a:lnTo>
                    <a:pt x="1808" y="280"/>
                  </a:lnTo>
                  <a:lnTo>
                    <a:pt x="1809" y="280"/>
                  </a:lnTo>
                  <a:lnTo>
                    <a:pt x="1809" y="280"/>
                  </a:lnTo>
                  <a:lnTo>
                    <a:pt x="1811" y="280"/>
                  </a:lnTo>
                  <a:lnTo>
                    <a:pt x="1811" y="280"/>
                  </a:lnTo>
                  <a:lnTo>
                    <a:pt x="1812" y="280"/>
                  </a:lnTo>
                  <a:lnTo>
                    <a:pt x="1812" y="280"/>
                  </a:lnTo>
                  <a:lnTo>
                    <a:pt x="1816" y="280"/>
                  </a:lnTo>
                  <a:lnTo>
                    <a:pt x="1816" y="280"/>
                  </a:lnTo>
                  <a:lnTo>
                    <a:pt x="1819" y="280"/>
                  </a:lnTo>
                  <a:lnTo>
                    <a:pt x="1819" y="280"/>
                  </a:lnTo>
                  <a:lnTo>
                    <a:pt x="1820" y="280"/>
                  </a:lnTo>
                  <a:lnTo>
                    <a:pt x="1820" y="280"/>
                  </a:lnTo>
                  <a:lnTo>
                    <a:pt x="1821" y="280"/>
                  </a:lnTo>
                  <a:lnTo>
                    <a:pt x="1821" y="280"/>
                  </a:lnTo>
                  <a:lnTo>
                    <a:pt x="1823" y="280"/>
                  </a:lnTo>
                  <a:lnTo>
                    <a:pt x="1823" y="280"/>
                  </a:lnTo>
                  <a:lnTo>
                    <a:pt x="1825" y="280"/>
                  </a:lnTo>
                  <a:lnTo>
                    <a:pt x="1825" y="280"/>
                  </a:lnTo>
                  <a:lnTo>
                    <a:pt x="1828" y="280"/>
                  </a:lnTo>
                  <a:lnTo>
                    <a:pt x="1828" y="280"/>
                  </a:lnTo>
                  <a:lnTo>
                    <a:pt x="1829" y="280"/>
                  </a:lnTo>
                  <a:lnTo>
                    <a:pt x="1829" y="280"/>
                  </a:lnTo>
                  <a:lnTo>
                    <a:pt x="1835" y="280"/>
                  </a:lnTo>
                  <a:lnTo>
                    <a:pt x="1835" y="280"/>
                  </a:lnTo>
                  <a:lnTo>
                    <a:pt x="1836" y="280"/>
                  </a:lnTo>
                  <a:lnTo>
                    <a:pt x="1836" y="280"/>
                  </a:lnTo>
                  <a:lnTo>
                    <a:pt x="1838" y="280"/>
                  </a:lnTo>
                  <a:lnTo>
                    <a:pt x="1838" y="280"/>
                  </a:lnTo>
                  <a:lnTo>
                    <a:pt x="1839" y="280"/>
                  </a:lnTo>
                  <a:lnTo>
                    <a:pt x="1839" y="280"/>
                  </a:lnTo>
                  <a:lnTo>
                    <a:pt x="1840" y="280"/>
                  </a:lnTo>
                  <a:lnTo>
                    <a:pt x="1840" y="280"/>
                  </a:lnTo>
                  <a:lnTo>
                    <a:pt x="1844" y="280"/>
                  </a:lnTo>
                  <a:lnTo>
                    <a:pt x="1844" y="280"/>
                  </a:lnTo>
                  <a:lnTo>
                    <a:pt x="1846" y="280"/>
                  </a:lnTo>
                  <a:lnTo>
                    <a:pt x="1846" y="280"/>
                  </a:lnTo>
                  <a:lnTo>
                    <a:pt x="1847" y="280"/>
                  </a:lnTo>
                  <a:lnTo>
                    <a:pt x="1847" y="280"/>
                  </a:lnTo>
                  <a:lnTo>
                    <a:pt x="1849" y="280"/>
                  </a:lnTo>
                  <a:lnTo>
                    <a:pt x="1849" y="280"/>
                  </a:lnTo>
                  <a:lnTo>
                    <a:pt x="1850" y="280"/>
                  </a:lnTo>
                  <a:lnTo>
                    <a:pt x="1850" y="280"/>
                  </a:lnTo>
                  <a:lnTo>
                    <a:pt x="1854" y="280"/>
                  </a:lnTo>
                  <a:lnTo>
                    <a:pt x="1854" y="280"/>
                  </a:lnTo>
                  <a:lnTo>
                    <a:pt x="1857" y="280"/>
                  </a:lnTo>
                  <a:lnTo>
                    <a:pt x="1857" y="280"/>
                  </a:lnTo>
                  <a:lnTo>
                    <a:pt x="1859" y="280"/>
                  </a:lnTo>
                  <a:lnTo>
                    <a:pt x="1859" y="280"/>
                  </a:lnTo>
                  <a:lnTo>
                    <a:pt x="1861" y="280"/>
                  </a:lnTo>
                  <a:lnTo>
                    <a:pt x="1861" y="280"/>
                  </a:lnTo>
                  <a:lnTo>
                    <a:pt x="1863" y="280"/>
                  </a:lnTo>
                  <a:lnTo>
                    <a:pt x="1863" y="280"/>
                  </a:lnTo>
                  <a:lnTo>
                    <a:pt x="1865" y="280"/>
                  </a:lnTo>
                  <a:lnTo>
                    <a:pt x="1865" y="280"/>
                  </a:lnTo>
                  <a:lnTo>
                    <a:pt x="1866" y="280"/>
                  </a:lnTo>
                  <a:lnTo>
                    <a:pt x="1866" y="280"/>
                  </a:lnTo>
                  <a:lnTo>
                    <a:pt x="1870" y="280"/>
                  </a:lnTo>
                  <a:lnTo>
                    <a:pt x="1870" y="284"/>
                  </a:lnTo>
                  <a:lnTo>
                    <a:pt x="1872" y="284"/>
                  </a:lnTo>
                  <a:lnTo>
                    <a:pt x="1872" y="284"/>
                  </a:lnTo>
                  <a:lnTo>
                    <a:pt x="1873" y="284"/>
                  </a:lnTo>
                  <a:lnTo>
                    <a:pt x="1873" y="284"/>
                  </a:lnTo>
                  <a:lnTo>
                    <a:pt x="1874" y="284"/>
                  </a:lnTo>
                  <a:lnTo>
                    <a:pt x="1874" y="284"/>
                  </a:lnTo>
                  <a:lnTo>
                    <a:pt x="1876" y="284"/>
                  </a:lnTo>
                  <a:lnTo>
                    <a:pt x="1876" y="288"/>
                  </a:lnTo>
                  <a:lnTo>
                    <a:pt x="1878" y="288"/>
                  </a:lnTo>
                  <a:lnTo>
                    <a:pt x="1878" y="288"/>
                  </a:lnTo>
                  <a:lnTo>
                    <a:pt x="1881" y="288"/>
                  </a:lnTo>
                  <a:lnTo>
                    <a:pt x="1881" y="288"/>
                  </a:lnTo>
                  <a:lnTo>
                    <a:pt x="1883" y="288"/>
                  </a:lnTo>
                  <a:lnTo>
                    <a:pt x="1883" y="288"/>
                  </a:lnTo>
                  <a:lnTo>
                    <a:pt x="1884" y="288"/>
                  </a:lnTo>
                  <a:lnTo>
                    <a:pt x="1884" y="288"/>
                  </a:lnTo>
                  <a:lnTo>
                    <a:pt x="1885" y="288"/>
                  </a:lnTo>
                  <a:lnTo>
                    <a:pt x="1885" y="288"/>
                  </a:lnTo>
                  <a:lnTo>
                    <a:pt x="1887" y="288"/>
                  </a:lnTo>
                  <a:lnTo>
                    <a:pt x="1887" y="288"/>
                  </a:lnTo>
                  <a:lnTo>
                    <a:pt x="1888" y="288"/>
                  </a:lnTo>
                  <a:lnTo>
                    <a:pt x="1888" y="288"/>
                  </a:lnTo>
                  <a:lnTo>
                    <a:pt x="1892" y="288"/>
                  </a:lnTo>
                  <a:lnTo>
                    <a:pt x="1892" y="288"/>
                  </a:lnTo>
                  <a:lnTo>
                    <a:pt x="1893" y="288"/>
                  </a:lnTo>
                  <a:lnTo>
                    <a:pt x="1893" y="288"/>
                  </a:lnTo>
                  <a:lnTo>
                    <a:pt x="1895" y="288"/>
                  </a:lnTo>
                  <a:lnTo>
                    <a:pt x="1895" y="288"/>
                  </a:lnTo>
                  <a:lnTo>
                    <a:pt x="1896" y="288"/>
                  </a:lnTo>
                  <a:lnTo>
                    <a:pt x="1896" y="288"/>
                  </a:lnTo>
                  <a:lnTo>
                    <a:pt x="1897" y="288"/>
                  </a:lnTo>
                  <a:lnTo>
                    <a:pt x="1897" y="288"/>
                  </a:lnTo>
                  <a:lnTo>
                    <a:pt x="1902" y="288"/>
                  </a:lnTo>
                  <a:lnTo>
                    <a:pt x="1902" y="288"/>
                  </a:lnTo>
                  <a:lnTo>
                    <a:pt x="1904" y="288"/>
                  </a:lnTo>
                  <a:lnTo>
                    <a:pt x="1904" y="288"/>
                  </a:lnTo>
                  <a:lnTo>
                    <a:pt x="1906" y="288"/>
                  </a:lnTo>
                  <a:lnTo>
                    <a:pt x="1906" y="288"/>
                  </a:lnTo>
                  <a:lnTo>
                    <a:pt x="1907" y="288"/>
                  </a:lnTo>
                  <a:lnTo>
                    <a:pt x="1907" y="288"/>
                  </a:lnTo>
                  <a:lnTo>
                    <a:pt x="1908" y="288"/>
                  </a:lnTo>
                  <a:lnTo>
                    <a:pt x="1908" y="288"/>
                  </a:lnTo>
                  <a:lnTo>
                    <a:pt x="1912" y="288"/>
                  </a:lnTo>
                  <a:lnTo>
                    <a:pt x="1912" y="288"/>
                  </a:lnTo>
                  <a:lnTo>
                    <a:pt x="1914" y="288"/>
                  </a:lnTo>
                  <a:lnTo>
                    <a:pt x="1914" y="288"/>
                  </a:lnTo>
                  <a:lnTo>
                    <a:pt x="1915" y="288"/>
                  </a:lnTo>
                  <a:lnTo>
                    <a:pt x="1915" y="288"/>
                  </a:lnTo>
                  <a:lnTo>
                    <a:pt x="1918" y="288"/>
                  </a:lnTo>
                  <a:lnTo>
                    <a:pt x="1918" y="294"/>
                  </a:lnTo>
                  <a:lnTo>
                    <a:pt x="1923" y="294"/>
                  </a:lnTo>
                  <a:lnTo>
                    <a:pt x="1923" y="294"/>
                  </a:lnTo>
                  <a:lnTo>
                    <a:pt x="1925" y="294"/>
                  </a:lnTo>
                  <a:lnTo>
                    <a:pt x="1925" y="294"/>
                  </a:lnTo>
                  <a:lnTo>
                    <a:pt x="1926" y="294"/>
                  </a:lnTo>
                  <a:lnTo>
                    <a:pt x="1926" y="294"/>
                  </a:lnTo>
                  <a:lnTo>
                    <a:pt x="1931" y="294"/>
                  </a:lnTo>
                  <a:lnTo>
                    <a:pt x="1931" y="294"/>
                  </a:lnTo>
                  <a:lnTo>
                    <a:pt x="1933" y="294"/>
                  </a:lnTo>
                  <a:lnTo>
                    <a:pt x="1933" y="294"/>
                  </a:lnTo>
                  <a:lnTo>
                    <a:pt x="1934" y="294"/>
                  </a:lnTo>
                  <a:lnTo>
                    <a:pt x="1934" y="294"/>
                  </a:lnTo>
                  <a:lnTo>
                    <a:pt x="1936" y="294"/>
                  </a:lnTo>
                  <a:lnTo>
                    <a:pt x="1936" y="294"/>
                  </a:lnTo>
                  <a:lnTo>
                    <a:pt x="1937" y="294"/>
                  </a:lnTo>
                  <a:lnTo>
                    <a:pt x="1937" y="294"/>
                  </a:lnTo>
                  <a:lnTo>
                    <a:pt x="1938" y="294"/>
                  </a:lnTo>
                  <a:lnTo>
                    <a:pt x="1938" y="294"/>
                  </a:lnTo>
                  <a:lnTo>
                    <a:pt x="1940" y="294"/>
                  </a:lnTo>
                  <a:lnTo>
                    <a:pt x="1940" y="294"/>
                  </a:lnTo>
                  <a:lnTo>
                    <a:pt x="1941" y="294"/>
                  </a:lnTo>
                  <a:lnTo>
                    <a:pt x="1941" y="294"/>
                  </a:lnTo>
                  <a:lnTo>
                    <a:pt x="1942" y="294"/>
                  </a:lnTo>
                  <a:lnTo>
                    <a:pt x="1942" y="294"/>
                  </a:lnTo>
                  <a:lnTo>
                    <a:pt x="1944" y="294"/>
                  </a:lnTo>
                  <a:lnTo>
                    <a:pt x="1944" y="294"/>
                  </a:lnTo>
                  <a:lnTo>
                    <a:pt x="1945" y="294"/>
                  </a:lnTo>
                  <a:lnTo>
                    <a:pt x="1945" y="294"/>
                  </a:lnTo>
                  <a:lnTo>
                    <a:pt x="1949" y="294"/>
                  </a:lnTo>
                  <a:lnTo>
                    <a:pt x="1949" y="294"/>
                  </a:lnTo>
                  <a:lnTo>
                    <a:pt x="1951" y="294"/>
                  </a:lnTo>
                  <a:lnTo>
                    <a:pt x="1951" y="294"/>
                  </a:lnTo>
                  <a:lnTo>
                    <a:pt x="1953" y="294"/>
                  </a:lnTo>
                  <a:lnTo>
                    <a:pt x="1953" y="294"/>
                  </a:lnTo>
                  <a:lnTo>
                    <a:pt x="1955" y="294"/>
                  </a:lnTo>
                  <a:lnTo>
                    <a:pt x="1955" y="294"/>
                  </a:lnTo>
                  <a:lnTo>
                    <a:pt x="1957" y="294"/>
                  </a:lnTo>
                  <a:lnTo>
                    <a:pt x="1957" y="304"/>
                  </a:lnTo>
                  <a:lnTo>
                    <a:pt x="1959" y="304"/>
                  </a:lnTo>
                  <a:lnTo>
                    <a:pt x="1959" y="304"/>
                  </a:lnTo>
                  <a:lnTo>
                    <a:pt x="1960" y="304"/>
                  </a:lnTo>
                  <a:lnTo>
                    <a:pt x="1960" y="304"/>
                  </a:lnTo>
                  <a:lnTo>
                    <a:pt x="1961" y="304"/>
                  </a:lnTo>
                  <a:lnTo>
                    <a:pt x="1961" y="304"/>
                  </a:lnTo>
                  <a:lnTo>
                    <a:pt x="1963" y="304"/>
                  </a:lnTo>
                  <a:lnTo>
                    <a:pt x="1963" y="304"/>
                  </a:lnTo>
                  <a:lnTo>
                    <a:pt x="1964" y="304"/>
                  </a:lnTo>
                  <a:lnTo>
                    <a:pt x="1964" y="304"/>
                  </a:lnTo>
                  <a:lnTo>
                    <a:pt x="1965" y="304"/>
                  </a:lnTo>
                  <a:lnTo>
                    <a:pt x="1965" y="304"/>
                  </a:lnTo>
                  <a:lnTo>
                    <a:pt x="1967" y="304"/>
                  </a:lnTo>
                  <a:lnTo>
                    <a:pt x="1967" y="304"/>
                  </a:lnTo>
                  <a:lnTo>
                    <a:pt x="1968" y="304"/>
                  </a:lnTo>
                  <a:lnTo>
                    <a:pt x="1968" y="304"/>
                  </a:lnTo>
                  <a:lnTo>
                    <a:pt x="1969" y="304"/>
                  </a:lnTo>
                  <a:lnTo>
                    <a:pt x="1969" y="304"/>
                  </a:lnTo>
                  <a:lnTo>
                    <a:pt x="1971" y="304"/>
                  </a:lnTo>
                  <a:lnTo>
                    <a:pt x="1971" y="304"/>
                  </a:lnTo>
                  <a:lnTo>
                    <a:pt x="1975" y="304"/>
                  </a:lnTo>
                  <a:lnTo>
                    <a:pt x="1975" y="318"/>
                  </a:lnTo>
                  <a:lnTo>
                    <a:pt x="1978" y="318"/>
                  </a:lnTo>
                  <a:lnTo>
                    <a:pt x="1978" y="318"/>
                  </a:lnTo>
                  <a:lnTo>
                    <a:pt x="1979" y="318"/>
                  </a:lnTo>
                  <a:lnTo>
                    <a:pt x="1979" y="318"/>
                  </a:lnTo>
                  <a:lnTo>
                    <a:pt x="1980" y="318"/>
                  </a:lnTo>
                  <a:lnTo>
                    <a:pt x="1980" y="318"/>
                  </a:lnTo>
                  <a:lnTo>
                    <a:pt x="1982" y="318"/>
                  </a:lnTo>
                  <a:lnTo>
                    <a:pt x="1982" y="318"/>
                  </a:lnTo>
                  <a:lnTo>
                    <a:pt x="1993" y="318"/>
                  </a:lnTo>
                  <a:lnTo>
                    <a:pt x="1993" y="318"/>
                  </a:lnTo>
                  <a:lnTo>
                    <a:pt x="1997" y="318"/>
                  </a:lnTo>
                  <a:lnTo>
                    <a:pt x="1997" y="337"/>
                  </a:lnTo>
                  <a:lnTo>
                    <a:pt x="2001" y="337"/>
                  </a:lnTo>
                  <a:lnTo>
                    <a:pt x="2001" y="337"/>
                  </a:lnTo>
                  <a:lnTo>
                    <a:pt x="2002" y="337"/>
                  </a:lnTo>
                  <a:lnTo>
                    <a:pt x="2002" y="337"/>
                  </a:lnTo>
                  <a:lnTo>
                    <a:pt x="2009" y="337"/>
                  </a:lnTo>
                  <a:lnTo>
                    <a:pt x="2009" y="359"/>
                  </a:lnTo>
                  <a:lnTo>
                    <a:pt x="2010" y="359"/>
                  </a:lnTo>
                  <a:lnTo>
                    <a:pt x="2010" y="359"/>
                  </a:lnTo>
                  <a:lnTo>
                    <a:pt x="2012" y="359"/>
                  </a:lnTo>
                  <a:lnTo>
                    <a:pt x="2012" y="359"/>
                  </a:lnTo>
                  <a:lnTo>
                    <a:pt x="2018" y="359"/>
                  </a:lnTo>
                  <a:lnTo>
                    <a:pt x="2018" y="359"/>
                  </a:lnTo>
                  <a:lnTo>
                    <a:pt x="2021" y="359"/>
                  </a:lnTo>
                  <a:lnTo>
                    <a:pt x="2021" y="359"/>
                  </a:lnTo>
                  <a:lnTo>
                    <a:pt x="2022" y="359"/>
                  </a:lnTo>
                  <a:lnTo>
                    <a:pt x="2022" y="359"/>
                  </a:lnTo>
                  <a:lnTo>
                    <a:pt x="2031" y="359"/>
                  </a:lnTo>
                  <a:lnTo>
                    <a:pt x="2031" y="359"/>
                  </a:lnTo>
                  <a:lnTo>
                    <a:pt x="2037" y="359"/>
                  </a:lnTo>
                  <a:lnTo>
                    <a:pt x="2037" y="359"/>
                  </a:lnTo>
                  <a:lnTo>
                    <a:pt x="2039" y="359"/>
                  </a:lnTo>
                  <a:lnTo>
                    <a:pt x="2039" y="359"/>
                  </a:lnTo>
                  <a:lnTo>
                    <a:pt x="2040" y="359"/>
                  </a:lnTo>
                  <a:lnTo>
                    <a:pt x="2040" y="359"/>
                  </a:lnTo>
                  <a:lnTo>
                    <a:pt x="2048" y="359"/>
                  </a:lnTo>
                  <a:lnTo>
                    <a:pt x="2048" y="359"/>
                  </a:lnTo>
                  <a:lnTo>
                    <a:pt x="2054" y="359"/>
                  </a:lnTo>
                  <a:lnTo>
                    <a:pt x="2054" y="359"/>
                  </a:lnTo>
                  <a:lnTo>
                    <a:pt x="2056" y="359"/>
                  </a:lnTo>
                  <a:lnTo>
                    <a:pt x="2056" y="359"/>
                  </a:lnTo>
                  <a:lnTo>
                    <a:pt x="2063" y="359"/>
                  </a:lnTo>
                  <a:lnTo>
                    <a:pt x="2063" y="359"/>
                  </a:lnTo>
                  <a:lnTo>
                    <a:pt x="2076" y="359"/>
                  </a:lnTo>
                  <a:lnTo>
                    <a:pt x="2076" y="359"/>
                  </a:lnTo>
                  <a:lnTo>
                    <a:pt x="2078" y="359"/>
                  </a:lnTo>
                  <a:lnTo>
                    <a:pt x="2078" y="359"/>
                  </a:lnTo>
                </a:path>
              </a:pathLst>
            </a:custGeom>
            <a:noFill/>
            <a:ln w="4603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V="1">
              <a:off x="1238" y="1068"/>
              <a:ext cx="0" cy="167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H="1">
              <a:off x="1199" y="2677"/>
              <a:ext cx="39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 rot="16200000">
              <a:off x="942" y="2545"/>
              <a:ext cx="34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H="1">
              <a:off x="1199" y="2291"/>
              <a:ext cx="39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 rot="16200000">
              <a:off x="942" y="2159"/>
              <a:ext cx="34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0.25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H="1">
              <a:off x="1199" y="1905"/>
              <a:ext cx="39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 rot="16200000">
              <a:off x="943" y="1773"/>
              <a:ext cx="34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0.50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>
              <a:off x="1199" y="1519"/>
              <a:ext cx="39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 rot="16200000">
              <a:off x="943" y="1386"/>
              <a:ext cx="34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0.75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1199" y="1132"/>
              <a:ext cx="39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 rot="16200000">
              <a:off x="943" y="998"/>
              <a:ext cx="34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1219" y="3338"/>
              <a:ext cx="22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874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2173" y="3338"/>
              <a:ext cx="22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799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3125" y="3338"/>
              <a:ext cx="22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645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4078" y="3338"/>
              <a:ext cx="22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426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5059" y="3338"/>
              <a:ext cx="1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748" y="3338"/>
              <a:ext cx="18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>
                  <a:solidFill>
                    <a:srgbClr val="000000"/>
                  </a:solidFill>
                </a:rPr>
                <a:t>I</a:t>
              </a: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mm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1219" y="3225"/>
              <a:ext cx="22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871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44" name="Rectangle 32"/>
            <p:cNvSpPr>
              <a:spLocks noChangeArrowheads="1"/>
            </p:cNvSpPr>
            <p:nvPr/>
          </p:nvSpPr>
          <p:spPr bwMode="auto">
            <a:xfrm>
              <a:off x="2173" y="3225"/>
              <a:ext cx="22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755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45" name="Rectangle 33"/>
            <p:cNvSpPr>
              <a:spLocks noChangeArrowheads="1"/>
            </p:cNvSpPr>
            <p:nvPr/>
          </p:nvSpPr>
          <p:spPr bwMode="auto">
            <a:xfrm>
              <a:off x="3125" y="3225"/>
              <a:ext cx="22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617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46" name="Rectangle 34"/>
            <p:cNvSpPr>
              <a:spLocks noChangeArrowheads="1"/>
            </p:cNvSpPr>
            <p:nvPr/>
          </p:nvSpPr>
          <p:spPr bwMode="auto">
            <a:xfrm>
              <a:off x="4078" y="3225"/>
              <a:ext cx="22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391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47" name="Rectangle 35"/>
            <p:cNvSpPr>
              <a:spLocks noChangeArrowheads="1"/>
            </p:cNvSpPr>
            <p:nvPr/>
          </p:nvSpPr>
          <p:spPr bwMode="auto">
            <a:xfrm>
              <a:off x="5059" y="3225"/>
              <a:ext cx="1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48" name="Rectangle 36"/>
            <p:cNvSpPr>
              <a:spLocks noChangeArrowheads="1"/>
            </p:cNvSpPr>
            <p:nvPr/>
          </p:nvSpPr>
          <p:spPr bwMode="auto">
            <a:xfrm>
              <a:off x="748" y="3225"/>
              <a:ext cx="15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>
                  <a:solidFill>
                    <a:srgbClr val="000000"/>
                  </a:solidFill>
                </a:rPr>
                <a:t>D</a:t>
              </a: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49" name="Rectangle 37"/>
            <p:cNvSpPr>
              <a:spLocks noChangeArrowheads="1"/>
            </p:cNvSpPr>
            <p:nvPr/>
          </p:nvSpPr>
          <p:spPr bwMode="auto">
            <a:xfrm>
              <a:off x="462" y="3111"/>
              <a:ext cx="72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Number at risk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50" name="Line 38"/>
            <p:cNvSpPr>
              <a:spLocks noChangeShapeType="1"/>
            </p:cNvSpPr>
            <p:nvPr/>
          </p:nvSpPr>
          <p:spPr bwMode="auto">
            <a:xfrm>
              <a:off x="1238" y="2741"/>
              <a:ext cx="413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951" name="Line 39"/>
            <p:cNvSpPr>
              <a:spLocks noChangeShapeType="1"/>
            </p:cNvSpPr>
            <p:nvPr/>
          </p:nvSpPr>
          <p:spPr bwMode="auto">
            <a:xfrm>
              <a:off x="1301" y="2741"/>
              <a:ext cx="0" cy="4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952" name="Rectangle 40"/>
            <p:cNvSpPr>
              <a:spLocks noChangeArrowheads="1"/>
            </p:cNvSpPr>
            <p:nvPr/>
          </p:nvSpPr>
          <p:spPr bwMode="auto">
            <a:xfrm>
              <a:off x="1263" y="2800"/>
              <a:ext cx="14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53" name="Line 41"/>
            <p:cNvSpPr>
              <a:spLocks noChangeShapeType="1"/>
            </p:cNvSpPr>
            <p:nvPr/>
          </p:nvSpPr>
          <p:spPr bwMode="auto">
            <a:xfrm>
              <a:off x="2255" y="2741"/>
              <a:ext cx="0" cy="4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954" name="Rectangle 42"/>
            <p:cNvSpPr>
              <a:spLocks noChangeArrowheads="1"/>
            </p:cNvSpPr>
            <p:nvPr/>
          </p:nvSpPr>
          <p:spPr bwMode="auto">
            <a:xfrm>
              <a:off x="2217" y="2800"/>
              <a:ext cx="14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55" name="Line 43"/>
            <p:cNvSpPr>
              <a:spLocks noChangeShapeType="1"/>
            </p:cNvSpPr>
            <p:nvPr/>
          </p:nvSpPr>
          <p:spPr bwMode="auto">
            <a:xfrm>
              <a:off x="3208" y="2741"/>
              <a:ext cx="0" cy="4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956" name="Rectangle 44"/>
            <p:cNvSpPr>
              <a:spLocks noChangeArrowheads="1"/>
            </p:cNvSpPr>
            <p:nvPr/>
          </p:nvSpPr>
          <p:spPr bwMode="auto">
            <a:xfrm>
              <a:off x="3169" y="2800"/>
              <a:ext cx="14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57" name="Line 45"/>
            <p:cNvSpPr>
              <a:spLocks noChangeShapeType="1"/>
            </p:cNvSpPr>
            <p:nvPr/>
          </p:nvSpPr>
          <p:spPr bwMode="auto">
            <a:xfrm>
              <a:off x="4160" y="2741"/>
              <a:ext cx="0" cy="4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958" name="Rectangle 46"/>
            <p:cNvSpPr>
              <a:spLocks noChangeArrowheads="1"/>
            </p:cNvSpPr>
            <p:nvPr/>
          </p:nvSpPr>
          <p:spPr bwMode="auto">
            <a:xfrm>
              <a:off x="4122" y="2800"/>
              <a:ext cx="14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59" name="Line 47"/>
            <p:cNvSpPr>
              <a:spLocks noChangeShapeType="1"/>
            </p:cNvSpPr>
            <p:nvPr/>
          </p:nvSpPr>
          <p:spPr bwMode="auto">
            <a:xfrm>
              <a:off x="5114" y="2741"/>
              <a:ext cx="0" cy="4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960" name="Rectangle 48"/>
            <p:cNvSpPr>
              <a:spLocks noChangeArrowheads="1"/>
            </p:cNvSpPr>
            <p:nvPr/>
          </p:nvSpPr>
          <p:spPr bwMode="auto">
            <a:xfrm>
              <a:off x="5076" y="2800"/>
              <a:ext cx="14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61" name="Rectangle 49"/>
            <p:cNvSpPr>
              <a:spLocks noChangeArrowheads="1"/>
            </p:cNvSpPr>
            <p:nvPr/>
          </p:nvSpPr>
          <p:spPr bwMode="auto">
            <a:xfrm>
              <a:off x="3121" y="2936"/>
              <a:ext cx="43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Years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62" name="Rectangle 50"/>
            <p:cNvSpPr>
              <a:spLocks noChangeArrowheads="1"/>
            </p:cNvSpPr>
            <p:nvPr/>
          </p:nvSpPr>
          <p:spPr bwMode="auto">
            <a:xfrm>
              <a:off x="2227" y="3486"/>
              <a:ext cx="2154" cy="2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963" name="Line 51"/>
            <p:cNvSpPr>
              <a:spLocks noChangeShapeType="1"/>
            </p:cNvSpPr>
            <p:nvPr/>
          </p:nvSpPr>
          <p:spPr bwMode="auto">
            <a:xfrm>
              <a:off x="2269" y="3599"/>
              <a:ext cx="374" cy="0"/>
            </a:xfrm>
            <a:prstGeom prst="line">
              <a:avLst/>
            </a:prstGeom>
            <a:noFill/>
            <a:ln w="46038" cap="flat">
              <a:solidFill>
                <a:srgbClr val="273F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964" name="Line 52"/>
            <p:cNvSpPr>
              <a:spLocks noChangeShapeType="1"/>
            </p:cNvSpPr>
            <p:nvPr/>
          </p:nvSpPr>
          <p:spPr bwMode="auto">
            <a:xfrm>
              <a:off x="3375" y="3599"/>
              <a:ext cx="374" cy="0"/>
            </a:xfrm>
            <a:prstGeom prst="line">
              <a:avLst/>
            </a:prstGeom>
            <a:noFill/>
            <a:ln w="46038" cap="flat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965" name="Rectangle 53"/>
            <p:cNvSpPr>
              <a:spLocks noChangeArrowheads="1"/>
            </p:cNvSpPr>
            <p:nvPr/>
          </p:nvSpPr>
          <p:spPr bwMode="auto">
            <a:xfrm>
              <a:off x="2705" y="3526"/>
              <a:ext cx="22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Def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66" name="Rectangle 54"/>
            <p:cNvSpPr>
              <a:spLocks noChangeArrowheads="1"/>
            </p:cNvSpPr>
            <p:nvPr/>
          </p:nvSpPr>
          <p:spPr bwMode="auto">
            <a:xfrm>
              <a:off x="3809" y="3526"/>
              <a:ext cx="28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Imm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2972" name="Text Box 28"/>
          <p:cNvSpPr txBox="1">
            <a:spLocks noChangeArrowheads="1"/>
          </p:cNvSpPr>
          <p:nvPr/>
        </p:nvSpPr>
        <p:spPr bwMode="auto">
          <a:xfrm>
            <a:off x="4724400" y="2871341"/>
            <a:ext cx="31607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HR (Imm vs. Def): </a:t>
            </a:r>
            <a:br>
              <a:rPr lang="en-US" altLang="en-US"/>
            </a:br>
            <a:r>
              <a:rPr lang="en-US" altLang="en-US"/>
              <a:t>0.89 (0.75-1.05)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Concorde: ITT results for progression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582440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72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7|7.9|9|1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17.3|17.1"/>
</p:tagLst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RC slides template">
  <a:themeElements>
    <a:clrScheme name="MRC slides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RC slides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RC slid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 slide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2005</TotalTime>
  <Words>1680</Words>
  <Application>Microsoft Office PowerPoint</Application>
  <PresentationFormat>On-screen Show (4:3)</PresentationFormat>
  <Paragraphs>408</Paragraphs>
  <Slides>41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default</vt:lpstr>
      <vt:lpstr>MRC slides template</vt:lpstr>
      <vt:lpstr>Graph Sheet</vt:lpstr>
      <vt:lpstr>Handling treatment changes in randomised trials with survival outcomes</vt:lpstr>
      <vt:lpstr>Motivation 1: Sunitinib trial</vt:lpstr>
      <vt:lpstr>Time to Tumor Progression  (Interim Analysis Based on IRC, 2005)</vt:lpstr>
      <vt:lpstr>Overall Survival (NDA, 2005)</vt:lpstr>
      <vt:lpstr>Overall Survival (ASCO, 2006)</vt:lpstr>
      <vt:lpstr>Overall Survival (Final, 2008)</vt:lpstr>
      <vt:lpstr>Sunintinib: explanation?</vt:lpstr>
      <vt:lpstr>Motivation 2: Concorde trial</vt:lpstr>
      <vt:lpstr>Concorde: ITT results for progression</vt:lpstr>
      <vt:lpstr>Treatment changes in Concorde</vt:lpstr>
      <vt:lpstr>Plan</vt:lpstr>
      <vt:lpstr>Plan</vt:lpstr>
      <vt:lpstr>Statistical methods to adjust for switching in survival data</vt:lpstr>
      <vt:lpstr>Rank-preserving structural failure time model (1)</vt:lpstr>
      <vt:lpstr>Rank-preserving structural failure time model (2)</vt:lpstr>
      <vt:lpstr>RPSFTM: identifying assumptions</vt:lpstr>
      <vt:lpstr>G-estimation: an unusual estimation procedure</vt:lpstr>
      <vt:lpstr>RPSFTM: P-value</vt:lpstr>
      <vt:lpstr>RPSFTM: Censoring</vt:lpstr>
      <vt:lpstr>Estimating a causal hazard ratio</vt:lpstr>
      <vt:lpstr>Sunitinib overall survival again</vt:lpstr>
      <vt:lpstr>Sunitinib overall survival with RPSFTM</vt:lpstr>
      <vt:lpstr>Plan</vt:lpstr>
      <vt:lpstr>strbee: "randomisation-based efficacy estimator"</vt:lpstr>
      <vt:lpstr>strbee in action</vt:lpstr>
      <vt:lpstr>Concorde: results as KM &amp; hazard ratios</vt:lpstr>
      <vt:lpstr>Plan</vt:lpstr>
      <vt:lpstr>Improvements needed</vt:lpstr>
      <vt:lpstr>Plan</vt:lpstr>
      <vt:lpstr>strbee formats</vt:lpstr>
      <vt:lpstr>strbee syntax</vt:lpstr>
      <vt:lpstr>Slide 32</vt:lpstr>
      <vt:lpstr>Improvement 1: sensitivity analyses</vt:lpstr>
      <vt:lpstr>Improvement 2: more powerful test</vt:lpstr>
      <vt:lpstr>Weighted log rank test</vt:lpstr>
      <vt:lpstr>Simple approximation for optimal weights</vt:lpstr>
      <vt:lpstr>Slide 37</vt:lpstr>
      <vt:lpstr>Concorde: weights and results</vt:lpstr>
      <vt:lpstr>Sunitinib trial: weights and results</vt:lpstr>
      <vt:lpstr>A small simulation study</vt:lpstr>
      <vt:lpstr>Summary</vt:lpstr>
    </vt:vector>
  </TitlesOfParts>
  <Company>MRC Biostatistics Unit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Ian White</dc:creator>
  <cp:lastModifiedBy>Ian White</cp:lastModifiedBy>
  <cp:revision>192</cp:revision>
  <dcterms:created xsi:type="dcterms:W3CDTF">2012-02-15T09:36:32Z</dcterms:created>
  <dcterms:modified xsi:type="dcterms:W3CDTF">2014-09-12T07:44:47Z</dcterms:modified>
</cp:coreProperties>
</file>