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9"/>
  </p:notesMasterIdLst>
  <p:handoutMasterIdLst>
    <p:handoutMasterId r:id="rId40"/>
  </p:handoutMasterIdLst>
  <p:sldIdLst>
    <p:sldId id="256" r:id="rId3"/>
    <p:sldId id="455" r:id="rId4"/>
    <p:sldId id="459" r:id="rId5"/>
    <p:sldId id="458" r:id="rId6"/>
    <p:sldId id="454" r:id="rId7"/>
    <p:sldId id="460" r:id="rId8"/>
    <p:sldId id="461" r:id="rId9"/>
    <p:sldId id="462" r:id="rId10"/>
    <p:sldId id="464" r:id="rId11"/>
    <p:sldId id="465" r:id="rId12"/>
    <p:sldId id="466" r:id="rId13"/>
    <p:sldId id="468" r:id="rId14"/>
    <p:sldId id="467" r:id="rId15"/>
    <p:sldId id="469" r:id="rId16"/>
    <p:sldId id="470" r:id="rId17"/>
    <p:sldId id="471" r:id="rId18"/>
    <p:sldId id="472" r:id="rId19"/>
    <p:sldId id="473" r:id="rId20"/>
    <p:sldId id="474" r:id="rId21"/>
    <p:sldId id="487" r:id="rId22"/>
    <p:sldId id="478" r:id="rId23"/>
    <p:sldId id="491" r:id="rId24"/>
    <p:sldId id="479" r:id="rId25"/>
    <p:sldId id="475" r:id="rId26"/>
    <p:sldId id="476" r:id="rId27"/>
    <p:sldId id="477" r:id="rId28"/>
    <p:sldId id="481" r:id="rId29"/>
    <p:sldId id="456" r:id="rId30"/>
    <p:sldId id="482" r:id="rId31"/>
    <p:sldId id="457" r:id="rId32"/>
    <p:sldId id="483" r:id="rId33"/>
    <p:sldId id="485" r:id="rId34"/>
    <p:sldId id="488" r:id="rId35"/>
    <p:sldId id="486" r:id="rId36"/>
    <p:sldId id="490" r:id="rId37"/>
    <p:sldId id="484" r:id="rId38"/>
  </p:sldIdLst>
  <p:sldSz cx="9144000" cy="6858000" type="screen4x3"/>
  <p:notesSz cx="6781800" cy="99187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99FF"/>
    <a:srgbClr val="6666FF"/>
    <a:srgbClr val="006600"/>
    <a:srgbClr val="990033"/>
    <a:srgbClr val="FF0000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900" autoAdjust="0"/>
    <p:restoredTop sz="81689" autoAdjust="0"/>
  </p:normalViewPr>
  <p:slideViewPr>
    <p:cSldViewPr snapToGrid="0" snapToObjects="1">
      <p:cViewPr varScale="1">
        <p:scale>
          <a:sx n="109" d="100"/>
          <a:sy n="109" d="100"/>
        </p:scale>
        <p:origin x="-1674" y="-72"/>
      </p:cViewPr>
      <p:guideLst>
        <p:guide orient="horz" pos="3311"/>
        <p:guide pos="31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487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C65FCAB-E28A-4566-BC36-5D5ADA9920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8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316244A-671A-4C3C-B06C-684270481D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70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7C010-8B1F-47AC-8BF4-A795774BB490}" type="slidenum">
              <a:rPr lang="en-GB"/>
              <a:pPr/>
              <a:t>1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GB" dirty="0" smtClean="0"/>
              <a:t>20 </a:t>
            </a:r>
            <a:r>
              <a:rPr lang="en-GB" dirty="0" err="1"/>
              <a:t>mins</a:t>
            </a:r>
            <a:r>
              <a:rPr lang="en-GB" dirty="0"/>
              <a:t> talk + 10 </a:t>
            </a:r>
            <a:r>
              <a:rPr lang="en-GB" dirty="0" err="1"/>
              <a:t>mins</a:t>
            </a:r>
            <a:r>
              <a:rPr lang="en-GB" dirty="0"/>
              <a:t> discussion</a:t>
            </a:r>
          </a:p>
          <a:p>
            <a:endParaRPr lang="en-GB" sz="1200" kern="1200" dirty="0" smtClean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Abstract: Network meta-analysis involves synthesising the </a:t>
            </a:r>
            <a:r>
              <a:rPr lang="en-GB" sz="12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scientific literature </a:t>
            </a:r>
            <a:r>
              <a:rPr lang="en-GB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comparing several treatments. Typically, two-arm and three-arm randomised trials are synthesised, and the aim is to compare treatments that have not been directly compared, and often to rank the treatments.  A difficulty is that the network may be inconsistent, and ways to assess this are required.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In the past, network meta-analysis models have been fitted using Bayesian methods, typically in </a:t>
            </a:r>
            <a:r>
              <a:rPr lang="en-GB" sz="1200" kern="1200" dirty="0" err="1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WinBUGS</a:t>
            </a:r>
            <a:r>
              <a:rPr lang="en-GB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. I have recently shown how they may be expressed as multivariate meta-analysis models and hence fitted using </a:t>
            </a:r>
            <a:r>
              <a:rPr lang="en-GB" sz="1200" b="1" kern="1200" dirty="0" err="1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mvmeta</a:t>
            </a:r>
            <a:r>
              <a:rPr lang="en-GB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. However, various challenges remain, including getting the data set up in the correct format; </a:t>
            </a:r>
            <a:r>
              <a:rPr lang="en-GB" sz="1200" kern="1200" dirty="0" err="1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parameterising</a:t>
            </a:r>
            <a:r>
              <a:rPr lang="en-GB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the inconsistency model; and making good graphical displays of complex data and results. I will show how a new suite of </a:t>
            </a:r>
            <a:r>
              <a:rPr lang="en-GB" sz="1200" kern="1200" dirty="0" err="1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Stata</a:t>
            </a:r>
            <a:r>
              <a:rPr lang="en-GB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programs, </a:t>
            </a:r>
            <a:r>
              <a:rPr lang="en-GB" sz="1200" b="1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network</a:t>
            </a:r>
            <a:r>
              <a:rPr lang="en-GB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, meets these challenges, and I will illustrate its use with examples.</a:t>
            </a:r>
            <a:endParaRPr lang="en-GB" sz="12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cd H:\meta\network\ado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use H:\meta\network\examples\smoking, clear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keep study treat d n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reshape wide d n, i(study) j(treat) string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foreach trt in A B C D {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	label var d`trt' "Successes in arm `trt'"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	label var n`trt' "Total in arm `trt'"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save H:\meta\network\examples\smokingwide, replace</a:t>
            </a:r>
          </a:p>
          <a:p>
            <a:endParaRPr lang="en-GB" sz="100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network setup d n, studyvar(study) 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network meta, c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network meta, i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network forest, name(smoke_forest, replace) msize(*0.2) ///</a:t>
            </a:r>
          </a:p>
          <a:p>
            <a:r>
              <a:rPr lang="en-GB" sz="1000" smtClean="0">
                <a:latin typeface="Courier New" pitchFamily="49" charset="0"/>
                <a:cs typeface="Courier New" pitchFamily="49" charset="0"/>
              </a:rPr>
              <a:t>	title(Smoking network) xsize(9.8) ysize(7.3)</a:t>
            </a:r>
          </a:p>
          <a:p>
            <a:endParaRPr lang="en-GB" sz="1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244A-671A-4C3C-B06C-684270481D7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7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l study _design _y* _S_B_B, noo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244A-671A-4C3C-B06C-684270481D7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2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244A-671A-4C3C-B06C-684270481D7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2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244A-671A-4C3C-B06C-684270481D7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2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network convert standard</a:t>
            </a:r>
          </a:p>
          <a:p>
            <a:r>
              <a:rPr lang="en-GB" sz="1200" b="1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l study _design _contrast* _y*, noo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244A-671A-4C3C-B06C-684270481D7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2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use H:\meta\network\examples\smoking, clear</a:t>
            </a:r>
          </a:p>
          <a:p>
            <a:r>
              <a:rPr lang="en-GB" smtClean="0"/>
              <a:t>keep study treat d n</a:t>
            </a:r>
          </a:p>
          <a:p>
            <a:r>
              <a:rPr lang="en-GB" smtClean="0"/>
              <a:t>network setup d n, studyvar(stud) trtvar(treat) augment(0.0001) format(aug)</a:t>
            </a:r>
          </a:p>
          <a:p>
            <a:r>
              <a:rPr lang="en-GB" smtClean="0"/>
              <a:t>network meta, c</a:t>
            </a:r>
          </a:p>
          <a:p>
            <a:r>
              <a:rPr lang="en-GB" smtClean="0"/>
              <a:t>network meta, i</a:t>
            </a:r>
          </a:p>
          <a:p>
            <a:r>
              <a:rPr lang="en-GB" smtClean="0"/>
              <a:t>network forest, name(smoke_forest, replace) msize(*0.2) ///</a:t>
            </a:r>
          </a:p>
          <a:p>
            <a:r>
              <a:rPr lang="en-GB" smtClean="0"/>
              <a:t>	title(Smoking network) xsize(9.8) ysize(7.3)</a:t>
            </a:r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244A-671A-4C3C-B06C-684270481D7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use H:\meta\network\examples\thrombolytics, clear</a:t>
            </a:r>
          </a:p>
          <a:p>
            <a:r>
              <a:rPr lang="en-GB" smtClean="0"/>
              <a:t>drop treat2</a:t>
            </a:r>
          </a:p>
          <a:p>
            <a:r>
              <a:rPr lang="en-GB" smtClean="0"/>
              <a:t>network setup r n, studyvar(study) trtvar(treat) </a:t>
            </a:r>
          </a:p>
          <a:p>
            <a:r>
              <a:rPr lang="en-GB" smtClean="0"/>
              <a:t>network meta, c</a:t>
            </a:r>
          </a:p>
          <a:p>
            <a:r>
              <a:rPr lang="en-GB" smtClean="0"/>
              <a:t>network meta, i</a:t>
            </a:r>
          </a:p>
          <a:p>
            <a:r>
              <a:rPr lang="en-GB" smtClean="0"/>
              <a:t>network forest, name(throm_forest, replace) msize(*0.2) ///</a:t>
            </a:r>
          </a:p>
          <a:p>
            <a:r>
              <a:rPr lang="en-GB" smtClean="0"/>
              <a:t>	title(Thrombolytics network) xsize(9.8) ysize(7.3)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244A-671A-4C3C-B06C-684270481D7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6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FADF17-E230-4836-A587-EBF03EF5B9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D7FDFA-E0E2-47EC-BFEB-5ACD18252B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613887-D0FE-412F-BE06-554BB2DA93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FDC64-51D5-4D39-88C4-42744DA78D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140F8F-C1F2-46E9-A878-3CEB0BA588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B4C9F1-C662-4B06-B5DF-6EB633AB49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D69BBB-54ED-4210-B167-E578BFD18B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5987EA-4DD4-4551-958D-294120947E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3A6E9B-447B-402A-AE8C-41DFAAC52A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7AFCD1-520B-4600-ABF6-C65272BDE8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3E659-C673-4049-A222-23B70E4EBC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49CF8E-3E9B-4F9F-B3D9-2A070EC774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75779" name="Picture 3" descr="Docs-presentations-WG10-B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1863" y="260350"/>
            <a:ext cx="2652712" cy="808038"/>
          </a:xfrm>
          <a:prstGeom prst="rect">
            <a:avLst/>
          </a:prstGeom>
          <a:noFill/>
        </p:spPr>
      </p:pic>
      <p:pic>
        <p:nvPicPr>
          <p:cNvPr id="75780" name="Picture 4" descr="mrc_powerpoint_logo_warm_gra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77829" name="Picture 5" descr="mrc_powerpoint_logo_warm_gra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6453188"/>
            <a:ext cx="1728787" cy="150812"/>
          </a:xfrm>
          <a:prstGeom prst="rect">
            <a:avLst/>
          </a:prstGeom>
          <a:noFill/>
        </p:spPr>
      </p:pic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614F35-2D00-40EF-BAD8-4AEFE206E01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600"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600"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600"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600"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 bwMode="gray">
          <a:xfrm>
            <a:off x="685800" y="2108200"/>
            <a:ext cx="7772400" cy="1752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A suite of </a:t>
            </a:r>
            <a:r>
              <a:rPr lang="en-GB" dirty="0" err="1" smtClean="0"/>
              <a:t>Stata</a:t>
            </a:r>
            <a:r>
              <a:rPr lang="en-GB" dirty="0" smtClean="0"/>
              <a:t> programs for network meta-analysis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87413" y="4221163"/>
            <a:ext cx="7369175" cy="1951037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UK </a:t>
            </a:r>
            <a:r>
              <a:rPr lang="en-US" sz="2000" dirty="0" err="1" smtClean="0"/>
              <a:t>Stata</a:t>
            </a:r>
            <a:r>
              <a:rPr lang="en-US" sz="2000" dirty="0" smtClean="0"/>
              <a:t> users’ Group</a:t>
            </a:r>
            <a:endParaRPr lang="en-US" sz="2000" dirty="0"/>
          </a:p>
          <a:p>
            <a:r>
              <a:rPr lang="en-US" sz="2000" dirty="0" smtClean="0"/>
              <a:t>London, 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September 2013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Ian </a:t>
            </a:r>
            <a:r>
              <a:rPr lang="en-GB" sz="2000" dirty="0" smtClean="0"/>
              <a:t>White</a:t>
            </a:r>
            <a:endParaRPr lang="en-GB" sz="2000" dirty="0"/>
          </a:p>
          <a:p>
            <a:r>
              <a:rPr lang="en-GB" sz="2000" dirty="0"/>
              <a:t>MRC Biostatistics Unit, Cambridge, UK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Network meta-analysis: multi-arm trials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Multi-arm trials contribute &gt;1 log odds ratio </a:t>
            </a:r>
            <a:endParaRPr lang="en-GB" smtClean="0"/>
          </a:p>
          <a:p>
            <a:pPr lvl="1"/>
            <a:r>
              <a:rPr lang="en-GB" smtClean="0"/>
              <a:t>need </a:t>
            </a:r>
            <a:r>
              <a:rPr lang="en-GB" smtClean="0"/>
              <a:t>to allow for their covariance</a:t>
            </a:r>
          </a:p>
          <a:p>
            <a:pPr lvl="1"/>
            <a:r>
              <a:rPr lang="en-GB" smtClean="0"/>
              <a:t>mathematically straightforward but complicates programming</a:t>
            </a:r>
          </a:p>
          <a:p>
            <a:r>
              <a:rPr lang="en-GB" smtClean="0"/>
              <a:t>With only 2-arm trials, we can fit models using standard meta-regression (Stata </a:t>
            </a:r>
            <a:r>
              <a:rPr lang="en-GB" b="1" smtClean="0">
                <a:latin typeface="Courier New" pitchFamily="49" charset="0"/>
                <a:cs typeface="Courier New" pitchFamily="49" charset="0"/>
              </a:rPr>
              <a:t>metareg</a:t>
            </a:r>
            <a:r>
              <a:rPr lang="en-GB" smtClean="0"/>
              <a:t>)</a:t>
            </a:r>
          </a:p>
          <a:p>
            <a:r>
              <a:rPr lang="en-GB" smtClean="0"/>
              <a:t>Multi-arm trials complicate this – need suitable data formats and multivariate analysis</a:t>
            </a:r>
          </a:p>
          <a:p>
            <a:endParaRPr lang="en-GB"/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91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format 1: Standard</a:t>
            </a:r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986050"/>
              </p:ext>
            </p:extLst>
          </p:nvPr>
        </p:nvGraphicFramePr>
        <p:xfrm>
          <a:off x="285135" y="1524000"/>
          <a:ext cx="8691717" cy="28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407"/>
                <a:gridCol w="1181593"/>
                <a:gridCol w="1197813"/>
                <a:gridCol w="963562"/>
                <a:gridCol w="884903"/>
                <a:gridCol w="1101213"/>
                <a:gridCol w="1052051"/>
                <a:gridCol w="1455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Study</a:t>
                      </a:r>
                      <a:endParaRPr lang="en-GB" sz="1600"/>
                    </a:p>
                  </a:txBody>
                  <a:tcPr marL="72000" marR="72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Contrast 1</a:t>
                      </a:r>
                      <a:endParaRPr lang="en-GB" sz="1600"/>
                    </a:p>
                  </a:txBody>
                  <a:tcPr marL="72000" marR="72000" marT="54000" marB="5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Contrast 2</a:t>
                      </a:r>
                      <a:endParaRPr lang="en-GB" sz="1600"/>
                    </a:p>
                  </a:txBody>
                  <a:tcPr marL="72000" marR="72000" marT="54000" marB="5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y1</a:t>
                      </a:r>
                      <a:endParaRPr lang="en-GB" sz="1600"/>
                    </a:p>
                  </a:txBody>
                  <a:tcPr marL="72000" marR="72000" marT="54000" marB="5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y2</a:t>
                      </a:r>
                      <a:endParaRPr lang="en-GB" sz="1600"/>
                    </a:p>
                  </a:txBody>
                  <a:tcPr marL="72000" marR="72000" marT="54000" marB="5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var(y1)</a:t>
                      </a:r>
                      <a:endParaRPr lang="en-GB" sz="1600"/>
                    </a:p>
                  </a:txBody>
                  <a:tcPr marL="72000" marR="72000" marT="54000" marB="5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var(y2)</a:t>
                      </a:r>
                      <a:endParaRPr lang="en-GB" sz="1600"/>
                    </a:p>
                  </a:txBody>
                  <a:tcPr marL="72000" marR="72000" marT="54000" marB="54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cov(y1,y2)</a:t>
                      </a:r>
                      <a:endParaRPr lang="en-GB" sz="1600"/>
                    </a:p>
                  </a:txBody>
                  <a:tcPr marL="72000" marR="72000" marT="54000" marB="54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C - 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 - 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1.051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0.129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0.171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0.119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0.227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C - 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 - 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0.001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0.225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0.203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0.106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0.147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B - 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r>
                        <a:rPr lang="en-GB" sz="1600" u="none" strike="noStrike" smtClean="0">
                          <a:effectLst/>
                        </a:rPr>
                        <a:t>0.016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0.029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B - 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0.394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0.107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B - 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0.703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0.195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C - 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2.202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0.020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54000" marB="54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4410903"/>
            <a:ext cx="7772400" cy="204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kern="0" smtClean="0"/>
              <a:t>different reference treatments </a:t>
            </a:r>
            <a:r>
              <a:rPr lang="en-GB" kern="0"/>
              <a:t>in different designs</a:t>
            </a:r>
            <a:endParaRPr lang="en-GB" kern="0" smtClean="0"/>
          </a:p>
          <a:p>
            <a:pPr eaLnBrk="1" hangingPunct="1"/>
            <a:r>
              <a:rPr lang="en-GB" kern="0" smtClean="0"/>
              <a:t>y1 (log OR for contrast 1) has different meanings in different designs</a:t>
            </a:r>
          </a:p>
          <a:p>
            <a:pPr eaLnBrk="1" hangingPunct="1"/>
            <a:r>
              <a:rPr lang="en-GB" kern="0" smtClean="0"/>
              <a:t>need to (meta-)regress it on treatment covariates: e.g. </a:t>
            </a:r>
            <a:r>
              <a:rPr lang="en-GB" kern="0"/>
              <a:t>(xB, xC, xD) = </a:t>
            </a:r>
            <a:r>
              <a:rPr lang="en-GB" kern="0" smtClean="0"/>
              <a:t>(0,1,0) </a:t>
            </a:r>
            <a:r>
              <a:rPr lang="en-GB" kern="0"/>
              <a:t>for </a:t>
            </a:r>
            <a:r>
              <a:rPr lang="en-GB" kern="0" smtClean="0"/>
              <a:t>y1 in study 1, (0,0,1) for y2 in study 1, (-1,1,0</a:t>
            </a:r>
            <a:r>
              <a:rPr lang="en-GB" kern="0"/>
              <a:t>) </a:t>
            </a:r>
            <a:r>
              <a:rPr lang="en-GB" kern="0" smtClean="0"/>
              <a:t>for y1 in </a:t>
            </a:r>
            <a:r>
              <a:rPr lang="en-GB" kern="0"/>
              <a:t>study </a:t>
            </a:r>
            <a:r>
              <a:rPr lang="en-GB" kern="0" smtClean="0"/>
              <a:t>2, etc.</a:t>
            </a:r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2375632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format 2: Augmented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3352813"/>
            <a:ext cx="7772400" cy="152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kern="0" smtClean="0"/>
              <a:t>same reference treatment (A) in all designs</a:t>
            </a:r>
          </a:p>
          <a:p>
            <a:pPr eaLnBrk="1" hangingPunct="1"/>
            <a:r>
              <a:rPr lang="en-GB" kern="0" smtClean="0"/>
              <a:t>simplifies modelling: just need the means of yB, yC, yD</a:t>
            </a:r>
          </a:p>
          <a:p>
            <a:pPr eaLnBrk="1" hangingPunct="1"/>
            <a:r>
              <a:rPr lang="en-GB" kern="0" smtClean="0"/>
              <a:t>problems arise for studies with no arm A: I “augment” by giving them a very small amount of data in arm A:</a:t>
            </a:r>
            <a:endParaRPr lang="en-GB" ker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84760"/>
              </p:ext>
            </p:extLst>
          </p:nvPr>
        </p:nvGraphicFramePr>
        <p:xfrm>
          <a:off x="196647" y="1541950"/>
          <a:ext cx="8750709" cy="16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519"/>
                <a:gridCol w="877274"/>
                <a:gridCol w="812800"/>
                <a:gridCol w="741680"/>
                <a:gridCol w="750322"/>
                <a:gridCol w="795519"/>
                <a:gridCol w="795519"/>
                <a:gridCol w="795519"/>
                <a:gridCol w="795519"/>
                <a:gridCol w="795519"/>
                <a:gridCol w="79551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study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design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yB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yC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yD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SBB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SBC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SBD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SCC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SCD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SDD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ACD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1.051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0.129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0.171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0.119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0.227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AB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-0.016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0.029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AB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0.394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0.107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AB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0.703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0.195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AC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2.202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smtClean="0">
                          <a:effectLst/>
                        </a:rPr>
                        <a:t>0.020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77330"/>
              </p:ext>
            </p:extLst>
          </p:nvPr>
        </p:nvGraphicFramePr>
        <p:xfrm>
          <a:off x="71123" y="4880578"/>
          <a:ext cx="9001760" cy="17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717"/>
                <a:gridCol w="792480"/>
                <a:gridCol w="448525"/>
                <a:gridCol w="730035"/>
                <a:gridCol w="736544"/>
                <a:gridCol w="879947"/>
                <a:gridCol w="984469"/>
                <a:gridCol w="995680"/>
                <a:gridCol w="965200"/>
                <a:gridCol w="908214"/>
                <a:gridCol w="87994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study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design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yB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yC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yD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SBB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SBC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SBD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SCC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SCD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SDD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BCD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0.001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0.225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BC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-0.152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3000.18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1.043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CD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0.681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CD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-0.405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smtClean="0">
                          <a:effectLst/>
                        </a:rPr>
                        <a:t>3000.51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54000" marT="36000" marB="36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544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Fitting network meta-analyses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 the past, the models have been fitted using WinBUGS</a:t>
            </a:r>
          </a:p>
          <a:p>
            <a:pPr lvl="1"/>
            <a:r>
              <a:rPr lang="en-GB" smtClean="0"/>
              <a:t>because frequentist alternatives have not been available</a:t>
            </a:r>
          </a:p>
          <a:p>
            <a:pPr lvl="1"/>
            <a:r>
              <a:rPr lang="en-GB" smtClean="0"/>
              <a:t>has made network meta-analysis inaccessible to non-statisticians</a:t>
            </a:r>
          </a:p>
          <a:p>
            <a:r>
              <a:rPr lang="en-GB" smtClean="0"/>
              <a:t>Now, consistency and inconsistency models can be fitted for both data formats using multivariate meta-analysis or </a:t>
            </a:r>
            <a:r>
              <a:rPr lang="en-GB"/>
              <a:t>multivariate </a:t>
            </a:r>
            <a:r>
              <a:rPr lang="en-GB" smtClean="0"/>
              <a:t>meta-regression</a:t>
            </a:r>
          </a:p>
          <a:p>
            <a:pPr lvl="1"/>
            <a:r>
              <a:rPr lang="en-GB" smtClean="0"/>
              <a:t>using my </a:t>
            </a:r>
            <a:r>
              <a:rPr lang="en-GB" b="1" smtClean="0">
                <a:latin typeface="Courier New" pitchFamily="49" charset="0"/>
                <a:cs typeface="Courier New" pitchFamily="49" charset="0"/>
              </a:rPr>
              <a:t>mvmeta</a:t>
            </a:r>
          </a:p>
          <a:p>
            <a:r>
              <a:rPr lang="en-GB" smtClean="0"/>
              <a:t>Parameterising the consistency model for “augmented” format is easy</a:t>
            </a:r>
            <a:endParaRPr lang="en-GB"/>
          </a:p>
          <a:p>
            <a:r>
              <a:rPr lang="en-GB" smtClean="0"/>
              <a:t>Allowing for inconsistency and “standard” format is </a:t>
            </a:r>
            <a:r>
              <a:rPr lang="en-GB" smtClean="0"/>
              <a:t>trickier …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Aims of the </a:t>
            </a:r>
            <a:r>
              <a:rPr lang="en-GB" b="1" smtClean="0">
                <a:latin typeface="Courier New" pitchFamily="49" charset="0"/>
                <a:cs typeface="Courier New" pitchFamily="49" charset="0"/>
              </a:rPr>
              <a:t>network</a:t>
            </a:r>
            <a:r>
              <a:rPr lang="en-GB" smtClean="0"/>
              <a:t> suite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Automatically </a:t>
            </a:r>
            <a:r>
              <a:rPr lang="en-GB" smtClean="0"/>
              <a:t>convert network data to the correct format for multivariate meta-analysis</a:t>
            </a:r>
          </a:p>
          <a:p>
            <a:r>
              <a:rPr lang="en-GB" smtClean="0"/>
              <a:t>Automatically set up </a:t>
            </a:r>
            <a:r>
              <a:rPr lang="en-GB" b="1" smtClean="0">
                <a:latin typeface="Courier New" pitchFamily="49" charset="0"/>
                <a:cs typeface="Courier New" pitchFamily="49" charset="0"/>
              </a:rPr>
              <a:t>mvmeta</a:t>
            </a:r>
            <a:r>
              <a:rPr lang="en-GB" smtClean="0"/>
              <a:t> models for consistency and inconsistency, and run them</a:t>
            </a:r>
          </a:p>
          <a:p>
            <a:r>
              <a:rPr lang="en-GB" smtClean="0"/>
              <a:t>Provide graphical displays to aid understanding of data and results</a:t>
            </a:r>
          </a:p>
          <a:p>
            <a:r>
              <a:rPr lang="en-GB" smtClean="0"/>
              <a:t>Handle both standard and augmented formats, and convert between them, in order to demonstrate their equivalence</a:t>
            </a:r>
          </a:p>
          <a:p>
            <a:r>
              <a:rPr lang="en-GB"/>
              <a:t>Interface with other Stata software for network </a:t>
            </a:r>
            <a:r>
              <a:rPr lang="en-GB" smtClean="0"/>
              <a:t>meta-analysis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27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Initial data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4638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526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Set up data in correct format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464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5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465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16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Fit consistency model (1)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466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065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Fit consistency model (2)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2251589" y="5260258"/>
            <a:ext cx="3808969" cy="924159"/>
            <a:chOff x="3254486" y="4564893"/>
            <a:chExt cx="3808969" cy="924159"/>
          </a:xfrm>
        </p:grpSpPr>
        <p:sp>
          <p:nvSpPr>
            <p:cNvPr id="8" name="TextBox 7"/>
            <p:cNvSpPr txBox="1"/>
            <p:nvPr/>
          </p:nvSpPr>
          <p:spPr>
            <a:xfrm>
              <a:off x="3254486" y="5119720"/>
              <a:ext cx="3808969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smtClean="0">
                  <a:solidFill>
                    <a:schemeClr val="bg1"/>
                  </a:solidFill>
                </a:rPr>
                <a:t>estimated heterogeneity </a:t>
              </a:r>
              <a:r>
                <a:rPr lang="en-GB" sz="1800" smtClean="0">
                  <a:solidFill>
                    <a:schemeClr val="bg1"/>
                  </a:solidFill>
                </a:rPr>
                <a:t>SD (</a:t>
              </a:r>
              <a:r>
                <a:rPr lang="en-GB" sz="1800" smtClean="0">
                  <a:solidFill>
                    <a:schemeClr val="bg1"/>
                  </a:solidFill>
                  <a:latin typeface="Symbol" pitchFamily="18" charset="2"/>
                </a:rPr>
                <a:t>t</a:t>
              </a:r>
              <a:r>
                <a:rPr lang="en-GB" sz="1800" smtClean="0">
                  <a:solidFill>
                    <a:schemeClr val="bg1"/>
                  </a:solidFill>
                </a:rPr>
                <a:t>)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687103" y="4564893"/>
              <a:ext cx="835742" cy="554828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34694" y="3460954"/>
            <a:ext cx="4439267" cy="2368184"/>
            <a:chOff x="3687103" y="4564892"/>
            <a:chExt cx="4439267" cy="2368184"/>
          </a:xfrm>
        </p:grpSpPr>
        <p:sp>
          <p:nvSpPr>
            <p:cNvPr id="11" name="TextBox 10"/>
            <p:cNvSpPr txBox="1"/>
            <p:nvPr/>
          </p:nvSpPr>
          <p:spPr>
            <a:xfrm>
              <a:off x="6523712" y="6009746"/>
              <a:ext cx="16026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smtClean="0">
                  <a:solidFill>
                    <a:schemeClr val="bg1"/>
                  </a:solidFill>
                </a:rPr>
                <a:t>estimated treatment effects vs. A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87103" y="4564892"/>
              <a:ext cx="742338" cy="1278193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31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Ordinary (</a:t>
            </a:r>
            <a:r>
              <a:rPr lang="en-GB" dirty="0" err="1" smtClean="0"/>
              <a:t>pairwise</a:t>
            </a:r>
            <a:r>
              <a:rPr lang="en-GB" dirty="0" smtClean="0"/>
              <a:t>) meta-analysis</a:t>
            </a:r>
          </a:p>
          <a:p>
            <a:r>
              <a:rPr lang="en-GB" dirty="0" smtClean="0"/>
              <a:t>Multiple treatments: indirect comparisons, consistency, inconsistency</a:t>
            </a:r>
          </a:p>
          <a:p>
            <a:r>
              <a:rPr lang="en-GB" dirty="0" smtClean="0"/>
              <a:t>Network meta-analysis: models</a:t>
            </a:r>
          </a:p>
          <a:p>
            <a:r>
              <a:rPr lang="en-GB" dirty="0" smtClean="0"/>
              <a:t>Fitting network meta-analysis: </a:t>
            </a:r>
            <a:r>
              <a:rPr lang="en-GB" dirty="0" err="1" smtClean="0"/>
              <a:t>WinBUGS</a:t>
            </a:r>
            <a:r>
              <a:rPr lang="en-GB" dirty="0" smtClean="0"/>
              <a:t> and </a:t>
            </a:r>
            <a:r>
              <a:rPr lang="en-GB" dirty="0" err="1" smtClean="0"/>
              <a:t>Stata</a:t>
            </a:r>
            <a:endParaRPr lang="en-GB" dirty="0" smtClean="0"/>
          </a:p>
          <a:p>
            <a:pPr>
              <a:buFont typeface="Verdana" pitchFamily="34" charset="0"/>
              <a:buChar char="•"/>
            </a:pPr>
            <a:r>
              <a:rPr lang="en-GB" dirty="0" smtClean="0"/>
              <a:t>Data formats </a:t>
            </a:r>
          </a:p>
          <a:p>
            <a:r>
              <a:rPr lang="en-GB"/>
              <a:t> </a:t>
            </a:r>
            <a:r>
              <a:rPr lang="en-GB" b="1" smtClean="0">
                <a:latin typeface="Courier New" pitchFamily="49" charset="0"/>
                <a:cs typeface="Courier New" pitchFamily="49" charset="0"/>
              </a:rPr>
              <a:t>network</a:t>
            </a:r>
            <a:r>
              <a:rPr lang="en-GB" smtClean="0"/>
              <a:t>: </a:t>
            </a:r>
            <a:r>
              <a:rPr lang="en-GB" dirty="0" smtClean="0"/>
              <a:t>its aims and scope; fitting models in different formats; graphical displays</a:t>
            </a:r>
          </a:p>
          <a:p>
            <a:r>
              <a:rPr lang="en-GB" smtClean="0"/>
              <a:t>My difficulties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Which treatment is best?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20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338320" y="5201920"/>
            <a:ext cx="3931920" cy="707886"/>
            <a:chOff x="4338320" y="5201920"/>
            <a:chExt cx="3931920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4927600" y="5201920"/>
              <a:ext cx="334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>
                  <a:solidFill>
                    <a:schemeClr val="bg1"/>
                  </a:solidFill>
                </a:rPr>
                <a:t>66% chance that D is the best (approx Bayes)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338320" y="5576183"/>
              <a:ext cx="467360" cy="275977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15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Fit inconsistency </a:t>
            </a:r>
            <a:r>
              <a:rPr lang="en-GB" smtClean="0"/>
              <a:t>model (1)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18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Fit inconsistency </a:t>
            </a:r>
            <a:r>
              <a:rPr lang="en-GB" smtClean="0"/>
              <a:t>model (2)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472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20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- including a test for inconsistency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159046" y="4817807"/>
            <a:ext cx="2861200" cy="646331"/>
            <a:chOff x="4159046" y="4817807"/>
            <a:chExt cx="28612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4719498" y="4817807"/>
              <a:ext cx="2300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smtClean="0">
                  <a:solidFill>
                    <a:schemeClr val="bg1"/>
                  </a:solidFill>
                </a:rPr>
                <a:t>no evidence of inconsistency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159046" y="4925961"/>
              <a:ext cx="658761" cy="452283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154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Now in standard format 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468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64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470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44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471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7325"/>
            <a:ext cx="8039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51589" y="5445224"/>
            <a:ext cx="3904661" cy="739193"/>
            <a:chOff x="3254486" y="4749859"/>
            <a:chExt cx="3904661" cy="739193"/>
          </a:xfrm>
        </p:grpSpPr>
        <p:sp>
          <p:nvSpPr>
            <p:cNvPr id="9" name="TextBox 8"/>
            <p:cNvSpPr txBox="1"/>
            <p:nvPr/>
          </p:nvSpPr>
          <p:spPr>
            <a:xfrm>
              <a:off x="3254486" y="5119720"/>
              <a:ext cx="390466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smtClean="0">
                  <a:solidFill>
                    <a:schemeClr val="bg1"/>
                  </a:solidFill>
                </a:rPr>
                <a:t>estimated heterogeneity </a:t>
              </a:r>
              <a:r>
                <a:rPr lang="en-GB" sz="1800">
                  <a:solidFill>
                    <a:schemeClr val="bg1"/>
                  </a:solidFill>
                </a:rPr>
                <a:t>SD (</a:t>
              </a:r>
              <a:r>
                <a:rPr lang="en-GB" sz="1800">
                  <a:solidFill>
                    <a:schemeClr val="bg1"/>
                  </a:solidFill>
                  <a:latin typeface="Symbol" pitchFamily="18" charset="2"/>
                </a:rPr>
                <a:t>t</a:t>
              </a:r>
              <a:r>
                <a:rPr lang="en-GB" sz="1800">
                  <a:solidFill>
                    <a:schemeClr val="bg1"/>
                  </a:solidFill>
                </a:rPr>
                <a:t>)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687103" y="4749859"/>
              <a:ext cx="835742" cy="369862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34694" y="4001067"/>
            <a:ext cx="4439267" cy="1828071"/>
            <a:chOff x="3687103" y="5105005"/>
            <a:chExt cx="4439267" cy="1828071"/>
          </a:xfrm>
        </p:grpSpPr>
        <p:sp>
          <p:nvSpPr>
            <p:cNvPr id="12" name="TextBox 11"/>
            <p:cNvSpPr txBox="1"/>
            <p:nvPr/>
          </p:nvSpPr>
          <p:spPr>
            <a:xfrm>
              <a:off x="6523712" y="6009746"/>
              <a:ext cx="16026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smtClean="0">
                  <a:solidFill>
                    <a:schemeClr val="bg1"/>
                  </a:solidFill>
                </a:rPr>
                <a:t>estimated treatment effects vs. A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687103" y="5105005"/>
              <a:ext cx="742338" cy="540112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805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Graphics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1759974"/>
          </a:xfrm>
        </p:spPr>
        <p:txBody>
          <a:bodyPr/>
          <a:lstStyle/>
          <a:p>
            <a:r>
              <a:rPr lang="en-GB" smtClean="0"/>
              <a:t>can convert to “pairs” format (one record per contrast per study) and access the routines </a:t>
            </a:r>
            <a:r>
              <a:rPr lang="en-GB"/>
              <a:t>by Anna Chaimani &amp; Georgia </a:t>
            </a:r>
            <a:r>
              <a:rPr lang="en-GB" smtClean="0"/>
              <a:t>Salanti (http</a:t>
            </a:r>
            <a:r>
              <a:rPr lang="en-GB"/>
              <a:t>://</a:t>
            </a:r>
            <a:r>
              <a:rPr lang="en-GB" smtClean="0"/>
              <a:t>www.mtm.uoi.gr/STATA.html)</a:t>
            </a:r>
          </a:p>
          <a:p>
            <a:r>
              <a:rPr lang="en-GB" smtClean="0"/>
              <a:t>e.g. </a:t>
            </a:r>
            <a:r>
              <a:rPr lang="en-GB" b="1" smtClean="0">
                <a:latin typeface="Courier New" pitchFamily="49" charset="0"/>
                <a:cs typeface="Courier New" pitchFamily="49" charset="0"/>
              </a:rPr>
              <a:t>networkplot</a:t>
            </a:r>
            <a:r>
              <a:rPr lang="en-GB" smtClean="0"/>
              <a:t> graphs the network showing which treatments and contrasts are represented in more trials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474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5" y="3283974"/>
            <a:ext cx="4551920" cy="306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1200" y="4603038"/>
            <a:ext cx="2819400" cy="115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GB" smtClean="0"/>
              <a:t>Next: my </a:t>
            </a:r>
            <a:r>
              <a:rPr lang="en-GB"/>
              <a:t>extension of the standard forest </a:t>
            </a:r>
            <a:r>
              <a:rPr lang="en-GB"/>
              <a:t>plot </a:t>
            </a:r>
            <a:r>
              <a:rPr lang="en-GB" smtClean="0"/>
              <a:t>…</a:t>
            </a:r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278902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4567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0638"/>
            <a:ext cx="9109075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82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Another data set: 8 thrombolytics for treating acute myocardial infarction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558925"/>
            <a:ext cx="51165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054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Pairwise meta-analysis</a:t>
            </a:r>
            <a:r>
              <a:rPr lang="en-GB" smtClean="0"/>
              <a:t>: data from randomised trials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703754"/>
              </p:ext>
            </p:extLst>
          </p:nvPr>
        </p:nvGraphicFramePr>
        <p:xfrm>
          <a:off x="371804" y="1614368"/>
          <a:ext cx="4995080" cy="49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016"/>
                <a:gridCol w="999016"/>
                <a:gridCol w="999016"/>
                <a:gridCol w="999016"/>
                <a:gridCol w="999016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study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dA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nA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dC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nC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140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140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731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363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714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205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549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237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1561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9.5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1107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134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1031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187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504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584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1177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888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642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761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234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237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618480" y="1685488"/>
            <a:ext cx="3320804" cy="4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GB" kern="0" smtClean="0"/>
              <a:t>Aim is to compare </a:t>
            </a:r>
            <a:r>
              <a:rPr lang="en-GB" smtClean="0"/>
              <a:t>individual counselling (“C”) with </a:t>
            </a:r>
            <a:r>
              <a:rPr lang="en-GB" kern="0"/>
              <a:t>no </a:t>
            </a:r>
            <a:r>
              <a:rPr lang="en-GB" kern="0" smtClean="0"/>
              <a:t>contact (“A”).</a:t>
            </a:r>
            <a:endParaRPr lang="en-GB" kern="0"/>
          </a:p>
          <a:p>
            <a:pPr marL="0" indent="0" eaLnBrk="1" hangingPunct="1">
              <a:buNone/>
            </a:pPr>
            <a:r>
              <a:rPr lang="en-GB" kern="0" smtClean="0"/>
              <a:t>In arm A, C: </a:t>
            </a:r>
          </a:p>
          <a:p>
            <a:pPr eaLnBrk="1" hangingPunct="1"/>
            <a:r>
              <a:rPr lang="en-GB" kern="0" smtClean="0"/>
              <a:t>dA, dC = # who quit smoking</a:t>
            </a:r>
          </a:p>
          <a:p>
            <a:pPr eaLnBrk="1" hangingPunct="1"/>
            <a:r>
              <a:rPr lang="en-GB" kern="0" smtClean="0"/>
              <a:t>nA, nC = # randomised </a:t>
            </a:r>
          </a:p>
        </p:txBody>
      </p:sp>
    </p:spTree>
    <p:extLst>
      <p:ext uri="{BB962C8B-B14F-4D97-AF65-F5344CB8AC3E}">
        <p14:creationId xmlns:p14="http://schemas.microsoft.com/office/powerpoint/2010/main" val="2699767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4577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0638"/>
            <a:ext cx="9109075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197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difficulty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4662948" cy="4572000"/>
          </a:xfrm>
        </p:spPr>
        <p:txBody>
          <a:bodyPr/>
          <a:lstStyle/>
          <a:p>
            <a:r>
              <a:rPr lang="en-GB" smtClean="0"/>
              <a:t>In network forest: I need to make the symbol sizes proportional </a:t>
            </a:r>
            <a:r>
              <a:rPr lang="en-GB" smtClean="0"/>
              <a:t>to </a:t>
            </a:r>
            <a:r>
              <a:rPr lang="en-GB" smtClean="0"/>
              <a:t>1/se</a:t>
            </a:r>
            <a:r>
              <a:rPr lang="en-GB" baseline="30000" smtClean="0"/>
              <a:t>2</a:t>
            </a:r>
            <a:r>
              <a:rPr lang="en-GB" smtClean="0"/>
              <a:t>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(using [</a:t>
            </a:r>
            <a:r>
              <a:rPr lang="en-GB" smtClean="0"/>
              <a:t>aweight=1/se^2])</a:t>
            </a:r>
            <a:endParaRPr lang="en-GB" smtClean="0"/>
          </a:p>
          <a:p>
            <a:pPr lvl="1"/>
            <a:r>
              <a:rPr lang="en-GB" smtClean="0"/>
              <a:t>across all panels </a:t>
            </a:r>
          </a:p>
          <a:p>
            <a:pPr lvl="1"/>
            <a:r>
              <a:rPr lang="en-GB" smtClean="0"/>
              <a:t>across all plots (i.e. the different colours)</a:t>
            </a:r>
          </a:p>
          <a:p>
            <a:r>
              <a:rPr lang="en-GB" smtClean="0"/>
              <a:t>This doesn’t happen automatically</a:t>
            </a:r>
          </a:p>
          <a:p>
            <a:pPr lvl="1"/>
            <a:r>
              <a:rPr lang="en-GB" smtClean="0"/>
              <a:t>I think </a:t>
            </a:r>
            <a:r>
              <a:rPr lang="en-GB" b="1" smtClean="0">
                <a:latin typeface="Courier New" pitchFamily="49" charset="0"/>
                <a:cs typeface="Courier New" pitchFamily="49" charset="0"/>
              </a:rPr>
              <a:t>scatter</a:t>
            </a:r>
            <a:r>
              <a:rPr lang="en-GB" smtClean="0"/>
              <a:t> makes the largest symbol in each panel the same size</a:t>
            </a:r>
          </a:p>
          <a:p>
            <a:r>
              <a:rPr lang="en-GB" smtClean="0"/>
              <a:t>I’m still not sure I have got it right 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72" y="1445342"/>
            <a:ext cx="3505379" cy="262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30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Difficulty in scaling symbols (continued)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4257675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clear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input </a:t>
            </a:r>
            <a:r>
              <a:rPr lang="en-GB" sz="1800" b="1" smtClean="0">
                <a:latin typeface="Courier New" pitchFamily="49" charset="0"/>
                <a:cs typeface="Courier New" pitchFamily="49" charset="0"/>
              </a:rPr>
              <a:t>x y </a:t>
            </a:r>
            <a:r>
              <a:rPr lang="en-GB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 group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      1 1   </a:t>
            </a:r>
            <a:r>
              <a:rPr lang="en-GB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     1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      2 2  </a:t>
            </a:r>
            <a:r>
              <a:rPr lang="en-GB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     1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      1 1  </a:t>
            </a:r>
            <a:r>
              <a:rPr lang="en-GB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     2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      2 2 </a:t>
            </a:r>
            <a:r>
              <a:rPr lang="en-GB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     2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scatter y x [</a:t>
            </a:r>
            <a:r>
              <a:rPr lang="en-GB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aw=size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], </a:t>
            </a:r>
            <a:r>
              <a:rPr lang="en-GB" sz="1800" b="1" smtClean="0">
                <a:latin typeface="Courier New" pitchFamily="49" charset="0"/>
                <a:cs typeface="Courier New" pitchFamily="49" charset="0"/>
              </a:rPr>
              <a:t>///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smtClean="0">
                <a:latin typeface="Courier New" pitchFamily="49" charset="0"/>
                <a:cs typeface="Courier New" pitchFamily="49" charset="0"/>
              </a:rPr>
              <a:t>by(group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) ms(square) ///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	xscale(range(0.5 2.5)) </a:t>
            </a:r>
            <a:r>
              <a:rPr lang="en-GB" sz="1800" b="1" smtClean="0">
                <a:latin typeface="Courier New" pitchFamily="49" charset="0"/>
                <a:cs typeface="Courier New" pitchFamily="49" charset="0"/>
              </a:rPr>
              <a:t>///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smtClean="0">
                <a:latin typeface="Courier New" pitchFamily="49" charset="0"/>
                <a:cs typeface="Courier New" pitchFamily="49" charset="0"/>
              </a:rPr>
              <a:t>yscale(range(0.5 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2.5)) </a:t>
            </a:r>
            <a:endParaRPr lang="en-GB" sz="1800" b="1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endParaRPr lang="en-GB" sz="1800" b="1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i="1" smtClean="0">
                <a:cs typeface="Courier New" pitchFamily="49" charset="0"/>
              </a:rPr>
              <a:t>Sizes don’t scale correctly across by-groups.</a:t>
            </a:r>
            <a:endParaRPr lang="en-GB" sz="1800" i="1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4761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557338"/>
            <a:ext cx="3743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026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Difficulty in scaling symbols (continued)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4257675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clear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input 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x y </a:t>
            </a:r>
            <a:r>
              <a:rPr lang="en-GB" sz="1800" b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ysize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z </a:t>
            </a:r>
            <a:r>
              <a:rPr lang="en-GB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zsize</a:t>
            </a:r>
            <a:endParaRPr lang="en-GB" sz="18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      1 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1    </a:t>
            </a:r>
            <a:r>
              <a:rPr lang="en-GB" sz="1800" b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2    </a:t>
            </a:r>
            <a:r>
              <a:rPr lang="en-GB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50</a:t>
            </a:r>
            <a:endParaRPr lang="en-GB" sz="18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      2 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2   </a:t>
            </a:r>
            <a:r>
              <a:rPr lang="en-GB" sz="1800" b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100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1   </a:t>
            </a:r>
            <a:r>
              <a:rPr lang="en-GB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500</a:t>
            </a:r>
            <a:endParaRPr lang="en-GB" sz="1800" b="1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266700" indent="-2667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b="1">
                <a:latin typeface="Courier New" pitchFamily="49" charset="0"/>
                <a:cs typeface="Courier New" pitchFamily="49" charset="0"/>
              </a:rPr>
              <a:t>twoway (scatter y x [</a:t>
            </a:r>
            <a:r>
              <a:rPr lang="en-GB" sz="1800" b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aw=ysize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], ms(square)) (scatter z x [</a:t>
            </a:r>
            <a:r>
              <a:rPr lang="en-GB" sz="18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aw=zsize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], ms(square)), </a:t>
            </a:r>
            <a:r>
              <a:rPr lang="en-GB" sz="1800" b="1" smtClean="0">
                <a:latin typeface="Courier New" pitchFamily="49" charset="0"/>
                <a:cs typeface="Courier New" pitchFamily="49" charset="0"/>
              </a:rPr>
              <a:t>xscale(range(0.5 </a:t>
            </a:r>
            <a:r>
              <a:rPr lang="en-GB" sz="1800" b="1">
                <a:latin typeface="Courier New" pitchFamily="49" charset="0"/>
                <a:cs typeface="Courier New" pitchFamily="49" charset="0"/>
              </a:rPr>
              <a:t>2.5)) yscale(range(0.5 2.5)) xsize(4) ysize(4</a:t>
            </a:r>
            <a:r>
              <a:rPr lang="en-GB" sz="1800" b="1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266700" indent="-266700">
              <a:spcBef>
                <a:spcPts val="0"/>
              </a:spcBef>
              <a:buNone/>
              <a:tabLst>
                <a:tab pos="355600" algn="l"/>
              </a:tabLst>
            </a:pPr>
            <a:endParaRPr lang="en-GB" sz="1800" b="1">
              <a:latin typeface="Courier New" pitchFamily="49" charset="0"/>
              <a:cs typeface="Courier New" pitchFamily="49" charset="0"/>
            </a:endParaRPr>
          </a:p>
          <a:p>
            <a:pPr marL="266700" indent="-2667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GB" sz="1800" i="1">
                <a:cs typeface="Courier New" pitchFamily="49" charset="0"/>
              </a:rPr>
              <a:t>Sizes don’t scale correctly across </a:t>
            </a:r>
            <a:r>
              <a:rPr lang="en-GB" sz="1800" i="1" smtClean="0">
                <a:cs typeface="Courier New" pitchFamily="49" charset="0"/>
              </a:rPr>
              <a:t>variables.</a:t>
            </a:r>
            <a:endParaRPr lang="en-GB" sz="1800" b="1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endParaRPr lang="en-GB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546697"/>
            <a:ext cx="3743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334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work (1)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3947845" cy="497649"/>
          </a:xfrm>
        </p:spPr>
        <p:txBody>
          <a:bodyPr/>
          <a:lstStyle/>
          <a:p>
            <a:r>
              <a:rPr lang="en-GB" smtClean="0"/>
              <a:t>Better automated “network plot”?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0" y="2549418"/>
            <a:ext cx="4250376" cy="310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16531" y="1323625"/>
            <a:ext cx="3570270" cy="3947027"/>
            <a:chOff x="347663" y="952500"/>
            <a:chExt cx="4456112" cy="4810125"/>
          </a:xfrm>
        </p:grpSpPr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>
              <a:off x="979488" y="1355725"/>
              <a:ext cx="3190875" cy="635000"/>
            </a:xfrm>
            <a:prstGeom prst="triangle">
              <a:avLst>
                <a:gd name="adj" fmla="val 561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 flipV="1">
              <a:off x="954088" y="1314450"/>
              <a:ext cx="1709737" cy="593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flipV="1">
              <a:off x="4410075" y="1309688"/>
              <a:ext cx="0" cy="525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 flipV="1">
              <a:off x="2968625" y="2068513"/>
              <a:ext cx="1209675" cy="355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>
              <a:off x="958850" y="2124075"/>
              <a:ext cx="2327275" cy="1076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31"/>
            <p:cNvSpPr>
              <a:spLocks noChangeShapeType="1"/>
            </p:cNvSpPr>
            <p:nvPr/>
          </p:nvSpPr>
          <p:spPr bwMode="auto">
            <a:xfrm>
              <a:off x="987425" y="2068513"/>
              <a:ext cx="1565275" cy="354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32"/>
            <p:cNvSpPr>
              <a:spLocks noChangeShapeType="1"/>
            </p:cNvSpPr>
            <p:nvPr/>
          </p:nvSpPr>
          <p:spPr bwMode="auto">
            <a:xfrm>
              <a:off x="695325" y="2206625"/>
              <a:ext cx="1708150" cy="3208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auto">
            <a:xfrm>
              <a:off x="2365375" y="954088"/>
              <a:ext cx="800100" cy="4953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/>
                <a:t>SK + tPA</a:t>
              </a:r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auto">
            <a:xfrm>
              <a:off x="4003675" y="952500"/>
              <a:ext cx="800100" cy="4953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/>
                <a:t>Ten</a:t>
              </a:r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auto">
            <a:xfrm>
              <a:off x="2365375" y="2198688"/>
              <a:ext cx="800100" cy="4953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/>
                <a:t>Ret</a:t>
              </a:r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auto">
            <a:xfrm>
              <a:off x="1919288" y="3227388"/>
              <a:ext cx="800100" cy="4953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/>
                <a:t>tPA</a:t>
              </a:r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auto">
            <a:xfrm>
              <a:off x="3082925" y="3014663"/>
              <a:ext cx="800100" cy="4953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/>
                <a:t>UK</a:t>
              </a:r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auto">
            <a:xfrm>
              <a:off x="2317750" y="5267325"/>
              <a:ext cx="800100" cy="4953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/>
                <a:t>ASPAC</a:t>
              </a:r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auto">
            <a:xfrm>
              <a:off x="347663" y="1746250"/>
              <a:ext cx="800100" cy="4953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/>
                <a:t>SK</a:t>
              </a:r>
            </a:p>
          </p:txBody>
        </p:sp>
        <p:sp>
          <p:nvSpPr>
            <p:cNvPr id="21" name="Oval 41"/>
            <p:cNvSpPr>
              <a:spLocks noChangeArrowheads="1"/>
            </p:cNvSpPr>
            <p:nvPr/>
          </p:nvSpPr>
          <p:spPr bwMode="auto">
            <a:xfrm>
              <a:off x="4003675" y="1746250"/>
              <a:ext cx="800100" cy="4953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/>
                <a:t>AtPA</a:t>
              </a:r>
            </a:p>
          </p:txBody>
        </p:sp>
        <p:sp>
          <p:nvSpPr>
            <p:cNvPr id="22" name="AutoShape 55"/>
            <p:cNvSpPr>
              <a:spLocks noChangeArrowheads="1"/>
            </p:cNvSpPr>
            <p:nvPr/>
          </p:nvSpPr>
          <p:spPr bwMode="auto">
            <a:xfrm rot="3730446">
              <a:off x="92869" y="3394869"/>
              <a:ext cx="3581400" cy="538162"/>
            </a:xfrm>
            <a:prstGeom prst="triangle">
              <a:avLst>
                <a:gd name="adj" fmla="val 4933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Line 56"/>
            <p:cNvSpPr>
              <a:spLocks noChangeShapeType="1"/>
            </p:cNvSpPr>
            <p:nvPr/>
          </p:nvSpPr>
          <p:spPr bwMode="auto">
            <a:xfrm>
              <a:off x="901700" y="2166938"/>
              <a:ext cx="1217613" cy="1212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57"/>
            <p:cNvSpPr>
              <a:spLocks noChangeShapeType="1"/>
            </p:cNvSpPr>
            <p:nvPr/>
          </p:nvSpPr>
          <p:spPr bwMode="auto">
            <a:xfrm>
              <a:off x="2216150" y="3587750"/>
              <a:ext cx="336550" cy="1762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58"/>
            <p:cNvSpPr>
              <a:spLocks noChangeShapeType="1"/>
            </p:cNvSpPr>
            <p:nvPr/>
          </p:nvSpPr>
          <p:spPr bwMode="auto">
            <a:xfrm flipV="1">
              <a:off x="2476500" y="3279775"/>
              <a:ext cx="793750" cy="168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59"/>
            <p:cNvSpPr>
              <a:spLocks noChangeShapeType="1"/>
            </p:cNvSpPr>
            <p:nvPr/>
          </p:nvSpPr>
          <p:spPr bwMode="auto">
            <a:xfrm flipH="1">
              <a:off x="3603625" y="2173288"/>
              <a:ext cx="712788" cy="974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60"/>
            <p:cNvSpPr>
              <a:spLocks noChangeShapeType="1"/>
            </p:cNvSpPr>
            <p:nvPr/>
          </p:nvSpPr>
          <p:spPr bwMode="auto">
            <a:xfrm flipH="1">
              <a:off x="2922588" y="2193925"/>
              <a:ext cx="1517650" cy="3168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73"/>
          <p:cNvGrpSpPr>
            <a:grpSpLocks/>
          </p:cNvGrpSpPr>
          <p:nvPr/>
        </p:nvGrpSpPr>
        <p:grpSpPr bwMode="auto">
          <a:xfrm>
            <a:off x="5454586" y="5100058"/>
            <a:ext cx="3047282" cy="1098550"/>
            <a:chOff x="3723" y="1704"/>
            <a:chExt cx="1618" cy="692"/>
          </a:xfrm>
        </p:grpSpPr>
        <p:sp>
          <p:nvSpPr>
            <p:cNvPr id="29" name="Text Box 68"/>
            <p:cNvSpPr txBox="1">
              <a:spLocks noChangeArrowheads="1"/>
            </p:cNvSpPr>
            <p:nvPr/>
          </p:nvSpPr>
          <p:spPr bwMode="auto">
            <a:xfrm>
              <a:off x="4008" y="1704"/>
              <a:ext cx="1333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1200" i="1" smtClean="0"/>
            </a:p>
            <a:p>
              <a:pPr>
                <a:spcBef>
                  <a:spcPct val="50000"/>
                </a:spcBef>
              </a:pPr>
              <a:r>
                <a:rPr lang="en-GB" sz="1200" smtClean="0"/>
                <a:t>Single </a:t>
              </a:r>
              <a:r>
                <a:rPr lang="en-GB" sz="1200"/>
                <a:t>study (three arms)</a:t>
              </a:r>
            </a:p>
            <a:p>
              <a:pPr>
                <a:spcBef>
                  <a:spcPct val="50000"/>
                </a:spcBef>
              </a:pPr>
              <a:r>
                <a:rPr lang="en-GB" sz="1200"/>
                <a:t>Single study (two arms)</a:t>
              </a:r>
            </a:p>
            <a:p>
              <a:pPr>
                <a:spcBef>
                  <a:spcPct val="50000"/>
                </a:spcBef>
              </a:pPr>
              <a:r>
                <a:rPr lang="en-GB" sz="1200"/>
                <a:t>Multiple studies (two arms)</a:t>
              </a:r>
            </a:p>
          </p:txBody>
        </p:sp>
        <p:sp>
          <p:nvSpPr>
            <p:cNvPr id="30" name="AutoShape 69"/>
            <p:cNvSpPr>
              <a:spLocks noChangeArrowheads="1"/>
            </p:cNvSpPr>
            <p:nvPr/>
          </p:nvSpPr>
          <p:spPr bwMode="auto">
            <a:xfrm>
              <a:off x="3723" y="1908"/>
              <a:ext cx="309" cy="80"/>
            </a:xfrm>
            <a:prstGeom prst="triangle">
              <a:avLst>
                <a:gd name="adj" fmla="val 561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Line 70"/>
            <p:cNvSpPr>
              <a:spLocks noChangeShapeType="1"/>
            </p:cNvSpPr>
            <p:nvPr/>
          </p:nvSpPr>
          <p:spPr bwMode="auto">
            <a:xfrm flipV="1">
              <a:off x="3739" y="2126"/>
              <a:ext cx="27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72"/>
            <p:cNvSpPr>
              <a:spLocks noChangeShapeType="1"/>
            </p:cNvSpPr>
            <p:nvPr/>
          </p:nvSpPr>
          <p:spPr bwMode="auto">
            <a:xfrm flipV="1">
              <a:off x="3739" y="2321"/>
              <a:ext cx="27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17521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work (2)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Release to users</a:t>
            </a:r>
          </a:p>
          <a:p>
            <a:r>
              <a:rPr lang="en-GB" smtClean="0"/>
              <a:t>Allow more complex variance structures for the heterogeneity terms</a:t>
            </a:r>
          </a:p>
          <a:p>
            <a:r>
              <a:rPr lang="en-GB" smtClean="0"/>
              <a:t>Random inconsistency model</a:t>
            </a:r>
          </a:p>
          <a:p>
            <a:endParaRPr lang="en-GB"/>
          </a:p>
          <a:p>
            <a:pPr marL="0" indent="0">
              <a:buNone/>
            </a:pPr>
            <a:r>
              <a:rPr lang="en-GB" smtClean="0"/>
              <a:t>Thanks to Julian Higgins, Dan Jackson and Jessica Barrett who worked with me on this.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1400"/>
              <a:t>Key </a:t>
            </a:r>
            <a:r>
              <a:rPr lang="en-GB" sz="1400" smtClean="0"/>
              <a:t>references: </a:t>
            </a:r>
          </a:p>
          <a:p>
            <a:r>
              <a:rPr lang="en-GB" sz="1400" smtClean="0"/>
              <a:t>Lu </a:t>
            </a:r>
            <a:r>
              <a:rPr lang="en-GB" sz="1400"/>
              <a:t>G, Ades AE. Assessing evidence inconsistency in mixed treatment comparisons. Journal of the American Statistical Association 2006; 101: 447–459</a:t>
            </a:r>
            <a:r>
              <a:rPr lang="en-GB" sz="1400" smtClean="0"/>
              <a:t>.</a:t>
            </a:r>
          </a:p>
          <a:p>
            <a:r>
              <a:rPr lang="en-GB" sz="1400"/>
              <a:t>White IR, Barrett JK, Jackson D, Higgins JPT. Consistency and inconsistency in network meta-analysis: model estimation using multivariate meta-regression. Research Synthesis Methods 2012; 3: 111–125.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912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Underlying code for forest plot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524000"/>
            <a:ext cx="8473440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 smtClean="0">
                <a:latin typeface="Courier New" pitchFamily="49" charset="0"/>
                <a:cs typeface="Courier New" pitchFamily="49" charset="0"/>
              </a:rPr>
              <a:t>graph </a:t>
            </a:r>
            <a:r>
              <a:rPr lang="en-GB" sz="1400" b="1">
                <a:latin typeface="Courier New" pitchFamily="49" charset="0"/>
                <a:cs typeface="Courier New" pitchFamily="49" charset="0"/>
              </a:rPr>
              <a:t>twoway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(rspike low upp row if type=="study", horizontal lcol(blue))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(scatter row diff if type=="study" [aw=1/se^2], mcol(blue) msymbol(S</a:t>
            </a:r>
            <a:r>
              <a:rPr lang="en-GB" sz="1400" b="1" smtClean="0">
                <a:latin typeface="Courier New" pitchFamily="49" charset="0"/>
                <a:cs typeface="Courier New" pitchFamily="49" charset="0"/>
              </a:rPr>
              <a:t>)) </a:t>
            </a:r>
            <a:endParaRPr lang="en-GB" sz="1400" b="1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(rspike low upp row if type=="inco", horizontal lcol(green))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(scatter row diff if type=="inco" [aw=1/se^2], mcol(green) msymbol(S</a:t>
            </a:r>
            <a:r>
              <a:rPr lang="en-GB" sz="1400" b="1" smtClean="0">
                <a:latin typeface="Courier New" pitchFamily="49" charset="0"/>
                <a:cs typeface="Courier New" pitchFamily="49" charset="0"/>
              </a:rPr>
              <a:t>)) </a:t>
            </a:r>
            <a:endParaRPr lang="en-GB" sz="1400" b="1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(rspike low upp row if type=="cons", horizontal lcol(red))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(scatter row diff if type=="cons" [aw=1/se^2], mcol(red) msymbol(S</a:t>
            </a:r>
            <a:r>
              <a:rPr lang="en-GB" sz="1400" b="1" smtClean="0">
                <a:latin typeface="Courier New" pitchFamily="49" charset="0"/>
                <a:cs typeface="Courier New" pitchFamily="49" charset="0"/>
              </a:rPr>
              <a:t>)) </a:t>
            </a:r>
            <a:endParaRPr lang="en-GB" sz="1400" b="1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(scatter row zero, mlabel(label2) mlabpos(0) ms(none) mlabcol(black</a:t>
            </a:r>
            <a:r>
              <a:rPr lang="en-GB" sz="1400" b="1" smtClean="0">
                <a:latin typeface="Courier New" pitchFamily="49" charset="0"/>
                <a:cs typeface="Courier New" pitchFamily="49" charset="0"/>
              </a:rPr>
              <a:t>))</a:t>
            </a:r>
            <a:endParaRPr lang="en-GB" sz="1400" b="1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,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ylabel(#44, valuelabel angle(0) labsize(vsmall) nogrid 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yscale(reverse)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plotregion(margin(t=0))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ytitle("")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subtitle("") 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by(column, row(1) yrescale noiytick 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	note(`"Test of consistency: chi2=5.11, df=7, P=0.646"', size(vsmall)))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legend(order(1 3 5) label(1 "Studies") label(3 "Pooled within design")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	label(5 "Pooled overall") row(1) size(small))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xlabel(,labsize(small))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xtitle(,size(small)) 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	xtitle(Log odds ratio)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r>
              <a:rPr lang="en-GB" sz="1400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  <a:tabLst>
                <a:tab pos="355600" algn="l"/>
                <a:tab pos="720725" algn="l"/>
              </a:tabLst>
            </a:pPr>
            <a:endParaRPr lang="en-GB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9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Pairwise meta-analysis: </a:t>
            </a:r>
            <a:r>
              <a:rPr lang="en-GB" smtClean="0"/>
              <a:t>random-effects model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mtClean="0"/>
                  <a:t>Assume we’re interested in the log odds ratio</a:t>
                </a:r>
              </a:p>
              <a:p>
                <a:r>
                  <a:rPr lang="en-GB" smtClean="0"/>
                  <a:t>Model </a:t>
                </a:r>
                <a:r>
                  <a:rPr lang="en-GB"/>
                  <a:t>for “</a:t>
                </a:r>
                <a:r>
                  <a:rPr lang="en-GB"/>
                  <a:t>true </a:t>
                </a:r>
                <a:r>
                  <a:rPr lang="en-GB" smtClean="0"/>
                  <a:t>log odds ratio in </a:t>
                </a:r>
                <a:r>
                  <a:rPr lang="en-GB"/>
                  <a:t>study i”: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~ </m:t>
                    </m:r>
                    <m:r>
                      <a:rPr lang="en-GB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𝜇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/>
              </a:p>
              <a:p>
                <a:r>
                  <a:rPr lang="en-GB" smtClean="0"/>
                  <a:t>Parameters </a:t>
                </a:r>
                <a:r>
                  <a:rPr lang="en-GB"/>
                  <a:t>of interest: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/>
                  <a:t> is the overall mean treatment effect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/>
                  <a:t> is the between-studies (heterogeneity) variance</a:t>
                </a:r>
                <a:endParaRPr lang="en-GB"/>
              </a:p>
              <a:p>
                <a:r>
                  <a:rPr lang="en-GB">
                    <a:cs typeface="Arial" pitchFamily="34" charset="0"/>
                  </a:rPr>
                  <a:t>Model is useful if the heterogeneity can’t be explained by </a:t>
                </a:r>
                <a:r>
                  <a:rPr lang="en-GB">
                    <a:cs typeface="Arial" pitchFamily="34" charset="0"/>
                  </a:rPr>
                  <a:t>covariates </a:t>
                </a:r>
                <a:r>
                  <a:rPr lang="en-GB" smtClean="0">
                    <a:cs typeface="Arial" pitchFamily="34" charset="0"/>
                  </a:rPr>
                  <a:t>(type of trial) / outliers (weird trials)</a:t>
                </a:r>
                <a:endParaRPr lang="en-GB">
                  <a:cs typeface="Arial" pitchFamily="34" charset="0"/>
                </a:endParaRPr>
              </a:p>
              <a:p>
                <a:endParaRPr lang="en-GB" smtClean="0">
                  <a:cs typeface="Arial" pitchFamily="34" charset="0"/>
                </a:endParaRPr>
              </a:p>
              <a:p>
                <a:r>
                  <a:rPr lang="en-GB" smtClean="0">
                    <a:cs typeface="Arial" pitchFamily="34" charset="0"/>
                  </a:rPr>
                  <a:t>Two-stage estimation procedure</a:t>
                </a:r>
                <a:endParaRPr lang="en-GB">
                  <a:cs typeface="Arial" pitchFamily="34" charset="0"/>
                </a:endParaRPr>
              </a:p>
              <a:p>
                <a:r>
                  <a:rPr lang="en-GB" b="0" smtClean="0">
                    <a:cs typeface="Arial" pitchFamily="34" charset="0"/>
                  </a:rPr>
                  <a:t>Results </a:t>
                </a:r>
                <a:r>
                  <a:rPr lang="en-GB" b="0" smtClean="0">
                    <a:cs typeface="Arial" pitchFamily="34" charset="0"/>
                  </a:rPr>
                  <a:t>from study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cs typeface="Arial" pitchFamily="34" charset="0"/>
                      </a:rPr>
                      <m:t>𝑖</m:t>
                    </m:r>
                  </m:oMath>
                </a14:m>
                <a:r>
                  <a:rPr lang="en-GB" b="0" smtClean="0">
                    <a:cs typeface="Arial" pitchFamily="34" charset="0"/>
                  </a:rPr>
                  <a:t>:</a:t>
                </a:r>
              </a:p>
              <a:p>
                <a:pPr lvl="1"/>
                <a:r>
                  <a:rPr lang="en-GB" b="0" smtClean="0">
                    <a:cs typeface="Arial" pitchFamily="34" charset="0"/>
                  </a:rPr>
                  <a:t>Estimated log odds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mtClean="0"/>
                  <a:t> with standard error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endParaRPr lang="en-GB"/>
              </a:p>
              <a:p>
                <a:r>
                  <a:rPr lang="en-GB" b="0" smtClean="0">
                    <a:cs typeface="Arial" pitchFamily="34" charset="0"/>
                  </a:rPr>
                  <a:t>Model for point estimate: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~ 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GB" b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3" t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35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2" y="1442706"/>
            <a:ext cx="5877936" cy="491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Pairwise</a:t>
            </a:r>
            <a:r>
              <a:rPr lang="en-GB" dirty="0" smtClean="0"/>
              <a:t> meta-analysis: </a:t>
            </a:r>
            <a:r>
              <a:rPr lang="en-GB" smtClean="0"/>
              <a:t>forest plot (</a:t>
            </a:r>
            <a:r>
              <a:rPr lang="en-GB" b="1" smtClean="0">
                <a:latin typeface="Courier New" pitchFamily="49" charset="0"/>
                <a:cs typeface="Courier New" pitchFamily="49" charset="0"/>
              </a:rPr>
              <a:t>metan</a:t>
            </a:r>
            <a:r>
              <a:rPr lang="en-GB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3B163-F9B4-41AA-B120-DEA43743A5F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Right Brace 4"/>
          <p:cNvSpPr/>
          <p:nvPr/>
        </p:nvSpPr>
        <p:spPr bwMode="auto">
          <a:xfrm>
            <a:off x="5189528" y="2416009"/>
            <a:ext cx="546265" cy="277882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9865" y="2759760"/>
            <a:ext cx="3206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mtClean="0"/>
              <a:t>Study-specific results: </a:t>
            </a:r>
            <a:r>
              <a:rPr lang="en-GB" dirty="0" smtClean="0"/>
              <a:t>here the odds ratio for quitting smoking with intervention C (individual counselling) vs. A (no contact)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89528" y="5340884"/>
            <a:ext cx="76001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925950" y="4734478"/>
            <a:ext cx="320632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mtClean="0">
                <a:solidFill>
                  <a:srgbClr val="C00000"/>
                </a:solidFill>
              </a:rPr>
              <a:t>The </a:t>
            </a:r>
            <a:r>
              <a:rPr lang="en-GB" smtClean="0">
                <a:solidFill>
                  <a:srgbClr val="C00000"/>
                </a:solidFill>
              </a:rPr>
              <a:t>random-effects </a:t>
            </a:r>
            <a:r>
              <a:rPr lang="en-GB" dirty="0" smtClean="0">
                <a:solidFill>
                  <a:srgbClr val="C00000"/>
                </a:solidFill>
              </a:rPr>
              <a:t>analysis gives a pooled estimate allowing </a:t>
            </a:r>
            <a:r>
              <a:rPr lang="en-GB" smtClean="0">
                <a:solidFill>
                  <a:srgbClr val="C00000"/>
                </a:solidFill>
              </a:rPr>
              <a:t>for </a:t>
            </a:r>
            <a:r>
              <a:rPr lang="en-GB" smtClean="0">
                <a:solidFill>
                  <a:srgbClr val="C00000"/>
                </a:solidFill>
              </a:rPr>
              <a:t>heterogeneity.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03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But actually the data are more complicated 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24117"/>
              </p:ext>
            </p:extLst>
          </p:nvPr>
        </p:nvGraphicFramePr>
        <p:xfrm>
          <a:off x="299853" y="1511496"/>
          <a:ext cx="652401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787"/>
                <a:gridCol w="692993"/>
                <a:gridCol w="724890"/>
                <a:gridCol w="724890"/>
                <a:gridCol w="724890"/>
                <a:gridCol w="724890"/>
                <a:gridCol w="724890"/>
                <a:gridCol w="724890"/>
                <a:gridCol w="724890"/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study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dA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nA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dB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nB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dC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nC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dD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nD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138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170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702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694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671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535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731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363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714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106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205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549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237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1561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100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1107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134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1031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187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504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584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675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1177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888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642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107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761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234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237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23862" y="1685488"/>
            <a:ext cx="2115421" cy="4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GB" smtClean="0"/>
              <a:t>Trials compared 4 different interventions to help smokers quit:</a:t>
            </a:r>
          </a:p>
          <a:p>
            <a:pPr marL="0" indent="0" eaLnBrk="1" hangingPunct="1">
              <a:buNone/>
            </a:pPr>
            <a:r>
              <a:rPr lang="en-GB" smtClean="0"/>
              <a:t>A="</a:t>
            </a:r>
            <a:r>
              <a:rPr lang="en-GB"/>
              <a:t>No contact" </a:t>
            </a:r>
            <a:endParaRPr lang="en-GB" smtClean="0"/>
          </a:p>
          <a:p>
            <a:pPr marL="0" indent="0" eaLnBrk="1" hangingPunct="1">
              <a:buNone/>
            </a:pPr>
            <a:r>
              <a:rPr lang="en-GB" smtClean="0"/>
              <a:t>B="</a:t>
            </a:r>
            <a:r>
              <a:rPr lang="en-GB"/>
              <a:t>Self help" </a:t>
            </a:r>
            <a:endParaRPr lang="en-GB" smtClean="0"/>
          </a:p>
          <a:p>
            <a:pPr marL="0" indent="0" eaLnBrk="1" hangingPunct="1">
              <a:buNone/>
            </a:pPr>
            <a:r>
              <a:rPr lang="en-GB" smtClean="0"/>
              <a:t>C="</a:t>
            </a:r>
            <a:r>
              <a:rPr lang="en-GB"/>
              <a:t>Individual counselling" </a:t>
            </a:r>
            <a:endParaRPr lang="en-GB" smtClean="0"/>
          </a:p>
          <a:p>
            <a:pPr marL="0" indent="0" eaLnBrk="1" hangingPunct="1">
              <a:buNone/>
            </a:pPr>
            <a:r>
              <a:rPr lang="en-GB" smtClean="0"/>
              <a:t>D="</a:t>
            </a:r>
            <a:r>
              <a:rPr lang="en-GB"/>
              <a:t>Group counselling"</a:t>
            </a:r>
            <a:endParaRPr lang="en-GB" kern="0" smtClean="0"/>
          </a:p>
        </p:txBody>
      </p:sp>
    </p:spTree>
    <p:extLst>
      <p:ext uri="{BB962C8B-B14F-4D97-AF65-F5344CB8AC3E}">
        <p14:creationId xmlns:p14="http://schemas.microsoft.com/office/powerpoint/2010/main" val="2061800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comparisons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 have trials of different designs:</a:t>
            </a:r>
          </a:p>
          <a:p>
            <a:pPr lvl="1"/>
            <a:r>
              <a:rPr lang="en-GB" smtClean="0"/>
              <a:t>A vs B</a:t>
            </a:r>
          </a:p>
          <a:p>
            <a:pPr lvl="1"/>
            <a:r>
              <a:rPr lang="en-GB" smtClean="0"/>
              <a:t>A vs C</a:t>
            </a:r>
          </a:p>
          <a:p>
            <a:pPr lvl="1"/>
            <a:r>
              <a:rPr lang="en-GB" smtClean="0"/>
              <a:t>A vs D</a:t>
            </a:r>
          </a:p>
          <a:p>
            <a:pPr lvl="1"/>
            <a:r>
              <a:rPr lang="en-GB" smtClean="0"/>
              <a:t>B vs C</a:t>
            </a:r>
          </a:p>
          <a:p>
            <a:pPr lvl="1"/>
            <a:r>
              <a:rPr lang="en-GB" smtClean="0"/>
              <a:t>B vs D</a:t>
            </a:r>
          </a:p>
          <a:p>
            <a:pPr lvl="1"/>
            <a:r>
              <a:rPr lang="en-GB" smtClean="0"/>
              <a:t>C vs D</a:t>
            </a:r>
          </a:p>
          <a:p>
            <a:pPr lvl="1"/>
            <a:r>
              <a:rPr lang="en-GB"/>
              <a:t>A vs C vs D</a:t>
            </a:r>
          </a:p>
          <a:p>
            <a:pPr lvl="1"/>
            <a:r>
              <a:rPr lang="en-GB" smtClean="0"/>
              <a:t>B </a:t>
            </a:r>
            <a:r>
              <a:rPr lang="en-GB"/>
              <a:t>vs C vs </a:t>
            </a:r>
            <a:r>
              <a:rPr lang="en-GB" smtClean="0"/>
              <a:t>D</a:t>
            </a:r>
          </a:p>
          <a:p>
            <a:pPr marL="342900" lvl="1" indent="-342900">
              <a:buFontTx/>
              <a:buChar char="•"/>
            </a:pPr>
            <a:r>
              <a:rPr lang="en-GB" smtClean="0"/>
              <a:t>We can use </a:t>
            </a:r>
            <a:r>
              <a:rPr lang="en-GB" smtClean="0">
                <a:solidFill>
                  <a:srgbClr val="C00000"/>
                </a:solidFill>
              </a:rPr>
              <a:t>indirect evidence</a:t>
            </a:r>
            <a:r>
              <a:rPr lang="en-GB" smtClean="0"/>
              <a:t>: e.g. combining </a:t>
            </a:r>
            <a:r>
              <a:rPr lang="en-GB"/>
              <a:t>A vs </a:t>
            </a:r>
            <a:r>
              <a:rPr lang="en-GB" smtClean="0"/>
              <a:t>B trials with B </a:t>
            </a:r>
            <a:r>
              <a:rPr lang="en-GB"/>
              <a:t>vs </a:t>
            </a:r>
            <a:r>
              <a:rPr lang="en-GB" smtClean="0"/>
              <a:t>C trials gives us more evidence about A vs C (we call the </a:t>
            </a:r>
            <a:r>
              <a:rPr lang="en-GB"/>
              <a:t>A vs </a:t>
            </a:r>
            <a:r>
              <a:rPr lang="en-GB" smtClean="0"/>
              <a:t>C and A </a:t>
            </a:r>
            <a:r>
              <a:rPr lang="en-GB"/>
              <a:t>vs C vs </a:t>
            </a:r>
            <a:r>
              <a:rPr lang="en-GB" smtClean="0"/>
              <a:t>D trials “direct evidence”)</a:t>
            </a:r>
            <a:endParaRPr lang="en-GB"/>
          </a:p>
          <a:p>
            <a:pPr marL="342900" lvl="1" indent="-342900">
              <a:buFontTx/>
              <a:buChar char="•"/>
            </a:pPr>
            <a:endParaRPr lang="en-GB"/>
          </a:p>
          <a:p>
            <a:pPr marL="342900" lvl="1" indent="-342900">
              <a:buFontTx/>
              <a:buChar char="•"/>
            </a:pPr>
            <a:endParaRPr lang="en-GB" smtClean="0"/>
          </a:p>
          <a:p>
            <a:pPr marL="342900" lvl="1" indent="-342900">
              <a:buFontTx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890" y="1701271"/>
            <a:ext cx="3561718" cy="293728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4114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Network meta-analysis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GB">
                <a:ea typeface="+mn-ea"/>
                <a:cs typeface="+mn-cs"/>
              </a:rPr>
              <a:t>If we want to make best use of the evidence, we need to analyse all the evidence jointly</a:t>
            </a:r>
          </a:p>
          <a:p>
            <a:pPr marL="342900" lvl="1" indent="-342900">
              <a:buFontTx/>
              <a:buChar char="•"/>
            </a:pPr>
            <a:r>
              <a:rPr lang="en-GB">
                <a:ea typeface="+mn-ea"/>
                <a:cs typeface="+mn-cs"/>
              </a:rPr>
              <a:t>May enable us to identify the best </a:t>
            </a:r>
            <a:r>
              <a:rPr lang="en-GB" smtClean="0">
                <a:ea typeface="+mn-ea"/>
                <a:cs typeface="+mn-cs"/>
              </a:rPr>
              <a:t>treatment</a:t>
            </a:r>
          </a:p>
          <a:p>
            <a:pPr marL="342900" lvl="1" indent="-342900">
              <a:buFontTx/>
              <a:buChar char="•"/>
            </a:pPr>
            <a:r>
              <a:rPr lang="en-GB" smtClean="0">
                <a:ea typeface="+mn-ea"/>
                <a:cs typeface="+mn-cs"/>
              </a:rPr>
              <a:t>A potential problem is inconsistency: what if the indirect evidence disagrees with the direct evidence?</a:t>
            </a:r>
            <a:endParaRPr lang="en-GB">
              <a:ea typeface="+mn-ea"/>
              <a:cs typeface="+mn-cs"/>
            </a:endParaRPr>
          </a:p>
          <a:p>
            <a:pPr marL="342900" lvl="1" indent="-342900">
              <a:buFontTx/>
              <a:buChar char="•"/>
            </a:pPr>
            <a:r>
              <a:rPr lang="en-GB">
                <a:ea typeface="+mn-ea"/>
                <a:cs typeface="+mn-cs"/>
              </a:rPr>
              <a:t>The main </a:t>
            </a:r>
            <a:r>
              <a:rPr lang="en-GB" smtClean="0">
                <a:ea typeface="+mn-ea"/>
                <a:cs typeface="+mn-cs"/>
              </a:rPr>
              <a:t>statistical challenges </a:t>
            </a:r>
            <a:r>
              <a:rPr lang="en-GB">
                <a:ea typeface="+mn-ea"/>
                <a:cs typeface="+mn-cs"/>
              </a:rPr>
              <a:t>are: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formulating and fitting models that allow for heterogeneity and inconsistency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assessing inconsistency and (if found) finding ways to handle it</a:t>
            </a:r>
          </a:p>
          <a:p>
            <a:r>
              <a:rPr lang="en-GB" smtClean="0">
                <a:ea typeface="+mn-ea"/>
                <a:cs typeface="+mn-cs"/>
              </a:rPr>
              <a:t>Less-statistical challenges include </a:t>
            </a:r>
          </a:p>
          <a:p>
            <a:pPr lvl="1"/>
            <a:r>
              <a:rPr lang="en-GB" smtClean="0">
                <a:ea typeface="+mn-ea"/>
                <a:cs typeface="+mn-cs"/>
              </a:rPr>
              <a:t>defining the scope of the problem (which treatments to include, what patient groups, what outcomes)</a:t>
            </a:r>
          </a:p>
          <a:p>
            <a:pPr marL="342900" lvl="1" indent="-342900">
              <a:buFontTx/>
              <a:buChar char="•"/>
            </a:pP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49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Network meta-analysis: the standard model, assuming consistency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𝑑𝑖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𝐼𝐽</m:t>
                        </m:r>
                      </m:sup>
                    </m:sSubSup>
                  </m:oMath>
                </a14:m>
                <a:r>
                  <a:rPr lang="en-GB" smtClean="0"/>
                  <a:t> be the estimated log odds ratio (or other measure) for treatment J vs. I in study i with design d</a:t>
                </a:r>
              </a:p>
              <a:p>
                <a:r>
                  <a:rPr lang="en-GB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𝑑𝑖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𝐼𝐽</m:t>
                        </m:r>
                      </m:sup>
                    </m:sSubSup>
                  </m:oMath>
                </a14:m>
                <a:r>
                  <a:rPr lang="en-GB"/>
                  <a:t> be </a:t>
                </a:r>
                <a:r>
                  <a:rPr lang="en-GB" smtClean="0"/>
                  <a:t>its standard error</a:t>
                </a:r>
              </a:p>
              <a:p>
                <a:r>
                  <a:rPr lang="en-GB"/>
                  <a:t>Model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𝑑𝑖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𝐼𝐽</m:t>
                        </m:r>
                      </m:sup>
                    </m:sSubSup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𝑑𝑖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𝐼𝐽</m:t>
                        </m:r>
                      </m:sup>
                    </m:sSubSup>
                    <m:r>
                      <a:rPr lang="en-GB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(</m:t>
                            </m:r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𝑑𝑖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𝐼𝐽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smtClean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𝑑𝑖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𝐼𝐽</m:t>
                        </m:r>
                      </m:sup>
                    </m:sSubSup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𝐽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𝐼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endParaRPr lang="en-GB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𝐽</m:t>
                        </m:r>
                      </m:sup>
                    </m:sSup>
                  </m:oMath>
                </a14:m>
                <a:r>
                  <a:rPr lang="en-GB" smtClean="0"/>
                  <a:t> is the mean effect of J </a:t>
                </a:r>
                <a:r>
                  <a:rPr lang="en-GB" smtClean="0"/>
                  <a:t>vs</a:t>
                </a:r>
                <a:r>
                  <a:rPr lang="en-GB" smtClean="0"/>
                  <a:t>. </a:t>
                </a:r>
                <a:r>
                  <a:rPr lang="en-GB" smtClean="0"/>
                  <a:t>a reference treatment A</a:t>
                </a:r>
              </a:p>
              <a:p>
                <a:pPr lvl="1"/>
                <a:r>
                  <a:rPr lang="en-GB" smtClean="0"/>
                  <a:t>we make sure that results don’t depend on the choice of reference treatment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mtClean="0"/>
                  <a:t> is the heterogeneity (between-studies) variance</a:t>
                </a:r>
              </a:p>
              <a:p>
                <a:pPr lvl="1"/>
                <a:r>
                  <a:rPr lang="en-GB"/>
                  <a:t>assumed the same for all I, </a:t>
                </a:r>
                <a:r>
                  <a:rPr lang="en-GB" smtClean="0"/>
                  <a:t>J: data are usually too sparse to estimate separate </a:t>
                </a:r>
                <a:r>
                  <a:rPr lang="en-GB"/>
                  <a:t>heterogeneity </a:t>
                </a:r>
                <a:r>
                  <a:rPr lang="en-GB" smtClean="0"/>
                  <a:t>variances</a:t>
                </a:r>
              </a:p>
              <a:p>
                <a:r>
                  <a:rPr lang="en-GB"/>
                  <a:t>to allow for </a:t>
                </a:r>
                <a:r>
                  <a:rPr lang="en-GB" smtClean="0">
                    <a:solidFill>
                      <a:srgbClr val="FF0000"/>
                    </a:solidFill>
                  </a:rPr>
                  <a:t>inconsistency</a:t>
                </a:r>
                <a:r>
                  <a:rPr lang="en-GB">
                    <a:solidFill>
                      <a:srgbClr val="FF0000"/>
                    </a:solidFill>
                  </a:rPr>
                  <a:t>:</a:t>
                </a:r>
                <a:r>
                  <a:rPr lang="en-GB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𝑑𝑖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𝐼𝐽</m:t>
                        </m:r>
                      </m:sup>
                    </m:sSubSup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𝐽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𝐼</m:t>
                        </m:r>
                      </m:sup>
                    </m:sSup>
                    <m:sSubSup>
                      <m:sSub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𝐼𝐽</m:t>
                        </m:r>
                      </m:sup>
                    </m:sSubSup>
                    <m:r>
                      <a:rPr lang="en-GB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endParaRPr lang="en-GB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GB" smtClean="0"/>
                  <a:t>true treatment effects are different in every design</a:t>
                </a:r>
              </a:p>
              <a:p>
                <a:pPr lvl="1"/>
                <a:r>
                  <a:rPr lang="en-GB" smtClean="0"/>
                  <a:t>we regard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𝐼𝐽</m:t>
                        </m:r>
                      </m:sup>
                    </m:sSubSup>
                  </m:oMath>
                </a14:m>
                <a:r>
                  <a:rPr lang="en-GB" smtClean="0"/>
                  <a:t> as fixed (but could be random)</a:t>
                </a:r>
              </a:p>
              <a:p>
                <a:endParaRPr lang="en-GB"/>
              </a:p>
              <a:p>
                <a:endParaRPr lang="en-GB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3" t="-133" b="-9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95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1606</TotalTime>
  <Words>2145</Words>
  <Application>Microsoft Office PowerPoint</Application>
  <PresentationFormat>On-screen Show (4:3)</PresentationFormat>
  <Paragraphs>679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</vt:lpstr>
      <vt:lpstr>MRC slides template</vt:lpstr>
      <vt:lpstr>A suite of Stata programs for network meta-analysis</vt:lpstr>
      <vt:lpstr>Plan</vt:lpstr>
      <vt:lpstr>Pairwise meta-analysis: data from randomised trials</vt:lpstr>
      <vt:lpstr>Pairwise meta-analysis: random-effects model</vt:lpstr>
      <vt:lpstr>Pairwise meta-analysis: forest plot (metan)</vt:lpstr>
      <vt:lpstr>But actually the data are more complicated …</vt:lpstr>
      <vt:lpstr>Indirect comparisons</vt:lpstr>
      <vt:lpstr>Network meta-analysis</vt:lpstr>
      <vt:lpstr>Network meta-analysis: the standard model, assuming consistency</vt:lpstr>
      <vt:lpstr>Network meta-analysis: multi-arm trials</vt:lpstr>
      <vt:lpstr>Data format 1: Standard</vt:lpstr>
      <vt:lpstr>Data format 2: Augmented</vt:lpstr>
      <vt:lpstr>Fitting network meta-analyses</vt:lpstr>
      <vt:lpstr>Aims of the network suite</vt:lpstr>
      <vt:lpstr>Initial data</vt:lpstr>
      <vt:lpstr>Set up data in correct format</vt:lpstr>
      <vt:lpstr>PowerPoint Presentation</vt:lpstr>
      <vt:lpstr>Fit consistency model (1)</vt:lpstr>
      <vt:lpstr>Fit consistency model (2)</vt:lpstr>
      <vt:lpstr>Which treatment is best?</vt:lpstr>
      <vt:lpstr>Fit inconsistency model (1)</vt:lpstr>
      <vt:lpstr>Fit inconsistency model (2)</vt:lpstr>
      <vt:lpstr>- including a test for inconsistency</vt:lpstr>
      <vt:lpstr>Now in standard format …</vt:lpstr>
      <vt:lpstr>PowerPoint Presentation</vt:lpstr>
      <vt:lpstr>PowerPoint Presentation</vt:lpstr>
      <vt:lpstr>Graphics</vt:lpstr>
      <vt:lpstr>PowerPoint Presentation</vt:lpstr>
      <vt:lpstr>Another data set: 8 thrombolytics for treating acute myocardial infarction</vt:lpstr>
      <vt:lpstr>PowerPoint Presentation</vt:lpstr>
      <vt:lpstr>A difficulty</vt:lpstr>
      <vt:lpstr>Difficulty in scaling symbols (continued)</vt:lpstr>
      <vt:lpstr>Difficulty in scaling symbols (continued)</vt:lpstr>
      <vt:lpstr>Future work (1)</vt:lpstr>
      <vt:lpstr>Future work (2)</vt:lpstr>
      <vt:lpstr>Underlying code for forest plot</vt:lpstr>
    </vt:vector>
  </TitlesOfParts>
  <Company>MRC Biostatistics 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Consistency and inconsistency in multiple treatments meta-analysis: models and estimation</dc:title>
  <dc:creator>Ian White</dc:creator>
  <cp:lastModifiedBy>Ian White</cp:lastModifiedBy>
  <cp:revision>53</cp:revision>
  <dcterms:created xsi:type="dcterms:W3CDTF">2012-06-20T15:25:56Z</dcterms:created>
  <dcterms:modified xsi:type="dcterms:W3CDTF">2013-09-11T16:35:28Z</dcterms:modified>
</cp:coreProperties>
</file>