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6" r:id="rId2"/>
    <p:sldId id="358" r:id="rId3"/>
    <p:sldId id="338" r:id="rId4"/>
    <p:sldId id="313" r:id="rId5"/>
    <p:sldId id="295" r:id="rId6"/>
    <p:sldId id="264" r:id="rId7"/>
    <p:sldId id="319" r:id="rId8"/>
    <p:sldId id="320" r:id="rId9"/>
    <p:sldId id="335" r:id="rId10"/>
    <p:sldId id="360" r:id="rId11"/>
    <p:sldId id="327" r:id="rId12"/>
    <p:sldId id="260" r:id="rId13"/>
    <p:sldId id="340" r:id="rId14"/>
    <p:sldId id="341" r:id="rId15"/>
    <p:sldId id="329" r:id="rId16"/>
    <p:sldId id="351" r:id="rId17"/>
    <p:sldId id="362" r:id="rId18"/>
    <p:sldId id="352" r:id="rId19"/>
    <p:sldId id="328" r:id="rId20"/>
    <p:sldId id="301" r:id="rId21"/>
    <p:sldId id="349" r:id="rId22"/>
    <p:sldId id="343" r:id="rId23"/>
    <p:sldId id="330" r:id="rId24"/>
    <p:sldId id="331" r:id="rId25"/>
    <p:sldId id="332" r:id="rId26"/>
    <p:sldId id="333" r:id="rId27"/>
    <p:sldId id="363" r:id="rId28"/>
    <p:sldId id="365" r:id="rId29"/>
    <p:sldId id="364" r:id="rId30"/>
    <p:sldId id="366" r:id="rId31"/>
    <p:sldId id="367" r:id="rId32"/>
    <p:sldId id="368" r:id="rId33"/>
    <p:sldId id="339" r:id="rId34"/>
    <p:sldId id="369" r:id="rId35"/>
    <p:sldId id="306" r:id="rId36"/>
    <p:sldId id="354" r:id="rId37"/>
    <p:sldId id="265" r:id="rId38"/>
    <p:sldId id="26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739F4F-17D9-492D-A1DA-73C1DAEDA993}" type="datetimeFigureOut">
              <a:rPr lang="en-GB"/>
              <a:pPr>
                <a:defRPr/>
              </a:pPr>
              <a:t>10/09/2013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68387-7F93-45C3-B3C5-5326E658B4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1544F3-2B25-46A7-84F7-0308B12442E3}" type="slidenum">
              <a:rPr lang="en-GB"/>
              <a:pPr eaLnBrk="1" hangingPunct="1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D2211E-49FB-423A-B2FB-3041EE6A75BB}" type="slidenum">
              <a:rPr lang="en-GB"/>
              <a:pPr eaLnBrk="1" hangingPunct="1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7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B70A48-E13B-4CC4-8CEC-366075BD0C07}" type="slidenum">
              <a:rPr lang="en-GB"/>
              <a:pPr eaLnBrk="1" hangingPunct="1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863E84-9425-4580-BABF-AF9F6FAAFE10}" type="slidenum">
              <a:rPr lang="en-GB"/>
              <a:pPr eaLnBrk="1" hangingPunct="1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5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arkPurpl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E162E-09F5-4A5D-AC2D-187EFCD85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179BF-6A57-4DE5-AEAE-3E669D278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FBBA-F3A9-4FCC-9695-883D40B0C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956D7-9ADD-414F-B707-0B95D88D9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60922-9E39-4417-B181-F324AF136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0FA9-8437-468E-ADF6-9BD5A81D5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7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B54D-1488-44FE-93A1-A75A4C728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C2B33-5315-4A00-8499-8061026D9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2D8-AF20-47A5-994E-931317A69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3BCD7-2822-47FE-BAE6-C6B395E06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11111-48E6-4B01-A9FC-DD35B80DF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74FA4-AB4F-457D-A212-18C5FA021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35D82A-879A-4566-ABEA-6176DA6EE81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15" descr="DarkPurple9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cl.ac.uk/pcph/research-groups-themes/thin-pub/missing_dat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cl.ac.uk/pcph/research-groups-themes/thin-pub/missing_dat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pcph/research-groups-themes/thin-pub/missing_data" TargetMode="External"/><Relationship Id="rId2" Type="http://schemas.openxmlformats.org/officeDocument/2006/relationships/hyperlink" Target="http://missingdata.lshtm.ac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.petersen@ucl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sz="3600" dirty="0" smtClean="0"/>
              <a:t>Multiple Imputation of missing data in </a:t>
            </a:r>
            <a:r>
              <a:rPr lang="en-GB" sz="3600" smtClean="0"/>
              <a:t>longitudinal health </a:t>
            </a:r>
            <a:r>
              <a:rPr lang="en-GB" sz="3600" dirty="0" smtClean="0"/>
              <a:t>records</a:t>
            </a:r>
            <a:endParaRPr lang="en-US" sz="3600" dirty="0" smtClean="0"/>
          </a:p>
        </p:txBody>
      </p:sp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395288" y="5876925"/>
            <a:ext cx="8496300" cy="792163"/>
          </a:xfrm>
        </p:spPr>
        <p:txBody>
          <a:bodyPr/>
          <a:lstStyle/>
          <a:p>
            <a:pPr algn="ctr"/>
            <a:r>
              <a:rPr lang="en-GB" sz="2000" dirty="0" smtClean="0"/>
              <a:t>Irene Petersen and Cathy Welch</a:t>
            </a:r>
          </a:p>
          <a:p>
            <a:pPr algn="ctr"/>
            <a:r>
              <a:rPr lang="en-GB" sz="2000" dirty="0" smtClean="0"/>
              <a:t>Primary Care &amp; Population Health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47988"/>
            <a:ext cx="23050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Cohort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2816"/>
            <a:ext cx="8489950" cy="4393035"/>
          </a:xfrm>
        </p:spPr>
        <p:txBody>
          <a:bodyPr/>
          <a:lstStyle/>
          <a:p>
            <a:r>
              <a:rPr lang="en-GB" sz="2400" dirty="0" smtClean="0"/>
              <a:t>Is disease x is associated with y?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Longitudinal data</a:t>
            </a:r>
          </a:p>
          <a:p>
            <a:pPr lvl="1"/>
            <a:r>
              <a:rPr lang="en-GB" dirty="0" smtClean="0"/>
              <a:t>Define baseline (year)</a:t>
            </a:r>
          </a:p>
          <a:p>
            <a:pPr lvl="1"/>
            <a:endParaRPr lang="en-GB" dirty="0" smtClean="0"/>
          </a:p>
          <a:p>
            <a:r>
              <a:rPr lang="en-GB" sz="2400" dirty="0" smtClean="0"/>
              <a:t>Simple study - just interested in the effect of x at baseline</a:t>
            </a:r>
          </a:p>
          <a:p>
            <a:endParaRPr lang="en-GB" sz="2400" dirty="0" smtClean="0"/>
          </a:p>
          <a:p>
            <a:r>
              <a:rPr lang="en-GB" sz="2400" dirty="0" smtClean="0"/>
              <a:t>Account for potential confounders (also at baseline)</a:t>
            </a:r>
          </a:p>
          <a:p>
            <a:endParaRPr lang="en-GB" sz="2400" dirty="0"/>
          </a:p>
          <a:p>
            <a:r>
              <a:rPr lang="en-GB" sz="2400" dirty="0"/>
              <a:t>Time-to-event model</a:t>
            </a:r>
          </a:p>
          <a:p>
            <a:pPr marL="0" indent="0">
              <a:buNone/>
            </a:pPr>
            <a:r>
              <a:rPr lang="en-GB" sz="2400" dirty="0" smtClean="0"/>
              <a:t>  </a:t>
            </a:r>
          </a:p>
          <a:p>
            <a:pPr marL="5715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endParaRPr lang="en-GB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438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2781300"/>
            <a:ext cx="0" cy="23034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97" name="TextBox 20"/>
          <p:cNvSpPr txBox="1">
            <a:spLocks noChangeArrowheads="1"/>
          </p:cNvSpPr>
          <p:nvPr/>
        </p:nvSpPr>
        <p:spPr bwMode="auto">
          <a:xfrm>
            <a:off x="2549525" y="2257425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/>
              <a:t>Baseline</a:t>
            </a:r>
            <a:r>
              <a:rPr lang="en-GB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6021288"/>
            <a:ext cx="7162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should we deal with the missing data?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endParaRPr lang="en-GB" dirty="0" smtClean="0"/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330200" y="2276475"/>
            <a:ext cx="8489950" cy="403225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3200" dirty="0" smtClean="0"/>
              <a:t>Complete case analysis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3200" dirty="0" smtClean="0"/>
              <a:t>Exclude variables with incomplete records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3200" dirty="0" smtClean="0"/>
              <a:t>Create missing data category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3200" dirty="0" smtClean="0"/>
              <a:t>Use any info available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(before and after baseline)</a:t>
            </a:r>
          </a:p>
          <a:p>
            <a:pPr marL="457200" lvl="1" indent="0" eaLnBrk="1" hangingPunct="1">
              <a:buNone/>
            </a:pPr>
            <a:endParaRPr lang="en-GB" sz="32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3200" dirty="0" smtClean="0"/>
              <a:t>Multiple Imputation </a:t>
            </a:r>
            <a:r>
              <a:rPr lang="en-GB" sz="3200" dirty="0" smtClean="0">
                <a:sym typeface="Wingdings" pitchFamily="2" charset="2"/>
              </a:rPr>
              <a:t></a:t>
            </a:r>
            <a:endParaRPr lang="en-GB" sz="32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options…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dirty="0" smtClean="0"/>
              <a:t>MI just at baseline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MI model with several time blocks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Do something else…</a:t>
            </a:r>
          </a:p>
          <a:p>
            <a:pPr marL="514350" indent="-51435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 just at baseline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individuals don’t have information in that year, but may have info in later or earlier year</a:t>
            </a:r>
          </a:p>
          <a:p>
            <a:endParaRPr lang="en-GB" dirty="0" smtClean="0"/>
          </a:p>
          <a:p>
            <a:r>
              <a:rPr lang="en-GB" dirty="0" smtClean="0"/>
              <a:t>Loose information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Cohort study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438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938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102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46103" name="TextBox 30"/>
          <p:cNvSpPr txBox="1">
            <a:spLocks noChangeArrowheads="1"/>
          </p:cNvSpPr>
          <p:nvPr/>
        </p:nvSpPr>
        <p:spPr bwMode="auto">
          <a:xfrm>
            <a:off x="804863" y="15557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2000   2001     2002       2003      2004        2005       2006      2007       2008          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276600" y="2781300"/>
            <a:ext cx="0" cy="23034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 Imputation including a variable for each time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Instead of using  just data from baseline we could include a variable from each time point in MI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200" dirty="0">
                <a:latin typeface="Lucida Console" pitchFamily="49" charset="0"/>
              </a:rPr>
              <a:t>mi impute chained (</a:t>
            </a:r>
            <a:r>
              <a:rPr lang="en-GB" sz="2200" dirty="0" err="1">
                <a:latin typeface="Lucida Console" pitchFamily="49" charset="0"/>
              </a:rPr>
              <a:t>reg</a:t>
            </a:r>
            <a:r>
              <a:rPr lang="en-GB" sz="2200" dirty="0">
                <a:latin typeface="Lucida Console" pitchFamily="49" charset="0"/>
              </a:rPr>
              <a:t>) </a:t>
            </a:r>
            <a:r>
              <a:rPr lang="en-GB" sz="2200" dirty="0" smtClean="0">
                <a:latin typeface="Lucida Console" pitchFamily="49" charset="0"/>
              </a:rPr>
              <a:t>sbp2000-sbp2011 height2000-height2011 weight2001-weight2011 </a:t>
            </a:r>
            <a:r>
              <a:rPr lang="en-GB" sz="2200" dirty="0">
                <a:latin typeface="Lucida Console" pitchFamily="49" charset="0"/>
              </a:rPr>
              <a:t>(</a:t>
            </a:r>
            <a:r>
              <a:rPr lang="en-GB" sz="2200" dirty="0" err="1">
                <a:latin typeface="Lucida Console" pitchFamily="49" charset="0"/>
              </a:rPr>
              <a:t>logit</a:t>
            </a:r>
            <a:r>
              <a:rPr lang="en-GB" sz="2200" dirty="0">
                <a:latin typeface="Lucida Console" pitchFamily="49" charset="0"/>
              </a:rPr>
              <a:t>) </a:t>
            </a:r>
            <a:r>
              <a:rPr lang="en-GB" sz="2200" dirty="0" smtClean="0">
                <a:latin typeface="Lucida Console" pitchFamily="49" charset="0"/>
              </a:rPr>
              <a:t>smok2001-smok2011 </a:t>
            </a:r>
            <a:r>
              <a:rPr lang="en-GB" sz="2200" dirty="0">
                <a:latin typeface="Lucida Console" pitchFamily="49" charset="0"/>
              </a:rPr>
              <a:t>= </a:t>
            </a:r>
            <a:r>
              <a:rPr lang="en-GB" sz="2200" dirty="0" smtClean="0">
                <a:latin typeface="Lucida Console" pitchFamily="49" charset="0"/>
              </a:rPr>
              <a:t>age2001-age2011 </a:t>
            </a:r>
            <a:r>
              <a:rPr lang="en-GB" sz="2200" dirty="0">
                <a:latin typeface="Lucida Console" pitchFamily="49" charset="0"/>
              </a:rPr>
              <a:t>d </a:t>
            </a:r>
            <a:r>
              <a:rPr lang="en-GB" sz="2200" dirty="0" err="1">
                <a:latin typeface="Lucida Console" pitchFamily="49" charset="0"/>
              </a:rPr>
              <a:t>na</a:t>
            </a:r>
            <a:r>
              <a:rPr lang="en-GB" sz="2200" dirty="0">
                <a:latin typeface="Lucida Console" pitchFamily="49" charset="0"/>
              </a:rPr>
              <a:t>, </a:t>
            </a:r>
            <a:r>
              <a:rPr lang="en-GB" sz="2200" dirty="0" err="1" smtClean="0">
                <a:latin typeface="Lucida Console" pitchFamily="49" charset="0"/>
              </a:rPr>
              <a:t>chaindots</a:t>
            </a:r>
            <a:r>
              <a:rPr lang="en-GB" sz="2200" dirty="0" smtClean="0">
                <a:latin typeface="Lucida Console" pitchFamily="49" charset="0"/>
              </a:rPr>
              <a:t> </a:t>
            </a:r>
            <a:r>
              <a:rPr lang="en-GB" sz="2200" dirty="0">
                <a:latin typeface="Lucida Console" pitchFamily="49" charset="0"/>
              </a:rPr>
              <a:t>add(40)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Would this work?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Yes, sometimes it does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 Imputation including  variables for each time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Many time points -&gt; dataset becomes very large (wide</a:t>
            </a:r>
            <a:r>
              <a:rPr lang="en-GB" dirty="0" smtClean="0">
                <a:sym typeface="Wingdings" pitchFamily="2" charset="2"/>
              </a:rPr>
              <a:t>)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Co-</a:t>
            </a:r>
            <a:r>
              <a:rPr lang="en-GB" dirty="0" err="1" smtClean="0"/>
              <a:t>lineariaty</a:t>
            </a:r>
            <a:r>
              <a:rPr lang="en-GB" dirty="0" smtClean="0"/>
              <a:t>, perfect predictions and </a:t>
            </a:r>
            <a:r>
              <a:rPr lang="en-GB" dirty="0" err="1" smtClean="0"/>
              <a:t>overfitting</a:t>
            </a:r>
            <a:r>
              <a:rPr lang="en-GB" dirty="0" smtClean="0"/>
              <a:t>,  regression may break down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priori, give equal weight to all time points</a:t>
            </a:r>
          </a:p>
          <a:p>
            <a:pPr lvl="1"/>
            <a:r>
              <a:rPr lang="en-GB" dirty="0" smtClean="0"/>
              <a:t> do not exploit that data may be temporally ordered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2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489950" cy="1296987"/>
          </a:xfrm>
        </p:spPr>
        <p:txBody>
          <a:bodyPr/>
          <a:lstStyle/>
          <a:p>
            <a:r>
              <a:rPr lang="en-GB" dirty="0" smtClean="0"/>
              <a:t>Do something else – Two-fold FCS Multiple Imputation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60575"/>
            <a:ext cx="8489950" cy="4105275"/>
          </a:xfrm>
        </p:spPr>
        <p:txBody>
          <a:bodyPr/>
          <a:lstStyle/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Mix between option 1 and option 2  </a:t>
            </a:r>
          </a:p>
          <a:p>
            <a:pPr marL="57150" indent="0">
              <a:buFontTx/>
              <a:buNone/>
              <a:defRPr/>
            </a:pPr>
            <a:endParaRPr lang="en-GB" dirty="0" smtClean="0"/>
          </a:p>
          <a:p>
            <a:pPr marL="457200" lvl="1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Issues with missing data and multiple imputation of longitudinal records</a:t>
            </a:r>
          </a:p>
          <a:p>
            <a:endParaRPr lang="en-GB" dirty="0"/>
          </a:p>
          <a:p>
            <a:r>
              <a:rPr lang="en-GB" dirty="0" smtClean="0"/>
              <a:t>Twofold algorithm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4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multiple imputation – Twofold FCS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16113"/>
            <a:ext cx="8489950" cy="4249737"/>
          </a:xfrm>
        </p:spPr>
        <p:txBody>
          <a:bodyPr/>
          <a:lstStyle/>
          <a:p>
            <a:r>
              <a:rPr lang="en-GB" dirty="0" smtClean="0"/>
              <a:t>Impute data at a given time block</a:t>
            </a:r>
          </a:p>
          <a:p>
            <a:r>
              <a:rPr lang="en-GB" dirty="0" smtClean="0"/>
              <a:t>Use information available +/- one time block</a:t>
            </a:r>
          </a:p>
          <a:p>
            <a:r>
              <a:rPr lang="en-GB" dirty="0" smtClean="0"/>
              <a:t>Move on to next time block</a:t>
            </a:r>
          </a:p>
          <a:p>
            <a:r>
              <a:rPr lang="en-GB" dirty="0" smtClean="0"/>
              <a:t>Repeat procedure x times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7056437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50825" y="6237288"/>
            <a:ext cx="18432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400"/>
              <a:t>Nevalainen J, Kenward MG, Virtanen SM. Stat Med 2009; 28(29):3657-3669.</a:t>
            </a:r>
            <a:r>
              <a:rPr lang="en-GB"/>
              <a:t> </a:t>
            </a:r>
          </a:p>
          <a:p>
            <a:pPr eaLnBrk="1" hangingPunct="1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28184" y="383589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Within-time iteration</a:t>
            </a:r>
            <a:endParaRPr lang="en-GB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3779912" y="4020562"/>
            <a:ext cx="2448272" cy="416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44208" y="588653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Among-time iteration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68144" y="5949280"/>
            <a:ext cx="576064" cy="1219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489950" cy="1296987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60575"/>
            <a:ext cx="8489950" cy="41052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Break the data into smaller (time) blocks (t)</a:t>
            </a:r>
          </a:p>
          <a:p>
            <a:pPr>
              <a:defRPr/>
            </a:pPr>
            <a:r>
              <a:rPr lang="en-GB" dirty="0" smtClean="0"/>
              <a:t>Calendar time or time since registration </a:t>
            </a:r>
            <a:r>
              <a:rPr lang="en-GB" dirty="0" smtClean="0">
                <a:solidFill>
                  <a:srgbClr val="FF0000"/>
                </a:solidFill>
              </a:rPr>
              <a:t>or</a:t>
            </a:r>
            <a:r>
              <a:rPr lang="en-GB" dirty="0" smtClean="0"/>
              <a:t> time since date of birth</a:t>
            </a:r>
          </a:p>
          <a:p>
            <a:pPr>
              <a:defRPr/>
            </a:pPr>
            <a:r>
              <a:rPr lang="en-GB" dirty="0" smtClean="0"/>
              <a:t>Select width of time blocks</a:t>
            </a:r>
          </a:p>
          <a:p>
            <a:pPr lvl="1">
              <a:defRPr/>
            </a:pPr>
            <a:r>
              <a:rPr lang="en-GB" dirty="0" smtClean="0"/>
              <a:t>Year, month, data collection points….or</a:t>
            </a:r>
          </a:p>
          <a:p>
            <a:pPr lvl="1"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Here we use </a:t>
            </a:r>
            <a:r>
              <a:rPr lang="en-GB" dirty="0" smtClean="0">
                <a:solidFill>
                  <a:srgbClr val="FF0000"/>
                </a:solidFill>
              </a:rPr>
              <a:t>calendar time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years</a:t>
            </a:r>
            <a:r>
              <a:rPr lang="en-GB" dirty="0" smtClean="0"/>
              <a:t> as width of our blocks</a:t>
            </a:r>
          </a:p>
          <a:p>
            <a:pPr marL="57150" indent="0">
              <a:buFontTx/>
              <a:buNone/>
              <a:defRPr/>
            </a:pPr>
            <a:endParaRPr lang="en-GB" dirty="0" smtClean="0"/>
          </a:p>
          <a:p>
            <a:pPr marL="457200" lvl="1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438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938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222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51223" name="TextBox 30"/>
          <p:cNvSpPr txBox="1">
            <a:spLocks noChangeArrowheads="1"/>
          </p:cNvSpPr>
          <p:nvPr/>
        </p:nvSpPr>
        <p:spPr bwMode="auto">
          <a:xfrm>
            <a:off x="804863" y="15557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2000   2001     2002       2003      2004        2005       2006      2007       2008           </a:t>
            </a:r>
          </a:p>
        </p:txBody>
      </p:sp>
      <p:sp>
        <p:nvSpPr>
          <p:cNvPr id="51224" name="TextBox 32"/>
          <p:cNvSpPr txBox="1">
            <a:spLocks noChangeArrowheads="1"/>
          </p:cNvSpPr>
          <p:nvPr/>
        </p:nvSpPr>
        <p:spPr bwMode="auto">
          <a:xfrm>
            <a:off x="900113" y="2149475"/>
            <a:ext cx="204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t – 1        t          t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748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241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52242" name="TextBox 30"/>
          <p:cNvSpPr txBox="1">
            <a:spLocks noChangeArrowheads="1"/>
          </p:cNvSpPr>
          <p:nvPr/>
        </p:nvSpPr>
        <p:spPr bwMode="auto">
          <a:xfrm>
            <a:off x="804863" y="1462088"/>
            <a:ext cx="877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2000   2001     2002       2003      2004        2005       2006      2007       2008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488" y="2519363"/>
            <a:ext cx="708025" cy="3184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44" name="TextBox 32"/>
          <p:cNvSpPr txBox="1">
            <a:spLocks noChangeArrowheads="1"/>
          </p:cNvSpPr>
          <p:nvPr/>
        </p:nvSpPr>
        <p:spPr bwMode="auto">
          <a:xfrm>
            <a:off x="900113" y="2149475"/>
            <a:ext cx="204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t – 1        t          t + 1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413" y="2519363"/>
            <a:ext cx="727075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217738" y="2519363"/>
            <a:ext cx="871537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438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2" name="TextBox 12"/>
          <p:cNvSpPr txBox="1">
            <a:spLocks noChangeArrowheads="1"/>
          </p:cNvSpPr>
          <p:nvPr/>
        </p:nvSpPr>
        <p:spPr bwMode="auto">
          <a:xfrm>
            <a:off x="701675" y="5980113"/>
            <a:ext cx="243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Within time imputation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748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265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53266" name="TextBox 30"/>
          <p:cNvSpPr txBox="1">
            <a:spLocks noChangeArrowheads="1"/>
          </p:cNvSpPr>
          <p:nvPr/>
        </p:nvSpPr>
        <p:spPr bwMode="auto">
          <a:xfrm>
            <a:off x="804863" y="1462088"/>
            <a:ext cx="809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2000   2001     2002       2003      2004        2005       2006      2007       2008       2009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4563" y="2547938"/>
            <a:ext cx="893762" cy="3184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87488" y="2519363"/>
            <a:ext cx="727075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089275" y="2519363"/>
            <a:ext cx="873125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6175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748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289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54290" name="TextBox 30"/>
          <p:cNvSpPr txBox="1">
            <a:spLocks noChangeArrowheads="1"/>
          </p:cNvSpPr>
          <p:nvPr/>
        </p:nvSpPr>
        <p:spPr bwMode="auto">
          <a:xfrm>
            <a:off x="804863" y="1462088"/>
            <a:ext cx="809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2000   2001     2002       2003      2004        2005       2006      2007       2008       2009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0525" y="2547938"/>
            <a:ext cx="893763" cy="3184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09800" y="2519363"/>
            <a:ext cx="727075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38575" y="2547938"/>
            <a:ext cx="871538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6175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983538" y="2519363"/>
            <a:ext cx="692150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08738" y="2532063"/>
            <a:ext cx="765175" cy="318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3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Cohort study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748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413" y="1989138"/>
            <a:ext cx="77057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315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55316" name="TextBox 30"/>
          <p:cNvSpPr txBox="1">
            <a:spLocks noChangeArrowheads="1"/>
          </p:cNvSpPr>
          <p:nvPr/>
        </p:nvSpPr>
        <p:spPr bwMode="auto">
          <a:xfrm>
            <a:off x="804863" y="1462088"/>
            <a:ext cx="809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2000   2001     2002       2003      2004        2005       2006      2007       2008       2009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3913" y="2547938"/>
            <a:ext cx="809625" cy="3184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6175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3" name="Rectangle 38"/>
          <p:cNvSpPr>
            <a:spLocks noChangeArrowheads="1"/>
          </p:cNvSpPr>
          <p:nvPr/>
        </p:nvSpPr>
        <p:spPr bwMode="auto">
          <a:xfrm>
            <a:off x="1065213" y="5949950"/>
            <a:ext cx="755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</a:rPr>
              <a:t>End  of first Among time iteration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twofold</a:t>
            </a:r>
            <a:r>
              <a:rPr lang="en-GB" dirty="0" smtClean="0"/>
              <a:t> command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2" cy="34575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twofold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timein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varname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timeout(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varname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[ clear saving(</a:t>
            </a:r>
            <a:r>
              <a:rPr lang="en-GB" sz="2400" i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depmis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indmis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base(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varname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indobs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depobs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outcome(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cat(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(#)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ba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(#)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bw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(#) 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(#) 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table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keepoutside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trace(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condvar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conditionon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err="1" smtClean="0">
                <a:latin typeface="Courier New" pitchFamily="49" charset="0"/>
                <a:cs typeface="Courier New" pitchFamily="49" charset="0"/>
              </a:rPr>
              <a:t>varlist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condval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i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 ] 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Cohort study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4438" y="5084763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650" y="4076700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438" y="3644900"/>
            <a:ext cx="619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650" y="30448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150" y="4581525"/>
            <a:ext cx="61928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6815138" y="29305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834188" y="39338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999413" y="4467225"/>
            <a:ext cx="2667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0888" y="2519363"/>
            <a:ext cx="7920037" cy="321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938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0538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22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582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83538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89275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1275" y="2519363"/>
            <a:ext cx="0" cy="321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0113" y="24892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5513" y="2501900"/>
            <a:ext cx="0" cy="321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2" name="TextBox 29"/>
          <p:cNvSpPr txBox="1">
            <a:spLocks noChangeArrowheads="1"/>
          </p:cNvSpPr>
          <p:nvPr/>
        </p:nvSpPr>
        <p:spPr bwMode="auto">
          <a:xfrm>
            <a:off x="3089275" y="108585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Calendar Time</a:t>
            </a:r>
          </a:p>
        </p:txBody>
      </p:sp>
      <p:sp>
        <p:nvSpPr>
          <p:cNvPr id="46103" name="TextBox 30"/>
          <p:cNvSpPr txBox="1">
            <a:spLocks noChangeArrowheads="1"/>
          </p:cNvSpPr>
          <p:nvPr/>
        </p:nvSpPr>
        <p:spPr bwMode="auto">
          <a:xfrm>
            <a:off x="804863" y="15557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2000   2001     2002       2003      2004        2005       2006      2007       2008           </a:t>
            </a:r>
          </a:p>
        </p:txBody>
      </p:sp>
    </p:spTree>
    <p:extLst>
      <p:ext uri="{BB962C8B-B14F-4D97-AF65-F5344CB8AC3E}">
        <p14:creationId xmlns:p14="http://schemas.microsoft.com/office/powerpoint/2010/main" val="3775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details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Time-independent </a:t>
            </a:r>
            <a:r>
              <a:rPr lang="en-GB" dirty="0"/>
              <a:t>variables with missing values</a:t>
            </a:r>
          </a:p>
          <a:p>
            <a:r>
              <a:rPr lang="en-GB" dirty="0" smtClean="0"/>
              <a:t>Data </a:t>
            </a:r>
            <a:r>
              <a:rPr lang="en-GB" dirty="0"/>
              <a:t>is in wide form so each subject has one observation and separate variables for measurements at each time point</a:t>
            </a:r>
          </a:p>
          <a:p>
            <a:r>
              <a:rPr lang="en-GB" dirty="0" smtClean="0"/>
              <a:t>All </a:t>
            </a:r>
            <a:r>
              <a:rPr lang="en-GB" dirty="0"/>
              <a:t>subjects in the dataset are imputed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twofold</a:t>
            </a:r>
            <a:r>
              <a:rPr lang="en-GB" dirty="0" smtClean="0"/>
              <a:t> </a:t>
            </a:r>
            <a:r>
              <a:rPr lang="en-GB" dirty="0"/>
              <a:t>uses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mi impute </a:t>
            </a:r>
            <a:r>
              <a:rPr lang="en-GB" dirty="0"/>
              <a:t>suite</a:t>
            </a:r>
          </a:p>
          <a:p>
            <a:r>
              <a:rPr lang="en-GB" dirty="0" smtClean="0"/>
              <a:t>Use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mi estimate </a:t>
            </a:r>
            <a:r>
              <a:rPr lang="en-GB" dirty="0"/>
              <a:t>to combine estimates using Rubin`s rules</a:t>
            </a:r>
          </a:p>
        </p:txBody>
      </p:sp>
    </p:spTree>
    <p:extLst>
      <p:ext uri="{BB962C8B-B14F-4D97-AF65-F5344CB8AC3E}">
        <p14:creationId xmlns:p14="http://schemas.microsoft.com/office/powerpoint/2010/main" val="17875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Funding and Acknowledgement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James Carpenter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Jonathan Bartlett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Sarah Hardoon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Louise Marston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Richard Morris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Irwin Nazareth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Kate Walters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Ian White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/>
              <a:t>Funded by Medical Research Council (MRC), UK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480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when using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twofold </a:t>
            </a:r>
            <a:r>
              <a:rPr lang="en-GB" dirty="0" smtClean="0"/>
              <a:t>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imputations</a:t>
            </a:r>
          </a:p>
          <a:p>
            <a:r>
              <a:rPr lang="en-GB" dirty="0" smtClean="0"/>
              <a:t>Number of among-time and within-time iterations</a:t>
            </a:r>
          </a:p>
          <a:p>
            <a:r>
              <a:rPr lang="en-GB" dirty="0" smtClean="0"/>
              <a:t>Window width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9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89950" cy="1296988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4005064"/>
            <a:ext cx="8489950" cy="2160787"/>
          </a:xfrm>
        </p:spPr>
        <p:txBody>
          <a:bodyPr/>
          <a:lstStyle/>
          <a:p>
            <a:r>
              <a:rPr lang="en-GB" dirty="0" smtClean="0"/>
              <a:t>Fit </a:t>
            </a:r>
            <a:r>
              <a:rPr lang="en-GB" dirty="0" smtClean="0"/>
              <a:t>survival model </a:t>
            </a:r>
            <a:r>
              <a:rPr lang="en-GB" dirty="0" smtClean="0"/>
              <a:t>to predict risk of coronary heart disease conditional on age, height and weight and systolic blood pressure measured in a baseline year (2000)</a:t>
            </a:r>
          </a:p>
          <a:p>
            <a:r>
              <a:rPr lang="en-GB" dirty="0" smtClean="0"/>
              <a:t>Systolic blood pressure has missing values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187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 0.960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08491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0.852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2596262"/>
            <a:ext cx="5040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89950" cy="1296988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r>
              <a:rPr lang="en-GB" dirty="0" smtClean="0"/>
              <a:t>New variables</a:t>
            </a:r>
          </a:p>
          <a:p>
            <a:pPr lvl="1"/>
            <a:r>
              <a:rPr lang="en-GB" dirty="0" err="1" smtClean="0"/>
              <a:t>firstyear</a:t>
            </a:r>
            <a:r>
              <a:rPr lang="en-GB" dirty="0" smtClean="0"/>
              <a:t> - Calendar </a:t>
            </a:r>
            <a:r>
              <a:rPr lang="en-GB" dirty="0"/>
              <a:t>year the patient entered the study</a:t>
            </a:r>
          </a:p>
          <a:p>
            <a:pPr lvl="1"/>
            <a:r>
              <a:rPr lang="en-GB" dirty="0" err="1" smtClean="0"/>
              <a:t>lastyear</a:t>
            </a:r>
            <a:r>
              <a:rPr lang="en-GB" dirty="0" smtClean="0"/>
              <a:t> - </a:t>
            </a:r>
            <a:r>
              <a:rPr lang="en-GB" dirty="0"/>
              <a:t>Calendar year the patient exited the study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Command</a:t>
            </a:r>
            <a:endParaRPr lang="en-GB" dirty="0"/>
          </a:p>
          <a:p>
            <a:pPr lvl="1"/>
            <a:r>
              <a:rPr lang="en-GB" dirty="0" smtClean="0">
                <a:latin typeface="Courier New" pitchFamily="49" charset="0"/>
                <a:cs typeface="Courier New" pitchFamily="49" charset="0"/>
              </a:rPr>
              <a:t>twofold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timein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err="1" smtClean="0">
                <a:latin typeface="Courier New" pitchFamily="49" charset="0"/>
                <a:cs typeface="Courier New" pitchFamily="49" charset="0"/>
              </a:rPr>
              <a:t>firstyear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timeout(</a:t>
            </a:r>
            <a:r>
              <a:rPr lang="en-GB" i="1" dirty="0" err="1" smtClean="0">
                <a:latin typeface="Courier New" pitchFamily="49" charset="0"/>
                <a:cs typeface="Courier New" pitchFamily="49" charset="0"/>
              </a:rPr>
              <a:t>lastyear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clear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depmis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sys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indobs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age height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outcome(</a:t>
            </a:r>
            <a:r>
              <a:rPr lang="en-GB" i="1" dirty="0" err="1" smtClean="0">
                <a:latin typeface="Courier New" pitchFamily="49" charset="0"/>
                <a:cs typeface="Courier New" pitchFamily="49" charset="0"/>
              </a:rPr>
              <a:t>chd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i="1" dirty="0" err="1" smtClean="0">
                <a:latin typeface="Courier New" pitchFamily="49" charset="0"/>
                <a:cs typeface="Courier New" pitchFamily="49" charset="0"/>
              </a:rPr>
              <a:t>chdtime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depobs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weight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cat(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age </a:t>
            </a:r>
            <a:r>
              <a:rPr lang="en-GB" i="1" dirty="0" err="1" smtClean="0">
                <a:latin typeface="Courier New" pitchFamily="49" charset="0"/>
                <a:cs typeface="Courier New" pitchFamily="49" charset="0"/>
              </a:rPr>
              <a:t>chd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m(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ba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20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bw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i="1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Two-fold FCS algorithm implemented in Stata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8489950" cy="4176712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://www.ucl.ac.uk/pcph/research-groups-themes/thin-pub/missing_data</a:t>
            </a:r>
            <a:endParaRPr lang="en-GB" sz="2000" dirty="0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16115" r="32182" b="33215"/>
          <a:stretch>
            <a:fillRect/>
          </a:stretch>
        </p:blipFill>
        <p:spPr bwMode="auto">
          <a:xfrm>
            <a:off x="755650" y="1487488"/>
            <a:ext cx="482123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 of the Twofold FCS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56792"/>
            <a:ext cx="8489950" cy="4896543"/>
          </a:xfrm>
        </p:spPr>
        <p:txBody>
          <a:bodyPr>
            <a:normAutofit/>
          </a:bodyPr>
          <a:lstStyle/>
          <a:p>
            <a:r>
              <a:rPr lang="en-GB" dirty="0" smtClean="0"/>
              <a:t>Handle categorical variables on a longitudinal scale (reduced risk of co-linearity, perfect prediction)</a:t>
            </a:r>
          </a:p>
          <a:p>
            <a:r>
              <a:rPr lang="en-GB" dirty="0" smtClean="0"/>
              <a:t>Large data sets</a:t>
            </a:r>
          </a:p>
          <a:p>
            <a:r>
              <a:rPr lang="en-GB" dirty="0" smtClean="0"/>
              <a:t>More weight on observations near each other (in time) – other observations are independent</a:t>
            </a:r>
            <a:endParaRPr lang="en-GB" dirty="0"/>
          </a:p>
          <a:p>
            <a:r>
              <a:rPr lang="en-GB" dirty="0" smtClean="0"/>
              <a:t>Correlation structure over time is preserved </a:t>
            </a:r>
            <a:r>
              <a:rPr lang="en-GB" sz="2000" dirty="0" smtClean="0"/>
              <a:t>(provided measurements outside time window are conditional independent) </a:t>
            </a:r>
          </a:p>
          <a:p>
            <a:r>
              <a:rPr lang="en-GB" dirty="0" smtClean="0"/>
              <a:t>Missing At Random (MAR) </a:t>
            </a:r>
            <a:r>
              <a:rPr lang="en-GB" dirty="0"/>
              <a:t>assumption more plausible with repeated measurements 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Implications 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9138"/>
            <a:ext cx="8489950" cy="41767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Twofold provides better use of the information available in longitudinal datasets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Simulation studies suggest two-fold FCS algorithm increase the precision of the estimates ~ double the sample size in some situations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New opportunities for research! </a:t>
            </a:r>
          </a:p>
          <a:p>
            <a:pPr lvl="1">
              <a:defRPr/>
            </a:pPr>
            <a:r>
              <a:rPr lang="en-GB" dirty="0" smtClean="0"/>
              <a:t>Time dependent covariates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Other MI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88841"/>
            <a:ext cx="8489950" cy="417701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dirty="0" smtClean="0"/>
              <a:t>May be feasible in some situations:</a:t>
            </a:r>
          </a:p>
          <a:p>
            <a:r>
              <a:rPr lang="en-GB" dirty="0" smtClean="0"/>
              <a:t>Small amount of missing data at baseline</a:t>
            </a:r>
            <a:endParaRPr lang="en-GB" dirty="0"/>
          </a:p>
          <a:p>
            <a:r>
              <a:rPr lang="en-GB" dirty="0" smtClean="0"/>
              <a:t>If correlations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between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variables are stronger than </a:t>
            </a:r>
            <a:r>
              <a:rPr lang="en-GB" i="1" dirty="0" smtClean="0"/>
              <a:t>within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variables</a:t>
            </a:r>
          </a:p>
          <a:p>
            <a:pPr lvl="1"/>
            <a:r>
              <a:rPr lang="en-GB" dirty="0" smtClean="0"/>
              <a:t>Blood pressure stronger correlated to weight than future and past blood pressure measurements?</a:t>
            </a:r>
          </a:p>
          <a:p>
            <a:r>
              <a:rPr lang="en-GB" dirty="0" smtClean="0"/>
              <a:t>If you only have a few data points e.g. 3 time points</a:t>
            </a:r>
          </a:p>
        </p:txBody>
      </p:sp>
    </p:spTree>
    <p:extLst>
      <p:ext uri="{BB962C8B-B14F-4D97-AF65-F5344CB8AC3E}">
        <p14:creationId xmlns:p14="http://schemas.microsoft.com/office/powerpoint/2010/main" val="37524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89950" cy="1296988"/>
          </a:xfrm>
        </p:spPr>
        <p:txBody>
          <a:bodyPr/>
          <a:lstStyle/>
          <a:p>
            <a:r>
              <a:rPr lang="en-GB" dirty="0" smtClean="0"/>
              <a:t>Want to know more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30200" y="1484785"/>
            <a:ext cx="8489950" cy="46810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Short </a:t>
            </a:r>
            <a:r>
              <a:rPr lang="en-GB" dirty="0" smtClean="0"/>
              <a:t>course on missing data 14 -15 November 2013, UCL London </a:t>
            </a:r>
          </a:p>
          <a:p>
            <a:pPr>
              <a:defRPr/>
            </a:pPr>
            <a:r>
              <a:rPr lang="en-GB" dirty="0" err="1" smtClean="0"/>
              <a:t>Stata</a:t>
            </a:r>
            <a:r>
              <a:rPr lang="en-GB" dirty="0" smtClean="0"/>
              <a:t> programme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twofold</a:t>
            </a:r>
            <a:r>
              <a:rPr lang="en-GB" dirty="0" smtClean="0">
                <a:cs typeface="Courier New" pitchFamily="49" charset="0"/>
              </a:rPr>
              <a:t> available from the SSC Archive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hlinkClick r:id="rId2"/>
              </a:rPr>
              <a:t>http://www.ucl.ac.uk/pcph/research-groups-themes/thin-pub/missing_data</a:t>
            </a:r>
            <a:endParaRPr lang="en-GB" sz="2000" dirty="0"/>
          </a:p>
          <a:p>
            <a:pPr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10396" r="23263" b="59205"/>
          <a:stretch/>
        </p:blipFill>
        <p:spPr bwMode="auto">
          <a:xfrm>
            <a:off x="179512" y="3844652"/>
            <a:ext cx="8610600" cy="29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688"/>
            <a:ext cx="8489950" cy="1296988"/>
          </a:xfrm>
        </p:spPr>
        <p:txBody>
          <a:bodyPr/>
          <a:lstStyle/>
          <a:p>
            <a:pPr eaLnBrk="1" hangingPunct="1"/>
            <a:r>
              <a:rPr lang="en-GB" sz="3200" smtClean="0"/>
              <a:t>Further information:</a:t>
            </a:r>
            <a:endParaRPr lang="en-GB" smtClean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752"/>
            <a:ext cx="8496300" cy="532787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1800" dirty="0" smtClean="0">
                <a:cs typeface="Arial" panose="020B0604020202020204" pitchFamily="34" charset="0"/>
                <a:hlinkClick r:id="rId2"/>
              </a:rPr>
              <a:t>http://missingdata.lshtm.ac.uk/</a:t>
            </a:r>
            <a:endParaRPr lang="en-GB" sz="1800" dirty="0" smtClean="0"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dirty="0">
                <a:hlinkClick r:id="rId3"/>
              </a:rPr>
              <a:t>http://www.ucl.ac.uk/pcph/research-groups-themes/thin-pub/missing_data</a:t>
            </a:r>
            <a:endParaRPr lang="en-GB" sz="1800" dirty="0"/>
          </a:p>
          <a:p>
            <a:pPr marL="0" indent="0">
              <a:buFontTx/>
              <a:buNone/>
            </a:pPr>
            <a:r>
              <a:rPr lang="en-GB" sz="1800" dirty="0" smtClean="0">
                <a:cs typeface="Arial" panose="020B0604020202020204" pitchFamily="34" charset="0"/>
                <a:hlinkClick r:id="rId4"/>
              </a:rPr>
              <a:t>i.petersen@ucl.ac.uk</a:t>
            </a:r>
            <a:endParaRPr lang="en-GB" sz="1800" dirty="0" smtClean="0"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GB" sz="1800" dirty="0" smtClean="0"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sz="1800" dirty="0" smtClean="0">
                <a:cs typeface="Arial" panose="020B0604020202020204" pitchFamily="34" charset="0"/>
              </a:rPr>
              <a:t>Marston, L. </a:t>
            </a:r>
            <a:r>
              <a:rPr lang="en-GB" sz="1800" i="1" dirty="0" smtClean="0">
                <a:cs typeface="Arial" panose="020B0604020202020204" pitchFamily="34" charset="0"/>
              </a:rPr>
              <a:t>et al. </a:t>
            </a:r>
            <a:r>
              <a:rPr lang="en-GB" sz="1800" b="1" dirty="0" smtClean="0">
                <a:cs typeface="Arial" panose="020B0604020202020204" pitchFamily="34" charset="0"/>
              </a:rPr>
              <a:t>Issues in multiple imputation of missing data for large general practice clinical databases</a:t>
            </a:r>
            <a:r>
              <a:rPr lang="en-GB" sz="1800" dirty="0" smtClean="0">
                <a:cs typeface="Arial" panose="020B0604020202020204" pitchFamily="34" charset="0"/>
              </a:rPr>
              <a:t>. </a:t>
            </a:r>
            <a:r>
              <a:rPr lang="en-GB" sz="1800" i="1" dirty="0" err="1" smtClean="0">
                <a:cs typeface="Arial" panose="020B0604020202020204" pitchFamily="34" charset="0"/>
              </a:rPr>
              <a:t>Pharmacoepidemiol</a:t>
            </a:r>
            <a:r>
              <a:rPr lang="en-GB" sz="1800" i="1" dirty="0" smtClean="0">
                <a:cs typeface="Arial" panose="020B0604020202020204" pitchFamily="34" charset="0"/>
              </a:rPr>
              <a:t> Drug </a:t>
            </a:r>
            <a:r>
              <a:rPr lang="en-GB" sz="1800" i="1" dirty="0" err="1" smtClean="0">
                <a:cs typeface="Arial" panose="020B0604020202020204" pitchFamily="34" charset="0"/>
              </a:rPr>
              <a:t>Saf</a:t>
            </a:r>
            <a:r>
              <a:rPr lang="en-GB" sz="1800" i="1" dirty="0" smtClean="0">
                <a:cs typeface="Arial" panose="020B0604020202020204" pitchFamily="34" charset="0"/>
              </a:rPr>
              <a:t>. </a:t>
            </a:r>
            <a:r>
              <a:rPr lang="en-GB" sz="1800" dirty="0" smtClean="0">
                <a:cs typeface="Arial" panose="020B0604020202020204" pitchFamily="34" charset="0"/>
              </a:rPr>
              <a:t>2010 Jun;19(6):618-26. </a:t>
            </a:r>
          </a:p>
          <a:p>
            <a:pPr marL="0" indent="0">
              <a:buFontTx/>
              <a:buNone/>
            </a:pPr>
            <a:r>
              <a:rPr lang="en-GB" sz="1800" dirty="0" smtClean="0"/>
              <a:t>D B Rubin. </a:t>
            </a:r>
            <a:r>
              <a:rPr lang="en-GB" sz="1800" b="1" dirty="0" smtClean="0"/>
              <a:t>Inference and missing data</a:t>
            </a:r>
            <a:r>
              <a:rPr lang="en-GB" sz="1800" dirty="0" smtClean="0"/>
              <a:t>. </a:t>
            </a:r>
            <a:r>
              <a:rPr lang="en-GB" sz="1800" i="1" dirty="0" err="1" smtClean="0"/>
              <a:t>Biometrika</a:t>
            </a:r>
            <a:r>
              <a:rPr lang="en-GB" sz="1800" i="1" dirty="0" smtClean="0"/>
              <a:t>, </a:t>
            </a:r>
            <a:r>
              <a:rPr lang="en-GB" sz="1800" dirty="0" smtClean="0"/>
              <a:t>63:581–592, 1976.</a:t>
            </a:r>
          </a:p>
          <a:p>
            <a:pPr marL="0" indent="0">
              <a:buFontTx/>
              <a:buNone/>
            </a:pPr>
            <a:r>
              <a:rPr lang="en-GB" sz="1800" dirty="0" err="1" smtClean="0">
                <a:cs typeface="Arial" panose="020B0604020202020204" pitchFamily="34" charset="0"/>
              </a:rPr>
              <a:t>Nevalainen</a:t>
            </a:r>
            <a:r>
              <a:rPr lang="en-GB" sz="1800" dirty="0" smtClean="0">
                <a:cs typeface="Arial" panose="020B0604020202020204" pitchFamily="34" charset="0"/>
              </a:rPr>
              <a:t> J.  et al. </a:t>
            </a:r>
            <a:r>
              <a:rPr lang="en-GB" sz="1800" b="1" dirty="0" smtClean="0">
                <a:cs typeface="Arial" panose="020B0604020202020204" pitchFamily="34" charset="0"/>
              </a:rPr>
              <a:t>Missing Values in Longitudinal Dietary Data: a Multiple Imputation Approach Based on a Fully Conditional Specification</a:t>
            </a:r>
            <a:r>
              <a:rPr lang="en-GB" sz="1800" dirty="0" smtClean="0">
                <a:cs typeface="Arial" panose="020B0604020202020204" pitchFamily="34" charset="0"/>
              </a:rPr>
              <a:t>. </a:t>
            </a:r>
            <a:r>
              <a:rPr lang="en-GB" sz="1800" i="1" dirty="0" smtClean="0">
                <a:cs typeface="Arial" panose="020B0604020202020204" pitchFamily="34" charset="0"/>
              </a:rPr>
              <a:t>Stat. Med. </a:t>
            </a:r>
            <a:r>
              <a:rPr lang="en-GB" sz="1800" dirty="0" smtClean="0">
                <a:cs typeface="Arial" panose="020B0604020202020204" pitchFamily="34" charset="0"/>
              </a:rPr>
              <a:t>2009 28 3657-69. </a:t>
            </a:r>
          </a:p>
          <a:p>
            <a:pPr marL="0" indent="0">
              <a:buFontTx/>
              <a:buNone/>
            </a:pPr>
            <a:r>
              <a:rPr lang="en-GB" sz="1800" dirty="0" smtClean="0">
                <a:cs typeface="Arial" panose="020B0604020202020204" pitchFamily="34" charset="0"/>
              </a:rPr>
              <a:t>Sterne </a:t>
            </a:r>
            <a:r>
              <a:rPr lang="en-GB" sz="1800" i="1" dirty="0" smtClean="0">
                <a:cs typeface="Arial" panose="020B0604020202020204" pitchFamily="34" charset="0"/>
              </a:rPr>
              <a:t>et al. </a:t>
            </a:r>
            <a:r>
              <a:rPr lang="en-GB" sz="1800" b="1" dirty="0" smtClean="0">
                <a:cs typeface="Arial" panose="020B0604020202020204" pitchFamily="34" charset="0"/>
              </a:rPr>
              <a:t>Multiple imputation for missing data in epidemiological and clinical research: potential and pitfalls </a:t>
            </a:r>
            <a:r>
              <a:rPr lang="en-GB" sz="1800" i="1" dirty="0" smtClean="0">
                <a:cs typeface="Arial" panose="020B0604020202020204" pitchFamily="34" charset="0"/>
              </a:rPr>
              <a:t>BMJ</a:t>
            </a:r>
            <a:r>
              <a:rPr lang="en-GB" sz="1800" dirty="0" smtClean="0">
                <a:cs typeface="Arial" panose="020B0604020202020204" pitchFamily="34" charset="0"/>
              </a:rPr>
              <a:t>  2009 339, b2393</a:t>
            </a:r>
          </a:p>
          <a:p>
            <a:pPr marL="0" indent="0">
              <a:buFontTx/>
              <a:buNone/>
            </a:pPr>
            <a:r>
              <a:rPr lang="en-GB" sz="1800" dirty="0" smtClean="0"/>
              <a:t>van </a:t>
            </a:r>
            <a:r>
              <a:rPr lang="en-GB" sz="1800" dirty="0" err="1" smtClean="0"/>
              <a:t>Buuren</a:t>
            </a:r>
            <a:r>
              <a:rPr lang="en-GB" sz="1800" dirty="0" smtClean="0"/>
              <a:t>, S. </a:t>
            </a:r>
            <a:r>
              <a:rPr lang="en-GB" sz="1800" b="1" dirty="0" smtClean="0"/>
              <a:t>Multiple imputation of discrete and continuous data by fully conditional specification. </a:t>
            </a:r>
            <a:r>
              <a:rPr lang="en-GB" sz="1800" dirty="0" smtClean="0"/>
              <a:t>Statistical Methods in Medical Research, 16:219–242, 2007</a:t>
            </a:r>
          </a:p>
          <a:p>
            <a:pPr marL="0" indent="0">
              <a:buNone/>
            </a:pPr>
            <a:r>
              <a:rPr lang="en-GB" sz="1800" dirty="0" smtClean="0"/>
              <a:t>Carpenter and </a:t>
            </a:r>
            <a:r>
              <a:rPr lang="en-GB" sz="1800" dirty="0" err="1" smtClean="0"/>
              <a:t>Kenward</a:t>
            </a:r>
            <a:r>
              <a:rPr lang="en-GB" sz="1800" dirty="0"/>
              <a:t> </a:t>
            </a:r>
            <a:r>
              <a:rPr lang="en-GB" sz="1800" b="1" dirty="0"/>
              <a:t>Multiple Imputation and its Application </a:t>
            </a:r>
            <a:r>
              <a:rPr lang="en-GB" sz="1800" dirty="0"/>
              <a:t>2013</a:t>
            </a:r>
          </a:p>
          <a:p>
            <a:pPr marL="0" indent="0">
              <a:buFontTx/>
              <a:buNone/>
            </a:pPr>
            <a:endParaRPr lang="en-GB" sz="1800" dirty="0" smtClean="0"/>
          </a:p>
          <a:p>
            <a:pPr marL="0" indent="0">
              <a:buFontTx/>
              <a:buNone/>
            </a:pPr>
            <a:endParaRPr lang="en-GB" sz="1800" dirty="0" smtClean="0"/>
          </a:p>
          <a:p>
            <a:pPr marL="0" indent="0">
              <a:buFontTx/>
              <a:buNone/>
            </a:pPr>
            <a:r>
              <a:rPr lang="en-GB" sz="1800" dirty="0" smtClean="0"/>
              <a:t>  </a:t>
            </a:r>
          </a:p>
          <a:p>
            <a:pPr marL="0" indent="0">
              <a:buFontTx/>
              <a:buNone/>
            </a:pPr>
            <a:endParaRPr lang="en-GB" sz="1800" dirty="0" smtClean="0"/>
          </a:p>
          <a:p>
            <a:pPr marL="0" indent="0">
              <a:buFontTx/>
              <a:buNone/>
            </a:pPr>
            <a:endParaRPr lang="en-GB" sz="2000" dirty="0" smtClean="0">
              <a:cs typeface="Arial" panose="020B0604020202020204" pitchFamily="34" charset="0"/>
            </a:endParaRPr>
          </a:p>
        </p:txBody>
      </p:sp>
      <p:sp>
        <p:nvSpPr>
          <p:cNvPr id="64516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489950" cy="1296988"/>
          </a:xfrm>
        </p:spPr>
        <p:txBody>
          <a:bodyPr/>
          <a:lstStyle/>
          <a:p>
            <a:r>
              <a:rPr lang="en-GB" dirty="0" smtClean="0"/>
              <a:t>The Health Improvement Network (THIN)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28775"/>
            <a:ext cx="8489950" cy="45370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One of the UK’s largest primary care databases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err="1" smtClean="0"/>
              <a:t>Anonymised</a:t>
            </a:r>
            <a:r>
              <a:rPr lang="en-GB" sz="2400" dirty="0" smtClean="0"/>
              <a:t> records 11 million patients in over 550 practices, broadly representative for UK population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Dynamic and </a:t>
            </a:r>
            <a:r>
              <a:rPr lang="en-GB" sz="2400" dirty="0" smtClean="0"/>
              <a:t>variable</a:t>
            </a:r>
            <a:br>
              <a:rPr lang="en-GB" sz="2400" dirty="0" smtClean="0"/>
            </a:br>
            <a:r>
              <a:rPr lang="en-GB" sz="2400" dirty="0" smtClean="0"/>
              <a:t>length </a:t>
            </a:r>
            <a:r>
              <a:rPr lang="en-GB" sz="2400" dirty="0" smtClean="0"/>
              <a:t>of records (individuals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come </a:t>
            </a:r>
            <a:r>
              <a:rPr lang="en-GB" sz="2400" dirty="0" smtClean="0"/>
              <a:t>and go at different time)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528392" cy="296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Missing data in primary care records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Health indicators</a:t>
            </a:r>
          </a:p>
          <a:p>
            <a:pPr>
              <a:defRPr/>
            </a:pPr>
            <a:r>
              <a:rPr lang="en-GB" dirty="0" smtClean="0"/>
              <a:t>Blood pressure</a:t>
            </a:r>
          </a:p>
          <a:p>
            <a:pPr>
              <a:defRPr/>
            </a:pPr>
            <a:r>
              <a:rPr lang="en-GB" dirty="0" smtClean="0"/>
              <a:t>Weight</a:t>
            </a:r>
          </a:p>
          <a:p>
            <a:pPr>
              <a:defRPr/>
            </a:pPr>
            <a:r>
              <a:rPr lang="en-GB" dirty="0" smtClean="0"/>
              <a:t>Height</a:t>
            </a:r>
          </a:p>
          <a:p>
            <a:pPr>
              <a:defRPr/>
            </a:pPr>
            <a:r>
              <a:rPr lang="en-GB" dirty="0" smtClean="0"/>
              <a:t>Smoking </a:t>
            </a:r>
          </a:p>
          <a:p>
            <a:pPr>
              <a:defRPr/>
            </a:pPr>
            <a:r>
              <a:rPr lang="en-GB" dirty="0" smtClean="0"/>
              <a:t>Alcohol</a:t>
            </a:r>
          </a:p>
          <a:p>
            <a:pPr>
              <a:defRPr/>
            </a:pPr>
            <a:r>
              <a:rPr lang="en-GB" dirty="0" smtClean="0"/>
              <a:t>Cholesterol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46075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36613"/>
            <a:ext cx="8489950" cy="1296987"/>
          </a:xfrm>
        </p:spPr>
        <p:txBody>
          <a:bodyPr/>
          <a:lstStyle/>
          <a:p>
            <a:pPr eaLnBrk="1" hangingPunct="1"/>
            <a:r>
              <a:rPr lang="en-GB" smtClean="0"/>
              <a:t>How much data is missing 1 year after registration?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489950" cy="34575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/>
              <a:t>488 384 </a:t>
            </a:r>
            <a:r>
              <a:rPr lang="en-GB" dirty="0" smtClean="0"/>
              <a:t>patients </a:t>
            </a:r>
            <a:r>
              <a:rPr lang="en-GB" dirty="0"/>
              <a:t>registered with </a:t>
            </a:r>
            <a:r>
              <a:rPr lang="en-GB" dirty="0" smtClean="0"/>
              <a:t>General Practitioner (GP) </a:t>
            </a:r>
            <a:r>
              <a:rPr lang="en-GB" dirty="0"/>
              <a:t>in </a:t>
            </a:r>
            <a:r>
              <a:rPr lang="en-GB" dirty="0" smtClean="0"/>
              <a:t>2004-06</a:t>
            </a:r>
          </a:p>
          <a:p>
            <a:pPr eaLnBrk="1" hangingPunct="1">
              <a:defRPr/>
            </a:pPr>
            <a:r>
              <a:rPr lang="en-GB" dirty="0" smtClean="0"/>
              <a:t>Missing data</a:t>
            </a:r>
          </a:p>
          <a:p>
            <a:pPr lvl="1" eaLnBrk="1" hangingPunct="1">
              <a:defRPr/>
            </a:pPr>
            <a:r>
              <a:rPr lang="en-GB" dirty="0" smtClean="0"/>
              <a:t>Smoking 22%</a:t>
            </a:r>
          </a:p>
          <a:p>
            <a:pPr lvl="1" eaLnBrk="1" hangingPunct="1">
              <a:defRPr/>
            </a:pPr>
            <a:r>
              <a:rPr lang="en-GB" dirty="0" smtClean="0"/>
              <a:t>Blood pressure 30%</a:t>
            </a:r>
          </a:p>
          <a:p>
            <a:pPr lvl="1" eaLnBrk="1" hangingPunct="1">
              <a:defRPr/>
            </a:pPr>
            <a:r>
              <a:rPr lang="en-GB" dirty="0" smtClean="0"/>
              <a:t>Weight 34%</a:t>
            </a:r>
          </a:p>
          <a:p>
            <a:pPr lvl="1" eaLnBrk="1" hangingPunct="1">
              <a:defRPr/>
            </a:pPr>
            <a:r>
              <a:rPr lang="en-GB" dirty="0" smtClean="0"/>
              <a:t>Alcohol 37%</a:t>
            </a:r>
          </a:p>
          <a:p>
            <a:pPr lvl="1" eaLnBrk="1" hangingPunct="1">
              <a:defRPr/>
            </a:pPr>
            <a:r>
              <a:rPr lang="en-GB" dirty="0" smtClean="0"/>
              <a:t>Height 38%</a:t>
            </a:r>
          </a:p>
          <a:p>
            <a:pPr lvl="1" eaLnBrk="1" hangingPunct="1">
              <a:defRPr/>
            </a:pPr>
            <a:endParaRPr lang="en-GB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1800" dirty="0" smtClean="0"/>
              <a:t>Marston et al. </a:t>
            </a:r>
            <a:r>
              <a:rPr lang="en-GB" sz="1800" dirty="0" err="1" smtClean="0"/>
              <a:t>Pharmacoepidemiology</a:t>
            </a:r>
            <a:r>
              <a:rPr lang="en-GB" sz="1800" dirty="0" smtClean="0"/>
              <a:t> and drug safety 2010; 19: 618e–626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Recording of </a:t>
            </a:r>
            <a:r>
              <a:rPr lang="en-GB" smtClean="0">
                <a:solidFill>
                  <a:srgbClr val="FF0000"/>
                </a:solidFill>
              </a:rPr>
              <a:t>weight</a:t>
            </a:r>
            <a:r>
              <a:rPr lang="en-GB" smtClean="0"/>
              <a:t> in diabetics and non-diabetics</a:t>
            </a:r>
          </a:p>
        </p:txBody>
      </p:sp>
      <p:pic>
        <p:nvPicPr>
          <p:cNvPr id="15363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060575"/>
            <a:ext cx="6591300" cy="4395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Recording of </a:t>
            </a:r>
            <a:r>
              <a:rPr lang="en-GB" smtClean="0">
                <a:solidFill>
                  <a:srgbClr val="FF0000"/>
                </a:solidFill>
              </a:rPr>
              <a:t>weight</a:t>
            </a:r>
            <a:r>
              <a:rPr lang="en-GB" smtClean="0"/>
              <a:t> by age and gender</a:t>
            </a:r>
          </a:p>
        </p:txBody>
      </p:sp>
      <p:pic>
        <p:nvPicPr>
          <p:cNvPr id="16387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6337300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GB" dirty="0" smtClean="0"/>
              <a:t>Longitudinal health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208962" cy="553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94"/>
                <a:gridCol w="1824216"/>
                <a:gridCol w="1315538"/>
                <a:gridCol w="1315538"/>
                <a:gridCol w="1315538"/>
                <a:gridCol w="1315538"/>
              </a:tblGrid>
              <a:tr h="65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ID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Variable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2000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2001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2002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2003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/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 smtClean="0">
                          <a:effectLst/>
                        </a:rPr>
                        <a:t>Smoking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Yes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Yes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Yes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Weight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75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Height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170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SBP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r>
                        <a:rPr lang="en-GB" sz="2100" u="none" strike="noStrike" dirty="0" smtClean="0">
                          <a:effectLst/>
                        </a:rPr>
                        <a:t>120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6" marR="5126" marT="51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D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1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B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 smtClean="0">
                          <a:effectLst/>
                        </a:rPr>
                        <a:t>Smoking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No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Yes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No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B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Weight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58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B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Height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160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B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SBP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r>
                        <a:rPr lang="en-GB" sz="2100" u="none" strike="noStrike" dirty="0" smtClean="0">
                          <a:effectLst/>
                        </a:rPr>
                        <a:t>155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120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B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D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C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 smtClean="0">
                          <a:effectLst/>
                        </a:rPr>
                        <a:t>Smoking</a:t>
                      </a:r>
                      <a:endParaRPr lang="en-GB" sz="2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No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C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Weight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85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90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C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Height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C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SBP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140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</a:tr>
              <a:tr h="325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C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>
                          <a:effectLst/>
                        </a:rPr>
                        <a:t>D</a:t>
                      </a:r>
                      <a:endParaRPr lang="en-GB" sz="2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u="none" strike="noStrike" dirty="0"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26" marR="5126" marT="51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100" u="none" strike="noStrike" dirty="0">
                          <a:effectLst/>
                        </a:rPr>
                        <a:t>1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52425B"/>
      </a:dk2>
      <a:lt2>
        <a:srgbClr val="808080"/>
      </a:lt2>
      <a:accent1>
        <a:srgbClr val="7FA1AC"/>
      </a:accent1>
      <a:accent2>
        <a:srgbClr val="911853"/>
      </a:accent2>
      <a:accent3>
        <a:srgbClr val="FFFFFF"/>
      </a:accent3>
      <a:accent4>
        <a:srgbClr val="000000"/>
      </a:accent4>
      <a:accent5>
        <a:srgbClr val="C0CDD2"/>
      </a:accent5>
      <a:accent6>
        <a:srgbClr val="83154A"/>
      </a:accent6>
      <a:hlink>
        <a:srgbClr val="4B4620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2425B"/>
        </a:dk2>
        <a:lt2>
          <a:srgbClr val="808080"/>
        </a:lt2>
        <a:accent1>
          <a:srgbClr val="7FA1AC"/>
        </a:accent1>
        <a:accent2>
          <a:srgbClr val="911853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83154A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1251</Words>
  <Application>Microsoft Office PowerPoint</Application>
  <PresentationFormat>On-screen Show (4:3)</PresentationFormat>
  <Paragraphs>311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Custom Design</vt:lpstr>
      <vt:lpstr>Multiple Imputation of missing data in longitudinal health records</vt:lpstr>
      <vt:lpstr>Today</vt:lpstr>
      <vt:lpstr>Funding and Acknowledgement</vt:lpstr>
      <vt:lpstr>The Health Improvement Network (THIN)  </vt:lpstr>
      <vt:lpstr>Missing data in primary care records</vt:lpstr>
      <vt:lpstr>How much data is missing 1 year after registration?    </vt:lpstr>
      <vt:lpstr>Recording of weight in diabetics and non-diabetics</vt:lpstr>
      <vt:lpstr>Recording of weight by age and gender</vt:lpstr>
      <vt:lpstr>Longitudinal health data</vt:lpstr>
      <vt:lpstr>Cohort study</vt:lpstr>
      <vt:lpstr>Cohort study</vt:lpstr>
      <vt:lpstr> </vt:lpstr>
      <vt:lpstr>Different options…</vt:lpstr>
      <vt:lpstr>MI just at baseline</vt:lpstr>
      <vt:lpstr>Cohort study</vt:lpstr>
      <vt:lpstr>Multiple Imputation including a variable for each time point</vt:lpstr>
      <vt:lpstr>Yes, sometimes it does</vt:lpstr>
      <vt:lpstr>Multiple Imputation including  variables for each time points</vt:lpstr>
      <vt:lpstr>Do something else – Two-fold FCS Multiple Imputation </vt:lpstr>
      <vt:lpstr>Longitudinal multiple imputation – Twofold FCS algorithm</vt:lpstr>
      <vt:lpstr> </vt:lpstr>
      <vt:lpstr>Cohort study</vt:lpstr>
      <vt:lpstr>Cohort study</vt:lpstr>
      <vt:lpstr>Cohort study</vt:lpstr>
      <vt:lpstr>Cohort study</vt:lpstr>
      <vt:lpstr>Cohort study</vt:lpstr>
      <vt:lpstr>twofold command</vt:lpstr>
      <vt:lpstr>Cohort study</vt:lpstr>
      <vt:lpstr>Implementation details</vt:lpstr>
      <vt:lpstr>Issues when using twofold in practice</vt:lpstr>
      <vt:lpstr>Example</vt:lpstr>
      <vt:lpstr>Example</vt:lpstr>
      <vt:lpstr>Two-fold FCS algorithm implemented in Stata</vt:lpstr>
      <vt:lpstr>Strength of the Twofold FCS algorithm</vt:lpstr>
      <vt:lpstr>Implications  for research</vt:lpstr>
      <vt:lpstr>Other MI options</vt:lpstr>
      <vt:lpstr>Want to know more</vt:lpstr>
      <vt:lpstr>Further information: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Cathy A Welch</cp:lastModifiedBy>
  <cp:revision>153</cp:revision>
  <dcterms:created xsi:type="dcterms:W3CDTF">2005-07-13T12:26:50Z</dcterms:created>
  <dcterms:modified xsi:type="dcterms:W3CDTF">2013-09-10T16:19:57Z</dcterms:modified>
</cp:coreProperties>
</file>