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38"/>
  </p:notesMasterIdLst>
  <p:handoutMasterIdLst>
    <p:handoutMasterId r:id="rId39"/>
  </p:handoutMasterIdLst>
  <p:sldIdLst>
    <p:sldId id="317" r:id="rId3"/>
    <p:sldId id="306" r:id="rId4"/>
    <p:sldId id="318" r:id="rId5"/>
    <p:sldId id="320" r:id="rId6"/>
    <p:sldId id="319" r:id="rId7"/>
    <p:sldId id="322" r:id="rId8"/>
    <p:sldId id="321" r:id="rId9"/>
    <p:sldId id="324" r:id="rId10"/>
    <p:sldId id="323" r:id="rId11"/>
    <p:sldId id="326" r:id="rId12"/>
    <p:sldId id="316" r:id="rId13"/>
    <p:sldId id="330" r:id="rId14"/>
    <p:sldId id="331" r:id="rId15"/>
    <p:sldId id="333" r:id="rId16"/>
    <p:sldId id="332" r:id="rId17"/>
    <p:sldId id="334" r:id="rId18"/>
    <p:sldId id="338" r:id="rId19"/>
    <p:sldId id="336" r:id="rId20"/>
    <p:sldId id="337" r:id="rId21"/>
    <p:sldId id="339" r:id="rId22"/>
    <p:sldId id="349" r:id="rId23"/>
    <p:sldId id="340" r:id="rId24"/>
    <p:sldId id="343" r:id="rId25"/>
    <p:sldId id="344" r:id="rId26"/>
    <p:sldId id="345" r:id="rId27"/>
    <p:sldId id="341" r:id="rId28"/>
    <p:sldId id="342" r:id="rId29"/>
    <p:sldId id="346" r:id="rId30"/>
    <p:sldId id="347" r:id="rId31"/>
    <p:sldId id="351" r:id="rId32"/>
    <p:sldId id="348" r:id="rId33"/>
    <p:sldId id="350" r:id="rId34"/>
    <p:sldId id="327" r:id="rId35"/>
    <p:sldId id="328" r:id="rId36"/>
    <p:sldId id="329" r:id="rId37"/>
  </p:sldIdLst>
  <p:sldSz cx="9144000" cy="6858000" type="screen4x3"/>
  <p:notesSz cx="6735763" cy="98663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44B"/>
    <a:srgbClr val="E7F6EF"/>
    <a:srgbClr val="871E69"/>
    <a:srgbClr val="607869"/>
    <a:srgbClr val="005C66"/>
    <a:srgbClr val="706E00"/>
    <a:srgbClr val="DC8703"/>
    <a:srgbClr val="EB6F1D"/>
    <a:srgbClr val="91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05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t" anchorCtr="0" compatLnSpc="1">
            <a:prstTxWarp prst="textNoShape">
              <a:avLst/>
            </a:prstTxWarp>
          </a:bodyPr>
          <a:lstStyle>
            <a:lvl1pPr algn="l" defTabSz="912269">
              <a:defRPr sz="1200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408" y="0"/>
            <a:ext cx="291935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t" anchorCtr="0" compatLnSpc="1">
            <a:prstTxWarp prst="textNoShape">
              <a:avLst/>
            </a:prstTxWarp>
          </a:bodyPr>
          <a:lstStyle>
            <a:lvl1pPr algn="r" defTabSz="912269">
              <a:defRPr sz="1200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83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b" anchorCtr="0" compatLnSpc="1">
            <a:prstTxWarp prst="textNoShape">
              <a:avLst/>
            </a:prstTxWarp>
          </a:bodyPr>
          <a:lstStyle>
            <a:lvl1pPr algn="l" defTabSz="912269">
              <a:defRPr sz="1200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408" y="9372683"/>
            <a:ext cx="2919355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b" anchorCtr="0" compatLnSpc="1">
            <a:prstTxWarp prst="textNoShape">
              <a:avLst/>
            </a:prstTxWarp>
          </a:bodyPr>
          <a:lstStyle>
            <a:lvl1pPr algn="r" defTabSz="912269">
              <a:defRPr sz="1200">
                <a:latin typeface="Times New Roman" pitchFamily="-1" charset="0"/>
              </a:defRPr>
            </a:lvl1pPr>
          </a:lstStyle>
          <a:p>
            <a:fld id="{EEBAFBF4-2496-4998-A5C3-541976F9F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56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356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t" anchorCtr="0" compatLnSpc="1">
            <a:prstTxWarp prst="textNoShape">
              <a:avLst/>
            </a:prstTxWarp>
          </a:bodyPr>
          <a:lstStyle>
            <a:lvl1pPr algn="l" defTabSz="912269">
              <a:defRPr sz="1200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408" y="0"/>
            <a:ext cx="291935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t" anchorCtr="0" compatLnSpc="1">
            <a:prstTxWarp prst="textNoShape">
              <a:avLst/>
            </a:prstTxWarp>
          </a:bodyPr>
          <a:lstStyle>
            <a:lvl1pPr algn="r" defTabSz="912269">
              <a:defRPr sz="1200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200" y="4687130"/>
            <a:ext cx="4935363" cy="443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83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b" anchorCtr="0" compatLnSpc="1">
            <a:prstTxWarp prst="textNoShape">
              <a:avLst/>
            </a:prstTxWarp>
          </a:bodyPr>
          <a:lstStyle>
            <a:lvl1pPr algn="l" defTabSz="912269">
              <a:defRPr sz="1200">
                <a:latin typeface="Times New Roman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408" y="9372683"/>
            <a:ext cx="2919355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5" tIns="45612" rIns="91225" bIns="45612" numCol="1" anchor="b" anchorCtr="0" compatLnSpc="1">
            <a:prstTxWarp prst="textNoShape">
              <a:avLst/>
            </a:prstTxWarp>
          </a:bodyPr>
          <a:lstStyle>
            <a:lvl1pPr algn="r" defTabSz="912269">
              <a:defRPr sz="1200">
                <a:latin typeface="Times New Roman" pitchFamily="-1" charset="0"/>
              </a:defRPr>
            </a:lvl1pPr>
          </a:lstStyle>
          <a:p>
            <a:fld id="{91D00E0B-9DA0-4411-8392-2A368244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1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00E0B-9DA0-4411-8392-2A368244003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00E0B-9DA0-4411-8392-2A368244003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39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00E0B-9DA0-4411-8392-2A368244003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07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20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429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369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94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402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4550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76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68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462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2644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3229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786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0531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56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12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3069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07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97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5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5613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61453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841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pic>
        <p:nvPicPr>
          <p:cNvPr id="1029" name="Picture 10" descr="mrc_powerpoint_logo_warm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mrc_powerpoint_logo_warm_gr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MRC Centenary logo w Strapline_CMYK.a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6294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image banne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52588"/>
            <a:ext cx="92964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1628800"/>
            <a:ext cx="7344816" cy="4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GB" altLang="en-US" sz="3000" dirty="0" smtClean="0">
                <a:solidFill>
                  <a:srgbClr val="9A044B"/>
                </a:solidFill>
                <a:latin typeface="Verdana" pitchFamily="-1" charset="0"/>
              </a:rPr>
              <a:t>Two-stage individual participant data meta-analysis</a:t>
            </a:r>
          </a:p>
          <a:p>
            <a:pPr>
              <a:spcBef>
                <a:spcPts val="0"/>
              </a:spcBef>
            </a:pPr>
            <a:r>
              <a:rPr lang="en-GB" altLang="en-US" sz="3000" dirty="0" smtClean="0">
                <a:solidFill>
                  <a:srgbClr val="9A044B"/>
                </a:solidFill>
                <a:latin typeface="Verdana" pitchFamily="-1" charset="0"/>
              </a:rPr>
              <a:t>and flexible forest plots</a:t>
            </a:r>
            <a:endParaRPr lang="en-US" altLang="en-US" sz="3000" dirty="0" smtClean="0">
              <a:solidFill>
                <a:srgbClr val="9A044B"/>
              </a:solidFill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1800" b="1" dirty="0" smtClean="0"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b="1" dirty="0" smtClean="0">
                <a:latin typeface="Verdana" pitchFamily="-1" charset="0"/>
              </a:rPr>
              <a:t>David Fisher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1800" dirty="0" smtClean="0"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dirty="0" smtClean="0">
                <a:latin typeface="Verdana" pitchFamily="-1" charset="0"/>
              </a:rPr>
              <a:t>MRC Clinical Trials Unit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dirty="0" smtClean="0">
                <a:latin typeface="Verdana" pitchFamily="-1" charset="0"/>
              </a:rPr>
              <a:t>Hub for Trials Methodology Research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dirty="0" smtClean="0">
                <a:latin typeface="Verdana" pitchFamily="-1" charset="0"/>
              </a:rPr>
              <a:t>at UCL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2000" dirty="0"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9A044B"/>
                </a:solidFill>
                <a:latin typeface="Verdana" pitchFamily="-1" charset="0"/>
              </a:rPr>
              <a:t>df@ctu.mrc.ac.uk</a:t>
            </a:r>
            <a:endParaRPr lang="en-US" altLang="en-US" sz="2000" dirty="0">
              <a:solidFill>
                <a:srgbClr val="9A044B"/>
              </a:solidFill>
              <a:latin typeface="Verdana" pitchFamily="-1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en-US" sz="1800" dirty="0">
              <a:latin typeface="Verdana" pitchFamily="-1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286000" cy="1005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6433591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2013 UK </a:t>
            </a:r>
            <a:r>
              <a:rPr lang="en-GB" sz="1400" dirty="0" err="1" smtClean="0">
                <a:latin typeface="+mj-lt"/>
              </a:rPr>
              <a:t>Stata</a:t>
            </a:r>
            <a:r>
              <a:rPr lang="en-GB" sz="1400" dirty="0" smtClean="0">
                <a:latin typeface="+mj-lt"/>
              </a:rPr>
              <a:t> Users Group Meeting   Cass Business School, London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019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27" y="260648"/>
            <a:ext cx="650690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2342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Meta-analysis pooling of main (treatment) effect estimate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arm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Fixed-effects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trial reference       |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|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Effect   [95% Conf. Interval]   % Weight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</a:p>
          <a:p>
            <a:pPr algn="l"/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belgium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1.456      1.072     1.979      11.09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EORTC 08861           |    1.643      0.913     2.956       3.02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LILLE                 |    1.568      1.060     2.319       6.81</a:t>
            </a:r>
          </a:p>
          <a:p>
            <a:pPr algn="l"/>
            <a:r>
              <a:rPr lang="en-GB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		       ...         ...       ...	...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effect     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1.178      1.064     1.305     100.00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Test of overall effect = 1: z =   3.153  p =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0.002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Heterogeneity Measures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value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p-value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---------------+-----------------------------------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Cochrane Q     |     15.88      10     0.103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(%)         |     37.0%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   |     0.588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tau²           |    0.0180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= between-study variance (tau²) as a percentage of total variance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= ratio of tau² to typical within-study variance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512" y="1268760"/>
            <a:ext cx="8784976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3" y="3933056"/>
            <a:ext cx="252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Output style similar to </a:t>
            </a:r>
            <a:r>
              <a:rPr lang="en-GB" sz="2000" dirty="0" err="1" smtClean="0">
                <a:solidFill>
                  <a:srgbClr val="C00000"/>
                </a:solidFill>
                <a:latin typeface="+mj-lt"/>
              </a:rPr>
              <a:t>metan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 or </a:t>
            </a:r>
            <a:r>
              <a:rPr lang="en-GB" sz="2000" dirty="0" err="1" smtClean="0">
                <a:solidFill>
                  <a:srgbClr val="C00000"/>
                </a:solidFill>
                <a:latin typeface="+mj-lt"/>
              </a:rPr>
              <a:t>metaan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3568" y="1412776"/>
            <a:ext cx="1728192" cy="64807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466975" y="962025"/>
            <a:ext cx="4924425" cy="638175"/>
          </a:xfrm>
          <a:custGeom>
            <a:avLst/>
            <a:gdLst>
              <a:gd name="connsiteX0" fmla="*/ 0 w 4829175"/>
              <a:gd name="connsiteY0" fmla="*/ 514350 h 514350"/>
              <a:gd name="connsiteX1" fmla="*/ 3238500 w 4829175"/>
              <a:gd name="connsiteY1" fmla="*/ 361950 h 514350"/>
              <a:gd name="connsiteX2" fmla="*/ 4829175 w 4829175"/>
              <a:gd name="connsiteY2" fmla="*/ 0 h 514350"/>
              <a:gd name="connsiteX3" fmla="*/ 4829175 w 4829175"/>
              <a:gd name="connsiteY3" fmla="*/ 0 h 514350"/>
              <a:gd name="connsiteX0" fmla="*/ 0 w 4924425"/>
              <a:gd name="connsiteY0" fmla="*/ 638175 h 638175"/>
              <a:gd name="connsiteX1" fmla="*/ 3333750 w 4924425"/>
              <a:gd name="connsiteY1" fmla="*/ 361950 h 638175"/>
              <a:gd name="connsiteX2" fmla="*/ 4924425 w 4924425"/>
              <a:gd name="connsiteY2" fmla="*/ 0 h 638175"/>
              <a:gd name="connsiteX3" fmla="*/ 4924425 w 4924425"/>
              <a:gd name="connsiteY3" fmla="*/ 0 h 638175"/>
              <a:gd name="connsiteX0" fmla="*/ 0 w 4924425"/>
              <a:gd name="connsiteY0" fmla="*/ 638175 h 638175"/>
              <a:gd name="connsiteX1" fmla="*/ 3333750 w 4924425"/>
              <a:gd name="connsiteY1" fmla="*/ 361950 h 638175"/>
              <a:gd name="connsiteX2" fmla="*/ 4924425 w 4924425"/>
              <a:gd name="connsiteY2" fmla="*/ 0 h 638175"/>
              <a:gd name="connsiteX3" fmla="*/ 4924425 w 4924425"/>
              <a:gd name="connsiteY3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4425" h="638175">
                <a:moveTo>
                  <a:pt x="0" y="638175"/>
                </a:moveTo>
                <a:cubicBezTo>
                  <a:pt x="1235869" y="547687"/>
                  <a:pt x="2513013" y="468312"/>
                  <a:pt x="3333750" y="361950"/>
                </a:cubicBezTo>
                <a:cubicBezTo>
                  <a:pt x="4154487" y="255588"/>
                  <a:pt x="4924425" y="0"/>
                  <a:pt x="4924425" y="0"/>
                </a:cubicBezTo>
                <a:lnTo>
                  <a:pt x="4924425" y="0"/>
                </a:ln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4002" y="619202"/>
            <a:ext cx="146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Variable label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06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-1" charset="-128"/>
              </a:rPr>
              <a:t>Basic forest plot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49098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Forest plot of covariate interactions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16" y="2218941"/>
            <a:ext cx="6372084" cy="46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00" y="2564904"/>
            <a:ext cx="2674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marL="0" indent="0" algn="l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1962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Meta-analysis pooling of interaction effect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</a:p>
          <a:p>
            <a:pPr marL="0" indent="0" algn="l">
              <a:buNone/>
            </a:pP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GB" sz="1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1.arm#c.stage2</a:t>
            </a:r>
            <a:endParaRPr lang="en-GB" sz="12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endParaRPr lang="en-GB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Fixed-effects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4000"/>
            <a:ext cx="8820472" cy="89688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study(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interaction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keepall</a:t>
            </a:r>
            <a:endParaRPr lang="en-GB" sz="16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1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GB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arm##</a:t>
            </a:r>
            <a:r>
              <a:rPr lang="en-GB" sz="16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c.stage</a:t>
            </a:r>
            <a:endParaRPr lang="en-GB" sz="1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00" y="5157192"/>
            <a:ext cx="25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default is to pool </a:t>
            </a:r>
            <a:r>
              <a:rPr lang="en-GB" sz="1600" dirty="0" err="1" smtClean="0">
                <a:solidFill>
                  <a:srgbClr val="C00000"/>
                </a:solidFill>
                <a:latin typeface="+mj-lt"/>
              </a:rPr>
              <a:t>coeffs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from first </a:t>
            </a:r>
            <a:r>
              <a:rPr lang="en-GB" sz="1600" u="sng" dirty="0" smtClean="0">
                <a:solidFill>
                  <a:srgbClr val="C00000"/>
                </a:solidFill>
                <a:latin typeface="+mj-lt"/>
              </a:rPr>
              <a:t>interaction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term</a:t>
            </a:r>
            <a:endParaRPr lang="en-GB" sz="1600" u="sng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764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 of aggregate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752872"/>
          </a:xfrm>
        </p:spPr>
        <p:txBody>
          <a:bodyPr/>
          <a:lstStyle/>
          <a:p>
            <a:r>
              <a:rPr lang="en-GB" dirty="0" smtClean="0"/>
              <a:t>I don’t have a separate aggregate dataset, so I will create one artificially from my IPD dataset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530639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** Generate artificial trial subgrouping</a:t>
            </a:r>
          </a:p>
          <a:p>
            <a:pPr algn="l"/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subgroup =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inlist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1, 8, 12, 15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/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label define subgroup_ 0 "Trial group 1" 1 "Trial group 2"</a:t>
            </a:r>
          </a:p>
          <a:p>
            <a:pPr algn="l"/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label values subgroup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subgroup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algn="l"/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** Run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within one of the subgroups; save the dataset</a:t>
            </a:r>
          </a:p>
          <a:p>
            <a:pPr algn="l"/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qui 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algn="l"/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study(</a:t>
            </a:r>
            <a:r>
              <a:rPr lang="en-GB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by(subgroup)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nooverall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nograph</a:t>
            </a: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saving(subgroup1.dta)</a:t>
            </a:r>
          </a:p>
          <a:p>
            <a:pPr algn="l"/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arm if subgroup==1,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strata(sex</a:t>
            </a: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68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(Aside: Contents </a:t>
            </a:r>
            <a:r>
              <a:rPr lang="en-GB" dirty="0" smtClean="0"/>
              <a:t>of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subgroup1.dta</a:t>
            </a:r>
            <a:r>
              <a:rPr lang="en-GB" dirty="0" smtClean="0"/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54176"/>
              </p:ext>
            </p:extLst>
          </p:nvPr>
        </p:nvGraphicFramePr>
        <p:xfrm>
          <a:off x="683568" y="1916832"/>
          <a:ext cx="7272808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863"/>
                <a:gridCol w="869950"/>
                <a:gridCol w="1401763"/>
                <a:gridCol w="763588"/>
                <a:gridCol w="763588"/>
                <a:gridCol w="763588"/>
                <a:gridCol w="763588"/>
                <a:gridCol w="763588"/>
                <a:gridCol w="63229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_use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trialid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_labels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4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4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lci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4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uci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4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wgt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_NN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belgium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0.376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0.156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0.069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0.682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0.286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EORTC 08861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LILLE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GETCB 05CB86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539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79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 of aggregate data: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025352"/>
            <a:ext cx="8534755" cy="45720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study(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nooverall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ad(subgroup1.dta,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byad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	</a:t>
            </a: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n-GB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arm if subgroup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==0,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strata(sex)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4932040" y="1857598"/>
            <a:ext cx="1584176" cy="64807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55679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Do not pool IPD and aggregate together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59632" y="3212976"/>
            <a:ext cx="3672408" cy="64807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997341"/>
            <a:ext cx="29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Aggregate data syntax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4109951" y="2699148"/>
            <a:ext cx="210672" cy="4982744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5368" y="530120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estimation_command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51920" y="3320506"/>
            <a:ext cx="792088" cy="4334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36667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+mj-lt"/>
              </a:rPr>
              <a:t>“</a:t>
            </a:r>
            <a:r>
              <a:rPr lang="en-GB" sz="1800" dirty="0" err="1" smtClean="0">
                <a:solidFill>
                  <a:srgbClr val="C00000"/>
                </a:solidFill>
                <a:latin typeface="+mj-lt"/>
              </a:rPr>
              <a:t>byad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” = treat </a:t>
            </a:r>
            <a:r>
              <a:rPr lang="en-GB" sz="1800" dirty="0">
                <a:solidFill>
                  <a:srgbClr val="C00000"/>
                </a:solidFill>
                <a:latin typeface="+mj-lt"/>
              </a:rPr>
              <a:t>IPD 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&amp; </a:t>
            </a:r>
            <a:r>
              <a:rPr lang="en-GB" sz="1800" dirty="0">
                <a:solidFill>
                  <a:srgbClr val="C00000"/>
                </a:solidFill>
                <a:latin typeface="+mj-lt"/>
              </a:rPr>
              <a:t>aggregate data as 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subgroups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14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9512" y="1268760"/>
            <a:ext cx="8784976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6632"/>
            <a:ext cx="7772400" cy="6408712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 from IPD: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Patients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included: </a:t>
            </a:r>
            <a:r>
              <a:rPr lang="en-GB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1333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 from aggregate data: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included: </a:t>
            </a:r>
            <a:r>
              <a:rPr lang="en-GB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1009</a:t>
            </a:r>
            <a:endParaRPr lang="en-GB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Pooling of main (treatment) effect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estimate </a:t>
            </a:r>
            <a:r>
              <a:rPr lang="en-GB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arm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Fixed-effects</a:t>
            </a:r>
          </a:p>
          <a:p>
            <a:pPr marL="0" indent="0">
              <a:buNone/>
            </a:pP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trial reference      |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	        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Effect   [95% Conf. Interval]   % Weight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---------------------+---------------------------------------------</a:t>
            </a:r>
          </a:p>
          <a:p>
            <a:pPr marL="0" indent="0">
              <a:buNone/>
            </a:pP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IPD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|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LCSG 773             |    1.123      0.827     1.526      11.13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CAMS                 |    1.029      0.768     1.378      12.20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		 |    ...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Subgroup effect      |    1.021      0.896     1.163      61.25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---------------------+---------------------------------------------</a:t>
            </a:r>
          </a:p>
          <a:p>
            <a:pPr marL="0" indent="0">
              <a:buNone/>
            </a:pP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Aggregate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|</a:t>
            </a:r>
          </a:p>
          <a:p>
            <a:pPr marL="0" indent="0">
              <a:buNone/>
            </a:pP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belgium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|    1.456      1.072     1.979      11.09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EORTC 08861          |    1.643      0.913     2.956       3.02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		 |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Subgroup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effect      |    1.479      1.256     1.743      38.75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</a:t>
            </a:r>
          </a:p>
          <a:p>
            <a:pPr marL="0" indent="0">
              <a:buNone/>
            </a:pPr>
            <a:endParaRPr lang="en-GB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Tests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of effect size = 1: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IPD                      z =   0.305  p =   0.760</a:t>
            </a:r>
          </a:p>
          <a:p>
            <a:pPr marL="0" indent="0"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Aggregate                z =   4.682  p =   0.000</a:t>
            </a:r>
          </a:p>
          <a:p>
            <a:pPr marL="0" indent="0">
              <a:buNone/>
            </a:pP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248472" cy="720080"/>
          </a:xfrm>
        </p:spPr>
        <p:txBody>
          <a:bodyPr/>
          <a:lstStyle/>
          <a:p>
            <a:r>
              <a:rPr lang="en-GB" sz="2200" dirty="0" smtClean="0">
                <a:solidFill>
                  <a:srgbClr val="C00000"/>
                </a:solidFill>
              </a:rPr>
              <a:t>Inclusion of aggregate data: Screen output</a:t>
            </a:r>
            <a:endParaRPr lang="en-GB" sz="22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79512" y="306896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79512" y="4437112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692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 of aggregate data</a:t>
            </a:r>
            <a:r>
              <a:rPr lang="en-GB" dirty="0" smtClean="0"/>
              <a:t>: Forest plot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45828"/>
            <a:ext cx="6590933" cy="482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043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824788" cy="809625"/>
          </a:xfrm>
        </p:spPr>
        <p:txBody>
          <a:bodyPr/>
          <a:lstStyle/>
          <a:p>
            <a:r>
              <a:rPr lang="en-GB" dirty="0" smtClean="0"/>
              <a:t>Advanced syntax example:</a:t>
            </a:r>
            <a:br>
              <a:rPr lang="en-GB" dirty="0" smtClean="0"/>
            </a:br>
            <a:r>
              <a:rPr lang="en-GB" dirty="0" smtClean="0"/>
              <a:t>non “e-class” estimation command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6619"/>
            <a:ext cx="8568952" cy="457250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(u[1,1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]/V[1,1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(1/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(V[1,1]))</a:t>
            </a: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study(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ad(subgroup1.dta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byad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lcols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evrate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=_d %3.2f "Event rate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rcols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(u[1,1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 %5.2f "o-E(o)" V[1,1] %5.1f "V(o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)")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forest(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nooverall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nostats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nowt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test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arm if subgroup==0,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mat(u V)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619672" y="1556792"/>
            <a:ext cx="5076564" cy="624265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22867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Effect estimate &amp; SE </a:t>
            </a:r>
            <a:r>
              <a:rPr lang="en-GB" sz="1800" u="sng" dirty="0" smtClean="0">
                <a:solidFill>
                  <a:srgbClr val="C00000"/>
                </a:solidFill>
                <a:latin typeface="+mj-lt"/>
              </a:rPr>
              <a:t>not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 from </a:t>
            </a:r>
            <a:r>
              <a:rPr lang="en-GB" sz="18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e(b)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 – must specify manually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40152" y="5517232"/>
            <a:ext cx="1512168" cy="79208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942214" y="3443559"/>
            <a:ext cx="882261" cy="2001666"/>
          </a:xfrm>
          <a:custGeom>
            <a:avLst/>
            <a:gdLst>
              <a:gd name="connsiteX0" fmla="*/ 3457575 w 3457575"/>
              <a:gd name="connsiteY0" fmla="*/ 0 h 3762375"/>
              <a:gd name="connsiteX1" fmla="*/ 1400175 w 3457575"/>
              <a:gd name="connsiteY1" fmla="*/ 2876550 h 3762375"/>
              <a:gd name="connsiteX2" fmla="*/ 0 w 3457575"/>
              <a:gd name="connsiteY2" fmla="*/ 3762375 h 3762375"/>
              <a:gd name="connsiteX3" fmla="*/ 0 w 3457575"/>
              <a:gd name="connsiteY3" fmla="*/ 3762375 h 3762375"/>
              <a:gd name="connsiteX0" fmla="*/ 3457575 w 3497022"/>
              <a:gd name="connsiteY0" fmla="*/ 0 h 3762375"/>
              <a:gd name="connsiteX1" fmla="*/ 3333750 w 3497022"/>
              <a:gd name="connsiteY1" fmla="*/ 2314575 h 3762375"/>
              <a:gd name="connsiteX2" fmla="*/ 0 w 3497022"/>
              <a:gd name="connsiteY2" fmla="*/ 3762375 h 3762375"/>
              <a:gd name="connsiteX3" fmla="*/ 0 w 3497022"/>
              <a:gd name="connsiteY3" fmla="*/ 3762375 h 3762375"/>
              <a:gd name="connsiteX0" fmla="*/ 3457575 w 3658156"/>
              <a:gd name="connsiteY0" fmla="*/ 0 h 3762375"/>
              <a:gd name="connsiteX1" fmla="*/ 3333750 w 3658156"/>
              <a:gd name="connsiteY1" fmla="*/ 2314575 h 3762375"/>
              <a:gd name="connsiteX2" fmla="*/ 0 w 3658156"/>
              <a:gd name="connsiteY2" fmla="*/ 3762375 h 3762375"/>
              <a:gd name="connsiteX3" fmla="*/ 0 w 3658156"/>
              <a:gd name="connsiteY3" fmla="*/ 3762375 h 3762375"/>
              <a:gd name="connsiteX0" fmla="*/ 3457575 w 3658156"/>
              <a:gd name="connsiteY0" fmla="*/ 0 h 3824416"/>
              <a:gd name="connsiteX1" fmla="*/ 3333750 w 3658156"/>
              <a:gd name="connsiteY1" fmla="*/ 2314575 h 3824416"/>
              <a:gd name="connsiteX2" fmla="*/ 0 w 3658156"/>
              <a:gd name="connsiteY2" fmla="*/ 3762375 h 3824416"/>
              <a:gd name="connsiteX3" fmla="*/ 0 w 3658156"/>
              <a:gd name="connsiteY3" fmla="*/ 3762375 h 3824416"/>
              <a:gd name="connsiteX0" fmla="*/ 3457575 w 3658156"/>
              <a:gd name="connsiteY0" fmla="*/ 0 h 3762375"/>
              <a:gd name="connsiteX1" fmla="*/ 3333750 w 3658156"/>
              <a:gd name="connsiteY1" fmla="*/ 2314575 h 3762375"/>
              <a:gd name="connsiteX2" fmla="*/ 0 w 3658156"/>
              <a:gd name="connsiteY2" fmla="*/ 3762375 h 3762375"/>
              <a:gd name="connsiteX3" fmla="*/ 0 w 3658156"/>
              <a:gd name="connsiteY3" fmla="*/ 3762375 h 3762375"/>
              <a:gd name="connsiteX0" fmla="*/ 3457575 w 3477922"/>
              <a:gd name="connsiteY0" fmla="*/ 0 h 3762375"/>
              <a:gd name="connsiteX1" fmla="*/ 2664844 w 3477922"/>
              <a:gd name="connsiteY1" fmla="*/ 2557374 h 3762375"/>
              <a:gd name="connsiteX2" fmla="*/ 0 w 3477922"/>
              <a:gd name="connsiteY2" fmla="*/ 3762375 h 3762375"/>
              <a:gd name="connsiteX3" fmla="*/ 0 w 3477922"/>
              <a:gd name="connsiteY3" fmla="*/ 3762375 h 3762375"/>
              <a:gd name="connsiteX0" fmla="*/ 3457575 w 3471016"/>
              <a:gd name="connsiteY0" fmla="*/ 0 h 3762375"/>
              <a:gd name="connsiteX1" fmla="*/ 2437131 w 3471016"/>
              <a:gd name="connsiteY1" fmla="*/ 2569514 h 3762375"/>
              <a:gd name="connsiteX2" fmla="*/ 0 w 3471016"/>
              <a:gd name="connsiteY2" fmla="*/ 3762375 h 3762375"/>
              <a:gd name="connsiteX3" fmla="*/ 0 w 3471016"/>
              <a:gd name="connsiteY3" fmla="*/ 3762375 h 3762375"/>
              <a:gd name="connsiteX0" fmla="*/ 3457575 w 3472280"/>
              <a:gd name="connsiteY0" fmla="*/ 0 h 3762375"/>
              <a:gd name="connsiteX1" fmla="*/ 2494060 w 3472280"/>
              <a:gd name="connsiteY1" fmla="*/ 2921572 h 3762375"/>
              <a:gd name="connsiteX2" fmla="*/ 0 w 3472280"/>
              <a:gd name="connsiteY2" fmla="*/ 3762375 h 3762375"/>
              <a:gd name="connsiteX3" fmla="*/ 0 w 3472280"/>
              <a:gd name="connsiteY3" fmla="*/ 3762375 h 3762375"/>
              <a:gd name="connsiteX0" fmla="*/ 3457575 w 3471621"/>
              <a:gd name="connsiteY0" fmla="*/ 0 h 3762375"/>
              <a:gd name="connsiteX1" fmla="*/ 2465595 w 3471621"/>
              <a:gd name="connsiteY1" fmla="*/ 3140092 h 3762375"/>
              <a:gd name="connsiteX2" fmla="*/ 0 w 3471621"/>
              <a:gd name="connsiteY2" fmla="*/ 3762375 h 3762375"/>
              <a:gd name="connsiteX3" fmla="*/ 0 w 3471621"/>
              <a:gd name="connsiteY3" fmla="*/ 3762375 h 3762375"/>
              <a:gd name="connsiteX0" fmla="*/ 3457575 w 3471621"/>
              <a:gd name="connsiteY0" fmla="*/ 0 h 3762375"/>
              <a:gd name="connsiteX1" fmla="*/ 2465595 w 3471621"/>
              <a:gd name="connsiteY1" fmla="*/ 3140092 h 3762375"/>
              <a:gd name="connsiteX2" fmla="*/ 0 w 3471621"/>
              <a:gd name="connsiteY2" fmla="*/ 3762375 h 3762375"/>
              <a:gd name="connsiteX3" fmla="*/ 0 w 3471621"/>
              <a:gd name="connsiteY3" fmla="*/ 3762375 h 3762375"/>
              <a:gd name="connsiteX0" fmla="*/ 3457575 w 3471621"/>
              <a:gd name="connsiteY0" fmla="*/ 0 h 3762375"/>
              <a:gd name="connsiteX1" fmla="*/ 2465595 w 3471621"/>
              <a:gd name="connsiteY1" fmla="*/ 3140092 h 3762375"/>
              <a:gd name="connsiteX2" fmla="*/ 0 w 3471621"/>
              <a:gd name="connsiteY2" fmla="*/ 3762375 h 3762375"/>
              <a:gd name="connsiteX3" fmla="*/ 0 w 3471621"/>
              <a:gd name="connsiteY3" fmla="*/ 3762375 h 3762375"/>
              <a:gd name="connsiteX0" fmla="*/ 3457575 w 3457576"/>
              <a:gd name="connsiteY0" fmla="*/ 0 h 3762375"/>
              <a:gd name="connsiteX1" fmla="*/ 2465595 w 3457576"/>
              <a:gd name="connsiteY1" fmla="*/ 3140092 h 3762375"/>
              <a:gd name="connsiteX2" fmla="*/ 0 w 3457576"/>
              <a:gd name="connsiteY2" fmla="*/ 3762375 h 3762375"/>
              <a:gd name="connsiteX3" fmla="*/ 0 w 3457576"/>
              <a:gd name="connsiteY3" fmla="*/ 3762375 h 3762375"/>
              <a:gd name="connsiteX0" fmla="*/ 3457575 w 3457575"/>
              <a:gd name="connsiteY0" fmla="*/ 0 h 3762375"/>
              <a:gd name="connsiteX1" fmla="*/ 2465595 w 3457575"/>
              <a:gd name="connsiteY1" fmla="*/ 3140092 h 3762375"/>
              <a:gd name="connsiteX2" fmla="*/ 0 w 3457575"/>
              <a:gd name="connsiteY2" fmla="*/ 3762375 h 3762375"/>
              <a:gd name="connsiteX0" fmla="*/ 991981 w 991981"/>
              <a:gd name="connsiteY0" fmla="*/ 0 h 3140092"/>
              <a:gd name="connsiteX1" fmla="*/ 1 w 991981"/>
              <a:gd name="connsiteY1" fmla="*/ 3140092 h 3140092"/>
              <a:gd name="connsiteX0" fmla="*/ 1318256 w 1318256"/>
              <a:gd name="connsiteY0" fmla="*/ 0 h 2493934"/>
              <a:gd name="connsiteX1" fmla="*/ 0 w 1318256"/>
              <a:gd name="connsiteY1" fmla="*/ 2493934 h 249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8256" h="2493934">
                <a:moveTo>
                  <a:pt x="1318256" y="0"/>
                </a:moveTo>
                <a:cubicBezTo>
                  <a:pt x="1283091" y="1266127"/>
                  <a:pt x="576263" y="1866871"/>
                  <a:pt x="0" y="2493934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6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195736" y="3356992"/>
            <a:ext cx="4320480" cy="64807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824788" cy="809625"/>
          </a:xfrm>
        </p:spPr>
        <p:txBody>
          <a:bodyPr/>
          <a:lstStyle/>
          <a:p>
            <a:r>
              <a:rPr lang="en-GB" dirty="0"/>
              <a:t>Advanced </a:t>
            </a:r>
            <a:r>
              <a:rPr lang="en-GB" dirty="0" smtClean="0"/>
              <a:t>syntax example:</a:t>
            </a:r>
            <a:br>
              <a:rPr lang="en-GB" dirty="0" smtClean="0"/>
            </a:br>
            <a:r>
              <a:rPr lang="en-GB" dirty="0" smtClean="0"/>
              <a:t>columns of data in </a:t>
            </a:r>
            <a:r>
              <a:rPr lang="en-GB" dirty="0" err="1" smtClean="0"/>
              <a:t>forestplot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665675"/>
            <a:ext cx="8568952" cy="449962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(u[1,1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]/V[1,1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(1/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(V[1,1]))</a:t>
            </a: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study(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ad(subgroup1.dta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byad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lcols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evrate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=_d %3.2f "Event rate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rcols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(u[1,1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 %5.2f "o-E(o)" V[1,1] %5.1f "V(o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)")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forest(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nooverall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nostats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nowt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test arm if subgroup==0, mat(u V)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9226" y="1817529"/>
            <a:ext cx="2629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Mean of </a:t>
            </a:r>
            <a:r>
              <a:rPr lang="en-GB" sz="1600" dirty="0" err="1" smtClean="0">
                <a:solidFill>
                  <a:srgbClr val="C00000"/>
                </a:solidFill>
                <a:latin typeface="+mj-lt"/>
              </a:rPr>
              <a:t>var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currently in memory (note user-assigned name, to match </a:t>
            </a:r>
            <a:r>
              <a:rPr lang="en-GB" sz="1600" dirty="0">
                <a:solidFill>
                  <a:srgbClr val="C00000"/>
                </a:solidFill>
                <a:latin typeface="+mj-lt"/>
              </a:rPr>
              <a:t>with </a:t>
            </a:r>
            <a:r>
              <a:rPr lang="en-GB" sz="1600" dirty="0" err="1" smtClean="0">
                <a:solidFill>
                  <a:srgbClr val="C00000"/>
                </a:solidFill>
                <a:latin typeface="+mj-lt"/>
              </a:rPr>
              <a:t>varname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in </a:t>
            </a:r>
            <a:r>
              <a:rPr lang="en-GB" sz="1600" dirty="0">
                <a:solidFill>
                  <a:srgbClr val="C00000"/>
                </a:solidFill>
                <a:latin typeface="+mj-lt"/>
              </a:rPr>
              <a:t>aggregate 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dataset)</a:t>
            </a:r>
            <a:endParaRPr lang="en-GB" sz="1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553200" y="3081636"/>
            <a:ext cx="1209675" cy="475382"/>
          </a:xfrm>
          <a:custGeom>
            <a:avLst/>
            <a:gdLst>
              <a:gd name="connsiteX0" fmla="*/ 1044923 w 1044923"/>
              <a:gd name="connsiteY0" fmla="*/ 0 h 1028795"/>
              <a:gd name="connsiteX1" fmla="*/ 16223 w 1044923"/>
              <a:gd name="connsiteY1" fmla="*/ 866775 h 1028795"/>
              <a:gd name="connsiteX2" fmla="*/ 387698 w 1044923"/>
              <a:gd name="connsiteY2" fmla="*/ 1028700 h 1028795"/>
              <a:gd name="connsiteX3" fmla="*/ 387698 w 1044923"/>
              <a:gd name="connsiteY3" fmla="*/ 1028700 h 1028795"/>
              <a:gd name="connsiteX0" fmla="*/ 657225 w 774243"/>
              <a:gd name="connsiteY0" fmla="*/ 0 h 1028700"/>
              <a:gd name="connsiteX1" fmla="*/ 762000 w 774243"/>
              <a:gd name="connsiteY1" fmla="*/ 762000 h 1028700"/>
              <a:gd name="connsiteX2" fmla="*/ 0 w 774243"/>
              <a:gd name="connsiteY2" fmla="*/ 1028700 h 1028700"/>
              <a:gd name="connsiteX3" fmla="*/ 0 w 774243"/>
              <a:gd name="connsiteY3" fmla="*/ 1028700 h 1028700"/>
              <a:gd name="connsiteX0" fmla="*/ 657225 w 795970"/>
              <a:gd name="connsiteY0" fmla="*/ 0 h 1028700"/>
              <a:gd name="connsiteX1" fmla="*/ 762000 w 795970"/>
              <a:gd name="connsiteY1" fmla="*/ 762000 h 1028700"/>
              <a:gd name="connsiteX2" fmla="*/ 0 w 795970"/>
              <a:gd name="connsiteY2" fmla="*/ 1028700 h 1028700"/>
              <a:gd name="connsiteX3" fmla="*/ 0 w 795970"/>
              <a:gd name="connsiteY3" fmla="*/ 1028700 h 1028700"/>
              <a:gd name="connsiteX0" fmla="*/ 657225 w 671017"/>
              <a:gd name="connsiteY0" fmla="*/ 0 h 1028700"/>
              <a:gd name="connsiteX1" fmla="*/ 571500 w 671017"/>
              <a:gd name="connsiteY1" fmla="*/ 695325 h 1028700"/>
              <a:gd name="connsiteX2" fmla="*/ 0 w 671017"/>
              <a:gd name="connsiteY2" fmla="*/ 1028700 h 1028700"/>
              <a:gd name="connsiteX3" fmla="*/ 0 w 671017"/>
              <a:gd name="connsiteY3" fmla="*/ 1028700 h 1028700"/>
              <a:gd name="connsiteX0" fmla="*/ 1495425 w 1509217"/>
              <a:gd name="connsiteY0" fmla="*/ 0 h 1030301"/>
              <a:gd name="connsiteX1" fmla="*/ 1409700 w 1509217"/>
              <a:gd name="connsiteY1" fmla="*/ 695325 h 1030301"/>
              <a:gd name="connsiteX2" fmla="*/ 838200 w 1509217"/>
              <a:gd name="connsiteY2" fmla="*/ 1028700 h 1030301"/>
              <a:gd name="connsiteX3" fmla="*/ 0 w 1509217"/>
              <a:gd name="connsiteY3" fmla="*/ 571500 h 1030301"/>
              <a:gd name="connsiteX0" fmla="*/ 1495425 w 1509217"/>
              <a:gd name="connsiteY0" fmla="*/ 0 h 1030301"/>
              <a:gd name="connsiteX1" fmla="*/ 1409700 w 1509217"/>
              <a:gd name="connsiteY1" fmla="*/ 695325 h 1030301"/>
              <a:gd name="connsiteX2" fmla="*/ 838200 w 1509217"/>
              <a:gd name="connsiteY2" fmla="*/ 1028700 h 1030301"/>
              <a:gd name="connsiteX3" fmla="*/ 0 w 1509217"/>
              <a:gd name="connsiteY3" fmla="*/ 571500 h 1030301"/>
              <a:gd name="connsiteX0" fmla="*/ 1495425 w 1512894"/>
              <a:gd name="connsiteY0" fmla="*/ 0 h 727893"/>
              <a:gd name="connsiteX1" fmla="*/ 1409700 w 1512894"/>
              <a:gd name="connsiteY1" fmla="*/ 695325 h 727893"/>
              <a:gd name="connsiteX2" fmla="*/ 742950 w 1512894"/>
              <a:gd name="connsiteY2" fmla="*/ 609600 h 727893"/>
              <a:gd name="connsiteX3" fmla="*/ 0 w 1512894"/>
              <a:gd name="connsiteY3" fmla="*/ 571500 h 727893"/>
              <a:gd name="connsiteX0" fmla="*/ 1495425 w 1512894"/>
              <a:gd name="connsiteY0" fmla="*/ 0 h 727893"/>
              <a:gd name="connsiteX1" fmla="*/ 1409700 w 1512894"/>
              <a:gd name="connsiteY1" fmla="*/ 695325 h 727893"/>
              <a:gd name="connsiteX2" fmla="*/ 742950 w 1512894"/>
              <a:gd name="connsiteY2" fmla="*/ 609600 h 727893"/>
              <a:gd name="connsiteX3" fmla="*/ 0 w 1512894"/>
              <a:gd name="connsiteY3" fmla="*/ 571500 h 727893"/>
              <a:gd name="connsiteX0" fmla="*/ 1495425 w 1512894"/>
              <a:gd name="connsiteY0" fmla="*/ 0 h 727893"/>
              <a:gd name="connsiteX1" fmla="*/ 1409700 w 1512894"/>
              <a:gd name="connsiteY1" fmla="*/ 695325 h 727893"/>
              <a:gd name="connsiteX2" fmla="*/ 742950 w 1512894"/>
              <a:gd name="connsiteY2" fmla="*/ 609600 h 727893"/>
              <a:gd name="connsiteX3" fmla="*/ 0 w 1512894"/>
              <a:gd name="connsiteY3" fmla="*/ 571500 h 727893"/>
              <a:gd name="connsiteX0" fmla="*/ 1495425 w 1513716"/>
              <a:gd name="connsiteY0" fmla="*/ 0 h 707916"/>
              <a:gd name="connsiteX1" fmla="*/ 1409700 w 1513716"/>
              <a:gd name="connsiteY1" fmla="*/ 695325 h 707916"/>
              <a:gd name="connsiteX2" fmla="*/ 723900 w 1513716"/>
              <a:gd name="connsiteY2" fmla="*/ 457200 h 707916"/>
              <a:gd name="connsiteX3" fmla="*/ 0 w 1513716"/>
              <a:gd name="connsiteY3" fmla="*/ 571500 h 707916"/>
              <a:gd name="connsiteX0" fmla="*/ 1495425 w 1495425"/>
              <a:gd name="connsiteY0" fmla="*/ 0 h 571500"/>
              <a:gd name="connsiteX1" fmla="*/ 723900 w 1495425"/>
              <a:gd name="connsiteY1" fmla="*/ 457200 h 571500"/>
              <a:gd name="connsiteX2" fmla="*/ 0 w 1495425"/>
              <a:gd name="connsiteY2" fmla="*/ 571500 h 571500"/>
              <a:gd name="connsiteX0" fmla="*/ 1495425 w 1495425"/>
              <a:gd name="connsiteY0" fmla="*/ 0 h 571500"/>
              <a:gd name="connsiteX1" fmla="*/ 933450 w 1495425"/>
              <a:gd name="connsiteY1" fmla="*/ 428625 h 571500"/>
              <a:gd name="connsiteX2" fmla="*/ 0 w 1495425"/>
              <a:gd name="connsiteY2" fmla="*/ 571500 h 571500"/>
              <a:gd name="connsiteX0" fmla="*/ 1495425 w 1495425"/>
              <a:gd name="connsiteY0" fmla="*/ 0 h 571500"/>
              <a:gd name="connsiteX1" fmla="*/ 933450 w 1495425"/>
              <a:gd name="connsiteY1" fmla="*/ 428625 h 571500"/>
              <a:gd name="connsiteX2" fmla="*/ 0 w 1495425"/>
              <a:gd name="connsiteY2" fmla="*/ 571500 h 571500"/>
              <a:gd name="connsiteX0" fmla="*/ 1495425 w 1495425"/>
              <a:gd name="connsiteY0" fmla="*/ 0 h 571500"/>
              <a:gd name="connsiteX1" fmla="*/ 933450 w 1495425"/>
              <a:gd name="connsiteY1" fmla="*/ 428625 h 571500"/>
              <a:gd name="connsiteX2" fmla="*/ 0 w 1495425"/>
              <a:gd name="connsiteY2" fmla="*/ 571500 h 571500"/>
              <a:gd name="connsiteX0" fmla="*/ 1495425 w 1495425"/>
              <a:gd name="connsiteY0" fmla="*/ 0 h 571500"/>
              <a:gd name="connsiteX1" fmla="*/ 1038225 w 1495425"/>
              <a:gd name="connsiteY1" fmla="*/ 438150 h 571500"/>
              <a:gd name="connsiteX2" fmla="*/ 0 w 1495425"/>
              <a:gd name="connsiteY2" fmla="*/ 571500 h 571500"/>
              <a:gd name="connsiteX0" fmla="*/ 1495425 w 1495425"/>
              <a:gd name="connsiteY0" fmla="*/ 0 h 571500"/>
              <a:gd name="connsiteX1" fmla="*/ 1000125 w 1495425"/>
              <a:gd name="connsiteY1" fmla="*/ 371475 h 571500"/>
              <a:gd name="connsiteX2" fmla="*/ 0 w 1495425"/>
              <a:gd name="connsiteY2" fmla="*/ 571500 h 571500"/>
              <a:gd name="connsiteX0" fmla="*/ 1495425 w 1495425"/>
              <a:gd name="connsiteY0" fmla="*/ 0 h 571500"/>
              <a:gd name="connsiteX1" fmla="*/ 1000125 w 1495425"/>
              <a:gd name="connsiteY1" fmla="*/ 371475 h 571500"/>
              <a:gd name="connsiteX2" fmla="*/ 0 w 1495425"/>
              <a:gd name="connsiteY2" fmla="*/ 571500 h 571500"/>
              <a:gd name="connsiteX0" fmla="*/ 1238250 w 1238250"/>
              <a:gd name="connsiteY0" fmla="*/ 0 h 864872"/>
              <a:gd name="connsiteX1" fmla="*/ 742950 w 1238250"/>
              <a:gd name="connsiteY1" fmla="*/ 371475 h 864872"/>
              <a:gd name="connsiteX2" fmla="*/ 0 w 1238250"/>
              <a:gd name="connsiteY2" fmla="*/ 864872 h 864872"/>
              <a:gd name="connsiteX0" fmla="*/ 1238250 w 1238250"/>
              <a:gd name="connsiteY0" fmla="*/ 0 h 864872"/>
              <a:gd name="connsiteX1" fmla="*/ 847725 w 1238250"/>
              <a:gd name="connsiteY1" fmla="*/ 553086 h 864872"/>
              <a:gd name="connsiteX2" fmla="*/ 0 w 1238250"/>
              <a:gd name="connsiteY2" fmla="*/ 864872 h 864872"/>
              <a:gd name="connsiteX0" fmla="*/ 1238250 w 1238250"/>
              <a:gd name="connsiteY0" fmla="*/ 0 h 864872"/>
              <a:gd name="connsiteX1" fmla="*/ 847725 w 1238250"/>
              <a:gd name="connsiteY1" fmla="*/ 553086 h 864872"/>
              <a:gd name="connsiteX2" fmla="*/ 0 w 1238250"/>
              <a:gd name="connsiteY2" fmla="*/ 864872 h 864872"/>
              <a:gd name="connsiteX0" fmla="*/ 1238250 w 1238250"/>
              <a:gd name="connsiteY0" fmla="*/ 0 h 864872"/>
              <a:gd name="connsiteX1" fmla="*/ 847725 w 1238250"/>
              <a:gd name="connsiteY1" fmla="*/ 553086 h 864872"/>
              <a:gd name="connsiteX2" fmla="*/ 0 w 1238250"/>
              <a:gd name="connsiteY2" fmla="*/ 864872 h 864872"/>
              <a:gd name="connsiteX0" fmla="*/ 1238250 w 1238250"/>
              <a:gd name="connsiteY0" fmla="*/ 0 h 864872"/>
              <a:gd name="connsiteX1" fmla="*/ 866775 w 1238250"/>
              <a:gd name="connsiteY1" fmla="*/ 622937 h 864872"/>
              <a:gd name="connsiteX2" fmla="*/ 0 w 1238250"/>
              <a:gd name="connsiteY2" fmla="*/ 864872 h 864872"/>
              <a:gd name="connsiteX0" fmla="*/ 1209675 w 1209675"/>
              <a:gd name="connsiteY0" fmla="*/ 0 h 697231"/>
              <a:gd name="connsiteX1" fmla="*/ 866775 w 1209675"/>
              <a:gd name="connsiteY1" fmla="*/ 455296 h 697231"/>
              <a:gd name="connsiteX2" fmla="*/ 0 w 1209675"/>
              <a:gd name="connsiteY2" fmla="*/ 697231 h 697231"/>
              <a:gd name="connsiteX0" fmla="*/ 1209675 w 1209675"/>
              <a:gd name="connsiteY0" fmla="*/ 0 h 697231"/>
              <a:gd name="connsiteX1" fmla="*/ 828675 w 1209675"/>
              <a:gd name="connsiteY1" fmla="*/ 525146 h 697231"/>
              <a:gd name="connsiteX2" fmla="*/ 0 w 1209675"/>
              <a:gd name="connsiteY2" fmla="*/ 697231 h 697231"/>
              <a:gd name="connsiteX0" fmla="*/ 1209675 w 1209675"/>
              <a:gd name="connsiteY0" fmla="*/ 0 h 697231"/>
              <a:gd name="connsiteX1" fmla="*/ 828675 w 1209675"/>
              <a:gd name="connsiteY1" fmla="*/ 525146 h 697231"/>
              <a:gd name="connsiteX2" fmla="*/ 0 w 1209675"/>
              <a:gd name="connsiteY2" fmla="*/ 697231 h 69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697231">
                <a:moveTo>
                  <a:pt x="1209675" y="0"/>
                </a:moveTo>
                <a:cubicBezTo>
                  <a:pt x="1191816" y="190500"/>
                  <a:pt x="1068388" y="374651"/>
                  <a:pt x="828675" y="525146"/>
                </a:cubicBezTo>
                <a:cubicBezTo>
                  <a:pt x="598750" y="662991"/>
                  <a:pt x="431800" y="611506"/>
                  <a:pt x="0" y="697231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95736" y="4149080"/>
            <a:ext cx="3312368" cy="57606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05053" y="4133825"/>
            <a:ext cx="3027387" cy="57606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4941847"/>
            <a:ext cx="199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+mj-lt"/>
              </a:rPr>
              <a:t>Collect 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lists </a:t>
            </a:r>
            <a:r>
              <a:rPr lang="en-GB" sz="1800" dirty="0">
                <a:solidFill>
                  <a:srgbClr val="C00000"/>
                </a:solidFill>
                <a:latin typeface="+mj-lt"/>
              </a:rPr>
              <a:t>of returned stats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5333999" y="4725144"/>
            <a:ext cx="1552717" cy="640450"/>
          </a:xfrm>
          <a:custGeom>
            <a:avLst/>
            <a:gdLst>
              <a:gd name="connsiteX0" fmla="*/ 1962150 w 1962150"/>
              <a:gd name="connsiteY0" fmla="*/ 790575 h 790575"/>
              <a:gd name="connsiteX1" fmla="*/ 1381125 w 1962150"/>
              <a:gd name="connsiteY1" fmla="*/ 447675 h 790575"/>
              <a:gd name="connsiteX2" fmla="*/ 0 w 1962150"/>
              <a:gd name="connsiteY2" fmla="*/ 0 h 790575"/>
              <a:gd name="connsiteX3" fmla="*/ 0 w 1962150"/>
              <a:gd name="connsiteY3" fmla="*/ 0 h 790575"/>
              <a:gd name="connsiteX0" fmla="*/ 1552717 w 1552717"/>
              <a:gd name="connsiteY0" fmla="*/ 640450 h 640450"/>
              <a:gd name="connsiteX1" fmla="*/ 1381125 w 1552717"/>
              <a:gd name="connsiteY1" fmla="*/ 447675 h 640450"/>
              <a:gd name="connsiteX2" fmla="*/ 0 w 1552717"/>
              <a:gd name="connsiteY2" fmla="*/ 0 h 640450"/>
              <a:gd name="connsiteX3" fmla="*/ 0 w 1552717"/>
              <a:gd name="connsiteY3" fmla="*/ 0 h 640450"/>
              <a:gd name="connsiteX0" fmla="*/ 1552717 w 1552717"/>
              <a:gd name="connsiteY0" fmla="*/ 640450 h 640450"/>
              <a:gd name="connsiteX1" fmla="*/ 807919 w 1552717"/>
              <a:gd name="connsiteY1" fmla="*/ 379436 h 640450"/>
              <a:gd name="connsiteX2" fmla="*/ 0 w 1552717"/>
              <a:gd name="connsiteY2" fmla="*/ 0 h 640450"/>
              <a:gd name="connsiteX3" fmla="*/ 0 w 1552717"/>
              <a:gd name="connsiteY3" fmla="*/ 0 h 640450"/>
              <a:gd name="connsiteX0" fmla="*/ 1552717 w 1552717"/>
              <a:gd name="connsiteY0" fmla="*/ 640450 h 640450"/>
              <a:gd name="connsiteX1" fmla="*/ 807919 w 1552717"/>
              <a:gd name="connsiteY1" fmla="*/ 379436 h 640450"/>
              <a:gd name="connsiteX2" fmla="*/ 0 w 1552717"/>
              <a:gd name="connsiteY2" fmla="*/ 0 h 640450"/>
              <a:gd name="connsiteX3" fmla="*/ 0 w 1552717"/>
              <a:gd name="connsiteY3" fmla="*/ 0 h 640450"/>
              <a:gd name="connsiteX0" fmla="*/ 1552717 w 1552717"/>
              <a:gd name="connsiteY0" fmla="*/ 640450 h 640450"/>
              <a:gd name="connsiteX1" fmla="*/ 753328 w 1552717"/>
              <a:gd name="connsiteY1" fmla="*/ 420379 h 640450"/>
              <a:gd name="connsiteX2" fmla="*/ 0 w 1552717"/>
              <a:gd name="connsiteY2" fmla="*/ 0 h 640450"/>
              <a:gd name="connsiteX3" fmla="*/ 0 w 1552717"/>
              <a:gd name="connsiteY3" fmla="*/ 0 h 6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717" h="640450">
                <a:moveTo>
                  <a:pt x="1552717" y="640450"/>
                </a:moveTo>
                <a:cubicBezTo>
                  <a:pt x="1248296" y="603119"/>
                  <a:pt x="1012114" y="527121"/>
                  <a:pt x="753328" y="420379"/>
                </a:cubicBezTo>
                <a:cubicBezTo>
                  <a:pt x="494542" y="31363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373504" y="4749421"/>
            <a:ext cx="504967" cy="450376"/>
          </a:xfrm>
          <a:custGeom>
            <a:avLst/>
            <a:gdLst>
              <a:gd name="connsiteX0" fmla="*/ 450376 w 450376"/>
              <a:gd name="connsiteY0" fmla="*/ 341194 h 341194"/>
              <a:gd name="connsiteX1" fmla="*/ 150125 w 450376"/>
              <a:gd name="connsiteY1" fmla="*/ 218364 h 341194"/>
              <a:gd name="connsiteX2" fmla="*/ 0 w 450376"/>
              <a:gd name="connsiteY2" fmla="*/ 0 h 341194"/>
              <a:gd name="connsiteX3" fmla="*/ 0 w 450376"/>
              <a:gd name="connsiteY3" fmla="*/ 0 h 341194"/>
              <a:gd name="connsiteX4" fmla="*/ 0 w 450376"/>
              <a:gd name="connsiteY4" fmla="*/ 0 h 341194"/>
              <a:gd name="connsiteX0" fmla="*/ 450376 w 450376"/>
              <a:gd name="connsiteY0" fmla="*/ 395785 h 395785"/>
              <a:gd name="connsiteX1" fmla="*/ 150125 w 450376"/>
              <a:gd name="connsiteY1" fmla="*/ 272955 h 395785"/>
              <a:gd name="connsiteX2" fmla="*/ 0 w 450376"/>
              <a:gd name="connsiteY2" fmla="*/ 54591 h 395785"/>
              <a:gd name="connsiteX3" fmla="*/ 0 w 450376"/>
              <a:gd name="connsiteY3" fmla="*/ 54591 h 395785"/>
              <a:gd name="connsiteX4" fmla="*/ 0 w 450376"/>
              <a:gd name="connsiteY4" fmla="*/ 0 h 395785"/>
              <a:gd name="connsiteX0" fmla="*/ 450376 w 450376"/>
              <a:gd name="connsiteY0" fmla="*/ 341194 h 341194"/>
              <a:gd name="connsiteX1" fmla="*/ 150125 w 450376"/>
              <a:gd name="connsiteY1" fmla="*/ 218364 h 341194"/>
              <a:gd name="connsiteX2" fmla="*/ 0 w 450376"/>
              <a:gd name="connsiteY2" fmla="*/ 0 h 341194"/>
              <a:gd name="connsiteX3" fmla="*/ 0 w 450376"/>
              <a:gd name="connsiteY3" fmla="*/ 0 h 341194"/>
              <a:gd name="connsiteX0" fmla="*/ 504967 w 504967"/>
              <a:gd name="connsiteY0" fmla="*/ 450376 h 450376"/>
              <a:gd name="connsiteX1" fmla="*/ 204716 w 504967"/>
              <a:gd name="connsiteY1" fmla="*/ 327546 h 450376"/>
              <a:gd name="connsiteX2" fmla="*/ 54591 w 504967"/>
              <a:gd name="connsiteY2" fmla="*/ 109182 h 450376"/>
              <a:gd name="connsiteX3" fmla="*/ 0 w 504967"/>
              <a:gd name="connsiteY3" fmla="*/ 0 h 450376"/>
              <a:gd name="connsiteX0" fmla="*/ 504967 w 504967"/>
              <a:gd name="connsiteY0" fmla="*/ 450376 h 450376"/>
              <a:gd name="connsiteX1" fmla="*/ 204716 w 504967"/>
              <a:gd name="connsiteY1" fmla="*/ 327546 h 450376"/>
              <a:gd name="connsiteX2" fmla="*/ 0 w 504967"/>
              <a:gd name="connsiteY2" fmla="*/ 0 h 450376"/>
              <a:gd name="connsiteX0" fmla="*/ 504967 w 504967"/>
              <a:gd name="connsiteY0" fmla="*/ 450376 h 450376"/>
              <a:gd name="connsiteX1" fmla="*/ 204716 w 504967"/>
              <a:gd name="connsiteY1" fmla="*/ 327546 h 450376"/>
              <a:gd name="connsiteX2" fmla="*/ 54592 w 504967"/>
              <a:gd name="connsiteY2" fmla="*/ 191069 h 450376"/>
              <a:gd name="connsiteX3" fmla="*/ 0 w 504967"/>
              <a:gd name="connsiteY3" fmla="*/ 0 h 450376"/>
              <a:gd name="connsiteX0" fmla="*/ 504967 w 504967"/>
              <a:gd name="connsiteY0" fmla="*/ 450376 h 450376"/>
              <a:gd name="connsiteX1" fmla="*/ 204716 w 504967"/>
              <a:gd name="connsiteY1" fmla="*/ 327546 h 450376"/>
              <a:gd name="connsiteX2" fmla="*/ 0 w 504967"/>
              <a:gd name="connsiteY2" fmla="*/ 0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967" h="450376">
                <a:moveTo>
                  <a:pt x="504967" y="450376"/>
                </a:moveTo>
                <a:cubicBezTo>
                  <a:pt x="392373" y="417394"/>
                  <a:pt x="288877" y="402609"/>
                  <a:pt x="204716" y="327546"/>
                </a:cubicBezTo>
                <a:cubicBezTo>
                  <a:pt x="120555" y="252483"/>
                  <a:pt x="42649" y="68239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31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itchFamily="-1" charset="-128"/>
              </a:rPr>
              <a:t>Outline of presentation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352928" cy="489654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en-US" dirty="0" smtClean="0">
                <a:ea typeface="ＭＳ Ｐゴシック" pitchFamily="-1" charset="-128"/>
              </a:rPr>
              <a:t>Introduction to individual patient data (IPD) meta-analysis (MA)</a:t>
            </a: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IPD </a:t>
            </a:r>
            <a:r>
              <a:rPr lang="en-GB" altLang="en-US" dirty="0" err="1" smtClean="0">
                <a:solidFill>
                  <a:srgbClr val="9A044B"/>
                </a:solidFill>
                <a:ea typeface="ＭＳ Ｐゴシック" pitchFamily="-1" charset="-128"/>
              </a:rPr>
              <a:t>vs</a:t>
            </a:r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 aggregate-data (AD) MA</a:t>
            </a: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“One-stage” </a:t>
            </a:r>
            <a:r>
              <a:rPr lang="en-GB" altLang="en-US" dirty="0" err="1" smtClean="0">
                <a:solidFill>
                  <a:srgbClr val="9A044B"/>
                </a:solidFill>
                <a:ea typeface="ＭＳ Ｐゴシック" pitchFamily="-1" charset="-128"/>
              </a:rPr>
              <a:t>vs</a:t>
            </a:r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 “two-stage” IPD MA</a:t>
            </a:r>
          </a:p>
          <a:p>
            <a:pPr marL="457200" lvl="1" indent="0" eaLnBrk="1" hangingPunct="1">
              <a:buNone/>
            </a:pPr>
            <a:endParaRPr lang="en-GB" altLang="en-US" sz="1300" dirty="0" smtClean="0">
              <a:ea typeface="ＭＳ Ｐゴシック" pitchFamily="-1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-1" charset="-128"/>
              </a:rPr>
              <a:t>The </a:t>
            </a:r>
            <a:r>
              <a:rPr lang="en-GB" altLang="en-US" dirty="0" err="1" smtClean="0"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ipdmetan</a:t>
            </a:r>
            <a:r>
              <a:rPr lang="en-GB" altLang="en-US" sz="2100" dirty="0">
                <a:ea typeface="ＭＳ Ｐゴシック" pitchFamily="-1" charset="-128"/>
              </a:rPr>
              <a:t> command</a:t>
            </a: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Basic use; comparison with </a:t>
            </a:r>
            <a:r>
              <a:rPr lang="en-GB" altLang="en-US" dirty="0" err="1" smtClean="0">
                <a:solidFill>
                  <a:srgbClr val="9A044B"/>
                </a:solidFill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metan</a:t>
            </a:r>
            <a:endParaRPr lang="en-GB" altLang="en-US" dirty="0" smtClean="0">
              <a:solidFill>
                <a:srgbClr val="9A044B"/>
              </a:solidFill>
              <a:latin typeface="Courier New" panose="02070309020205020404" pitchFamily="49" charset="0"/>
              <a:ea typeface="ＭＳ Ｐゴシック" pitchFamily="-1" charset="-128"/>
              <a:cs typeface="Courier New" panose="02070309020205020404" pitchFamily="49" charset="0"/>
            </a:endParaRP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Covariate interactions</a:t>
            </a: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Combining AD with IPD</a:t>
            </a: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Advanced syntax</a:t>
            </a:r>
            <a:endParaRPr lang="en-GB" altLang="en-US" dirty="0">
              <a:solidFill>
                <a:srgbClr val="9A044B"/>
              </a:solidFill>
              <a:ea typeface="ＭＳ Ｐゴシック" pitchFamily="-1" charset="-128"/>
            </a:endParaRPr>
          </a:p>
          <a:p>
            <a:pPr marL="457200" lvl="1" indent="0" eaLnBrk="1" hangingPunct="1">
              <a:buNone/>
            </a:pPr>
            <a:endParaRPr lang="en-GB" altLang="en-US" sz="1300" dirty="0" smtClean="0">
              <a:ea typeface="ＭＳ Ｐゴシック" pitchFamily="-1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-1" charset="-128"/>
              </a:rPr>
              <a:t>The </a:t>
            </a:r>
            <a:r>
              <a:rPr lang="en-GB" altLang="en-US" dirty="0" err="1" smtClean="0"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forestplot</a:t>
            </a:r>
            <a:r>
              <a:rPr lang="en-GB" altLang="en-US" dirty="0">
                <a:ea typeface="ＭＳ Ｐゴシック" pitchFamily="-1" charset="-128"/>
              </a:rPr>
              <a:t> command</a:t>
            </a:r>
            <a:r>
              <a:rPr lang="en-GB" altLang="en-US" dirty="0" smtClean="0"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 </a:t>
            </a: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Interface with </a:t>
            </a:r>
            <a:r>
              <a:rPr lang="en-GB" altLang="en-US" dirty="0" err="1" smtClean="0">
                <a:solidFill>
                  <a:srgbClr val="9A044B"/>
                </a:solidFill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ipdmetan</a:t>
            </a:r>
            <a:endParaRPr lang="en-GB" altLang="en-US" dirty="0" smtClean="0">
              <a:solidFill>
                <a:srgbClr val="9A044B"/>
              </a:solidFill>
              <a:latin typeface="Courier New" panose="02070309020205020404" pitchFamily="49" charset="0"/>
              <a:ea typeface="ＭＳ Ｐゴシック" pitchFamily="-1" charset="-128"/>
              <a:cs typeface="Courier New" panose="02070309020205020404" pitchFamily="49" charset="0"/>
            </a:endParaRPr>
          </a:p>
          <a:p>
            <a:pPr lvl="1" eaLnBrk="1" hangingPunct="1"/>
            <a:r>
              <a:rPr lang="en-GB" altLang="en-US" dirty="0" smtClean="0">
                <a:solidFill>
                  <a:srgbClr val="9A044B"/>
                </a:solidFill>
                <a:ea typeface="ＭＳ Ｐゴシック" pitchFamily="-1" charset="-128"/>
              </a:rPr>
              <a:t>Stand-alone use and “stacking”</a:t>
            </a:r>
          </a:p>
          <a:p>
            <a:pPr marL="457200" lvl="1" indent="0" eaLnBrk="1" hangingPunct="1">
              <a:buNone/>
            </a:pPr>
            <a:endParaRPr lang="en-GB" altLang="en-US" sz="1300" dirty="0">
              <a:ea typeface="ＭＳ Ｐゴシック" pitchFamily="-1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-1" charset="-128"/>
              </a:rPr>
              <a:t>Summary and Conclusion</a:t>
            </a:r>
          </a:p>
          <a:p>
            <a:pPr marL="457200" lvl="1" indent="0" eaLnBrk="1" hangingPunct="1">
              <a:buNone/>
            </a:pPr>
            <a:endParaRPr lang="en-GB" alt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</a:t>
            </a:r>
            <a:r>
              <a:rPr lang="en-GB" dirty="0" smtClean="0"/>
              <a:t>syntax example: Forest plot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493168" cy="475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351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</a:t>
            </a:r>
            <a:r>
              <a:rPr lang="en-GB" dirty="0" smtClean="0"/>
              <a:t>syntax example: Forest plot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493168" cy="47519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 bwMode="auto">
          <a:xfrm>
            <a:off x="4932040" y="3990578"/>
            <a:ext cx="1080120" cy="151216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2423744"/>
            <a:ext cx="25202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These </a:t>
            </a:r>
            <a:r>
              <a:rPr lang="en-GB" sz="1800" dirty="0" err="1" smtClean="0">
                <a:solidFill>
                  <a:srgbClr val="C00000"/>
                </a:solidFill>
                <a:latin typeface="+mj-lt"/>
              </a:rPr>
              <a:t>vars</a:t>
            </a:r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 do not appear in the aggregate dataset, so are not plotted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26061" y="3671699"/>
            <a:ext cx="1188615" cy="879714"/>
          </a:xfrm>
          <a:custGeom>
            <a:avLst/>
            <a:gdLst>
              <a:gd name="connsiteX0" fmla="*/ 609600 w 622975"/>
              <a:gd name="connsiteY0" fmla="*/ 0 h 847725"/>
              <a:gd name="connsiteX1" fmla="*/ 542925 w 622975"/>
              <a:gd name="connsiteY1" fmla="*/ 466725 h 847725"/>
              <a:gd name="connsiteX2" fmla="*/ 0 w 622975"/>
              <a:gd name="connsiteY2" fmla="*/ 847725 h 847725"/>
              <a:gd name="connsiteX3" fmla="*/ 0 w 622975"/>
              <a:gd name="connsiteY3" fmla="*/ 847725 h 847725"/>
              <a:gd name="connsiteX0" fmla="*/ 609600 w 614716"/>
              <a:gd name="connsiteY0" fmla="*/ 0 h 847725"/>
              <a:gd name="connsiteX1" fmla="*/ 542925 w 614716"/>
              <a:gd name="connsiteY1" fmla="*/ 466725 h 847725"/>
              <a:gd name="connsiteX2" fmla="*/ 0 w 614716"/>
              <a:gd name="connsiteY2" fmla="*/ 847725 h 847725"/>
              <a:gd name="connsiteX3" fmla="*/ 0 w 614716"/>
              <a:gd name="connsiteY3" fmla="*/ 847725 h 847725"/>
              <a:gd name="connsiteX0" fmla="*/ 609600 w 609600"/>
              <a:gd name="connsiteY0" fmla="*/ 0 h 847725"/>
              <a:gd name="connsiteX1" fmla="*/ 495300 w 609600"/>
              <a:gd name="connsiteY1" fmla="*/ 514350 h 847725"/>
              <a:gd name="connsiteX2" fmla="*/ 0 w 609600"/>
              <a:gd name="connsiteY2" fmla="*/ 847725 h 847725"/>
              <a:gd name="connsiteX3" fmla="*/ 0 w 609600"/>
              <a:gd name="connsiteY3" fmla="*/ 847725 h 847725"/>
              <a:gd name="connsiteX0" fmla="*/ 609600 w 612445"/>
              <a:gd name="connsiteY0" fmla="*/ 0 h 847725"/>
              <a:gd name="connsiteX1" fmla="*/ 495300 w 612445"/>
              <a:gd name="connsiteY1" fmla="*/ 514350 h 847725"/>
              <a:gd name="connsiteX2" fmla="*/ 0 w 612445"/>
              <a:gd name="connsiteY2" fmla="*/ 847725 h 847725"/>
              <a:gd name="connsiteX3" fmla="*/ 0 w 612445"/>
              <a:gd name="connsiteY3" fmla="*/ 847725 h 847725"/>
              <a:gd name="connsiteX0" fmla="*/ 1486332 w 1489177"/>
              <a:gd name="connsiteY0" fmla="*/ 0 h 966901"/>
              <a:gd name="connsiteX1" fmla="*/ 1372032 w 1489177"/>
              <a:gd name="connsiteY1" fmla="*/ 514350 h 966901"/>
              <a:gd name="connsiteX2" fmla="*/ 876732 w 1489177"/>
              <a:gd name="connsiteY2" fmla="*/ 847725 h 966901"/>
              <a:gd name="connsiteX3" fmla="*/ 0 w 1489177"/>
              <a:gd name="connsiteY3" fmla="*/ 966901 h 966901"/>
              <a:gd name="connsiteX0" fmla="*/ 1003728 w 1372861"/>
              <a:gd name="connsiteY0" fmla="*/ 0 h 917244"/>
              <a:gd name="connsiteX1" fmla="*/ 1372032 w 1372861"/>
              <a:gd name="connsiteY1" fmla="*/ 464693 h 917244"/>
              <a:gd name="connsiteX2" fmla="*/ 876732 w 1372861"/>
              <a:gd name="connsiteY2" fmla="*/ 798068 h 917244"/>
              <a:gd name="connsiteX3" fmla="*/ 0 w 1372861"/>
              <a:gd name="connsiteY3" fmla="*/ 917244 h 917244"/>
              <a:gd name="connsiteX0" fmla="*/ 1003728 w 1003728"/>
              <a:gd name="connsiteY0" fmla="*/ 0 h 917244"/>
              <a:gd name="connsiteX1" fmla="*/ 876732 w 1003728"/>
              <a:gd name="connsiteY1" fmla="*/ 798068 h 917244"/>
              <a:gd name="connsiteX2" fmla="*/ 0 w 1003728"/>
              <a:gd name="connsiteY2" fmla="*/ 917244 h 917244"/>
              <a:gd name="connsiteX0" fmla="*/ 1003728 w 1003728"/>
              <a:gd name="connsiteY0" fmla="*/ 0 h 917244"/>
              <a:gd name="connsiteX1" fmla="*/ 868688 w 1003728"/>
              <a:gd name="connsiteY1" fmla="*/ 688823 h 917244"/>
              <a:gd name="connsiteX2" fmla="*/ 0 w 1003728"/>
              <a:gd name="connsiteY2" fmla="*/ 917244 h 9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728" h="917244">
                <a:moveTo>
                  <a:pt x="1003728" y="0"/>
                </a:moveTo>
                <a:cubicBezTo>
                  <a:pt x="977271" y="166264"/>
                  <a:pt x="1035976" y="535949"/>
                  <a:pt x="868688" y="688823"/>
                </a:cubicBezTo>
                <a:cubicBezTo>
                  <a:pt x="701400" y="841697"/>
                  <a:pt x="292244" y="877519"/>
                  <a:pt x="0" y="917244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23728" y="4941168"/>
            <a:ext cx="648072" cy="28803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3022" y="5071514"/>
            <a:ext cx="2520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Subtotal cannot be calculated for aggregate data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81275" y="5334000"/>
            <a:ext cx="4019550" cy="867164"/>
          </a:xfrm>
          <a:custGeom>
            <a:avLst/>
            <a:gdLst>
              <a:gd name="connsiteX0" fmla="*/ 4400550 w 4400550"/>
              <a:gd name="connsiteY0" fmla="*/ 485775 h 871905"/>
              <a:gd name="connsiteX1" fmla="*/ 2209800 w 4400550"/>
              <a:gd name="connsiteY1" fmla="*/ 866775 h 871905"/>
              <a:gd name="connsiteX2" fmla="*/ 590550 w 4400550"/>
              <a:gd name="connsiteY2" fmla="*/ 657225 h 871905"/>
              <a:gd name="connsiteX3" fmla="*/ 0 w 4400550"/>
              <a:gd name="connsiteY3" fmla="*/ 0 h 871905"/>
              <a:gd name="connsiteX0" fmla="*/ 4019550 w 4019550"/>
              <a:gd name="connsiteY0" fmla="*/ 619125 h 867164"/>
              <a:gd name="connsiteX1" fmla="*/ 2209800 w 4019550"/>
              <a:gd name="connsiteY1" fmla="*/ 866775 h 867164"/>
              <a:gd name="connsiteX2" fmla="*/ 590550 w 4019550"/>
              <a:gd name="connsiteY2" fmla="*/ 657225 h 867164"/>
              <a:gd name="connsiteX3" fmla="*/ 0 w 4019550"/>
              <a:gd name="connsiteY3" fmla="*/ 0 h 86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867164">
                <a:moveTo>
                  <a:pt x="4019550" y="619125"/>
                </a:moveTo>
                <a:cubicBezTo>
                  <a:pt x="3241675" y="795337"/>
                  <a:pt x="2781300" y="860425"/>
                  <a:pt x="2209800" y="866775"/>
                </a:cubicBezTo>
                <a:cubicBezTo>
                  <a:pt x="1638300" y="873125"/>
                  <a:pt x="958850" y="801687"/>
                  <a:pt x="590550" y="657225"/>
                </a:cubicBezTo>
                <a:cubicBezTo>
                  <a:pt x="222250" y="512763"/>
                  <a:pt x="111125" y="256381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1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dirty="0" smtClean="0">
                <a:cs typeface="Courier New" panose="02070309020205020404" pitchFamily="49" charset="0"/>
              </a:rPr>
              <a:t> </a:t>
            </a:r>
            <a:r>
              <a:rPr lang="en-GB" dirty="0"/>
              <a:t>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6640" cy="4572000"/>
          </a:xfrm>
        </p:spPr>
        <p:txBody>
          <a:bodyPr/>
          <a:lstStyle/>
          <a:p>
            <a:r>
              <a:rPr lang="en-GB" dirty="0" smtClean="0"/>
              <a:t>Does not perform any calculations/estimations; simply plots existing data as a forest plot</a:t>
            </a:r>
          </a:p>
          <a:p>
            <a:r>
              <a:rPr lang="en-GB" dirty="0" smtClean="0"/>
              <a:t>Overall/subgroup estimates, </a:t>
            </a:r>
            <a:r>
              <a:rPr lang="en-GB" dirty="0" err="1" smtClean="0"/>
              <a:t>spacings</a:t>
            </a:r>
            <a:r>
              <a:rPr lang="en-GB" dirty="0" smtClean="0"/>
              <a:t>, labels, text columns etc. need to be created/arranged in advance</a:t>
            </a:r>
          </a:p>
          <a:p>
            <a:pPr lvl="1"/>
            <a:r>
              <a:rPr lang="en-GB" dirty="0" smtClean="0"/>
              <a:t>Ordering &amp; spacing; marking of subgroup/overall estimates for plotting “diamonds”: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_use</a:t>
            </a:r>
          </a:p>
          <a:p>
            <a:pPr lvl="1"/>
            <a:r>
              <a:rPr lang="en-GB" dirty="0"/>
              <a:t>Principal left-hand data column (study IDs, heterogeneity etc</a:t>
            </a:r>
            <a:r>
              <a:rPr lang="en-GB" dirty="0" smtClean="0"/>
              <a:t>. – string </a:t>
            </a:r>
            <a:r>
              <a:rPr lang="en-GB" dirty="0" err="1" smtClean="0"/>
              <a:t>fmt</a:t>
            </a:r>
            <a:r>
              <a:rPr lang="en-GB" dirty="0" smtClean="0"/>
              <a:t>):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_labels</a:t>
            </a:r>
          </a:p>
          <a:p>
            <a:r>
              <a:rPr lang="en-GB" dirty="0" smtClean="0"/>
              <a:t>This setup is done automatically by </a:t>
            </a:r>
            <a:r>
              <a:rPr lang="en-GB" dirty="0" err="1" smtClean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ipdmetan</a:t>
            </a:r>
            <a:r>
              <a:rPr lang="en-GB" dirty="0"/>
              <a:t> </a:t>
            </a:r>
            <a:r>
              <a:rPr lang="en-GB" dirty="0">
                <a:ea typeface="ＭＳ Ｐゴシック" charset="-128"/>
              </a:rPr>
              <a:t>before passing to </a:t>
            </a:r>
            <a:r>
              <a:rPr lang="en-GB" dirty="0" err="1" smtClean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forestplot</a:t>
            </a:r>
            <a:endParaRPr lang="en-GB" dirty="0">
              <a:cs typeface="Courier New" panose="02070309020205020404" pitchFamily="49" charset="0"/>
            </a:endParaRPr>
          </a:p>
          <a:p>
            <a:pPr lvl="1"/>
            <a:r>
              <a:rPr lang="en-GB" dirty="0" smtClean="0">
                <a:cs typeface="Courier New" panose="02070309020205020404" pitchFamily="49" charset="0"/>
              </a:rPr>
              <a:t>(but can also be done manually by user)</a:t>
            </a:r>
          </a:p>
          <a:p>
            <a:r>
              <a:rPr lang="en-GB" dirty="0" smtClean="0"/>
              <a:t>Multiple datasets can be passed to </a:t>
            </a:r>
            <a:r>
              <a:rPr lang="en-GB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forestplot</a:t>
            </a:r>
            <a:r>
              <a:rPr lang="en-GB" dirty="0" smtClean="0"/>
              <a:t> at once to create a single large “stacked” plot on common </a:t>
            </a:r>
            <a:r>
              <a:rPr lang="en-GB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dirty="0" smtClean="0"/>
              <a:t>-axis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69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dirty="0" smtClean="0"/>
              <a:t>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12032"/>
            <a:ext cx="8064896" cy="399323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forestplot</a:t>
            </a:r>
            <a:r>
              <a:rPr lang="en-GB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 [</a:t>
            </a:r>
            <a:r>
              <a:rPr lang="en-GB" i="1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varlist</a:t>
            </a:r>
            <a:r>
              <a:rPr lang="en-GB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] [if] [in</a:t>
            </a:r>
            <a:r>
              <a:rPr lang="en-GB" dirty="0" smtClean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[, </a:t>
            </a:r>
            <a:r>
              <a:rPr lang="en-GB" i="1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plot_options</a:t>
            </a:r>
            <a:r>
              <a:rPr lang="en-GB" i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 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graph_options</a:t>
            </a:r>
            <a:r>
              <a:rPr lang="en-GB" i="1" dirty="0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  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using_option</a:t>
            </a:r>
            <a:r>
              <a:rPr lang="en-GB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]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varlist</a:t>
            </a:r>
            <a:r>
              <a:rPr lang="en-GB" dirty="0" smtClean="0"/>
              <a:t> = manually specify </a:t>
            </a:r>
            <a:r>
              <a:rPr lang="en-GB" dirty="0" err="1" smtClean="0"/>
              <a:t>varnames</a:t>
            </a:r>
            <a:r>
              <a:rPr lang="en-GB" dirty="0" smtClean="0"/>
              <a:t> to plot</a:t>
            </a:r>
            <a:endParaRPr lang="en-GB" dirty="0"/>
          </a:p>
          <a:p>
            <a:r>
              <a:rPr lang="en-GB" dirty="0"/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plot_options</a:t>
            </a:r>
            <a:r>
              <a:rPr lang="en-GB" dirty="0"/>
              <a:t> </a:t>
            </a:r>
            <a:r>
              <a:rPr lang="en-GB" dirty="0" smtClean="0"/>
              <a:t>control the data plotting (within plot region)</a:t>
            </a:r>
          </a:p>
          <a:p>
            <a:r>
              <a:rPr lang="en-GB" dirty="0"/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graph_options</a:t>
            </a:r>
            <a:r>
              <a:rPr lang="en-GB" dirty="0" smtClean="0"/>
              <a:t> </a:t>
            </a:r>
            <a:r>
              <a:rPr lang="en-GB" dirty="0"/>
              <a:t>control </a:t>
            </a:r>
            <a:r>
              <a:rPr lang="en-GB" dirty="0" smtClean="0"/>
              <a:t>the surroundings (outside plot region; graph region)</a:t>
            </a:r>
          </a:p>
          <a:p>
            <a:r>
              <a:rPr lang="en-GB" dirty="0"/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using_option</a:t>
            </a:r>
            <a:r>
              <a:rPr lang="en-GB" dirty="0" smtClean="0"/>
              <a:t> represents one or more options that allow suitable datasets (or parts of datasets) to be fed to </a:t>
            </a:r>
            <a:r>
              <a:rPr lang="en-GB" dirty="0" err="1" smtClean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forestplot</a:t>
            </a:r>
            <a:r>
              <a:rPr lang="en-GB" dirty="0"/>
              <a:t>, possibly with different </a:t>
            </a:r>
            <a:r>
              <a:rPr lang="en-GB" i="1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plot_options</a:t>
            </a:r>
            <a:r>
              <a:rPr lang="en-GB" dirty="0"/>
              <a:t>, </a:t>
            </a:r>
            <a:r>
              <a:rPr lang="en-GB" dirty="0" smtClean="0"/>
              <a:t>to form a single large forest plot on a single </a:t>
            </a:r>
            <a:r>
              <a:rPr lang="en-GB" i="1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</a:t>
            </a:r>
            <a:r>
              <a:rPr lang="en-GB" dirty="0" smtClean="0"/>
              <a:t>-axis.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72791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using_option</a:t>
            </a:r>
            <a:r>
              <a:rPr lang="en-GB" dirty="0" smtClean="0"/>
              <a:t> </a:t>
            </a:r>
            <a:r>
              <a:rPr lang="en-GB" dirty="0"/>
              <a:t>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24000"/>
            <a:ext cx="8064896" cy="49293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using(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filenamelist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[if] [in] [, </a:t>
            </a:r>
            <a:r>
              <a:rPr lang="en-GB" i="1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plot_options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]) 	[using(</a:t>
            </a:r>
            <a:r>
              <a:rPr lang="en-GB" i="1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filenamelist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[if] [i</a:t>
            </a:r>
            <a:r>
              <a:rPr lang="en-GB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n] [, </a:t>
            </a:r>
            <a:r>
              <a:rPr lang="en-GB" i="1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plot_options</a:t>
            </a:r>
            <a:r>
              <a:rPr lang="en-GB" dirty="0"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rPr>
              <a:t>)] 	...]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filenamelist</a:t>
            </a:r>
            <a:r>
              <a:rPr lang="en-GB" dirty="0" smtClean="0"/>
              <a:t> </a:t>
            </a:r>
            <a:r>
              <a:rPr lang="en-GB" dirty="0"/>
              <a:t>is a list of one or more </a:t>
            </a:r>
            <a:r>
              <a:rPr lang="en-GB" dirty="0" err="1"/>
              <a:t>Stata</a:t>
            </a:r>
            <a:r>
              <a:rPr lang="en-GB" dirty="0"/>
              <a:t>-format </a:t>
            </a:r>
            <a:r>
              <a:rPr lang="en-GB" dirty="0" smtClean="0"/>
              <a:t>datasets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parts may be specified with </a:t>
            </a:r>
            <a:r>
              <a:rPr lang="en-GB" dirty="0" smtClean="0">
                <a:solidFill>
                  <a:srgbClr val="9A04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[if</a:t>
            </a:r>
            <a:r>
              <a:rPr lang="en-GB" dirty="0">
                <a:solidFill>
                  <a:srgbClr val="9A04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[in</a:t>
            </a:r>
            <a:r>
              <a:rPr lang="en-GB" dirty="0" smtClean="0">
                <a:solidFill>
                  <a:srgbClr val="9A044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same </a:t>
            </a:r>
            <a:r>
              <a:rPr lang="en-GB" dirty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filename can appear more than </a:t>
            </a:r>
            <a:r>
              <a:rPr lang="en-GB" dirty="0" smtClean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once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order of filenames determines placement in graph</a:t>
            </a:r>
          </a:p>
          <a:p>
            <a:pPr marL="457200" lvl="1" indent="0">
              <a:buNone/>
            </a:pPr>
            <a:endParaRPr lang="en-GB" dirty="0"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GB" dirty="0" smtClean="0"/>
              <a:t>Different </a:t>
            </a:r>
            <a:r>
              <a:rPr lang="en-GB" i="1" dirty="0" err="1" smtClean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plot_options</a:t>
            </a:r>
            <a:r>
              <a:rPr lang="en-GB" i="1" dirty="0" smtClean="0">
                <a:latin typeface="+mj-lt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GB" dirty="0" smtClean="0"/>
              <a:t>may be specified to each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GB" dirty="0" smtClean="0"/>
              <a:t>option</a:t>
            </a:r>
            <a:endParaRPr lang="en-GB" dirty="0"/>
          </a:p>
          <a:p>
            <a:r>
              <a:rPr lang="en-GB" dirty="0" smtClean="0">
                <a:ea typeface="ＭＳ Ｐゴシック" pitchFamily="-110" charset="-128"/>
                <a:cs typeface="ＭＳ Ｐゴシック" pitchFamily="-110" charset="-128"/>
              </a:rPr>
              <a:t>For same options applied to multiple files, place them in a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filenamelist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 smtClean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For different options </a:t>
            </a:r>
            <a:r>
              <a:rPr lang="en-GB" dirty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applied to </a:t>
            </a:r>
            <a:r>
              <a:rPr lang="en-GB" dirty="0" smtClean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each file, place each file in a different </a:t>
            </a:r>
            <a:r>
              <a:rPr lang="en-GB" dirty="0" smtClean="0">
                <a:solidFill>
                  <a:srgbClr val="9A044B"/>
                </a:solidFill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using </a:t>
            </a:r>
            <a:r>
              <a:rPr lang="en-GB" dirty="0" smtClean="0">
                <a:solidFill>
                  <a:srgbClr val="9A044B"/>
                </a:solidFill>
                <a:ea typeface="ＭＳ Ｐゴシック" pitchFamily="-110" charset="-128"/>
                <a:cs typeface="ＭＳ Ｐゴシック" pitchFamily="-110" charset="-128"/>
              </a:rPr>
              <a:t>option</a:t>
            </a:r>
            <a:endParaRPr lang="en-GB" dirty="0">
              <a:solidFill>
                <a:srgbClr val="9A044B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888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plot_options</a:t>
            </a:r>
            <a:r>
              <a:rPr lang="en-GB" dirty="0" smtClean="0"/>
              <a:t>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1296144"/>
          </a:xfrm>
        </p:spPr>
        <p:txBody>
          <a:bodyPr/>
          <a:lstStyle/>
          <a:p>
            <a:r>
              <a:rPr lang="en-GB" dirty="0" smtClean="0"/>
              <a:t>Based on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metan</a:t>
            </a:r>
            <a:r>
              <a:rPr lang="en-GB" dirty="0" smtClean="0"/>
              <a:t> syntax, options refer to different parts of the forest plot</a:t>
            </a:r>
          </a:p>
          <a:p>
            <a:r>
              <a:rPr lang="en-GB" dirty="0" smtClean="0"/>
              <a:t>Most options appropriate to the underlying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en-GB" dirty="0" smtClean="0"/>
              <a:t> plot type are acceptable, with some exceptions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96032"/>
              </p:ext>
            </p:extLst>
          </p:nvPr>
        </p:nvGraphicFramePr>
        <p:xfrm>
          <a:off x="785295" y="2954104"/>
          <a:ext cx="7459113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5"/>
                <a:gridCol w="3023754"/>
                <a:gridCol w="30237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twoway</a:t>
                      </a:r>
                      <a:r>
                        <a:rPr lang="en-GB" dirty="0" smtClean="0"/>
                        <a:t> plot type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boxopt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Weighted boxes for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tudy point estimates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scatter [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aweight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]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pointopt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 for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tudy point estimates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scatter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ciopt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Lines for confidence</a:t>
                      </a:r>
                      <a:r>
                        <a:rPr lang="en-GB" baseline="0" dirty="0" smtClean="0"/>
                        <a:t> intervals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rspike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hor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pcarrow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diamopt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Diamond for summary estimate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pcspike</a:t>
                      </a:r>
                      <a:r>
                        <a:rPr lang="en-GB" dirty="0" smtClean="0"/>
                        <a:t> (x4)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olineopt</a:t>
                      </a:r>
                      <a:endParaRPr lang="en-GB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Vertical line through summary estimate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rspike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997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82" y="404664"/>
            <a:ext cx="8448898" cy="809625"/>
          </a:xfrm>
        </p:spPr>
        <p:txBody>
          <a:bodyPr/>
          <a:lstStyle/>
          <a:p>
            <a:r>
              <a:rPr lang="en-GB" dirty="0" smtClean="0"/>
              <a:t>Example </a:t>
            </a:r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dirty="0" smtClean="0"/>
              <a:t> dataset</a:t>
            </a:r>
            <a:br>
              <a:rPr lang="en-GB" dirty="0" smtClean="0"/>
            </a:br>
            <a:r>
              <a:rPr lang="en-GB" dirty="0" smtClean="0"/>
              <a:t>(“</a:t>
            </a:r>
            <a:r>
              <a:rPr lang="en-GB" dirty="0" err="1" smtClean="0"/>
              <a:t>resultsset</a:t>
            </a:r>
            <a:r>
              <a:rPr lang="en-GB" dirty="0" smtClean="0"/>
              <a:t>” from </a:t>
            </a:r>
            <a:r>
              <a:rPr lang="en-GB" dirty="0" smtClean="0"/>
              <a:t>last </a:t>
            </a:r>
            <a:r>
              <a:rPr lang="en-GB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dirty="0" smtClean="0"/>
              <a:t> example)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08646"/>
              </p:ext>
            </p:extLst>
          </p:nvPr>
        </p:nvGraphicFramePr>
        <p:xfrm>
          <a:off x="467544" y="2215488"/>
          <a:ext cx="8311503" cy="4237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305"/>
                <a:gridCol w="289042"/>
                <a:gridCol w="604955"/>
                <a:gridCol w="2624255"/>
                <a:gridCol w="608013"/>
                <a:gridCol w="608013"/>
                <a:gridCol w="523875"/>
                <a:gridCol w="523875"/>
                <a:gridCol w="604955"/>
                <a:gridCol w="604955"/>
                <a:gridCol w="604955"/>
                <a:gridCol w="357305"/>
              </a:tblGrid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_use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_by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_study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_labels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lci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uci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  <a:r>
                        <a:rPr lang="en-GB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wgt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evrate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u_1_1_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V_1_1_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_NN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LCSG 773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4.77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41.0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CAMS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1.07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44.9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MRC LU11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-2.48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59.4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SLOVENIA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GETCB 04CB86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ITALY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GB" sz="110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KOREA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Subtotal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229.6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(I-squared = 0.0%, p = 0.710)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Aggregate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belgium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EORTC 08861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LILLE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0.450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GETCB 05CB86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Subtotal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(I-squared = 0.0%, p = 0.964)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Heterogeneity between </a:t>
                      </a:r>
                      <a:r>
                        <a:rPr lang="en-GB" sz="110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groups:</a:t>
                      </a:r>
                    </a:p>
                    <a:p>
                      <a:pPr algn="l" fontAlgn="b"/>
                      <a:r>
                        <a:rPr lang="en-GB" sz="1100" u="none" strike="noStrike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 </a:t>
                      </a:r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0.000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Overall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  <a:tr h="1599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(I-squared = 38.4%, p = 0.093)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7996" marR="7996" marT="7996" marB="0" anchor="b"/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 bwMode="auto">
          <a:xfrm rot="-5400000">
            <a:off x="5364088" y="974651"/>
            <a:ext cx="144016" cy="2160240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8944" y="1556792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Estimates; CIs; </a:t>
            </a:r>
            <a:r>
              <a:rPr lang="en-GB" sz="1800" dirty="0">
                <a:solidFill>
                  <a:srgbClr val="C00000"/>
                </a:solidFill>
                <a:latin typeface="+mj-lt"/>
              </a:rPr>
              <a:t>weights</a:t>
            </a:r>
          </a:p>
        </p:txBody>
      </p:sp>
      <p:sp>
        <p:nvSpPr>
          <p:cNvPr id="8" name="Right Brace 7"/>
          <p:cNvSpPr/>
          <p:nvPr/>
        </p:nvSpPr>
        <p:spPr bwMode="auto">
          <a:xfrm rot="-5400000">
            <a:off x="7613033" y="991345"/>
            <a:ext cx="144016" cy="2126852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665" y="1556792"/>
            <a:ext cx="242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  <a:latin typeface="+mj-lt"/>
              </a:rPr>
              <a:t>Extra data columns</a:t>
            </a:r>
            <a:endParaRPr lang="en-GB" sz="1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333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“Stacking” of forest plots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4040"/>
            <a:ext cx="8206680" cy="4281264"/>
          </a:xfrm>
        </p:spPr>
        <p:txBody>
          <a:bodyPr/>
          <a:lstStyle/>
          <a:p>
            <a:r>
              <a:rPr lang="en-GB" dirty="0" smtClean="0"/>
              <a:t>Imagine:</a:t>
            </a:r>
          </a:p>
          <a:p>
            <a:pPr lvl="1"/>
            <a:r>
              <a:rPr lang="en-GB" dirty="0" smtClean="0"/>
              <a:t>dataset on previous slide is saved as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ipdtest.dta</a:t>
            </a:r>
            <a:endParaRPr lang="en-GB" dirty="0">
              <a:cs typeface="Courier New" panose="02070309020205020404" pitchFamily="49" charset="0"/>
            </a:endParaRPr>
          </a:p>
          <a:p>
            <a:pPr lvl="1"/>
            <a:r>
              <a:rPr lang="en-GB" dirty="0" smtClean="0">
                <a:cs typeface="Courier New" panose="02070309020205020404" pitchFamily="49" charset="0"/>
              </a:rPr>
              <a:t>we want IPD boxes to be red, and AD boxes to be green</a:t>
            </a:r>
          </a:p>
          <a:p>
            <a:pPr marL="457200" lvl="1" indent="0">
              <a:buNone/>
            </a:pPr>
            <a:endParaRPr lang="en-GB" dirty="0" smtClean="0">
              <a:cs typeface="Courier New" panose="02070309020205020404" pitchFamily="49" charset="0"/>
            </a:endParaRPr>
          </a:p>
          <a:p>
            <a:r>
              <a:rPr lang="en-GB" dirty="0" smtClean="0"/>
              <a:t>We proceed as follows:</a:t>
            </a:r>
          </a:p>
          <a:p>
            <a:pPr lvl="1"/>
            <a:r>
              <a:rPr lang="en-GB" dirty="0" smtClean="0"/>
              <a:t>Run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dirty="0" smtClean="0"/>
              <a:t> with two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using(...) </a:t>
            </a:r>
            <a:r>
              <a:rPr lang="en-GB" dirty="0" smtClean="0"/>
              <a:t>options, one for each part of the plot, with the same filename</a:t>
            </a:r>
          </a:p>
          <a:p>
            <a:pPr lvl="1"/>
            <a:r>
              <a:rPr lang="en-GB" dirty="0" smtClean="0"/>
              <a:t>(Alternatively: run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dirty="0" smtClean="0"/>
              <a:t> twice and save under different filenames)</a:t>
            </a:r>
          </a:p>
          <a:p>
            <a:pPr lvl="1"/>
            <a:r>
              <a:rPr lang="en-GB" dirty="0" smtClean="0"/>
              <a:t>Specify our desired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plot_options</a:t>
            </a:r>
            <a:r>
              <a:rPr lang="en-GB" dirty="0" smtClean="0"/>
              <a:t> as </a:t>
            </a:r>
            <a:r>
              <a:rPr lang="en-GB" dirty="0" err="1" smtClean="0"/>
              <a:t>suboptions</a:t>
            </a:r>
            <a:r>
              <a:rPr lang="en-GB" dirty="0" smtClean="0"/>
              <a:t> to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59186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9552" y="6453336"/>
            <a:ext cx="1080120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1656184"/>
          </a:xfrm>
          <a:solidFill>
            <a:schemeClr val="bg1"/>
          </a:solidFill>
        </p:spPr>
        <p:txBody>
          <a:bodyPr/>
          <a:lstStyle/>
          <a:p>
            <a:pPr marL="361950" lvl="1" indent="-361950">
              <a:buNone/>
            </a:pP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361950" lvl="1" indent="-36195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using(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ipdtest.dta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_by==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boxopt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mcolor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(red)))</a:t>
            </a:r>
          </a:p>
          <a:p>
            <a:pPr marL="361950" lvl="1" indent="-36195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using(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ipdtest.dta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if _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by==2,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boxopt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mcolor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(green)))</a:t>
            </a:r>
          </a:p>
          <a:p>
            <a:pPr marL="361950" indent="-361950">
              <a:buNone/>
            </a:pP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lcols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evrate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rcols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(u_1_1_ V_1_1_)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 indent="-361950">
              <a:buNone/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nooverall</a:t>
            </a:r>
            <a:r>
              <a:rPr lang="en-GB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nostats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nowt</a:t>
            </a:r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49253"/>
            <a:ext cx="6704528" cy="490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89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40024"/>
            <a:ext cx="8350696" cy="4065240"/>
          </a:xfrm>
        </p:spPr>
        <p:txBody>
          <a:bodyPr/>
          <a:lstStyle/>
          <a:p>
            <a:r>
              <a:rPr lang="en-GB" dirty="0" smtClean="0"/>
              <a:t>IPD is increasingly used, and its advantages widely accepted</a:t>
            </a:r>
          </a:p>
          <a:p>
            <a:r>
              <a:rPr lang="en-GB" dirty="0" smtClean="0"/>
              <a:t>Large numbers of MA scientists use two-stage </a:t>
            </a:r>
            <a:r>
              <a:rPr lang="en-GB" dirty="0"/>
              <a:t>models for analysing </a:t>
            </a:r>
            <a:r>
              <a:rPr lang="en-GB" dirty="0" smtClean="0"/>
              <a:t>IPD</a:t>
            </a:r>
          </a:p>
          <a:p>
            <a:r>
              <a:rPr lang="en-GB" dirty="0" smtClean="0"/>
              <a:t>Currently only AD MA (e.g.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metan</a:t>
            </a:r>
            <a:r>
              <a:rPr lang="en-GB" dirty="0" smtClean="0"/>
              <a:t>) and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en-GB" dirty="0" smtClean="0"/>
              <a:t>	one-stage IPD (e.g.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xtmixed</a:t>
            </a:r>
            <a:r>
              <a:rPr lang="en-GB" dirty="0" smtClean="0"/>
              <a:t>) commands exist in </a:t>
            </a:r>
            <a:r>
              <a:rPr lang="en-GB" dirty="0" err="1" smtClean="0"/>
              <a:t>Stata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dirty="0" smtClean="0"/>
              <a:t> is a universal command for two-stage IPD MA</a:t>
            </a:r>
          </a:p>
          <a:p>
            <a:r>
              <a:rPr lang="en-GB" dirty="0"/>
              <a:t>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dirty="0" smtClean="0"/>
              <a:t> </a:t>
            </a:r>
            <a:r>
              <a:rPr lang="en-GB" dirty="0"/>
              <a:t>is </a:t>
            </a:r>
            <a:r>
              <a:rPr lang="en-GB" dirty="0" smtClean="0"/>
              <a:t>a flexible forest plot command</a:t>
            </a:r>
          </a:p>
          <a:p>
            <a:pPr lvl="1"/>
            <a:r>
              <a:rPr lang="en-GB" dirty="0" smtClean="0"/>
              <a:t>does not carry out analysis itself, thus not restricted by it</a:t>
            </a:r>
          </a:p>
          <a:p>
            <a:pPr lvl="1"/>
            <a:r>
              <a:rPr lang="en-GB" dirty="0" smtClean="0"/>
              <a:t>may be useful outside the MA context (e.g. presenting trial subgroups)</a:t>
            </a:r>
          </a:p>
        </p:txBody>
      </p:sp>
    </p:spTree>
    <p:extLst>
      <p:ext uri="{BB962C8B-B14F-4D97-AF65-F5344CB8AC3E}">
        <p14:creationId xmlns:p14="http://schemas.microsoft.com/office/powerpoint/2010/main" val="3929743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IPD meta-analysis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2173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Meta-analysis (MA):</a:t>
            </a:r>
          </a:p>
          <a:p>
            <a:pPr lvl="1"/>
            <a:r>
              <a:rPr lang="en-GB" dirty="0" smtClean="0"/>
              <a:t>Use statistical </a:t>
            </a:r>
            <a:r>
              <a:rPr lang="en-GB" dirty="0"/>
              <a:t>methods to combine results of </a:t>
            </a:r>
            <a:r>
              <a:rPr lang="en-GB" dirty="0" smtClean="0"/>
              <a:t>“similar” trials to give a single estimate of effect</a:t>
            </a:r>
          </a:p>
          <a:p>
            <a:pPr lvl="1"/>
            <a:r>
              <a:rPr lang="en-GB" dirty="0" smtClean="0"/>
              <a:t>Increase power &amp; precision</a:t>
            </a:r>
          </a:p>
          <a:p>
            <a:pPr lvl="1"/>
            <a:r>
              <a:rPr lang="en-GB" dirty="0" smtClean="0"/>
              <a:t>Assess </a:t>
            </a:r>
            <a:r>
              <a:rPr lang="en-GB" dirty="0"/>
              <a:t>whether treatment effects are similar in </a:t>
            </a:r>
            <a:r>
              <a:rPr lang="en-GB" dirty="0" smtClean="0"/>
              <a:t>across trials (heterogeneity)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Aggregate data (AD) </a:t>
            </a:r>
            <a:r>
              <a:rPr lang="en-GB" dirty="0" err="1" smtClean="0"/>
              <a:t>vs</a:t>
            </a:r>
            <a:r>
              <a:rPr lang="en-GB" dirty="0" smtClean="0"/>
              <a:t> IPD:</a:t>
            </a:r>
            <a:endParaRPr lang="en-GB" dirty="0"/>
          </a:p>
          <a:p>
            <a:pPr lvl="1"/>
            <a:r>
              <a:rPr lang="en-GB" dirty="0" smtClean="0"/>
              <a:t>“Traditional” MAs gather results from publications</a:t>
            </a:r>
          </a:p>
          <a:p>
            <a:pPr lvl="2"/>
            <a:r>
              <a:rPr lang="en-GB" dirty="0">
                <a:solidFill>
                  <a:srgbClr val="9A044B"/>
                </a:solidFill>
              </a:rPr>
              <a:t>A</a:t>
            </a:r>
            <a:r>
              <a:rPr lang="en-GB" dirty="0" smtClean="0">
                <a:solidFill>
                  <a:srgbClr val="9A044B"/>
                </a:solidFill>
              </a:rPr>
              <a:t>ggregated across all patients in the trial; nothing is known of individual patients</a:t>
            </a:r>
          </a:p>
          <a:p>
            <a:pPr lvl="1"/>
            <a:r>
              <a:rPr lang="en-GB" dirty="0" smtClean="0"/>
              <a:t>IPD MAs gather </a:t>
            </a:r>
            <a:r>
              <a:rPr lang="en-GB" u="sng" dirty="0" smtClean="0"/>
              <a:t>raw data</a:t>
            </a:r>
            <a:r>
              <a:rPr lang="en-GB" dirty="0" smtClean="0"/>
              <a:t> from trial investigators</a:t>
            </a:r>
          </a:p>
          <a:p>
            <a:pPr lvl="2"/>
            <a:r>
              <a:rPr lang="en-GB" dirty="0" smtClean="0">
                <a:solidFill>
                  <a:srgbClr val="9A044B"/>
                </a:solidFill>
              </a:rPr>
              <a:t>Ensures all relevant patients are included</a:t>
            </a:r>
          </a:p>
          <a:p>
            <a:pPr lvl="2"/>
            <a:r>
              <a:rPr lang="en-GB" dirty="0" smtClean="0">
                <a:solidFill>
                  <a:srgbClr val="9A044B"/>
                </a:solidFill>
              </a:rPr>
              <a:t>Ensures similar analysis across all trials</a:t>
            </a:r>
          </a:p>
          <a:p>
            <a:pPr lvl="2"/>
            <a:r>
              <a:rPr lang="en-GB" dirty="0" smtClean="0">
                <a:solidFill>
                  <a:srgbClr val="9A044B"/>
                </a:solidFill>
              </a:rPr>
              <a:t>Allows more complex analysis, e.g. patient-level interactions</a:t>
            </a:r>
            <a:endParaRPr lang="en-GB" dirty="0">
              <a:solidFill>
                <a:srgbClr val="9A0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85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4040"/>
            <a:ext cx="7772400" cy="3057128"/>
          </a:xfrm>
        </p:spPr>
        <p:txBody>
          <a:bodyPr/>
          <a:lstStyle/>
          <a:p>
            <a:r>
              <a:rPr lang="en-GB" dirty="0"/>
              <a:t>Other </a:t>
            </a:r>
            <a:r>
              <a:rPr lang="en-GB" dirty="0" smtClean="0"/>
              <a:t>related programs (all call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dirty="0" smtClean="0"/>
              <a:t> by default):</a:t>
            </a:r>
            <a:endParaRPr lang="en-GB" dirty="0"/>
          </a:p>
          <a:p>
            <a:pPr lvl="1"/>
            <a:r>
              <a:rPr lang="en-GB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admetan</a:t>
            </a:r>
            <a:r>
              <a:rPr lang="en-GB" dirty="0"/>
              <a:t>: calls </a:t>
            </a:r>
            <a:r>
              <a:rPr lang="en-GB" dirty="0" err="1"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ipdmetan</a:t>
            </a:r>
            <a:r>
              <a:rPr lang="en-GB" dirty="0"/>
              <a:t> to analyse </a:t>
            </a:r>
            <a:r>
              <a:rPr lang="en-GB" dirty="0" smtClean="0"/>
              <a:t>AD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(direct alternative </a:t>
            </a:r>
            <a:r>
              <a:rPr lang="en-GB" dirty="0"/>
              <a:t>to </a:t>
            </a:r>
            <a:r>
              <a:rPr lang="en-GB" dirty="0" err="1"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metan</a:t>
            </a:r>
            <a:r>
              <a:rPr lang="en-GB" dirty="0"/>
              <a:t>)</a:t>
            </a:r>
          </a:p>
          <a:p>
            <a:pPr lvl="1"/>
            <a:r>
              <a:rPr lang="en-GB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ipdover</a:t>
            </a:r>
            <a:r>
              <a:rPr lang="en-GB" dirty="0"/>
              <a:t>: fit model within series of </a:t>
            </a:r>
            <a:r>
              <a:rPr lang="en-GB" dirty="0" smtClean="0"/>
              <a:t>subgroups</a:t>
            </a:r>
          </a:p>
          <a:p>
            <a:pPr lvl="1"/>
            <a:r>
              <a:rPr lang="en-GB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GB" dirty="0" err="1" smtClean="0"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petometan</a:t>
            </a:r>
            <a:r>
              <a:rPr lang="en-GB" dirty="0" smtClean="0"/>
              <a:t>: perform meta-analysis of time-to-event data using the </a:t>
            </a:r>
            <a:r>
              <a:rPr lang="en-GB" dirty="0" err="1" smtClean="0"/>
              <a:t>Peto</a:t>
            </a:r>
            <a:r>
              <a:rPr lang="en-GB" dirty="0" smtClean="0"/>
              <a:t> (log-rank) method</a:t>
            </a:r>
          </a:p>
          <a:p>
            <a:endParaRPr lang="en-GB" dirty="0" smtClean="0"/>
          </a:p>
          <a:p>
            <a:r>
              <a:rPr lang="en-GB" dirty="0" smtClean="0"/>
              <a:t>SSC and </a:t>
            </a:r>
            <a:r>
              <a:rPr lang="en-GB" dirty="0" err="1" smtClean="0"/>
              <a:t>Stata</a:t>
            </a:r>
            <a:r>
              <a:rPr lang="en-GB" dirty="0" smtClean="0"/>
              <a:t> Journal article in near future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7596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Thankyou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065240"/>
          </a:xfrm>
        </p:spPr>
        <p:txBody>
          <a:bodyPr/>
          <a:lstStyle/>
          <a:p>
            <a:r>
              <a:rPr lang="en-GB" dirty="0" smtClean="0"/>
              <a:t>Questions, requests, bug reports: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9A044B"/>
                </a:solidFill>
              </a:rPr>
              <a:t>df@ctu.mrc.ac.uk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Thanks to:</a:t>
            </a:r>
          </a:p>
          <a:p>
            <a:pPr lvl="1"/>
            <a:r>
              <a:rPr lang="en-GB" dirty="0" smtClean="0"/>
              <a:t>Jayne Tierney, Patrick Royston</a:t>
            </a:r>
          </a:p>
          <a:p>
            <a:pPr lvl="1"/>
            <a:r>
              <a:rPr lang="en-GB" dirty="0" smtClean="0"/>
              <a:t>Ross Harris (author of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metan</a:t>
            </a:r>
            <a:r>
              <a:rPr lang="en-GB" dirty="0" smtClean="0"/>
              <a:t>) for advice &amp; support</a:t>
            </a:r>
          </a:p>
          <a:p>
            <a:pPr lvl="1"/>
            <a:r>
              <a:rPr lang="en-GB" dirty="0"/>
              <a:t>Assorted colleagues for testing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Reference:</a:t>
            </a:r>
            <a:endParaRPr lang="en-GB" dirty="0"/>
          </a:p>
          <a:p>
            <a:pPr lvl="1"/>
            <a:r>
              <a:rPr lang="en-GB" dirty="0"/>
              <a:t>Fisher </a:t>
            </a:r>
            <a:r>
              <a:rPr lang="en-GB" dirty="0" smtClean="0"/>
              <a:t>D. J. et al. </a:t>
            </a:r>
            <a:r>
              <a:rPr lang="en-GB" dirty="0"/>
              <a:t>2011. </a:t>
            </a:r>
            <a:r>
              <a:rPr lang="en-GB" i="1" dirty="0" smtClean="0"/>
              <a:t>Journal </a:t>
            </a:r>
            <a:r>
              <a:rPr lang="en-GB" i="1" dirty="0"/>
              <a:t>of Clinical Epidemiology</a:t>
            </a:r>
            <a:r>
              <a:rPr lang="en-GB" dirty="0"/>
              <a:t> 64: 949-67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286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6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64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27" y="260648"/>
            <a:ext cx="650690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2342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Meta-analysis pooling of main (treatment) effect estimate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arm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Fixed-effects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trial reference       |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|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Effect   [95% Conf. Interval]   % Weight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</a:p>
          <a:p>
            <a:pPr algn="l"/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belgium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1.456      1.072     1.979      11.09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EORTC 08861           |    1.643      0.913     2.956       3.02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LILLE                 |    1.568      1.060     2.319       6.81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		       ...         ...       ...	...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effect     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1.178      1.064     1.305     100.00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Test of overall effect = 1: z =   3.153  p =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0.002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Heterogeneity Measures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value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p-value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---------------+-----------------------------------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Cochrane Q     |     15.88      10     0.103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(%)         |     37.0%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   |     0.588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tau²           |    0.0180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= between-study variance (tau²) as a percentage of total variance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= ratio of tau² to typical within-study variance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512" y="1268760"/>
            <a:ext cx="8784976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84868" y="51513"/>
            <a:ext cx="6691387" cy="144016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5" y="212447"/>
            <a:ext cx="2088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Summary of analysis</a:t>
            </a:r>
          </a:p>
          <a:p>
            <a:r>
              <a:rPr lang="en-GB" sz="2000" dirty="0">
                <a:solidFill>
                  <a:srgbClr val="C000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(check!)</a:t>
            </a:r>
          </a:p>
        </p:txBody>
      </p:sp>
    </p:spTree>
    <p:extLst>
      <p:ext uri="{BB962C8B-B14F-4D97-AF65-F5344CB8AC3E}">
        <p14:creationId xmlns:p14="http://schemas.microsoft.com/office/powerpoint/2010/main" val="664106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27" y="260648"/>
            <a:ext cx="650690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2342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Meta-analysis pooling of main (treatment) effect estimate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arm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GB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Fixed-effects</a:t>
            </a:r>
            <a:endParaRPr lang="en-GB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trial reference       |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|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Effect   [95% Conf. Interval]   % Weight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</a:p>
          <a:p>
            <a:pPr algn="l"/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belgium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1.456      1.072     1.979      11.09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EORTC 08861           |    1.643      0.913     2.956       3.02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LILLE                 |    1.568      1.060     2.319       6.81</a:t>
            </a:r>
          </a:p>
          <a:p>
            <a:pPr algn="l"/>
            <a:r>
              <a:rPr lang="en-GB" sz="1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    </a:t>
            </a:r>
            <a:r>
              <a:rPr lang="en-GB" sz="1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        ...       ...	...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effect     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1.178      1.064     1.305     100.00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Test of overall effect = 1: z =   3.153  p =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0.002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Heterogeneity Measures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value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p-value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---------------+-----------------------------------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Cochrane Q     |     15.88      10     0.103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(%)         |     37.0%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   |     0.588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tau²           |    0.0180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= between-study variance (tau²) as a percentage of total variance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= ratio of tau² to typical within-study variance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512" y="1268760"/>
            <a:ext cx="8784976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5536" y="1124744"/>
            <a:ext cx="6945100" cy="295232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458659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List of trial estimates, CIs and weights; test of overall effect significance</a:t>
            </a:r>
          </a:p>
        </p:txBody>
      </p:sp>
    </p:spTree>
    <p:extLst>
      <p:ext uri="{BB962C8B-B14F-4D97-AF65-F5344CB8AC3E}">
        <p14:creationId xmlns:p14="http://schemas.microsoft.com/office/powerpoint/2010/main" val="664106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727" y="260648"/>
            <a:ext cx="650690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Trials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Patients included: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2342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Meta-analysis pooling of main (treatment) effect estimate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arm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GB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Fixed-effects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trial reference       |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|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Effect   [95% Conf. Interval]   % Weight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</a:p>
          <a:p>
            <a:pPr algn="l"/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belgium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1.456      1.072     1.979      11.09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EORTC 08861           |    1.643      0.913     2.956       3.02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LILLE                 |    1.568      1.060     2.319       6.81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		       ...         ...       ...	...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----------------------+---------------------------------------------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effect     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|    1.178      1.064     1.305     100.00</a:t>
            </a:r>
          </a:p>
          <a:p>
            <a:pPr algn="l"/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Test of overall effect = 1: z =   3.153  p = 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0.002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Heterogeneity Measures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|     value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p-value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---------------+-----------------------------------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Cochrane Q     |     15.88      10     0.103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(%)         |     37.0%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   |     0.588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tau²           |    0.0180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I² = between-study variance (tau²) as a percentage of total variance</a:t>
            </a:r>
          </a:p>
          <a:p>
            <a:pPr algn="l"/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Modified H² = ratio of tau² to typical within-study variance</a:t>
            </a:r>
          </a:p>
          <a:p>
            <a:pPr algn="l"/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79512" y="1268760"/>
            <a:ext cx="8784976" cy="28803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7504" y="3861048"/>
            <a:ext cx="6336704" cy="2770575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576" y="435996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Heterogeneity statistics</a:t>
            </a:r>
          </a:p>
        </p:txBody>
      </p:sp>
    </p:spTree>
    <p:extLst>
      <p:ext uri="{BB962C8B-B14F-4D97-AF65-F5344CB8AC3E}">
        <p14:creationId xmlns:p14="http://schemas.microsoft.com/office/powerpoint/2010/main" val="1665482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“One-stage” IPD 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112912"/>
          </a:xfrm>
        </p:spPr>
        <p:txBody>
          <a:bodyPr/>
          <a:lstStyle/>
          <a:p>
            <a:r>
              <a:rPr lang="en-GB" dirty="0" smtClean="0"/>
              <a:t>Consider a linear regression (extension to GLMs or time-to-event regressions is straightforward)</a:t>
            </a:r>
          </a:p>
          <a:p>
            <a:r>
              <a:rPr lang="en-GB" dirty="0" smtClean="0"/>
              <a:t>For a one-stage IPD MA (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/>
              <a:t> = trial,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smtClean="0"/>
              <a:t> = patient):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7936" y="2675092"/>
                <a:ext cx="313560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36" y="2675092"/>
                <a:ext cx="3135602" cy="491417"/>
              </a:xfrm>
              <a:prstGeom prst="rect">
                <a:avLst/>
              </a:prstGeom>
              <a:blipFill rotWithShape="1"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84096" y="4437112"/>
            <a:ext cx="74603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GB" dirty="0" smtClean="0"/>
              <a:t>Examples in </a:t>
            </a:r>
            <a:r>
              <a:rPr lang="en-GB" dirty="0" err="1" smtClean="0"/>
              <a:t>Stata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>
                <a:ea typeface="ＭＳ Ｐゴシック" pitchFamily="-110" charset="-128"/>
                <a:cs typeface="ＭＳ Ｐゴシック" pitchFamily="-110" charset="-128"/>
              </a:rPr>
              <a:t>Fixed effects: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regress y x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i.trial</a:t>
            </a: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>
                <a:ea typeface="ＭＳ Ｐゴシック" pitchFamily="-110" charset="-128"/>
                <a:cs typeface="ＭＳ Ｐゴシック" pitchFamily="-110" charset="-128"/>
              </a:rPr>
              <a:t>Random effects: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xtmixed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x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i.trial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||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trial: x,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nocons</a:t>
            </a:r>
            <a:endParaRPr lang="en-GB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183359"/>
            <a:ext cx="7632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where </a:t>
            </a:r>
            <a:r>
              <a:rPr lang="el-GR" sz="2000" i="1" dirty="0"/>
              <a:t>α</a:t>
            </a:r>
            <a:r>
              <a:rPr lang="en-GB" sz="2000" i="1" baseline="-25000" dirty="0" err="1"/>
              <a:t>i</a:t>
            </a:r>
            <a:r>
              <a:rPr lang="en-GB" sz="2000" i="1" baseline="-25000" dirty="0"/>
              <a:t> </a:t>
            </a:r>
            <a:r>
              <a:rPr lang="en-GB" sz="2000" i="1" baseline="-25000" dirty="0" smtClean="0"/>
              <a:t> </a:t>
            </a:r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= </a:t>
            </a:r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trial identifiers</a:t>
            </a:r>
          </a:p>
          <a:p>
            <a:pPr algn="l"/>
            <a:r>
              <a:rPr lang="el-GR" i="1" dirty="0" smtClean="0"/>
              <a:t>β</a:t>
            </a:r>
            <a:r>
              <a:rPr lang="en-GB" dirty="0" smtClean="0"/>
              <a:t> </a:t>
            </a:r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= </a:t>
            </a:r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overall treatment </a:t>
            </a:r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effect estimated across all </a:t>
            </a:r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trials </a:t>
            </a:r>
            <a:r>
              <a:rPr lang="en-GB" i="1" dirty="0" err="1" smtClean="0"/>
              <a:t>i</a:t>
            </a:r>
            <a:endParaRPr lang="en-GB" i="1" dirty="0" smtClean="0"/>
          </a:p>
          <a:p>
            <a:pPr algn="l"/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(with optional random </a:t>
            </a:r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effect </a:t>
            </a:r>
            <a:r>
              <a:rPr lang="en-GB" i="1" dirty="0" err="1" smtClean="0"/>
              <a:t>u</a:t>
            </a:r>
            <a:r>
              <a:rPr lang="en-GB" i="1" baseline="-25000" dirty="0" err="1" smtClean="0"/>
              <a:t>i</a:t>
            </a:r>
            <a:r>
              <a:rPr lang="en-GB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82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“Two-stage” IPD 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6332400" cy="536848"/>
          </a:xfrm>
        </p:spPr>
        <p:txBody>
          <a:bodyPr/>
          <a:lstStyle/>
          <a:p>
            <a:r>
              <a:rPr lang="en-GB" dirty="0" smtClean="0"/>
              <a:t>For a two-stage IPD MA: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4132" y="2715724"/>
                <a:ext cx="2602507" cy="429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132" y="2715724"/>
                <a:ext cx="2602507" cy="429669"/>
              </a:xfrm>
              <a:prstGeom prst="rect">
                <a:avLst/>
              </a:prstGeom>
              <a:blipFill rotWithShape="1">
                <a:blip r:embed="rId2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10742" y="1883004"/>
                <a:ext cx="2749984" cy="429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(1)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(1)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42" y="1883004"/>
                <a:ext cx="2749984" cy="429669"/>
              </a:xfrm>
              <a:prstGeom prst="rect">
                <a:avLst/>
              </a:prstGeom>
              <a:blipFill rotWithShape="1">
                <a:blip r:embed="rId3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31840" y="2394426"/>
            <a:ext cx="553998" cy="4001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31281" y="1900797"/>
            <a:ext cx="1386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for trial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9893" y="2751311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for trial </a:t>
            </a:r>
            <a:r>
              <a:rPr lang="en-GB" i="1" dirty="0" err="1" smtClean="0"/>
              <a:t>i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67174" y="2396976"/>
            <a:ext cx="553998" cy="4001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38200" y="3523332"/>
            <a:ext cx="1357536" cy="4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GB" kern="0" dirty="0" smtClean="0"/>
              <a:t>Then:</a:t>
            </a:r>
            <a:endParaRPr lang="en-GB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495466" y="3356992"/>
                <a:ext cx="1682768" cy="77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66" y="3356992"/>
                <a:ext cx="1682768" cy="7719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427984" y="3523332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and</a:t>
            </a:r>
            <a:endParaRPr lang="en-GB" sz="200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995936" y="4092023"/>
                <a:ext cx="1823896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𝑠𝑒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92023"/>
                <a:ext cx="1823896" cy="847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827584" y="4935069"/>
                <a:ext cx="7740139" cy="1538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10" charset="-128"/>
                    <a:cs typeface="ＭＳ Ｐゴシック" pitchFamily="-110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20049"/>
                  </a:buClr>
                  <a:buChar char="»"/>
                  <a:defRPr i="1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r>
                  <a:rPr lang="en-GB" kern="0" dirty="0" smtClean="0"/>
                  <a:t>Weights </a:t>
                </a:r>
                <a:r>
                  <a:rPr lang="en-GB" sz="2400" i="1" kern="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w</a:t>
                </a:r>
                <a:r>
                  <a:rPr lang="en-GB" sz="2400" i="1" kern="0" baseline="-25000" dirty="0" err="1" smtClean="0">
                    <a:latin typeface="Times" panose="02020603050405020304" pitchFamily="18" charset="0"/>
                    <a:cs typeface="Times" panose="02020603050405020304" pitchFamily="18" charset="0"/>
                  </a:rPr>
                  <a:t>i</a:t>
                </a:r>
                <a:r>
                  <a:rPr lang="en-GB" kern="0" dirty="0" smtClean="0"/>
                  <a:t> may be altered to give random effects</a:t>
                </a:r>
              </a:p>
              <a:p>
                <a:pPr lvl="1"/>
                <a:r>
                  <a:rPr lang="en-GB" kern="0" dirty="0" smtClean="0"/>
                  <a:t>e.g. </a:t>
                </a:r>
                <a:r>
                  <a:rPr lang="en-GB" kern="0" dirty="0" err="1" smtClean="0"/>
                  <a:t>DerSimonian</a:t>
                </a:r>
                <a:r>
                  <a:rPr lang="en-GB" kern="0" dirty="0" smtClean="0"/>
                  <a:t> &amp; Laird,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𝑠𝑒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GB" kern="0" dirty="0" smtClean="0"/>
              </a:p>
              <a:p>
                <a:r>
                  <a:rPr lang="en-GB" kern="0" dirty="0" smtClean="0"/>
                  <a:t>Straightforward, but currently messy in </a:t>
                </a:r>
                <a:r>
                  <a:rPr lang="en-GB" kern="0" dirty="0" err="1" smtClean="0"/>
                  <a:t>Stata</a:t>
                </a:r>
                <a:endParaRPr lang="en-GB" kern="0" dirty="0"/>
              </a:p>
            </p:txBody>
          </p:sp>
        </mc:Choice>
        <mc:Fallback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935069"/>
                <a:ext cx="7740139" cy="1538666"/>
              </a:xfrm>
              <a:prstGeom prst="rect">
                <a:avLst/>
              </a:prstGeom>
              <a:blipFill rotWithShape="1">
                <a:blip r:embed="rId6"/>
                <a:stretch>
                  <a:fillRect l="-867" t="-31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51781" y="4291171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where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292080" y="3379316"/>
                <a:ext cx="1788245" cy="767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𝑠𝑒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GB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379316"/>
                <a:ext cx="1788245" cy="7678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458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Treatment-covariate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90656" cy="5145360"/>
          </a:xfrm>
        </p:spPr>
        <p:txBody>
          <a:bodyPr/>
          <a:lstStyle/>
          <a:p>
            <a:r>
              <a:rPr lang="en-GB" dirty="0" smtClean="0"/>
              <a:t>Assessment of patient-level covariate interactions is a great advantage of IPD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Arguably best done with “one-stage”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Main effects &amp; interactions (&amp; correlations) estimated simultaneously</a:t>
            </a:r>
          </a:p>
          <a:p>
            <a:r>
              <a:rPr lang="en-GB" dirty="0" smtClean="0"/>
              <a:t>But basic analysis also possible with “two-stage”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Relative effect (interaction coefficient) only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Same approach (inverse-variance) as for main effects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Ensures no estimation bias from between-trial effects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Can be presented in a forest plot, with assessment of heterogeneity etc.</a:t>
            </a:r>
          </a:p>
          <a:p>
            <a:r>
              <a:rPr lang="en-GB" dirty="0" smtClean="0"/>
              <a:t>Discussed in a published paper (Fisher 2011)</a:t>
            </a:r>
            <a:endParaRPr lang="en-GB" dirty="0"/>
          </a:p>
          <a:p>
            <a:pPr marL="457200" lvl="1" indent="0">
              <a:buNone/>
            </a:pPr>
            <a:endParaRPr lang="en-GB" dirty="0" smtClean="0">
              <a:solidFill>
                <a:srgbClr val="9A044B"/>
              </a:solidFill>
            </a:endParaRPr>
          </a:p>
          <a:p>
            <a:pPr lvl="1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7455" y="2348880"/>
                <a:ext cx="437626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55" y="2348880"/>
                <a:ext cx="4376262" cy="491417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5148064" y="2312875"/>
            <a:ext cx="432048" cy="563425"/>
          </a:xfrm>
          <a:prstGeom prst="ellipse">
            <a:avLst/>
          </a:prstGeom>
          <a:noFill/>
          <a:ln w="50800" cap="flat" cmpd="sng" algn="ctr">
            <a:solidFill>
              <a:srgbClr val="C00000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37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“One-stage” </a:t>
            </a:r>
            <a:r>
              <a:rPr lang="en-GB" dirty="0" err="1" smtClean="0"/>
              <a:t>vs</a:t>
            </a:r>
            <a:r>
              <a:rPr lang="en-GB" dirty="0" smtClean="0"/>
              <a:t> “two-stage”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79281"/>
              </p:ext>
            </p:extLst>
          </p:nvPr>
        </p:nvGraphicFramePr>
        <p:xfrm>
          <a:off x="539552" y="1556792"/>
          <a:ext cx="8280920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1533"/>
                <a:gridCol w="3185835"/>
                <a:gridCol w="4253552"/>
              </a:tblGrid>
              <a:tr h="359899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One-stage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Two-stage</a:t>
                      </a:r>
                      <a:endParaRPr lang="en-GB" dirty="0"/>
                    </a:p>
                  </a:txBody>
                  <a:tcPr/>
                </a:tc>
              </a:tr>
              <a:tr h="197944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Pros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ll </a:t>
                      </a:r>
                      <a:r>
                        <a:rPr lang="en-GB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coeffs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en-GB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correls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estimated simultaneously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Flexible &amp; extendable model structure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Natural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extension of AD MA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Easily presentable in forest plots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Applicable to any set of effect estimates and SEs</a:t>
                      </a:r>
                    </a:p>
                    <a:p>
                      <a:pPr marL="0" indent="266700">
                        <a:buFontTx/>
                        <a:buNone/>
                      </a:pP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(incl. interactions)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Negligible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difference to 1S in most common scenarios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4192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Cons</a:t>
                      </a:r>
                      <a:endParaRPr lang="en-GB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Requires more statistical expertise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Challenging in certain situations, e.g. random-effects with time-to-event data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Not a natural fit with forest plots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Only a single</a:t>
                      </a: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 estimate can be pooled, which limits complexity</a:t>
                      </a:r>
                    </a:p>
                    <a:p>
                      <a:pPr marL="0" indent="266700">
                        <a:buFontTx/>
                        <a:buNone/>
                      </a:pP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(e.g. interactions)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dirty="0" smtClean="0">
                          <a:solidFill>
                            <a:srgbClr val="C00000"/>
                          </a:solidFill>
                        </a:rPr>
                        <a:t>Theoretically inferior in (at least) some scenarios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259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968552"/>
          </a:xfrm>
        </p:spPr>
        <p:txBody>
          <a:bodyPr/>
          <a:lstStyle/>
          <a:p>
            <a:r>
              <a:rPr lang="en-GB" dirty="0"/>
              <a:t>IPD MA of randomised trials of post-operative radiotherapy (PORT) in non-small cell lung </a:t>
            </a:r>
            <a:r>
              <a:rPr lang="en-GB" dirty="0" smtClean="0"/>
              <a:t>cancer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Trial ID (k=11)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Patient ID (n=2343)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Treatment arm</a:t>
            </a:r>
            <a:endParaRPr lang="en-GB" dirty="0">
              <a:solidFill>
                <a:srgbClr val="9A044B"/>
              </a:solidFill>
            </a:endParaRPr>
          </a:p>
          <a:p>
            <a:r>
              <a:rPr lang="en-GB" dirty="0"/>
              <a:t>Outcome is censored time to overall survival (death from any cause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Time to event (from randomisation)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Event type (death or censorship)</a:t>
            </a:r>
            <a:endParaRPr lang="en-GB" dirty="0">
              <a:solidFill>
                <a:srgbClr val="9A044B"/>
              </a:solidFill>
            </a:endParaRPr>
          </a:p>
          <a:p>
            <a:r>
              <a:rPr lang="en-GB" dirty="0"/>
              <a:t>Certain covariate measurements also available, not necessarily for all trials or </a:t>
            </a:r>
            <a:r>
              <a:rPr lang="en-GB" dirty="0" smtClean="0"/>
              <a:t>patients</a:t>
            </a: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Disease stage (factor, but treat as continuous)</a:t>
            </a:r>
            <a:endParaRPr lang="en-GB" dirty="0" smtClean="0">
              <a:solidFill>
                <a:srgbClr val="9A044B"/>
              </a:solidFill>
            </a:endParaRPr>
          </a:p>
          <a:p>
            <a:pPr lvl="1"/>
            <a:r>
              <a:rPr lang="en-GB" dirty="0" smtClean="0">
                <a:solidFill>
                  <a:srgbClr val="9A044B"/>
                </a:solidFill>
              </a:rPr>
              <a:t>(+ others)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244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dirty="0" smtClean="0"/>
              <a:t> 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80099"/>
            <a:ext cx="8496944" cy="164399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study(</a:t>
            </a:r>
            <a:r>
              <a:rPr lang="en-GB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trialid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eform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: </a:t>
            </a:r>
            <a:r>
              <a:rPr lang="en-GB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stcox</a:t>
            </a:r>
            <a:r>
              <a:rPr lang="en-GB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arm, strata(sex)</a:t>
            </a:r>
          </a:p>
        </p:txBody>
      </p:sp>
      <p:sp>
        <p:nvSpPr>
          <p:cNvPr id="4" name="Right Brace 3"/>
          <p:cNvSpPr/>
          <p:nvPr/>
        </p:nvSpPr>
        <p:spPr bwMode="auto">
          <a:xfrm rot="5400000">
            <a:off x="2979666" y="3796000"/>
            <a:ext cx="216024" cy="3250827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 rot="5400000">
            <a:off x="6766198" y="3619167"/>
            <a:ext cx="210672" cy="3609845"/>
          </a:xfrm>
          <a:prstGeom prst="righ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60143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C00000"/>
                </a:solidFill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ipdmetan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 options after comma, before colon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601434"/>
            <a:ext cx="349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ＭＳ Ｐゴシック" pitchFamily="-110" charset="-128"/>
                <a:cs typeface="Times New Roman" panose="02020603050405020304" pitchFamily="18" charset="0"/>
              </a:rPr>
              <a:t>estimation_command</a:t>
            </a:r>
            <a:r>
              <a:rPr lang="en-GB" sz="2000" dirty="0" smtClean="0">
                <a:solidFill>
                  <a:srgbClr val="C00000"/>
                </a:solidFill>
                <a:latin typeface="Courier New" panose="02070309020205020404" pitchFamily="49" charset="0"/>
                <a:ea typeface="ＭＳ Ｐゴシック" pitchFamily="-110" charset="-128"/>
                <a:cs typeface="Courier New" panose="02070309020205020404" pitchFamily="49" charset="0"/>
              </a:rPr>
              <a:t> 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and options after colon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585603"/>
            <a:ext cx="8283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+mn-lt"/>
                <a:ea typeface="ＭＳ Ｐゴシック" pitchFamily="-110" charset="-128"/>
                <a:cs typeface="ＭＳ Ｐゴシック" pitchFamily="-110" charset="-128"/>
              </a:rPr>
              <a:t>Uses “prefix” command syntax</a:t>
            </a:r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algn="l"/>
            <a:endParaRPr lang="en-GB" sz="200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  <a:p>
            <a:pPr algn="l"/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ipdmetan</a:t>
            </a:r>
            <a:r>
              <a:rPr lang="en-GB" sz="2000" dirty="0"/>
              <a:t> [</a:t>
            </a:r>
            <a:r>
              <a:rPr lang="en-GB" sz="2000" i="1" dirty="0" err="1"/>
              <a:t>exp_list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study(</a:t>
            </a:r>
            <a:r>
              <a:rPr lang="en-GB" sz="2000" i="1" dirty="0" err="1"/>
              <a:t>study_ID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/>
              <a:t> [ </a:t>
            </a:r>
            <a:r>
              <a:rPr lang="en-GB" sz="2000" i="1" dirty="0" err="1"/>
              <a:t>ipd_options</a:t>
            </a:r>
            <a:r>
              <a:rPr lang="en-GB" sz="2000" i="1" dirty="0"/>
              <a:t> </a:t>
            </a:r>
            <a:endParaRPr lang="en-GB" sz="2000" i="1" dirty="0" smtClean="0"/>
          </a:p>
          <a:p>
            <a:pPr algn="l"/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ad(</a:t>
            </a:r>
            <a:r>
              <a:rPr lang="en-GB" sz="2000" i="1" dirty="0" err="1" smtClean="0"/>
              <a:t>aggregate_data_options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forestplot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i="1" dirty="0" err="1"/>
              <a:t>forest_plot_options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 smtClean="0"/>
              <a:t>]</a:t>
            </a:r>
            <a:endParaRPr lang="en-GB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sz="2000" dirty="0" smtClean="0"/>
              <a:t>		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i="1" dirty="0" err="1" smtClean="0"/>
              <a:t>estimation_command</a:t>
            </a:r>
            <a:r>
              <a:rPr lang="en-GB" sz="2000" dirty="0" smtClean="0"/>
              <a:t>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algn="l"/>
            <a:endParaRPr lang="en-GB" sz="200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356992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>
                <a:latin typeface="+mn-lt"/>
                <a:ea typeface="ＭＳ Ｐゴシック" pitchFamily="-110" charset="-128"/>
                <a:cs typeface="ＭＳ Ｐゴシック" pitchFamily="-110" charset="-128"/>
              </a:rPr>
              <a:t>Example:</a:t>
            </a:r>
            <a:endParaRPr lang="en-GB" sz="2000" dirty="0">
              <a:latin typeface="+mn-lt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940152" y="4581128"/>
            <a:ext cx="859374" cy="43204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72200" y="4117104"/>
            <a:ext cx="286603" cy="464024"/>
          </a:xfrm>
          <a:custGeom>
            <a:avLst/>
            <a:gdLst>
              <a:gd name="connsiteX0" fmla="*/ 0 w 286603"/>
              <a:gd name="connsiteY0" fmla="*/ 464024 h 464024"/>
              <a:gd name="connsiteX1" fmla="*/ 68238 w 286603"/>
              <a:gd name="connsiteY1" fmla="*/ 218364 h 464024"/>
              <a:gd name="connsiteX2" fmla="*/ 286603 w 286603"/>
              <a:gd name="connsiteY2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603" h="464024">
                <a:moveTo>
                  <a:pt x="0" y="464024"/>
                </a:moveTo>
                <a:cubicBezTo>
                  <a:pt x="10235" y="379862"/>
                  <a:pt x="20471" y="295701"/>
                  <a:pt x="68238" y="218364"/>
                </a:cubicBezTo>
                <a:cubicBezTo>
                  <a:pt x="116005" y="141027"/>
                  <a:pt x="201304" y="70513"/>
                  <a:pt x="286603" y="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28498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default is to pool </a:t>
            </a:r>
            <a:r>
              <a:rPr lang="en-GB" sz="1600" dirty="0" err="1" smtClean="0">
                <a:solidFill>
                  <a:srgbClr val="C00000"/>
                </a:solidFill>
                <a:latin typeface="+mj-lt"/>
              </a:rPr>
              <a:t>coeffs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from first dep. </a:t>
            </a:r>
            <a:r>
              <a:rPr lang="en-GB" sz="1600" dirty="0">
                <a:solidFill>
                  <a:srgbClr val="C00000"/>
                </a:solidFill>
                <a:latin typeface="+mj-lt"/>
              </a:rPr>
              <a:t>v</a:t>
            </a: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ar. (excluding baseline factor levels)</a:t>
            </a:r>
            <a:endParaRPr lang="en-GB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5423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C-_powerpoint-WG10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MRC-_powerpoint-WG10.pot</Template>
  <TotalTime>2095</TotalTime>
  <Words>1793</Words>
  <Application>Microsoft Office PowerPoint</Application>
  <PresentationFormat>On-screen Show (4:3)</PresentationFormat>
  <Paragraphs>688</Paragraphs>
  <Slides>35</Slides>
  <Notes>3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MRC-_powerpoint-WG10</vt:lpstr>
      <vt:lpstr>Default Design</vt:lpstr>
      <vt:lpstr>PowerPoint Presentation</vt:lpstr>
      <vt:lpstr>Outline of presentation</vt:lpstr>
      <vt:lpstr>Introduction to IPD meta-analysis</vt:lpstr>
      <vt:lpstr>“One-stage” IPD MA</vt:lpstr>
      <vt:lpstr>“Two-stage” IPD MA</vt:lpstr>
      <vt:lpstr>Treatment-covariate interactions</vt:lpstr>
      <vt:lpstr>“One-stage” vs “two-stage”</vt:lpstr>
      <vt:lpstr>Example data</vt:lpstr>
      <vt:lpstr>ipdmetan syntax</vt:lpstr>
      <vt:lpstr>PowerPoint Presentation</vt:lpstr>
      <vt:lpstr>Basic forest plot</vt:lpstr>
      <vt:lpstr>Forest plot of covariate interactions</vt:lpstr>
      <vt:lpstr>Inclusion of aggregate data</vt:lpstr>
      <vt:lpstr>(Aside: Contents of subgroup1.dta)</vt:lpstr>
      <vt:lpstr>Inclusion of aggregate data: Syntax</vt:lpstr>
      <vt:lpstr>Inclusion of aggregate data: Screen output</vt:lpstr>
      <vt:lpstr>Inclusion of aggregate data: Forest plot</vt:lpstr>
      <vt:lpstr>Advanced syntax example: non “e-class” estimation command</vt:lpstr>
      <vt:lpstr>Advanced syntax example: columns of data in forestplot</vt:lpstr>
      <vt:lpstr>Advanced syntax example: Forest plot</vt:lpstr>
      <vt:lpstr>Advanced syntax example: Forest plot</vt:lpstr>
      <vt:lpstr>The forestplot command</vt:lpstr>
      <vt:lpstr>forestplot syntax</vt:lpstr>
      <vt:lpstr>using_option syntax</vt:lpstr>
      <vt:lpstr>plot_options syntax</vt:lpstr>
      <vt:lpstr>Example forestplot dataset (“resultsset” from last ipdmetan example)</vt:lpstr>
      <vt:lpstr>“Stacking” of forest plots</vt:lpstr>
      <vt:lpstr>PowerPoint Presentation</vt:lpstr>
      <vt:lpstr>Summary and conclusion</vt:lpstr>
      <vt:lpstr>Further information</vt:lpstr>
      <vt:lpstr>Thankyou!</vt:lpstr>
      <vt:lpstr>PowerPoint Presentation</vt:lpstr>
      <vt:lpstr>PowerPoint Presentation</vt:lpstr>
      <vt:lpstr>PowerPoint Presentation</vt:lpstr>
      <vt:lpstr>PowerPoint Presentation</vt:lpstr>
    </vt:vector>
  </TitlesOfParts>
  <Company>MRC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 Watt</dc:creator>
  <cp:lastModifiedBy>David Fisher</cp:lastModifiedBy>
  <cp:revision>232</cp:revision>
  <cp:lastPrinted>2013-09-10T15:05:57Z</cp:lastPrinted>
  <dcterms:created xsi:type="dcterms:W3CDTF">2012-11-29T11:33:14Z</dcterms:created>
  <dcterms:modified xsi:type="dcterms:W3CDTF">2013-09-13T09:15:23Z</dcterms:modified>
</cp:coreProperties>
</file>