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59" r:id="rId4"/>
    <p:sldId id="261" r:id="rId5"/>
    <p:sldId id="264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 autoAdjust="0"/>
    <p:restoredTop sz="94660"/>
  </p:normalViewPr>
  <p:slideViewPr>
    <p:cSldViewPr>
      <p:cViewPr varScale="1">
        <p:scale>
          <a:sx n="84" d="100"/>
          <a:sy n="84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0AAA6-09AE-4B7F-BEB6-1B1DD239702A}" type="datetimeFigureOut">
              <a:rPr lang="en-US" smtClean="0"/>
              <a:t>9/11/2012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21351-C294-439A-85A0-6DD5BDF8E0A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23574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1122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57412" cy="365125"/>
          </a:xfrm>
        </p:spPr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www.animatedgraphs.co.uk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328850" cy="365125"/>
          </a:xfrm>
        </p:spPr>
        <p:txBody>
          <a:bodyPr/>
          <a:lstStyle/>
          <a:p>
            <a:r>
              <a:rPr lang="en-US" smtClean="0"/>
              <a:t>Stata Users’ Group London 2012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www.animatedgraphs.co.uk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257412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www.animatedgraphs.co.uk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42984"/>
            <a:ext cx="5111750" cy="49831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57430"/>
            <a:ext cx="3008313" cy="37687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328850" cy="365125"/>
          </a:xfrm>
        </p:spPr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www.animatedgraphs.co.uk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3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Stata Users’ Group London 2012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GB" dirty="0" err="1" smtClean="0"/>
              <a:t>www.animatedgraphs.co.uk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7108-BF02-4426-A053-00978C7E89B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nimated%20graphs\scrolling_line.m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nimated%20graphs\nice_bivariate2.m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nimated%20graphs\trails_bivariate.mp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nimated%20graphs\stata_hans.mp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nimated%20graphs\Hans200_long.wm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nimated%20graphs\Argonauts.wm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nimated%20graphs\Gromit.wm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nimated%20graphs\filling_line.m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785949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Producing animated graphs from </a:t>
            </a:r>
            <a:r>
              <a:rPr lang="en-GB" b="1" dirty="0" err="1" smtClean="0"/>
              <a:t>Stata</a:t>
            </a:r>
            <a:r>
              <a:rPr lang="en-GB" b="1" dirty="0" smtClean="0"/>
              <a:t> without having to learn </a:t>
            </a:r>
            <a:br>
              <a:rPr lang="en-GB" b="1" dirty="0" smtClean="0"/>
            </a:br>
            <a:r>
              <a:rPr lang="en-GB" b="1" dirty="0" smtClean="0"/>
              <a:t>any other software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4290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Robert Grant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Senior Research Fellow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St George’s, University of London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&amp; Kingston University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2290" name="AutoShape 2" descr="https://staffspace.kingston.ac.uk/teams/hscs/marketing-comms/PublishingImages/KU_SGUL_Faculty-logo_RGB_646x211_72dpi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4" descr="KU_SGUL_Faculty-logo_RGB_646x211_72dp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5572140"/>
            <a:ext cx="3505203" cy="1144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738" y="49735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Example 2: </a:t>
            </a:r>
            <a:br>
              <a:rPr lang="en-GB" b="1" dirty="0" smtClean="0"/>
            </a:br>
            <a:r>
              <a:rPr lang="en-GB" b="1" dirty="0" smtClean="0"/>
              <a:t>Line scrolling from left to right</a:t>
            </a:r>
            <a:endParaRPr lang="en-GB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pic>
        <p:nvPicPr>
          <p:cNvPr id="8" name="scrolling_line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1752600"/>
            <a:ext cx="47244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738" y="49735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Example 3: </a:t>
            </a:r>
            <a:br>
              <a:rPr lang="en-GB" b="1" dirty="0" smtClean="0"/>
            </a:br>
            <a:r>
              <a:rPr lang="en-GB" b="1" dirty="0" smtClean="0"/>
              <a:t>Interpolated </a:t>
            </a:r>
            <a:r>
              <a:rPr lang="en-GB" b="1" dirty="0" err="1" smtClean="0"/>
              <a:t>scatterplot</a:t>
            </a:r>
            <a:endParaRPr lang="en-GB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pic>
        <p:nvPicPr>
          <p:cNvPr id="7" name="nice_bivariate2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85852" y="1285860"/>
            <a:ext cx="6505596" cy="47377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738" y="49735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Example 4: </a:t>
            </a:r>
            <a:br>
              <a:rPr lang="en-GB" b="1" dirty="0" smtClean="0"/>
            </a:br>
            <a:r>
              <a:rPr lang="en-GB" b="1" dirty="0" smtClean="0"/>
              <a:t>Trails made with phantom data</a:t>
            </a:r>
            <a:endParaRPr lang="en-GB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pic>
        <p:nvPicPr>
          <p:cNvPr id="8" name="trails_bivariate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2976" y="1357298"/>
            <a:ext cx="6719910" cy="4893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Use or abuse?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possible to draw the eye to one aspect of the animation through your aesthetic choices</a:t>
            </a:r>
          </a:p>
          <a:p>
            <a:pPr lvl="2"/>
            <a:r>
              <a:rPr lang="en-GB" dirty="0" smtClean="0"/>
              <a:t>“My voice is a powerful gift. It can be used for good or it can be used for evil.” - Barry White</a:t>
            </a:r>
          </a:p>
          <a:p>
            <a:r>
              <a:rPr lang="en-GB" dirty="0" smtClean="0"/>
              <a:t>Some points might move faster than others; should data start and stop moving together?</a:t>
            </a:r>
          </a:p>
          <a:p>
            <a:r>
              <a:rPr lang="en-GB" dirty="0" smtClean="0"/>
              <a:t>Be careful to control axes so they don’t creep</a:t>
            </a:r>
          </a:p>
          <a:p>
            <a:r>
              <a:rPr lang="en-GB" dirty="0" smtClean="0"/>
              <a:t>Colour, light, emphasis, sound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738" y="49735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Example 5: </a:t>
            </a:r>
            <a:br>
              <a:rPr lang="en-GB" b="1" dirty="0" smtClean="0"/>
            </a:br>
            <a:r>
              <a:rPr lang="en-GB" b="1" dirty="0" smtClean="0"/>
              <a:t>Hans recreated</a:t>
            </a:r>
            <a:endParaRPr lang="en-GB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pic>
        <p:nvPicPr>
          <p:cNvPr id="7" name="stata_hans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85852" y="1500174"/>
            <a:ext cx="6442408" cy="4572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/>
              <a:t>Stata</a:t>
            </a:r>
            <a:r>
              <a:rPr lang="en-GB" b="1" dirty="0" smtClean="0"/>
              <a:t> strengths and weaknesses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en-GB" dirty="0" smtClean="0"/>
              <a:t>The ease and flexibility of macros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en-GB" dirty="0" smtClean="0"/>
              <a:t>Having a direct link to the operating system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en-GB" dirty="0" smtClean="0"/>
              <a:t>Powerful graphics</a:t>
            </a:r>
          </a:p>
          <a:p>
            <a:pPr>
              <a:buClr>
                <a:srgbClr val="FF0000"/>
              </a:buClr>
              <a:buFont typeface="Mistral" pitchFamily="66" charset="0"/>
              <a:buChar char="X"/>
            </a:pPr>
            <a:r>
              <a:rPr lang="en-GB" dirty="0" smtClean="0"/>
              <a:t>Having to display each graph slows it down</a:t>
            </a:r>
          </a:p>
          <a:p>
            <a:pPr>
              <a:buClr>
                <a:srgbClr val="FF0000"/>
              </a:buClr>
              <a:buFont typeface="Mistral" pitchFamily="66" charset="0"/>
              <a:buChar char="X"/>
            </a:pPr>
            <a:r>
              <a:rPr lang="en-GB" dirty="0" smtClean="0"/>
              <a:t>Having to split into multiple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-graph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en-GB" dirty="0" smtClean="0"/>
              <a:t>commands to change size and colour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www.animatedgraphs.co.uk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these examples, and some more</a:t>
            </a:r>
          </a:p>
          <a:p>
            <a:r>
              <a:rPr lang="en-GB" dirty="0" smtClean="0"/>
              <a:t>All the do-files</a:t>
            </a:r>
          </a:p>
          <a:p>
            <a:r>
              <a:rPr lang="en-GB" dirty="0" smtClean="0"/>
              <a:t>Tips on achieving particular aesthetics</a:t>
            </a:r>
          </a:p>
          <a:p>
            <a:r>
              <a:rPr lang="en-GB" dirty="0" smtClean="0"/>
              <a:t>User contributions</a:t>
            </a:r>
          </a:p>
          <a:p>
            <a:r>
              <a:rPr lang="en-GB" dirty="0" smtClean="0"/>
              <a:t>Expanding into R, SPSS, and maybe Excel VBA</a:t>
            </a:r>
          </a:p>
          <a:p>
            <a:r>
              <a:rPr lang="en-GB" dirty="0" smtClean="0"/>
              <a:t>Consultancy: I can do bespoke graphs but would rather teach you how to catch the fish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objective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21859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I have seen some cool graphs made into videos like Hans </a:t>
            </a:r>
            <a:r>
              <a:rPr lang="en-GB" dirty="0" err="1" smtClean="0"/>
              <a:t>Rosling’s</a:t>
            </a:r>
            <a:r>
              <a:rPr lang="en-GB" dirty="0" smtClean="0"/>
              <a:t> 200 Countries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0034" y="5715016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I thought “I want to do that!”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pic>
        <p:nvPicPr>
          <p:cNvPr id="9" name="Hans200_long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428859" y="2428868"/>
            <a:ext cx="4476781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objective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 analyse data all day long</a:t>
            </a:r>
          </a:p>
          <a:p>
            <a:pPr lvl="2"/>
            <a:r>
              <a:rPr lang="en-GB" dirty="0" smtClean="0"/>
              <a:t>I am (if I say so myself) pretty good using stats software</a:t>
            </a:r>
          </a:p>
          <a:p>
            <a:pPr lvl="2"/>
            <a:r>
              <a:rPr lang="en-GB" dirty="0" smtClean="0"/>
              <a:t>but I know nothing about video software</a:t>
            </a:r>
          </a:p>
          <a:p>
            <a:pPr lvl="2"/>
            <a:r>
              <a:rPr lang="en-GB" dirty="0" smtClean="0"/>
              <a:t>and in fact I don't have the time/money/energy to learn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objective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r>
              <a:rPr lang="en-GB" dirty="0" smtClean="0"/>
              <a:t>I analyse data all day long</a:t>
            </a:r>
          </a:p>
          <a:p>
            <a:pPr lvl="2"/>
            <a:r>
              <a:rPr lang="en-GB" dirty="0" smtClean="0"/>
              <a:t>I am (if I say so myself) pretty good using stats software</a:t>
            </a:r>
          </a:p>
          <a:p>
            <a:pPr lvl="2"/>
            <a:r>
              <a:rPr lang="en-GB" dirty="0" smtClean="0"/>
              <a:t>but I know nothing about video software</a:t>
            </a:r>
          </a:p>
          <a:p>
            <a:pPr lvl="2"/>
            <a:r>
              <a:rPr lang="en-GB" dirty="0" smtClean="0"/>
              <a:t>and in fact I don't have the time/money/energy to learn</a:t>
            </a:r>
          </a:p>
          <a:p>
            <a:r>
              <a:rPr lang="en-GB" dirty="0" smtClean="0"/>
              <a:t>I want to make animations from </a:t>
            </a:r>
            <a:r>
              <a:rPr lang="en-GB" u="sng" dirty="0" smtClean="0"/>
              <a:t>inside</a:t>
            </a:r>
            <a:r>
              <a:rPr lang="en-GB" dirty="0" smtClean="0"/>
              <a:t> </a:t>
            </a:r>
            <a:r>
              <a:rPr lang="en-GB" dirty="0" err="1" smtClean="0"/>
              <a:t>Stata</a:t>
            </a:r>
            <a:r>
              <a:rPr lang="en-GB" dirty="0" smtClean="0"/>
              <a:t> </a:t>
            </a:r>
          </a:p>
          <a:p>
            <a:r>
              <a:rPr lang="en-GB" dirty="0" smtClean="0"/>
              <a:t>I want the process to be simple but totally flexible so I am not restricted in the look of my animations and the effects I can build into them.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</a:t>
            </a:r>
            <a:r>
              <a:rPr lang="en-GB" b="1" dirty="0" smtClean="0"/>
              <a:t>top frame animation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Movies are made up of a series of still images</a:t>
            </a:r>
          </a:p>
          <a:p>
            <a:r>
              <a:rPr lang="en-GB" sz="2800" dirty="0" smtClean="0"/>
              <a:t>If you can control the images, you can make anything happen</a:t>
            </a:r>
          </a:p>
          <a:p>
            <a:r>
              <a:rPr lang="en-GB" sz="2800" dirty="0" smtClean="0"/>
              <a:t>You already know how to control </a:t>
            </a:r>
            <a:r>
              <a:rPr lang="en-GB" sz="2800" dirty="0" err="1" smtClean="0"/>
              <a:t>Stata</a:t>
            </a:r>
            <a:r>
              <a:rPr lang="en-GB" sz="2800" dirty="0" smtClean="0"/>
              <a:t> graphs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pic>
        <p:nvPicPr>
          <p:cNvPr id="8" name="Argonauts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857488" y="3571876"/>
            <a:ext cx="3714776" cy="2786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</a:t>
            </a:r>
            <a:r>
              <a:rPr lang="en-GB" b="1" dirty="0" smtClean="0"/>
              <a:t>top frame animation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For Ray </a:t>
            </a:r>
            <a:r>
              <a:rPr lang="en-GB" dirty="0" err="1" smtClean="0"/>
              <a:t>Harryhausen</a:t>
            </a:r>
            <a:r>
              <a:rPr lang="en-GB" dirty="0" smtClean="0"/>
              <a:t> or Nick Park and their talented animators, this was (and still is) very hard work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8596" y="5000636"/>
            <a:ext cx="8229600" cy="1328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you have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Stata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programming at your disposal to make lots of images quickly</a:t>
            </a:r>
          </a:p>
        </p:txBody>
      </p:sp>
      <p:pic>
        <p:nvPicPr>
          <p:cNvPr id="11" name="Gromit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786050" y="2714620"/>
            <a:ext cx="3157534" cy="2368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basic do-file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Set up macros with the graph options</a:t>
            </a:r>
          </a:p>
          <a:p>
            <a:r>
              <a:rPr lang="en-GB" dirty="0" smtClean="0"/>
              <a:t>Loop over the number of frames</a:t>
            </a:r>
          </a:p>
          <a:p>
            <a:pPr lvl="2"/>
            <a:r>
              <a:rPr lang="en-GB" dirty="0" smtClean="0"/>
              <a:t>Advance / interpolate the data one step</a:t>
            </a:r>
          </a:p>
          <a:p>
            <a:pPr lvl="2"/>
            <a:r>
              <a:rPr lang="en-GB" dirty="0" smtClean="0"/>
              <a:t>Draw the graph</a:t>
            </a:r>
          </a:p>
          <a:p>
            <a:pPr lvl="2"/>
            <a:r>
              <a:rPr lang="en-GB" dirty="0" smtClean="0"/>
              <a:t>Export the graph</a:t>
            </a:r>
          </a:p>
          <a:p>
            <a:r>
              <a:rPr lang="en-GB" dirty="0" smtClean="0"/>
              <a:t>Use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winexec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GB" dirty="0" smtClean="0"/>
              <a:t> to call the free open source software FFMPEG and make the images into a video file</a:t>
            </a:r>
          </a:p>
          <a:p>
            <a:pPr lvl="2"/>
            <a:r>
              <a:rPr lang="en-GB" dirty="0" smtClean="0"/>
              <a:t>FFMPEG runs “behind the scenes” (no GUI)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738" y="49735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Example 1: </a:t>
            </a:r>
            <a:br>
              <a:rPr lang="en-GB" b="1" dirty="0" smtClean="0"/>
            </a:br>
            <a:r>
              <a:rPr lang="en-GB" b="1" dirty="0" smtClean="0"/>
              <a:t>Line filling from left to right</a:t>
            </a:r>
            <a:endParaRPr lang="en-GB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pic>
        <p:nvPicPr>
          <p:cNvPr id="7" name="filling_line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00166" y="1643050"/>
            <a:ext cx="6140421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Example 1: </a:t>
            </a:r>
            <a:br>
              <a:rPr lang="en-GB" b="1" dirty="0" smtClean="0"/>
            </a:br>
            <a:r>
              <a:rPr lang="en-GB" b="1" dirty="0" smtClean="0"/>
              <a:t>Line filling from left to right</a:t>
            </a:r>
            <a:endParaRPr lang="en-GB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Stata Users’ Group London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07108-BF02-4426-A053-00978C7E89B4}" type="slidenum">
              <a:rPr lang="en-GB" smtClean="0"/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www.animatedgraphs.co.uk</a:t>
            </a:r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 l="1583" t="14671" r="18027" b="16053"/>
          <a:stretch>
            <a:fillRect/>
          </a:stretch>
        </p:blipFill>
        <p:spPr bwMode="auto">
          <a:xfrm>
            <a:off x="357158" y="142852"/>
            <a:ext cx="8429652" cy="6255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598</Words>
  <Application>Microsoft Office PowerPoint</Application>
  <PresentationFormat>On-screen Show (4:3)</PresentationFormat>
  <Paragraphs>105</Paragraphs>
  <Slides>16</Slides>
  <Notes>0</Notes>
  <HiddenSlides>0</HiddenSlides>
  <MMClips>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Producing animated graphs from Stata without having to learn  any other software</vt:lpstr>
      <vt:lpstr>The objective</vt:lpstr>
      <vt:lpstr>The objective</vt:lpstr>
      <vt:lpstr>The objective</vt:lpstr>
      <vt:lpstr>Stop frame animation</vt:lpstr>
      <vt:lpstr>Stop frame animation</vt:lpstr>
      <vt:lpstr>The basic do-file</vt:lpstr>
      <vt:lpstr>Example 1:  Line filling from left to right</vt:lpstr>
      <vt:lpstr>Example 1:  Line filling from left to right</vt:lpstr>
      <vt:lpstr>Example 2:  Line scrolling from left to right</vt:lpstr>
      <vt:lpstr>Example 3:  Interpolated scatterplot</vt:lpstr>
      <vt:lpstr>Example 4:  Trails made with phantom data</vt:lpstr>
      <vt:lpstr>Use or abuse?</vt:lpstr>
      <vt:lpstr>Example 5:  Hans recreated</vt:lpstr>
      <vt:lpstr>Stata strengths and weaknesses</vt:lpstr>
      <vt:lpstr>www.animatedgraphs.co.uk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RobertGrant</dc:creator>
  <cp:lastModifiedBy>RobertGrant</cp:lastModifiedBy>
  <cp:revision>39</cp:revision>
  <dcterms:created xsi:type="dcterms:W3CDTF">2012-09-11T07:50:11Z</dcterms:created>
  <dcterms:modified xsi:type="dcterms:W3CDTF">2012-09-11T13:07:48Z</dcterms:modified>
</cp:coreProperties>
</file>