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8" r:id="rId3"/>
    <p:sldId id="291" r:id="rId4"/>
    <p:sldId id="260" r:id="rId5"/>
    <p:sldId id="261" r:id="rId6"/>
    <p:sldId id="263" r:id="rId7"/>
    <p:sldId id="264" r:id="rId8"/>
    <p:sldId id="297" r:id="rId9"/>
    <p:sldId id="298" r:id="rId10"/>
    <p:sldId id="299" r:id="rId11"/>
    <p:sldId id="294" r:id="rId12"/>
    <p:sldId id="270" r:id="rId13"/>
    <p:sldId id="278" r:id="rId14"/>
    <p:sldId id="295" r:id="rId15"/>
    <p:sldId id="275" r:id="rId16"/>
    <p:sldId id="276" r:id="rId17"/>
    <p:sldId id="300" r:id="rId18"/>
    <p:sldId id="301" r:id="rId19"/>
    <p:sldId id="302" r:id="rId20"/>
    <p:sldId id="303" r:id="rId21"/>
    <p:sldId id="304" r:id="rId22"/>
    <p:sldId id="305" r:id="rId23"/>
    <p:sldId id="286" r:id="rId24"/>
    <p:sldId id="287" r:id="rId25"/>
    <p:sldId id="288" r:id="rId26"/>
    <p:sldId id="289" r:id="rId27"/>
    <p:sldId id="290" r:id="rId28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2EFF2"/>
    <a:srgbClr val="E9D1DD"/>
    <a:srgbClr val="E5F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07" autoAdjust="0"/>
    <p:restoredTop sz="88314" autoAdjust="0"/>
  </p:normalViewPr>
  <p:slideViewPr>
    <p:cSldViewPr>
      <p:cViewPr>
        <p:scale>
          <a:sx n="75" d="100"/>
          <a:sy n="75" d="100"/>
        </p:scale>
        <p:origin x="-1068" y="-396"/>
      </p:cViewPr>
      <p:guideLst>
        <p:guide orient="horz" pos="578"/>
        <p:guide orient="horz" pos="1706"/>
        <p:guide orient="horz" pos="2840"/>
        <p:guide orient="horz" pos="3884"/>
        <p:guide pos="208"/>
        <p:guide pos="2018"/>
        <p:guide pos="5556"/>
        <p:guide pos="374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0757EA8-C87C-4241-9F36-14619A1EF178}" type="datetimeFigureOut">
              <a:rPr lang="en-GB"/>
              <a:pPr>
                <a:defRPr/>
              </a:pPr>
              <a:t>14/09/2011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9B505C4-97D7-4819-9CD6-8AFF213663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3414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28C3691-33CF-4314-9719-25AF115324D4}" type="datetimeFigureOut">
              <a:rPr lang="en-US"/>
              <a:pPr>
                <a:defRPr/>
              </a:pPr>
              <a:t>9/14/2011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96A1CC2-E6AB-43C4-96C9-244AAFCFB3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79407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2D458BB-8E24-4605-B97D-A0D527941C8B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F9C474D-533B-4427-B0E2-944DEEAE3919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At time </a:t>
            </a:r>
            <a:r>
              <a:rPr lang="en-US" i="1" smtClean="0"/>
              <a:t>i</a:t>
            </a:r>
            <a:r>
              <a:rPr lang="en-US" smtClean="0"/>
              <a:t>, we impute the missing values of X conditional on the observed values at time i, i-1 and i+1 and the outcome Y. Thus, we specify a narrow time window around the time in which we are currently interested. Rather than condition only on the observed data, we generate appropriate values for Xijmis </a:t>
            </a:r>
            <a:r>
              <a:rPr lang="en-GB" i="1" smtClean="0"/>
              <a:t> </a:t>
            </a:r>
            <a:r>
              <a:rPr lang="en-US" smtClean="0"/>
              <a:t>from the fully conditional imputation model</a:t>
            </a:r>
          </a:p>
          <a:p>
            <a:pPr eaLnBrk="1" hangingPunct="1">
              <a:spcBef>
                <a:spcPct val="0"/>
              </a:spcBef>
            </a:pPr>
            <a:r>
              <a:rPr lang="en-GB" smtClean="0"/>
              <a:t>As the data is not monotone missing, it is important to base imputation models on both the past and the future.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One iteration (within-time iteration) runs over the variables </a:t>
            </a:r>
            <a:r>
              <a:rPr lang="en-US" i="1" smtClean="0"/>
              <a:t>j </a:t>
            </a:r>
            <a:r>
              <a:rPr lang="en-US" smtClean="0"/>
              <a:t>=1</a:t>
            </a:r>
            <a:r>
              <a:rPr lang="en-US" i="1" smtClean="0"/>
              <a:t>, . . . , p</a:t>
            </a:r>
            <a:r>
              <a:rPr lang="en-US" smtClean="0"/>
              <a:t>.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Because the inter-correlation among repeatedly measured variables is also of importance, we have a second imputation iteration among the index </a:t>
            </a:r>
            <a:r>
              <a:rPr lang="en-US" i="1" smtClean="0"/>
              <a:t>i </a:t>
            </a:r>
            <a:r>
              <a:rPr lang="en-US" smtClean="0"/>
              <a:t>(among times).</a:t>
            </a:r>
            <a:endParaRPr lang="en-GB" smtClean="0"/>
          </a:p>
          <a:p>
            <a:pPr eaLnBrk="1" hangingPunct="1">
              <a:spcBef>
                <a:spcPct val="0"/>
              </a:spcBef>
            </a:pPr>
            <a:r>
              <a:rPr lang="en-GB" smtClean="0"/>
              <a:t>Imputed values at time i are kept in the data and used to impute values at time i+1</a:t>
            </a:r>
          </a:p>
          <a:p>
            <a:pPr eaLnBrk="1" hangingPunct="1">
              <a:spcBef>
                <a:spcPct val="0"/>
              </a:spcBef>
            </a:pPr>
            <a:r>
              <a:rPr lang="en-GB" smtClean="0"/>
              <a:t>This method is suitable if there is time dependence.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5FF3513-DCA6-480C-B1EE-F1BB5D4A5818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It will always be difficult to get exact replication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59DB8CB-B4D6-4078-AE83-C0F71075ED12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F135EDB-FA65-4E6E-ADB6-08BD29523E65}" type="slidenum">
              <a:rPr lang="en-GB" smtClean="0"/>
              <a:pPr/>
              <a:t>24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smtClean="0"/>
              <a:t>These results imply that the algorithm assumes there is no independent effect once you condition on years included in time windows</a:t>
            </a: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C3806A5-E5EA-4956-B37F-B56B5369B0AA}" type="slidenum">
              <a:rPr lang="en-GB" smtClean="0"/>
              <a:pPr/>
              <a:t>25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DarkPurple102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484313"/>
            <a:ext cx="8496300" cy="13684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068638"/>
            <a:ext cx="8496300" cy="30972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23850" y="6245225"/>
            <a:ext cx="84963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463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0BF34-0DDF-45C2-BEEE-7A2CBBE5F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39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7663" y="908050"/>
            <a:ext cx="2122487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0" y="908050"/>
            <a:ext cx="6215063" cy="52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3D338-1E92-4CB9-B6A7-26FE7262E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0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44129-3F50-49F7-9C28-14DE193820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69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320B4C-C8D6-4146-A7CC-575AB62F4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66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708275"/>
            <a:ext cx="4168775" cy="3457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708275"/>
            <a:ext cx="4168775" cy="3457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B1B7D-90E9-4CCF-9781-A7406C83B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78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2D3E9-3C2B-4A86-BE87-96B2698394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2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09274-61CA-46B7-9561-B66F99E9B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4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81327-8F89-41AC-994E-DC003BF79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6761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32DE2-1B0F-4118-BB50-5439863FA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62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96F00-0EAB-49AD-9794-D7E3F0A2F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81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30200" y="908050"/>
            <a:ext cx="848995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0200" y="2708275"/>
            <a:ext cx="8489950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12088" y="6337300"/>
            <a:ext cx="10080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FB6E9D-0C46-480A-B22E-EEAB78CE40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9" name="Picture 15" descr="DarkPurple9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GB" smtClean="0"/>
              <a:t>Testing the performance of the two-fold FCS algorithm for multiple imputation of longitudinal clinical records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750" y="3643313"/>
            <a:ext cx="8496300" cy="3000375"/>
          </a:xfrm>
        </p:spPr>
        <p:txBody>
          <a:bodyPr/>
          <a:lstStyle/>
          <a:p>
            <a:pPr algn="ctr"/>
            <a:r>
              <a:rPr lang="en-GB" sz="2400" smtClean="0"/>
              <a:t>Catherine Welch</a:t>
            </a:r>
            <a:r>
              <a:rPr lang="en-GB" sz="2400" baseline="30000" smtClean="0"/>
              <a:t>1</a:t>
            </a:r>
            <a:r>
              <a:rPr lang="en-GB" sz="2400" smtClean="0"/>
              <a:t>, Irene Petersen</a:t>
            </a:r>
            <a:r>
              <a:rPr lang="en-GB" sz="2400" baseline="30000" smtClean="0"/>
              <a:t>1</a:t>
            </a:r>
            <a:r>
              <a:rPr lang="en-GB" sz="2400" smtClean="0"/>
              <a:t>, Jonathan Bartlett</a:t>
            </a:r>
            <a:r>
              <a:rPr lang="en-GB" sz="2400" baseline="30000" smtClean="0"/>
              <a:t>2</a:t>
            </a:r>
            <a:r>
              <a:rPr lang="en-GB" sz="2400" smtClean="0"/>
              <a:t>, </a:t>
            </a:r>
            <a:br>
              <a:rPr lang="en-GB" sz="2400" smtClean="0"/>
            </a:br>
            <a:r>
              <a:rPr lang="en-GB" sz="2400" smtClean="0"/>
              <a:t>Ian White</a:t>
            </a:r>
            <a:r>
              <a:rPr lang="en-GB" sz="2400" baseline="30000" smtClean="0"/>
              <a:t>3</a:t>
            </a:r>
            <a:r>
              <a:rPr lang="en-GB" sz="2400" smtClean="0"/>
              <a:t>, Richard Morris</a:t>
            </a:r>
            <a:r>
              <a:rPr lang="en-GB" sz="2400" baseline="30000" smtClean="0"/>
              <a:t>1</a:t>
            </a:r>
            <a:r>
              <a:rPr lang="en-GB" sz="2400" smtClean="0"/>
              <a:t>, Louise Marston</a:t>
            </a:r>
            <a:r>
              <a:rPr lang="en-GB" sz="2400" baseline="30000" smtClean="0"/>
              <a:t>1</a:t>
            </a:r>
            <a:r>
              <a:rPr lang="en-GB" sz="2400" smtClean="0"/>
              <a:t>, Kate Walters</a:t>
            </a:r>
            <a:r>
              <a:rPr lang="en-GB" sz="2400" baseline="30000" smtClean="0"/>
              <a:t>1</a:t>
            </a:r>
            <a:r>
              <a:rPr lang="en-GB" sz="2400" smtClean="0"/>
              <a:t>, Irwin Nazareth</a:t>
            </a:r>
            <a:r>
              <a:rPr lang="en-GB" sz="2400" baseline="30000" smtClean="0"/>
              <a:t>1</a:t>
            </a:r>
            <a:r>
              <a:rPr lang="en-GB" sz="2400" smtClean="0"/>
              <a:t> and James Carpenter</a:t>
            </a:r>
            <a:r>
              <a:rPr lang="en-GB" sz="2400" baseline="30000" smtClean="0"/>
              <a:t>2</a:t>
            </a:r>
          </a:p>
          <a:p>
            <a:pPr eaLnBrk="1" hangingPunct="1"/>
            <a:endParaRPr lang="en-GB" smtClean="0"/>
          </a:p>
          <a:p>
            <a:pPr eaLnBrk="1" hangingPunct="1"/>
            <a:endParaRPr lang="en-GB" baseline="30000" smtClean="0"/>
          </a:p>
          <a:p>
            <a:pPr eaLnBrk="1" hangingPunct="1"/>
            <a:r>
              <a:rPr lang="en-GB" sz="1600" baseline="30000" smtClean="0"/>
              <a:t>1</a:t>
            </a:r>
            <a:r>
              <a:rPr lang="en-GB" sz="1600" smtClean="0"/>
              <a:t>Department of Primary Care and Population Health, UCL</a:t>
            </a:r>
          </a:p>
          <a:p>
            <a:pPr eaLnBrk="1" hangingPunct="1"/>
            <a:r>
              <a:rPr lang="en-GB" sz="1600" baseline="30000" smtClean="0"/>
              <a:t>2</a:t>
            </a:r>
            <a:r>
              <a:rPr lang="en-GB" sz="1600" smtClean="0"/>
              <a:t>Department of Medical Statistics, LSHTM</a:t>
            </a:r>
          </a:p>
          <a:p>
            <a:pPr eaLnBrk="1" hangingPunct="1"/>
            <a:r>
              <a:rPr lang="en-GB" sz="1600" baseline="30000" smtClean="0"/>
              <a:t>3</a:t>
            </a:r>
            <a:r>
              <a:rPr lang="en-GB" sz="1600" smtClean="0"/>
              <a:t>MRC Biostatistics, Cambridge 				</a:t>
            </a:r>
            <a:r>
              <a:rPr lang="en-GB" sz="2000" smtClean="0"/>
              <a:t>Funding: MRC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Results from exponential regression model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Outcome : Time to CHD</a:t>
            </a:r>
          </a:p>
          <a:p>
            <a:r>
              <a:rPr lang="en-GB" smtClean="0"/>
              <a:t>Exposures in year 2000: age, Townsend score quintile, weight, blood pressure, smoking status, anti-hypertensive drug treatment, registration in 1999</a:t>
            </a:r>
          </a:p>
          <a:p>
            <a:r>
              <a:rPr lang="en-GB" smtClean="0"/>
              <a:t>Analysis of 1000 datasets </a:t>
            </a:r>
          </a:p>
          <a:p>
            <a:endParaRPr lang="en-GB" smtClean="0"/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489950" cy="1081087"/>
          </a:xfrm>
        </p:spPr>
        <p:txBody>
          <a:bodyPr/>
          <a:lstStyle/>
          <a:p>
            <a:r>
              <a:rPr lang="en-GB" smtClean="0"/>
              <a:t>Generated data results</a:t>
            </a:r>
          </a:p>
        </p:txBody>
      </p:sp>
      <p:graphicFrame>
        <p:nvGraphicFramePr>
          <p:cNvPr id="30774" name="Group 54"/>
          <p:cNvGraphicFramePr>
            <a:graphicFrameLocks noGrp="1"/>
          </p:cNvGraphicFramePr>
          <p:nvPr/>
        </p:nvGraphicFramePr>
        <p:xfrm>
          <a:off x="1692275" y="1824038"/>
          <a:ext cx="5688013" cy="4255454"/>
        </p:xfrm>
        <a:graphic>
          <a:graphicData uri="http://schemas.openxmlformats.org/drawingml/2006/table">
            <a:tbl>
              <a:tblPr/>
              <a:tblGrid>
                <a:gridCol w="1177925"/>
                <a:gridCol w="1020763"/>
                <a:gridCol w="1112837"/>
                <a:gridCol w="1223963"/>
                <a:gridCol w="1152525"/>
              </a:tblGrid>
              <a:tr h="287338"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Variables</a:t>
                      </a:r>
                    </a:p>
                  </a:txBody>
                  <a:tcPr marL="9523" marR="9523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THIN data</a:t>
                      </a:r>
                      <a:b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3" marR="9523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Full simulated data</a:t>
                      </a:r>
                    </a:p>
                  </a:txBody>
                  <a:tcPr marL="9523" marR="9523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5403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</a:t>
                      </a:r>
                      <a:b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ratio</a:t>
                      </a:r>
                    </a:p>
                  </a:txBody>
                  <a:tcPr marL="9523" marR="9523" marT="9526" marB="0" anchor="b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</a:t>
                      </a:r>
                    </a:p>
                  </a:txBody>
                  <a:tcPr marL="9523" marR="9523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Anti-hypertensive drug treatment</a:t>
                      </a:r>
                    </a:p>
                  </a:txBody>
                  <a:tcPr marL="9523" marR="9523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0.2935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0.2868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0.0957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Systolic blood pressure (mmHg)</a:t>
                      </a:r>
                    </a:p>
                  </a:txBody>
                  <a:tcPr marL="9523" marR="9523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0.0048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0.0049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0.0026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Weight (kg)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3" marR="9523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0.0019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0.0019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0.0032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  <a:tr h="56832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Smoking status</a:t>
                      </a:r>
                    </a:p>
                  </a:txBody>
                  <a:tcPr marL="9523" marR="9523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Non-smoker</a:t>
                      </a:r>
                    </a:p>
                  </a:txBody>
                  <a:tcPr marL="9523" marR="9523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Reference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</a:tr>
              <a:tr h="5683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Ex-smoker</a:t>
                      </a:r>
                    </a:p>
                  </a:txBody>
                  <a:tcPr marL="9523" marR="9523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0.0679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0.0692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0.1074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  <a:tr h="5683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Current smoker</a:t>
                      </a:r>
                    </a:p>
                  </a:txBody>
                  <a:tcPr marL="9523" marR="9523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0.2386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0.2385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0.1143</a:t>
                      </a:r>
                    </a:p>
                  </a:txBody>
                  <a:tcPr marL="9523" marR="9523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</a:tr>
            </a:tbl>
          </a:graphicData>
        </a:graphic>
      </p:graphicFrame>
      <p:sp>
        <p:nvSpPr>
          <p:cNvPr id="30771" name="TextBox 2"/>
          <p:cNvSpPr txBox="1">
            <a:spLocks noChangeArrowheads="1"/>
          </p:cNvSpPr>
          <p:nvPr/>
        </p:nvSpPr>
        <p:spPr bwMode="auto">
          <a:xfrm>
            <a:off x="395288" y="6343650"/>
            <a:ext cx="7272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Adjusted for age, registration in 1999 and Townsend score quintile</a:t>
            </a:r>
          </a:p>
        </p:txBody>
      </p:sp>
      <p:sp>
        <p:nvSpPr>
          <p:cNvPr id="30772" name="TextBox 1"/>
          <p:cNvSpPr txBox="1">
            <a:spLocks noChangeArrowheads="1"/>
          </p:cNvSpPr>
          <p:nvPr/>
        </p:nvSpPr>
        <p:spPr bwMode="auto">
          <a:xfrm>
            <a:off x="468313" y="1268413"/>
            <a:ext cx="7199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Results of fitting exponential regression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70% missing completely at random (MCAR) missingness mechanisms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330200" y="2636838"/>
            <a:ext cx="8489950" cy="3529012"/>
          </a:xfrm>
        </p:spPr>
        <p:txBody>
          <a:bodyPr/>
          <a:lstStyle/>
          <a:p>
            <a:r>
              <a:rPr lang="en-GB" smtClean="0"/>
              <a:t>Missing data on blood pressure, weight, smoking</a:t>
            </a:r>
          </a:p>
          <a:p>
            <a:r>
              <a:rPr lang="en-GB" smtClean="0"/>
              <a:t>In THIN:</a:t>
            </a:r>
          </a:p>
          <a:p>
            <a:pPr lvl="1"/>
            <a:r>
              <a:rPr lang="en-GB" smtClean="0"/>
              <a:t>30  - 70%  missing in any given year, </a:t>
            </a:r>
          </a:p>
          <a:p>
            <a:pPr lvl="2"/>
            <a:r>
              <a:rPr lang="en-GB" smtClean="0"/>
              <a:t>E.g. 70% missing equivalent to a health indicator recorded approximately every 3 years</a:t>
            </a:r>
          </a:p>
          <a:p>
            <a:pPr lvl="1"/>
            <a:r>
              <a:rPr lang="en-GB" smtClean="0"/>
              <a:t>If one variable is missing other variables also more likely to be missing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23850" y="765175"/>
            <a:ext cx="8489950" cy="1081088"/>
          </a:xfrm>
        </p:spPr>
        <p:txBody>
          <a:bodyPr/>
          <a:lstStyle/>
          <a:p>
            <a:r>
              <a:rPr lang="en-GB" smtClean="0"/>
              <a:t>70% MCAR results</a:t>
            </a:r>
          </a:p>
        </p:txBody>
      </p:sp>
      <p:graphicFrame>
        <p:nvGraphicFramePr>
          <p:cNvPr id="32841" name="Group 73"/>
          <p:cNvGraphicFramePr>
            <a:graphicFrameLocks noGrp="1"/>
          </p:cNvGraphicFramePr>
          <p:nvPr/>
        </p:nvGraphicFramePr>
        <p:xfrm>
          <a:off x="179388" y="1628775"/>
          <a:ext cx="7070725" cy="4568825"/>
        </p:xfrm>
        <a:graphic>
          <a:graphicData uri="http://schemas.openxmlformats.org/drawingml/2006/table">
            <a:tbl>
              <a:tblPr/>
              <a:tblGrid>
                <a:gridCol w="1079500"/>
                <a:gridCol w="936625"/>
                <a:gridCol w="1341437"/>
                <a:gridCol w="1035050"/>
                <a:gridCol w="820738"/>
                <a:gridCol w="1071562"/>
                <a:gridCol w="785813"/>
              </a:tblGrid>
              <a:tr h="287338"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Variables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THIN data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Simulated data</a:t>
                      </a: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1273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4" marR="9524" marT="9526" marB="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Full data</a:t>
                      </a: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Complete case</a:t>
                      </a: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5403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</a:t>
                      </a: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</a:t>
                      </a: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Anti-hypertensive drug treatment</a:t>
                      </a: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0.2935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0.2868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0.0957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0.2852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0.1931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Systolic blood pressure (mmHg)</a:t>
                      </a: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0.0048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0.0049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0.0026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0.0051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0.0055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Weight (kg)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0.0019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0.0019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0.0032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0.0015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0.0062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</a:tr>
              <a:tr h="56832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Smoking status</a:t>
                      </a:r>
                    </a:p>
                  </a:txBody>
                  <a:tcPr marL="9524" marR="9524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Non-smoker</a:t>
                      </a: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Reference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  <a:tr h="5683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Ex-smoker</a:t>
                      </a: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0.0679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0.0692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0.1074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0.0633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0.2151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</a:tr>
              <a:tr h="5683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Current smoker</a:t>
                      </a:r>
                    </a:p>
                  </a:txBody>
                  <a:tcPr marL="9524" marR="9524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0.2386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0.2385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0.1143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0.2307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0.2299</a:t>
                      </a:r>
                    </a:p>
                  </a:txBody>
                  <a:tcPr marL="9524" marR="9524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</a:tbl>
          </a:graphicData>
        </a:graphic>
      </p:graphicFrame>
      <p:sp>
        <p:nvSpPr>
          <p:cNvPr id="32839" name="TextBox 3"/>
          <p:cNvSpPr txBox="1">
            <a:spLocks noChangeArrowheads="1"/>
          </p:cNvSpPr>
          <p:nvPr/>
        </p:nvSpPr>
        <p:spPr bwMode="auto">
          <a:xfrm>
            <a:off x="395288" y="6165850"/>
            <a:ext cx="7272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Adjusted for age, registration in 1999 and Townsend score quintile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Two-fold FCS algorithm</a:t>
            </a:r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Stata ICE – series of chained equations</a:t>
            </a:r>
          </a:p>
          <a:p>
            <a:r>
              <a:rPr lang="en-GB" smtClean="0"/>
              <a:t>3 among-time iterations, 10 within-time iterations</a:t>
            </a:r>
          </a:p>
          <a:p>
            <a:r>
              <a:rPr lang="en-GB" smtClean="0"/>
              <a:t>Produce 3 imputed datasets</a:t>
            </a:r>
          </a:p>
          <a:p>
            <a:r>
              <a:rPr lang="en-GB" smtClean="0"/>
              <a:t>1 year time window</a:t>
            </a:r>
          </a:p>
        </p:txBody>
      </p:sp>
      <p:sp>
        <p:nvSpPr>
          <p:cNvPr id="6" name="Rectangle 5"/>
          <p:cNvSpPr/>
          <p:nvPr/>
        </p:nvSpPr>
        <p:spPr>
          <a:xfrm>
            <a:off x="4106863" y="5551488"/>
            <a:ext cx="1008062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i</a:t>
            </a:r>
          </a:p>
        </p:txBody>
      </p:sp>
      <p:sp>
        <p:nvSpPr>
          <p:cNvPr id="7" name="Rectangle 6"/>
          <p:cNvSpPr/>
          <p:nvPr/>
        </p:nvSpPr>
        <p:spPr>
          <a:xfrm>
            <a:off x="5114925" y="5551488"/>
            <a:ext cx="1008063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i+1</a:t>
            </a:r>
          </a:p>
        </p:txBody>
      </p:sp>
      <p:sp>
        <p:nvSpPr>
          <p:cNvPr id="8" name="Rectangle 7"/>
          <p:cNvSpPr/>
          <p:nvPr/>
        </p:nvSpPr>
        <p:spPr>
          <a:xfrm>
            <a:off x="6122988" y="5551488"/>
            <a:ext cx="1008062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i+2</a:t>
            </a:r>
          </a:p>
        </p:txBody>
      </p:sp>
      <p:sp>
        <p:nvSpPr>
          <p:cNvPr id="9" name="Rectangle 8"/>
          <p:cNvSpPr/>
          <p:nvPr/>
        </p:nvSpPr>
        <p:spPr>
          <a:xfrm>
            <a:off x="7131050" y="5551488"/>
            <a:ext cx="1008063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i+3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82675" y="5551488"/>
            <a:ext cx="1008063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i-3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90738" y="5551488"/>
            <a:ext cx="1008062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i-2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98800" y="5551488"/>
            <a:ext cx="1008063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i-1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954338" y="5229225"/>
            <a:ext cx="3313112" cy="1223963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Imputing time-independent variables</a:t>
            </a: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330200" y="2852738"/>
            <a:ext cx="8489950" cy="3313112"/>
          </a:xfrm>
        </p:spPr>
        <p:txBody>
          <a:bodyPr/>
          <a:lstStyle/>
          <a:p>
            <a:r>
              <a:rPr lang="en-GB" smtClean="0"/>
              <a:t>Algorithm designed to impute time-dependent variables and does not account for imputing time-independent variables </a:t>
            </a:r>
          </a:p>
          <a:p>
            <a:r>
              <a:rPr lang="en-GB" smtClean="0"/>
              <a:t>Smoking status in 2000 is a time-independent variable</a:t>
            </a:r>
          </a:p>
          <a:p>
            <a:r>
              <a:rPr lang="en-GB" smtClean="0"/>
              <a:t>Need to extend algorithm for this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Imputing time-independent variables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>
          <a:xfrm>
            <a:off x="323850" y="1989138"/>
            <a:ext cx="8569325" cy="3103562"/>
          </a:xfrm>
        </p:spPr>
        <p:txBody>
          <a:bodyPr/>
          <a:lstStyle/>
          <a:p>
            <a:r>
              <a:rPr lang="en-GB" smtClean="0"/>
              <a:t>For each among-time iteration, time-independent variables imputed first</a:t>
            </a:r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  <a:p>
            <a:r>
              <a:rPr lang="en-GB" smtClean="0"/>
              <a:t>Algorithm will be cycle through time points with smoking status included as an auxiliary variable. </a:t>
            </a:r>
          </a:p>
        </p:txBody>
      </p:sp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560"/>
          <a:stretch>
            <a:fillRect/>
          </a:stretch>
        </p:blipFill>
        <p:spPr bwMode="auto">
          <a:xfrm>
            <a:off x="2428875" y="3711575"/>
            <a:ext cx="57610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565275" y="4254500"/>
            <a:ext cx="576263" cy="396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28650" y="4452938"/>
            <a:ext cx="734536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84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03" t="-2255" r="52646" b="76823"/>
          <a:stretch>
            <a:fillRect/>
          </a:stretch>
        </p:blipFill>
        <p:spPr bwMode="auto">
          <a:xfrm>
            <a:off x="1852613" y="3656013"/>
            <a:ext cx="15589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Arrow Connector 13"/>
          <p:cNvCxnSpPr/>
          <p:nvPr/>
        </p:nvCxnSpPr>
        <p:spPr>
          <a:xfrm>
            <a:off x="1042988" y="3851275"/>
            <a:ext cx="522287" cy="4032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848" name="TextBox 14"/>
          <p:cNvSpPr txBox="1">
            <a:spLocks noChangeArrowheads="1"/>
          </p:cNvSpPr>
          <p:nvPr/>
        </p:nvSpPr>
        <p:spPr bwMode="auto">
          <a:xfrm>
            <a:off x="107950" y="3205163"/>
            <a:ext cx="27368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Impute time-independent</a:t>
            </a:r>
            <a:br>
              <a:rPr lang="en-GB"/>
            </a:br>
            <a:r>
              <a:rPr lang="en-GB"/>
              <a:t>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Results following imputation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330200" y="2852738"/>
            <a:ext cx="8489950" cy="3313112"/>
          </a:xfrm>
        </p:spPr>
        <p:txBody>
          <a:bodyPr/>
          <a:lstStyle/>
          <a:p>
            <a:r>
              <a:rPr lang="en-GB" smtClean="0"/>
              <a:t>We would expect to see similar log risk ratios to the THIN data</a:t>
            </a:r>
          </a:p>
          <a:p>
            <a:r>
              <a:rPr lang="en-GB" smtClean="0"/>
              <a:t>The standard errors for variables with no missing data will be close to those from the full data</a:t>
            </a:r>
          </a:p>
          <a:p>
            <a:r>
              <a:rPr lang="en-GB" smtClean="0"/>
              <a:t>The standard errors for variables with missing data will be smaller to the complete case analysis but not recover to the size of the full data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323850" y="765175"/>
            <a:ext cx="8489950" cy="1081088"/>
          </a:xfrm>
        </p:spPr>
        <p:txBody>
          <a:bodyPr/>
          <a:lstStyle/>
          <a:p>
            <a:r>
              <a:rPr lang="en-GB" smtClean="0"/>
              <a:t>Results following imputation</a:t>
            </a:r>
          </a:p>
        </p:txBody>
      </p:sp>
      <p:graphicFrame>
        <p:nvGraphicFramePr>
          <p:cNvPr id="37978" name="Group 90"/>
          <p:cNvGraphicFramePr>
            <a:graphicFrameLocks noGrp="1"/>
          </p:cNvGraphicFramePr>
          <p:nvPr/>
        </p:nvGraphicFramePr>
        <p:xfrm>
          <a:off x="179388" y="1628775"/>
          <a:ext cx="8856662" cy="4543425"/>
        </p:xfrm>
        <a:graphic>
          <a:graphicData uri="http://schemas.openxmlformats.org/drawingml/2006/table">
            <a:tbl>
              <a:tblPr/>
              <a:tblGrid>
                <a:gridCol w="1079500"/>
                <a:gridCol w="936625"/>
                <a:gridCol w="1341437"/>
                <a:gridCol w="1035050"/>
                <a:gridCol w="820738"/>
                <a:gridCol w="1071562"/>
                <a:gridCol w="785813"/>
                <a:gridCol w="1065212"/>
                <a:gridCol w="720725"/>
              </a:tblGrid>
              <a:tr h="287338"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Variables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THIN data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Simulated data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733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5" marR="9525" marT="9526" marB="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Full data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Complete case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Imputed data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5403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Anti-hypertensive drug treatment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0.2935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0.2868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0.0957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0.2852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0.1931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0.2848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0.1066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Systolic blood pressure (mmHg)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0.0048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0.0049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0.0026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0.0051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0.0050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Weight (kg)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0.0019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0.0019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0.0032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0.0015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0.0062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0.0023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</a:tr>
              <a:tr h="56832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Smoking status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Non-smoker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Reference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  <a:tr h="5683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Ex-smoker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0.0679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0.0692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0.1074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0.0633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0.2151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0.0654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0.2288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</a:tr>
              <a:tr h="5683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Current smoker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0.2386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0.2385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0.1143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0.2307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0.2299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0.2409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0.2453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</a:tbl>
          </a:graphicData>
        </a:graphic>
      </p:graphicFrame>
      <p:sp>
        <p:nvSpPr>
          <p:cNvPr id="37976" name="TextBox 3"/>
          <p:cNvSpPr txBox="1">
            <a:spLocks noChangeArrowheads="1"/>
          </p:cNvSpPr>
          <p:nvPr/>
        </p:nvSpPr>
        <p:spPr bwMode="auto">
          <a:xfrm>
            <a:off x="395288" y="6165850"/>
            <a:ext cx="7272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Adjusted for age, registration in 1999 and Townsend score quintile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>
          <a:xfrm>
            <a:off x="323850" y="765175"/>
            <a:ext cx="8489950" cy="1081088"/>
          </a:xfrm>
        </p:spPr>
        <p:txBody>
          <a:bodyPr/>
          <a:lstStyle/>
          <a:p>
            <a:r>
              <a:rPr lang="en-GB" smtClean="0"/>
              <a:t>Results following imputation</a:t>
            </a:r>
          </a:p>
        </p:txBody>
      </p:sp>
      <p:graphicFrame>
        <p:nvGraphicFramePr>
          <p:cNvPr id="39003" name="Group 91"/>
          <p:cNvGraphicFramePr>
            <a:graphicFrameLocks noGrp="1"/>
          </p:cNvGraphicFramePr>
          <p:nvPr/>
        </p:nvGraphicFramePr>
        <p:xfrm>
          <a:off x="179388" y="1628775"/>
          <a:ext cx="8856662" cy="4543425"/>
        </p:xfrm>
        <a:graphic>
          <a:graphicData uri="http://schemas.openxmlformats.org/drawingml/2006/table">
            <a:tbl>
              <a:tblPr/>
              <a:tblGrid>
                <a:gridCol w="1079500"/>
                <a:gridCol w="936625"/>
                <a:gridCol w="1341437"/>
                <a:gridCol w="1035050"/>
                <a:gridCol w="820738"/>
                <a:gridCol w="1071562"/>
                <a:gridCol w="785813"/>
                <a:gridCol w="1065212"/>
                <a:gridCol w="720725"/>
              </a:tblGrid>
              <a:tr h="287338"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Variables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THIN data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Simulated data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733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5" marR="9525" marT="9526" marB="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Full data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Complete case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Imputed data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5403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Anti-hypertensive drug treatment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0.2935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0.2868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0.0957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0.2852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0.1931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0.2848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0.1066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Systolic blood pressure (mmHg)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0.0048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0.0049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0.0026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0.0051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0.0050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Weight (kg)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0.0019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0.0019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0.0032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0.0015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0.0062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0.0023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</a:tr>
              <a:tr h="56832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Smoking status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Non-smoker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Reference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  <a:tr h="5683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Ex-smoker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0.0679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0.0692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0.1074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0.0633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0.2151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0.0654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0.2288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</a:tr>
              <a:tr h="5683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Current smoker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0.2386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0.2385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0.1143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0.2307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0.2299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0.2409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0.2453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</a:tbl>
          </a:graphicData>
        </a:graphic>
      </p:graphicFrame>
      <p:sp>
        <p:nvSpPr>
          <p:cNvPr id="39000" name="TextBox 3"/>
          <p:cNvSpPr txBox="1">
            <a:spLocks noChangeArrowheads="1"/>
          </p:cNvSpPr>
          <p:nvPr/>
        </p:nvSpPr>
        <p:spPr bwMode="auto">
          <a:xfrm>
            <a:off x="395288" y="6165850"/>
            <a:ext cx="7272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Adjusted for age, registration in 1999 and Townsend score quintile</a:t>
            </a:r>
          </a:p>
        </p:txBody>
      </p:sp>
      <p:sp>
        <p:nvSpPr>
          <p:cNvPr id="2" name="Oval 1"/>
          <p:cNvSpPr/>
          <p:nvPr/>
        </p:nvSpPr>
        <p:spPr>
          <a:xfrm>
            <a:off x="8172450" y="2781300"/>
            <a:ext cx="971550" cy="6477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3646488"/>
            <a:ext cx="3533775" cy="297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The Health Improvement Network (THIN) primary care database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323850" y="2205038"/>
            <a:ext cx="8489950" cy="3817937"/>
          </a:xfrm>
        </p:spPr>
        <p:txBody>
          <a:bodyPr/>
          <a:lstStyle/>
          <a:p>
            <a:pPr eaLnBrk="1" hangingPunct="1"/>
            <a:r>
              <a:rPr lang="en-GB" smtClean="0"/>
              <a:t>GP records</a:t>
            </a:r>
          </a:p>
          <a:p>
            <a:pPr eaLnBrk="1" hangingPunct="1"/>
            <a:r>
              <a:rPr lang="en-GB" smtClean="0"/>
              <a:t>9 million patients over 15 years in 450 practices</a:t>
            </a:r>
          </a:p>
          <a:p>
            <a:pPr eaLnBrk="1" hangingPunct="1"/>
            <a:r>
              <a:rPr lang="en-GB" smtClean="0"/>
              <a:t>Powerful data source for research into </a:t>
            </a:r>
            <a:br>
              <a:rPr lang="en-GB" smtClean="0"/>
            </a:br>
            <a:r>
              <a:rPr lang="en-GB" smtClean="0"/>
              <a:t>coronary heart disease (CHD)</a:t>
            </a:r>
          </a:p>
          <a:p>
            <a:pPr eaLnBrk="1" hangingPunct="1"/>
            <a:r>
              <a:rPr lang="en-GB" smtClean="0"/>
              <a:t>Studies complicated by missing data</a:t>
            </a:r>
          </a:p>
          <a:p>
            <a:pPr eaLnBrk="1" hangingPunct="1"/>
            <a:r>
              <a:rPr lang="en-GB" smtClean="0"/>
              <a:t>Up to 38% of health indicator </a:t>
            </a:r>
            <a:br>
              <a:rPr lang="en-GB" smtClean="0"/>
            </a:br>
            <a:r>
              <a:rPr lang="en-GB" smtClean="0"/>
              <a:t>measurements are missing </a:t>
            </a:r>
            <a:br>
              <a:rPr lang="en-GB" smtClean="0"/>
            </a:br>
            <a:r>
              <a:rPr lang="en-GB" smtClean="0"/>
              <a:t>in newly registered patients</a:t>
            </a:r>
            <a:r>
              <a:rPr lang="en-GB" baseline="30000" smtClean="0"/>
              <a:t>1</a:t>
            </a:r>
          </a:p>
          <a:p>
            <a:pPr eaLnBrk="1" hangingPunct="1"/>
            <a:endParaRPr lang="en-GB" smtClean="0"/>
          </a:p>
          <a:p>
            <a:pPr eaLnBrk="1" hangingPunct="1">
              <a:buFontTx/>
              <a:buNone/>
            </a:pPr>
            <a:r>
              <a:rPr lang="en-GB" sz="1600" baseline="30000" smtClean="0"/>
              <a:t>1</a:t>
            </a:r>
            <a:r>
              <a:rPr lang="en-GB" sz="1600" smtClean="0"/>
              <a:t>Marston </a:t>
            </a:r>
            <a:r>
              <a:rPr lang="en-GB" sz="1600" i="1" smtClean="0"/>
              <a:t>et al</a:t>
            </a:r>
            <a:r>
              <a:rPr lang="en-GB" sz="1600" smtClean="0"/>
              <a:t>, 2010 Pharmacoepidemiology and Drug Safety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323850" y="765175"/>
            <a:ext cx="8489950" cy="1081088"/>
          </a:xfrm>
        </p:spPr>
        <p:txBody>
          <a:bodyPr/>
          <a:lstStyle/>
          <a:p>
            <a:r>
              <a:rPr lang="en-GB" smtClean="0"/>
              <a:t>Results following imputation</a:t>
            </a:r>
          </a:p>
        </p:txBody>
      </p:sp>
      <p:graphicFrame>
        <p:nvGraphicFramePr>
          <p:cNvPr id="40027" name="Group 91"/>
          <p:cNvGraphicFramePr>
            <a:graphicFrameLocks noGrp="1"/>
          </p:cNvGraphicFramePr>
          <p:nvPr/>
        </p:nvGraphicFramePr>
        <p:xfrm>
          <a:off x="179388" y="1628775"/>
          <a:ext cx="8856662" cy="4543425"/>
        </p:xfrm>
        <a:graphic>
          <a:graphicData uri="http://schemas.openxmlformats.org/drawingml/2006/table">
            <a:tbl>
              <a:tblPr/>
              <a:tblGrid>
                <a:gridCol w="1079500"/>
                <a:gridCol w="936625"/>
                <a:gridCol w="1341437"/>
                <a:gridCol w="1035050"/>
                <a:gridCol w="820738"/>
                <a:gridCol w="1071562"/>
                <a:gridCol w="785813"/>
                <a:gridCol w="1065212"/>
                <a:gridCol w="720725"/>
              </a:tblGrid>
              <a:tr h="287338"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Variables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THIN data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Simulated data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733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5" marR="9525" marT="9526" marB="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Full data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Complete case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Imputed data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5403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Anti-hypertensive drug treatment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0.2935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0.2868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0.0957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0.2852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0.1931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0.2848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0.1066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Systolic blood pressure (mmHg)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0.0048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0.0049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0.0026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0.0051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0.0050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Weight (kg)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0.0019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0.0019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0.0032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0.0015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0.0062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0.0023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</a:tr>
              <a:tr h="56832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Smoking status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Non-smoker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Reference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  <a:tr h="5683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Ex-smoker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0.0679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0.0692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0.1074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0.0633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0.2151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0.0654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0.2288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</a:tr>
              <a:tr h="5683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Current smoker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0.2386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0.2385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0.1143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0.2307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0.2299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0.2409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0.2453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</a:tbl>
          </a:graphicData>
        </a:graphic>
      </p:graphicFrame>
      <p:sp>
        <p:nvSpPr>
          <p:cNvPr id="40024" name="TextBox 3"/>
          <p:cNvSpPr txBox="1">
            <a:spLocks noChangeArrowheads="1"/>
          </p:cNvSpPr>
          <p:nvPr/>
        </p:nvSpPr>
        <p:spPr bwMode="auto">
          <a:xfrm>
            <a:off x="395288" y="6165850"/>
            <a:ext cx="7272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Adjusted for age, registration in 1999 and Townsend score quintile</a:t>
            </a:r>
          </a:p>
        </p:txBody>
      </p:sp>
      <p:sp>
        <p:nvSpPr>
          <p:cNvPr id="5" name="Oval 4"/>
          <p:cNvSpPr/>
          <p:nvPr/>
        </p:nvSpPr>
        <p:spPr>
          <a:xfrm>
            <a:off x="8172450" y="3068638"/>
            <a:ext cx="971550" cy="15843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323850" y="765175"/>
            <a:ext cx="8489950" cy="1081088"/>
          </a:xfrm>
        </p:spPr>
        <p:txBody>
          <a:bodyPr/>
          <a:lstStyle/>
          <a:p>
            <a:r>
              <a:rPr lang="en-GB" smtClean="0"/>
              <a:t>Results following imputation</a:t>
            </a:r>
          </a:p>
        </p:txBody>
      </p:sp>
      <p:graphicFrame>
        <p:nvGraphicFramePr>
          <p:cNvPr id="41051" name="Group 91"/>
          <p:cNvGraphicFramePr>
            <a:graphicFrameLocks noGrp="1"/>
          </p:cNvGraphicFramePr>
          <p:nvPr/>
        </p:nvGraphicFramePr>
        <p:xfrm>
          <a:off x="179388" y="1628775"/>
          <a:ext cx="8856662" cy="4543425"/>
        </p:xfrm>
        <a:graphic>
          <a:graphicData uri="http://schemas.openxmlformats.org/drawingml/2006/table">
            <a:tbl>
              <a:tblPr/>
              <a:tblGrid>
                <a:gridCol w="1079500"/>
                <a:gridCol w="936625"/>
                <a:gridCol w="1341437"/>
                <a:gridCol w="1035050"/>
                <a:gridCol w="820738"/>
                <a:gridCol w="1071562"/>
                <a:gridCol w="785813"/>
                <a:gridCol w="1065212"/>
                <a:gridCol w="720725"/>
              </a:tblGrid>
              <a:tr h="287338">
                <a:tc rowSpan="3"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Variables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THIN data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Simulated data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8733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5" marR="9525" marT="9526" marB="0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Full data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Complete case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Imputed data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54038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Log risk ratio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SE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Anti-hypertensive drug treatment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0.2935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0.2868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0.0957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0.2852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0.1931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0.2848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0.1066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Systolic blood pressure (mmHg)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0.0048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0.0049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0.0026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0.0051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0.0050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  <a:tr h="5683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Weight (kg)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0.0019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0.0019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0.0032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0.0015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0.0062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0.0023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0.0053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</a:tr>
              <a:tr h="56832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Smoking status</a:t>
                      </a:r>
                    </a:p>
                  </a:txBody>
                  <a:tcPr marL="9525" marR="9525" marT="9526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Non-smoker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Reference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 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  <a:tr h="5683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Ex-smoker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0.0679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0.0692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0.1074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0.0633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0.2151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0.0654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0.2288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8E0E3"/>
                    </a:solidFill>
                  </a:tcPr>
                </a:tc>
              </a:tr>
              <a:tr h="56832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Current smoker</a:t>
                      </a: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0.2386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0.2385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0.1143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0.2307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0.2299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0.2409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0.2453</a:t>
                      </a:r>
                    </a:p>
                  </a:txBody>
                  <a:tcPr marL="9525" marR="9525" marT="9526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F0F1"/>
                    </a:solidFill>
                  </a:tcPr>
                </a:tc>
              </a:tr>
            </a:tbl>
          </a:graphicData>
        </a:graphic>
      </p:graphicFrame>
      <p:sp>
        <p:nvSpPr>
          <p:cNvPr id="41048" name="TextBox 3"/>
          <p:cNvSpPr txBox="1">
            <a:spLocks noChangeArrowheads="1"/>
          </p:cNvSpPr>
          <p:nvPr/>
        </p:nvSpPr>
        <p:spPr bwMode="auto">
          <a:xfrm>
            <a:off x="395288" y="6165850"/>
            <a:ext cx="72723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Adjusted for age, registration in 1999 and Townsend score quintile</a:t>
            </a:r>
          </a:p>
        </p:txBody>
      </p:sp>
      <p:sp>
        <p:nvSpPr>
          <p:cNvPr id="5" name="Oval 4"/>
          <p:cNvSpPr/>
          <p:nvPr/>
        </p:nvSpPr>
        <p:spPr>
          <a:xfrm>
            <a:off x="8172450" y="4941888"/>
            <a:ext cx="971550" cy="14081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Correlations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Previous results imply accurate imputations for missing data in 2000</a:t>
            </a:r>
          </a:p>
          <a:p>
            <a:r>
              <a:rPr lang="en-GB" smtClean="0"/>
              <a:t>Alternative method required:</a:t>
            </a:r>
          </a:p>
          <a:p>
            <a:pPr lvl="1"/>
            <a:r>
              <a:rPr lang="en-GB" smtClean="0"/>
              <a:t>Assess correlations between measurements recorded at different times</a:t>
            </a:r>
          </a:p>
          <a:p>
            <a:r>
              <a:rPr lang="en-GB" smtClean="0"/>
              <a:t>We would like to maintain the correlations structure in the generated and imputed data at all time points</a:t>
            </a:r>
          </a:p>
          <a:p>
            <a:endParaRPr lang="en-GB" smtClean="0"/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Correlations</a:t>
            </a:r>
          </a:p>
        </p:txBody>
      </p:sp>
      <p:pic>
        <p:nvPicPr>
          <p:cNvPr id="4301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482725"/>
            <a:ext cx="7343775" cy="537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Increase time window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38" y="2349500"/>
            <a:ext cx="8489950" cy="1512888"/>
          </a:xfrm>
        </p:spPr>
        <p:txBody>
          <a:bodyPr/>
          <a:lstStyle/>
          <a:p>
            <a:r>
              <a:rPr lang="en-GB" smtClean="0"/>
              <a:t>Increased the time window to 2 and 3 years</a:t>
            </a:r>
          </a:p>
          <a:p>
            <a:r>
              <a:rPr lang="en-GB" smtClean="0"/>
              <a:t>This slightly improves the estimates of coefficients and SE</a:t>
            </a:r>
          </a:p>
          <a:p>
            <a:pPr>
              <a:buFontTx/>
              <a:buNone/>
            </a:pPr>
            <a:endParaRPr lang="en-GB" smtClean="0"/>
          </a:p>
        </p:txBody>
      </p:sp>
      <p:sp>
        <p:nvSpPr>
          <p:cNvPr id="4" name="Rectangle 3"/>
          <p:cNvSpPr/>
          <p:nvPr/>
        </p:nvSpPr>
        <p:spPr>
          <a:xfrm>
            <a:off x="4106863" y="5551488"/>
            <a:ext cx="1008062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i</a:t>
            </a:r>
          </a:p>
        </p:txBody>
      </p:sp>
      <p:sp>
        <p:nvSpPr>
          <p:cNvPr id="5" name="Rectangle 4"/>
          <p:cNvSpPr/>
          <p:nvPr/>
        </p:nvSpPr>
        <p:spPr>
          <a:xfrm>
            <a:off x="5114925" y="5551488"/>
            <a:ext cx="1008063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i+1</a:t>
            </a:r>
          </a:p>
        </p:txBody>
      </p:sp>
      <p:sp>
        <p:nvSpPr>
          <p:cNvPr id="6" name="Rectangle 5"/>
          <p:cNvSpPr/>
          <p:nvPr/>
        </p:nvSpPr>
        <p:spPr>
          <a:xfrm>
            <a:off x="6122988" y="5551488"/>
            <a:ext cx="1008062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i+2</a:t>
            </a:r>
          </a:p>
        </p:txBody>
      </p:sp>
      <p:sp>
        <p:nvSpPr>
          <p:cNvPr id="7" name="Rectangle 6"/>
          <p:cNvSpPr/>
          <p:nvPr/>
        </p:nvSpPr>
        <p:spPr>
          <a:xfrm>
            <a:off x="7131050" y="5551488"/>
            <a:ext cx="1008063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i+3</a:t>
            </a:r>
          </a:p>
        </p:txBody>
      </p:sp>
      <p:sp>
        <p:nvSpPr>
          <p:cNvPr id="8" name="Rectangle 7"/>
          <p:cNvSpPr/>
          <p:nvPr/>
        </p:nvSpPr>
        <p:spPr>
          <a:xfrm>
            <a:off x="1082675" y="5551488"/>
            <a:ext cx="1008063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i-3</a:t>
            </a:r>
          </a:p>
        </p:txBody>
      </p:sp>
      <p:sp>
        <p:nvSpPr>
          <p:cNvPr id="9" name="Rectangle 8"/>
          <p:cNvSpPr/>
          <p:nvPr/>
        </p:nvSpPr>
        <p:spPr>
          <a:xfrm>
            <a:off x="2090738" y="5551488"/>
            <a:ext cx="1008062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i-2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98800" y="5551488"/>
            <a:ext cx="1008063" cy="574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/>
              <a:t>i-1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08175" y="5229225"/>
            <a:ext cx="5400675" cy="1223963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971550" y="5084763"/>
            <a:ext cx="7272338" cy="152082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4044" name="TextBox 12"/>
          <p:cNvSpPr txBox="1">
            <a:spLocks noChangeArrowheads="1"/>
          </p:cNvSpPr>
          <p:nvPr/>
        </p:nvSpPr>
        <p:spPr bwMode="auto">
          <a:xfrm>
            <a:off x="4700588" y="4032250"/>
            <a:ext cx="216058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2 year time window</a:t>
            </a:r>
          </a:p>
        </p:txBody>
      </p:sp>
      <p:sp>
        <p:nvSpPr>
          <p:cNvPr id="44045" name="TextBox 13"/>
          <p:cNvSpPr txBox="1">
            <a:spLocks noChangeArrowheads="1"/>
          </p:cNvSpPr>
          <p:nvPr/>
        </p:nvSpPr>
        <p:spPr bwMode="auto">
          <a:xfrm>
            <a:off x="5546725" y="4418013"/>
            <a:ext cx="21605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3 year time window</a:t>
            </a:r>
          </a:p>
        </p:txBody>
      </p:sp>
      <p:cxnSp>
        <p:nvCxnSpPr>
          <p:cNvPr id="16" name="Straight Arrow Connector 15"/>
          <p:cNvCxnSpPr>
            <a:endCxn id="11" idx="0"/>
          </p:cNvCxnSpPr>
          <p:nvPr/>
        </p:nvCxnSpPr>
        <p:spPr>
          <a:xfrm flipH="1">
            <a:off x="4608513" y="4400550"/>
            <a:ext cx="250825" cy="828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5546725" y="4722813"/>
            <a:ext cx="71438" cy="3619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Increase time window </a:t>
            </a:r>
          </a:p>
        </p:txBody>
      </p:sp>
      <p:pic>
        <p:nvPicPr>
          <p:cNvPr id="4608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482725"/>
            <a:ext cx="7345363" cy="537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smtClean="0"/>
              <a:t>In summary</a:t>
            </a:r>
            <a:endParaRPr lang="en-GB" smtClean="0"/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179388" y="2708275"/>
            <a:ext cx="8856662" cy="3457575"/>
          </a:xfrm>
        </p:spPr>
        <p:txBody>
          <a:bodyPr/>
          <a:lstStyle/>
          <a:p>
            <a:r>
              <a:rPr lang="en-GB" smtClean="0"/>
              <a:t>The two-fold FCS algorithm gives unbiased imputations with:</a:t>
            </a:r>
          </a:p>
          <a:p>
            <a:pPr lvl="1"/>
            <a:r>
              <a:rPr lang="en-GB" smtClean="0"/>
              <a:t>70% missing data</a:t>
            </a:r>
          </a:p>
          <a:p>
            <a:pPr lvl="1"/>
            <a:r>
              <a:rPr lang="en-GB" smtClean="0"/>
              <a:t>Exponential regression model, and</a:t>
            </a:r>
          </a:p>
          <a:p>
            <a:pPr lvl="1"/>
            <a:r>
              <a:rPr lang="en-GB" smtClean="0"/>
              <a:t>MCAR missingness mechanisms</a:t>
            </a:r>
          </a:p>
          <a:p>
            <a:r>
              <a:rPr lang="en-GB" smtClean="0"/>
              <a:t>The correlation structure is maintained as the time window increases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Discussion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Algorithm effective because at least one measurement during follow-up</a:t>
            </a:r>
          </a:p>
          <a:p>
            <a:r>
              <a:rPr lang="en-GB" smtClean="0"/>
              <a:t>Same results with MAR</a:t>
            </a:r>
          </a:p>
          <a:p>
            <a:r>
              <a:rPr lang="en-GB" smtClean="0"/>
              <a:t>Future work…</a:t>
            </a:r>
          </a:p>
          <a:p>
            <a:pPr lvl="1"/>
            <a:r>
              <a:rPr lang="en-GB" smtClean="0"/>
              <a:t>Introduce censoring</a:t>
            </a:r>
          </a:p>
          <a:p>
            <a:pPr lvl="1"/>
            <a:r>
              <a:rPr lang="en-GB" smtClean="0"/>
              <a:t>Change smoking status to be time-dependent</a:t>
            </a:r>
          </a:p>
          <a:p>
            <a:pPr lvl="1"/>
            <a:r>
              <a:rPr lang="cy-GB" smtClean="0"/>
              <a:t>Interactions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Partially observed data in THIN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Missing data never intended</a:t>
            </a:r>
            <a:br>
              <a:rPr lang="en-GB" smtClean="0"/>
            </a:br>
            <a:r>
              <a:rPr lang="en-GB" smtClean="0"/>
              <a:t>to be recorded</a:t>
            </a:r>
          </a:p>
          <a:p>
            <a:pPr eaLnBrk="1" hangingPunct="1"/>
            <a:r>
              <a:rPr lang="en-GB" smtClean="0"/>
              <a:t>Data recorded at irregular </a:t>
            </a:r>
            <a:br>
              <a:rPr lang="en-GB" smtClean="0"/>
            </a:br>
            <a:r>
              <a:rPr lang="en-GB" smtClean="0"/>
              <a:t>intervals </a:t>
            </a:r>
          </a:p>
          <a:p>
            <a:pPr eaLnBrk="1" hangingPunct="1"/>
            <a:r>
              <a:rPr lang="en-GB" smtClean="0"/>
              <a:t>Non-monotone missingness p</a:t>
            </a:r>
            <a:br>
              <a:rPr lang="en-GB" smtClean="0"/>
            </a:br>
            <a:r>
              <a:rPr lang="en-GB" smtClean="0"/>
              <a:t>pattern</a:t>
            </a:r>
          </a:p>
          <a:p>
            <a:endParaRPr lang="en-GB" smtClean="0"/>
          </a:p>
        </p:txBody>
      </p:sp>
      <p:pic>
        <p:nvPicPr>
          <p:cNvPr id="1843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625600"/>
            <a:ext cx="3692525" cy="510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Multiple Imputation (MI) and THIN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23850" y="2060575"/>
            <a:ext cx="8489950" cy="3522663"/>
          </a:xfrm>
        </p:spPr>
        <p:txBody>
          <a:bodyPr/>
          <a:lstStyle/>
          <a:p>
            <a:pPr eaLnBrk="1" hangingPunct="1"/>
            <a:r>
              <a:rPr lang="en-GB" smtClean="0"/>
              <a:t>Most MI designed for cross-sectional data</a:t>
            </a:r>
          </a:p>
          <a:p>
            <a:pPr eaLnBrk="1" hangingPunct="1"/>
            <a:r>
              <a:rPr lang="en-GB" smtClean="0"/>
              <a:t>Impute both continuous and discrete variables at many time points </a:t>
            </a:r>
          </a:p>
          <a:p>
            <a:pPr lvl="1" eaLnBrk="1" hangingPunct="1"/>
            <a:r>
              <a:rPr lang="en-GB" smtClean="0"/>
              <a:t>Standard ICE using Stata struggles with this</a:t>
            </a:r>
          </a:p>
          <a:p>
            <a:pPr eaLnBrk="1" hangingPunct="1"/>
            <a:r>
              <a:rPr lang="en-GB" smtClean="0"/>
              <a:t>New method developed by Nevalainen </a:t>
            </a:r>
            <a:r>
              <a:rPr lang="en-GB" i="1" smtClean="0"/>
              <a:t>et al</a:t>
            </a:r>
            <a:r>
              <a:rPr lang="en-GB" smtClean="0"/>
              <a:t> </a:t>
            </a:r>
          </a:p>
          <a:p>
            <a:pPr lvl="1" eaLnBrk="1" hangingPunct="1"/>
            <a:r>
              <a:rPr lang="en-GB" smtClean="0"/>
              <a:t>Two-fold fully conditional specification (FCS) algorithm</a:t>
            </a:r>
          </a:p>
          <a:p>
            <a:pPr lvl="1" eaLnBrk="1" hangingPunct="1"/>
            <a:r>
              <a:rPr lang="en-GB" smtClean="0"/>
              <a:t>Imputes each time point separately</a:t>
            </a:r>
          </a:p>
          <a:p>
            <a:pPr lvl="1" eaLnBrk="1" hangingPunct="1"/>
            <a:r>
              <a:rPr lang="en-GB" smtClean="0"/>
              <a:t>Uses information recorded before and after time point</a:t>
            </a:r>
          </a:p>
        </p:txBody>
      </p:sp>
      <p:sp>
        <p:nvSpPr>
          <p:cNvPr id="19459" name="TextBox 1"/>
          <p:cNvSpPr txBox="1">
            <a:spLocks noChangeArrowheads="1"/>
          </p:cNvSpPr>
          <p:nvPr/>
        </p:nvSpPr>
        <p:spPr bwMode="auto">
          <a:xfrm>
            <a:off x="107950" y="6308725"/>
            <a:ext cx="7127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Nevalainen </a:t>
            </a:r>
            <a:r>
              <a:rPr lang="en-GB" i="1"/>
              <a:t>et al</a:t>
            </a:r>
            <a:r>
              <a:rPr lang="en-GB"/>
              <a:t>, 2009 Statistics in Medicine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908050"/>
            <a:ext cx="8280400" cy="1143000"/>
          </a:xfrm>
        </p:spPr>
        <p:txBody>
          <a:bodyPr/>
          <a:lstStyle/>
          <a:p>
            <a:pPr eaLnBrk="1" hangingPunct="1"/>
            <a:r>
              <a:rPr lang="en-GB" smtClean="0"/>
              <a:t>A graphical illustration of the two-fold FCS algorithm</a:t>
            </a:r>
          </a:p>
        </p:txBody>
      </p:sp>
      <p:pic>
        <p:nvPicPr>
          <p:cNvPr id="8259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0200" y="3068638"/>
            <a:ext cx="8489950" cy="2263775"/>
          </a:xfrm>
        </p:spPr>
      </p:pic>
      <p:sp>
        <p:nvSpPr>
          <p:cNvPr id="8260" name="Text Box 4"/>
          <p:cNvSpPr txBox="1">
            <a:spLocks noChangeArrowheads="1"/>
          </p:cNvSpPr>
          <p:nvPr/>
        </p:nvSpPr>
        <p:spPr bwMode="auto">
          <a:xfrm>
            <a:off x="395288" y="5589588"/>
            <a:ext cx="23764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/>
              <a:t>Within-time iteration</a:t>
            </a:r>
          </a:p>
        </p:txBody>
      </p:sp>
      <p:sp>
        <p:nvSpPr>
          <p:cNvPr id="8261" name="Text Box 5"/>
          <p:cNvSpPr txBox="1">
            <a:spLocks noChangeArrowheads="1"/>
          </p:cNvSpPr>
          <p:nvPr/>
        </p:nvSpPr>
        <p:spPr bwMode="auto">
          <a:xfrm>
            <a:off x="6300788" y="2276475"/>
            <a:ext cx="23764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/>
              <a:t>Among-time iteration</a:t>
            </a:r>
          </a:p>
        </p:txBody>
      </p:sp>
      <p:sp>
        <p:nvSpPr>
          <p:cNvPr id="8262" name="Line 6"/>
          <p:cNvSpPr>
            <a:spLocks noChangeShapeType="1"/>
          </p:cNvSpPr>
          <p:nvPr/>
        </p:nvSpPr>
        <p:spPr bwMode="auto">
          <a:xfrm flipV="1">
            <a:off x="1258888" y="4724400"/>
            <a:ext cx="360362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63" name="Line 7"/>
          <p:cNvSpPr>
            <a:spLocks noChangeShapeType="1"/>
          </p:cNvSpPr>
          <p:nvPr/>
        </p:nvSpPr>
        <p:spPr bwMode="auto">
          <a:xfrm flipH="1">
            <a:off x="6227763" y="2636838"/>
            <a:ext cx="5048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64" name="Line 8"/>
          <p:cNvSpPr>
            <a:spLocks noChangeShapeType="1"/>
          </p:cNvSpPr>
          <p:nvPr/>
        </p:nvSpPr>
        <p:spPr bwMode="auto">
          <a:xfrm flipH="1">
            <a:off x="3779838" y="2636838"/>
            <a:ext cx="2808287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8257" name="Object 65"/>
          <p:cNvGraphicFramePr>
            <a:graphicFrameLocks noChangeAspect="1"/>
          </p:cNvGraphicFramePr>
          <p:nvPr/>
        </p:nvGraphicFramePr>
        <p:xfrm>
          <a:off x="5580063" y="6092825"/>
          <a:ext cx="3168650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" name="Equation" r:id="rId5" imgW="1790700" imgH="254000" progId="Equation.3">
                  <p:embed/>
                </p:oleObj>
              </mc:Choice>
              <mc:Fallback>
                <p:oleObj name="Equation" r:id="rId5" imgW="1790700" imgH="254000" progId="Equation.3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6092825"/>
                        <a:ext cx="3168650" cy="455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65" name="TextBox 1"/>
          <p:cNvSpPr txBox="1">
            <a:spLocks noChangeArrowheads="1"/>
          </p:cNvSpPr>
          <p:nvPr/>
        </p:nvSpPr>
        <p:spPr bwMode="auto">
          <a:xfrm>
            <a:off x="107950" y="6308725"/>
            <a:ext cx="71278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/>
              <a:t>Nevalainen </a:t>
            </a:r>
            <a:r>
              <a:rPr lang="en-GB" i="1"/>
              <a:t>et al</a:t>
            </a:r>
            <a:r>
              <a:rPr lang="en-GB"/>
              <a:t>, 2009 Statistics in Medicine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357188" y="642938"/>
            <a:ext cx="8489950" cy="785812"/>
          </a:xfrm>
        </p:spPr>
        <p:txBody>
          <a:bodyPr/>
          <a:lstStyle/>
          <a:p>
            <a:pPr eaLnBrk="1" hangingPunct="1"/>
            <a:r>
              <a:rPr lang="en-GB" smtClean="0"/>
              <a:t>Algorithm validation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4276725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/>
              <a:t>Nevalainen </a:t>
            </a:r>
            <a:r>
              <a:rPr lang="en-GB" i="1" dirty="0" smtClean="0"/>
              <a:t>et al</a:t>
            </a:r>
          </a:p>
          <a:p>
            <a:pPr lvl="1" eaLnBrk="1" hangingPunct="1">
              <a:defRPr/>
            </a:pPr>
            <a:r>
              <a:rPr lang="en-GB" dirty="0" smtClean="0"/>
              <a:t>Proposed the two-fold FCS approach</a:t>
            </a:r>
          </a:p>
          <a:p>
            <a:pPr lvl="1" eaLnBrk="1" hangingPunct="1">
              <a:defRPr/>
            </a:pPr>
            <a:r>
              <a:rPr lang="en-GB" dirty="0" smtClean="0"/>
              <a:t>Validated algorithm using data sampled from case-control</a:t>
            </a:r>
          </a:p>
          <a:p>
            <a:pPr lvl="1" eaLnBrk="1" hangingPunct="1">
              <a:defRPr/>
            </a:pPr>
            <a:r>
              <a:rPr lang="en-GB" dirty="0" smtClean="0"/>
              <a:t>3 time points included with a linear substantive model</a:t>
            </a:r>
          </a:p>
          <a:p>
            <a:pPr eaLnBrk="1" hangingPunct="1">
              <a:defRPr/>
            </a:pPr>
            <a:r>
              <a:rPr lang="en-GB" dirty="0" smtClean="0"/>
              <a:t>Our previous work</a:t>
            </a:r>
          </a:p>
          <a:p>
            <a:pPr marL="457200" lvl="1" indent="0" eaLnBrk="1" hangingPunct="1">
              <a:buFontTx/>
              <a:buNone/>
              <a:defRPr/>
            </a:pPr>
            <a:endParaRPr lang="en-GB" dirty="0" smtClean="0"/>
          </a:p>
          <a:p>
            <a:pPr marL="457200" lvl="1" indent="0" eaLnBrk="1" hangingPunct="1">
              <a:buFontTx/>
              <a:buNone/>
              <a:defRPr/>
            </a:pPr>
            <a:endParaRPr lang="en-GB" dirty="0" smtClean="0"/>
          </a:p>
          <a:p>
            <a:pPr eaLnBrk="1" hangingPunct="1">
              <a:defRPr/>
            </a:pPr>
            <a:r>
              <a:rPr lang="en-GB" dirty="0" smtClean="0"/>
              <a:t>Imputed data had accurate coefficients and acceptable level of variation in these settings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Simulation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330200" y="1628775"/>
            <a:ext cx="8489950" cy="4537075"/>
          </a:xfrm>
        </p:spPr>
        <p:txBody>
          <a:bodyPr/>
          <a:lstStyle/>
          <a:p>
            <a:pPr eaLnBrk="1" hangingPunct="1"/>
            <a:r>
              <a:rPr lang="en-GB" smtClean="0"/>
              <a:t>Before we apply the algorithm to THIN we want to test it in a complex setting similar to THIN</a:t>
            </a:r>
          </a:p>
          <a:p>
            <a:pPr eaLnBrk="1" hangingPunct="1"/>
            <a:r>
              <a:rPr lang="en-GB" smtClean="0"/>
              <a:t>Test algorithm in simulation study:</a:t>
            </a:r>
          </a:p>
          <a:p>
            <a:pPr lvl="1" eaLnBrk="1" hangingPunct="1"/>
            <a:r>
              <a:rPr lang="en-GB" smtClean="0"/>
              <a:t>Create 1000 full datasets </a:t>
            </a:r>
          </a:p>
          <a:p>
            <a:pPr lvl="1"/>
            <a:r>
              <a:rPr lang="en-GB" smtClean="0"/>
              <a:t>Remove values</a:t>
            </a:r>
          </a:p>
          <a:p>
            <a:pPr lvl="1"/>
            <a:r>
              <a:rPr lang="en-GB" smtClean="0"/>
              <a:t>Apply two-fold FCS algorithm</a:t>
            </a:r>
          </a:p>
          <a:p>
            <a:pPr lvl="1"/>
            <a:r>
              <a:rPr lang="en-GB" smtClean="0"/>
              <a:t>Fit regression model for risk of CHD</a:t>
            </a:r>
          </a:p>
          <a:p>
            <a:pPr lvl="2"/>
            <a:r>
              <a:rPr lang="en-GB" smtClean="0"/>
              <a:t>Full data</a:t>
            </a:r>
          </a:p>
          <a:p>
            <a:pPr lvl="2"/>
            <a:r>
              <a:rPr lang="en-GB" smtClean="0"/>
              <a:t>Complete case data</a:t>
            </a:r>
          </a:p>
          <a:p>
            <a:pPr lvl="2"/>
            <a:r>
              <a:rPr lang="en-GB" smtClean="0"/>
              <a:t>Imputed data</a:t>
            </a:r>
          </a:p>
          <a:p>
            <a:pPr lvl="1"/>
            <a:r>
              <a:rPr lang="en-GB" smtClean="0"/>
              <a:t>Compare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Advantages of using simulated data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323850" y="3141663"/>
            <a:ext cx="8489950" cy="3024187"/>
          </a:xfrm>
        </p:spPr>
        <p:txBody>
          <a:bodyPr/>
          <a:lstStyle/>
          <a:p>
            <a:pPr eaLnBrk="1" hangingPunct="1"/>
            <a:r>
              <a:rPr lang="en-GB" smtClean="0"/>
              <a:t>We know the original distributions so we can compare with distribution of imputed data and test for bias</a:t>
            </a:r>
          </a:p>
          <a:p>
            <a:pPr eaLnBrk="1" hangingPunct="1"/>
            <a:r>
              <a:rPr lang="en-GB" smtClean="0"/>
              <a:t>Create different scenarios to test the algorithm</a:t>
            </a:r>
          </a:p>
          <a:p>
            <a:r>
              <a:rPr lang="cy-GB" smtClean="0"/>
              <a:t>Design data so it is close to THIN data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Simple dataset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330200" y="1628775"/>
            <a:ext cx="8489950" cy="4537075"/>
          </a:xfrm>
        </p:spPr>
        <p:txBody>
          <a:bodyPr/>
          <a:lstStyle/>
          <a:p>
            <a:r>
              <a:rPr lang="en-GB" smtClean="0"/>
              <a:t>5000 men, 10 years of data</a:t>
            </a:r>
          </a:p>
          <a:p>
            <a:pPr eaLnBrk="1" hangingPunct="1"/>
            <a:r>
              <a:rPr lang="en-GB" smtClean="0"/>
              <a:t>CHD diagnosis from 2000  – yes/no</a:t>
            </a:r>
          </a:p>
          <a:p>
            <a:pPr eaLnBrk="1" hangingPunct="1"/>
            <a:r>
              <a:rPr lang="en-GB" smtClean="0"/>
              <a:t>Age – 5 year age bands</a:t>
            </a:r>
          </a:p>
          <a:p>
            <a:pPr eaLnBrk="1" hangingPunct="1"/>
            <a:r>
              <a:rPr lang="en-GB" smtClean="0"/>
              <a:t>Smoking status recorded in 2000 </a:t>
            </a:r>
          </a:p>
          <a:p>
            <a:pPr lvl="1" eaLnBrk="1" hangingPunct="1"/>
            <a:r>
              <a:rPr lang="en-GB" smtClean="0"/>
              <a:t>smokers, ex- and non-smokers</a:t>
            </a:r>
          </a:p>
          <a:p>
            <a:pPr eaLnBrk="1" hangingPunct="1"/>
            <a:r>
              <a:rPr lang="en-GB" smtClean="0"/>
              <a:t>Anti-hypertensive drug prescription – yes/no</a:t>
            </a:r>
          </a:p>
          <a:p>
            <a:pPr eaLnBrk="1" hangingPunct="1"/>
            <a:r>
              <a:rPr lang="en-GB" smtClean="0"/>
              <a:t>Systolic blood pressure (mmHg)</a:t>
            </a:r>
          </a:p>
          <a:p>
            <a:pPr eaLnBrk="1" hangingPunct="1"/>
            <a:r>
              <a:rPr lang="en-GB" smtClean="0"/>
              <a:t>Weight (kg)</a:t>
            </a:r>
          </a:p>
          <a:p>
            <a:pPr eaLnBrk="1" hangingPunct="1"/>
            <a:r>
              <a:rPr lang="en-GB" smtClean="0"/>
              <a:t>Townsend score quintile – 1 (least) to 5 (most)</a:t>
            </a:r>
          </a:p>
          <a:p>
            <a:pPr eaLnBrk="1" hangingPunct="1"/>
            <a:r>
              <a:rPr lang="en-GB" smtClean="0"/>
              <a:t>Registration – indicate if patient registered in 1999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5">
      <a:dk1>
        <a:srgbClr val="000000"/>
      </a:dk1>
      <a:lt1>
        <a:srgbClr val="FFFFFF"/>
      </a:lt1>
      <a:dk2>
        <a:srgbClr val="52425B"/>
      </a:dk2>
      <a:lt2>
        <a:srgbClr val="808080"/>
      </a:lt2>
      <a:accent1>
        <a:srgbClr val="7FA1AC"/>
      </a:accent1>
      <a:accent2>
        <a:srgbClr val="911853"/>
      </a:accent2>
      <a:accent3>
        <a:srgbClr val="FFFFFF"/>
      </a:accent3>
      <a:accent4>
        <a:srgbClr val="000000"/>
      </a:accent4>
      <a:accent5>
        <a:srgbClr val="C0CDD2"/>
      </a:accent5>
      <a:accent6>
        <a:srgbClr val="83154A"/>
      </a:accent6>
      <a:hlink>
        <a:srgbClr val="4B4620"/>
      </a:hlink>
      <a:folHlink>
        <a:srgbClr val="B25D86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000000"/>
        </a:dk1>
        <a:lt1>
          <a:srgbClr val="FFFFFF"/>
        </a:lt1>
        <a:dk2>
          <a:srgbClr val="004359"/>
        </a:dk2>
        <a:lt2>
          <a:srgbClr val="808080"/>
        </a:lt2>
        <a:accent1>
          <a:srgbClr val="7FA1AC"/>
        </a:accent1>
        <a:accent2>
          <a:srgbClr val="004359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003C50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0000"/>
        </a:dk1>
        <a:lt1>
          <a:srgbClr val="FFFFFF"/>
        </a:lt1>
        <a:dk2>
          <a:srgbClr val="52425B"/>
        </a:dk2>
        <a:lt2>
          <a:srgbClr val="808080"/>
        </a:lt2>
        <a:accent1>
          <a:srgbClr val="7FA1AC"/>
        </a:accent1>
        <a:accent2>
          <a:srgbClr val="911853"/>
        </a:accent2>
        <a:accent3>
          <a:srgbClr val="FFFFFF"/>
        </a:accent3>
        <a:accent4>
          <a:srgbClr val="000000"/>
        </a:accent4>
        <a:accent5>
          <a:srgbClr val="C0CDD2"/>
        </a:accent5>
        <a:accent6>
          <a:srgbClr val="83154A"/>
        </a:accent6>
        <a:hlink>
          <a:srgbClr val="4B4620"/>
        </a:hlink>
        <a:folHlink>
          <a:srgbClr val="B25D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3792</TotalTime>
  <Words>1464</Words>
  <Application>Microsoft Office PowerPoint</Application>
  <PresentationFormat>On-screen Show (4:3)</PresentationFormat>
  <Paragraphs>491</Paragraphs>
  <Slides>27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Custom Design</vt:lpstr>
      <vt:lpstr>Equation</vt:lpstr>
      <vt:lpstr>Testing the performance of the two-fold FCS algorithm for multiple imputation of longitudinal clinical records</vt:lpstr>
      <vt:lpstr>The Health Improvement Network (THIN) primary care database</vt:lpstr>
      <vt:lpstr>Partially observed data in THIN</vt:lpstr>
      <vt:lpstr>Multiple Imputation (MI) and THIN</vt:lpstr>
      <vt:lpstr>A graphical illustration of the two-fold FCS algorithm</vt:lpstr>
      <vt:lpstr>Algorithm validation</vt:lpstr>
      <vt:lpstr>Simulation</vt:lpstr>
      <vt:lpstr>Advantages of using simulated data</vt:lpstr>
      <vt:lpstr>Simple dataset</vt:lpstr>
      <vt:lpstr>Results from exponential regression model</vt:lpstr>
      <vt:lpstr>Generated data results</vt:lpstr>
      <vt:lpstr>70% missing completely at random (MCAR) missingness mechanisms</vt:lpstr>
      <vt:lpstr>70% MCAR results</vt:lpstr>
      <vt:lpstr>Two-fold FCS algorithm</vt:lpstr>
      <vt:lpstr>Imputing time-independent variables</vt:lpstr>
      <vt:lpstr>Imputing time-independent variables</vt:lpstr>
      <vt:lpstr>Results following imputation</vt:lpstr>
      <vt:lpstr>Results following imputation</vt:lpstr>
      <vt:lpstr>Results following imputation</vt:lpstr>
      <vt:lpstr>Results following imputation</vt:lpstr>
      <vt:lpstr>Results following imputation</vt:lpstr>
      <vt:lpstr>Correlations</vt:lpstr>
      <vt:lpstr>Correlations</vt:lpstr>
      <vt:lpstr>Increase time window</vt:lpstr>
      <vt:lpstr>Increase time window </vt:lpstr>
      <vt:lpstr>In summary</vt:lpstr>
      <vt:lpstr>Discussion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 Brown</dc:creator>
  <cp:lastModifiedBy>Catherine Welch</cp:lastModifiedBy>
  <cp:revision>202</cp:revision>
  <cp:lastPrinted>2011-09-14T09:24:38Z</cp:lastPrinted>
  <dcterms:created xsi:type="dcterms:W3CDTF">2005-07-13T12:26:50Z</dcterms:created>
  <dcterms:modified xsi:type="dcterms:W3CDTF">2011-09-14T16:14:49Z</dcterms:modified>
</cp:coreProperties>
</file>