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Override PartName="/ppt/charts/chart20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5" r:id="rId3"/>
    <p:sldId id="279" r:id="rId4"/>
    <p:sldId id="292" r:id="rId5"/>
    <p:sldId id="260" r:id="rId6"/>
    <p:sldId id="361" r:id="rId7"/>
    <p:sldId id="274" r:id="rId8"/>
    <p:sldId id="276" r:id="rId9"/>
    <p:sldId id="319" r:id="rId10"/>
    <p:sldId id="318" r:id="rId11"/>
    <p:sldId id="266" r:id="rId12"/>
    <p:sldId id="304" r:id="rId13"/>
    <p:sldId id="353" r:id="rId14"/>
    <p:sldId id="335" r:id="rId15"/>
    <p:sldId id="342" r:id="rId16"/>
    <p:sldId id="336" r:id="rId17"/>
    <p:sldId id="328" r:id="rId18"/>
    <p:sldId id="330" r:id="rId19"/>
    <p:sldId id="332" r:id="rId20"/>
    <p:sldId id="358" r:id="rId21"/>
    <p:sldId id="359" r:id="rId22"/>
    <p:sldId id="360" r:id="rId23"/>
    <p:sldId id="334" r:id="rId24"/>
    <p:sldId id="362" r:id="rId25"/>
  </p:sldIdLst>
  <p:sldSz cx="9144000" cy="6858000" type="screen4x3"/>
  <p:notesSz cx="9282113" cy="69992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07" autoAdjust="0"/>
    <p:restoredTop sz="75543" autoAdjust="0"/>
  </p:normalViewPr>
  <p:slideViewPr>
    <p:cSldViewPr>
      <p:cViewPr>
        <p:scale>
          <a:sx n="75" d="100"/>
          <a:sy n="75" d="100"/>
        </p:scale>
        <p:origin x="-150" y="13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40"/>
    </p:cViewPr>
  </p:outlineViewPr>
  <p:notesTextViewPr>
    <p:cViewPr>
      <p:scale>
        <a:sx n="100" d="100"/>
        <a:sy n="100" d="100"/>
      </p:scale>
      <p:origin x="0" y="228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im_dat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48148;&#53461;%20&#54868;&#47732;\proposal\&#50756;&#49457;\sim_dat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48148;&#53461;%20&#54868;&#47732;\proposal\&#50756;&#49457;\sim_dat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48148;&#53461;%20&#54868;&#47732;\proposal\&#50756;&#49457;\realdat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48148;&#53461;%20&#54868;&#47732;\proposal\&#50756;&#49457;\realdata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48148;&#53461;%20&#54868;&#47732;\proposal\&#50756;&#49457;\realdata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48148;&#53461;%20&#54868;&#47732;\proposal\&#50756;&#49457;\realdata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48148;&#53461;%20&#54868;&#47732;\proposal\&#50756;&#49457;\realdata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ealdata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ealdata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eal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im_data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ealdata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ealdata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eal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im_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im_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im_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48148;&#53461;%20&#54868;&#47732;\proposal\&#50756;&#49457;\sim_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48148;&#53461;%20&#54868;&#47732;\proposal\&#50756;&#49457;\sim_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48148;&#53461;%20&#54868;&#47732;\proposal\&#50756;&#49457;\sim_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48148;&#53461;%20&#54868;&#47732;\proposal\&#50756;&#49457;\sim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400"/>
            </a:pPr>
            <a:r>
              <a:rPr lang="en-US" sz="1600" dirty="0"/>
              <a:t>MCAR</a:t>
            </a:r>
            <a:endParaRPr lang="ko-KR" sz="1600" dirty="0"/>
          </a:p>
        </c:rich>
      </c:tx>
      <c:layout>
        <c:manualLayout>
          <c:xMode val="edge"/>
          <c:yMode val="edge"/>
          <c:x val="0.46740180771697681"/>
          <c:y val="0"/>
        </c:manualLayout>
      </c:layout>
    </c:title>
    <c:plotArea>
      <c:layout>
        <c:manualLayout>
          <c:layoutTarget val="inner"/>
          <c:xMode val="edge"/>
          <c:yMode val="edge"/>
          <c:x val="0.26400657147036682"/>
          <c:y val="0.12138873458504611"/>
          <c:w val="0.64440309675489083"/>
          <c:h val="0.51194650107172757"/>
        </c:manualLayout>
      </c:layout>
      <c:lineChart>
        <c:grouping val="standard"/>
        <c:ser>
          <c:idx val="0"/>
          <c:order val="0"/>
          <c:tx>
            <c:v>CCA</c:v>
          </c:tx>
          <c:spPr>
            <a:ln w="12700"/>
          </c:spPr>
          <c:marker>
            <c:symbol val="none"/>
          </c:marker>
          <c:cat>
            <c:numRef>
              <c:f>figure1!$B$2:$B$9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figure1!$F$2:$F$9</c:f>
              <c:numCache>
                <c:formatCode>General</c:formatCode>
                <c:ptCount val="8"/>
                <c:pt idx="0">
                  <c:v>1.9370999999999999E-2</c:v>
                </c:pt>
                <c:pt idx="1">
                  <c:v>2.1502199999999999E-2</c:v>
                </c:pt>
                <c:pt idx="2">
                  <c:v>2.8926299999999978E-2</c:v>
                </c:pt>
                <c:pt idx="3">
                  <c:v>2.855609999999998E-2</c:v>
                </c:pt>
                <c:pt idx="4">
                  <c:v>4.1670799999999966E-2</c:v>
                </c:pt>
                <c:pt idx="5">
                  <c:v>5.6232200000000114E-2</c:v>
                </c:pt>
                <c:pt idx="6">
                  <c:v>5.2597400000001335E-2</c:v>
                </c:pt>
                <c:pt idx="7">
                  <c:v>0.10219580000000029</c:v>
                </c:pt>
              </c:numCache>
            </c:numRef>
          </c:val>
        </c:ser>
        <c:ser>
          <c:idx val="1"/>
          <c:order val="1"/>
          <c:tx>
            <c:v>MI</c:v>
          </c:tx>
          <c:spPr>
            <a:ln w="25400"/>
          </c:spPr>
          <c:marker>
            <c:symbol val="square"/>
            <c:size val="5"/>
            <c:spPr>
              <a:ln w="38100"/>
            </c:spPr>
          </c:marker>
          <c:cat>
            <c:numRef>
              <c:f>figure1!$B$2:$B$9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figure1!$J$2:$J$9</c:f>
              <c:numCache>
                <c:formatCode>General</c:formatCode>
                <c:ptCount val="8"/>
                <c:pt idx="0">
                  <c:v>1.8309700000000123E-2</c:v>
                </c:pt>
                <c:pt idx="1">
                  <c:v>1.891710000000011E-2</c:v>
                </c:pt>
                <c:pt idx="2">
                  <c:v>1.9749600000000023E-2</c:v>
                </c:pt>
                <c:pt idx="3">
                  <c:v>2.0568199999999977E-2</c:v>
                </c:pt>
                <c:pt idx="4">
                  <c:v>2.305080000000001E-2</c:v>
                </c:pt>
                <c:pt idx="5">
                  <c:v>2.7617300000000983E-2</c:v>
                </c:pt>
                <c:pt idx="6">
                  <c:v>3.1140000000000164E-2</c:v>
                </c:pt>
                <c:pt idx="7">
                  <c:v>4.4428400000000534E-2</c:v>
                </c:pt>
              </c:numCache>
            </c:numRef>
          </c:val>
        </c:ser>
        <c:marker val="1"/>
        <c:axId val="131647360"/>
        <c:axId val="131657728"/>
      </c:lineChart>
      <c:catAx>
        <c:axId val="131647360"/>
        <c:scaling>
          <c:orientation val="minMax"/>
        </c:scaling>
        <c:axPos val="b"/>
        <c:numFmt formatCode="0%" sourceLinked="1"/>
        <c:majorTickMark val="none"/>
        <c:tickLblPos val="nextTo"/>
        <c:txPr>
          <a:bodyPr rot="-2760000"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ko-KR"/>
          </a:p>
        </c:txPr>
        <c:crossAx val="131657728"/>
        <c:crosses val="autoZero"/>
        <c:auto val="1"/>
        <c:lblAlgn val="ctr"/>
        <c:lblOffset val="100"/>
      </c:catAx>
      <c:valAx>
        <c:axId val="13165772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RMSE</a:t>
                </a:r>
                <a:endParaRPr lang="ko-KR" sz="1400" dirty="0"/>
              </a:p>
            </c:rich>
          </c:tx>
          <c:layout>
            <c:manualLayout>
              <c:xMode val="edge"/>
              <c:yMode val="edge"/>
              <c:x val="3.4977823189281097E-3"/>
              <c:y val="0.26182196262452545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ko-KR"/>
          </a:p>
        </c:txPr>
        <c:crossAx val="1316473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472802664596232"/>
          <c:y val="0.88852155316076065"/>
          <c:w val="0.54258040935672458"/>
          <c:h val="9.7138480912504696E-2"/>
        </c:manualLayout>
      </c:layout>
      <c:txPr>
        <a:bodyPr/>
        <a:lstStyle/>
        <a:p>
          <a:pPr>
            <a:defRPr sz="1400"/>
          </a:pPr>
          <a:endParaRPr lang="ko-KR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00"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MCAR</a:t>
            </a:r>
            <a:endParaRPr lang="ko-KR" sz="1600" dirty="0"/>
          </a:p>
        </c:rich>
      </c:tx>
      <c:layout>
        <c:manualLayout>
          <c:xMode val="edge"/>
          <c:yMode val="edge"/>
          <c:x val="0.49237973856559158"/>
          <c:y val="0"/>
        </c:manualLayout>
      </c:layout>
    </c:title>
    <c:plotArea>
      <c:layout>
        <c:manualLayout>
          <c:layoutTarget val="inner"/>
          <c:xMode val="edge"/>
          <c:yMode val="edge"/>
          <c:x val="0.27529265445354179"/>
          <c:y val="0.12566080620671488"/>
          <c:w val="0.67498532143318979"/>
          <c:h val="0.56072315064408906"/>
        </c:manualLayout>
      </c:layout>
      <c:lineChart>
        <c:grouping val="standard"/>
        <c:ser>
          <c:idx val="0"/>
          <c:order val="0"/>
          <c:tx>
            <c:v>reg</c:v>
          </c:tx>
          <c:spPr>
            <a:ln w="12700"/>
          </c:spPr>
          <c:marker>
            <c:symbol val="square"/>
            <c:size val="2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figure2!$G$2:$G$9</c:f>
              <c:numCache>
                <c:formatCode>General</c:formatCode>
                <c:ptCount val="8"/>
                <c:pt idx="0">
                  <c:v>1.8248700000000003E-2</c:v>
                </c:pt>
                <c:pt idx="1">
                  <c:v>1.89929E-2</c:v>
                </c:pt>
                <c:pt idx="2">
                  <c:v>1.9397600000000001E-2</c:v>
                </c:pt>
                <c:pt idx="3">
                  <c:v>2.0615300000000412E-2</c:v>
                </c:pt>
                <c:pt idx="4">
                  <c:v>2.2613500000000012E-2</c:v>
                </c:pt>
                <c:pt idx="5">
                  <c:v>2.7673900000001091E-2</c:v>
                </c:pt>
                <c:pt idx="6">
                  <c:v>3.0957999999999999E-2</c:v>
                </c:pt>
                <c:pt idx="7">
                  <c:v>4.4123300000000004E-2</c:v>
                </c:pt>
              </c:numCache>
            </c:numRef>
          </c:val>
        </c:ser>
        <c:ser>
          <c:idx val="1"/>
          <c:order val="1"/>
          <c:tx>
            <c:v>pmm</c:v>
          </c:tx>
          <c:spPr>
            <a:ln w="12700"/>
          </c:spPr>
          <c:marker>
            <c:symbol val="triangle"/>
            <c:size val="2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figure2!$K$2:$K$9</c:f>
              <c:numCache>
                <c:formatCode>General</c:formatCode>
                <c:ptCount val="8"/>
                <c:pt idx="0">
                  <c:v>1.8270100000000001E-2</c:v>
                </c:pt>
                <c:pt idx="1">
                  <c:v>1.8628400000000003E-2</c:v>
                </c:pt>
                <c:pt idx="2">
                  <c:v>1.8823300000000001E-2</c:v>
                </c:pt>
                <c:pt idx="3">
                  <c:v>1.9198500000000021E-2</c:v>
                </c:pt>
                <c:pt idx="4">
                  <c:v>2.0700900000000001E-2</c:v>
                </c:pt>
                <c:pt idx="5">
                  <c:v>2.4998599999999968E-2</c:v>
                </c:pt>
                <c:pt idx="6">
                  <c:v>2.8636200000000011E-2</c:v>
                </c:pt>
                <c:pt idx="7">
                  <c:v>4.26688E-2</c:v>
                </c:pt>
              </c:numCache>
            </c:numRef>
          </c:val>
        </c:ser>
        <c:ser>
          <c:idx val="2"/>
          <c:order val="2"/>
          <c:tx>
            <c:v>mcmc</c:v>
          </c:tx>
          <c:spPr>
            <a:ln w="50800"/>
          </c:spPr>
          <c:marker>
            <c:symbol val="none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figure2!$O$2:$O$9</c:f>
              <c:numCache>
                <c:formatCode>General</c:formatCode>
                <c:ptCount val="8"/>
                <c:pt idx="0">
                  <c:v>1.8270100000000001E-2</c:v>
                </c:pt>
                <c:pt idx="1">
                  <c:v>1.8628400000000003E-2</c:v>
                </c:pt>
                <c:pt idx="2">
                  <c:v>1.8823300000000001E-2</c:v>
                </c:pt>
                <c:pt idx="3">
                  <c:v>1.9198500000000021E-2</c:v>
                </c:pt>
                <c:pt idx="4">
                  <c:v>2.0700900000000001E-2</c:v>
                </c:pt>
                <c:pt idx="5">
                  <c:v>2.4998599999999968E-2</c:v>
                </c:pt>
                <c:pt idx="6">
                  <c:v>2.8636200000000011E-2</c:v>
                </c:pt>
                <c:pt idx="7">
                  <c:v>4.26688E-2</c:v>
                </c:pt>
              </c:numCache>
            </c:numRef>
          </c:val>
        </c:ser>
        <c:marker val="1"/>
        <c:axId val="137030272"/>
        <c:axId val="137036160"/>
      </c:lineChart>
      <c:catAx>
        <c:axId val="137030272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7036160"/>
        <c:crosses val="autoZero"/>
        <c:auto val="1"/>
        <c:lblAlgn val="ctr"/>
        <c:lblOffset val="100"/>
      </c:catAx>
      <c:valAx>
        <c:axId val="137036160"/>
        <c:scaling>
          <c:orientation val="minMax"/>
          <c:max val="1.4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 smtClean="0"/>
                  <a:t>RMSE</a:t>
                </a:r>
                <a:endParaRPr lang="en-US" sz="1400" dirty="0"/>
              </a:p>
            </c:rich>
          </c:tx>
          <c:layout>
            <c:manualLayout>
              <c:xMode val="edge"/>
              <c:yMode val="edge"/>
              <c:x val="2.5503510246922191E-2"/>
              <c:y val="0.36289978196868056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70302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6497572264957322"/>
          <c:y val="0.92530547910351479"/>
          <c:w val="0.82729840486067774"/>
          <c:h val="6.9605497786059192E-2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solidFill>
      <a:schemeClr val="bg1"/>
    </a:solidFill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MAR</a:t>
            </a:r>
            <a:endParaRPr lang="ko-KR" sz="1600" dirty="0"/>
          </a:p>
        </c:rich>
      </c:tx>
      <c:layout>
        <c:manualLayout>
          <c:xMode val="edge"/>
          <c:yMode val="edge"/>
          <c:x val="0.52133823755032505"/>
          <c:y val="0"/>
        </c:manualLayout>
      </c:layout>
    </c:title>
    <c:plotArea>
      <c:layout>
        <c:manualLayout>
          <c:layoutTarget val="inner"/>
          <c:xMode val="edge"/>
          <c:yMode val="edge"/>
          <c:x val="0.26309312192825135"/>
          <c:y val="0.12103955569562565"/>
          <c:w val="0.66172682201978983"/>
          <c:h val="0.54351902495163618"/>
        </c:manualLayout>
      </c:layout>
      <c:lineChart>
        <c:grouping val="standard"/>
        <c:ser>
          <c:idx val="0"/>
          <c:order val="0"/>
          <c:tx>
            <c:v>reg</c:v>
          </c:tx>
          <c:spPr>
            <a:ln w="12700"/>
          </c:spPr>
          <c:marker>
            <c:symbol val="square"/>
            <c:size val="2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figure2!$G$13:$G$20</c:f>
              <c:numCache>
                <c:formatCode>General</c:formatCode>
                <c:ptCount val="8"/>
                <c:pt idx="0">
                  <c:v>2.1189400000000001E-2</c:v>
                </c:pt>
                <c:pt idx="1">
                  <c:v>2.5241300000000768E-2</c:v>
                </c:pt>
                <c:pt idx="2">
                  <c:v>3.9106599999999998E-2</c:v>
                </c:pt>
                <c:pt idx="3">
                  <c:v>4.6433800000000004E-2</c:v>
                </c:pt>
                <c:pt idx="4">
                  <c:v>4.8997800000000001E-2</c:v>
                </c:pt>
                <c:pt idx="5">
                  <c:v>5.2432900000001531E-2</c:v>
                </c:pt>
                <c:pt idx="6">
                  <c:v>6.1848999999999987E-2</c:v>
                </c:pt>
                <c:pt idx="7">
                  <c:v>7.0805099999999996E-2</c:v>
                </c:pt>
              </c:numCache>
            </c:numRef>
          </c:val>
        </c:ser>
        <c:ser>
          <c:idx val="1"/>
          <c:order val="1"/>
          <c:tx>
            <c:v>pmm</c:v>
          </c:tx>
          <c:spPr>
            <a:ln w="12700"/>
          </c:spPr>
          <c:marker>
            <c:symbol val="triangle"/>
            <c:size val="2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figure2!$K$13:$K$20</c:f>
              <c:numCache>
                <c:formatCode>General</c:formatCode>
                <c:ptCount val="8"/>
                <c:pt idx="0">
                  <c:v>2.1104000000000001E-2</c:v>
                </c:pt>
                <c:pt idx="1">
                  <c:v>2.6351099999999999E-2</c:v>
                </c:pt>
                <c:pt idx="2">
                  <c:v>4.1577499999999996E-2</c:v>
                </c:pt>
                <c:pt idx="3">
                  <c:v>5.0599100000000001E-2</c:v>
                </c:pt>
                <c:pt idx="4">
                  <c:v>5.4837000000000934E-2</c:v>
                </c:pt>
                <c:pt idx="5">
                  <c:v>5.6279899999999765E-2</c:v>
                </c:pt>
                <c:pt idx="6">
                  <c:v>7.0273700000000008E-2</c:v>
                </c:pt>
                <c:pt idx="7">
                  <c:v>8.3366200000000043E-2</c:v>
                </c:pt>
              </c:numCache>
            </c:numRef>
          </c:val>
        </c:ser>
        <c:ser>
          <c:idx val="2"/>
          <c:order val="2"/>
          <c:tx>
            <c:v>mcmc</c:v>
          </c:tx>
          <c:spPr>
            <a:ln w="50800"/>
          </c:spPr>
          <c:marker>
            <c:symbol val="none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figure2!$O$13:$O$20</c:f>
              <c:numCache>
                <c:formatCode>General</c:formatCode>
                <c:ptCount val="8"/>
                <c:pt idx="0">
                  <c:v>2.1224E-2</c:v>
                </c:pt>
                <c:pt idx="1">
                  <c:v>2.5348300000000001E-2</c:v>
                </c:pt>
                <c:pt idx="2">
                  <c:v>3.9270800000000092E-2</c:v>
                </c:pt>
                <c:pt idx="3">
                  <c:v>4.6498299999999999E-2</c:v>
                </c:pt>
                <c:pt idx="4">
                  <c:v>4.9004900000000184E-2</c:v>
                </c:pt>
                <c:pt idx="5">
                  <c:v>5.2555400000000002E-2</c:v>
                </c:pt>
                <c:pt idx="6">
                  <c:v>6.2181599999999997E-2</c:v>
                </c:pt>
                <c:pt idx="7">
                  <c:v>7.0909299999999995E-2</c:v>
                </c:pt>
              </c:numCache>
            </c:numRef>
          </c:val>
        </c:ser>
        <c:marker val="1"/>
        <c:axId val="137394048"/>
        <c:axId val="137395584"/>
      </c:lineChart>
      <c:catAx>
        <c:axId val="137394048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7395584"/>
        <c:crosses val="autoZero"/>
        <c:auto val="1"/>
        <c:lblAlgn val="ctr"/>
        <c:lblOffset val="100"/>
      </c:catAx>
      <c:valAx>
        <c:axId val="137395584"/>
        <c:scaling>
          <c:orientation val="minMax"/>
          <c:max val="1.4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 smtClean="0"/>
                  <a:t>RMSE</a:t>
                </a:r>
                <a:endParaRPr lang="en-US" sz="1400" dirty="0"/>
              </a:p>
            </c:rich>
          </c:tx>
          <c:layout>
            <c:manualLayout>
              <c:xMode val="edge"/>
              <c:yMode val="edge"/>
              <c:x val="7.2849048518418575E-3"/>
              <c:y val="0.33829631174768277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73940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007873269646917"/>
          <c:y val="0.91416648206769857"/>
          <c:w val="0.84915347086981863"/>
          <c:h val="6.9605497786059192E-2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solidFill>
      <a:prstClr val="white"/>
    </a:solidFill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MCAR</a:t>
            </a:r>
            <a:endParaRPr lang="ko-KR" sz="1600"/>
          </a:p>
        </c:rich>
      </c:tx>
      <c:layout>
        <c:manualLayout>
          <c:xMode val="edge"/>
          <c:yMode val="edge"/>
          <c:x val="0.44139020537125373"/>
          <c:y val="5.8737151248164504E-3"/>
        </c:manualLayout>
      </c:layout>
    </c:title>
    <c:plotArea>
      <c:layout>
        <c:manualLayout>
          <c:layoutTarget val="inner"/>
          <c:xMode val="edge"/>
          <c:yMode val="edge"/>
          <c:x val="0.22088066603710688"/>
          <c:y val="0.12115523749393722"/>
          <c:w val="0.74884396245984608"/>
          <c:h val="0.53731376005755516"/>
        </c:manualLayout>
      </c:layout>
      <c:lineChart>
        <c:grouping val="standard"/>
        <c:ser>
          <c:idx val="0"/>
          <c:order val="0"/>
          <c:tx>
            <c:v>CCA</c:v>
          </c:tx>
          <c:spPr>
            <a:ln w="12700"/>
          </c:spPr>
          <c:marker>
            <c:symbol val="none"/>
          </c:marker>
          <c:cat>
            <c:numRef>
              <c:f>figure1!$B$2:$B$9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figure1!$F$2:$F$9</c:f>
              <c:numCache>
                <c:formatCode>General</c:formatCode>
                <c:ptCount val="8"/>
                <c:pt idx="0">
                  <c:v>0.3444930000000001</c:v>
                </c:pt>
                <c:pt idx="1">
                  <c:v>0.42830210000000613</c:v>
                </c:pt>
                <c:pt idx="2">
                  <c:v>0.60866960000001225</c:v>
                </c:pt>
                <c:pt idx="3">
                  <c:v>0.68730649999999949</c:v>
                </c:pt>
                <c:pt idx="4">
                  <c:v>0.73657110000000003</c:v>
                </c:pt>
                <c:pt idx="5">
                  <c:v>0.73806669999999996</c:v>
                </c:pt>
                <c:pt idx="6">
                  <c:v>1.1553439999999999</c:v>
                </c:pt>
                <c:pt idx="7">
                  <c:v>1.3963160000000001</c:v>
                </c:pt>
              </c:numCache>
            </c:numRef>
          </c:val>
        </c:ser>
        <c:ser>
          <c:idx val="1"/>
          <c:order val="1"/>
          <c:tx>
            <c:v>MI</c:v>
          </c:tx>
          <c:spPr>
            <a:ln w="38100"/>
          </c:spPr>
          <c:marker>
            <c:symbol val="square"/>
            <c:size val="5"/>
            <c:spPr>
              <a:ln w="12700"/>
            </c:spPr>
          </c:marker>
          <c:cat>
            <c:numRef>
              <c:f>figure1!$B$2:$B$9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figure1!$J$2:$J$9</c:f>
              <c:numCache>
                <c:formatCode>General</c:formatCode>
                <c:ptCount val="8"/>
                <c:pt idx="0">
                  <c:v>0.29867880000000613</c:v>
                </c:pt>
                <c:pt idx="1">
                  <c:v>0.30648590000000714</c:v>
                </c:pt>
                <c:pt idx="2">
                  <c:v>0.3592570000000001</c:v>
                </c:pt>
                <c:pt idx="3">
                  <c:v>0.40053650000000002</c:v>
                </c:pt>
                <c:pt idx="4">
                  <c:v>0.43456430000000551</c:v>
                </c:pt>
                <c:pt idx="5">
                  <c:v>0.44826780000000005</c:v>
                </c:pt>
                <c:pt idx="6">
                  <c:v>0.50568749999999996</c:v>
                </c:pt>
                <c:pt idx="7">
                  <c:v>0.74327699999999997</c:v>
                </c:pt>
              </c:numCache>
            </c:numRef>
          </c:val>
        </c:ser>
        <c:marker val="1"/>
        <c:axId val="137591040"/>
        <c:axId val="137609600"/>
      </c:lineChart>
      <c:catAx>
        <c:axId val="137591040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7609600"/>
        <c:crosses val="autoZero"/>
        <c:auto val="1"/>
        <c:lblAlgn val="ctr"/>
        <c:lblOffset val="100"/>
      </c:catAx>
      <c:valAx>
        <c:axId val="1376096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altLang="ko-KR" sz="1200"/>
                  <a:t>RMSE</a:t>
                </a:r>
                <a:endParaRPr lang="ko-KR" sz="1200"/>
              </a:p>
            </c:rich>
          </c:tx>
          <c:layout>
            <c:manualLayout>
              <c:xMode val="edge"/>
              <c:yMode val="edge"/>
              <c:x val="1.6387415287190461E-2"/>
              <c:y val="0.28802389165431813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75910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695923313091888"/>
          <c:y val="0.8381947400472104"/>
          <c:w val="0.56819942895920061"/>
          <c:h val="8.8526600731743774E-2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MAR</a:t>
            </a:r>
            <a:endParaRPr lang="ko-KR" sz="1600"/>
          </a:p>
        </c:rich>
      </c:tx>
      <c:layout>
        <c:manualLayout>
          <c:xMode val="edge"/>
          <c:yMode val="edge"/>
          <c:x val="0.44139020537125401"/>
          <c:y val="5.8737151248164504E-3"/>
        </c:manualLayout>
      </c:layout>
    </c:title>
    <c:plotArea>
      <c:layout>
        <c:manualLayout>
          <c:layoutTarget val="inner"/>
          <c:xMode val="edge"/>
          <c:yMode val="edge"/>
          <c:x val="0.20704320966920994"/>
          <c:y val="0.14746701586002903"/>
          <c:w val="0.75189595019190691"/>
          <c:h val="0.54731400635048388"/>
        </c:manualLayout>
      </c:layout>
      <c:lineChart>
        <c:grouping val="standard"/>
        <c:ser>
          <c:idx val="0"/>
          <c:order val="0"/>
          <c:tx>
            <c:v>CCA</c:v>
          </c:tx>
          <c:spPr>
            <a:ln w="12700"/>
          </c:spPr>
          <c:marker>
            <c:symbol val="none"/>
          </c:marker>
          <c:cat>
            <c:numRef>
              <c:f>figure1!$B$2:$B$9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figure1!$F$13:$F$20</c:f>
              <c:numCache>
                <c:formatCode>General</c:formatCode>
                <c:ptCount val="8"/>
                <c:pt idx="0">
                  <c:v>0.54186900000000005</c:v>
                </c:pt>
                <c:pt idx="1">
                  <c:v>0.90447940000000004</c:v>
                </c:pt>
                <c:pt idx="2">
                  <c:v>1.321358</c:v>
                </c:pt>
                <c:pt idx="3">
                  <c:v>1.7821899999999999</c:v>
                </c:pt>
                <c:pt idx="4">
                  <c:v>2.134579</c:v>
                </c:pt>
                <c:pt idx="5">
                  <c:v>2.6021899999999998</c:v>
                </c:pt>
                <c:pt idx="6">
                  <c:v>3.4358009999999481</c:v>
                </c:pt>
                <c:pt idx="7">
                  <c:v>3.54</c:v>
                </c:pt>
              </c:numCache>
            </c:numRef>
          </c:val>
        </c:ser>
        <c:ser>
          <c:idx val="1"/>
          <c:order val="1"/>
          <c:tx>
            <c:v>MI</c:v>
          </c:tx>
          <c:spPr>
            <a:ln w="38100"/>
          </c:spPr>
          <c:marker>
            <c:symbol val="square"/>
            <c:size val="5"/>
            <c:spPr>
              <a:ln w="12700"/>
            </c:spPr>
          </c:marker>
          <c:cat>
            <c:numRef>
              <c:f>figure1!$B$2:$B$9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figure1!$J$13:$J$20</c:f>
              <c:numCache>
                <c:formatCode>General</c:formatCode>
                <c:ptCount val="8"/>
                <c:pt idx="0">
                  <c:v>0.35340530000000031</c:v>
                </c:pt>
                <c:pt idx="1">
                  <c:v>0.505888</c:v>
                </c:pt>
                <c:pt idx="2">
                  <c:v>0.59140179999998921</c:v>
                </c:pt>
                <c:pt idx="3">
                  <c:v>0.85496689999999997</c:v>
                </c:pt>
                <c:pt idx="4">
                  <c:v>0.9603043999999995</c:v>
                </c:pt>
                <c:pt idx="5">
                  <c:v>1.0602199999999999</c:v>
                </c:pt>
                <c:pt idx="6">
                  <c:v>1.4193849999999786</c:v>
                </c:pt>
                <c:pt idx="7">
                  <c:v>1.5130379999999999</c:v>
                </c:pt>
              </c:numCache>
            </c:numRef>
          </c:val>
        </c:ser>
        <c:marker val="1"/>
        <c:axId val="137700096"/>
        <c:axId val="137702016"/>
      </c:lineChart>
      <c:catAx>
        <c:axId val="137700096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7702016"/>
        <c:crosses val="autoZero"/>
        <c:auto val="1"/>
        <c:lblAlgn val="ctr"/>
        <c:lblOffset val="100"/>
      </c:catAx>
      <c:valAx>
        <c:axId val="13770201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altLang="ko-KR" sz="1200"/>
                  <a:t>RMSE</a:t>
                </a:r>
                <a:endParaRPr lang="ko-KR" sz="1200"/>
              </a:p>
            </c:rich>
          </c:tx>
          <c:layout>
            <c:manualLayout>
              <c:xMode val="edge"/>
              <c:yMode val="edge"/>
              <c:x val="3.1595326617456254E-3"/>
              <c:y val="0.3181357220471438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77000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028511043992528"/>
          <c:y val="0.8743967472448928"/>
          <c:w val="0.56169519736759876"/>
          <c:h val="8.0337622995363567E-2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NMAR</a:t>
            </a:r>
            <a:endParaRPr lang="ko-KR" sz="1600"/>
          </a:p>
        </c:rich>
      </c:tx>
      <c:layout>
        <c:manualLayout>
          <c:xMode val="edge"/>
          <c:yMode val="edge"/>
          <c:x val="0.44139020537125412"/>
          <c:y val="5.8737151248164504E-3"/>
        </c:manualLayout>
      </c:layout>
    </c:title>
    <c:plotArea>
      <c:layout>
        <c:manualLayout>
          <c:layoutTarget val="inner"/>
          <c:xMode val="edge"/>
          <c:yMode val="edge"/>
          <c:x val="0.19133973998925838"/>
          <c:y val="0.14390602055800344"/>
          <c:w val="0.78138326510728906"/>
          <c:h val="0.56672504224677733"/>
        </c:manualLayout>
      </c:layout>
      <c:lineChart>
        <c:grouping val="standard"/>
        <c:ser>
          <c:idx val="0"/>
          <c:order val="0"/>
          <c:tx>
            <c:v>CCA</c:v>
          </c:tx>
          <c:spPr>
            <a:ln w="12700"/>
          </c:spPr>
          <c:marker>
            <c:symbol val="none"/>
          </c:marker>
          <c:cat>
            <c:numRef>
              <c:f>figure1!$B$2:$B$9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figure1!$F$24:$F$31</c:f>
              <c:numCache>
                <c:formatCode>General</c:formatCode>
                <c:ptCount val="8"/>
                <c:pt idx="0">
                  <c:v>3.5316589999999275</c:v>
                </c:pt>
                <c:pt idx="1">
                  <c:v>5.7731089999999998</c:v>
                </c:pt>
                <c:pt idx="2">
                  <c:v>7.7885790000000004</c:v>
                </c:pt>
                <c:pt idx="3">
                  <c:v>9.5416150000000002</c:v>
                </c:pt>
                <c:pt idx="4">
                  <c:v>11.39091</c:v>
                </c:pt>
                <c:pt idx="5">
                  <c:v>13.13245</c:v>
                </c:pt>
                <c:pt idx="6">
                  <c:v>14.852490000000277</c:v>
                </c:pt>
                <c:pt idx="7">
                  <c:v>17.403339999999563</c:v>
                </c:pt>
              </c:numCache>
            </c:numRef>
          </c:val>
        </c:ser>
        <c:ser>
          <c:idx val="1"/>
          <c:order val="1"/>
          <c:tx>
            <c:v>MI</c:v>
          </c:tx>
          <c:spPr>
            <a:ln w="38100"/>
          </c:spPr>
          <c:marker>
            <c:symbol val="square"/>
            <c:size val="5"/>
            <c:spPr>
              <a:ln w="12700"/>
            </c:spPr>
          </c:marker>
          <c:cat>
            <c:numRef>
              <c:f>figure1!$B$2:$B$9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figure1!$J$24:$J$31</c:f>
              <c:numCache>
                <c:formatCode>General</c:formatCode>
                <c:ptCount val="8"/>
                <c:pt idx="0">
                  <c:v>1.884328</c:v>
                </c:pt>
                <c:pt idx="1">
                  <c:v>3.4846589999999567</c:v>
                </c:pt>
                <c:pt idx="2">
                  <c:v>5.171856</c:v>
                </c:pt>
                <c:pt idx="3">
                  <c:v>6.7038039999999999</c:v>
                </c:pt>
                <c:pt idx="4">
                  <c:v>8.5706040000000048</c:v>
                </c:pt>
                <c:pt idx="5">
                  <c:v>10.229050000000001</c:v>
                </c:pt>
                <c:pt idx="6">
                  <c:v>11.785220000000001</c:v>
                </c:pt>
                <c:pt idx="7">
                  <c:v>15.09057</c:v>
                </c:pt>
              </c:numCache>
            </c:numRef>
          </c:val>
        </c:ser>
        <c:marker val="1"/>
        <c:axId val="137718784"/>
        <c:axId val="137729152"/>
      </c:lineChart>
      <c:catAx>
        <c:axId val="137718784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7729152"/>
        <c:crosses val="autoZero"/>
        <c:auto val="1"/>
        <c:lblAlgn val="ctr"/>
        <c:lblOffset val="100"/>
      </c:catAx>
      <c:valAx>
        <c:axId val="13772915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 dirty="0"/>
                  <a:t>RMSE</a:t>
                </a:r>
                <a:endParaRPr lang="ko-KR" sz="1200" dirty="0"/>
              </a:p>
            </c:rich>
          </c:tx>
          <c:layout>
            <c:manualLayout>
              <c:xMode val="edge"/>
              <c:yMode val="edge"/>
              <c:x val="1.2204128316227185E-2"/>
              <c:y val="0.33330470590987965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900"/>
            </a:pPr>
            <a:endParaRPr lang="ko-KR"/>
          </a:p>
        </c:txPr>
        <c:crossAx val="137718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3399244813254753"/>
          <c:y val="0.91799376092714846"/>
          <c:w val="0.49029315780626676"/>
          <c:h val="8.0337622995363567E-2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MCAR</a:t>
            </a:r>
            <a:endParaRPr lang="ko-KR" sz="1600"/>
          </a:p>
        </c:rich>
      </c:tx>
      <c:layout>
        <c:manualLayout>
          <c:xMode val="edge"/>
          <c:yMode val="edge"/>
          <c:x val="0.4413902053712539"/>
          <c:y val="5.8737151248164504E-3"/>
        </c:manualLayout>
      </c:layout>
    </c:title>
    <c:plotArea>
      <c:layout>
        <c:manualLayout>
          <c:layoutTarget val="inner"/>
          <c:xMode val="edge"/>
          <c:yMode val="edge"/>
          <c:x val="0.22088066603710688"/>
          <c:y val="0.12115523749393722"/>
          <c:w val="0.74884396245984652"/>
          <c:h val="0.53731376005755482"/>
        </c:manualLayout>
      </c:layout>
      <c:lineChart>
        <c:grouping val="standard"/>
        <c:ser>
          <c:idx val="0"/>
          <c:order val="0"/>
          <c:tx>
            <c:v>CCA</c:v>
          </c:tx>
          <c:spPr>
            <a:ln w="12700"/>
          </c:spPr>
          <c:marker>
            <c:symbol val="none"/>
          </c:marker>
          <c:cat>
            <c:numRef>
              <c:f>figure1!$B$2:$B$9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figure1!$F$2:$F$9</c:f>
              <c:numCache>
                <c:formatCode>General</c:formatCode>
                <c:ptCount val="8"/>
                <c:pt idx="0">
                  <c:v>0.3444930000000001</c:v>
                </c:pt>
                <c:pt idx="1">
                  <c:v>0.42830210000000635</c:v>
                </c:pt>
                <c:pt idx="2">
                  <c:v>0.60866960000001258</c:v>
                </c:pt>
                <c:pt idx="3">
                  <c:v>0.68730649999999949</c:v>
                </c:pt>
                <c:pt idx="4">
                  <c:v>0.73657110000000003</c:v>
                </c:pt>
                <c:pt idx="5">
                  <c:v>0.73806669999999996</c:v>
                </c:pt>
                <c:pt idx="6">
                  <c:v>1.1553439999999999</c:v>
                </c:pt>
                <c:pt idx="7">
                  <c:v>1.3963160000000001</c:v>
                </c:pt>
              </c:numCache>
            </c:numRef>
          </c:val>
        </c:ser>
        <c:ser>
          <c:idx val="1"/>
          <c:order val="1"/>
          <c:tx>
            <c:v>MI</c:v>
          </c:tx>
          <c:spPr>
            <a:ln w="38100"/>
          </c:spPr>
          <c:marker>
            <c:symbol val="square"/>
            <c:size val="5"/>
            <c:spPr>
              <a:ln w="12700"/>
            </c:spPr>
          </c:marker>
          <c:cat>
            <c:numRef>
              <c:f>figure1!$B$2:$B$9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figure1!$J$2:$J$9</c:f>
              <c:numCache>
                <c:formatCode>General</c:formatCode>
                <c:ptCount val="8"/>
                <c:pt idx="0">
                  <c:v>0.29867880000000635</c:v>
                </c:pt>
                <c:pt idx="1">
                  <c:v>0.30648590000000736</c:v>
                </c:pt>
                <c:pt idx="2">
                  <c:v>0.3592570000000001</c:v>
                </c:pt>
                <c:pt idx="3">
                  <c:v>0.40053650000000002</c:v>
                </c:pt>
                <c:pt idx="4">
                  <c:v>0.43456430000000562</c:v>
                </c:pt>
                <c:pt idx="5">
                  <c:v>0.44826780000000005</c:v>
                </c:pt>
                <c:pt idx="6">
                  <c:v>0.50568749999999996</c:v>
                </c:pt>
                <c:pt idx="7">
                  <c:v>0.74327699999999997</c:v>
                </c:pt>
              </c:numCache>
            </c:numRef>
          </c:val>
        </c:ser>
        <c:marker val="1"/>
        <c:axId val="137755648"/>
        <c:axId val="137774208"/>
      </c:lineChart>
      <c:catAx>
        <c:axId val="137755648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7774208"/>
        <c:crosses val="autoZero"/>
        <c:auto val="1"/>
        <c:lblAlgn val="ctr"/>
        <c:lblOffset val="100"/>
      </c:catAx>
      <c:valAx>
        <c:axId val="137774208"/>
        <c:scaling>
          <c:orientation val="minMax"/>
          <c:max val="20"/>
        </c:scaling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altLang="ko-KR" sz="1200"/>
                  <a:t>RMSE</a:t>
                </a:r>
                <a:endParaRPr lang="ko-KR" sz="1200"/>
              </a:p>
            </c:rich>
          </c:tx>
          <c:layout>
            <c:manualLayout>
              <c:xMode val="edge"/>
              <c:yMode val="edge"/>
              <c:x val="1.6387415287190461E-2"/>
              <c:y val="0.28802389165431835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77556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695923313091888"/>
          <c:y val="0.8381947400472104"/>
          <c:w val="0.56819942895920061"/>
          <c:h val="8.8526600731743829E-2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solidFill>
      <a:schemeClr val="bg1"/>
    </a:solidFill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MAR</a:t>
            </a:r>
            <a:endParaRPr lang="ko-KR" sz="1600"/>
          </a:p>
        </c:rich>
      </c:tx>
      <c:layout>
        <c:manualLayout>
          <c:xMode val="edge"/>
          <c:yMode val="edge"/>
          <c:x val="0.44139020537125412"/>
          <c:y val="5.8737151248164504E-3"/>
        </c:manualLayout>
      </c:layout>
    </c:title>
    <c:plotArea>
      <c:layout>
        <c:manualLayout>
          <c:layoutTarget val="inner"/>
          <c:xMode val="edge"/>
          <c:yMode val="edge"/>
          <c:x val="0.20704320966920994"/>
          <c:y val="0.14746701586002914"/>
          <c:w val="0.75189595019190714"/>
          <c:h val="0.54731400635048411"/>
        </c:manualLayout>
      </c:layout>
      <c:lineChart>
        <c:grouping val="standard"/>
        <c:ser>
          <c:idx val="0"/>
          <c:order val="0"/>
          <c:tx>
            <c:v>CCA</c:v>
          </c:tx>
          <c:spPr>
            <a:ln w="12700"/>
          </c:spPr>
          <c:marker>
            <c:symbol val="none"/>
          </c:marker>
          <c:cat>
            <c:numRef>
              <c:f>figure1!$B$2:$B$9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figure1!$F$13:$F$20</c:f>
              <c:numCache>
                <c:formatCode>General</c:formatCode>
                <c:ptCount val="8"/>
                <c:pt idx="0">
                  <c:v>0.54186900000000005</c:v>
                </c:pt>
                <c:pt idx="1">
                  <c:v>0.90447940000000004</c:v>
                </c:pt>
                <c:pt idx="2">
                  <c:v>1.321358</c:v>
                </c:pt>
                <c:pt idx="3">
                  <c:v>1.7821899999999999</c:v>
                </c:pt>
                <c:pt idx="4">
                  <c:v>2.134579</c:v>
                </c:pt>
                <c:pt idx="5">
                  <c:v>2.6021899999999998</c:v>
                </c:pt>
                <c:pt idx="6">
                  <c:v>3.4358009999999468</c:v>
                </c:pt>
                <c:pt idx="7">
                  <c:v>3.54</c:v>
                </c:pt>
              </c:numCache>
            </c:numRef>
          </c:val>
        </c:ser>
        <c:ser>
          <c:idx val="1"/>
          <c:order val="1"/>
          <c:tx>
            <c:v>MI</c:v>
          </c:tx>
          <c:spPr>
            <a:ln w="38100"/>
          </c:spPr>
          <c:marker>
            <c:symbol val="square"/>
            <c:size val="5"/>
            <c:spPr>
              <a:ln w="12700"/>
            </c:spPr>
          </c:marker>
          <c:cat>
            <c:numRef>
              <c:f>figure1!$B$2:$B$9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figure1!$J$13:$J$20</c:f>
              <c:numCache>
                <c:formatCode>General</c:formatCode>
                <c:ptCount val="8"/>
                <c:pt idx="0">
                  <c:v>0.35340530000000031</c:v>
                </c:pt>
                <c:pt idx="1">
                  <c:v>0.505888</c:v>
                </c:pt>
                <c:pt idx="2">
                  <c:v>0.59140179999998899</c:v>
                </c:pt>
                <c:pt idx="3">
                  <c:v>0.85496689999999997</c:v>
                </c:pt>
                <c:pt idx="4">
                  <c:v>0.9603043999999995</c:v>
                </c:pt>
                <c:pt idx="5">
                  <c:v>1.0602199999999999</c:v>
                </c:pt>
                <c:pt idx="6">
                  <c:v>1.4193849999999781</c:v>
                </c:pt>
                <c:pt idx="7">
                  <c:v>1.5130379999999999</c:v>
                </c:pt>
              </c:numCache>
            </c:numRef>
          </c:val>
        </c:ser>
        <c:marker val="1"/>
        <c:axId val="137790976"/>
        <c:axId val="137792896"/>
      </c:lineChart>
      <c:catAx>
        <c:axId val="137790976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7792896"/>
        <c:crosses val="autoZero"/>
        <c:auto val="1"/>
        <c:lblAlgn val="ctr"/>
        <c:lblOffset val="100"/>
      </c:catAx>
      <c:valAx>
        <c:axId val="137792896"/>
        <c:scaling>
          <c:orientation val="minMax"/>
          <c:max val="20"/>
        </c:scaling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altLang="ko-KR" sz="1200"/>
                  <a:t>RMSE</a:t>
                </a:r>
                <a:endParaRPr lang="ko-KR" sz="1200"/>
              </a:p>
            </c:rich>
          </c:tx>
          <c:layout>
            <c:manualLayout>
              <c:xMode val="edge"/>
              <c:yMode val="edge"/>
              <c:x val="3.1595326617456262E-3"/>
              <c:y val="0.3181357220471438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77909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028511043992528"/>
          <c:y val="0.87439674724489302"/>
          <c:w val="0.56169519736759921"/>
          <c:h val="8.0337622995363567E-2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solidFill>
      <a:prstClr val="white"/>
    </a:solidFill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MCAR</a:t>
            </a:r>
            <a:endParaRPr lang="ko-KR" sz="1600"/>
          </a:p>
        </c:rich>
      </c:tx>
      <c:layout>
        <c:manualLayout>
          <c:xMode val="edge"/>
          <c:yMode val="edge"/>
          <c:x val="0.42736811023622573"/>
          <c:y val="0"/>
        </c:manualLayout>
      </c:layout>
    </c:title>
    <c:plotArea>
      <c:layout>
        <c:manualLayout>
          <c:layoutTarget val="inner"/>
          <c:xMode val="edge"/>
          <c:yMode val="edge"/>
          <c:x val="0.21703448939278014"/>
          <c:y val="9.9380161463541103E-2"/>
          <c:w val="0.74902009532816805"/>
          <c:h val="0.48642776463991294"/>
        </c:manualLayout>
      </c:layout>
      <c:lineChart>
        <c:grouping val="standard"/>
        <c:ser>
          <c:idx val="0"/>
          <c:order val="0"/>
          <c:tx>
            <c:v>10 impute</c:v>
          </c:tx>
          <c:spPr>
            <a:ln w="12700"/>
          </c:spPr>
          <c:marker>
            <c:symbol val="none"/>
          </c:marker>
          <c:cat>
            <c:numRef>
              <c:f>Table1!$B$3:$B$10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Table1!$G$3:$G$10</c:f>
              <c:numCache>
                <c:formatCode>General</c:formatCode>
                <c:ptCount val="8"/>
                <c:pt idx="0">
                  <c:v>0.29867880000000557</c:v>
                </c:pt>
                <c:pt idx="1">
                  <c:v>0.30648590000000647</c:v>
                </c:pt>
                <c:pt idx="2">
                  <c:v>0.3592570000000001</c:v>
                </c:pt>
                <c:pt idx="3">
                  <c:v>0.40053650000000002</c:v>
                </c:pt>
                <c:pt idx="4">
                  <c:v>0.43456430000000501</c:v>
                </c:pt>
                <c:pt idx="5">
                  <c:v>0.44826780000000005</c:v>
                </c:pt>
                <c:pt idx="6">
                  <c:v>0.50568749999999996</c:v>
                </c:pt>
                <c:pt idx="7">
                  <c:v>0.74327699999999997</c:v>
                </c:pt>
              </c:numCache>
            </c:numRef>
          </c:val>
        </c:ser>
        <c:ser>
          <c:idx val="1"/>
          <c:order val="1"/>
          <c:tx>
            <c:v>20 impute</c:v>
          </c:tx>
          <c:spPr>
            <a:ln w="12700"/>
          </c:spPr>
          <c:marker>
            <c:symbol val="square"/>
            <c:size val="2"/>
          </c:marker>
          <c:val>
            <c:numRef>
              <c:f>Table1!$G$11:$G$18</c:f>
              <c:numCache>
                <c:formatCode>General</c:formatCode>
                <c:ptCount val="8"/>
                <c:pt idx="0">
                  <c:v>0.29750650000000489</c:v>
                </c:pt>
                <c:pt idx="1">
                  <c:v>0.30647530000000478</c:v>
                </c:pt>
                <c:pt idx="2">
                  <c:v>0.35568300000000008</c:v>
                </c:pt>
                <c:pt idx="3">
                  <c:v>0.39600700000000238</c:v>
                </c:pt>
                <c:pt idx="4">
                  <c:v>0.43417700000000031</c:v>
                </c:pt>
                <c:pt idx="5">
                  <c:v>0.44822720000000005</c:v>
                </c:pt>
                <c:pt idx="6">
                  <c:v>0.50312069999999998</c:v>
                </c:pt>
                <c:pt idx="7">
                  <c:v>0.73784640000000978</c:v>
                </c:pt>
              </c:numCache>
            </c:numRef>
          </c:val>
        </c:ser>
        <c:ser>
          <c:idx val="2"/>
          <c:order val="2"/>
          <c:tx>
            <c:v>30 impute</c:v>
          </c:tx>
          <c:spPr>
            <a:ln w="12700"/>
          </c:spPr>
          <c:marker>
            <c:symbol val="diamond"/>
            <c:size val="2"/>
          </c:marker>
          <c:val>
            <c:numRef>
              <c:f>Table1!$G$19:$G$26</c:f>
              <c:numCache>
                <c:formatCode>General</c:formatCode>
                <c:ptCount val="8"/>
                <c:pt idx="0">
                  <c:v>0.29834370000000032</c:v>
                </c:pt>
                <c:pt idx="1">
                  <c:v>0.30603840000000032</c:v>
                </c:pt>
                <c:pt idx="2">
                  <c:v>0.35500960000000031</c:v>
                </c:pt>
                <c:pt idx="3">
                  <c:v>0.39663530000000002</c:v>
                </c:pt>
                <c:pt idx="4">
                  <c:v>0.43446280000000687</c:v>
                </c:pt>
                <c:pt idx="5">
                  <c:v>0.44658290000000461</c:v>
                </c:pt>
                <c:pt idx="6">
                  <c:v>0.50252729999999957</c:v>
                </c:pt>
                <c:pt idx="7">
                  <c:v>0.73460050000000165</c:v>
                </c:pt>
              </c:numCache>
            </c:numRef>
          </c:val>
        </c:ser>
        <c:ser>
          <c:idx val="3"/>
          <c:order val="3"/>
          <c:tx>
            <c:v>40 impute</c:v>
          </c:tx>
          <c:spPr>
            <a:ln w="12700"/>
          </c:spPr>
          <c:marker>
            <c:symbol val="triangle"/>
            <c:size val="5"/>
          </c:marker>
          <c:val>
            <c:numRef>
              <c:f>Table1!$G$27:$G$34</c:f>
              <c:numCache>
                <c:formatCode>General</c:formatCode>
                <c:ptCount val="8"/>
                <c:pt idx="0">
                  <c:v>0.29774920000000005</c:v>
                </c:pt>
                <c:pt idx="1">
                  <c:v>0.30604790000000032</c:v>
                </c:pt>
                <c:pt idx="2">
                  <c:v>0.35604720000000001</c:v>
                </c:pt>
                <c:pt idx="3">
                  <c:v>0.39613160000000008</c:v>
                </c:pt>
                <c:pt idx="4">
                  <c:v>0.43511520000000031</c:v>
                </c:pt>
                <c:pt idx="5">
                  <c:v>0.44806670000000032</c:v>
                </c:pt>
                <c:pt idx="6">
                  <c:v>0.50323239999998715</c:v>
                </c:pt>
                <c:pt idx="7">
                  <c:v>0.73708010000000002</c:v>
                </c:pt>
              </c:numCache>
            </c:numRef>
          </c:val>
        </c:ser>
        <c:ser>
          <c:idx val="4"/>
          <c:order val="4"/>
          <c:tx>
            <c:v>50 impute</c:v>
          </c:tx>
          <c:spPr>
            <a:ln w="38100"/>
          </c:spPr>
          <c:marker>
            <c:symbol val="circle"/>
            <c:size val="2"/>
          </c:marker>
          <c:val>
            <c:numRef>
              <c:f>Table1!$G$35:$G$42</c:f>
              <c:numCache>
                <c:formatCode>General</c:formatCode>
                <c:ptCount val="8"/>
                <c:pt idx="0">
                  <c:v>0.29724990000000001</c:v>
                </c:pt>
                <c:pt idx="1">
                  <c:v>0.30589410000000433</c:v>
                </c:pt>
                <c:pt idx="2">
                  <c:v>0.3555374</c:v>
                </c:pt>
                <c:pt idx="3">
                  <c:v>0.39625360000000032</c:v>
                </c:pt>
                <c:pt idx="4">
                  <c:v>0.43524000000000002</c:v>
                </c:pt>
                <c:pt idx="5">
                  <c:v>0.448656</c:v>
                </c:pt>
                <c:pt idx="6">
                  <c:v>0.50365979999999999</c:v>
                </c:pt>
                <c:pt idx="7">
                  <c:v>0.73560300000000967</c:v>
                </c:pt>
              </c:numCache>
            </c:numRef>
          </c:val>
        </c:ser>
        <c:marker val="1"/>
        <c:axId val="138231808"/>
        <c:axId val="138233344"/>
      </c:lineChart>
      <c:catAx>
        <c:axId val="138231808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8233344"/>
        <c:crosses val="autoZero"/>
        <c:auto val="1"/>
        <c:lblAlgn val="ctr"/>
        <c:lblOffset val="100"/>
      </c:catAx>
      <c:valAx>
        <c:axId val="138233344"/>
        <c:scaling>
          <c:orientation val="minMax"/>
          <c:max val="16"/>
        </c:scaling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altLang="ko-KR" sz="1200"/>
                  <a:t>RMSE</a:t>
                </a:r>
                <a:endParaRPr lang="ko-KR" sz="1200"/>
              </a:p>
            </c:rich>
          </c:tx>
          <c:layout>
            <c:manualLayout>
              <c:xMode val="edge"/>
              <c:yMode val="edge"/>
              <c:x val="1.2905070168355431E-2"/>
              <c:y val="0.30040096554928836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82318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146176209596662"/>
          <c:y val="0.82344417021913163"/>
          <c:w val="0.76782907541685941"/>
          <c:h val="0.17655582978086903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MAR</a:t>
            </a:r>
            <a:endParaRPr lang="ko-KR" sz="1600"/>
          </a:p>
        </c:rich>
      </c:tx>
      <c:layout>
        <c:manualLayout>
          <c:xMode val="edge"/>
          <c:yMode val="edge"/>
          <c:x val="0.4273681102362259"/>
          <c:y val="0"/>
        </c:manualLayout>
      </c:layout>
    </c:title>
    <c:plotArea>
      <c:layout>
        <c:manualLayout>
          <c:layoutTarget val="inner"/>
          <c:xMode val="edge"/>
          <c:yMode val="edge"/>
          <c:x val="0.19828178813465169"/>
          <c:y val="0.11746692227995427"/>
          <c:w val="0.75288752638595713"/>
          <c:h val="0.50286273101438339"/>
        </c:manualLayout>
      </c:layout>
      <c:lineChart>
        <c:grouping val="standard"/>
        <c:ser>
          <c:idx val="0"/>
          <c:order val="0"/>
          <c:tx>
            <c:v>10 impute</c:v>
          </c:tx>
          <c:spPr>
            <a:ln w="12700"/>
          </c:spPr>
          <c:marker>
            <c:symbol val="none"/>
          </c:marker>
          <c:cat>
            <c:numRef>
              <c:f>Table1!$B$3:$B$10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Table1!$G$46:$G$53</c:f>
              <c:numCache>
                <c:formatCode>General</c:formatCode>
                <c:ptCount val="8"/>
                <c:pt idx="0">
                  <c:v>0.35340530000000031</c:v>
                </c:pt>
                <c:pt idx="1">
                  <c:v>0.505888</c:v>
                </c:pt>
                <c:pt idx="2">
                  <c:v>0.59140179999999021</c:v>
                </c:pt>
                <c:pt idx="3">
                  <c:v>0.85496689999999997</c:v>
                </c:pt>
                <c:pt idx="4">
                  <c:v>0.9603043999999995</c:v>
                </c:pt>
                <c:pt idx="5">
                  <c:v>1.0602199999999999</c:v>
                </c:pt>
                <c:pt idx="6">
                  <c:v>1.4193849999999806</c:v>
                </c:pt>
                <c:pt idx="7">
                  <c:v>1.5130379999999999</c:v>
                </c:pt>
              </c:numCache>
            </c:numRef>
          </c:val>
        </c:ser>
        <c:ser>
          <c:idx val="1"/>
          <c:order val="1"/>
          <c:tx>
            <c:v>20 impute</c:v>
          </c:tx>
          <c:spPr>
            <a:ln w="12700"/>
          </c:spPr>
          <c:marker>
            <c:symbol val="square"/>
            <c:size val="2"/>
          </c:marker>
          <c:val>
            <c:numRef>
              <c:f>Table1!$G$54:$G$61</c:f>
              <c:numCache>
                <c:formatCode>General</c:formatCode>
                <c:ptCount val="8"/>
                <c:pt idx="0">
                  <c:v>0.35263610000000001</c:v>
                </c:pt>
                <c:pt idx="1">
                  <c:v>0.50698540000000003</c:v>
                </c:pt>
                <c:pt idx="2">
                  <c:v>0.58873439999999133</c:v>
                </c:pt>
                <c:pt idx="3">
                  <c:v>0.8555701999999995</c:v>
                </c:pt>
                <c:pt idx="4">
                  <c:v>0.96147249999999951</c:v>
                </c:pt>
                <c:pt idx="5">
                  <c:v>1.0592299999999806</c:v>
                </c:pt>
                <c:pt idx="6">
                  <c:v>1.4173589999999998</c:v>
                </c:pt>
                <c:pt idx="7">
                  <c:v>1.5115479999999999</c:v>
                </c:pt>
              </c:numCache>
            </c:numRef>
          </c:val>
        </c:ser>
        <c:ser>
          <c:idx val="2"/>
          <c:order val="2"/>
          <c:tx>
            <c:v>30 impute</c:v>
          </c:tx>
          <c:spPr>
            <a:ln w="12700"/>
          </c:spPr>
          <c:marker>
            <c:symbol val="diamond"/>
            <c:size val="2"/>
          </c:marker>
          <c:val>
            <c:numRef>
              <c:f>Table1!$G$62:$G$69</c:f>
              <c:numCache>
                <c:formatCode>General</c:formatCode>
                <c:ptCount val="8"/>
                <c:pt idx="0">
                  <c:v>0.35358580000000472</c:v>
                </c:pt>
                <c:pt idx="1">
                  <c:v>0.50636249999998773</c:v>
                </c:pt>
                <c:pt idx="2">
                  <c:v>0.58988119999999356</c:v>
                </c:pt>
                <c:pt idx="3">
                  <c:v>0.85521829999999999</c:v>
                </c:pt>
                <c:pt idx="4">
                  <c:v>0.96214250000000001</c:v>
                </c:pt>
                <c:pt idx="5">
                  <c:v>1.0584</c:v>
                </c:pt>
                <c:pt idx="6">
                  <c:v>1.4177519999999806</c:v>
                </c:pt>
                <c:pt idx="7">
                  <c:v>1.5128289999999998</c:v>
                </c:pt>
              </c:numCache>
            </c:numRef>
          </c:val>
        </c:ser>
        <c:ser>
          <c:idx val="3"/>
          <c:order val="3"/>
          <c:tx>
            <c:v>40 impute</c:v>
          </c:tx>
          <c:spPr>
            <a:ln w="12700"/>
          </c:spPr>
          <c:marker>
            <c:symbol val="triangle"/>
            <c:size val="5"/>
          </c:marker>
          <c:val>
            <c:numRef>
              <c:f>Table1!$G$70:$G$77</c:f>
              <c:numCache>
                <c:formatCode>General</c:formatCode>
                <c:ptCount val="8"/>
                <c:pt idx="0">
                  <c:v>0.35314380000000001</c:v>
                </c:pt>
                <c:pt idx="1">
                  <c:v>0.50648239999998446</c:v>
                </c:pt>
                <c:pt idx="2">
                  <c:v>0.58980239999998885</c:v>
                </c:pt>
                <c:pt idx="3">
                  <c:v>0.85483810000000005</c:v>
                </c:pt>
                <c:pt idx="4">
                  <c:v>0.9612347</c:v>
                </c:pt>
                <c:pt idx="5">
                  <c:v>1.059415</c:v>
                </c:pt>
                <c:pt idx="6">
                  <c:v>1.4182539999999999</c:v>
                </c:pt>
                <c:pt idx="7">
                  <c:v>1.511421999999975</c:v>
                </c:pt>
              </c:numCache>
            </c:numRef>
          </c:val>
        </c:ser>
        <c:ser>
          <c:idx val="4"/>
          <c:order val="4"/>
          <c:tx>
            <c:v>50 impute</c:v>
          </c:tx>
          <c:spPr>
            <a:ln w="38100"/>
          </c:spPr>
          <c:marker>
            <c:symbol val="circle"/>
            <c:size val="2"/>
          </c:marker>
          <c:val>
            <c:numRef>
              <c:f>Table1!$G$78:$G$85</c:f>
              <c:numCache>
                <c:formatCode>General</c:formatCode>
                <c:ptCount val="8"/>
                <c:pt idx="0">
                  <c:v>0.35289270000000444</c:v>
                </c:pt>
                <c:pt idx="1">
                  <c:v>0.50653679999998447</c:v>
                </c:pt>
                <c:pt idx="2">
                  <c:v>0.58980529999999998</c:v>
                </c:pt>
                <c:pt idx="3">
                  <c:v>0.8553579</c:v>
                </c:pt>
                <c:pt idx="4">
                  <c:v>0.96134819999999999</c:v>
                </c:pt>
                <c:pt idx="5">
                  <c:v>1.0598249999999743</c:v>
                </c:pt>
                <c:pt idx="6">
                  <c:v>1.418218</c:v>
                </c:pt>
                <c:pt idx="7">
                  <c:v>1.5106999999999826</c:v>
                </c:pt>
              </c:numCache>
            </c:numRef>
          </c:val>
        </c:ser>
        <c:marker val="1"/>
        <c:axId val="138261248"/>
        <c:axId val="138262784"/>
      </c:lineChart>
      <c:catAx>
        <c:axId val="138261248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8262784"/>
        <c:crosses val="autoZero"/>
        <c:auto val="1"/>
        <c:lblAlgn val="ctr"/>
        <c:lblOffset val="100"/>
      </c:catAx>
      <c:valAx>
        <c:axId val="138262784"/>
        <c:scaling>
          <c:orientation val="minMax"/>
          <c:max val="16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RMSE</a:t>
                </a:r>
                <a:endParaRPr lang="ko-KR" sz="1400"/>
              </a:p>
            </c:rich>
          </c:tx>
          <c:layout>
            <c:manualLayout>
              <c:xMode val="edge"/>
              <c:yMode val="edge"/>
              <c:x val="8.8184646150429018E-3"/>
              <c:y val="0.30416937800561888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82612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645655340658259"/>
          <c:y val="0.83882494262765361"/>
          <c:w val="0.79432708874879243"/>
          <c:h val="0.16117505737234653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NMAR</a:t>
            </a:r>
            <a:endParaRPr lang="ko-KR" sz="1600"/>
          </a:p>
        </c:rich>
      </c:tx>
      <c:layout>
        <c:manualLayout>
          <c:xMode val="edge"/>
          <c:yMode val="edge"/>
          <c:x val="0.4273681102362259"/>
          <c:y val="0"/>
        </c:manualLayout>
      </c:layout>
    </c:title>
    <c:plotArea>
      <c:layout>
        <c:manualLayout>
          <c:layoutTarget val="inner"/>
          <c:xMode val="edge"/>
          <c:yMode val="edge"/>
          <c:x val="0.19149613442829774"/>
          <c:y val="0.11715933078142833"/>
          <c:w val="0.7911316699740375"/>
          <c:h val="0.49824798507236856"/>
        </c:manualLayout>
      </c:layout>
      <c:lineChart>
        <c:grouping val="standard"/>
        <c:ser>
          <c:idx val="0"/>
          <c:order val="0"/>
          <c:tx>
            <c:v>10 impute</c:v>
          </c:tx>
          <c:spPr>
            <a:ln w="12700"/>
          </c:spPr>
          <c:marker>
            <c:symbol val="none"/>
          </c:marker>
          <c:cat>
            <c:numRef>
              <c:f>Table1!$B$3:$B$10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Table1!$G$89:$G$96</c:f>
              <c:numCache>
                <c:formatCode>General</c:formatCode>
                <c:ptCount val="8"/>
                <c:pt idx="0">
                  <c:v>1.884328</c:v>
                </c:pt>
                <c:pt idx="1">
                  <c:v>3.4846589999999606</c:v>
                </c:pt>
                <c:pt idx="2">
                  <c:v>5.171856</c:v>
                </c:pt>
                <c:pt idx="3">
                  <c:v>6.7038039999999999</c:v>
                </c:pt>
                <c:pt idx="4">
                  <c:v>8.5706040000000048</c:v>
                </c:pt>
                <c:pt idx="5">
                  <c:v>10.229050000000001</c:v>
                </c:pt>
                <c:pt idx="6">
                  <c:v>11.785220000000001</c:v>
                </c:pt>
                <c:pt idx="7">
                  <c:v>15.09057</c:v>
                </c:pt>
              </c:numCache>
            </c:numRef>
          </c:val>
        </c:ser>
        <c:ser>
          <c:idx val="1"/>
          <c:order val="1"/>
          <c:tx>
            <c:v>20 impute</c:v>
          </c:tx>
          <c:spPr>
            <a:ln w="12700"/>
          </c:spPr>
          <c:marker>
            <c:symbol val="square"/>
            <c:size val="2"/>
          </c:marker>
          <c:val>
            <c:numRef>
              <c:f>Table1!$G$97:$G$104</c:f>
              <c:numCache>
                <c:formatCode>General</c:formatCode>
                <c:ptCount val="8"/>
                <c:pt idx="0">
                  <c:v>1.884592</c:v>
                </c:pt>
                <c:pt idx="1">
                  <c:v>3.4854829999999977</c:v>
                </c:pt>
                <c:pt idx="2">
                  <c:v>5.1721759999999755</c:v>
                </c:pt>
                <c:pt idx="3">
                  <c:v>6.7050799999999997</c:v>
                </c:pt>
                <c:pt idx="4">
                  <c:v>8.5707240000000002</c:v>
                </c:pt>
                <c:pt idx="5">
                  <c:v>10.228529999999999</c:v>
                </c:pt>
                <c:pt idx="6">
                  <c:v>11.786150000000001</c:v>
                </c:pt>
                <c:pt idx="7">
                  <c:v>15.09079</c:v>
                </c:pt>
              </c:numCache>
            </c:numRef>
          </c:val>
        </c:ser>
        <c:ser>
          <c:idx val="2"/>
          <c:order val="2"/>
          <c:tx>
            <c:v>30 impute</c:v>
          </c:tx>
          <c:spPr>
            <a:ln w="12700"/>
          </c:spPr>
          <c:marker>
            <c:symbol val="diamond"/>
            <c:size val="2"/>
          </c:marker>
          <c:val>
            <c:numRef>
              <c:f>Table1!$G$105:$G$112</c:f>
              <c:numCache>
                <c:formatCode>General</c:formatCode>
                <c:ptCount val="8"/>
                <c:pt idx="0">
                  <c:v>1.8849259999999999</c:v>
                </c:pt>
                <c:pt idx="1">
                  <c:v>3.4851459999999967</c:v>
                </c:pt>
                <c:pt idx="2">
                  <c:v>5.173127</c:v>
                </c:pt>
                <c:pt idx="3">
                  <c:v>6.7048099999999975</c:v>
                </c:pt>
                <c:pt idx="4">
                  <c:v>8.5708860000000247</c:v>
                </c:pt>
                <c:pt idx="5">
                  <c:v>10.22771</c:v>
                </c:pt>
                <c:pt idx="6">
                  <c:v>11.78665</c:v>
                </c:pt>
                <c:pt idx="7">
                  <c:v>15.090820000000001</c:v>
                </c:pt>
              </c:numCache>
            </c:numRef>
          </c:val>
        </c:ser>
        <c:ser>
          <c:idx val="3"/>
          <c:order val="3"/>
          <c:tx>
            <c:v>40 impute</c:v>
          </c:tx>
          <c:spPr>
            <a:ln w="12700"/>
          </c:spPr>
          <c:marker>
            <c:symbol val="triangle"/>
            <c:size val="5"/>
          </c:marker>
          <c:val>
            <c:numRef>
              <c:f>Table1!$G$113:$G$120</c:f>
              <c:numCache>
                <c:formatCode>General</c:formatCode>
                <c:ptCount val="8"/>
                <c:pt idx="0">
                  <c:v>1.8850469999999999</c:v>
                </c:pt>
                <c:pt idx="1">
                  <c:v>3.4849100000000002</c:v>
                </c:pt>
                <c:pt idx="2">
                  <c:v>5.1725509999999755</c:v>
                </c:pt>
                <c:pt idx="3">
                  <c:v>6.7049009999999845</c:v>
                </c:pt>
                <c:pt idx="4">
                  <c:v>8.5701250000000009</c:v>
                </c:pt>
                <c:pt idx="5">
                  <c:v>10.227930000000001</c:v>
                </c:pt>
                <c:pt idx="6">
                  <c:v>11.787100000000001</c:v>
                </c:pt>
                <c:pt idx="7">
                  <c:v>15.09046</c:v>
                </c:pt>
              </c:numCache>
            </c:numRef>
          </c:val>
        </c:ser>
        <c:ser>
          <c:idx val="4"/>
          <c:order val="4"/>
          <c:tx>
            <c:v>50 impute</c:v>
          </c:tx>
          <c:spPr>
            <a:ln w="38100"/>
          </c:spPr>
          <c:marker>
            <c:symbol val="circle"/>
            <c:size val="2"/>
          </c:marker>
          <c:val>
            <c:numRef>
              <c:f>Table1!$G$121:$G$128</c:f>
              <c:numCache>
                <c:formatCode>General</c:formatCode>
                <c:ptCount val="8"/>
                <c:pt idx="0">
                  <c:v>1.885254</c:v>
                </c:pt>
                <c:pt idx="1">
                  <c:v>3.4849969999999999</c:v>
                </c:pt>
                <c:pt idx="2">
                  <c:v>5.1725479999999955</c:v>
                </c:pt>
                <c:pt idx="3">
                  <c:v>6.7053260000000003</c:v>
                </c:pt>
                <c:pt idx="4">
                  <c:v>8.5701200000000011</c:v>
                </c:pt>
                <c:pt idx="5">
                  <c:v>10.227779999999999</c:v>
                </c:pt>
                <c:pt idx="6">
                  <c:v>11.787369999999999</c:v>
                </c:pt>
                <c:pt idx="7">
                  <c:v>15.090770000000001</c:v>
                </c:pt>
              </c:numCache>
            </c:numRef>
          </c:val>
        </c:ser>
        <c:marker val="1"/>
        <c:axId val="138298880"/>
        <c:axId val="138300416"/>
      </c:lineChart>
      <c:catAx>
        <c:axId val="138298880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8300416"/>
        <c:crosses val="autoZero"/>
        <c:auto val="1"/>
        <c:lblAlgn val="ctr"/>
        <c:lblOffset val="100"/>
      </c:catAx>
      <c:valAx>
        <c:axId val="13830041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altLang="ko-KR" sz="1400"/>
                  <a:t>RMSE</a:t>
                </a:r>
                <a:endParaRPr lang="ko-KR" sz="1400"/>
              </a:p>
            </c:rich>
          </c:tx>
          <c:layout>
            <c:manualLayout>
              <c:xMode val="edge"/>
              <c:yMode val="edge"/>
              <c:x val="8.6033801122368525E-3"/>
              <c:y val="0.31433149584687092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82988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3734557975733268E-2"/>
          <c:y val="0.8441211708800036"/>
          <c:w val="0.82774708328500579"/>
          <c:h val="0.14786217265838561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MAR</a:t>
            </a:r>
            <a:endParaRPr lang="ko-KR" sz="16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49982953282969622"/>
          <c:y val="0"/>
        </c:manualLayout>
      </c:layout>
    </c:title>
    <c:plotArea>
      <c:layout>
        <c:manualLayout>
          <c:layoutTarget val="inner"/>
          <c:xMode val="edge"/>
          <c:yMode val="edge"/>
          <c:x val="0.27400948505722139"/>
          <c:y val="0.1163658830935996"/>
          <c:w val="0.67872099577012723"/>
          <c:h val="0.51727028202095759"/>
        </c:manualLayout>
      </c:layout>
      <c:lineChart>
        <c:grouping val="standard"/>
        <c:ser>
          <c:idx val="0"/>
          <c:order val="0"/>
          <c:tx>
            <c:v>CCA</c:v>
          </c:tx>
          <c:spPr>
            <a:ln w="38100"/>
          </c:spPr>
          <c:marker>
            <c:symbol val="none"/>
          </c:marker>
          <c:cat>
            <c:numRef>
              <c:f>figure1!$B$13:$B$20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figure1!$F$13:$F$20</c:f>
              <c:numCache>
                <c:formatCode>General</c:formatCode>
                <c:ptCount val="8"/>
                <c:pt idx="0">
                  <c:v>3.8024000000000002E-2</c:v>
                </c:pt>
                <c:pt idx="1">
                  <c:v>6.1183899999999986E-2</c:v>
                </c:pt>
                <c:pt idx="2">
                  <c:v>9.2113199999999978E-2</c:v>
                </c:pt>
                <c:pt idx="3">
                  <c:v>0.11126690000000022</c:v>
                </c:pt>
                <c:pt idx="4">
                  <c:v>0.12971250000000001</c:v>
                </c:pt>
                <c:pt idx="5">
                  <c:v>0.13333300000000001</c:v>
                </c:pt>
                <c:pt idx="6">
                  <c:v>0.16899670000000044</c:v>
                </c:pt>
                <c:pt idx="7">
                  <c:v>0.20007939999999999</c:v>
                </c:pt>
              </c:numCache>
            </c:numRef>
          </c:val>
        </c:ser>
        <c:ser>
          <c:idx val="1"/>
          <c:order val="1"/>
          <c:tx>
            <c:v>MI</c:v>
          </c:tx>
          <c:spPr>
            <a:ln w="38100"/>
          </c:spPr>
          <c:marker>
            <c:symbol val="square"/>
            <c:size val="5"/>
          </c:marker>
          <c:cat>
            <c:numRef>
              <c:f>figure1!$B$13:$B$20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figure1!$J$13:$J$20</c:f>
              <c:numCache>
                <c:formatCode>General</c:formatCode>
                <c:ptCount val="8"/>
                <c:pt idx="0">
                  <c:v>2.1248400000000001E-2</c:v>
                </c:pt>
                <c:pt idx="1">
                  <c:v>2.5131600000000011E-2</c:v>
                </c:pt>
                <c:pt idx="2">
                  <c:v>3.9265000000000001E-2</c:v>
                </c:pt>
                <c:pt idx="3">
                  <c:v>4.6319899999999997E-2</c:v>
                </c:pt>
                <c:pt idx="4">
                  <c:v>4.92456E-2</c:v>
                </c:pt>
                <c:pt idx="5">
                  <c:v>5.2354900000000114E-2</c:v>
                </c:pt>
                <c:pt idx="6">
                  <c:v>6.2028700000000013E-2</c:v>
                </c:pt>
                <c:pt idx="7">
                  <c:v>7.0927100000000007E-2</c:v>
                </c:pt>
              </c:numCache>
            </c:numRef>
          </c:val>
        </c:ser>
        <c:marker val="1"/>
        <c:axId val="133137152"/>
        <c:axId val="133138688"/>
      </c:lineChart>
      <c:catAx>
        <c:axId val="133137152"/>
        <c:scaling>
          <c:orientation val="minMax"/>
        </c:scaling>
        <c:axPos val="b"/>
        <c:numFmt formatCode="0%" sourceLinked="1"/>
        <c:majorTickMark val="none"/>
        <c:tickLblPos val="nextTo"/>
        <c:txPr>
          <a:bodyPr rot="-2520000"/>
          <a:lstStyle/>
          <a:p>
            <a:pPr>
              <a:defRPr sz="1100"/>
            </a:pPr>
            <a:endParaRPr lang="ko-KR"/>
          </a:p>
        </c:txPr>
        <c:crossAx val="133138688"/>
        <c:crosses val="autoZero"/>
        <c:auto val="1"/>
        <c:lblAlgn val="ctr"/>
        <c:lblOffset val="100"/>
      </c:catAx>
      <c:valAx>
        <c:axId val="1331386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altLang="ko-KR" sz="1400" dirty="0"/>
                  <a:t>RMSE</a:t>
                </a:r>
                <a:endParaRPr lang="ko-KR" sz="1400" dirty="0"/>
              </a:p>
            </c:rich>
          </c:tx>
          <c:layout>
            <c:manualLayout>
              <c:xMode val="edge"/>
              <c:yMode val="edge"/>
              <c:x val="2.7968532922013296E-2"/>
              <c:y val="0.28675753853720243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31371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9541057938008186"/>
          <c:y val="0.8818110623874037"/>
          <c:w val="0.52953073938383621"/>
          <c:h val="0.10379180929993828"/>
        </c:manualLayout>
      </c:layout>
      <c:txPr>
        <a:bodyPr/>
        <a:lstStyle/>
        <a:p>
          <a:pPr>
            <a:defRPr sz="1400"/>
          </a:pPr>
          <a:endParaRPr lang="ko-KR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NMAR</a:t>
            </a:r>
            <a:endParaRPr lang="ko-KR" sz="1400"/>
          </a:p>
        </c:rich>
      </c:tx>
      <c:layout>
        <c:manualLayout>
          <c:xMode val="edge"/>
          <c:yMode val="edge"/>
          <c:x val="0.44634840384648733"/>
          <c:y val="0"/>
        </c:manualLayout>
      </c:layout>
    </c:title>
    <c:plotArea>
      <c:layout>
        <c:manualLayout>
          <c:layoutTarget val="inner"/>
          <c:xMode val="edge"/>
          <c:yMode val="edge"/>
          <c:x val="0.20656607955241546"/>
          <c:y val="8.4040962415587547E-2"/>
          <c:w val="0.7437949819305637"/>
          <c:h val="0.5406711754249528"/>
        </c:manualLayout>
      </c:layout>
      <c:lineChart>
        <c:grouping val="standard"/>
        <c:ser>
          <c:idx val="0"/>
          <c:order val="0"/>
          <c:tx>
            <c:v>reg</c:v>
          </c:tx>
          <c:spPr>
            <a:ln w="12700"/>
          </c:spPr>
          <c:marker>
            <c:symbol val="square"/>
            <c:size val="2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figure2!$G$24:$G$31</c:f>
              <c:numCache>
                <c:formatCode>General</c:formatCode>
                <c:ptCount val="8"/>
                <c:pt idx="0">
                  <c:v>1.885254</c:v>
                </c:pt>
                <c:pt idx="1">
                  <c:v>3.4849969999999999</c:v>
                </c:pt>
                <c:pt idx="2">
                  <c:v>5.1725479999999955</c:v>
                </c:pt>
                <c:pt idx="3">
                  <c:v>6.7053260000000003</c:v>
                </c:pt>
                <c:pt idx="4">
                  <c:v>8.5701200000000011</c:v>
                </c:pt>
                <c:pt idx="5">
                  <c:v>10.227779999999999</c:v>
                </c:pt>
                <c:pt idx="6">
                  <c:v>11.787369999999999</c:v>
                </c:pt>
                <c:pt idx="7">
                  <c:v>15.090770000000001</c:v>
                </c:pt>
              </c:numCache>
            </c:numRef>
          </c:val>
        </c:ser>
        <c:ser>
          <c:idx val="1"/>
          <c:order val="1"/>
          <c:tx>
            <c:v>pmm</c:v>
          </c:tx>
          <c:spPr>
            <a:ln w="12700"/>
          </c:spPr>
          <c:marker>
            <c:symbol val="square"/>
            <c:size val="2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figure2!$K$24:$K$31</c:f>
              <c:numCache>
                <c:formatCode>General</c:formatCode>
                <c:ptCount val="8"/>
                <c:pt idx="0">
                  <c:v>2.1456059999999977</c:v>
                </c:pt>
                <c:pt idx="1">
                  <c:v>3.9179930000000001</c:v>
                </c:pt>
                <c:pt idx="2">
                  <c:v>5.9590949999999996</c:v>
                </c:pt>
                <c:pt idx="3">
                  <c:v>7.7876880000000002</c:v>
                </c:pt>
                <c:pt idx="4">
                  <c:v>9.5462530000000001</c:v>
                </c:pt>
                <c:pt idx="5">
                  <c:v>11.22955</c:v>
                </c:pt>
                <c:pt idx="6">
                  <c:v>12.59967</c:v>
                </c:pt>
                <c:pt idx="7">
                  <c:v>15.711729999999999</c:v>
                </c:pt>
              </c:numCache>
            </c:numRef>
          </c:val>
        </c:ser>
        <c:ser>
          <c:idx val="2"/>
          <c:order val="2"/>
          <c:tx>
            <c:v>mcmc</c:v>
          </c:tx>
          <c:spPr>
            <a:ln w="38100"/>
          </c:spPr>
          <c:marker>
            <c:symbol val="none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figure2!$O$24:$O$31</c:f>
              <c:numCache>
                <c:formatCode>General</c:formatCode>
                <c:ptCount val="8"/>
                <c:pt idx="0">
                  <c:v>1.8850209999999998</c:v>
                </c:pt>
                <c:pt idx="1">
                  <c:v>3.4847969999999999</c:v>
                </c:pt>
                <c:pt idx="2">
                  <c:v>5.1724430000000003</c:v>
                </c:pt>
                <c:pt idx="3">
                  <c:v>6.7065109999999946</c:v>
                </c:pt>
                <c:pt idx="4">
                  <c:v>8.5682779999999994</c:v>
                </c:pt>
                <c:pt idx="5">
                  <c:v>10.22748</c:v>
                </c:pt>
                <c:pt idx="6">
                  <c:v>11.7889</c:v>
                </c:pt>
                <c:pt idx="7">
                  <c:v>15.089650000000002</c:v>
                </c:pt>
              </c:numCache>
            </c:numRef>
          </c:val>
        </c:ser>
        <c:marker val="1"/>
        <c:axId val="138420608"/>
        <c:axId val="138422144"/>
      </c:lineChart>
      <c:catAx>
        <c:axId val="138420608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8422144"/>
        <c:crosses val="autoZero"/>
        <c:auto val="1"/>
        <c:lblAlgn val="ctr"/>
        <c:lblOffset val="100"/>
      </c:catAx>
      <c:valAx>
        <c:axId val="13842214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altLang="ko-KR" sz="1400"/>
                  <a:t>RMSE</a:t>
                </a:r>
                <a:endParaRPr lang="ko-KR" sz="1400"/>
              </a:p>
            </c:rich>
          </c:tx>
          <c:layout>
            <c:manualLayout>
              <c:xMode val="edge"/>
              <c:yMode val="edge"/>
              <c:x val="1.030690322157937E-2"/>
              <c:y val="0.34033787912454444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84206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7532702919048881"/>
          <c:y val="0.81117751180799658"/>
          <c:w val="0.76644921664460097"/>
          <c:h val="6.9605497786059192E-2"/>
        </c:manualLayout>
      </c:layout>
      <c:txPr>
        <a:bodyPr/>
        <a:lstStyle/>
        <a:p>
          <a:pPr>
            <a:defRPr sz="1050"/>
          </a:pPr>
          <a:endParaRPr lang="ko-KR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MCAR</a:t>
            </a:r>
            <a:endParaRPr lang="ko-KR" sz="1400"/>
          </a:p>
        </c:rich>
      </c:tx>
      <c:layout>
        <c:manualLayout>
          <c:xMode val="edge"/>
          <c:yMode val="edge"/>
          <c:x val="0.44634840384648722"/>
          <c:y val="0"/>
        </c:manualLayout>
      </c:layout>
    </c:title>
    <c:plotArea>
      <c:layout>
        <c:manualLayout>
          <c:layoutTarget val="inner"/>
          <c:xMode val="edge"/>
          <c:yMode val="edge"/>
          <c:x val="0.20365480224419508"/>
          <c:y val="0.10659285720390138"/>
          <c:w val="0.74246576769247863"/>
          <c:h val="0.56611266839297059"/>
        </c:manualLayout>
      </c:layout>
      <c:lineChart>
        <c:grouping val="standard"/>
        <c:ser>
          <c:idx val="0"/>
          <c:order val="0"/>
          <c:tx>
            <c:v>reg</c:v>
          </c:tx>
          <c:spPr>
            <a:ln w="12700"/>
          </c:spPr>
          <c:marker>
            <c:symbol val="square"/>
            <c:size val="2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figure2!$G$2:$G$9</c:f>
              <c:numCache>
                <c:formatCode>General</c:formatCode>
                <c:ptCount val="8"/>
                <c:pt idx="0">
                  <c:v>0.29724990000000001</c:v>
                </c:pt>
                <c:pt idx="1">
                  <c:v>0.30589410000000444</c:v>
                </c:pt>
                <c:pt idx="2">
                  <c:v>0.3555374</c:v>
                </c:pt>
                <c:pt idx="3">
                  <c:v>0.39625360000000032</c:v>
                </c:pt>
                <c:pt idx="4">
                  <c:v>0.43524000000000002</c:v>
                </c:pt>
                <c:pt idx="5">
                  <c:v>0.448656</c:v>
                </c:pt>
                <c:pt idx="6">
                  <c:v>0.50365979999999999</c:v>
                </c:pt>
                <c:pt idx="7">
                  <c:v>0.73560300000000989</c:v>
                </c:pt>
              </c:numCache>
            </c:numRef>
          </c:val>
        </c:ser>
        <c:ser>
          <c:idx val="1"/>
          <c:order val="1"/>
          <c:tx>
            <c:v>pmm</c:v>
          </c:tx>
          <c:spPr>
            <a:ln w="12700"/>
          </c:spPr>
          <c:marker>
            <c:symbol val="square"/>
            <c:size val="2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figure2!$K$2:$K$9</c:f>
              <c:numCache>
                <c:formatCode>General</c:formatCode>
                <c:ptCount val="8"/>
                <c:pt idx="0">
                  <c:v>0.30461220000000444</c:v>
                </c:pt>
                <c:pt idx="1">
                  <c:v>0.30590470000000647</c:v>
                </c:pt>
                <c:pt idx="2">
                  <c:v>0.36018580000000444</c:v>
                </c:pt>
                <c:pt idx="3">
                  <c:v>0.39835800000000804</c:v>
                </c:pt>
                <c:pt idx="4">
                  <c:v>0.46744620000000031</c:v>
                </c:pt>
                <c:pt idx="5">
                  <c:v>0.40963309999999997</c:v>
                </c:pt>
                <c:pt idx="6">
                  <c:v>0.51643909999999948</c:v>
                </c:pt>
                <c:pt idx="7">
                  <c:v>0.89135629999999111</c:v>
                </c:pt>
              </c:numCache>
            </c:numRef>
          </c:val>
        </c:ser>
        <c:ser>
          <c:idx val="2"/>
          <c:order val="2"/>
          <c:tx>
            <c:v>mcmc</c:v>
          </c:tx>
          <c:spPr>
            <a:ln w="38100"/>
          </c:spPr>
          <c:marker>
            <c:symbol val="none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figure2!$O$2:$O$9</c:f>
              <c:numCache>
                <c:formatCode>General</c:formatCode>
                <c:ptCount val="8"/>
                <c:pt idx="0">
                  <c:v>0.2756593</c:v>
                </c:pt>
                <c:pt idx="1">
                  <c:v>0.2816459</c:v>
                </c:pt>
                <c:pt idx="2">
                  <c:v>0.29486010000000501</c:v>
                </c:pt>
                <c:pt idx="3">
                  <c:v>0.31957000000000574</c:v>
                </c:pt>
                <c:pt idx="4">
                  <c:v>0.35211130000000002</c:v>
                </c:pt>
                <c:pt idx="5">
                  <c:v>0.36993920000000002</c:v>
                </c:pt>
                <c:pt idx="6">
                  <c:v>0.41739630000000238</c:v>
                </c:pt>
                <c:pt idx="7">
                  <c:v>0.58574789999999999</c:v>
                </c:pt>
              </c:numCache>
            </c:numRef>
          </c:val>
        </c:ser>
        <c:marker val="1"/>
        <c:axId val="138474624"/>
        <c:axId val="138476160"/>
      </c:lineChart>
      <c:catAx>
        <c:axId val="138474624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8476160"/>
        <c:crosses val="autoZero"/>
        <c:auto val="1"/>
        <c:lblAlgn val="ctr"/>
        <c:lblOffset val="100"/>
      </c:catAx>
      <c:valAx>
        <c:axId val="138476160"/>
        <c:scaling>
          <c:orientation val="minMax"/>
          <c:max val="18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altLang="ko-KR" sz="1400"/>
                  <a:t>RMSE</a:t>
                </a:r>
                <a:endParaRPr lang="ko-KR" sz="1400"/>
              </a:p>
            </c:rich>
          </c:tx>
          <c:layout>
            <c:manualLayout>
              <c:xMode val="edge"/>
              <c:yMode val="edge"/>
              <c:x val="1.3751944228419081E-3"/>
              <c:y val="0.33143018831241516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84746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7445604334561121"/>
          <c:y val="0.78378453445112761"/>
          <c:w val="0.77779544419696045"/>
          <c:h val="6.9605497786059192E-2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600"/>
            </a:pPr>
            <a:r>
              <a:rPr lang="en-US" sz="1400" dirty="0"/>
              <a:t>MAR</a:t>
            </a:r>
            <a:endParaRPr lang="ko-KR" sz="1400" dirty="0"/>
          </a:p>
        </c:rich>
      </c:tx>
      <c:layout>
        <c:manualLayout>
          <c:xMode val="edge"/>
          <c:yMode val="edge"/>
          <c:x val="0.44634840384648733"/>
          <c:y val="0"/>
        </c:manualLayout>
      </c:layout>
    </c:title>
    <c:plotArea>
      <c:layout>
        <c:manualLayout>
          <c:layoutTarget val="inner"/>
          <c:xMode val="edge"/>
          <c:yMode val="edge"/>
          <c:x val="0.21595466357396687"/>
          <c:y val="0.11029947289807306"/>
          <c:w val="0.73325592549338048"/>
          <c:h val="0.5856980397239816"/>
        </c:manualLayout>
      </c:layout>
      <c:lineChart>
        <c:grouping val="standard"/>
        <c:ser>
          <c:idx val="0"/>
          <c:order val="0"/>
          <c:tx>
            <c:v>reg</c:v>
          </c:tx>
          <c:spPr>
            <a:ln w="12700"/>
          </c:spPr>
          <c:marker>
            <c:symbol val="square"/>
            <c:size val="2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figure2!$G$13:$G$20</c:f>
              <c:numCache>
                <c:formatCode>General</c:formatCode>
                <c:ptCount val="8"/>
                <c:pt idx="0">
                  <c:v>0.35289270000000333</c:v>
                </c:pt>
                <c:pt idx="1">
                  <c:v>0.50653679999998846</c:v>
                </c:pt>
                <c:pt idx="2">
                  <c:v>0.58980529999999998</c:v>
                </c:pt>
                <c:pt idx="3">
                  <c:v>0.8553579</c:v>
                </c:pt>
                <c:pt idx="4">
                  <c:v>0.96134819999999999</c:v>
                </c:pt>
                <c:pt idx="5">
                  <c:v>1.0598249999999811</c:v>
                </c:pt>
                <c:pt idx="6">
                  <c:v>1.418218</c:v>
                </c:pt>
                <c:pt idx="7">
                  <c:v>1.5106999999999871</c:v>
                </c:pt>
              </c:numCache>
            </c:numRef>
          </c:val>
        </c:ser>
        <c:ser>
          <c:idx val="1"/>
          <c:order val="1"/>
          <c:tx>
            <c:v>pmm</c:v>
          </c:tx>
          <c:spPr>
            <a:ln w="38100"/>
          </c:spPr>
          <c:marker>
            <c:symbol val="square"/>
            <c:size val="5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figure2!$K$13:$K$20</c:f>
              <c:numCache>
                <c:formatCode>General</c:formatCode>
                <c:ptCount val="8"/>
                <c:pt idx="0">
                  <c:v>0.34493010000000002</c:v>
                </c:pt>
                <c:pt idx="1">
                  <c:v>0.48827960000000031</c:v>
                </c:pt>
                <c:pt idx="2">
                  <c:v>0.5679921999999995</c:v>
                </c:pt>
                <c:pt idx="3">
                  <c:v>0.76607259999999999</c:v>
                </c:pt>
                <c:pt idx="4">
                  <c:v>1.0143770000000001</c:v>
                </c:pt>
                <c:pt idx="5">
                  <c:v>1.0963909999999999</c:v>
                </c:pt>
                <c:pt idx="6">
                  <c:v>1.352479</c:v>
                </c:pt>
                <c:pt idx="7">
                  <c:v>1.5050619999999855</c:v>
                </c:pt>
              </c:numCache>
            </c:numRef>
          </c:val>
        </c:ser>
        <c:ser>
          <c:idx val="2"/>
          <c:order val="2"/>
          <c:tx>
            <c:v>mcmc</c:v>
          </c:tx>
          <c:spPr>
            <a:ln w="38100"/>
          </c:spPr>
          <c:marker>
            <c:symbol val="none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figure2!$O$13:$O$20</c:f>
              <c:numCache>
                <c:formatCode>General</c:formatCode>
                <c:ptCount val="8"/>
                <c:pt idx="0">
                  <c:v>0.35291870000000486</c:v>
                </c:pt>
                <c:pt idx="1">
                  <c:v>0.50697080000000005</c:v>
                </c:pt>
                <c:pt idx="2">
                  <c:v>0.59069669999999996</c:v>
                </c:pt>
                <c:pt idx="3">
                  <c:v>0.85730079999999997</c:v>
                </c:pt>
                <c:pt idx="4">
                  <c:v>0.95956149999999996</c:v>
                </c:pt>
                <c:pt idx="5">
                  <c:v>1.060549</c:v>
                </c:pt>
                <c:pt idx="6">
                  <c:v>1.4208759999999998</c:v>
                </c:pt>
                <c:pt idx="7">
                  <c:v>1.5077859999999998</c:v>
                </c:pt>
              </c:numCache>
            </c:numRef>
          </c:val>
        </c:ser>
        <c:marker val="1"/>
        <c:axId val="138535296"/>
        <c:axId val="138536832"/>
      </c:lineChart>
      <c:catAx>
        <c:axId val="138535296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8536832"/>
        <c:crosses val="autoZero"/>
        <c:auto val="1"/>
        <c:lblAlgn val="ctr"/>
        <c:lblOffset val="100"/>
      </c:catAx>
      <c:valAx>
        <c:axId val="138536832"/>
        <c:scaling>
          <c:orientation val="minMax"/>
          <c:max val="18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altLang="ko-KR" sz="1400" dirty="0"/>
                  <a:t>RMSE</a:t>
                </a:r>
                <a:endParaRPr lang="ko-KR" sz="1400" dirty="0"/>
              </a:p>
            </c:rich>
          </c:tx>
          <c:layout>
            <c:manualLayout>
              <c:xMode val="edge"/>
              <c:yMode val="edge"/>
              <c:x val="5.784587620345707E-3"/>
              <c:y val="0.31400152235337231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85352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871006202562951"/>
          <c:y val="0.80974567640633055"/>
          <c:w val="0.76043418709495059"/>
          <c:h val="6.9605497786059192E-2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solidFill>
      <a:prstClr val="white"/>
    </a:solidFill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NMAR</a:t>
            </a:r>
            <a:endParaRPr lang="ko-KR" sz="1600" dirty="0"/>
          </a:p>
        </c:rich>
      </c:tx>
      <c:layout>
        <c:manualLayout>
          <c:xMode val="edge"/>
          <c:yMode val="edge"/>
          <c:x val="0.45794591199269163"/>
          <c:y val="0"/>
        </c:manualLayout>
      </c:layout>
    </c:title>
    <c:plotArea>
      <c:layout>
        <c:manualLayout>
          <c:layoutTarget val="inner"/>
          <c:xMode val="edge"/>
          <c:yMode val="edge"/>
          <c:x val="0.25692373212093245"/>
          <c:y val="0.11369890524984404"/>
          <c:w val="0.66891653184765432"/>
          <c:h val="0.52203696732085758"/>
        </c:manualLayout>
      </c:layout>
      <c:lineChart>
        <c:grouping val="standard"/>
        <c:ser>
          <c:idx val="0"/>
          <c:order val="0"/>
          <c:tx>
            <c:v>CCA</c:v>
          </c:tx>
          <c:spPr>
            <a:ln w="12700"/>
          </c:spPr>
          <c:marker>
            <c:symbol val="none"/>
          </c:marker>
          <c:cat>
            <c:numRef>
              <c:f>figure1!$B$24:$B$31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figure1!$F$24:$F$31</c:f>
              <c:numCache>
                <c:formatCode>General</c:formatCode>
                <c:ptCount val="8"/>
                <c:pt idx="0">
                  <c:v>0.18928120000000423</c:v>
                </c:pt>
                <c:pt idx="1">
                  <c:v>0.34278990000000031</c:v>
                </c:pt>
                <c:pt idx="2">
                  <c:v>0.48973170000000005</c:v>
                </c:pt>
                <c:pt idx="3">
                  <c:v>0.63844270000000003</c:v>
                </c:pt>
                <c:pt idx="4">
                  <c:v>0.79535299999998499</c:v>
                </c:pt>
                <c:pt idx="5">
                  <c:v>0.9643659999999995</c:v>
                </c:pt>
                <c:pt idx="6">
                  <c:v>1.1557929999999998</c:v>
                </c:pt>
                <c:pt idx="7">
                  <c:v>1.3907449999999999</c:v>
                </c:pt>
              </c:numCache>
            </c:numRef>
          </c:val>
        </c:ser>
        <c:ser>
          <c:idx val="1"/>
          <c:order val="1"/>
          <c:tx>
            <c:v>MI</c:v>
          </c:tx>
          <c:spPr>
            <a:ln w="38100"/>
          </c:spPr>
          <c:marker>
            <c:symbol val="square"/>
            <c:size val="5"/>
          </c:marker>
          <c:cat>
            <c:numRef>
              <c:f>figure1!$B$24:$B$31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figure1!$J$24:$J$31</c:f>
              <c:numCache>
                <c:formatCode>General</c:formatCode>
                <c:ptCount val="8"/>
                <c:pt idx="0">
                  <c:v>9.3963300000000208E-2</c:v>
                </c:pt>
                <c:pt idx="1">
                  <c:v>0.18597300000000044</c:v>
                </c:pt>
                <c:pt idx="2">
                  <c:v>0.28199490000000038</c:v>
                </c:pt>
                <c:pt idx="3">
                  <c:v>0.38938470000001507</c:v>
                </c:pt>
                <c:pt idx="4">
                  <c:v>0.5099207</c:v>
                </c:pt>
                <c:pt idx="5">
                  <c:v>0.65133649999999998</c:v>
                </c:pt>
                <c:pt idx="6">
                  <c:v>0.82300700000000004</c:v>
                </c:pt>
                <c:pt idx="7">
                  <c:v>1.0399339999999715</c:v>
                </c:pt>
              </c:numCache>
            </c:numRef>
          </c:val>
        </c:ser>
        <c:marker val="1"/>
        <c:axId val="133196800"/>
        <c:axId val="133202688"/>
      </c:lineChart>
      <c:catAx>
        <c:axId val="133196800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3202688"/>
        <c:crosses val="autoZero"/>
        <c:auto val="1"/>
        <c:lblAlgn val="ctr"/>
        <c:lblOffset val="100"/>
      </c:catAx>
      <c:valAx>
        <c:axId val="1332026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RMSE</a:t>
                </a:r>
                <a:endParaRPr lang="ko-KR" sz="1400" dirty="0"/>
              </a:p>
            </c:rich>
          </c:tx>
          <c:layout>
            <c:manualLayout>
              <c:xMode val="edge"/>
              <c:yMode val="edge"/>
              <c:x val="2.7275964458252297E-2"/>
              <c:y val="0.28407409942541484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31968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563713718418855"/>
          <c:y val="0.8678672455197286"/>
          <c:w val="0.48922069290343306"/>
          <c:h val="0.10416650425382133"/>
        </c:manualLayout>
      </c:layout>
      <c:txPr>
        <a:bodyPr/>
        <a:lstStyle/>
        <a:p>
          <a:pPr>
            <a:defRPr sz="1400"/>
          </a:pPr>
          <a:endParaRPr lang="ko-KR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400"/>
            </a:pPr>
            <a:r>
              <a:rPr lang="en-US" sz="1600" dirty="0"/>
              <a:t>MCAR</a:t>
            </a:r>
            <a:endParaRPr lang="ko-KR" sz="1600" dirty="0"/>
          </a:p>
        </c:rich>
      </c:tx>
      <c:layout>
        <c:manualLayout>
          <c:xMode val="edge"/>
          <c:yMode val="edge"/>
          <c:x val="0.46740180771697681"/>
          <c:y val="0"/>
        </c:manualLayout>
      </c:layout>
    </c:title>
    <c:plotArea>
      <c:layout>
        <c:manualLayout>
          <c:layoutTarget val="inner"/>
          <c:xMode val="edge"/>
          <c:yMode val="edge"/>
          <c:x val="0.26400657147036682"/>
          <c:y val="0.12138873458504611"/>
          <c:w val="0.64440309675489105"/>
          <c:h val="0.51194650107172757"/>
        </c:manualLayout>
      </c:layout>
      <c:lineChart>
        <c:grouping val="standard"/>
        <c:ser>
          <c:idx val="0"/>
          <c:order val="0"/>
          <c:tx>
            <c:v>CCA</c:v>
          </c:tx>
          <c:spPr>
            <a:ln w="12700"/>
          </c:spPr>
          <c:marker>
            <c:symbol val="none"/>
          </c:marker>
          <c:cat>
            <c:numRef>
              <c:f>figure1!$B$2:$B$9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figure1!$F$2:$F$9</c:f>
              <c:numCache>
                <c:formatCode>General</c:formatCode>
                <c:ptCount val="8"/>
                <c:pt idx="0">
                  <c:v>1.9370999999999999E-2</c:v>
                </c:pt>
                <c:pt idx="1">
                  <c:v>2.1502199999999999E-2</c:v>
                </c:pt>
                <c:pt idx="2">
                  <c:v>2.8926299999999978E-2</c:v>
                </c:pt>
                <c:pt idx="3">
                  <c:v>2.8556099999999977E-2</c:v>
                </c:pt>
                <c:pt idx="4">
                  <c:v>4.1670799999999966E-2</c:v>
                </c:pt>
                <c:pt idx="5">
                  <c:v>5.6232200000000114E-2</c:v>
                </c:pt>
                <c:pt idx="6">
                  <c:v>5.2597400000001307E-2</c:v>
                </c:pt>
                <c:pt idx="7">
                  <c:v>0.10219580000000029</c:v>
                </c:pt>
              </c:numCache>
            </c:numRef>
          </c:val>
        </c:ser>
        <c:ser>
          <c:idx val="1"/>
          <c:order val="1"/>
          <c:tx>
            <c:v>MI</c:v>
          </c:tx>
          <c:spPr>
            <a:ln w="25400"/>
          </c:spPr>
          <c:marker>
            <c:symbol val="square"/>
            <c:size val="5"/>
            <c:spPr>
              <a:ln w="38100"/>
            </c:spPr>
          </c:marker>
          <c:cat>
            <c:numRef>
              <c:f>figure1!$B$2:$B$9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figure1!$J$2:$J$9</c:f>
              <c:numCache>
                <c:formatCode>General</c:formatCode>
                <c:ptCount val="8"/>
                <c:pt idx="0">
                  <c:v>1.8309700000000081E-2</c:v>
                </c:pt>
                <c:pt idx="1">
                  <c:v>1.8917100000000065E-2</c:v>
                </c:pt>
                <c:pt idx="2">
                  <c:v>1.9749600000000023E-2</c:v>
                </c:pt>
                <c:pt idx="3">
                  <c:v>2.0568199999999977E-2</c:v>
                </c:pt>
                <c:pt idx="4">
                  <c:v>2.305080000000001E-2</c:v>
                </c:pt>
                <c:pt idx="5">
                  <c:v>2.7617300000000979E-2</c:v>
                </c:pt>
                <c:pt idx="6">
                  <c:v>3.1140000000000091E-2</c:v>
                </c:pt>
                <c:pt idx="7">
                  <c:v>4.4428400000000423E-2</c:v>
                </c:pt>
              </c:numCache>
            </c:numRef>
          </c:val>
        </c:ser>
        <c:marker val="1"/>
        <c:axId val="133257856"/>
        <c:axId val="133272320"/>
      </c:lineChart>
      <c:catAx>
        <c:axId val="133257856"/>
        <c:scaling>
          <c:orientation val="minMax"/>
        </c:scaling>
        <c:axPos val="b"/>
        <c:numFmt formatCode="0%" sourceLinked="1"/>
        <c:majorTickMark val="none"/>
        <c:tickLblPos val="nextTo"/>
        <c:txPr>
          <a:bodyPr rot="-2760000"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ko-KR"/>
          </a:p>
        </c:txPr>
        <c:crossAx val="133272320"/>
        <c:crosses val="autoZero"/>
        <c:auto val="1"/>
        <c:lblAlgn val="ctr"/>
        <c:lblOffset val="100"/>
      </c:catAx>
      <c:valAx>
        <c:axId val="133272320"/>
        <c:scaling>
          <c:orientation val="minMax"/>
          <c:max val="1.6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RMSE</a:t>
                </a:r>
                <a:endParaRPr lang="ko-KR" sz="1400" dirty="0"/>
              </a:p>
            </c:rich>
          </c:tx>
          <c:layout>
            <c:manualLayout>
              <c:xMode val="edge"/>
              <c:yMode val="edge"/>
              <c:x val="3.4977823189281075E-3"/>
              <c:y val="0.26182196262452556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ko-KR"/>
          </a:p>
        </c:txPr>
        <c:crossAx val="1332578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472802664596232"/>
          <c:y val="0.88852155316076054"/>
          <c:w val="0.54258040935672458"/>
          <c:h val="9.7138480912504682E-2"/>
        </c:manualLayout>
      </c:layout>
      <c:txPr>
        <a:bodyPr/>
        <a:lstStyle/>
        <a:p>
          <a:pPr>
            <a:defRPr sz="1400"/>
          </a:pPr>
          <a:endParaRPr lang="ko-KR"/>
        </a:p>
      </c:txPr>
    </c:legend>
    <c:plotVisOnly val="1"/>
    <c:dispBlanksAs val="gap"/>
  </c:chart>
  <c:spPr>
    <a:solidFill>
      <a:schemeClr val="bg1"/>
    </a:solidFill>
    <a:ln>
      <a:noFill/>
    </a:ln>
  </c:spPr>
  <c:txPr>
    <a:bodyPr/>
    <a:lstStyle/>
    <a:p>
      <a:pPr>
        <a:defRPr sz="800"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MAR</a:t>
            </a:r>
            <a:endParaRPr lang="ko-KR" sz="16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49982953282969644"/>
          <c:y val="0"/>
        </c:manualLayout>
      </c:layout>
    </c:title>
    <c:plotArea>
      <c:layout>
        <c:manualLayout>
          <c:layoutTarget val="inner"/>
          <c:xMode val="edge"/>
          <c:yMode val="edge"/>
          <c:x val="0.2740094850572215"/>
          <c:y val="0.1163658830935996"/>
          <c:w val="0.67872099577012746"/>
          <c:h val="0.51727028202095759"/>
        </c:manualLayout>
      </c:layout>
      <c:lineChart>
        <c:grouping val="standard"/>
        <c:ser>
          <c:idx val="0"/>
          <c:order val="0"/>
          <c:tx>
            <c:v>CCA</c:v>
          </c:tx>
          <c:spPr>
            <a:ln w="38100"/>
          </c:spPr>
          <c:marker>
            <c:symbol val="none"/>
          </c:marker>
          <c:cat>
            <c:numRef>
              <c:f>figure1!$B$13:$B$20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figure1!$F$13:$F$20</c:f>
              <c:numCache>
                <c:formatCode>General</c:formatCode>
                <c:ptCount val="8"/>
                <c:pt idx="0">
                  <c:v>3.8024000000000002E-2</c:v>
                </c:pt>
                <c:pt idx="1">
                  <c:v>6.1183899999999986E-2</c:v>
                </c:pt>
                <c:pt idx="2">
                  <c:v>9.2113199999999978E-2</c:v>
                </c:pt>
                <c:pt idx="3">
                  <c:v>0.11126690000000022</c:v>
                </c:pt>
                <c:pt idx="4">
                  <c:v>0.12971250000000001</c:v>
                </c:pt>
                <c:pt idx="5">
                  <c:v>0.13333300000000001</c:v>
                </c:pt>
                <c:pt idx="6">
                  <c:v>0.16899670000000044</c:v>
                </c:pt>
                <c:pt idx="7">
                  <c:v>0.20007939999999999</c:v>
                </c:pt>
              </c:numCache>
            </c:numRef>
          </c:val>
        </c:ser>
        <c:ser>
          <c:idx val="1"/>
          <c:order val="1"/>
          <c:tx>
            <c:v>MI</c:v>
          </c:tx>
          <c:spPr>
            <a:ln w="38100"/>
          </c:spPr>
          <c:marker>
            <c:symbol val="square"/>
            <c:size val="5"/>
          </c:marker>
          <c:cat>
            <c:numRef>
              <c:f>figure1!$B$13:$B$20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figure1!$J$13:$J$20</c:f>
              <c:numCache>
                <c:formatCode>General</c:formatCode>
                <c:ptCount val="8"/>
                <c:pt idx="0">
                  <c:v>2.1248400000000001E-2</c:v>
                </c:pt>
                <c:pt idx="1">
                  <c:v>2.5131600000000011E-2</c:v>
                </c:pt>
                <c:pt idx="2">
                  <c:v>3.9265000000000001E-2</c:v>
                </c:pt>
                <c:pt idx="3">
                  <c:v>4.6319899999999997E-2</c:v>
                </c:pt>
                <c:pt idx="4">
                  <c:v>4.92456E-2</c:v>
                </c:pt>
                <c:pt idx="5">
                  <c:v>5.2354900000000114E-2</c:v>
                </c:pt>
                <c:pt idx="6">
                  <c:v>6.2028700000000013E-2</c:v>
                </c:pt>
                <c:pt idx="7">
                  <c:v>7.0927100000000007E-2</c:v>
                </c:pt>
              </c:numCache>
            </c:numRef>
          </c:val>
        </c:ser>
        <c:marker val="1"/>
        <c:axId val="133760512"/>
        <c:axId val="133762048"/>
      </c:lineChart>
      <c:catAx>
        <c:axId val="133760512"/>
        <c:scaling>
          <c:orientation val="minMax"/>
        </c:scaling>
        <c:axPos val="b"/>
        <c:numFmt formatCode="0%" sourceLinked="1"/>
        <c:majorTickMark val="none"/>
        <c:tickLblPos val="nextTo"/>
        <c:txPr>
          <a:bodyPr rot="-2520000"/>
          <a:lstStyle/>
          <a:p>
            <a:pPr>
              <a:defRPr sz="1100"/>
            </a:pPr>
            <a:endParaRPr lang="ko-KR"/>
          </a:p>
        </c:txPr>
        <c:crossAx val="133762048"/>
        <c:crosses val="autoZero"/>
        <c:auto val="1"/>
        <c:lblAlgn val="ctr"/>
        <c:lblOffset val="100"/>
      </c:catAx>
      <c:valAx>
        <c:axId val="133762048"/>
        <c:scaling>
          <c:orientation val="minMax"/>
          <c:max val="1.6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altLang="ko-KR" sz="1400" dirty="0"/>
                  <a:t>RMSE</a:t>
                </a:r>
                <a:endParaRPr lang="ko-KR" sz="1400" dirty="0"/>
              </a:p>
            </c:rich>
          </c:tx>
          <c:layout>
            <c:manualLayout>
              <c:xMode val="edge"/>
              <c:yMode val="edge"/>
              <c:x val="2.7968532922013296E-2"/>
              <c:y val="0.28675753853720243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37605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9541057938008208"/>
          <c:y val="0.8818110623874037"/>
          <c:w val="0.52953073938383621"/>
          <c:h val="0.10379180929993828"/>
        </c:manualLayout>
      </c:layout>
      <c:txPr>
        <a:bodyPr/>
        <a:lstStyle/>
        <a:p>
          <a:pPr>
            <a:defRPr sz="1400"/>
          </a:pPr>
          <a:endParaRPr lang="ko-KR"/>
        </a:p>
      </c:txPr>
    </c:legend>
    <c:plotVisOnly val="1"/>
    <c:dispBlanksAs val="gap"/>
  </c:chart>
  <c:spPr>
    <a:solidFill>
      <a:prstClr val="white"/>
    </a:solidFill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MCAR</a:t>
            </a:r>
            <a:endParaRPr lang="ko-KR" sz="1600" dirty="0"/>
          </a:p>
        </c:rich>
      </c:tx>
      <c:layout>
        <c:manualLayout>
          <c:xMode val="edge"/>
          <c:yMode val="edge"/>
          <c:x val="0.47074526478132273"/>
          <c:y val="2.1164315076102655E-2"/>
        </c:manualLayout>
      </c:layout>
    </c:title>
    <c:plotArea>
      <c:layout>
        <c:manualLayout>
          <c:layoutTarget val="inner"/>
          <c:xMode val="edge"/>
          <c:yMode val="edge"/>
          <c:x val="0.28346267391358904"/>
          <c:y val="0.15329425957502918"/>
          <c:w val="0.6425655802698117"/>
          <c:h val="0.51191236687987052"/>
        </c:manualLayout>
      </c:layout>
      <c:lineChart>
        <c:grouping val="standard"/>
        <c:ser>
          <c:idx val="0"/>
          <c:order val="0"/>
          <c:tx>
            <c:v>10 impute</c:v>
          </c:tx>
          <c:spPr>
            <a:ln w="12700"/>
          </c:spPr>
          <c:marker>
            <c:symbol val="none"/>
          </c:marker>
          <c:cat>
            <c:numRef>
              <c:f>Table1!$B$11:$B$18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Table1!$G$3:$G$10</c:f>
              <c:numCache>
                <c:formatCode>General</c:formatCode>
                <c:ptCount val="8"/>
                <c:pt idx="0">
                  <c:v>1.8309700000000005E-2</c:v>
                </c:pt>
                <c:pt idx="1">
                  <c:v>1.8917099999999999E-2</c:v>
                </c:pt>
                <c:pt idx="2">
                  <c:v>1.9749600000000023E-2</c:v>
                </c:pt>
                <c:pt idx="3">
                  <c:v>2.0568199999999977E-2</c:v>
                </c:pt>
                <c:pt idx="4">
                  <c:v>2.30508E-2</c:v>
                </c:pt>
                <c:pt idx="5">
                  <c:v>2.7617300000000879E-2</c:v>
                </c:pt>
                <c:pt idx="6">
                  <c:v>3.1140000000000001E-2</c:v>
                </c:pt>
                <c:pt idx="7">
                  <c:v>4.4428400000000104E-2</c:v>
                </c:pt>
              </c:numCache>
            </c:numRef>
          </c:val>
        </c:ser>
        <c:ser>
          <c:idx val="1"/>
          <c:order val="1"/>
          <c:tx>
            <c:v>20 impute</c:v>
          </c:tx>
          <c:spPr>
            <a:ln w="12700" cmpd="dbl"/>
          </c:spPr>
          <c:marker>
            <c:symbol val="square"/>
            <c:size val="2"/>
          </c:marker>
          <c:cat>
            <c:numRef>
              <c:f>Table1!$B$11:$B$18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Table1!$G$11:$G$18</c:f>
              <c:numCache>
                <c:formatCode>General</c:formatCode>
                <c:ptCount val="8"/>
                <c:pt idx="0">
                  <c:v>1.82731E-2</c:v>
                </c:pt>
                <c:pt idx="1">
                  <c:v>1.8964700000000181E-2</c:v>
                </c:pt>
                <c:pt idx="2">
                  <c:v>1.9440300000000393E-2</c:v>
                </c:pt>
                <c:pt idx="3">
                  <c:v>2.0597399999999998E-2</c:v>
                </c:pt>
                <c:pt idx="4">
                  <c:v>2.2720199999999989E-2</c:v>
                </c:pt>
                <c:pt idx="5">
                  <c:v>2.7584100000000011E-2</c:v>
                </c:pt>
                <c:pt idx="6">
                  <c:v>3.0935500000000012E-2</c:v>
                </c:pt>
                <c:pt idx="7">
                  <c:v>4.4262200000000133E-2</c:v>
                </c:pt>
              </c:numCache>
            </c:numRef>
          </c:val>
        </c:ser>
        <c:ser>
          <c:idx val="2"/>
          <c:order val="2"/>
          <c:tx>
            <c:v>30 impute</c:v>
          </c:tx>
          <c:spPr>
            <a:ln w="12700"/>
          </c:spPr>
          <c:marker>
            <c:symbol val="diamond"/>
            <c:size val="2"/>
          </c:marker>
          <c:cat>
            <c:numRef>
              <c:f>Table1!$B$11:$B$18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Table1!$G$19:$G$26</c:f>
              <c:numCache>
                <c:formatCode>General</c:formatCode>
                <c:ptCount val="8"/>
                <c:pt idx="0">
                  <c:v>1.828280000000037E-2</c:v>
                </c:pt>
                <c:pt idx="1">
                  <c:v>1.89532E-2</c:v>
                </c:pt>
                <c:pt idx="2">
                  <c:v>1.9420400000000462E-2</c:v>
                </c:pt>
                <c:pt idx="3">
                  <c:v>2.0586900000000002E-2</c:v>
                </c:pt>
                <c:pt idx="4">
                  <c:v>2.2563400000000001E-2</c:v>
                </c:pt>
                <c:pt idx="5">
                  <c:v>2.7507200000000658E-2</c:v>
                </c:pt>
                <c:pt idx="6">
                  <c:v>3.0995999999999999E-2</c:v>
                </c:pt>
                <c:pt idx="7">
                  <c:v>4.4083800000000013E-2</c:v>
                </c:pt>
              </c:numCache>
            </c:numRef>
          </c:val>
        </c:ser>
        <c:ser>
          <c:idx val="3"/>
          <c:order val="3"/>
          <c:tx>
            <c:v>40 impute</c:v>
          </c:tx>
          <c:spPr>
            <a:ln w="12700">
              <a:prstDash val="solid"/>
            </a:ln>
          </c:spPr>
          <c:marker>
            <c:symbol val="triangle"/>
            <c:size val="5"/>
          </c:marker>
          <c:val>
            <c:numRef>
              <c:f>Table1!$G$27:$G$34</c:f>
              <c:numCache>
                <c:formatCode>General</c:formatCode>
                <c:ptCount val="8"/>
                <c:pt idx="0">
                  <c:v>1.8267100000000001E-2</c:v>
                </c:pt>
                <c:pt idx="1">
                  <c:v>1.8954100000000043E-2</c:v>
                </c:pt>
                <c:pt idx="2">
                  <c:v>1.9418100000000021E-2</c:v>
                </c:pt>
                <c:pt idx="3">
                  <c:v>2.0566999999999988E-2</c:v>
                </c:pt>
                <c:pt idx="4">
                  <c:v>2.2560799999999989E-2</c:v>
                </c:pt>
                <c:pt idx="5">
                  <c:v>2.7566E-2</c:v>
                </c:pt>
                <c:pt idx="6">
                  <c:v>3.1055100000000651E-2</c:v>
                </c:pt>
                <c:pt idx="7">
                  <c:v>4.4105700000000012E-2</c:v>
                </c:pt>
              </c:numCache>
            </c:numRef>
          </c:val>
        </c:ser>
        <c:ser>
          <c:idx val="4"/>
          <c:order val="4"/>
          <c:tx>
            <c:v>50 impute</c:v>
          </c:tx>
          <c:spPr>
            <a:ln w="38100"/>
          </c:spPr>
          <c:marker>
            <c:symbol val="none"/>
          </c:marker>
          <c:val>
            <c:numRef>
              <c:f>Table1!$G$35:$G$42</c:f>
              <c:numCache>
                <c:formatCode>General</c:formatCode>
                <c:ptCount val="8"/>
                <c:pt idx="0">
                  <c:v>1.8248700000000003E-2</c:v>
                </c:pt>
                <c:pt idx="1">
                  <c:v>1.89929E-2</c:v>
                </c:pt>
                <c:pt idx="2">
                  <c:v>1.9397600000000001E-2</c:v>
                </c:pt>
                <c:pt idx="3">
                  <c:v>2.0615300000000412E-2</c:v>
                </c:pt>
                <c:pt idx="4">
                  <c:v>2.2613500000000012E-2</c:v>
                </c:pt>
                <c:pt idx="5">
                  <c:v>2.7673900000001091E-2</c:v>
                </c:pt>
                <c:pt idx="6">
                  <c:v>3.0957999999999999E-2</c:v>
                </c:pt>
                <c:pt idx="7">
                  <c:v>4.4123300000000004E-2</c:v>
                </c:pt>
              </c:numCache>
            </c:numRef>
          </c:val>
        </c:ser>
        <c:marker val="1"/>
        <c:axId val="131692032"/>
        <c:axId val="131693568"/>
      </c:lineChart>
      <c:catAx>
        <c:axId val="131692032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000"/>
            </a:pPr>
            <a:endParaRPr lang="ko-KR"/>
          </a:p>
        </c:txPr>
        <c:crossAx val="131693568"/>
        <c:crosses val="autoZero"/>
        <c:auto val="1"/>
        <c:lblAlgn val="ctr"/>
        <c:lblOffset val="100"/>
      </c:catAx>
      <c:valAx>
        <c:axId val="131693568"/>
        <c:scaling>
          <c:orientation val="minMax"/>
          <c:max val="1.2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altLang="ko-KR" sz="1400" dirty="0" smtClean="0"/>
                  <a:t>RMSE</a:t>
                </a:r>
                <a:endParaRPr lang="ko-KR" sz="1400" dirty="0"/>
              </a:p>
            </c:rich>
          </c:tx>
          <c:layout>
            <c:manualLayout>
              <c:xMode val="edge"/>
              <c:yMode val="edge"/>
              <c:x val="0"/>
              <c:y val="0.31233169859433607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16920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7279874993264739"/>
          <c:w val="1"/>
          <c:h val="0.12172681717765166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MAR</a:t>
            </a:r>
            <a:endParaRPr lang="ko-KR" sz="1600" dirty="0"/>
          </a:p>
        </c:rich>
      </c:tx>
      <c:layout>
        <c:manualLayout>
          <c:xMode val="edge"/>
          <c:yMode val="edge"/>
          <c:x val="0.49953685701589262"/>
          <c:y val="2.0749328505982996E-2"/>
        </c:manualLayout>
      </c:layout>
    </c:title>
    <c:plotArea>
      <c:layout>
        <c:manualLayout>
          <c:layoutTarget val="inner"/>
          <c:xMode val="edge"/>
          <c:yMode val="edge"/>
          <c:x val="0.2499347294745029"/>
          <c:y val="0.14507247157713668"/>
          <c:w val="0.69919592267525865"/>
          <c:h val="0.50400644375691639"/>
        </c:manualLayout>
      </c:layout>
      <c:lineChart>
        <c:grouping val="standard"/>
        <c:ser>
          <c:idx val="0"/>
          <c:order val="0"/>
          <c:tx>
            <c:v>10 impute</c:v>
          </c:tx>
          <c:spPr>
            <a:ln w="12700"/>
          </c:spPr>
          <c:marker>
            <c:symbol val="none"/>
          </c:marker>
          <c:cat>
            <c:numRef>
              <c:f>Table1!$B$11:$B$18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Table1!$G$46:$G$53</c:f>
              <c:numCache>
                <c:formatCode>General</c:formatCode>
                <c:ptCount val="8"/>
                <c:pt idx="0">
                  <c:v>2.1248400000000001E-2</c:v>
                </c:pt>
                <c:pt idx="1">
                  <c:v>2.5131600000000011E-2</c:v>
                </c:pt>
                <c:pt idx="2">
                  <c:v>3.9265000000000001E-2</c:v>
                </c:pt>
                <c:pt idx="3">
                  <c:v>4.6319899999999997E-2</c:v>
                </c:pt>
                <c:pt idx="4">
                  <c:v>4.92456E-2</c:v>
                </c:pt>
                <c:pt idx="5">
                  <c:v>5.2354900000000114E-2</c:v>
                </c:pt>
                <c:pt idx="6">
                  <c:v>6.2028700000000013E-2</c:v>
                </c:pt>
                <c:pt idx="7">
                  <c:v>7.0927100000000007E-2</c:v>
                </c:pt>
              </c:numCache>
            </c:numRef>
          </c:val>
        </c:ser>
        <c:ser>
          <c:idx val="1"/>
          <c:order val="1"/>
          <c:tx>
            <c:v>20 impute</c:v>
          </c:tx>
          <c:spPr>
            <a:ln w="12700" cmpd="dbl"/>
          </c:spPr>
          <c:marker>
            <c:symbol val="square"/>
            <c:size val="2"/>
          </c:marker>
          <c:cat>
            <c:numRef>
              <c:f>Table1!$B$11:$B$18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Table1!$G$54:$G$61</c:f>
              <c:numCache>
                <c:formatCode>General</c:formatCode>
                <c:ptCount val="8"/>
                <c:pt idx="0">
                  <c:v>2.1203400000000011E-2</c:v>
                </c:pt>
                <c:pt idx="1">
                  <c:v>2.521000000000001E-2</c:v>
                </c:pt>
                <c:pt idx="2">
                  <c:v>3.9127299999999997E-2</c:v>
                </c:pt>
                <c:pt idx="3">
                  <c:v>4.6408400000000002E-2</c:v>
                </c:pt>
                <c:pt idx="4">
                  <c:v>4.9084300000000004E-2</c:v>
                </c:pt>
                <c:pt idx="5">
                  <c:v>5.2367800000000034E-2</c:v>
                </c:pt>
                <c:pt idx="6">
                  <c:v>6.2021399999999997E-2</c:v>
                </c:pt>
                <c:pt idx="7">
                  <c:v>7.0814400000000124E-2</c:v>
                </c:pt>
              </c:numCache>
            </c:numRef>
          </c:val>
        </c:ser>
        <c:ser>
          <c:idx val="2"/>
          <c:order val="2"/>
          <c:tx>
            <c:v>30 impute</c:v>
          </c:tx>
          <c:spPr>
            <a:ln w="12700"/>
          </c:spPr>
          <c:marker>
            <c:symbol val="diamond"/>
            <c:size val="2"/>
          </c:marker>
          <c:cat>
            <c:numRef>
              <c:f>Table1!$B$11:$B$18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Table1!$G$62:$G$69</c:f>
              <c:numCache>
                <c:formatCode>General</c:formatCode>
                <c:ptCount val="8"/>
                <c:pt idx="0">
                  <c:v>2.120650000000001E-2</c:v>
                </c:pt>
                <c:pt idx="1">
                  <c:v>2.5205499999999999E-2</c:v>
                </c:pt>
                <c:pt idx="2">
                  <c:v>3.9133400000000006E-2</c:v>
                </c:pt>
                <c:pt idx="3">
                  <c:v>4.6442299999999999E-2</c:v>
                </c:pt>
                <c:pt idx="4">
                  <c:v>4.8942700000000013E-2</c:v>
                </c:pt>
                <c:pt idx="5">
                  <c:v>5.2356500000000923E-2</c:v>
                </c:pt>
                <c:pt idx="6">
                  <c:v>6.2003000000000134E-2</c:v>
                </c:pt>
                <c:pt idx="7">
                  <c:v>7.0792700000002082E-2</c:v>
                </c:pt>
              </c:numCache>
            </c:numRef>
          </c:val>
        </c:ser>
        <c:ser>
          <c:idx val="3"/>
          <c:order val="3"/>
          <c:tx>
            <c:v>40 impute</c:v>
          </c:tx>
          <c:spPr>
            <a:ln w="12700">
              <a:prstDash val="solid"/>
            </a:ln>
          </c:spPr>
          <c:marker>
            <c:symbol val="triangle"/>
            <c:size val="5"/>
          </c:marker>
          <c:val>
            <c:numRef>
              <c:f>Table1!$G$70:$G$76</c:f>
              <c:numCache>
                <c:formatCode>General</c:formatCode>
                <c:ptCount val="7"/>
                <c:pt idx="0">
                  <c:v>2.1201200000000794E-2</c:v>
                </c:pt>
                <c:pt idx="1">
                  <c:v>2.5193900000000002E-2</c:v>
                </c:pt>
                <c:pt idx="2">
                  <c:v>3.9124300000000001E-2</c:v>
                </c:pt>
                <c:pt idx="3">
                  <c:v>4.6418800000000003E-2</c:v>
                </c:pt>
                <c:pt idx="4">
                  <c:v>4.8902100000000004E-2</c:v>
                </c:pt>
                <c:pt idx="5">
                  <c:v>5.2370899999999998E-2</c:v>
                </c:pt>
                <c:pt idx="6">
                  <c:v>6.1893700000000114E-2</c:v>
                </c:pt>
              </c:numCache>
            </c:numRef>
          </c:val>
        </c:ser>
        <c:ser>
          <c:idx val="4"/>
          <c:order val="4"/>
          <c:tx>
            <c:v>50 impute</c:v>
          </c:tx>
          <c:spPr>
            <a:ln w="38100"/>
          </c:spPr>
          <c:marker>
            <c:symbol val="circle"/>
            <c:size val="2"/>
          </c:marker>
          <c:val>
            <c:numRef>
              <c:f>Table1!$G$78:$G$85</c:f>
              <c:numCache>
                <c:formatCode>General</c:formatCode>
                <c:ptCount val="8"/>
                <c:pt idx="0">
                  <c:v>2.1189400000000001E-2</c:v>
                </c:pt>
                <c:pt idx="1">
                  <c:v>2.5241300000000817E-2</c:v>
                </c:pt>
                <c:pt idx="2">
                  <c:v>3.9106599999999998E-2</c:v>
                </c:pt>
                <c:pt idx="3">
                  <c:v>4.6433800000000004E-2</c:v>
                </c:pt>
                <c:pt idx="4">
                  <c:v>4.8997800000000001E-2</c:v>
                </c:pt>
                <c:pt idx="5">
                  <c:v>5.2432900000001649E-2</c:v>
                </c:pt>
                <c:pt idx="6">
                  <c:v>6.1848999999999987E-2</c:v>
                </c:pt>
                <c:pt idx="7">
                  <c:v>7.0805099999999996E-2</c:v>
                </c:pt>
              </c:numCache>
            </c:numRef>
          </c:val>
        </c:ser>
        <c:marker val="1"/>
        <c:axId val="131717376"/>
        <c:axId val="135012352"/>
      </c:lineChart>
      <c:catAx>
        <c:axId val="131717376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sz="1000"/>
            </a:pPr>
            <a:endParaRPr lang="ko-KR"/>
          </a:p>
        </c:txPr>
        <c:crossAx val="135012352"/>
        <c:crosses val="autoZero"/>
        <c:auto val="1"/>
        <c:lblAlgn val="ctr"/>
        <c:lblOffset val="100"/>
      </c:catAx>
      <c:valAx>
        <c:axId val="135012352"/>
        <c:scaling>
          <c:orientation val="minMax"/>
          <c:max val="1.2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altLang="ko-KR" sz="1400" dirty="0" smtClean="0"/>
                  <a:t>RMSE</a:t>
                </a:r>
                <a:endParaRPr lang="ko-KR" sz="1400" dirty="0"/>
              </a:p>
            </c:rich>
          </c:tx>
          <c:layout>
            <c:manualLayout>
              <c:xMode val="edge"/>
              <c:yMode val="edge"/>
              <c:x val="0"/>
              <c:y val="0.32255367184397477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17173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4542658548413152"/>
          <c:w val="0.95908381453552372"/>
          <c:h val="0.14909898162617052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NMAR</a:t>
            </a:r>
            <a:endParaRPr lang="ko-KR" sz="1600" dirty="0"/>
          </a:p>
        </c:rich>
      </c:tx>
      <c:layout>
        <c:manualLayout>
          <c:xMode val="edge"/>
          <c:yMode val="edge"/>
          <c:x val="0.42577762439245787"/>
          <c:y val="2.0749328505982996E-2"/>
        </c:manualLayout>
      </c:layout>
    </c:title>
    <c:plotArea>
      <c:layout>
        <c:manualLayout>
          <c:layoutTarget val="inner"/>
          <c:xMode val="edge"/>
          <c:yMode val="edge"/>
          <c:x val="0.22259484718500144"/>
          <c:y val="0.14527292106432621"/>
          <c:w val="0.65582414962023194"/>
          <c:h val="0.50461931878370103"/>
        </c:manualLayout>
      </c:layout>
      <c:lineChart>
        <c:grouping val="standard"/>
        <c:ser>
          <c:idx val="0"/>
          <c:order val="0"/>
          <c:tx>
            <c:v>10 impute</c:v>
          </c:tx>
          <c:spPr>
            <a:ln w="12700"/>
          </c:spPr>
          <c:marker>
            <c:symbol val="none"/>
          </c:marker>
          <c:cat>
            <c:numRef>
              <c:f>Table1!$B$11:$B$18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Table1!$G$89:$G$96</c:f>
              <c:numCache>
                <c:formatCode>General</c:formatCode>
                <c:ptCount val="8"/>
                <c:pt idx="0">
                  <c:v>9.3963300000000208E-2</c:v>
                </c:pt>
                <c:pt idx="1">
                  <c:v>0.18597300000000044</c:v>
                </c:pt>
                <c:pt idx="2">
                  <c:v>0.28199490000000038</c:v>
                </c:pt>
                <c:pt idx="3">
                  <c:v>0.38938470000001207</c:v>
                </c:pt>
                <c:pt idx="4">
                  <c:v>0.5099207</c:v>
                </c:pt>
                <c:pt idx="5">
                  <c:v>0.65133649999999998</c:v>
                </c:pt>
                <c:pt idx="6">
                  <c:v>0.82300700000000004</c:v>
                </c:pt>
                <c:pt idx="7">
                  <c:v>1.0399339999999768</c:v>
                </c:pt>
              </c:numCache>
            </c:numRef>
          </c:val>
        </c:ser>
        <c:ser>
          <c:idx val="1"/>
          <c:order val="1"/>
          <c:tx>
            <c:v>20 impute</c:v>
          </c:tx>
          <c:spPr>
            <a:ln w="12700" cmpd="dbl"/>
          </c:spPr>
          <c:marker>
            <c:symbol val="square"/>
            <c:size val="2"/>
          </c:marker>
          <c:cat>
            <c:numRef>
              <c:f>Table1!$B$11:$B$18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Table1!$G$97:$G$104</c:f>
              <c:numCache>
                <c:formatCode>General</c:formatCode>
                <c:ptCount val="8"/>
                <c:pt idx="0">
                  <c:v>9.3945000000000264E-2</c:v>
                </c:pt>
                <c:pt idx="1">
                  <c:v>0.18602120000000041</c:v>
                </c:pt>
                <c:pt idx="2">
                  <c:v>0.28197890000000797</c:v>
                </c:pt>
                <c:pt idx="3">
                  <c:v>0.38942780000000965</c:v>
                </c:pt>
                <c:pt idx="4">
                  <c:v>0.50988480000000003</c:v>
                </c:pt>
                <c:pt idx="5">
                  <c:v>0.651379900000012</c:v>
                </c:pt>
                <c:pt idx="6">
                  <c:v>0.82335590000000003</c:v>
                </c:pt>
                <c:pt idx="7">
                  <c:v>1.0401119999999999</c:v>
                </c:pt>
              </c:numCache>
            </c:numRef>
          </c:val>
        </c:ser>
        <c:ser>
          <c:idx val="2"/>
          <c:order val="2"/>
          <c:tx>
            <c:v>30 impute</c:v>
          </c:tx>
          <c:spPr>
            <a:ln w="12700"/>
          </c:spPr>
          <c:marker>
            <c:symbol val="diamond"/>
            <c:size val="2"/>
          </c:marker>
          <c:cat>
            <c:numRef>
              <c:f>Table1!$B$11:$B$18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Table1!$G$105:$G$112</c:f>
              <c:numCache>
                <c:formatCode>General</c:formatCode>
                <c:ptCount val="8"/>
                <c:pt idx="0">
                  <c:v>9.3942000000000025E-2</c:v>
                </c:pt>
                <c:pt idx="1">
                  <c:v>0.18602640000000323</c:v>
                </c:pt>
                <c:pt idx="2">
                  <c:v>0.28196380000000032</c:v>
                </c:pt>
                <c:pt idx="3">
                  <c:v>0.38950260000000797</c:v>
                </c:pt>
                <c:pt idx="4">
                  <c:v>0.50983639999998798</c:v>
                </c:pt>
                <c:pt idx="5">
                  <c:v>0.65153859999999997</c:v>
                </c:pt>
                <c:pt idx="6">
                  <c:v>0.82325859999999951</c:v>
                </c:pt>
                <c:pt idx="7">
                  <c:v>1.040116</c:v>
                </c:pt>
              </c:numCache>
            </c:numRef>
          </c:val>
        </c:ser>
        <c:ser>
          <c:idx val="3"/>
          <c:order val="3"/>
          <c:tx>
            <c:v>40 impute</c:v>
          </c:tx>
          <c:spPr>
            <a:ln w="12700">
              <a:prstDash val="solid"/>
            </a:ln>
          </c:spPr>
          <c:marker>
            <c:symbol val="triangle"/>
            <c:size val="5"/>
          </c:marker>
          <c:val>
            <c:numRef>
              <c:f>Table1!$G$113:$G$120</c:f>
              <c:numCache>
                <c:formatCode>General</c:formatCode>
                <c:ptCount val="8"/>
                <c:pt idx="0">
                  <c:v>9.3945700000000021E-2</c:v>
                </c:pt>
                <c:pt idx="1">
                  <c:v>0.18598620000000429</c:v>
                </c:pt>
                <c:pt idx="2">
                  <c:v>0.28195160000000002</c:v>
                </c:pt>
                <c:pt idx="3">
                  <c:v>0.38946380000000724</c:v>
                </c:pt>
                <c:pt idx="4">
                  <c:v>0.50977309999999998</c:v>
                </c:pt>
                <c:pt idx="5">
                  <c:v>0.65149239999999997</c:v>
                </c:pt>
                <c:pt idx="6">
                  <c:v>0.82316089999999997</c:v>
                </c:pt>
                <c:pt idx="7">
                  <c:v>1.0400289999999999</c:v>
                </c:pt>
              </c:numCache>
            </c:numRef>
          </c:val>
        </c:ser>
        <c:ser>
          <c:idx val="4"/>
          <c:order val="4"/>
          <c:tx>
            <c:v>50 impute</c:v>
          </c:tx>
          <c:spPr>
            <a:ln w="38100"/>
          </c:spPr>
          <c:marker>
            <c:symbol val="circle"/>
            <c:size val="2"/>
          </c:marker>
          <c:val>
            <c:numRef>
              <c:f>Table1!$G$121:$G$128</c:f>
              <c:numCache>
                <c:formatCode>General</c:formatCode>
                <c:ptCount val="8"/>
                <c:pt idx="0">
                  <c:v>9.3951000000000548E-2</c:v>
                </c:pt>
                <c:pt idx="1">
                  <c:v>0.18601350000000041</c:v>
                </c:pt>
                <c:pt idx="2">
                  <c:v>0.2819372</c:v>
                </c:pt>
                <c:pt idx="3">
                  <c:v>0.38944600000000612</c:v>
                </c:pt>
                <c:pt idx="4">
                  <c:v>0.5098492000000111</c:v>
                </c:pt>
                <c:pt idx="5">
                  <c:v>0.65147239999999951</c:v>
                </c:pt>
                <c:pt idx="6">
                  <c:v>0.82313229999999959</c:v>
                </c:pt>
                <c:pt idx="7">
                  <c:v>1.0399989999999761</c:v>
                </c:pt>
              </c:numCache>
            </c:numRef>
          </c:val>
        </c:ser>
        <c:marker val="1"/>
        <c:axId val="135027712"/>
        <c:axId val="135033600"/>
      </c:lineChart>
      <c:catAx>
        <c:axId val="135027712"/>
        <c:scaling>
          <c:orientation val="minMax"/>
        </c:scaling>
        <c:axPos val="b"/>
        <c:numFmt formatCode="0%" sourceLinked="1"/>
        <c:majorTickMark val="none"/>
        <c:tickLblPos val="nextTo"/>
        <c:txPr>
          <a:bodyPr rot="0"/>
          <a:lstStyle/>
          <a:p>
            <a:pPr>
              <a:defRPr sz="1000"/>
            </a:pPr>
            <a:endParaRPr lang="ko-KR"/>
          </a:p>
        </c:txPr>
        <c:crossAx val="135033600"/>
        <c:crosses val="autoZero"/>
        <c:auto val="1"/>
        <c:lblAlgn val="ctr"/>
        <c:lblOffset val="100"/>
      </c:catAx>
      <c:valAx>
        <c:axId val="1350336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altLang="ko-KR" sz="1400" dirty="0" smtClean="0"/>
                  <a:t>RMSE</a:t>
                </a:r>
                <a:endParaRPr lang="ko-KR" sz="1400" dirty="0"/>
              </a:p>
            </c:rich>
          </c:tx>
          <c:layout>
            <c:manualLayout>
              <c:xMode val="edge"/>
              <c:yMode val="edge"/>
              <c:x val="7.0794979419631929E-3"/>
              <c:y val="0.28308902370021038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50277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5461453357035433"/>
          <c:w val="0.99840988045366297"/>
          <c:h val="0.1325668237300692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NMAR</a:t>
            </a:r>
            <a:endParaRPr lang="ko-KR" sz="1600" dirty="0"/>
          </a:p>
        </c:rich>
      </c:tx>
      <c:layout>
        <c:manualLayout>
          <c:xMode val="edge"/>
          <c:yMode val="edge"/>
          <c:x val="0.45901175949931561"/>
          <c:y val="0"/>
        </c:manualLayout>
      </c:layout>
    </c:title>
    <c:plotArea>
      <c:layout>
        <c:manualLayout>
          <c:layoutTarget val="inner"/>
          <c:xMode val="edge"/>
          <c:yMode val="edge"/>
          <c:x val="0.2302535206621453"/>
          <c:y val="0.114186915739521"/>
          <c:w val="0.69639789345899983"/>
          <c:h val="0.57948938721908405"/>
        </c:manualLayout>
      </c:layout>
      <c:lineChart>
        <c:grouping val="standard"/>
        <c:ser>
          <c:idx val="0"/>
          <c:order val="0"/>
          <c:tx>
            <c:v>reg</c:v>
          </c:tx>
          <c:spPr>
            <a:ln w="12700"/>
          </c:spPr>
          <c:marker>
            <c:symbol val="square"/>
            <c:size val="2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figure2!$G$24:$G$31</c:f>
              <c:numCache>
                <c:formatCode>General</c:formatCode>
                <c:ptCount val="8"/>
                <c:pt idx="0">
                  <c:v>9.3951000000000548E-2</c:v>
                </c:pt>
                <c:pt idx="1">
                  <c:v>0.18601350000000041</c:v>
                </c:pt>
                <c:pt idx="2">
                  <c:v>0.2819372</c:v>
                </c:pt>
                <c:pt idx="3">
                  <c:v>0.3894460000000064</c:v>
                </c:pt>
                <c:pt idx="4">
                  <c:v>0.50984920000001155</c:v>
                </c:pt>
                <c:pt idx="5">
                  <c:v>0.65147239999999951</c:v>
                </c:pt>
                <c:pt idx="6">
                  <c:v>0.82313229999999959</c:v>
                </c:pt>
                <c:pt idx="7">
                  <c:v>1.039998999999975</c:v>
                </c:pt>
              </c:numCache>
            </c:numRef>
          </c:val>
        </c:ser>
        <c:ser>
          <c:idx val="1"/>
          <c:order val="1"/>
          <c:tx>
            <c:v>pmm</c:v>
          </c:tx>
          <c:spPr>
            <a:ln w="12700"/>
          </c:spPr>
          <c:marker>
            <c:symbol val="triangle"/>
            <c:size val="2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figure2!$K$24:$K$31</c:f>
              <c:numCache>
                <c:formatCode>General</c:formatCode>
                <c:ptCount val="8"/>
                <c:pt idx="0">
                  <c:v>0.11427050000000002</c:v>
                </c:pt>
                <c:pt idx="1">
                  <c:v>0.22051670000000001</c:v>
                </c:pt>
                <c:pt idx="2">
                  <c:v>0.33065470000000713</c:v>
                </c:pt>
                <c:pt idx="3">
                  <c:v>0.47190900000000002</c:v>
                </c:pt>
                <c:pt idx="4">
                  <c:v>0.60508379999999951</c:v>
                </c:pt>
                <c:pt idx="5">
                  <c:v>0.75910429999999995</c:v>
                </c:pt>
                <c:pt idx="6">
                  <c:v>0.95072820000001279</c:v>
                </c:pt>
                <c:pt idx="7">
                  <c:v>1.189311</c:v>
                </c:pt>
              </c:numCache>
            </c:numRef>
          </c:val>
        </c:ser>
        <c:ser>
          <c:idx val="2"/>
          <c:order val="2"/>
          <c:tx>
            <c:v>mcmc</c:v>
          </c:tx>
          <c:spPr>
            <a:ln w="50800"/>
          </c:spPr>
          <c:marker>
            <c:symbol val="none"/>
          </c:marker>
          <c:cat>
            <c:numRef>
              <c:f>figure2!$B$2:$B$9</c:f>
              <c:numCache>
                <c:formatCode>0%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</c:numCache>
            </c:numRef>
          </c:cat>
          <c:val>
            <c:numRef>
              <c:f>figure2!$O$24:$O$31</c:f>
              <c:numCache>
                <c:formatCode>General</c:formatCode>
                <c:ptCount val="8"/>
                <c:pt idx="0">
                  <c:v>9.3978800000000265E-2</c:v>
                </c:pt>
                <c:pt idx="1">
                  <c:v>0.18608600000000144</c:v>
                </c:pt>
                <c:pt idx="2">
                  <c:v>0.28204310000000005</c:v>
                </c:pt>
                <c:pt idx="3">
                  <c:v>0.38940910000000623</c:v>
                </c:pt>
                <c:pt idx="4">
                  <c:v>0.5098836999999995</c:v>
                </c:pt>
                <c:pt idx="5">
                  <c:v>0.65152820000001144</c:v>
                </c:pt>
                <c:pt idx="6">
                  <c:v>0.82329200000000002</c:v>
                </c:pt>
                <c:pt idx="7">
                  <c:v>1.040427</c:v>
                </c:pt>
              </c:numCache>
            </c:numRef>
          </c:val>
        </c:ser>
        <c:marker val="1"/>
        <c:axId val="136976256"/>
        <c:axId val="136977792"/>
      </c:lineChart>
      <c:catAx>
        <c:axId val="136976256"/>
        <c:scaling>
          <c:orientation val="minMax"/>
        </c:scaling>
        <c:axPos val="b"/>
        <c:numFmt formatCode="0%" sourceLinked="1"/>
        <c:majorTickMark val="none"/>
        <c:tickLblPos val="nextTo"/>
        <c:txPr>
          <a:bodyPr rot="-2400000"/>
          <a:lstStyle/>
          <a:p>
            <a:pPr>
              <a:defRPr sz="1100"/>
            </a:pPr>
            <a:endParaRPr lang="ko-KR"/>
          </a:p>
        </c:txPr>
        <c:crossAx val="136977792"/>
        <c:crosses val="autoZero"/>
        <c:auto val="1"/>
        <c:lblAlgn val="ctr"/>
        <c:lblOffset val="100"/>
      </c:catAx>
      <c:valAx>
        <c:axId val="13697779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 smtClean="0"/>
                  <a:t>RMSE</a:t>
                </a:r>
                <a:endParaRPr lang="en-US" sz="1400" dirty="0"/>
              </a:p>
            </c:rich>
          </c:tx>
          <c:layout>
            <c:manualLayout>
              <c:xMode val="edge"/>
              <c:yMode val="edge"/>
              <c:x val="8.5678183298691247E-3"/>
              <c:y val="0.34897684979447763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ko-KR"/>
          </a:p>
        </c:txPr>
        <c:crossAx val="1369762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1954219033098172"/>
          <c:y val="0.93039451776794757"/>
          <c:w val="0.87135179010053165"/>
          <c:h val="6.9605497786059192E-2"/>
        </c:manualLayout>
      </c:layout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ko-KR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022725" cy="349250"/>
          </a:xfrm>
          <a:prstGeom prst="rect">
            <a:avLst/>
          </a:prstGeom>
        </p:spPr>
        <p:txBody>
          <a:bodyPr vert="horz" lIns="91428" tIns="45715" rIns="91428" bIns="4571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257802" y="2"/>
            <a:ext cx="4022725" cy="349250"/>
          </a:xfrm>
          <a:prstGeom prst="rect">
            <a:avLst/>
          </a:prstGeom>
        </p:spPr>
        <p:txBody>
          <a:bodyPr vert="horz" lIns="91428" tIns="45715" rIns="91428" bIns="45715" rtlCol="0"/>
          <a:lstStyle>
            <a:lvl1pPr algn="r">
              <a:defRPr sz="1200"/>
            </a:lvl1pPr>
          </a:lstStyle>
          <a:p>
            <a:fld id="{02B88765-4EE3-4F6F-93B6-58BED4B4061B}" type="datetimeFigureOut">
              <a:rPr lang="ko-KR" altLang="en-US" smtClean="0"/>
              <a:pPr/>
              <a:t>2011-09-14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" y="6648451"/>
            <a:ext cx="4022725" cy="349250"/>
          </a:xfrm>
          <a:prstGeom prst="rect">
            <a:avLst/>
          </a:prstGeom>
        </p:spPr>
        <p:txBody>
          <a:bodyPr vert="horz" lIns="91428" tIns="45715" rIns="91428" bIns="4571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257802" y="6648451"/>
            <a:ext cx="4022725" cy="349250"/>
          </a:xfrm>
          <a:prstGeom prst="rect">
            <a:avLst/>
          </a:prstGeom>
        </p:spPr>
        <p:txBody>
          <a:bodyPr vert="horz" lIns="91428" tIns="45715" rIns="91428" bIns="45715" rtlCol="0" anchor="b"/>
          <a:lstStyle>
            <a:lvl1pPr algn="r">
              <a:defRPr sz="1200"/>
            </a:lvl1pPr>
          </a:lstStyle>
          <a:p>
            <a:fld id="{91AED7F0-1F4F-492C-A5F2-AD4F232435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314435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022249" cy="349965"/>
          </a:xfrm>
          <a:prstGeom prst="rect">
            <a:avLst/>
          </a:prstGeom>
        </p:spPr>
        <p:txBody>
          <a:bodyPr vert="horz" lIns="93019" tIns="46510" rIns="93019" bIns="4651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257720" y="0"/>
            <a:ext cx="4022249" cy="349965"/>
          </a:xfrm>
          <a:prstGeom prst="rect">
            <a:avLst/>
          </a:prstGeom>
        </p:spPr>
        <p:txBody>
          <a:bodyPr vert="horz" lIns="93019" tIns="46510" rIns="93019" bIns="46510" rtlCol="0"/>
          <a:lstStyle>
            <a:lvl1pPr algn="r">
              <a:defRPr sz="1200"/>
            </a:lvl1pPr>
          </a:lstStyle>
          <a:p>
            <a:fld id="{8829CF49-D02B-4BE9-8A02-857B0245540E}" type="datetimeFigureOut">
              <a:rPr lang="ko-KR" altLang="en-US" smtClean="0"/>
              <a:pPr/>
              <a:t>2011-09-14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890838" y="525463"/>
            <a:ext cx="3500437" cy="2625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19" tIns="46510" rIns="93019" bIns="4651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28212" y="3324665"/>
            <a:ext cx="7425690" cy="3149680"/>
          </a:xfrm>
          <a:prstGeom prst="rect">
            <a:avLst/>
          </a:prstGeom>
        </p:spPr>
        <p:txBody>
          <a:bodyPr vert="horz" lIns="93019" tIns="46510" rIns="93019" bIns="4651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6648110"/>
            <a:ext cx="4022249" cy="349965"/>
          </a:xfrm>
          <a:prstGeom prst="rect">
            <a:avLst/>
          </a:prstGeom>
        </p:spPr>
        <p:txBody>
          <a:bodyPr vert="horz" lIns="93019" tIns="46510" rIns="93019" bIns="4651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257720" y="6648110"/>
            <a:ext cx="4022249" cy="349965"/>
          </a:xfrm>
          <a:prstGeom prst="rect">
            <a:avLst/>
          </a:prstGeom>
        </p:spPr>
        <p:txBody>
          <a:bodyPr vert="horz" lIns="93019" tIns="46510" rIns="93019" bIns="46510" rtlCol="0" anchor="b"/>
          <a:lstStyle>
            <a:lvl1pPr algn="r">
              <a:defRPr sz="1200"/>
            </a:lvl1pPr>
          </a:lstStyle>
          <a:p>
            <a:fld id="{AE9CB645-DAD5-4FDF-9D61-A3D2B4D6E6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5316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afternoon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. I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am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 JIN HYUK LEE, designed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by Dr. Huber. </a:t>
            </a:r>
            <a:endParaRPr lang="en-US" altLang="ko-KR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It is honor to present my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research about multiple imputation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with large proportions of missing data: how much is too much?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According to other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papers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, the Multiple Imputation method is the best way.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In other words, under MAR and MCAR, the </a:t>
            </a:r>
            <a:r>
              <a:rPr lang="en-US" altLang="ko-KR" sz="1100" smtClean="0">
                <a:latin typeface="Times New Roman" pitchFamily="18" charset="0"/>
                <a:cs typeface="Times New Roman" pitchFamily="18" charset="0"/>
              </a:rPr>
              <a:t>MI does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excellent estimation.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In addition, MI produce variances among “M” estimates due to multiply imputed datasets.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Moreover,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because MI do not delete any cases, the statistical power is best.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In the imputation step of MI, </a:t>
            </a:r>
          </a:p>
          <a:p>
            <a:r>
              <a:rPr lang="en-US" altLang="ko-KR" sz="1100" dirty="0" err="1" smtClean="0">
                <a:latin typeface="Times New Roman" pitchFamily="18" charset="0"/>
                <a:cs typeface="Times New Roman" pitchFamily="18" charset="0"/>
              </a:rPr>
              <a:t>Imputatation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 mechanisms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are used for substituting missing values, </a:t>
            </a:r>
            <a:endParaRPr lang="en-US" altLang="ko-KR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ko-KR" sz="1100" dirty="0" err="1" smtClean="0">
                <a:latin typeface="Times New Roman" pitchFamily="18" charset="0"/>
                <a:cs typeface="Times New Roman" pitchFamily="18" charset="0"/>
              </a:rPr>
              <a:t>Gven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 that missing data are </a:t>
            </a:r>
            <a:r>
              <a:rPr lang="en-US" altLang="ko-KR" sz="1100" dirty="0" err="1" smtClean="0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 and continuous,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1. regression method will be effective, only if normality is satisfied.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2. However, if normality assumption is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broken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, predictive mean matching method is better.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3. MCMC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method is used for multivariate, non-monotone, and continuous missing. 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MCMC has not been tested with STATA 11 for </a:t>
            </a:r>
            <a:r>
              <a:rPr lang="en-US" altLang="ko-KR" sz="1100" dirty="0" err="1" smtClean="0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 case.</a:t>
            </a:r>
          </a:p>
          <a:p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The data  to use in the study is a simulated data.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Suppose X is completely observed variables, and Z is variables that contains missing.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All variables are continuous.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3000 observations are generated on Y, X1 to X5, and Z1. 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Those variables are drawn from multivariate normal distribution,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of which mean of them are 0 and correlations are unequal, as shown in the table.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The example data come from the study, “A Predictive Study of Coronary Heart Disease”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has about 3000 observations and all variables are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continuous.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Missing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variable is systolic blood pressure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, and Observed variable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s are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 DBP, height, weight,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age, BMI, and cholesterol.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ko-KR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mean of variables and correlations are unequal.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ko-KR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In order to make missing mechanisms,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for MCAR, Z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or SBP, the missing variable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 is randomly deleted to 0%, 10%, 20%,30%,40%,50%,60%,70%,and 80%.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For MAR assumption, after sorting by one of X(observed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variables)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, lower values of Z are deleted from 0% to 80%.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For NMAR, after sorting by Z(SBP), some of Z(SBP) value are deleted by eight different percent.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Biasness is measured mainly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by root mean square error(RMSE), which captures estimates’ accuracy and variability and compares them in the same units.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For true value, the mean of a missing variable at 0% missing is used.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For parameter estimates, I used mean of the missing variable at from 10% to 80% missing after Multiple Imputation is done.   </a:t>
            </a:r>
            <a:endParaRPr lang="ko-KR" alt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To measure effectiveness of Multiple Imputation, I compared the method with CCA.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First, </a:t>
            </a:r>
            <a:r>
              <a:rPr lang="en-US" altLang="ko-KR" sz="11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 observed how the MI works when 10%, 20%, 30%, 40%, 50%, 60%, 70% and 80% of the data are missing</a:t>
            </a:r>
            <a:endParaRPr lang="en-US" altLang="ko-KR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Third,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I increased imputation number from 10 to 50.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Last, I used different imputation models. First model is that all variables are included. Second model is the model only have moderately to highly correlated variables to a missing variables. The third model only contains almost un-correlated to the missing variable. The 2</a:t>
            </a:r>
            <a:r>
              <a:rPr lang="en-US" altLang="ko-KR" sz="11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model has smallest RMSE. So I am going to use this model for MI. </a:t>
            </a:r>
            <a:endParaRPr lang="en-US" altLang="ko-KR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For my data, I tested regression method, PMM, and MCMC method for imputation mechanisms.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In order to reduce random variability of imputed values, I did 500 repetitions for each imputation numbers of MI.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That is, for imputation number=10, as doing 500 repetitions and averaging them, this is the mean of estimates for imputation number=10.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For my study, I choose to use Multiple Imputation of STATA11 as a Statistical Software.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For simulated data,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I compared two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method,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complete case analysis and multiple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imputation, by root mean squared error.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Under MCAR and MAR, both CCA and MI are good.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However, changing scale of Y axis, under all missing mechanisms, MI is obviously better than CCA.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So, as percent of missing is increased, differences of RMSE between CCA and MI are getting larger , and RMSE of MI is linearly increased. 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Because of this, using MI is recommendable at high amount of missing. 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o-KR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17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Regardless of increased imputation numbers, MI is good to use.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but under NMAR,  MI produced biased estimate at 80% missing, because of large RMSE, which is 1 SD of data.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When you see the graphs in detail, the 5 lines go together and looks like 1 line. That is, there are no differences among imputation numbers from 10 to 50. </a:t>
            </a:r>
            <a:endParaRPr lang="en-US" altLang="ko-KR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18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For imputation mechanisms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Regression method, Predictive mean matching, and MCMC 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method are compared. </a:t>
            </a:r>
            <a:endParaRPr lang="en-US" altLang="ko-KR" sz="1100" baseline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Under MCAR and MAR, all imputation mechanisms are good to use, although regression method is slightly better under MAR. </a:t>
            </a:r>
            <a:endParaRPr lang="en-US" altLang="ko-KR" sz="1100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altLang="ko-KR" sz="11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Under</a:t>
            </a:r>
            <a:r>
              <a:rPr lang="en-US" altLang="ko-KR" sz="11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NMAR, even though normality is broken, regression method has lower RMSE than PMM </a:t>
            </a:r>
            <a:endParaRPr lang="en-US" altLang="ko-KR" sz="11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altLang="ko-KR" sz="11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Normal assumption may not be important under NMAR assumption. </a:t>
            </a:r>
          </a:p>
          <a:p>
            <a:r>
              <a:rPr lang="en-US" altLang="ko-KR" sz="11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In addition, MCMC method is good to use for imputation mechanisms under all missing mechanisms. </a:t>
            </a:r>
            <a:endParaRPr lang="en-US" altLang="ko-KR" sz="11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Thus, MCMC is able to use in continuous and </a:t>
            </a:r>
            <a:r>
              <a:rPr lang="en-US" altLang="ko-KR" sz="1100" dirty="0" err="1" smtClean="0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 missing. </a:t>
            </a:r>
            <a:endParaRPr lang="ko-KR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Last summer, I did an internship in Korea National Cancer Center.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This table shows the relationship between smoking status and Colon Cancer of Korean Female.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As you can see, the smoking variable becomes protective, when comparing half pack smoker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with non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smokers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However, I am not able to say that smoking is beneficial to colon cancer because of huge percent of missing in the variable. </a:t>
            </a:r>
          </a:p>
          <a:p>
            <a:pPr defTabSz="914283">
              <a:defRPr/>
            </a:pPr>
            <a:endParaRPr lang="en-US" altLang="ko-KR" dirty="0" smtClean="0"/>
          </a:p>
          <a:p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is a result of analysis for Example dataset.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Under MCAR and MAR, both CCA and MI are good.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However, changing scale of Y axis, under all missing mechanisms, MI produced significantly unbiased values for missing data than CCA did, under MCAR, MAR, and NMAR.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So, as percent of missing is increased, differences of RMSE between CCA and MI are getting larger , and RMSE of MI is linearly increased.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Thus, I am able to confirm that MI is preferable to CCA at the high </a:t>
            </a:r>
            <a:endParaRPr lang="ko-KR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Similar to result from simulated data, MI produces unbiased estimates under MCAR and MAR.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However, I cannot say that MI did well under NMAR at 80% missing. 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That is, the RMSE at 80% is similar to 1 Standard deviation of data.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Moreover, in this example dataset, also there are no differences by increased imputation numbers from 10 imputation numbers to 50 imputation numbers. So, increased i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mputation number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s do not have significant effect to correct bias in this data </a:t>
            </a:r>
            <a:r>
              <a:rPr lang="en-US" altLang="ko-KR" sz="1100" baseline="0" dirty="0" err="1" smtClean="0">
                <a:latin typeface="Times New Roman" pitchFamily="18" charset="0"/>
                <a:cs typeface="Times New Roman" pitchFamily="18" charset="0"/>
              </a:rPr>
              <a:t>charateristics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en-US" altLang="ko-KR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Last, I compared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Regression method, Predictive mean matching, and MCMC method for example dataset.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Under MCAR and Mar, all imputation mechanisms are good to use, although PMM method is slightly better under MAR. </a:t>
            </a:r>
            <a:endParaRPr lang="en-US" altLang="ko-KR" sz="1100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altLang="ko-KR" sz="11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Under</a:t>
            </a:r>
            <a:r>
              <a:rPr lang="en-US" altLang="ko-KR" sz="11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NMAR, even though normality is broken, regression method has lower RMSE than PMM </a:t>
            </a:r>
            <a:endParaRPr lang="en-US" altLang="ko-KR" sz="11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altLang="ko-KR" sz="11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Normal assumption maybe important under MAR assumption. </a:t>
            </a:r>
          </a:p>
          <a:p>
            <a:r>
              <a:rPr lang="en-US" altLang="ko-KR" sz="11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In addition, MCMC method is good to use for imputation mechanisms under all missing mechanisms. </a:t>
            </a:r>
            <a:endParaRPr lang="en-US" altLang="ko-KR" sz="11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Thus, MCMC can be used not only </a:t>
            </a:r>
            <a:r>
              <a:rPr lang="en-US" altLang="ko-KR" sz="1100" i="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altLang="ko-KR" sz="1100" b="0" i="0" dirty="0" smtClean="0">
                <a:latin typeface="Times New Roman" pitchFamily="18" charset="0"/>
                <a:cs typeface="Times New Roman" pitchFamily="18" charset="0"/>
              </a:rPr>
              <a:t>multivariate and continuous missing</a:t>
            </a:r>
            <a:r>
              <a:rPr lang="en-US" altLang="ko-KR" sz="1100" b="0" i="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100" b="0" i="0" dirty="0" smtClean="0">
                <a:latin typeface="Times New Roman" pitchFamily="18" charset="0"/>
                <a:cs typeface="Times New Roman" pitchFamily="18" charset="0"/>
              </a:rPr>
              <a:t>but also in </a:t>
            </a:r>
            <a:r>
              <a:rPr lang="en-US" altLang="ko-KR" sz="1100" b="0" i="0" dirty="0" err="1" smtClean="0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altLang="ko-KR" sz="1100" b="0" i="0" dirty="0" smtClean="0">
                <a:latin typeface="Times New Roman" pitchFamily="18" charset="0"/>
                <a:cs typeface="Times New Roman" pitchFamily="18" charset="0"/>
              </a:rPr>
              <a:t> and  continuous missing. </a:t>
            </a:r>
            <a:endParaRPr lang="ko-KR" altLang="en-US" sz="1100" b="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In conclusion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, it is always recommendable to use MI rather than CCA,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In addition, there are not much differences among imputation numbers in my data analysis.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Moreover, under MCAR and MAR, MI produces unbiased estimates for missing values.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However, under NMAR, the estimation by Multiple imputation is biased at high percent of missing. </a:t>
            </a:r>
          </a:p>
          <a:p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Last, under MCAR, MAR, and NMAR, MCMC method is better than other methods for continuous and </a:t>
            </a:r>
            <a:r>
              <a:rPr lang="en-US" altLang="ko-KR" sz="1100" baseline="0" dirty="0" err="1" smtClean="0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missing data. </a:t>
            </a:r>
          </a:p>
          <a:p>
            <a:endParaRPr lang="ko-KR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Thank you.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0192">
              <a:defRPr/>
            </a:pP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According to differences by why data are missing, Dr. Rubin categorized the types of missing data.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defTabSz="930192">
              <a:defRPr/>
            </a:pP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First.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Missing Completely At Random(MCAR) depends neither on observation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nor on missing. </a:t>
            </a:r>
            <a:endParaRPr lang="en-US" altLang="ko-KR" sz="1100" dirty="0" smtClean="0">
              <a:latin typeface="Times New Roman" pitchFamily="18" charset="0"/>
              <a:cs typeface="Times New Roman" pitchFamily="18" charset="0"/>
            </a:endParaRPr>
          </a:p>
          <a:p>
            <a:pPr defTabSz="930192">
              <a:defRPr/>
            </a:pP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Second,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Missing At Random(MAR)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depends only on observation. </a:t>
            </a:r>
            <a:endParaRPr lang="en-US" altLang="ko-KR" sz="1100" dirty="0" smtClean="0">
              <a:latin typeface="Times New Roman" pitchFamily="18" charset="0"/>
              <a:cs typeface="Times New Roman" pitchFamily="18" charset="0"/>
            </a:endParaRPr>
          </a:p>
          <a:p>
            <a:pPr defTabSz="930192">
              <a:defRPr/>
            </a:pP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Third,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Not Missing At Random(NMAR)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depends both on observation and on missing. </a:t>
            </a:r>
            <a:endParaRPr lang="en-US" altLang="ko-KR" sz="1100" dirty="0" smtClean="0">
              <a:latin typeface="Times New Roman" pitchFamily="18" charset="0"/>
              <a:cs typeface="Times New Roman" pitchFamily="18" charset="0"/>
            </a:endParaRPr>
          </a:p>
          <a:p>
            <a:pPr defTabSz="930192">
              <a:defRPr/>
            </a:pP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Those significantly affect the effectiveness and biasness of methods to handle missing values.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3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Following methods are usually used to deal with missing data.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Among the methods, today, I will only discuss Complete Case Analysis(CCA) and Multiple Imputation(MI).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First, I will explain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complete case analysis, most frequently used method.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The Complete case analysis (CCA) deletes all cases of missing values and analyze remaining cases. </a:t>
            </a: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ko-KR" sz="1100" baseline="0" dirty="0" smtClean="0">
                <a:latin typeface="Times New Roman" pitchFamily="18" charset="0"/>
                <a:cs typeface="Times New Roman" pitchFamily="18" charset="0"/>
              </a:rPr>
              <a:t> is, CCA means not using any methods of handling missing data. </a:t>
            </a:r>
            <a:endParaRPr lang="en-US" altLang="ko-KR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By deleting all cases of missing, power will be decreased as sample size is reduced.</a:t>
            </a:r>
            <a:endParaRPr lang="ko-KR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007836" lvl="1" indent="-54268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ko-KR" sz="11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Second,</a:t>
            </a:r>
            <a:r>
              <a:rPr lang="en-US" altLang="ko-KR" sz="1100" baseline="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lang="en-US" altLang="ko-KR" sz="11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Multiple imputation</a:t>
            </a:r>
            <a:r>
              <a:rPr lang="en-US" altLang="ko-KR" sz="1100" baseline="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 has 3 steps.</a:t>
            </a:r>
            <a:endParaRPr lang="en-US" altLang="ko-KR" sz="1100" dirty="0" smtClean="0">
              <a:latin typeface="Times New Roman" pitchFamily="18" charset="0"/>
              <a:ea typeface="굴림" charset="-127"/>
              <a:cs typeface="Times New Roman" pitchFamily="18" charset="0"/>
            </a:endParaRPr>
          </a:p>
          <a:p>
            <a:pPr marL="1007836" lvl="1" indent="-54268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ko-KR" sz="11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Imputation</a:t>
            </a:r>
            <a:r>
              <a:rPr lang="en-US" altLang="ko-KR" sz="1100" baseline="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 step, Analysis step, and combination step. </a:t>
            </a:r>
            <a:endParaRPr lang="en-US" altLang="ko-KR" sz="1100" dirty="0" smtClean="0">
              <a:latin typeface="Times New Roman" pitchFamily="18" charset="0"/>
              <a:ea typeface="굴림" charset="-127"/>
              <a:cs typeface="Times New Roman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dirty="0" smtClean="0">
                <a:latin typeface="Times New Roman" pitchFamily="18" charset="0"/>
                <a:ea typeface="+mn-ea"/>
                <a:cs typeface="Times New Roman" pitchFamily="18" charset="0"/>
              </a:rPr>
              <a:t>First</a:t>
            </a:r>
            <a:r>
              <a:rPr lang="en-US" altLang="ko-KR" sz="1100" baseline="0" dirty="0" smtClean="0">
                <a:latin typeface="Times New Roman" pitchFamily="18" charset="0"/>
                <a:ea typeface="+mn-ea"/>
                <a:cs typeface="Times New Roman" pitchFamily="18" charset="0"/>
              </a:rPr>
              <a:t> step is imputation step. MI generates 5 complete data sets. 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Second</a:t>
            </a:r>
            <a:r>
              <a:rPr lang="en-US" altLang="ko-KR" sz="1100" baseline="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, Analysis step. This does standard analysis, like regression, separately on 5 complete data sets.  </a:t>
            </a:r>
            <a:endParaRPr lang="en-US" altLang="ko-KR" sz="1100" dirty="0" smtClean="0">
              <a:latin typeface="Times New Roman" pitchFamily="18" charset="0"/>
              <a:ea typeface="굴림" charset="-127"/>
              <a:cs typeface="Times New Roman" pitchFamily="18" charset="0"/>
            </a:endParaRPr>
          </a:p>
          <a:p>
            <a:endParaRPr lang="en-US" altLang="ko-KR" sz="1800" dirty="0" smtClean="0">
              <a:ea typeface="굴림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1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Third, for combination step,</a:t>
            </a:r>
          </a:p>
          <a:p>
            <a:r>
              <a:rPr lang="en-US" altLang="ko-KR" sz="11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 the results from the 5 complete data sets are combined to 1 result with the following combination equations. </a:t>
            </a:r>
            <a:endParaRPr lang="en-US" altLang="ko-KR" sz="1100" b="1" dirty="0" smtClean="0">
              <a:latin typeface="Times New Roman" pitchFamily="18" charset="0"/>
              <a:ea typeface="굴림" charset="-127"/>
              <a:cs typeface="Times New Roman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B645-DAD5-4FDF-9D61-A3D2B4D6E62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72BB2C-DE09-455A-9CC7-10FF193BFC61}" type="datetime1">
              <a:rPr lang="ko-KR" altLang="en-US" smtClean="0"/>
              <a:pPr/>
              <a:t>2011-09-14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F48D82-44B5-44D5-B9F5-2268840884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C68B5B-B598-494C-AF75-F9931FF8110A}" type="datetime1">
              <a:rPr lang="ko-KR" altLang="en-US" smtClean="0"/>
              <a:pPr/>
              <a:t>2011-09-14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F48D82-44B5-44D5-B9F5-2268840884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7BB69-F720-43DD-AE6E-2FFF05B8AABF}" type="datetime1">
              <a:rPr lang="ko-KR" altLang="en-US" smtClean="0"/>
              <a:pPr/>
              <a:t>2011-09-14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F48D82-44B5-44D5-B9F5-2268840884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C2FA0-4A75-4D6B-9EB7-8E67DCE9B784}" type="datetime1">
              <a:rPr lang="ko-KR" altLang="en-US" smtClean="0"/>
              <a:pPr/>
              <a:t>2011-09-14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F48D82-44B5-44D5-B9F5-2268840884E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60965-9F7E-4C3A-BD15-5DE2A4FE8348}" type="datetime1">
              <a:rPr lang="ko-KR" altLang="en-US" smtClean="0"/>
              <a:pPr/>
              <a:t>2011-09-14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F48D82-44B5-44D5-B9F5-2268840884E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47622-57A2-4475-A87A-AF1A458A0786}" type="datetime1">
              <a:rPr lang="ko-KR" altLang="en-US" smtClean="0"/>
              <a:pPr/>
              <a:t>2011-09-14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F48D82-44B5-44D5-B9F5-2268840884E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AEB891-A617-44E0-A249-B247BB2655E3}" type="datetime1">
              <a:rPr lang="ko-KR" altLang="en-US" smtClean="0"/>
              <a:pPr/>
              <a:t>2011-09-14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F48D82-44B5-44D5-B9F5-2268840884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11610-DD9A-4DEB-B932-B82A56D51BE8}" type="datetime1">
              <a:rPr lang="ko-KR" altLang="en-US" smtClean="0"/>
              <a:pPr/>
              <a:t>2011-09-14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F48D82-44B5-44D5-B9F5-2268840884E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5D14B-EF44-43C8-8E3D-AAEB418E0D63}" type="datetime1">
              <a:rPr lang="ko-KR" altLang="en-US" smtClean="0"/>
              <a:pPr/>
              <a:t>2011-09-14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F48D82-44B5-44D5-B9F5-2268840884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B8CCCC6-C0FC-4EA2-9A54-33D059D1F3C6}" type="datetime1">
              <a:rPr lang="ko-KR" altLang="en-US" smtClean="0"/>
              <a:pPr/>
              <a:t>2011-09-14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F48D82-44B5-44D5-B9F5-2268840884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399643-4254-4C70-832D-7366F014D33C}" type="datetime1">
              <a:rPr lang="ko-KR" altLang="en-US" smtClean="0"/>
              <a:pPr/>
              <a:t>2011-09-14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F48D82-44B5-44D5-B9F5-2268840884E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2BB6DF-EA50-4738-9EE1-FB915BA29A73}" type="datetime1">
              <a:rPr lang="ko-KR" altLang="en-US" smtClean="0"/>
              <a:pPr/>
              <a:t>2011-09-14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DF48D82-44B5-44D5-B9F5-2268840884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Relationship Id="rId9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chart" Target="../charts/chart12.xml"/><Relationship Id="rId7" Type="http://schemas.openxmlformats.org/officeDocument/2006/relationships/chart" Target="../charts/chart1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Relationship Id="rId9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2.jpe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23528" y="495748"/>
            <a:ext cx="8514380" cy="1584176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ko-KR" sz="4400" dirty="0" smtClean="0">
                <a:latin typeface="Times New Roman" pitchFamily="18" charset="0"/>
                <a:cs typeface="Times New Roman" pitchFamily="18" charset="0"/>
              </a:rPr>
              <a:t>Multiple Imputation </a:t>
            </a:r>
            <a:br>
              <a:rPr lang="en-US" altLang="ko-KR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ko-KR" sz="4400" dirty="0" smtClean="0">
                <a:latin typeface="Times New Roman" pitchFamily="18" charset="0"/>
                <a:cs typeface="Times New Roman" pitchFamily="18" charset="0"/>
              </a:rPr>
              <a:t>with large proportions of missing data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ko-KR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ko-KR" sz="4000" dirty="0" smtClean="0">
                <a:latin typeface="Times New Roman" pitchFamily="18" charset="0"/>
                <a:cs typeface="Times New Roman" pitchFamily="18" charset="0"/>
              </a:rPr>
              <a:t>:how much is too much? 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371184" y="6237312"/>
            <a:ext cx="2772816" cy="459432"/>
          </a:xfrm>
        </p:spPr>
        <p:txBody>
          <a:bodyPr>
            <a:noAutofit/>
          </a:bodyPr>
          <a:lstStyle/>
          <a:p>
            <a:pPr algn="l"/>
            <a:r>
              <a:rPr lang="en-US" altLang="ko-KR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Texas A&amp;M HSC  </a:t>
            </a:r>
            <a:endParaRPr lang="ko-KR" altLang="en-US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사각형 설명선 33"/>
          <p:cNvSpPr/>
          <p:nvPr/>
        </p:nvSpPr>
        <p:spPr>
          <a:xfrm>
            <a:off x="5580112" y="2708920"/>
            <a:ext cx="3312368" cy="864096"/>
          </a:xfrm>
          <a:prstGeom prst="wedgeRectCallout">
            <a:avLst>
              <a:gd name="adj1" fmla="val -32528"/>
              <a:gd name="adj2" fmla="val 7168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Jin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is designed  by </a:t>
            </a:r>
          </a:p>
          <a:p>
            <a:pPr algn="ctr"/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Dr. Huber</a:t>
            </a:r>
            <a:endParaRPr lang="ko-KR" alt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1" name="직선 연결선 30"/>
          <p:cNvCxnSpPr/>
          <p:nvPr/>
        </p:nvCxnSpPr>
        <p:spPr>
          <a:xfrm rot="5400000">
            <a:off x="2837276" y="5432963"/>
            <a:ext cx="398339" cy="582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8" name="그룹 47"/>
          <p:cNvGrpSpPr/>
          <p:nvPr/>
        </p:nvGrpSpPr>
        <p:grpSpPr>
          <a:xfrm>
            <a:off x="2339752" y="2852936"/>
            <a:ext cx="3618220" cy="2736303"/>
            <a:chOff x="2339752" y="2852936"/>
            <a:chExt cx="3618220" cy="2736303"/>
          </a:xfrm>
        </p:grpSpPr>
        <p:cxnSp>
          <p:nvCxnSpPr>
            <p:cNvPr id="19" name="직선 연결선 18"/>
            <p:cNvCxnSpPr/>
            <p:nvPr/>
          </p:nvCxnSpPr>
          <p:spPr>
            <a:xfrm rot="5400000">
              <a:off x="3232095" y="4142090"/>
              <a:ext cx="13278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>
              <a:off x="3473177" y="4341260"/>
              <a:ext cx="738783" cy="1678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원호 21"/>
            <p:cNvSpPr/>
            <p:nvPr/>
          </p:nvSpPr>
          <p:spPr>
            <a:xfrm rot="6560958">
              <a:off x="4059303" y="4228144"/>
              <a:ext cx="221299" cy="291155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3" name="직선 연결선 22"/>
            <p:cNvCxnSpPr/>
            <p:nvPr/>
          </p:nvCxnSpPr>
          <p:spPr>
            <a:xfrm rot="10800000" flipV="1">
              <a:off x="2541481" y="4341259"/>
              <a:ext cx="582310" cy="1327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원호 23"/>
            <p:cNvSpPr/>
            <p:nvPr/>
          </p:nvSpPr>
          <p:spPr>
            <a:xfrm rot="9629386">
              <a:off x="2339752" y="4267881"/>
              <a:ext cx="291155" cy="221299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5" name="직선 연결선 24"/>
            <p:cNvCxnSpPr/>
            <p:nvPr/>
          </p:nvCxnSpPr>
          <p:spPr>
            <a:xfrm rot="5400000" flipH="1" flipV="1">
              <a:off x="3232095" y="4540428"/>
              <a:ext cx="13278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 rot="5400000" flipH="1" flipV="1">
              <a:off x="3202979" y="4644092"/>
              <a:ext cx="132780" cy="5823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정오각형 26"/>
            <p:cNvSpPr/>
            <p:nvPr/>
          </p:nvSpPr>
          <p:spPr>
            <a:xfrm>
              <a:off x="3106641" y="4739597"/>
              <a:ext cx="250074" cy="88520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8" name="직선 연결선 27"/>
            <p:cNvCxnSpPr/>
            <p:nvPr/>
          </p:nvCxnSpPr>
          <p:spPr>
            <a:xfrm rot="16200000" flipH="1">
              <a:off x="3157546" y="4969055"/>
              <a:ext cx="398339" cy="11646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 rot="5400000">
              <a:off x="2883647" y="5012495"/>
              <a:ext cx="442598" cy="5823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16200000" flipH="1">
              <a:off x="3272021" y="5369380"/>
              <a:ext cx="362785" cy="769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32" name="그림 31" descr="stata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87824" y="4221088"/>
              <a:ext cx="582310" cy="265559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33" name="그림 32" descr="jin_face2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11760" y="2924944"/>
              <a:ext cx="1572237" cy="1334673"/>
            </a:xfrm>
            <a:prstGeom prst="rect">
              <a:avLst/>
            </a:prstGeom>
          </p:spPr>
        </p:pic>
        <p:cxnSp>
          <p:nvCxnSpPr>
            <p:cNvPr id="35" name="직선 연결선 34"/>
            <p:cNvCxnSpPr/>
            <p:nvPr/>
          </p:nvCxnSpPr>
          <p:spPr>
            <a:xfrm rot="5400000">
              <a:off x="4978107" y="4062928"/>
              <a:ext cx="13278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 flipV="1">
              <a:off x="5219189" y="4085058"/>
              <a:ext cx="524079" cy="17703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원호 37"/>
            <p:cNvSpPr/>
            <p:nvPr/>
          </p:nvSpPr>
          <p:spPr>
            <a:xfrm rot="6560958">
              <a:off x="5701745" y="3828018"/>
              <a:ext cx="221299" cy="291155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9" name="직선 연결선 38"/>
            <p:cNvCxnSpPr/>
            <p:nvPr/>
          </p:nvCxnSpPr>
          <p:spPr>
            <a:xfrm rot="10800000" flipV="1">
              <a:off x="4355977" y="4262096"/>
              <a:ext cx="513827" cy="1750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원호 39"/>
            <p:cNvSpPr/>
            <p:nvPr/>
          </p:nvSpPr>
          <p:spPr>
            <a:xfrm rot="9629386">
              <a:off x="4227854" y="4229446"/>
              <a:ext cx="291155" cy="221299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1" name="직선 연결선 40"/>
            <p:cNvCxnSpPr/>
            <p:nvPr/>
          </p:nvCxnSpPr>
          <p:spPr>
            <a:xfrm rot="5400000" flipH="1" flipV="1">
              <a:off x="4978107" y="4461266"/>
              <a:ext cx="13278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 flipH="1" flipV="1">
              <a:off x="4948991" y="4564930"/>
              <a:ext cx="132780" cy="5823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정오각형 42"/>
            <p:cNvSpPr/>
            <p:nvPr/>
          </p:nvSpPr>
          <p:spPr>
            <a:xfrm>
              <a:off x="4852653" y="4660435"/>
              <a:ext cx="250074" cy="88520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4" name="직선 연결선 43"/>
            <p:cNvCxnSpPr/>
            <p:nvPr/>
          </p:nvCxnSpPr>
          <p:spPr>
            <a:xfrm rot="16200000" flipH="1">
              <a:off x="4903558" y="4889893"/>
              <a:ext cx="398339" cy="11646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/>
          </p:nvCxnSpPr>
          <p:spPr>
            <a:xfrm rot="5400000">
              <a:off x="4629659" y="4933333"/>
              <a:ext cx="442598" cy="5823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rot="16200000" flipH="1">
              <a:off x="4969542" y="5338709"/>
              <a:ext cx="441947" cy="5911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rot="5400000">
              <a:off x="4583288" y="5353801"/>
              <a:ext cx="398339" cy="5823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0" name="그림 49" descr="huber.png"/>
            <p:cNvPicPr>
              <a:picLocks noChangeAspect="1"/>
            </p:cNvPicPr>
            <p:nvPr/>
          </p:nvPicPr>
          <p:blipFill>
            <a:blip r:embed="rId5" cstate="print">
              <a:grayscl/>
              <a:lum/>
            </a:blip>
            <a:stretch>
              <a:fillRect/>
            </a:stretch>
          </p:blipFill>
          <p:spPr>
            <a:xfrm>
              <a:off x="4355976" y="2852936"/>
              <a:ext cx="1296144" cy="1392939"/>
            </a:xfrm>
            <a:prstGeom prst="rect">
              <a:avLst/>
            </a:prstGeom>
          </p:spPr>
        </p:pic>
        <p:pic>
          <p:nvPicPr>
            <p:cNvPr id="52" name="그림 51" descr="tamhsc-bcd-logo_bigger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16016" y="4149080"/>
              <a:ext cx="594066" cy="432048"/>
            </a:xfrm>
            <a:prstGeom prst="roundRect">
              <a:avLst/>
            </a:prstGeom>
            <a:blipFill>
              <a:blip r:embed="rId7" cstate="print"/>
              <a:tile tx="0" ty="0" sx="100000" sy="100000" flip="none" algn="tl"/>
            </a:blipFill>
            <a:scene3d>
              <a:camera prst="orthographicFront"/>
              <a:lightRig rig="threePt" dir="t"/>
            </a:scene3d>
            <a:sp3d prstMaterial="matte"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None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* Comparison of methods to handle missing values</a:t>
            </a:r>
            <a:endParaRPr lang="ko-KR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4392488" cy="764704"/>
          </a:xfrm>
        </p:spPr>
        <p:txBody>
          <a:bodyPr>
            <a:noAutofit/>
          </a:bodyPr>
          <a:lstStyle/>
          <a:p>
            <a:r>
              <a:rPr lang="en-US" altLang="ko-KR" sz="3600" dirty="0" smtClean="0">
                <a:latin typeface="Times New Roman" pitchFamily="18" charset="0"/>
                <a:cs typeface="Times New Roman" pitchFamily="18" charset="0"/>
              </a:rPr>
              <a:t>Methods of handling Missing data</a:t>
            </a:r>
            <a:endParaRPr lang="ko-KR" alt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위쪽 화살표 5"/>
          <p:cNvSpPr/>
          <p:nvPr/>
        </p:nvSpPr>
        <p:spPr>
          <a:xfrm>
            <a:off x="6876256" y="3861048"/>
            <a:ext cx="288032" cy="360040"/>
          </a:xfrm>
          <a:prstGeom prst="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323528" y="2060848"/>
          <a:ext cx="7272808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327"/>
                <a:gridCol w="942368"/>
                <a:gridCol w="942368"/>
                <a:gridCol w="1014857"/>
                <a:gridCol w="1087347"/>
                <a:gridCol w="1014857"/>
                <a:gridCol w="1038684"/>
              </a:tblGrid>
              <a:tr h="42350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Criteria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CCA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ACA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Mean </a:t>
                      </a:r>
                      <a:r>
                        <a:rPr lang="en-US" altLang="ko-K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Imputation</a:t>
                      </a:r>
                      <a:r>
                        <a:rPr lang="en-US" altLang="ko-KR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ko-KR" alt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EM </a:t>
                      </a:r>
                    </a:p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method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Multiple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Imputation</a:t>
                      </a:r>
                      <a:r>
                        <a:rPr lang="en-US" altLang="ko-KR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ko-KR" alt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67474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Unbiased</a:t>
                      </a:r>
                      <a:r>
                        <a:rPr lang="en-US" altLang="ko-KR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Parameter Estimation 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MCAR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6747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MAR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8278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MNAR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350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Good Estimates</a:t>
                      </a:r>
                      <a:endParaRPr lang="en-US" altLang="ko-KR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latinLnBrk="1"/>
                      <a:r>
                        <a:rPr lang="en-US" altLang="ko-KR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Variability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350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Best</a:t>
                      </a:r>
                      <a:r>
                        <a:rPr lang="en-US" altLang="ko-KR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Statistical </a:t>
                      </a:r>
                    </a:p>
                    <a:p>
                      <a:pPr algn="ctr" latinLnBrk="1"/>
                      <a:r>
                        <a:rPr lang="en-US" altLang="ko-KR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Power</a:t>
                      </a:r>
                      <a:endParaRPr lang="en-US" altLang="ko-K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모서리가 둥근 직사각형 10"/>
          <p:cNvSpPr/>
          <p:nvPr/>
        </p:nvSpPr>
        <p:spPr>
          <a:xfrm>
            <a:off x="6561088" y="1925464"/>
            <a:ext cx="100811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2"/>
          <p:cNvSpPr txBox="1">
            <a:spLocks/>
          </p:cNvSpPr>
          <p:nvPr/>
        </p:nvSpPr>
        <p:spPr>
          <a:xfrm>
            <a:off x="7812360" y="0"/>
            <a:ext cx="1331640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background</a:t>
            </a: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그림 12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2694" y="121543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28" name="그룹 27"/>
          <p:cNvGrpSpPr/>
          <p:nvPr/>
        </p:nvGrpSpPr>
        <p:grpSpPr>
          <a:xfrm>
            <a:off x="5292080" y="4859778"/>
            <a:ext cx="1282233" cy="1998222"/>
            <a:chOff x="5940152" y="4859778"/>
            <a:chExt cx="1282233" cy="1998222"/>
          </a:xfrm>
        </p:grpSpPr>
        <p:sp>
          <p:nvSpPr>
            <p:cNvPr id="33" name="타원 32"/>
            <p:cNvSpPr/>
            <p:nvPr/>
          </p:nvSpPr>
          <p:spPr>
            <a:xfrm>
              <a:off x="6209283" y="5182991"/>
              <a:ext cx="624686" cy="517142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4" name="직선 연결선 33"/>
            <p:cNvCxnSpPr>
              <a:stCxn id="33" idx="4"/>
            </p:cNvCxnSpPr>
            <p:nvPr/>
          </p:nvCxnSpPr>
          <p:spPr>
            <a:xfrm rot="5400000">
              <a:off x="6473143" y="5748614"/>
              <a:ext cx="9696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순서도: 대체 처리 34"/>
            <p:cNvSpPr/>
            <p:nvPr/>
          </p:nvSpPr>
          <p:spPr>
            <a:xfrm rot="2819201">
              <a:off x="6439121" y="5792940"/>
              <a:ext cx="161607" cy="195215"/>
            </a:xfrm>
            <a:prstGeom prst="flowChartAlternateProcess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6" name="직선 연결선 35"/>
            <p:cNvCxnSpPr/>
            <p:nvPr/>
          </p:nvCxnSpPr>
          <p:spPr>
            <a:xfrm flipV="1">
              <a:off x="6638754" y="5885892"/>
              <a:ext cx="528201" cy="816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원호 36"/>
            <p:cNvSpPr/>
            <p:nvPr/>
          </p:nvSpPr>
          <p:spPr>
            <a:xfrm rot="6560958">
              <a:off x="6993187" y="5691936"/>
              <a:ext cx="419450" cy="38946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8" name="직선 연결선 37"/>
            <p:cNvCxnSpPr/>
            <p:nvPr/>
          </p:nvCxnSpPr>
          <p:spPr>
            <a:xfrm rot="10800000" flipV="1">
              <a:off x="6124173" y="5894060"/>
              <a:ext cx="280325" cy="20785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원호 38"/>
            <p:cNvSpPr/>
            <p:nvPr/>
          </p:nvSpPr>
          <p:spPr>
            <a:xfrm rot="9629386">
              <a:off x="6087878" y="5909953"/>
              <a:ext cx="195215" cy="161607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0" name="직선 연결선 39"/>
            <p:cNvCxnSpPr/>
            <p:nvPr/>
          </p:nvCxnSpPr>
          <p:spPr>
            <a:xfrm rot="5400000" flipH="1" flipV="1">
              <a:off x="6473143" y="6039506"/>
              <a:ext cx="9696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직선 연결선 40"/>
            <p:cNvCxnSpPr/>
            <p:nvPr/>
          </p:nvCxnSpPr>
          <p:spPr>
            <a:xfrm rot="5400000" flipH="1" flipV="1">
              <a:off x="6453622" y="6116949"/>
              <a:ext cx="96964" cy="39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정오각형 41"/>
            <p:cNvSpPr/>
            <p:nvPr/>
          </p:nvSpPr>
          <p:spPr>
            <a:xfrm>
              <a:off x="6392997" y="6184952"/>
              <a:ext cx="167671" cy="64643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3" name="직선 연결선 42"/>
            <p:cNvCxnSpPr/>
            <p:nvPr/>
          </p:nvCxnSpPr>
          <p:spPr>
            <a:xfrm rot="16200000" flipH="1">
              <a:off x="6415222" y="6355999"/>
              <a:ext cx="290892" cy="780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직선 연결선 43"/>
            <p:cNvCxnSpPr/>
            <p:nvPr/>
          </p:nvCxnSpPr>
          <p:spPr>
            <a:xfrm rot="5400000">
              <a:off x="6214755" y="6337334"/>
              <a:ext cx="290069" cy="10319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/>
          </p:nvCxnSpPr>
          <p:spPr>
            <a:xfrm rot="16200000" flipH="1">
              <a:off x="6551872" y="6588326"/>
              <a:ext cx="290892" cy="1952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rot="16200000" flipH="1">
              <a:off x="6128282" y="6659870"/>
              <a:ext cx="378041" cy="1821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47" name="그림 46" descr="stata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26411" y="5797097"/>
              <a:ext cx="390428" cy="193928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48" name="그림 47" descr="jin_face2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40152" y="4859778"/>
              <a:ext cx="1054157" cy="974663"/>
            </a:xfrm>
            <a:prstGeom prst="rect">
              <a:avLst/>
            </a:prstGeom>
          </p:spPr>
        </p:pic>
      </p:grpSp>
      <p:pic>
        <p:nvPicPr>
          <p:cNvPr id="49" name="그림 48" descr="1엄지~1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84168" y="4725144"/>
            <a:ext cx="720080" cy="1262172"/>
          </a:xfrm>
          <a:prstGeom prst="rect">
            <a:avLst/>
          </a:prstGeom>
        </p:spPr>
      </p:pic>
      <p:sp>
        <p:nvSpPr>
          <p:cNvPr id="50" name="사각형 설명선 49"/>
          <p:cNvSpPr/>
          <p:nvPr/>
        </p:nvSpPr>
        <p:spPr>
          <a:xfrm>
            <a:off x="2123728" y="5013176"/>
            <a:ext cx="3168352" cy="648072"/>
          </a:xfrm>
          <a:prstGeom prst="wedgeRectCallout">
            <a:avLst>
              <a:gd name="adj1" fmla="val 44677"/>
              <a:gd name="adj2" fmla="val 8736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MI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is the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BEST!!</a:t>
            </a:r>
            <a:endParaRPr lang="ko-KR" alt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사각형 설명선 28"/>
          <p:cNvSpPr/>
          <p:nvPr/>
        </p:nvSpPr>
        <p:spPr>
          <a:xfrm>
            <a:off x="7647136" y="2348880"/>
            <a:ext cx="1403648" cy="648072"/>
          </a:xfrm>
          <a:prstGeom prst="wedgeRectCallout">
            <a:avLst>
              <a:gd name="adj1" fmla="val -67617"/>
              <a:gd name="adj2" fmla="val 4621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atin typeface="Courier New" pitchFamily="49" charset="0"/>
                <a:cs typeface="Courier New" pitchFamily="49" charset="0"/>
              </a:rPr>
              <a:t>Excellent Estimation </a:t>
            </a:r>
            <a:endParaRPr lang="ko-KR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사각형 설명선 29"/>
          <p:cNvSpPr/>
          <p:nvPr/>
        </p:nvSpPr>
        <p:spPr>
          <a:xfrm>
            <a:off x="7655620" y="3191768"/>
            <a:ext cx="1409700" cy="1008112"/>
          </a:xfrm>
          <a:prstGeom prst="wedgeRectCallout">
            <a:avLst>
              <a:gd name="adj1" fmla="val -68875"/>
              <a:gd name="adj2" fmla="val 3309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300" b="1" dirty="0" smtClean="0">
                <a:latin typeface="Courier New" pitchFamily="49" charset="0"/>
                <a:cs typeface="Courier New" pitchFamily="49" charset="0"/>
              </a:rPr>
              <a:t>Variance </a:t>
            </a:r>
          </a:p>
          <a:p>
            <a:pPr algn="ctr"/>
            <a:r>
              <a:rPr lang="en-US" altLang="ko-KR" sz="1300" b="1" dirty="0" smtClean="0">
                <a:latin typeface="Courier New" pitchFamily="49" charset="0"/>
                <a:cs typeface="Courier New" pitchFamily="49" charset="0"/>
              </a:rPr>
              <a:t>among ‘</a:t>
            </a:r>
            <a:r>
              <a:rPr lang="en-US" altLang="ko-KR" sz="1300" b="1" dirty="0" err="1" smtClean="0">
                <a:latin typeface="Courier New" pitchFamily="49" charset="0"/>
                <a:cs typeface="Courier New" pitchFamily="49" charset="0"/>
              </a:rPr>
              <a:t>M’est</a:t>
            </a:r>
            <a:r>
              <a:rPr lang="en-US" altLang="ko-KR" sz="1300" b="1" dirty="0" smtClean="0">
                <a:latin typeface="Courier New" pitchFamily="49" charset="0"/>
                <a:cs typeface="Courier New" pitchFamily="49" charset="0"/>
              </a:rPr>
              <a:t>. </a:t>
            </a:r>
          </a:p>
          <a:p>
            <a:pPr algn="ctr"/>
            <a:r>
              <a:rPr lang="en-US" altLang="ko-KR" sz="1300" b="1" dirty="0" smtClean="0">
                <a:latin typeface="Courier New" pitchFamily="49" charset="0"/>
                <a:cs typeface="Courier New" pitchFamily="49" charset="0"/>
              </a:rPr>
              <a:t>b/c multiply imputed data </a:t>
            </a:r>
            <a:endParaRPr lang="ko-KR" altLang="en-US" sz="13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사각형 설명선 30"/>
          <p:cNvSpPr/>
          <p:nvPr/>
        </p:nvSpPr>
        <p:spPr>
          <a:xfrm>
            <a:off x="7661672" y="4368428"/>
            <a:ext cx="1409700" cy="720080"/>
          </a:xfrm>
          <a:prstGeom prst="wedgeRectCallout">
            <a:avLst>
              <a:gd name="adj1" fmla="val -67074"/>
              <a:gd name="adj2" fmla="val -835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300" b="1" dirty="0" smtClean="0">
                <a:latin typeface="Courier New" pitchFamily="49" charset="0"/>
                <a:cs typeface="Courier New" pitchFamily="49" charset="0"/>
              </a:rPr>
              <a:t>by not deleting any cases </a:t>
            </a:r>
            <a:endParaRPr lang="ko-KR" altLang="en-US" sz="13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0" grpId="0" animBg="1"/>
      <p:bldP spid="29" grpId="0" animBg="1"/>
      <p:bldP spid="30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544616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en-US" altLang="ko-KR" sz="28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(1) Imputation step of MI</a:t>
            </a:r>
            <a:endParaRPr lang="en-US" altLang="ko-K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en-US" altLang="ko-KR" sz="28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ko-KR" sz="24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imputation mechanisms for substituting missing values</a:t>
            </a:r>
          </a:p>
          <a:p>
            <a:pPr marL="624078" indent="-514350">
              <a:buNone/>
            </a:pPr>
            <a:r>
              <a:rPr lang="en-US" altLang="ko-KR" sz="24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880110" lvl="1" indent="-514350">
              <a:buNone/>
            </a:pPr>
            <a:endParaRPr lang="en-US" altLang="ko-KR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0110" lvl="1" indent="-514350">
              <a:buNone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80110" lvl="1" indent="-514350">
              <a:buNone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80110" lvl="1" indent="-514350">
              <a:buNone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80110" lvl="1" indent="-514350">
              <a:buNone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80110" lvl="1" indent="-514350">
              <a:buNone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80110" lvl="1" indent="-514350">
              <a:buNone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ko-K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ko-KR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6825952" cy="692696"/>
          </a:xfrm>
        </p:spPr>
        <p:txBody>
          <a:bodyPr>
            <a:normAutofit fontScale="90000"/>
          </a:bodyPr>
          <a:lstStyle/>
          <a:p>
            <a:r>
              <a:rPr lang="en-US" altLang="ko-KR" sz="44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Imputation Mechanisms 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제목 2"/>
          <p:cNvSpPr txBox="1">
            <a:spLocks/>
          </p:cNvSpPr>
          <p:nvPr/>
        </p:nvSpPr>
        <p:spPr>
          <a:xfrm>
            <a:off x="7812360" y="0"/>
            <a:ext cx="1331640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background</a:t>
            </a: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그림 6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04" y="16425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899592" y="2492896"/>
          <a:ext cx="7128791" cy="256638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389301"/>
                <a:gridCol w="1162056"/>
                <a:gridCol w="1650878"/>
                <a:gridCol w="1463278"/>
                <a:gridCol w="1463278"/>
              </a:tblGrid>
              <a:tr h="40200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Pattern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Type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Normality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Imputation</a:t>
                      </a:r>
                      <a:r>
                        <a:rPr lang="en-US" altLang="ko-K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mechanisms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18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Univariate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Monotone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Continuous 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Regression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72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Univariate</a:t>
                      </a:r>
                      <a:endParaRPr lang="ko-KR" alt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Monotone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Continuous </a:t>
                      </a:r>
                      <a:endParaRPr lang="ko-KR" alt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Predictive Mean Matchi</a:t>
                      </a:r>
                      <a:r>
                        <a:rPr lang="en-US" altLang="ko-K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11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Multivariate</a:t>
                      </a:r>
                      <a:r>
                        <a:rPr lang="en-US" altLang="ko-K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Not</a:t>
                      </a:r>
                      <a:r>
                        <a:rPr lang="en-US" altLang="ko-K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Monotone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Continuous </a:t>
                      </a:r>
                      <a:endParaRPr lang="ko-KR" alt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itchFamily="18" charset="0"/>
                          <a:cs typeface="Times New Roman" pitchFamily="18" charset="0"/>
                        </a:rPr>
                        <a:t>MCMC</a:t>
                      </a:r>
                      <a:endParaRPr lang="ko-KR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타원 8"/>
          <p:cNvSpPr/>
          <p:nvPr/>
        </p:nvSpPr>
        <p:spPr>
          <a:xfrm>
            <a:off x="6436712" y="5269417"/>
            <a:ext cx="394179" cy="4099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직선 연결선 10"/>
          <p:cNvCxnSpPr>
            <a:stCxn id="9" idx="4"/>
          </p:cNvCxnSpPr>
          <p:nvPr/>
        </p:nvCxnSpPr>
        <p:spPr>
          <a:xfrm rot="5400000">
            <a:off x="6595365" y="5717839"/>
            <a:ext cx="768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순서도: 대체 처리 11"/>
          <p:cNvSpPr/>
          <p:nvPr/>
        </p:nvSpPr>
        <p:spPr>
          <a:xfrm rot="2819201">
            <a:off x="6568668" y="5768772"/>
            <a:ext cx="128121" cy="123181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연결선 12"/>
          <p:cNvCxnSpPr/>
          <p:nvPr/>
        </p:nvCxnSpPr>
        <p:spPr>
          <a:xfrm rot="5400000" flipH="1" flipV="1">
            <a:off x="6598022" y="5194873"/>
            <a:ext cx="747963" cy="5285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원호 13"/>
          <p:cNvSpPr/>
          <p:nvPr/>
        </p:nvSpPr>
        <p:spPr>
          <a:xfrm rot="19034445" flipH="1" flipV="1">
            <a:off x="6804978" y="4060748"/>
            <a:ext cx="989987" cy="1026092"/>
          </a:xfrm>
          <a:prstGeom prst="arc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/>
          <p:cNvCxnSpPr/>
          <p:nvPr/>
        </p:nvCxnSpPr>
        <p:spPr>
          <a:xfrm rot="10800000" flipV="1">
            <a:off x="6313531" y="5833148"/>
            <a:ext cx="246362" cy="768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원호 15"/>
          <p:cNvSpPr/>
          <p:nvPr/>
        </p:nvSpPr>
        <p:spPr>
          <a:xfrm rot="9629386">
            <a:off x="6228184" y="5790666"/>
            <a:ext cx="123181" cy="12812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연결선 16"/>
          <p:cNvCxnSpPr/>
          <p:nvPr/>
        </p:nvCxnSpPr>
        <p:spPr>
          <a:xfrm rot="5400000" flipH="1" flipV="1">
            <a:off x="6595365" y="5948456"/>
            <a:ext cx="768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rot="5400000" flipH="1" flipV="1">
            <a:off x="6583047" y="6013011"/>
            <a:ext cx="76872" cy="246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정오각형 18"/>
          <p:cNvSpPr/>
          <p:nvPr/>
        </p:nvSpPr>
        <p:spPr>
          <a:xfrm>
            <a:off x="6552637" y="6063765"/>
            <a:ext cx="105801" cy="51248"/>
          </a:xfrm>
          <a:prstGeom prst="pent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직선 연결선 19"/>
          <p:cNvCxnSpPr/>
          <p:nvPr/>
        </p:nvCxnSpPr>
        <p:spPr>
          <a:xfrm rot="16200000" flipH="1">
            <a:off x="6543129" y="6205685"/>
            <a:ext cx="230617" cy="492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rot="5400000">
            <a:off x="6423799" y="6226296"/>
            <a:ext cx="256241" cy="246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rot="16200000" flipH="1">
            <a:off x="6629356" y="6399348"/>
            <a:ext cx="230617" cy="1231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rot="5400000">
            <a:off x="6407630" y="6469725"/>
            <a:ext cx="230617" cy="246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4" name="그림 23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0621" y="5756275"/>
            <a:ext cx="246362" cy="153745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25" name="그림 24" descr="jin_face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65044" y="5033268"/>
            <a:ext cx="665177" cy="772705"/>
          </a:xfrm>
          <a:prstGeom prst="rect">
            <a:avLst/>
          </a:prstGeom>
        </p:spPr>
      </p:pic>
      <p:sp>
        <p:nvSpPr>
          <p:cNvPr id="26" name="사각형 설명선 25"/>
          <p:cNvSpPr/>
          <p:nvPr/>
        </p:nvSpPr>
        <p:spPr>
          <a:xfrm>
            <a:off x="2915816" y="5157192"/>
            <a:ext cx="3168352" cy="648072"/>
          </a:xfrm>
          <a:prstGeom prst="wedgeRectCallout">
            <a:avLst>
              <a:gd name="adj1" fmla="val 44677"/>
              <a:gd name="adj2" fmla="val 8736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MCMC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is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NOT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tested to </a:t>
            </a:r>
            <a:r>
              <a:rPr lang="en-US" altLang="ko-KR" b="1" dirty="0" err="1" smtClean="0">
                <a:latin typeface="Courier New" pitchFamily="49" charset="0"/>
                <a:cs typeface="Courier New" pitchFamily="49" charset="0"/>
              </a:rPr>
              <a:t>Univariate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ko-KR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908720"/>
            <a:ext cx="8748464" cy="4525963"/>
          </a:xfrm>
        </p:spPr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624078" indent="-514350">
              <a:buNone/>
            </a:pP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* 3000 obs. are generated on </a:t>
            </a:r>
            <a:r>
              <a:rPr lang="en-US" altLang="ko-KR" sz="2000" u="sng" dirty="0" smtClean="0">
                <a:latin typeface="Times New Roman" pitchFamily="18" charset="0"/>
                <a:cs typeface="Times New Roman" pitchFamily="18" charset="0"/>
              </a:rPr>
              <a:t>Z1,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ko-KR" sz="2000" u="sng" dirty="0" smtClean="0">
                <a:latin typeface="Times New Roman" pitchFamily="18" charset="0"/>
                <a:cs typeface="Times New Roman" pitchFamily="18" charset="0"/>
              </a:rPr>
              <a:t>X1,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altLang="ko-KR" sz="2000" u="sng" dirty="0" smtClean="0">
                <a:latin typeface="Times New Roman" pitchFamily="18" charset="0"/>
                <a:cs typeface="Times New Roman" pitchFamily="18" charset="0"/>
              </a:rPr>
              <a:t>,X6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(all variables are </a:t>
            </a: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continuous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624078" indent="-514350"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   ( </a:t>
            </a:r>
            <a:r>
              <a:rPr lang="en-US" altLang="ko-KR" sz="2000" u="sng" dirty="0" smtClean="0">
                <a:latin typeface="Times New Roman" pitchFamily="18" charset="0"/>
                <a:cs typeface="Times New Roman" pitchFamily="18" charset="0"/>
              </a:rPr>
              <a:t>Xs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: observed variables  and </a:t>
            </a:r>
            <a:r>
              <a:rPr lang="en-US" altLang="ko-KR" sz="2000" u="sng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: partly missing var. ) </a:t>
            </a:r>
          </a:p>
          <a:p>
            <a:pPr marL="624078" indent="-514350">
              <a:buNone/>
            </a:pPr>
            <a:endParaRPr lang="en-US" altLang="ko-KR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* </a:t>
            </a:r>
            <a:r>
              <a:rPr lang="en-US" altLang="ko-KR" sz="2000" u="sng" dirty="0" smtClean="0">
                <a:latin typeface="Times New Roman" pitchFamily="18" charset="0"/>
                <a:cs typeface="Times New Roman" pitchFamily="18" charset="0"/>
              </a:rPr>
              <a:t>Z1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altLang="ko-KR" sz="2000" u="sng" dirty="0" smtClean="0">
                <a:latin typeface="Times New Roman" pitchFamily="18" charset="0"/>
                <a:cs typeface="Times New Roman" pitchFamily="18" charset="0"/>
              </a:rPr>
              <a:t>X1,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altLang="ko-KR" sz="2000" u="sng" dirty="0" smtClean="0">
                <a:latin typeface="Times New Roman" pitchFamily="18" charset="0"/>
                <a:cs typeface="Times New Roman" pitchFamily="18" charset="0"/>
              </a:rPr>
              <a:t>,X6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are drawn from multivariate normal dist with</a:t>
            </a:r>
          </a:p>
          <a:p>
            <a:pPr marL="624078" indent="-514350"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  Means = 0 and Correlation = </a:t>
            </a:r>
          </a:p>
          <a:p>
            <a:pPr marL="624078" indent="-514350">
              <a:buNone/>
            </a:pP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836712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endParaRPr lang="ko-KR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제목 2"/>
          <p:cNvSpPr txBox="1">
            <a:spLocks/>
          </p:cNvSpPr>
          <p:nvPr/>
        </p:nvSpPr>
        <p:spPr>
          <a:xfrm>
            <a:off x="8388424" y="0"/>
            <a:ext cx="755576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Data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581128"/>
            <a:ext cx="640871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그림 6" descr="stata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604" y="230932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9" name="그룹 8"/>
          <p:cNvGrpSpPr/>
          <p:nvPr/>
        </p:nvGrpSpPr>
        <p:grpSpPr>
          <a:xfrm>
            <a:off x="395536" y="908720"/>
            <a:ext cx="936104" cy="1728192"/>
            <a:chOff x="5258647" y="692696"/>
            <a:chExt cx="2315158" cy="4451796"/>
          </a:xfrm>
        </p:grpSpPr>
        <p:sp>
          <p:nvSpPr>
            <p:cNvPr id="10" name="타원 9"/>
            <p:cNvSpPr/>
            <p:nvPr/>
          </p:nvSpPr>
          <p:spPr>
            <a:xfrm>
              <a:off x="5868144" y="1412776"/>
              <a:ext cx="1152128" cy="115212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1" name="직선 연결선 10"/>
            <p:cNvCxnSpPr>
              <a:stCxn id="10" idx="4"/>
            </p:cNvCxnSpPr>
            <p:nvPr/>
          </p:nvCxnSpPr>
          <p:spPr>
            <a:xfrm rot="5400000">
              <a:off x="6336196" y="2672916"/>
              <a:ext cx="2160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순서도: 대체 처리 11"/>
            <p:cNvSpPr/>
            <p:nvPr/>
          </p:nvSpPr>
          <p:spPr>
            <a:xfrm rot="2819201">
              <a:off x="6261050" y="2809106"/>
              <a:ext cx="360040" cy="360040"/>
            </a:xfrm>
            <a:prstGeom prst="flowChartAlternateProcess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" name="직선 연결선 12"/>
            <p:cNvCxnSpPr/>
            <p:nvPr/>
          </p:nvCxnSpPr>
          <p:spPr>
            <a:xfrm flipV="1">
              <a:off x="6660232" y="2708920"/>
              <a:ext cx="648072" cy="2880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원호 13"/>
            <p:cNvSpPr/>
            <p:nvPr/>
          </p:nvSpPr>
          <p:spPr>
            <a:xfrm rot="6560958">
              <a:off x="7213765" y="2347558"/>
              <a:ext cx="360040" cy="360040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5" name="직선 연결선 14"/>
            <p:cNvCxnSpPr/>
            <p:nvPr/>
          </p:nvCxnSpPr>
          <p:spPr>
            <a:xfrm rot="10800000" flipV="1">
              <a:off x="5508104" y="2996952"/>
              <a:ext cx="720080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원호 15"/>
            <p:cNvSpPr/>
            <p:nvPr/>
          </p:nvSpPr>
          <p:spPr>
            <a:xfrm rot="9629386">
              <a:off x="5258647" y="2877570"/>
              <a:ext cx="360040" cy="360040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7" name="직선 연결선 16"/>
            <p:cNvCxnSpPr/>
            <p:nvPr/>
          </p:nvCxnSpPr>
          <p:spPr>
            <a:xfrm rot="5400000" flipH="1" flipV="1">
              <a:off x="6336196" y="3320988"/>
              <a:ext cx="2160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 rot="5400000" flipH="1" flipV="1">
              <a:off x="6300192" y="3501008"/>
              <a:ext cx="216024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정오각형 18"/>
            <p:cNvSpPr/>
            <p:nvPr/>
          </p:nvSpPr>
          <p:spPr>
            <a:xfrm>
              <a:off x="6206976" y="3645024"/>
              <a:ext cx="309240" cy="144016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0" name="직선 연결선 19"/>
            <p:cNvCxnSpPr/>
            <p:nvPr/>
          </p:nvCxnSpPr>
          <p:spPr>
            <a:xfrm rot="16200000" flipH="1">
              <a:off x="6192180" y="4041068"/>
              <a:ext cx="648072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5400000">
              <a:off x="5844840" y="4100376"/>
              <a:ext cx="720080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rot="16200000" flipH="1">
              <a:off x="6444208" y="4581128"/>
              <a:ext cx="648072" cy="3600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>
              <a:off x="5796136" y="4784452"/>
              <a:ext cx="648072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24" name="그림 23" descr="stata logo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84168" y="2780928"/>
              <a:ext cx="720080" cy="432048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25" name="그림 24" descr="jin_face2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64088" y="692696"/>
              <a:ext cx="1944216" cy="2171429"/>
            </a:xfrm>
            <a:prstGeom prst="rect">
              <a:avLst/>
            </a:prstGeom>
          </p:spPr>
        </p:pic>
      </p:grpSp>
      <p:sp>
        <p:nvSpPr>
          <p:cNvPr id="27" name="사각형 설명선 26"/>
          <p:cNvSpPr/>
          <p:nvPr/>
        </p:nvSpPr>
        <p:spPr>
          <a:xfrm>
            <a:off x="1763688" y="980728"/>
            <a:ext cx="3168352" cy="648072"/>
          </a:xfrm>
          <a:prstGeom prst="wedgeRectCallout">
            <a:avLst>
              <a:gd name="adj1" fmla="val -37094"/>
              <a:gd name="adj2" fmla="val 775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Simulated Data</a:t>
            </a:r>
            <a:endParaRPr lang="ko-KR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836712"/>
            <a:ext cx="8748464" cy="5328592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None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4078" indent="-514350">
              <a:buNone/>
            </a:pP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624078" indent="-514350"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*  3154 obs. (all variables are </a:t>
            </a: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continuous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624078" indent="-514350"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   - Missing variable:  Systolic Blood Pressure 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(Mean: 128.63)</a:t>
            </a:r>
          </a:p>
          <a:p>
            <a:pPr marL="624078" indent="-514350"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   - Observed variables:  DBP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(82.02),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height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(69.78),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weight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(169.95),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(46.28), </a:t>
            </a:r>
          </a:p>
          <a:p>
            <a:pPr marL="624078" indent="-514350">
              <a:buNone/>
            </a:pP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BMI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(24.52),  and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Cholesterol 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(Mean: 226.37) </a:t>
            </a:r>
          </a:p>
          <a:p>
            <a:pPr marL="624078" indent="-514350">
              <a:buNone/>
            </a:pP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marL="624078" indent="-514350"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* Correlation =    </a:t>
            </a:r>
          </a:p>
          <a:p>
            <a:pPr marL="624078" indent="-514350">
              <a:buNone/>
            </a:pP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836712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endParaRPr lang="ko-KR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제목 2"/>
          <p:cNvSpPr txBox="1">
            <a:spLocks/>
          </p:cNvSpPr>
          <p:nvPr/>
        </p:nvSpPr>
        <p:spPr>
          <a:xfrm>
            <a:off x="8388424" y="0"/>
            <a:ext cx="755576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Data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653136"/>
            <a:ext cx="6984776" cy="179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그림 7" descr="stata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604" y="22140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9" name="그룹 8"/>
          <p:cNvGrpSpPr/>
          <p:nvPr/>
        </p:nvGrpSpPr>
        <p:grpSpPr>
          <a:xfrm>
            <a:off x="827584" y="908720"/>
            <a:ext cx="936104" cy="1728192"/>
            <a:chOff x="5258647" y="692696"/>
            <a:chExt cx="2315158" cy="4451796"/>
          </a:xfrm>
        </p:grpSpPr>
        <p:sp>
          <p:nvSpPr>
            <p:cNvPr id="10" name="타원 9"/>
            <p:cNvSpPr/>
            <p:nvPr/>
          </p:nvSpPr>
          <p:spPr>
            <a:xfrm>
              <a:off x="5868144" y="1412776"/>
              <a:ext cx="1152128" cy="115212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1" name="직선 연결선 10"/>
            <p:cNvCxnSpPr>
              <a:stCxn id="10" idx="4"/>
            </p:cNvCxnSpPr>
            <p:nvPr/>
          </p:nvCxnSpPr>
          <p:spPr>
            <a:xfrm rot="5400000">
              <a:off x="6336196" y="2672916"/>
              <a:ext cx="2160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순서도: 대체 처리 11"/>
            <p:cNvSpPr/>
            <p:nvPr/>
          </p:nvSpPr>
          <p:spPr>
            <a:xfrm rot="2819201">
              <a:off x="6261050" y="2809106"/>
              <a:ext cx="360040" cy="360040"/>
            </a:xfrm>
            <a:prstGeom prst="flowChartAlternateProcess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" name="직선 연결선 12"/>
            <p:cNvCxnSpPr/>
            <p:nvPr/>
          </p:nvCxnSpPr>
          <p:spPr>
            <a:xfrm flipV="1">
              <a:off x="6660232" y="2708920"/>
              <a:ext cx="648072" cy="2880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원호 13"/>
            <p:cNvSpPr/>
            <p:nvPr/>
          </p:nvSpPr>
          <p:spPr>
            <a:xfrm rot="6560958">
              <a:off x="7213765" y="2347558"/>
              <a:ext cx="360040" cy="360040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5" name="직선 연결선 14"/>
            <p:cNvCxnSpPr/>
            <p:nvPr/>
          </p:nvCxnSpPr>
          <p:spPr>
            <a:xfrm rot="10800000" flipV="1">
              <a:off x="5508104" y="2996952"/>
              <a:ext cx="720080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원호 15"/>
            <p:cNvSpPr/>
            <p:nvPr/>
          </p:nvSpPr>
          <p:spPr>
            <a:xfrm rot="9629386">
              <a:off x="5258647" y="2877570"/>
              <a:ext cx="360040" cy="360040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7" name="직선 연결선 16"/>
            <p:cNvCxnSpPr/>
            <p:nvPr/>
          </p:nvCxnSpPr>
          <p:spPr>
            <a:xfrm rot="5400000" flipH="1" flipV="1">
              <a:off x="6336196" y="3320988"/>
              <a:ext cx="2160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 rot="5400000" flipH="1" flipV="1">
              <a:off x="6300192" y="3501008"/>
              <a:ext cx="216024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정오각형 18"/>
            <p:cNvSpPr/>
            <p:nvPr/>
          </p:nvSpPr>
          <p:spPr>
            <a:xfrm>
              <a:off x="6206976" y="3645024"/>
              <a:ext cx="309240" cy="144016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0" name="직선 연결선 19"/>
            <p:cNvCxnSpPr/>
            <p:nvPr/>
          </p:nvCxnSpPr>
          <p:spPr>
            <a:xfrm rot="16200000" flipH="1">
              <a:off x="6192180" y="4041068"/>
              <a:ext cx="648072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5400000">
              <a:off x="5844840" y="4100376"/>
              <a:ext cx="720080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rot="16200000" flipH="1">
              <a:off x="6444208" y="4581128"/>
              <a:ext cx="648072" cy="3600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>
              <a:off x="5796136" y="4784452"/>
              <a:ext cx="648072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24" name="그림 23" descr="stata logo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84168" y="2780928"/>
              <a:ext cx="720080" cy="432048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25" name="그림 24" descr="jin_face2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64088" y="692696"/>
              <a:ext cx="1944216" cy="2171429"/>
            </a:xfrm>
            <a:prstGeom prst="rect">
              <a:avLst/>
            </a:prstGeom>
          </p:spPr>
        </p:pic>
      </p:grpSp>
      <p:sp>
        <p:nvSpPr>
          <p:cNvPr id="26" name="사각형 설명선 25"/>
          <p:cNvSpPr/>
          <p:nvPr/>
        </p:nvSpPr>
        <p:spPr>
          <a:xfrm>
            <a:off x="1979712" y="980728"/>
            <a:ext cx="6984776" cy="792088"/>
          </a:xfrm>
          <a:prstGeom prst="wedgeRectCallout">
            <a:avLst>
              <a:gd name="adj1" fmla="val -37094"/>
              <a:gd name="adj2" fmla="val 775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Example Data </a:t>
            </a:r>
          </a:p>
          <a:p>
            <a:pPr algn="ctr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(“A Predictive Study of Coronary Heart Disease” )</a:t>
            </a:r>
            <a:endParaRPr lang="ko-KR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653298" y="28135"/>
            <a:ext cx="8460432" cy="69269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Method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ko-KR" sz="2000" dirty="0" smtClean="0"/>
              <a:t> 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1. Missing Mechanisms</a:t>
            </a:r>
          </a:p>
          <a:p>
            <a:pPr marL="452628" indent="-342900">
              <a:buNone/>
            </a:pP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    1) MCAR: Randomly </a:t>
            </a:r>
            <a:r>
              <a:rPr lang="en-US" altLang="ko-KR" sz="1800" u="sng" dirty="0" smtClean="0">
                <a:latin typeface="Times New Roman" pitchFamily="18" charset="0"/>
                <a:cs typeface="Times New Roman" pitchFamily="18" charset="0"/>
              </a:rPr>
              <a:t>Z1(SBP)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deleted  </a:t>
            </a:r>
            <a:endParaRPr lang="ko-KR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2628" indent="-342900">
              <a:lnSpc>
                <a:spcPct val="150000"/>
              </a:lnSpc>
              <a:buNone/>
            </a:pP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    2) MAR: After sorting by one of </a:t>
            </a:r>
            <a:r>
              <a:rPr lang="en-US" altLang="ko-KR" sz="1800" u="sng" dirty="0" smtClean="0">
                <a:latin typeface="Times New Roman" pitchFamily="18" charset="0"/>
                <a:cs typeface="Times New Roman" pitchFamily="18" charset="0"/>
              </a:rPr>
              <a:t>X(obs.var)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ko-KR" sz="1800" u="sng" dirty="0" smtClean="0">
                <a:latin typeface="Times New Roman" pitchFamily="18" charset="0"/>
                <a:cs typeface="Times New Roman" pitchFamily="18" charset="0"/>
              </a:rPr>
              <a:t>Z1(SBP)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deleted  </a:t>
            </a:r>
            <a:endParaRPr lang="ko-KR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ko-KR" altLang="en-US" sz="1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altLang="ko-KR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NMAR: After sorting by </a:t>
            </a:r>
            <a:r>
              <a:rPr lang="en-US" altLang="ko-KR" sz="18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Z1(SBP)</a:t>
            </a:r>
            <a:r>
              <a:rPr lang="en-US" altLang="ko-KR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ko-KR" sz="18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Z1(SBP)</a:t>
            </a:r>
            <a:r>
              <a:rPr lang="en-US" altLang="ko-KR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deleted </a:t>
            </a: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endParaRPr lang="en-US" altLang="ko-K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ko-KR" sz="1800" b="1" dirty="0" smtClean="0">
                <a:latin typeface="Times New Roman" pitchFamily="18" charset="0"/>
                <a:cs typeface="Times New Roman" pitchFamily="18" charset="0"/>
              </a:rPr>
              <a:t>Biasness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mainly measured by </a:t>
            </a:r>
          </a:p>
          <a:p>
            <a:pPr>
              <a:buNone/>
            </a:pP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ko-KR" sz="1800" b="1" dirty="0" smtClean="0">
                <a:latin typeface="Times New Roman" pitchFamily="18" charset="0"/>
                <a:cs typeface="Times New Roman" pitchFamily="18" charset="0"/>
              </a:rPr>
              <a:t>RMSE (Root Mean Square Error)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ko-KR" sz="1800" dirty="0" err="1" smtClean="0">
                <a:latin typeface="Times New Roman" pitchFamily="18" charset="0"/>
                <a:cs typeface="Times New Roman" pitchFamily="18" charset="0"/>
              </a:rPr>
              <a:t>Sqrt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(Variance of Estimates + Bias^2) </a:t>
            </a:r>
          </a:p>
          <a:p>
            <a:pPr>
              <a:buNone/>
            </a:pP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          : captures estimates’ Accuracy and Variability </a:t>
            </a:r>
          </a:p>
          <a:p>
            <a:pPr>
              <a:buNone/>
            </a:pP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             and compares them in the same units. </a:t>
            </a:r>
          </a:p>
          <a:p>
            <a:pPr>
              <a:buNone/>
            </a:pP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* True value= Mean of Z1 (SBP) at 0% missing </a:t>
            </a:r>
          </a:p>
          <a:p>
            <a:pPr>
              <a:buNone/>
            </a:pP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                                      * Estimate= Mean of Z1 (SBP) at 10% to 80% missing after MI </a:t>
            </a:r>
          </a:p>
          <a:p>
            <a:pPr>
              <a:buNone/>
            </a:pP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</a:p>
          <a:p>
            <a:pPr>
              <a:buNone/>
            </a:pPr>
            <a:endParaRPr lang="en-US" altLang="ko-K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o-KR" altLang="en-US" sz="2000" dirty="0"/>
          </a:p>
        </p:txBody>
      </p:sp>
      <p:sp>
        <p:nvSpPr>
          <p:cNvPr id="11" name="오른쪽 중괄호 10"/>
          <p:cNvSpPr/>
          <p:nvPr/>
        </p:nvSpPr>
        <p:spPr>
          <a:xfrm>
            <a:off x="6588224" y="1412776"/>
            <a:ext cx="432048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24134" y="1484784"/>
            <a:ext cx="23198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  to  0%, 10%,  20%, </a:t>
            </a:r>
          </a:p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      30%, 40%, 50%, </a:t>
            </a:r>
          </a:p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      60%, 70%, 80% 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제목 2"/>
          <p:cNvSpPr txBox="1">
            <a:spLocks/>
          </p:cNvSpPr>
          <p:nvPr/>
        </p:nvSpPr>
        <p:spPr>
          <a:xfrm>
            <a:off x="8172400" y="0"/>
            <a:ext cx="971600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4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Method</a:t>
            </a:r>
            <a:r>
              <a:rPr kumimoji="0" lang="en-US" altLang="ko-K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1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그림 13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5129" y="22140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9" name="그룹 8"/>
          <p:cNvGrpSpPr/>
          <p:nvPr/>
        </p:nvGrpSpPr>
        <p:grpSpPr>
          <a:xfrm>
            <a:off x="827584" y="4913784"/>
            <a:ext cx="1008112" cy="1944216"/>
            <a:chOff x="5258647" y="692696"/>
            <a:chExt cx="2315158" cy="4451796"/>
          </a:xfrm>
        </p:grpSpPr>
        <p:sp>
          <p:nvSpPr>
            <p:cNvPr id="10" name="타원 9"/>
            <p:cNvSpPr/>
            <p:nvPr/>
          </p:nvSpPr>
          <p:spPr>
            <a:xfrm>
              <a:off x="5868144" y="1412776"/>
              <a:ext cx="1152128" cy="115212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5" name="직선 연결선 14"/>
            <p:cNvCxnSpPr>
              <a:stCxn id="10" idx="4"/>
            </p:cNvCxnSpPr>
            <p:nvPr/>
          </p:nvCxnSpPr>
          <p:spPr>
            <a:xfrm rot="5400000">
              <a:off x="6336196" y="2672916"/>
              <a:ext cx="2160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순서도: 대체 처리 15"/>
            <p:cNvSpPr/>
            <p:nvPr/>
          </p:nvSpPr>
          <p:spPr>
            <a:xfrm rot="2819201">
              <a:off x="6261050" y="2809106"/>
              <a:ext cx="360040" cy="360040"/>
            </a:xfrm>
            <a:prstGeom prst="flowChartAlternateProcess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8" name="직선 연결선 17"/>
            <p:cNvCxnSpPr/>
            <p:nvPr/>
          </p:nvCxnSpPr>
          <p:spPr>
            <a:xfrm flipV="1">
              <a:off x="6660232" y="2708920"/>
              <a:ext cx="648072" cy="2880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원호 18"/>
            <p:cNvSpPr/>
            <p:nvPr/>
          </p:nvSpPr>
          <p:spPr>
            <a:xfrm rot="6560958">
              <a:off x="7213765" y="2347558"/>
              <a:ext cx="360040" cy="360040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0" name="직선 연결선 19"/>
            <p:cNvCxnSpPr/>
            <p:nvPr/>
          </p:nvCxnSpPr>
          <p:spPr>
            <a:xfrm rot="10800000" flipV="1">
              <a:off x="5508104" y="2996952"/>
              <a:ext cx="720080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원호 20"/>
            <p:cNvSpPr/>
            <p:nvPr/>
          </p:nvSpPr>
          <p:spPr>
            <a:xfrm rot="9629386">
              <a:off x="5258647" y="2877570"/>
              <a:ext cx="360040" cy="360040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2" name="직선 연결선 21"/>
            <p:cNvCxnSpPr/>
            <p:nvPr/>
          </p:nvCxnSpPr>
          <p:spPr>
            <a:xfrm rot="5400000" flipH="1" flipV="1">
              <a:off x="6336196" y="3320988"/>
              <a:ext cx="2160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6300192" y="3501008"/>
              <a:ext cx="216024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정오각형 23"/>
            <p:cNvSpPr/>
            <p:nvPr/>
          </p:nvSpPr>
          <p:spPr>
            <a:xfrm>
              <a:off x="6206976" y="3645024"/>
              <a:ext cx="309240" cy="144016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5" name="직선 연결선 24"/>
            <p:cNvCxnSpPr/>
            <p:nvPr/>
          </p:nvCxnSpPr>
          <p:spPr>
            <a:xfrm rot="16200000" flipH="1">
              <a:off x="6192180" y="4041068"/>
              <a:ext cx="648072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 rot="5400000">
              <a:off x="5844840" y="4100376"/>
              <a:ext cx="720080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 rot="16200000" flipH="1">
              <a:off x="6444208" y="4581128"/>
              <a:ext cx="648072" cy="3600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 rot="5400000">
              <a:off x="5796136" y="4784452"/>
              <a:ext cx="648072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29" name="그림 28" descr="stata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84168" y="2780928"/>
              <a:ext cx="720080" cy="432048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30" name="그림 29" descr="jin_face2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64088" y="692696"/>
              <a:ext cx="1944216" cy="2171429"/>
            </a:xfrm>
            <a:prstGeom prst="rect">
              <a:avLst/>
            </a:prstGeom>
          </p:spPr>
        </p:pic>
      </p:grpSp>
      <p:sp>
        <p:nvSpPr>
          <p:cNvPr id="31" name="사각형 설명선 30"/>
          <p:cNvSpPr/>
          <p:nvPr/>
        </p:nvSpPr>
        <p:spPr>
          <a:xfrm>
            <a:off x="2195736" y="5877272"/>
            <a:ext cx="6552728" cy="648072"/>
          </a:xfrm>
          <a:prstGeom prst="wedgeRectCallout">
            <a:avLst>
              <a:gd name="adj1" fmla="val -48205"/>
              <a:gd name="adj2" fmla="val -7724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lnSpc>
                <a:spcPct val="150000"/>
              </a:lnSpc>
            </a:pP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When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 RMSE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“smaller”  →  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Estimation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“better”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886003"/>
          </a:xfrm>
        </p:spPr>
        <p:txBody>
          <a:bodyPr>
            <a:noAutofit/>
          </a:bodyPr>
          <a:lstStyle/>
          <a:p>
            <a:pPr marL="624078" indent="-514350"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3. The method to deal with missing values 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(to measure effectiveness of MI)</a:t>
            </a:r>
          </a:p>
          <a:p>
            <a:pPr marL="624078" indent="-514350"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  Complete Case Analysis (CCA) </a:t>
            </a:r>
          </a:p>
          <a:p>
            <a:pPr marL="624078" indent="-514350"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  Multiple Imputation (MI)</a:t>
            </a:r>
          </a:p>
          <a:p>
            <a:pPr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4. Imputation numbers</a:t>
            </a:r>
          </a:p>
          <a:p>
            <a:pPr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M=10, 20, 30, 40, and 50 numbers </a:t>
            </a:r>
          </a:p>
          <a:p>
            <a:pPr>
              <a:buNone/>
            </a:pP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5. Imputation model</a:t>
            </a:r>
          </a:p>
          <a:p>
            <a:pPr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   (z1= </a:t>
            </a:r>
            <a:r>
              <a:rPr lang="en-US" altLang="ko-KR" sz="2000" u="sng" dirty="0" smtClean="0">
                <a:latin typeface="Times New Roman" pitchFamily="18" charset="0"/>
                <a:cs typeface="Times New Roman" pitchFamily="18" charset="0"/>
              </a:rPr>
              <a:t>x1 x2 x3 x4 x5x6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),             (z1= </a:t>
            </a:r>
            <a:r>
              <a:rPr lang="en-US" altLang="ko-KR" sz="2000" u="sng" dirty="0" smtClean="0">
                <a:latin typeface="Times New Roman" pitchFamily="18" charset="0"/>
                <a:cs typeface="Times New Roman" pitchFamily="18" charset="0"/>
              </a:rPr>
              <a:t>x1 x2 x5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),             (z1= </a:t>
            </a:r>
            <a:r>
              <a:rPr lang="en-US" altLang="ko-KR" sz="2000" u="sng" dirty="0" smtClean="0">
                <a:latin typeface="Times New Roman" pitchFamily="18" charset="0"/>
                <a:cs typeface="Times New Roman" pitchFamily="18" charset="0"/>
              </a:rPr>
              <a:t>x3 x4x6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all variable                            highly corr. </a:t>
            </a:r>
            <a:r>
              <a:rPr lang="en-US" altLang="ko-KR" sz="1600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 to z1                 rarely corr. </a:t>
            </a:r>
            <a:r>
              <a:rPr lang="en-US" altLang="ko-KR" sz="1600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>
              <a:buNone/>
            </a:pP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제목 2"/>
          <p:cNvSpPr txBox="1">
            <a:spLocks/>
          </p:cNvSpPr>
          <p:nvPr/>
        </p:nvSpPr>
        <p:spPr>
          <a:xfrm>
            <a:off x="683568" y="70338"/>
            <a:ext cx="8460432" cy="620688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Method</a:t>
            </a:r>
            <a:endParaRPr kumimoji="0" lang="ko-KR" alt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오른쪽 중괄호 14"/>
          <p:cNvSpPr/>
          <p:nvPr/>
        </p:nvSpPr>
        <p:spPr>
          <a:xfrm rot="10800000">
            <a:off x="827584" y="1340768"/>
            <a:ext cx="216024" cy="648072"/>
          </a:xfrm>
          <a:prstGeom prst="rightBrace">
            <a:avLst>
              <a:gd name="adj1" fmla="val 8333"/>
              <a:gd name="adj2" fmla="val 8141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제목 2"/>
          <p:cNvSpPr txBox="1">
            <a:spLocks/>
          </p:cNvSpPr>
          <p:nvPr/>
        </p:nvSpPr>
        <p:spPr>
          <a:xfrm>
            <a:off x="8172400" y="0"/>
            <a:ext cx="971600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4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Method</a:t>
            </a:r>
            <a:r>
              <a:rPr kumimoji="0" lang="en-US" altLang="ko-K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1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그림 10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04" y="16425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14" name="그룹 13"/>
          <p:cNvGrpSpPr/>
          <p:nvPr/>
        </p:nvGrpSpPr>
        <p:grpSpPr>
          <a:xfrm>
            <a:off x="1043608" y="4941168"/>
            <a:ext cx="864096" cy="1728192"/>
            <a:chOff x="5258647" y="692696"/>
            <a:chExt cx="2315158" cy="4451796"/>
          </a:xfrm>
        </p:grpSpPr>
        <p:sp>
          <p:nvSpPr>
            <p:cNvPr id="17" name="타원 16"/>
            <p:cNvSpPr/>
            <p:nvPr/>
          </p:nvSpPr>
          <p:spPr>
            <a:xfrm>
              <a:off x="5868144" y="1412776"/>
              <a:ext cx="1152128" cy="115212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8" name="직선 연결선 17"/>
            <p:cNvCxnSpPr>
              <a:stCxn id="17" idx="4"/>
            </p:cNvCxnSpPr>
            <p:nvPr/>
          </p:nvCxnSpPr>
          <p:spPr>
            <a:xfrm rot="5400000">
              <a:off x="6336196" y="2672916"/>
              <a:ext cx="2160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순서도: 대체 처리 18"/>
            <p:cNvSpPr/>
            <p:nvPr/>
          </p:nvSpPr>
          <p:spPr>
            <a:xfrm rot="2819201">
              <a:off x="6261050" y="2809106"/>
              <a:ext cx="360040" cy="360040"/>
            </a:xfrm>
            <a:prstGeom prst="flowChartAlternateProcess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0" name="직선 연결선 19"/>
            <p:cNvCxnSpPr/>
            <p:nvPr/>
          </p:nvCxnSpPr>
          <p:spPr>
            <a:xfrm flipV="1">
              <a:off x="6660232" y="2708920"/>
              <a:ext cx="648072" cy="2880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원호 20"/>
            <p:cNvSpPr/>
            <p:nvPr/>
          </p:nvSpPr>
          <p:spPr>
            <a:xfrm rot="6560958">
              <a:off x="7213765" y="2347558"/>
              <a:ext cx="360040" cy="360040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2" name="직선 연결선 21"/>
            <p:cNvCxnSpPr/>
            <p:nvPr/>
          </p:nvCxnSpPr>
          <p:spPr>
            <a:xfrm rot="10800000" flipV="1">
              <a:off x="5508104" y="2996952"/>
              <a:ext cx="720080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원호 22"/>
            <p:cNvSpPr/>
            <p:nvPr/>
          </p:nvSpPr>
          <p:spPr>
            <a:xfrm rot="9629386">
              <a:off x="5258647" y="2877570"/>
              <a:ext cx="360040" cy="360040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4" name="직선 연결선 23"/>
            <p:cNvCxnSpPr/>
            <p:nvPr/>
          </p:nvCxnSpPr>
          <p:spPr>
            <a:xfrm rot="5400000" flipH="1" flipV="1">
              <a:off x="6336196" y="3320988"/>
              <a:ext cx="2160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직선 연결선 24"/>
            <p:cNvCxnSpPr/>
            <p:nvPr/>
          </p:nvCxnSpPr>
          <p:spPr>
            <a:xfrm rot="5400000" flipH="1" flipV="1">
              <a:off x="6300192" y="3501008"/>
              <a:ext cx="216024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정오각형 25"/>
            <p:cNvSpPr/>
            <p:nvPr/>
          </p:nvSpPr>
          <p:spPr>
            <a:xfrm>
              <a:off x="6206976" y="3645024"/>
              <a:ext cx="309240" cy="144016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7" name="직선 연결선 26"/>
            <p:cNvCxnSpPr/>
            <p:nvPr/>
          </p:nvCxnSpPr>
          <p:spPr>
            <a:xfrm rot="16200000" flipH="1">
              <a:off x="6192180" y="4041068"/>
              <a:ext cx="648072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 rot="5400000">
              <a:off x="5844840" y="4100376"/>
              <a:ext cx="720080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 rot="16200000" flipH="1">
              <a:off x="6444208" y="4581128"/>
              <a:ext cx="648072" cy="3600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>
              <a:off x="5796136" y="4784452"/>
              <a:ext cx="648072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31" name="그림 30" descr="stata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84168" y="2780928"/>
              <a:ext cx="720080" cy="432048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32" name="그림 31" descr="jin_face2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64088" y="692696"/>
              <a:ext cx="1944216" cy="2171429"/>
            </a:xfrm>
            <a:prstGeom prst="rect">
              <a:avLst/>
            </a:prstGeom>
          </p:spPr>
        </p:pic>
      </p:grpSp>
      <p:sp>
        <p:nvSpPr>
          <p:cNvPr id="33" name="사각형 설명선 32"/>
          <p:cNvSpPr/>
          <p:nvPr/>
        </p:nvSpPr>
        <p:spPr>
          <a:xfrm>
            <a:off x="2195736" y="5733256"/>
            <a:ext cx="5040560" cy="864096"/>
          </a:xfrm>
          <a:prstGeom prst="wedgeRectCallout">
            <a:avLst>
              <a:gd name="adj1" fmla="val -48205"/>
              <a:gd name="adj2" fmla="val -7724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lnSpc>
                <a:spcPct val="150000"/>
              </a:lnSpc>
            </a:pP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z1=x1x2x5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model is best model </a:t>
            </a:r>
          </a:p>
          <a:p>
            <a:pPr marL="342900" indent="-342900" algn="ctr">
              <a:lnSpc>
                <a:spcPct val="150000"/>
              </a:lnSpc>
            </a:pP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b/c 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smallest RMSE</a:t>
            </a:r>
            <a:endParaRPr lang="ko-KR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908720"/>
            <a:ext cx="8424936" cy="4752528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None/>
            </a:pP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6. Imputation Mechanisms </a:t>
            </a:r>
          </a:p>
          <a:p>
            <a:pPr marL="624078" indent="-514350">
              <a:buNone/>
            </a:pP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7. 500 repetitions on each MI  </a:t>
            </a:r>
            <a:r>
              <a:rPr lang="en-US" altLang="ko-KR" sz="1900" dirty="0" smtClean="0">
                <a:latin typeface="Times New Roman" pitchFamily="18" charset="0"/>
                <a:cs typeface="Times New Roman" pitchFamily="18" charset="0"/>
              </a:rPr>
              <a:t>(to reduce random variability of imputation)</a:t>
            </a:r>
          </a:p>
          <a:p>
            <a:pPr marL="624078" indent="-514350">
              <a:lnSpc>
                <a:spcPct val="150000"/>
              </a:lnSpc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ex)</a:t>
            </a: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 M=10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*500 reps. 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Average them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endParaRPr lang="en-US" altLang="ko-K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   …</a:t>
            </a:r>
          </a:p>
          <a:p>
            <a:pPr marL="624078" indent="-514350">
              <a:lnSpc>
                <a:spcPct val="150000"/>
              </a:lnSpc>
              <a:buNone/>
            </a:pP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        M=50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*500 reps. 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Average them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endParaRPr lang="en-US" altLang="ko-K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lnSpc>
                <a:spcPct val="150000"/>
              </a:lnSpc>
              <a:buNone/>
            </a:pP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8. Statistical Software </a:t>
            </a:r>
          </a:p>
          <a:p>
            <a:pPr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 STATA11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(Multiple Imputation)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제목 2"/>
          <p:cNvSpPr txBox="1">
            <a:spLocks/>
          </p:cNvSpPr>
          <p:nvPr/>
        </p:nvSpPr>
        <p:spPr>
          <a:xfrm>
            <a:off x="649249" y="112542"/>
            <a:ext cx="8460432" cy="620688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Method</a:t>
            </a:r>
            <a:endParaRPr kumimoji="0" lang="ko-KR" alt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제목 2"/>
          <p:cNvSpPr txBox="1">
            <a:spLocks/>
          </p:cNvSpPr>
          <p:nvPr/>
        </p:nvSpPr>
        <p:spPr>
          <a:xfrm>
            <a:off x="8172400" y="0"/>
            <a:ext cx="971600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4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Method</a:t>
            </a:r>
            <a:r>
              <a:rPr kumimoji="0" lang="en-US" altLang="ko-K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1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그림 6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04" y="20235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32" name="그룹 31"/>
          <p:cNvGrpSpPr/>
          <p:nvPr/>
        </p:nvGrpSpPr>
        <p:grpSpPr>
          <a:xfrm>
            <a:off x="4716016" y="3573016"/>
            <a:ext cx="3888432" cy="1584176"/>
            <a:chOff x="4845472" y="1700808"/>
            <a:chExt cx="3975000" cy="2016224"/>
          </a:xfrm>
        </p:grpSpPr>
        <p:grpSp>
          <p:nvGrpSpPr>
            <p:cNvPr id="10" name="그룹 9"/>
            <p:cNvGrpSpPr/>
            <p:nvPr/>
          </p:nvGrpSpPr>
          <p:grpSpPr>
            <a:xfrm>
              <a:off x="7812360" y="1772816"/>
              <a:ext cx="1008112" cy="1944216"/>
              <a:chOff x="5258647" y="692696"/>
              <a:chExt cx="2315158" cy="4451796"/>
            </a:xfrm>
          </p:grpSpPr>
          <p:sp>
            <p:nvSpPr>
              <p:cNvPr id="11" name="타원 10"/>
              <p:cNvSpPr/>
              <p:nvPr/>
            </p:nvSpPr>
            <p:spPr>
              <a:xfrm>
                <a:off x="5868144" y="1412776"/>
                <a:ext cx="1152128" cy="115212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2" name="직선 연결선 11"/>
              <p:cNvCxnSpPr>
                <a:stCxn id="11" idx="4"/>
              </p:cNvCxnSpPr>
              <p:nvPr/>
            </p:nvCxnSpPr>
            <p:spPr>
              <a:xfrm rot="5400000">
                <a:off x="6336196" y="2672916"/>
                <a:ext cx="21602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" name="순서도: 대체 처리 12"/>
              <p:cNvSpPr/>
              <p:nvPr/>
            </p:nvSpPr>
            <p:spPr>
              <a:xfrm rot="2819201">
                <a:off x="6261050" y="2809106"/>
                <a:ext cx="360040" cy="360040"/>
              </a:xfrm>
              <a:prstGeom prst="flowChartAlternateProcess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4" name="직선 연결선 13"/>
              <p:cNvCxnSpPr/>
              <p:nvPr/>
            </p:nvCxnSpPr>
            <p:spPr>
              <a:xfrm flipV="1">
                <a:off x="6660232" y="2708920"/>
                <a:ext cx="648072" cy="28803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원호 14"/>
              <p:cNvSpPr/>
              <p:nvPr/>
            </p:nvSpPr>
            <p:spPr>
              <a:xfrm rot="6560958">
                <a:off x="7213765" y="2347558"/>
                <a:ext cx="360040" cy="360040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6" name="직선 연결선 15"/>
              <p:cNvCxnSpPr/>
              <p:nvPr/>
            </p:nvCxnSpPr>
            <p:spPr>
              <a:xfrm rot="10800000" flipV="1">
                <a:off x="5508104" y="2996952"/>
                <a:ext cx="72008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원호 16"/>
              <p:cNvSpPr/>
              <p:nvPr/>
            </p:nvSpPr>
            <p:spPr>
              <a:xfrm rot="9629386">
                <a:off x="5258647" y="2877570"/>
                <a:ext cx="360040" cy="360040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8" name="직선 연결선 17"/>
              <p:cNvCxnSpPr/>
              <p:nvPr/>
            </p:nvCxnSpPr>
            <p:spPr>
              <a:xfrm rot="5400000" flipH="1" flipV="1">
                <a:off x="6336196" y="3320988"/>
                <a:ext cx="21602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직선 연결선 18"/>
              <p:cNvCxnSpPr/>
              <p:nvPr/>
            </p:nvCxnSpPr>
            <p:spPr>
              <a:xfrm rot="5400000" flipH="1" flipV="1">
                <a:off x="6300192" y="3501008"/>
                <a:ext cx="216024" cy="720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0" name="정오각형 19"/>
              <p:cNvSpPr/>
              <p:nvPr/>
            </p:nvSpPr>
            <p:spPr>
              <a:xfrm>
                <a:off x="6206976" y="3645024"/>
                <a:ext cx="309240" cy="144016"/>
              </a:xfrm>
              <a:prstGeom prst="pentagon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1" name="직선 연결선 20"/>
              <p:cNvCxnSpPr/>
              <p:nvPr/>
            </p:nvCxnSpPr>
            <p:spPr>
              <a:xfrm rot="16200000" flipH="1">
                <a:off x="6192180" y="4041068"/>
                <a:ext cx="648072" cy="144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직선 연결선 21"/>
              <p:cNvCxnSpPr/>
              <p:nvPr/>
            </p:nvCxnSpPr>
            <p:spPr>
              <a:xfrm rot="5400000">
                <a:off x="5844840" y="4100376"/>
                <a:ext cx="720080" cy="720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직선 연결선 22"/>
              <p:cNvCxnSpPr/>
              <p:nvPr/>
            </p:nvCxnSpPr>
            <p:spPr>
              <a:xfrm rot="16200000" flipH="1">
                <a:off x="6444208" y="4581128"/>
                <a:ext cx="648072" cy="3600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직선 연결선 23"/>
              <p:cNvCxnSpPr/>
              <p:nvPr/>
            </p:nvCxnSpPr>
            <p:spPr>
              <a:xfrm rot="5400000">
                <a:off x="5796136" y="4784452"/>
                <a:ext cx="648072" cy="720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pic>
            <p:nvPicPr>
              <p:cNvPr id="25" name="그림 24" descr="stata logo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084168" y="2780928"/>
                <a:ext cx="720080" cy="432048"/>
              </a:xfrm>
              <a:prstGeom prst="ellipse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  <p:pic>
            <p:nvPicPr>
              <p:cNvPr id="26" name="그림 25" descr="jin_face2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5364088" y="692696"/>
                <a:ext cx="1944216" cy="2171429"/>
              </a:xfrm>
              <a:prstGeom prst="rect">
                <a:avLst/>
              </a:prstGeom>
            </p:spPr>
          </p:pic>
        </p:grpSp>
        <p:sp>
          <p:nvSpPr>
            <p:cNvPr id="27" name="사각형 설명선 26"/>
            <p:cNvSpPr/>
            <p:nvPr/>
          </p:nvSpPr>
          <p:spPr>
            <a:xfrm>
              <a:off x="4860032" y="1700808"/>
              <a:ext cx="3024336" cy="432048"/>
            </a:xfrm>
            <a:prstGeom prst="wedgeRectCallout">
              <a:avLst>
                <a:gd name="adj1" fmla="val 38235"/>
                <a:gd name="adj2" fmla="val 87363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42900" indent="-342900" algn="ctr">
                <a:lnSpc>
                  <a:spcPct val="150000"/>
                </a:lnSpc>
              </a:pPr>
              <a:r>
                <a:rPr lang="en-US" altLang="ko-KR" sz="1700" dirty="0" smtClean="0">
                  <a:latin typeface="Courier New" pitchFamily="49" charset="0"/>
                  <a:cs typeface="Courier New" pitchFamily="49" charset="0"/>
                </a:rPr>
                <a:t>Mean of Est. for </a:t>
              </a:r>
              <a:r>
                <a:rPr lang="en-US" altLang="ko-KR" sz="1700" b="1" dirty="0" smtClean="0">
                  <a:latin typeface="Courier New" pitchFamily="49" charset="0"/>
                  <a:cs typeface="Courier New" pitchFamily="49" charset="0"/>
                </a:rPr>
                <a:t>M=10</a:t>
              </a:r>
              <a:endParaRPr lang="ko-KR" altLang="en-US" sz="17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8" name="사각형 설명선 27"/>
            <p:cNvSpPr/>
            <p:nvPr/>
          </p:nvSpPr>
          <p:spPr>
            <a:xfrm>
              <a:off x="4845472" y="2603500"/>
              <a:ext cx="3024336" cy="432048"/>
            </a:xfrm>
            <a:prstGeom prst="wedgeRectCallout">
              <a:avLst>
                <a:gd name="adj1" fmla="val 38235"/>
                <a:gd name="adj2" fmla="val -83127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42900" indent="-342900" algn="ctr">
                <a:lnSpc>
                  <a:spcPct val="150000"/>
                </a:lnSpc>
              </a:pPr>
              <a:r>
                <a:rPr lang="en-US" altLang="ko-KR" sz="1700" dirty="0" smtClean="0">
                  <a:latin typeface="Courier New" pitchFamily="49" charset="0"/>
                  <a:cs typeface="Courier New" pitchFamily="49" charset="0"/>
                </a:rPr>
                <a:t>Mean of Est. for </a:t>
              </a:r>
              <a:r>
                <a:rPr lang="en-US" altLang="ko-KR" sz="1700" b="1" dirty="0" smtClean="0">
                  <a:latin typeface="Courier New" pitchFamily="49" charset="0"/>
                  <a:cs typeface="Courier New" pitchFamily="49" charset="0"/>
                </a:rPr>
                <a:t>M=50</a:t>
              </a:r>
              <a:endParaRPr lang="ko-KR" altLang="en-US" sz="17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755576" y="1628800"/>
            <a:ext cx="2239109" cy="923330"/>
            <a:chOff x="3847336" y="1844824"/>
            <a:chExt cx="2239109" cy="923330"/>
          </a:xfrm>
        </p:grpSpPr>
        <p:sp>
          <p:nvSpPr>
            <p:cNvPr id="30" name="TextBox 29"/>
            <p:cNvSpPr txBox="1"/>
            <p:nvPr/>
          </p:nvSpPr>
          <p:spPr>
            <a:xfrm>
              <a:off x="4067944" y="1844824"/>
              <a:ext cx="20185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>
                  <a:latin typeface="Times New Roman" pitchFamily="18" charset="0"/>
                  <a:cs typeface="Times New Roman" pitchFamily="18" charset="0"/>
                </a:rPr>
                <a:t>Regression method </a:t>
              </a:r>
            </a:p>
            <a:p>
              <a:r>
                <a:rPr lang="en-US" altLang="ko-KR" dirty="0" smtClean="0">
                  <a:latin typeface="Times New Roman" pitchFamily="18" charset="0"/>
                  <a:cs typeface="Times New Roman" pitchFamily="18" charset="0"/>
                </a:rPr>
                <a:t>PMM </a:t>
              </a:r>
            </a:p>
            <a:p>
              <a:r>
                <a:rPr lang="en-US" altLang="ko-KR" dirty="0" smtClean="0">
                  <a:latin typeface="Times New Roman" pitchFamily="18" charset="0"/>
                  <a:cs typeface="Times New Roman" pitchFamily="18" charset="0"/>
                </a:rPr>
                <a:t>MCMC</a:t>
              </a:r>
              <a:endParaRPr lang="ko-KR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오른쪽 중괄호 30"/>
            <p:cNvSpPr/>
            <p:nvPr/>
          </p:nvSpPr>
          <p:spPr>
            <a:xfrm rot="10800000">
              <a:off x="3847336" y="1865412"/>
              <a:ext cx="216024" cy="864096"/>
            </a:xfrm>
            <a:prstGeom prst="rightBrace">
              <a:avLst>
                <a:gd name="adj1" fmla="val 8333"/>
                <a:gd name="adj2" fmla="val 8141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755576" y="692696"/>
            <a:ext cx="8229600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o-KR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996876" y="230932"/>
            <a:ext cx="8208912" cy="620688"/>
          </a:xfrm>
        </p:spPr>
        <p:txBody>
          <a:bodyPr>
            <a:noAutofit/>
          </a:bodyPr>
          <a:lstStyle/>
          <a:p>
            <a:r>
              <a:rPr lang="en-US" altLang="ko-KR" sz="3200" dirty="0" smtClean="0">
                <a:latin typeface="Times New Roman" pitchFamily="18" charset="0"/>
                <a:cs typeface="Times New Roman" pitchFamily="18" charset="0"/>
              </a:rPr>
              <a:t>Result </a:t>
            </a:r>
            <a:r>
              <a:rPr lang="en-US" altLang="ko-KR" sz="32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(simulated data) </a:t>
            </a:r>
            <a:r>
              <a:rPr lang="en-US" altLang="ko-KR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ko-KR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ko-KR" sz="3200" dirty="0" smtClean="0">
                <a:effectLst/>
                <a:latin typeface="Times New Roman" pitchFamily="18" charset="0"/>
                <a:cs typeface="Times New Roman" pitchFamily="18" charset="0"/>
              </a:rPr>
              <a:t>1. CCA vs. MI* by RMSE</a:t>
            </a:r>
            <a:endParaRPr lang="ko-KR" altLang="en-US" sz="240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차트 3"/>
          <p:cNvGraphicFramePr/>
          <p:nvPr/>
        </p:nvGraphicFramePr>
        <p:xfrm>
          <a:off x="153468" y="1088008"/>
          <a:ext cx="3100536" cy="3155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차트 4"/>
          <p:cNvGraphicFramePr/>
          <p:nvPr/>
        </p:nvGraphicFramePr>
        <p:xfrm>
          <a:off x="3209108" y="1088008"/>
          <a:ext cx="2925216" cy="3155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차트 5"/>
          <p:cNvGraphicFramePr/>
          <p:nvPr/>
        </p:nvGraphicFramePr>
        <p:xfrm>
          <a:off x="6161436" y="1088008"/>
          <a:ext cx="2853208" cy="3155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25" name="직선 화살표 연결선 24"/>
          <p:cNvCxnSpPr/>
          <p:nvPr/>
        </p:nvCxnSpPr>
        <p:spPr>
          <a:xfrm rot="16200000" flipV="1">
            <a:off x="1783532" y="3366145"/>
            <a:ext cx="1179192" cy="25177"/>
          </a:xfrm>
          <a:prstGeom prst="straightConnector1">
            <a:avLst/>
          </a:prstGeom>
          <a:ln w="2540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>
            <a:off x="6998420" y="3091532"/>
            <a:ext cx="1656184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/>
          <p:nvPr/>
        </p:nvCxnSpPr>
        <p:spPr>
          <a:xfrm rot="5400000" flipH="1" flipV="1">
            <a:off x="8222556" y="2659484"/>
            <a:ext cx="864890" cy="794"/>
          </a:xfrm>
          <a:prstGeom prst="straightConnector1">
            <a:avLst/>
          </a:prstGeom>
          <a:ln w="2540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직선 화살표 연결선 43"/>
          <p:cNvCxnSpPr/>
          <p:nvPr/>
        </p:nvCxnSpPr>
        <p:spPr>
          <a:xfrm>
            <a:off x="4118100" y="3091532"/>
            <a:ext cx="1728192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165772" y="3451572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90108" y="3451572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98420" y="3523580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제목 2"/>
          <p:cNvSpPr txBox="1">
            <a:spLocks/>
          </p:cNvSpPr>
          <p:nvPr/>
        </p:nvSpPr>
        <p:spPr>
          <a:xfrm>
            <a:off x="8244408" y="0"/>
            <a:ext cx="899592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0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Result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457724" y="3608288"/>
            <a:ext cx="710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better</a:t>
            </a:r>
            <a:endParaRPr lang="ko-KR" alt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직선 화살표 연결선 36"/>
          <p:cNvCxnSpPr/>
          <p:nvPr/>
        </p:nvCxnSpPr>
        <p:spPr>
          <a:xfrm rot="5400000">
            <a:off x="5409258" y="2240136"/>
            <a:ext cx="720874" cy="794"/>
          </a:xfrm>
          <a:prstGeom prst="straightConnector1">
            <a:avLst/>
          </a:prstGeom>
          <a:ln w="127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/>
          <p:nvPr/>
        </p:nvCxnSpPr>
        <p:spPr>
          <a:xfrm rot="5400000">
            <a:off x="4941603" y="2492561"/>
            <a:ext cx="504850" cy="1588"/>
          </a:xfrm>
          <a:prstGeom prst="straightConnector1">
            <a:avLst/>
          </a:prstGeom>
          <a:ln w="127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/>
          <p:nvPr/>
        </p:nvCxnSpPr>
        <p:spPr>
          <a:xfrm rot="5400000">
            <a:off x="4438341" y="2635783"/>
            <a:ext cx="360040" cy="794"/>
          </a:xfrm>
          <a:prstGeom prst="straightConnector1">
            <a:avLst/>
          </a:prstGeom>
          <a:ln w="127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차트 48"/>
          <p:cNvGraphicFramePr/>
          <p:nvPr/>
        </p:nvGraphicFramePr>
        <p:xfrm>
          <a:off x="45964" y="1088008"/>
          <a:ext cx="3157884" cy="3133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0" name="차트 49"/>
          <p:cNvGraphicFramePr/>
          <p:nvPr/>
        </p:nvGraphicFramePr>
        <p:xfrm>
          <a:off x="3249812" y="1088008"/>
          <a:ext cx="2978372" cy="3061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34" name="그림 33" descr="stata log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17029" y="20235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80" name="직사각형 79"/>
          <p:cNvSpPr/>
          <p:nvPr/>
        </p:nvSpPr>
        <p:spPr>
          <a:xfrm>
            <a:off x="1403648" y="4509120"/>
            <a:ext cx="7056784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Under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 MCAR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MAR, both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CCA and MI are Good. 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86" name="그룹 85"/>
          <p:cNvGrpSpPr/>
          <p:nvPr/>
        </p:nvGrpSpPr>
        <p:grpSpPr>
          <a:xfrm>
            <a:off x="2231232" y="4970016"/>
            <a:ext cx="6912768" cy="1887984"/>
            <a:chOff x="1331640" y="4653136"/>
            <a:chExt cx="6872560" cy="2032000"/>
          </a:xfrm>
        </p:grpSpPr>
        <p:sp>
          <p:nvSpPr>
            <p:cNvPr id="79" name="사각형 설명선 78"/>
            <p:cNvSpPr/>
            <p:nvPr/>
          </p:nvSpPr>
          <p:spPr>
            <a:xfrm>
              <a:off x="1331640" y="4653136"/>
              <a:ext cx="6872560" cy="720080"/>
            </a:xfrm>
            <a:prstGeom prst="wedgeRectCallout">
              <a:avLst>
                <a:gd name="adj1" fmla="val -37665"/>
                <a:gd name="adj2" fmla="val -70585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changing scale of Y axis, Under </a:t>
              </a:r>
              <a:r>
                <a:rPr lang="en-US" altLang="ko-KR" sz="1600" b="1" dirty="0" smtClean="0">
                  <a:latin typeface="Courier New" pitchFamily="49" charset="0"/>
                  <a:cs typeface="Courier New" pitchFamily="49" charset="0"/>
                </a:rPr>
                <a:t>All</a:t>
              </a:r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 missing mechanisms,</a:t>
              </a:r>
            </a:p>
            <a:p>
              <a:pPr algn="ctr"/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altLang="ko-KR" sz="1600" b="1" dirty="0" smtClean="0">
                  <a:latin typeface="Courier New" pitchFamily="49" charset="0"/>
                  <a:cs typeface="Courier New" pitchFamily="49" charset="0"/>
                </a:rPr>
                <a:t>MI</a:t>
              </a:r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 is better than CCA</a:t>
              </a:r>
              <a:r>
                <a:rPr lang="en-US" altLang="ko-KR" sz="1600" b="1" dirty="0" smtClean="0">
                  <a:latin typeface="Courier New" pitchFamily="49" charset="0"/>
                  <a:cs typeface="Courier New" pitchFamily="49" charset="0"/>
                </a:rPr>
                <a:t>. </a:t>
              </a:r>
              <a:endParaRPr lang="ko-KR" alt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1" name="사각형 설명선 80"/>
            <p:cNvSpPr/>
            <p:nvPr/>
          </p:nvSpPr>
          <p:spPr>
            <a:xfrm>
              <a:off x="1331640" y="5445224"/>
              <a:ext cx="6859860" cy="1239912"/>
            </a:xfrm>
            <a:prstGeom prst="wedgeRectCallout">
              <a:avLst>
                <a:gd name="adj1" fmla="val -39602"/>
                <a:gd name="adj2" fmla="val -67493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457200" indent="-457200">
                <a:lnSpc>
                  <a:spcPct val="150000"/>
                </a:lnSpc>
              </a:pPr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Percent of missing  , RMSEs are linearly</a:t>
              </a:r>
            </a:p>
            <a:p>
              <a:pPr marL="457200" indent="-457200">
                <a:lnSpc>
                  <a:spcPct val="150000"/>
                </a:lnSpc>
              </a:pPr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                    &amp; Diff. of RMSE b/w CCA and MI </a:t>
              </a:r>
            </a:p>
            <a:p>
              <a:pPr marL="457200" indent="-457200">
                <a:lnSpc>
                  <a:spcPct val="150000"/>
                </a:lnSpc>
              </a:pPr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 &gt; High amount of missing, using Multiple Imputation  </a:t>
              </a:r>
            </a:p>
          </p:txBody>
        </p:sp>
        <p:cxnSp>
          <p:nvCxnSpPr>
            <p:cNvPr id="82" name="직선 화살표 연결선 81"/>
            <p:cNvCxnSpPr/>
            <p:nvPr/>
          </p:nvCxnSpPr>
          <p:spPr>
            <a:xfrm rot="5400000" flipH="1" flipV="1">
              <a:off x="3613013" y="5669466"/>
              <a:ext cx="236174" cy="1434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직선 화살표 연결선 82"/>
            <p:cNvCxnSpPr/>
            <p:nvPr/>
          </p:nvCxnSpPr>
          <p:spPr>
            <a:xfrm rot="5400000" flipH="1" flipV="1">
              <a:off x="6333401" y="5669466"/>
              <a:ext cx="236174" cy="1434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직선 화살표 연결선 83"/>
            <p:cNvCxnSpPr/>
            <p:nvPr/>
          </p:nvCxnSpPr>
          <p:spPr>
            <a:xfrm rot="5400000" flipH="1" flipV="1">
              <a:off x="7550417" y="6056970"/>
              <a:ext cx="236174" cy="1434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그룹 34"/>
          <p:cNvGrpSpPr/>
          <p:nvPr/>
        </p:nvGrpSpPr>
        <p:grpSpPr>
          <a:xfrm rot="168307">
            <a:off x="2650994" y="3943925"/>
            <a:ext cx="2473861" cy="1009081"/>
            <a:chOff x="4815176" y="908720"/>
            <a:chExt cx="2856573" cy="1266501"/>
          </a:xfrm>
        </p:grpSpPr>
        <p:cxnSp>
          <p:nvCxnSpPr>
            <p:cNvPr id="36" name="직선 연결선 35"/>
            <p:cNvCxnSpPr/>
            <p:nvPr/>
          </p:nvCxnSpPr>
          <p:spPr>
            <a:xfrm rot="10800000">
              <a:off x="6418588" y="1663328"/>
              <a:ext cx="12928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순서도: 대체 처리 38"/>
            <p:cNvSpPr/>
            <p:nvPr/>
          </p:nvSpPr>
          <p:spPr>
            <a:xfrm rot="8219201">
              <a:off x="6186248" y="1546748"/>
              <a:ext cx="215476" cy="229165"/>
            </a:xfrm>
            <a:prstGeom prst="flowChartAlternateProcess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1" name="직선 연결선 40"/>
            <p:cNvCxnSpPr>
              <a:endCxn id="47" idx="2"/>
            </p:cNvCxnSpPr>
            <p:nvPr/>
          </p:nvCxnSpPr>
          <p:spPr>
            <a:xfrm>
              <a:off x="6289302" y="1800828"/>
              <a:ext cx="1128974" cy="2241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원호 46"/>
            <p:cNvSpPr/>
            <p:nvPr/>
          </p:nvSpPr>
          <p:spPr>
            <a:xfrm rot="11960958">
              <a:off x="7412190" y="1946056"/>
              <a:ext cx="215476" cy="229165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8" name="직선 연결선 47"/>
            <p:cNvCxnSpPr/>
            <p:nvPr/>
          </p:nvCxnSpPr>
          <p:spPr>
            <a:xfrm flipV="1">
              <a:off x="6289303" y="1196752"/>
              <a:ext cx="586953" cy="3290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원호 50"/>
            <p:cNvSpPr/>
            <p:nvPr/>
          </p:nvSpPr>
          <p:spPr>
            <a:xfrm rot="15029386">
              <a:off x="6901493" y="1088983"/>
              <a:ext cx="229165" cy="215476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2" name="직선 연결선 51"/>
            <p:cNvCxnSpPr/>
            <p:nvPr/>
          </p:nvCxnSpPr>
          <p:spPr>
            <a:xfrm rot="10800000" flipH="1" flipV="1">
              <a:off x="6030731" y="1663327"/>
              <a:ext cx="12928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직선 연결선 52"/>
            <p:cNvCxnSpPr/>
            <p:nvPr/>
          </p:nvCxnSpPr>
          <p:spPr>
            <a:xfrm rot="10800000" flipH="1" flipV="1">
              <a:off x="5901445" y="1617494"/>
              <a:ext cx="129285" cy="458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정오각형 53"/>
            <p:cNvSpPr/>
            <p:nvPr/>
          </p:nvSpPr>
          <p:spPr>
            <a:xfrm rot="5400000">
              <a:off x="5759934" y="1567650"/>
              <a:ext cx="196831" cy="86190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5" name="직선 연결선 54"/>
            <p:cNvCxnSpPr/>
            <p:nvPr/>
          </p:nvCxnSpPr>
          <p:spPr>
            <a:xfrm flipH="1">
              <a:off x="5427399" y="1663327"/>
              <a:ext cx="387856" cy="9166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직선 연결선 55"/>
            <p:cNvCxnSpPr/>
            <p:nvPr/>
          </p:nvCxnSpPr>
          <p:spPr>
            <a:xfrm rot="10800000">
              <a:off x="5391905" y="1488079"/>
              <a:ext cx="430951" cy="458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직선 연결선 56"/>
            <p:cNvCxnSpPr/>
            <p:nvPr/>
          </p:nvCxnSpPr>
          <p:spPr>
            <a:xfrm rot="10800000" flipV="1">
              <a:off x="5076057" y="1754992"/>
              <a:ext cx="351343" cy="1782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10800000">
              <a:off x="5004048" y="1434163"/>
              <a:ext cx="387856" cy="458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9" name="그림 58" descr="stata logo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 rot="5400000">
              <a:off x="6060135" y="1534041"/>
              <a:ext cx="458329" cy="25857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60" name="그림 59" descr="jin_face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 rot="4161301">
              <a:off x="6403230" y="877690"/>
              <a:ext cx="1237489" cy="1299549"/>
            </a:xfrm>
            <a:prstGeom prst="rect">
              <a:avLst/>
            </a:prstGeom>
          </p:spPr>
        </p:pic>
        <p:sp>
          <p:nvSpPr>
            <p:cNvPr id="61" name="대각선 줄무늬 60"/>
            <p:cNvSpPr/>
            <p:nvPr/>
          </p:nvSpPr>
          <p:spPr>
            <a:xfrm rot="12497780">
              <a:off x="4815176" y="1005503"/>
              <a:ext cx="1440160" cy="477587"/>
            </a:xfrm>
            <a:prstGeom prst="diagStripe">
              <a:avLst>
                <a:gd name="adj" fmla="val 6541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9" grpId="0">
        <p:bldAsOne/>
      </p:bldGraphic>
      <p:bldGraphic spid="50" grpId="0">
        <p:bldAsOne/>
      </p:bldGraphic>
      <p:bldP spid="8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16744" y="1437556"/>
            <a:ext cx="8219256" cy="4666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o-KR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827584" y="0"/>
            <a:ext cx="7200800" cy="692696"/>
          </a:xfrm>
        </p:spPr>
        <p:txBody>
          <a:bodyPr>
            <a:noAutofit/>
          </a:bodyPr>
          <a:lstStyle/>
          <a:p>
            <a:r>
              <a:rPr lang="en-US" altLang="ko-K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dirty="0" smtClean="0">
                <a:effectLst/>
                <a:latin typeface="Times New Roman" pitchFamily="18" charset="0"/>
                <a:cs typeface="Times New Roman" pitchFamily="18" charset="0"/>
              </a:rPr>
              <a:t>2. imputation numbers </a:t>
            </a:r>
            <a:r>
              <a:rPr lang="en-US" altLang="ko-KR" sz="2000" dirty="0" smtClean="0">
                <a:effectLst/>
                <a:latin typeface="Times New Roman" pitchFamily="18" charset="0"/>
                <a:cs typeface="Times New Roman" pitchFamily="18" charset="0"/>
              </a:rPr>
              <a:t>(simulated data)</a:t>
            </a:r>
            <a:endParaRPr lang="ko-KR" altLang="en-US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차트 6"/>
          <p:cNvGraphicFramePr/>
          <p:nvPr/>
        </p:nvGraphicFramePr>
        <p:xfrm>
          <a:off x="0" y="945952"/>
          <a:ext cx="298782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차트 8"/>
          <p:cNvGraphicFramePr/>
          <p:nvPr/>
        </p:nvGraphicFramePr>
        <p:xfrm>
          <a:off x="3026172" y="980728"/>
          <a:ext cx="2841972" cy="3061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차트 9"/>
          <p:cNvGraphicFramePr/>
          <p:nvPr/>
        </p:nvGraphicFramePr>
        <p:xfrm>
          <a:off x="6012160" y="1017960"/>
          <a:ext cx="295232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타원 17"/>
          <p:cNvSpPr/>
          <p:nvPr/>
        </p:nvSpPr>
        <p:spPr>
          <a:xfrm>
            <a:off x="6361460" y="1576586"/>
            <a:ext cx="288032" cy="288032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21" name="직선 화살표 연결선 20"/>
          <p:cNvCxnSpPr/>
          <p:nvPr/>
        </p:nvCxnSpPr>
        <p:spPr>
          <a:xfrm rot="5400000">
            <a:off x="4517380" y="2654300"/>
            <a:ext cx="397272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23928" y="3178200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76256" y="325020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43608" y="3178200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제목 2"/>
          <p:cNvSpPr txBox="1">
            <a:spLocks/>
          </p:cNvSpPr>
          <p:nvPr/>
        </p:nvSpPr>
        <p:spPr>
          <a:xfrm>
            <a:off x="8244408" y="0"/>
            <a:ext cx="899592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0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Result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55976" y="2060848"/>
            <a:ext cx="884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Similar </a:t>
            </a:r>
            <a:endParaRPr lang="ko-KR" alt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그림 25" descr="stata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5604" y="16425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7" name="사각형 설명선 26"/>
          <p:cNvSpPr/>
          <p:nvPr/>
        </p:nvSpPr>
        <p:spPr>
          <a:xfrm>
            <a:off x="3275856" y="4293096"/>
            <a:ext cx="4464496" cy="936104"/>
          </a:xfrm>
          <a:prstGeom prst="wedgeRectCallout">
            <a:avLst>
              <a:gd name="adj1" fmla="val -41801"/>
              <a:gd name="adj2" fmla="val 8193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(Regardless of imputation #) 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  Under MCAR and MAR, </a:t>
            </a: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MI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i="1" dirty="0" smtClean="0">
                <a:latin typeface="Courier New" pitchFamily="49" charset="0"/>
                <a:cs typeface="Courier New" pitchFamily="49" charset="0"/>
              </a:rPr>
              <a:t>Good!</a:t>
            </a:r>
            <a:endParaRPr lang="en-US" altLang="ko-KR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사각형 설명선 27"/>
          <p:cNvSpPr/>
          <p:nvPr/>
        </p:nvSpPr>
        <p:spPr>
          <a:xfrm>
            <a:off x="2915816" y="4221088"/>
            <a:ext cx="5328592" cy="936104"/>
          </a:xfrm>
          <a:prstGeom prst="wedgeRectCallout">
            <a:avLst>
              <a:gd name="adj1" fmla="val -40113"/>
              <a:gd name="adj2" fmla="val 6837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Under NMAR, </a:t>
            </a: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MI </a:t>
            </a:r>
            <a:r>
              <a:rPr lang="en-US" altLang="ko-KR" sz="1600" i="1" dirty="0" smtClean="0">
                <a:latin typeface="Courier New" pitchFamily="49" charset="0"/>
                <a:cs typeface="Courier New" pitchFamily="49" charset="0"/>
              </a:rPr>
              <a:t>biased est. at 80% missing b/c large </a:t>
            </a:r>
            <a:r>
              <a:rPr lang="en-US" altLang="ko-KR" sz="1600" b="1" i="1" dirty="0" smtClean="0">
                <a:latin typeface="Courier New" pitchFamily="49" charset="0"/>
                <a:cs typeface="Courier New" pitchFamily="49" charset="0"/>
              </a:rPr>
              <a:t>RMSE</a:t>
            </a:r>
            <a:r>
              <a:rPr lang="en-US" altLang="ko-KR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≒ 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 1 SD of data=0.99 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) </a:t>
            </a:r>
          </a:p>
        </p:txBody>
      </p:sp>
      <p:grpSp>
        <p:nvGrpSpPr>
          <p:cNvPr id="378" name="그룹 377"/>
          <p:cNvGrpSpPr/>
          <p:nvPr/>
        </p:nvGrpSpPr>
        <p:grpSpPr>
          <a:xfrm>
            <a:off x="251520" y="4581128"/>
            <a:ext cx="1789443" cy="1944216"/>
            <a:chOff x="406293" y="4509120"/>
            <a:chExt cx="3016887" cy="2770414"/>
          </a:xfrm>
        </p:grpSpPr>
        <p:sp>
          <p:nvSpPr>
            <p:cNvPr id="321" name="대각선 줄무늬 320"/>
            <p:cNvSpPr/>
            <p:nvPr/>
          </p:nvSpPr>
          <p:spPr>
            <a:xfrm rot="7097780">
              <a:off x="1088289" y="6390885"/>
              <a:ext cx="993305" cy="531275"/>
            </a:xfrm>
            <a:prstGeom prst="diagStripe">
              <a:avLst>
                <a:gd name="adj" fmla="val 4178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322" name="그룹 55"/>
            <p:cNvGrpSpPr/>
            <p:nvPr/>
          </p:nvGrpSpPr>
          <p:grpSpPr>
            <a:xfrm>
              <a:off x="406293" y="4509120"/>
              <a:ext cx="3016887" cy="2770414"/>
              <a:chOff x="467544" y="325934"/>
              <a:chExt cx="3240360" cy="4399210"/>
            </a:xfrm>
          </p:grpSpPr>
          <p:cxnSp>
            <p:nvCxnSpPr>
              <p:cNvPr id="323" name="직선 연결선 322"/>
              <p:cNvCxnSpPr/>
              <p:nvPr/>
            </p:nvCxnSpPr>
            <p:spPr>
              <a:xfrm rot="5400000">
                <a:off x="2015716" y="2528900"/>
                <a:ext cx="21602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4" name="순서도: 대체 처리 323"/>
              <p:cNvSpPr/>
              <p:nvPr/>
            </p:nvSpPr>
            <p:spPr>
              <a:xfrm rot="2819201">
                <a:off x="1940570" y="2665090"/>
                <a:ext cx="360040" cy="360040"/>
              </a:xfrm>
              <a:prstGeom prst="flowChartAlternateProcess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5" name="원호 324"/>
              <p:cNvSpPr/>
              <p:nvPr/>
            </p:nvSpPr>
            <p:spPr>
              <a:xfrm rot="12676295">
                <a:off x="2119013" y="327941"/>
                <a:ext cx="360040" cy="360040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26" name="직선 연결선 325"/>
              <p:cNvCxnSpPr/>
              <p:nvPr/>
            </p:nvCxnSpPr>
            <p:spPr>
              <a:xfrm rot="5400000" flipH="1" flipV="1">
                <a:off x="2015716" y="3176972"/>
                <a:ext cx="21602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7" name="직선 연결선 326"/>
              <p:cNvCxnSpPr/>
              <p:nvPr/>
            </p:nvCxnSpPr>
            <p:spPr>
              <a:xfrm rot="5400000" flipH="1" flipV="1">
                <a:off x="1979712" y="3356992"/>
                <a:ext cx="216024" cy="720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8" name="정오각형 327"/>
              <p:cNvSpPr/>
              <p:nvPr/>
            </p:nvSpPr>
            <p:spPr>
              <a:xfrm>
                <a:off x="1886496" y="3501008"/>
                <a:ext cx="309240" cy="144016"/>
              </a:xfrm>
              <a:prstGeom prst="pentagon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29" name="직선 연결선 328"/>
              <p:cNvCxnSpPr/>
              <p:nvPr/>
            </p:nvCxnSpPr>
            <p:spPr>
              <a:xfrm rot="16200000" flipH="1">
                <a:off x="2015716" y="3753036"/>
                <a:ext cx="360040" cy="144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0" name="직선 연결선 329"/>
              <p:cNvCxnSpPr/>
              <p:nvPr/>
            </p:nvCxnSpPr>
            <p:spPr>
              <a:xfrm rot="5400000">
                <a:off x="1583668" y="3812344"/>
                <a:ext cx="516756" cy="1567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1" name="직선 연결선 330"/>
              <p:cNvCxnSpPr/>
              <p:nvPr/>
            </p:nvCxnSpPr>
            <p:spPr>
              <a:xfrm rot="16200000" flipH="1">
                <a:off x="1979712" y="4293096"/>
                <a:ext cx="720080" cy="144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2" name="직선 연결선 331"/>
              <p:cNvCxnSpPr/>
              <p:nvPr/>
            </p:nvCxnSpPr>
            <p:spPr>
              <a:xfrm rot="5400000">
                <a:off x="1403648" y="4365104"/>
                <a:ext cx="648072" cy="720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pic>
            <p:nvPicPr>
              <p:cNvPr id="333" name="그림 332" descr="jin_face2.png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1043608" y="620688"/>
                <a:ext cx="1944216" cy="2171429"/>
              </a:xfrm>
              <a:prstGeom prst="rect">
                <a:avLst/>
              </a:prstGeom>
            </p:spPr>
          </p:pic>
          <p:sp>
            <p:nvSpPr>
              <p:cNvPr id="334" name="타원 333"/>
              <p:cNvSpPr/>
              <p:nvPr/>
            </p:nvSpPr>
            <p:spPr>
              <a:xfrm>
                <a:off x="467544" y="548680"/>
                <a:ext cx="3240360" cy="230425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pic>
            <p:nvPicPr>
              <p:cNvPr id="335" name="그림 334" descr="stata logo.jp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1763688" y="2636912"/>
                <a:ext cx="720080" cy="432048"/>
              </a:xfrm>
              <a:prstGeom prst="ellipse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  <p:sp>
            <p:nvSpPr>
              <p:cNvPr id="336" name="원호 335"/>
              <p:cNvSpPr/>
              <p:nvPr/>
            </p:nvSpPr>
            <p:spPr>
              <a:xfrm rot="3631061">
                <a:off x="1900982" y="325934"/>
                <a:ext cx="360040" cy="360040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337" name="그룹 336"/>
          <p:cNvGrpSpPr/>
          <p:nvPr/>
        </p:nvGrpSpPr>
        <p:grpSpPr>
          <a:xfrm>
            <a:off x="323528" y="4437112"/>
            <a:ext cx="1800200" cy="2060848"/>
            <a:chOff x="3059832" y="188640"/>
            <a:chExt cx="1800199" cy="2736304"/>
          </a:xfrm>
        </p:grpSpPr>
        <p:sp>
          <p:nvSpPr>
            <p:cNvPr id="338" name="대각선 줄무늬 337"/>
            <p:cNvSpPr/>
            <p:nvPr/>
          </p:nvSpPr>
          <p:spPr>
            <a:xfrm rot="7097780">
              <a:off x="3059650" y="1900331"/>
              <a:ext cx="1121186" cy="570629"/>
            </a:xfrm>
            <a:prstGeom prst="diagStripe">
              <a:avLst>
                <a:gd name="adj" fmla="val 4178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339" name="그룹 75"/>
            <p:cNvGrpSpPr/>
            <p:nvPr/>
          </p:nvGrpSpPr>
          <p:grpSpPr>
            <a:xfrm>
              <a:off x="3059831" y="188640"/>
              <a:ext cx="1800198" cy="2736301"/>
              <a:chOff x="3053553" y="0"/>
              <a:chExt cx="2364394" cy="3672408"/>
            </a:xfrm>
          </p:grpSpPr>
          <p:sp>
            <p:nvSpPr>
              <p:cNvPr id="340" name="원호 339"/>
              <p:cNvSpPr/>
              <p:nvPr/>
            </p:nvSpPr>
            <p:spPr>
              <a:xfrm rot="3631061">
                <a:off x="2999883" y="706723"/>
                <a:ext cx="324155" cy="216816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341" name="그룹 74"/>
              <p:cNvGrpSpPr/>
              <p:nvPr/>
            </p:nvGrpSpPr>
            <p:grpSpPr>
              <a:xfrm>
                <a:off x="3275856" y="0"/>
                <a:ext cx="2142091" cy="3672408"/>
                <a:chOff x="5292080" y="1196752"/>
                <a:chExt cx="2142091" cy="3672408"/>
              </a:xfrm>
            </p:grpSpPr>
            <p:cxnSp>
              <p:nvCxnSpPr>
                <p:cNvPr id="342" name="직선 연결선 341"/>
                <p:cNvCxnSpPr/>
                <p:nvPr/>
              </p:nvCxnSpPr>
              <p:spPr>
                <a:xfrm rot="5400000">
                  <a:off x="6120172" y="2672916"/>
                  <a:ext cx="216024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43" name="순서도: 대체 처리 342"/>
                <p:cNvSpPr/>
                <p:nvPr/>
              </p:nvSpPr>
              <p:spPr>
                <a:xfrm rot="2819201">
                  <a:off x="6045026" y="2809106"/>
                  <a:ext cx="360040" cy="360040"/>
                </a:xfrm>
                <a:prstGeom prst="flowChartAlternateProcess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44" name="원호 343"/>
                <p:cNvSpPr/>
                <p:nvPr/>
              </p:nvSpPr>
              <p:spPr>
                <a:xfrm rot="12676295">
                  <a:off x="7010027" y="1868503"/>
                  <a:ext cx="424144" cy="198203"/>
                </a:xfrm>
                <a:prstGeom prst="arc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345" name="직선 연결선 344"/>
                <p:cNvCxnSpPr/>
                <p:nvPr/>
              </p:nvCxnSpPr>
              <p:spPr>
                <a:xfrm rot="5400000" flipH="1" flipV="1">
                  <a:off x="6120172" y="3320988"/>
                  <a:ext cx="216024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직선 연결선 345"/>
                <p:cNvCxnSpPr/>
                <p:nvPr/>
              </p:nvCxnSpPr>
              <p:spPr>
                <a:xfrm rot="5400000" flipH="1" flipV="1">
                  <a:off x="6084168" y="3501008"/>
                  <a:ext cx="216024" cy="7200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47" name="정오각형 346"/>
                <p:cNvSpPr/>
                <p:nvPr/>
              </p:nvSpPr>
              <p:spPr>
                <a:xfrm>
                  <a:off x="5990952" y="3645024"/>
                  <a:ext cx="309240" cy="144016"/>
                </a:xfrm>
                <a:prstGeom prst="pentagon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348" name="직선 연결선 347"/>
                <p:cNvCxnSpPr/>
                <p:nvPr/>
              </p:nvCxnSpPr>
              <p:spPr>
                <a:xfrm rot="16200000" flipH="1">
                  <a:off x="6156176" y="3861048"/>
                  <a:ext cx="432048" cy="28803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직선 연결선 348"/>
                <p:cNvCxnSpPr/>
                <p:nvPr/>
              </p:nvCxnSpPr>
              <p:spPr>
                <a:xfrm rot="5400000">
                  <a:off x="5688124" y="3956360"/>
                  <a:ext cx="516756" cy="15671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0" name="직선 연결선 349"/>
                <p:cNvCxnSpPr/>
                <p:nvPr/>
              </p:nvCxnSpPr>
              <p:spPr>
                <a:xfrm rot="5400000">
                  <a:off x="6192180" y="4545124"/>
                  <a:ext cx="648072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1" name="직선 연결선 350"/>
                <p:cNvCxnSpPr/>
                <p:nvPr/>
              </p:nvCxnSpPr>
              <p:spPr>
                <a:xfrm rot="5400000">
                  <a:off x="5508104" y="4509120"/>
                  <a:ext cx="648072" cy="7200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pic>
              <p:nvPicPr>
                <p:cNvPr id="352" name="그림 351" descr="jin_face2.png"/>
                <p:cNvPicPr>
                  <a:picLocks noChangeAspect="1"/>
                </p:cNvPicPr>
                <p:nvPr/>
              </p:nvPicPr>
              <p:blipFill>
                <a:blip r:embed="rId7" cstate="print"/>
                <a:stretch>
                  <a:fillRect/>
                </a:stretch>
              </p:blipFill>
              <p:spPr>
                <a:xfrm>
                  <a:off x="5364088" y="1196752"/>
                  <a:ext cx="1492903" cy="1667373"/>
                </a:xfrm>
                <a:prstGeom prst="rect">
                  <a:avLst/>
                </a:prstGeom>
              </p:spPr>
            </p:pic>
            <p:pic>
              <p:nvPicPr>
                <p:cNvPr id="353" name="그림 352" descr="stata logo.jp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5868144" y="2780928"/>
                  <a:ext cx="720080" cy="432048"/>
                </a:xfrm>
                <a:prstGeom prst="ellipse">
                  <a:avLst/>
                </a:prstGeo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</p:pic>
            <p:cxnSp>
              <p:nvCxnSpPr>
                <p:cNvPr id="354" name="직선 연결선 353"/>
                <p:cNvCxnSpPr/>
                <p:nvPr/>
              </p:nvCxnSpPr>
              <p:spPr>
                <a:xfrm rot="10800000" flipV="1">
                  <a:off x="5508104" y="1988840"/>
                  <a:ext cx="1584176" cy="9361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직선 연결선 354"/>
                <p:cNvCxnSpPr/>
                <p:nvPr/>
              </p:nvCxnSpPr>
              <p:spPr>
                <a:xfrm>
                  <a:off x="5292080" y="2060848"/>
                  <a:ext cx="1584176" cy="7920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직선 연결선 355"/>
                <p:cNvCxnSpPr/>
                <p:nvPr/>
              </p:nvCxnSpPr>
              <p:spPr>
                <a:xfrm rot="10800000" flipV="1">
                  <a:off x="6588224" y="2852936"/>
                  <a:ext cx="288032" cy="7200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직선 연결선 356"/>
                <p:cNvCxnSpPr>
                  <a:stCxn id="353" idx="2"/>
                </p:cNvCxnSpPr>
                <p:nvPr/>
              </p:nvCxnSpPr>
              <p:spPr>
                <a:xfrm rot="10800000">
                  <a:off x="5508104" y="2924944"/>
                  <a:ext cx="360040" cy="7200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83" name="사각형 설명선 382"/>
          <p:cNvSpPr/>
          <p:nvPr/>
        </p:nvSpPr>
        <p:spPr>
          <a:xfrm>
            <a:off x="2098080" y="5588000"/>
            <a:ext cx="6912768" cy="1152128"/>
          </a:xfrm>
          <a:prstGeom prst="wedgeRectCallout">
            <a:avLst>
              <a:gd name="adj1" fmla="val -34736"/>
              <a:gd name="adj2" fmla="val -6255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</a:pP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5 lines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(M=10~M=50) go together and look like 1 line.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 &gt; </a:t>
            </a: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No difference 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among </a:t>
            </a: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diff. Imputation numbers(m)= 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10, 20, 30, 40, 50.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8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o-KR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차트 8"/>
          <p:cNvGraphicFramePr/>
          <p:nvPr/>
        </p:nvGraphicFramePr>
        <p:xfrm>
          <a:off x="6012160" y="620688"/>
          <a:ext cx="295232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27584" y="188640"/>
            <a:ext cx="7416824" cy="370880"/>
          </a:xfrm>
        </p:spPr>
        <p:txBody>
          <a:bodyPr>
            <a:noAutofit/>
          </a:bodyPr>
          <a:lstStyle/>
          <a:p>
            <a:r>
              <a:rPr lang="en-US" sz="3200" dirty="0" smtClean="0"/>
              <a:t> </a:t>
            </a:r>
            <a:r>
              <a:rPr lang="en-US" altLang="ko-K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dirty="0" smtClean="0">
                <a:effectLst/>
                <a:latin typeface="Times New Roman" pitchFamily="18" charset="0"/>
                <a:cs typeface="Times New Roman" pitchFamily="18" charset="0"/>
              </a:rPr>
              <a:t>3. Regression, PMM, MCMC</a:t>
            </a:r>
            <a:r>
              <a:rPr lang="en-US" altLang="ko-KR" sz="2000" dirty="0" smtClean="0">
                <a:effectLst/>
                <a:latin typeface="Times New Roman" pitchFamily="18" charset="0"/>
                <a:cs typeface="Times New Roman" pitchFamily="18" charset="0"/>
              </a:rPr>
              <a:t>(simulated data) </a:t>
            </a:r>
            <a:endParaRPr lang="en-US" sz="2000" dirty="0"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884" y="5384800"/>
            <a:ext cx="8784976" cy="10618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1. Under MCAR and MAR, </a:t>
            </a:r>
            <a:r>
              <a:rPr lang="en-US" altLang="ko-KR" sz="1400" i="1" dirty="0" smtClean="0">
                <a:latin typeface="Courier New" pitchFamily="49" charset="0"/>
                <a:cs typeface="Courier New" pitchFamily="49" charset="0"/>
              </a:rPr>
              <a:t>theoretically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Reg. should be better because of normality, 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     but </a:t>
            </a:r>
            <a:r>
              <a:rPr lang="en-US" altLang="ko-KR" sz="1400" b="1" dirty="0" smtClean="0">
                <a:latin typeface="Courier New" pitchFamily="49" charset="0"/>
                <a:cs typeface="Courier New" pitchFamily="49" charset="0"/>
              </a:rPr>
              <a:t>All 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method</a:t>
            </a:r>
            <a:r>
              <a:rPr lang="en-US" altLang="ko-KR" sz="1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are</a:t>
            </a:r>
            <a:r>
              <a:rPr lang="en-US" altLang="ko-KR" sz="1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good. However, Reg. method is slightly 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better under MAR. 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2. Under NMAR, even though normality is not met, Reg. method is better than PMM. </a:t>
            </a:r>
          </a:p>
        </p:txBody>
      </p:sp>
      <p:cxnSp>
        <p:nvCxnSpPr>
          <p:cNvPr id="17" name="직선 화살표 연결선 16"/>
          <p:cNvCxnSpPr/>
          <p:nvPr/>
        </p:nvCxnSpPr>
        <p:spPr>
          <a:xfrm rot="5400000" flipH="1" flipV="1">
            <a:off x="7835280" y="2101602"/>
            <a:ext cx="379462" cy="9922"/>
          </a:xfrm>
          <a:prstGeom prst="straightConnector1">
            <a:avLst/>
          </a:prstGeom>
          <a:ln w="2540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804248" y="2924944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제목 2"/>
          <p:cNvSpPr txBox="1">
            <a:spLocks/>
          </p:cNvSpPr>
          <p:nvPr/>
        </p:nvSpPr>
        <p:spPr>
          <a:xfrm>
            <a:off x="8244408" y="0"/>
            <a:ext cx="899592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0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Result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80312" y="2276872"/>
            <a:ext cx="1420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MCMC/ Reg.</a:t>
            </a:r>
            <a:endParaRPr lang="ko-KR" alt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차트 24"/>
          <p:cNvGraphicFramePr/>
          <p:nvPr/>
        </p:nvGraphicFramePr>
        <p:xfrm>
          <a:off x="179512" y="692696"/>
          <a:ext cx="291581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차트 25"/>
          <p:cNvGraphicFramePr/>
          <p:nvPr/>
        </p:nvGraphicFramePr>
        <p:xfrm>
          <a:off x="3131840" y="692696"/>
          <a:ext cx="288032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7" name="표 26"/>
          <p:cNvGraphicFramePr>
            <a:graphicFrameLocks noGrp="1"/>
          </p:cNvGraphicFramePr>
          <p:nvPr/>
        </p:nvGraphicFramePr>
        <p:xfrm>
          <a:off x="1043608" y="3789040"/>
          <a:ext cx="7200800" cy="1219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92748"/>
                <a:gridCol w="1079460"/>
                <a:gridCol w="1008112"/>
                <a:gridCol w="4320480"/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Normality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Theory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Practically (MI)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MCAR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Normal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Regression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All</a:t>
                      </a:r>
                      <a:r>
                        <a:rPr lang="en-US" altLang="ko-KR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ko-KR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imputation mechanisms </a:t>
                      </a:r>
                      <a:endParaRPr lang="ko-KR" altLang="en-US" sz="14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MAR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Normal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Regression</a:t>
                      </a:r>
                      <a:endParaRPr lang="ko-KR" alt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All</a:t>
                      </a:r>
                      <a:r>
                        <a:rPr lang="en-US" altLang="ko-KR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ko-KR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imputation mechanisms </a:t>
                      </a:r>
                      <a:r>
                        <a:rPr lang="en-US" altLang="ko-KR" sz="1400" b="1" i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ko-KR" sz="14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ko-KR" sz="14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(Reg.</a:t>
                      </a:r>
                      <a:r>
                        <a:rPr lang="en-US" altLang="ko-KR" sz="14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slightly better) </a:t>
                      </a:r>
                      <a:endParaRPr lang="en-US" altLang="ko-KR" sz="140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NMAR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Not Normal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PMM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Regression, </a:t>
                      </a:r>
                      <a:r>
                        <a:rPr lang="en-US" altLang="ko-K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MCMC</a:t>
                      </a:r>
                      <a:endParaRPr lang="ko-KR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971600" y="2996952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95936" y="2996952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그림 19" descr="stata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5604" y="16425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6" name="사각형 설명선 15"/>
          <p:cNvSpPr/>
          <p:nvPr/>
        </p:nvSpPr>
        <p:spPr>
          <a:xfrm>
            <a:off x="1763688" y="4293096"/>
            <a:ext cx="7240612" cy="1296144"/>
          </a:xfrm>
          <a:prstGeom prst="wedgeRectCallout">
            <a:avLst>
              <a:gd name="adj1" fmla="val 7015"/>
              <a:gd name="adj2" fmla="val 7392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*Normal assumption may not be important under NMAR. 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*MCMC is good </a:t>
            </a:r>
            <a:r>
              <a:rPr lang="en-US" altLang="ko-KR" sz="1600" b="1" i="1" dirty="0" smtClean="0">
                <a:latin typeface="Courier New" pitchFamily="49" charset="0"/>
                <a:cs typeface="Courier New" pitchFamily="49" charset="0"/>
              </a:rPr>
              <a:t>under all missing mechanisms</a:t>
            </a: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Thus, </a:t>
            </a: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MCMC 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can</a:t>
            </a: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be used </a:t>
            </a:r>
            <a:r>
              <a:rPr lang="en-US" altLang="ko-KR" sz="1400" b="1" i="1" dirty="0" smtClean="0"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altLang="ko-KR" sz="1400" b="1" i="1" dirty="0" err="1" smtClean="0">
                <a:latin typeface="Courier New" pitchFamily="49" charset="0"/>
                <a:cs typeface="Courier New" pitchFamily="49" charset="0"/>
              </a:rPr>
              <a:t>univariate</a:t>
            </a:r>
            <a:r>
              <a:rPr lang="en-US" altLang="ko-KR" sz="1400" b="1" i="1" dirty="0" smtClean="0">
                <a:latin typeface="Courier New" pitchFamily="49" charset="0"/>
                <a:cs typeface="Courier New" pitchFamily="49" charset="0"/>
              </a:rPr>
              <a:t> and continuous missing. 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grpSp>
        <p:nvGrpSpPr>
          <p:cNvPr id="47" name="그룹 46"/>
          <p:cNvGrpSpPr/>
          <p:nvPr/>
        </p:nvGrpSpPr>
        <p:grpSpPr>
          <a:xfrm>
            <a:off x="467544" y="4221088"/>
            <a:ext cx="1499573" cy="2216118"/>
            <a:chOff x="2267744" y="2910323"/>
            <a:chExt cx="1499573" cy="2216118"/>
          </a:xfrm>
        </p:grpSpPr>
        <p:sp>
          <p:nvSpPr>
            <p:cNvPr id="48" name="대각선 줄무늬 47"/>
            <p:cNvSpPr/>
            <p:nvPr/>
          </p:nvSpPr>
          <p:spPr>
            <a:xfrm rot="7240406">
              <a:off x="1867711" y="4464055"/>
              <a:ext cx="1086129" cy="238643"/>
            </a:xfrm>
            <a:prstGeom prst="diagStripe">
              <a:avLst>
                <a:gd name="adj" fmla="val 4178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cxnSp>
          <p:nvCxnSpPr>
            <p:cNvPr id="49" name="직선 연결선 48"/>
            <p:cNvCxnSpPr/>
            <p:nvPr/>
          </p:nvCxnSpPr>
          <p:spPr>
            <a:xfrm rot="5400000">
              <a:off x="2735844" y="3841997"/>
              <a:ext cx="1210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순서도: 대체 처리 49"/>
            <p:cNvSpPr/>
            <p:nvPr/>
          </p:nvSpPr>
          <p:spPr>
            <a:xfrm rot="2819201">
              <a:off x="2693411" y="3900076"/>
              <a:ext cx="201776" cy="238267"/>
            </a:xfrm>
            <a:prstGeom prst="flowChartAlternateProcess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1" name="직선 연결선 50"/>
            <p:cNvCxnSpPr/>
            <p:nvPr/>
          </p:nvCxnSpPr>
          <p:spPr>
            <a:xfrm rot="5400000" flipH="1" flipV="1">
              <a:off x="2735844" y="4205194"/>
              <a:ext cx="1210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직선 연결선 51"/>
            <p:cNvCxnSpPr/>
            <p:nvPr/>
          </p:nvCxnSpPr>
          <p:spPr>
            <a:xfrm rot="5400000" flipH="1" flipV="1">
              <a:off x="2712017" y="4302433"/>
              <a:ext cx="121066" cy="4765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정오각형 52"/>
            <p:cNvSpPr/>
            <p:nvPr/>
          </p:nvSpPr>
          <p:spPr>
            <a:xfrm>
              <a:off x="2639381" y="4386793"/>
              <a:ext cx="204649" cy="80710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4" name="직선 연결선 53"/>
            <p:cNvCxnSpPr/>
            <p:nvPr/>
          </p:nvCxnSpPr>
          <p:spPr>
            <a:xfrm>
              <a:off x="2796376" y="4467503"/>
              <a:ext cx="407472" cy="32964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/>
            <p:nvPr/>
          </p:nvCxnSpPr>
          <p:spPr>
            <a:xfrm rot="5400000">
              <a:off x="2440416" y="4503739"/>
              <a:ext cx="264758" cy="17805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직선 연결선 55"/>
            <p:cNvCxnSpPr/>
            <p:nvPr/>
          </p:nvCxnSpPr>
          <p:spPr>
            <a:xfrm rot="16200000" flipH="1">
              <a:off x="3094259" y="4906743"/>
              <a:ext cx="291187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직선 연결선 56"/>
            <p:cNvCxnSpPr/>
            <p:nvPr/>
          </p:nvCxnSpPr>
          <p:spPr>
            <a:xfrm rot="5400000">
              <a:off x="2269216" y="4900446"/>
              <a:ext cx="363197" cy="4765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8" name="그림 57" descr="jin_face2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 rot="217812">
              <a:off x="2267744" y="2993531"/>
              <a:ext cx="936104" cy="885384"/>
            </a:xfrm>
            <a:prstGeom prst="rect">
              <a:avLst/>
            </a:prstGeom>
          </p:spPr>
        </p:pic>
        <p:pic>
          <p:nvPicPr>
            <p:cNvPr id="59" name="그림 58" descr="stata logo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58109" y="3902530"/>
              <a:ext cx="476535" cy="24213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cxnSp>
          <p:nvCxnSpPr>
            <p:cNvPr id="60" name="직선 연결선 59"/>
            <p:cNvCxnSpPr/>
            <p:nvPr/>
          </p:nvCxnSpPr>
          <p:spPr>
            <a:xfrm rot="5400000" flipH="1" flipV="1">
              <a:off x="2086237" y="3466491"/>
              <a:ext cx="651046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직선 연결선 60"/>
            <p:cNvCxnSpPr/>
            <p:nvPr/>
          </p:nvCxnSpPr>
          <p:spPr>
            <a:xfrm rot="10800000" flipV="1">
              <a:off x="3131840" y="3907656"/>
              <a:ext cx="266476" cy="24862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10800000" flipV="1">
              <a:off x="3034646" y="3933056"/>
              <a:ext cx="97194" cy="50186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16200000" flipV="1">
              <a:off x="2392389" y="3831921"/>
              <a:ext cx="197279" cy="1612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원호 63"/>
            <p:cNvSpPr/>
            <p:nvPr/>
          </p:nvSpPr>
          <p:spPr>
            <a:xfrm rot="12020727">
              <a:off x="3404649" y="3695851"/>
              <a:ext cx="362668" cy="391729"/>
            </a:xfrm>
            <a:prstGeom prst="arc">
              <a:avLst>
                <a:gd name="adj1" fmla="val 17368974"/>
                <a:gd name="adj2" fmla="val 0"/>
              </a:avLst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원호 64"/>
            <p:cNvSpPr/>
            <p:nvPr/>
          </p:nvSpPr>
          <p:spPr>
            <a:xfrm rot="12262842">
              <a:off x="2404434" y="2910323"/>
              <a:ext cx="362668" cy="391729"/>
            </a:xfrm>
            <a:prstGeom prst="arc">
              <a:avLst>
                <a:gd name="adj1" fmla="val 17368974"/>
                <a:gd name="adj2" fmla="val 0"/>
              </a:avLst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026563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 Korean Female Colon Cancer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899592" y="1340768"/>
          <a:ext cx="7056780" cy="358798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48072"/>
                <a:gridCol w="792088"/>
                <a:gridCol w="676874"/>
                <a:gridCol w="705678"/>
                <a:gridCol w="705678"/>
                <a:gridCol w="705678"/>
                <a:gridCol w="705678"/>
                <a:gridCol w="705678"/>
                <a:gridCol w="705678"/>
                <a:gridCol w="705678"/>
              </a:tblGrid>
              <a:tr h="415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j-lt"/>
                        </a:rPr>
                        <a:t>Risk</a:t>
                      </a:r>
                    </a:p>
                    <a:p>
                      <a:pPr algn="ctr" fontAlgn="ctr"/>
                      <a:r>
                        <a:rPr lang="en-US" altLang="ko-KR" sz="11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j-lt"/>
                        </a:rPr>
                        <a:t>Factors</a:t>
                      </a:r>
                      <a:endParaRPr lang="ko-KR" altLang="en-US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j-lt"/>
                        </a:rPr>
                        <a:t>Range</a:t>
                      </a:r>
                      <a:endParaRPr lang="ko-KR" altLang="en-US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j-lt"/>
                        </a:rPr>
                        <a:t>Event 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j-lt"/>
                        </a:rPr>
                        <a:t>Non-event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j-lt"/>
                        </a:rPr>
                        <a:t>HR</a:t>
                      </a:r>
                    </a:p>
                  </a:txBody>
                  <a:tcPr marL="0" marR="0" marT="0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j-lt"/>
                        </a:rPr>
                        <a:t>95% CI</a:t>
                      </a: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j-lt"/>
                        </a:rPr>
                        <a:t>P</a:t>
                      </a:r>
                    </a:p>
                  </a:txBody>
                  <a:tcPr marL="0" marR="0" marT="0" marB="0" anchor="ctr"/>
                </a:tc>
              </a:tr>
              <a:tr h="41584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158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Smoking</a:t>
                      </a:r>
                    </a:p>
                    <a:p>
                      <a:pPr algn="ctr" fontAlgn="ctr"/>
                      <a:r>
                        <a:rPr lang="en-US" altLang="ko-KR" sz="11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Habits</a:t>
                      </a:r>
                      <a:endParaRPr lang="ko-KR" altLang="en-US" sz="1100" b="1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Missing</a:t>
                      </a:r>
                      <a:endParaRPr lang="ko-KR" altLang="en-US" sz="11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1449400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79.57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4071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95.70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 marT="0" marB="0" anchor="ctr"/>
                </a:tc>
              </a:tr>
              <a:tr h="415845"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No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smoking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351896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19.32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1.000</a:t>
                      </a:r>
                    </a:p>
                  </a:txBody>
                  <a:tcPr marL="0" marR="0" marT="0" marB="0" anchor="ctr"/>
                </a:tc>
              </a:tr>
              <a:tr h="415845"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Smoked before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, but </a:t>
                      </a:r>
                      <a:r>
                        <a:rPr lang="en-US" altLang="ko-KR" sz="1100" b="0" i="0" u="sng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quitted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4611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1.174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1.058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1.303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0.0025</a:t>
                      </a:r>
                    </a:p>
                  </a:txBody>
                  <a:tcPr marL="0" marR="0" marT="0" marB="0" anchor="ctr"/>
                </a:tc>
              </a:tr>
              <a:tr h="415845"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Currently,</a:t>
                      </a:r>
                    </a:p>
                    <a:p>
                      <a:pPr algn="ctr" fontAlgn="ctr"/>
                      <a:r>
                        <a:rPr lang="en-US" altLang="ko-KR" sz="1100" b="0" i="0" u="sng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1/2</a:t>
                      </a:r>
                      <a:r>
                        <a:rPr lang="en-US" altLang="ko-KR" sz="1100" b="0" i="0" u="sng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pack</a:t>
                      </a:r>
                      <a:endParaRPr lang="ko-KR" altLang="en-US" sz="1100" b="0" i="0" u="sng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8735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 dirty="0">
                          <a:solidFill>
                            <a:srgbClr val="C00000"/>
                          </a:solidFill>
                          <a:latin typeface="+mj-lt"/>
                        </a:rPr>
                        <a:t>0.948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0.828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1.084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0.4339</a:t>
                      </a:r>
                    </a:p>
                  </a:txBody>
                  <a:tcPr marL="0" marR="0" marT="0" marB="0" anchor="ctr"/>
                </a:tc>
              </a:tr>
              <a:tr h="415845"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Currently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,</a:t>
                      </a:r>
                    </a:p>
                    <a:p>
                      <a:pPr algn="ctr" fontAlgn="ctr"/>
                      <a:r>
                        <a:rPr lang="en-US" altLang="ko-KR" sz="1100" b="0" i="0" u="sng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1/2-One 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pack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5534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 dirty="0">
                          <a:solidFill>
                            <a:srgbClr val="C00000"/>
                          </a:solidFill>
                          <a:latin typeface="+mj-lt"/>
                        </a:rPr>
                        <a:t>0.991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0.901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0.8457</a:t>
                      </a:r>
                    </a:p>
                  </a:txBody>
                  <a:tcPr marL="0" marR="0" marT="0" marB="0" anchor="ctr"/>
                </a:tc>
              </a:tr>
              <a:tr h="41584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Currently,</a:t>
                      </a:r>
                    </a:p>
                    <a:p>
                      <a:pPr algn="ctr" fontAlgn="ctr"/>
                      <a:r>
                        <a:rPr lang="en-US" altLang="ko-KR" sz="1100" b="0" i="0" u="sng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More</a:t>
                      </a:r>
                      <a:r>
                        <a:rPr lang="en-US" altLang="ko-KR" sz="1100" b="0" i="0" u="sng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than One pack</a:t>
                      </a:r>
                      <a:endParaRPr lang="ko-KR" altLang="en-US" sz="1100" b="0" i="0" u="sng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1410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1.015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0.894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1.153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0.8162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모서리가 둥근 직사각형 4"/>
          <p:cNvSpPr/>
          <p:nvPr/>
        </p:nvSpPr>
        <p:spPr>
          <a:xfrm>
            <a:off x="5076056" y="3501008"/>
            <a:ext cx="792088" cy="432048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619672" y="2204864"/>
            <a:ext cx="3528392" cy="360040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제목 2"/>
          <p:cNvSpPr txBox="1">
            <a:spLocks/>
          </p:cNvSpPr>
          <p:nvPr/>
        </p:nvSpPr>
        <p:spPr>
          <a:xfrm>
            <a:off x="7956376" y="0"/>
            <a:ext cx="1187624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75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Motivation</a:t>
            </a: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914400" y="0"/>
            <a:ext cx="6537920" cy="620688"/>
          </a:xfrm>
        </p:spPr>
        <p:txBody>
          <a:bodyPr>
            <a:normAutofit fontScale="90000"/>
          </a:bodyPr>
          <a:lstStyle/>
          <a:p>
            <a:r>
              <a:rPr lang="en-US" altLang="ko-KR" sz="4400" dirty="0" smtClean="0">
                <a:latin typeface="Times New Roman" pitchFamily="18" charset="0"/>
                <a:cs typeface="Times New Roman" pitchFamily="18" charset="0"/>
              </a:rPr>
              <a:t> Motivations and Examples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5085581" y="2598812"/>
            <a:ext cx="792088" cy="432048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그림 14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7552" y="145926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5" name="TextBox 34"/>
          <p:cNvSpPr txBox="1"/>
          <p:nvPr/>
        </p:nvSpPr>
        <p:spPr>
          <a:xfrm rot="20226602">
            <a:off x="4262358" y="3589942"/>
            <a:ext cx="995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4800" b="1" dirty="0" smtClean="0">
                <a:solidFill>
                  <a:srgbClr val="FF0000"/>
                </a:solidFill>
                <a:latin typeface="바탕"/>
                <a:ea typeface="바탕"/>
              </a:rPr>
              <a:t>☞</a:t>
            </a:r>
            <a:endParaRPr lang="ko-KR" altLang="en-US" sz="4800" b="1" dirty="0">
              <a:solidFill>
                <a:srgbClr val="FF0000"/>
              </a:solidFill>
            </a:endParaRPr>
          </a:p>
        </p:txBody>
      </p:sp>
      <p:cxnSp>
        <p:nvCxnSpPr>
          <p:cNvPr id="38" name="직선 연결선 37"/>
          <p:cNvCxnSpPr/>
          <p:nvPr/>
        </p:nvCxnSpPr>
        <p:spPr>
          <a:xfrm rot="5400000">
            <a:off x="941484" y="5118171"/>
            <a:ext cx="1292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순서도: 대체 처리 38"/>
          <p:cNvSpPr/>
          <p:nvPr/>
        </p:nvSpPr>
        <p:spPr>
          <a:xfrm rot="2819201">
            <a:off x="896392" y="5192833"/>
            <a:ext cx="215476" cy="229165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0" name="직선 연결선 39"/>
          <p:cNvCxnSpPr/>
          <p:nvPr/>
        </p:nvCxnSpPr>
        <p:spPr>
          <a:xfrm flipV="1">
            <a:off x="1143626" y="4005064"/>
            <a:ext cx="3428374" cy="13070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 rot="10800000" flipV="1">
            <a:off x="410299" y="5312099"/>
            <a:ext cx="458329" cy="129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원호 42"/>
          <p:cNvSpPr/>
          <p:nvPr/>
        </p:nvSpPr>
        <p:spPr>
          <a:xfrm rot="9629386">
            <a:off x="251520" y="5240652"/>
            <a:ext cx="229165" cy="215476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4" name="직선 연결선 43"/>
          <p:cNvCxnSpPr/>
          <p:nvPr/>
        </p:nvCxnSpPr>
        <p:spPr>
          <a:xfrm rot="5400000" flipH="1" flipV="1">
            <a:off x="941484" y="5506027"/>
            <a:ext cx="1292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 rot="5400000" flipH="1" flipV="1">
            <a:off x="918568" y="5612396"/>
            <a:ext cx="129285" cy="458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정오각형 45"/>
          <p:cNvSpPr/>
          <p:nvPr/>
        </p:nvSpPr>
        <p:spPr>
          <a:xfrm>
            <a:off x="855129" y="5699955"/>
            <a:ext cx="196831" cy="86190"/>
          </a:xfrm>
          <a:prstGeom prst="pent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7" name="직선 연결선 46"/>
          <p:cNvCxnSpPr/>
          <p:nvPr/>
        </p:nvCxnSpPr>
        <p:spPr>
          <a:xfrm rot="16200000" flipH="1">
            <a:off x="858032" y="5934241"/>
            <a:ext cx="387856" cy="91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 rot="5400000">
            <a:off x="638320" y="5971104"/>
            <a:ext cx="430951" cy="458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 rot="16200000" flipH="1">
            <a:off x="1018447" y="6253347"/>
            <a:ext cx="387856" cy="2291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 rot="5400000">
            <a:off x="605951" y="6380508"/>
            <a:ext cx="387856" cy="458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1" name="그림 50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962" y="5182814"/>
            <a:ext cx="458329" cy="2585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2" name="그림 51" descr="jin_face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933056"/>
            <a:ext cx="1237489" cy="1299550"/>
          </a:xfrm>
          <a:prstGeom prst="rect">
            <a:avLst/>
          </a:prstGeom>
        </p:spPr>
      </p:pic>
      <p:sp>
        <p:nvSpPr>
          <p:cNvPr id="57" name="사각형 설명선 56"/>
          <p:cNvSpPr/>
          <p:nvPr/>
        </p:nvSpPr>
        <p:spPr>
          <a:xfrm>
            <a:off x="1979712" y="5445224"/>
            <a:ext cx="3240360" cy="648072"/>
          </a:xfrm>
          <a:prstGeom prst="wedgeRectCallout">
            <a:avLst>
              <a:gd name="adj1" fmla="val -48205"/>
              <a:gd name="adj2" fmla="val -7724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Is smoking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protective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?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사각형 설명선 58"/>
          <p:cNvSpPr/>
          <p:nvPr/>
        </p:nvSpPr>
        <p:spPr>
          <a:xfrm>
            <a:off x="1979712" y="5445224"/>
            <a:ext cx="3240360" cy="648072"/>
          </a:xfrm>
          <a:prstGeom prst="wedgeRectCallout">
            <a:avLst>
              <a:gd name="adj1" fmla="val -48205"/>
              <a:gd name="adj2" fmla="val -7724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Not sure b/c </a:t>
            </a:r>
          </a:p>
          <a:p>
            <a:pPr algn="ctr"/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Huge missing!!</a:t>
            </a:r>
            <a:endParaRPr lang="ko-KR" alt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 rot="18917570">
            <a:off x="2417523" y="2492772"/>
            <a:ext cx="995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4800" b="1" dirty="0" smtClean="0">
                <a:solidFill>
                  <a:srgbClr val="FF0000"/>
                </a:solidFill>
                <a:latin typeface="바탕"/>
                <a:ea typeface="바탕"/>
              </a:rPr>
              <a:t>☞</a:t>
            </a:r>
            <a:endParaRPr lang="ko-KR" altLang="en-US" sz="4800" b="1" dirty="0">
              <a:solidFill>
                <a:srgbClr val="FF0000"/>
              </a:solidFill>
            </a:endParaRPr>
          </a:p>
        </p:txBody>
      </p:sp>
      <p:cxnSp>
        <p:nvCxnSpPr>
          <p:cNvPr id="64" name="직선 연결선 63"/>
          <p:cNvCxnSpPr/>
          <p:nvPr/>
        </p:nvCxnSpPr>
        <p:spPr>
          <a:xfrm rot="5400000" flipH="1" flipV="1">
            <a:off x="827584" y="3356992"/>
            <a:ext cx="2304256" cy="15841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14" grpId="0" animBg="1"/>
      <p:bldP spid="14" grpId="1" animBg="1"/>
      <p:bldP spid="35" grpId="0"/>
      <p:bldP spid="35" grpId="1"/>
      <p:bldP spid="57" grpId="0" animBg="1"/>
      <p:bldP spid="57" grpId="1" animBg="1"/>
      <p:bldP spid="59" grpId="0" animBg="1"/>
      <p:bldP spid="59" grpId="1" animBg="1"/>
      <p:bldP spid="59" grpId="2" animBg="1"/>
      <p:bldP spid="63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755576" y="692696"/>
            <a:ext cx="8229600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o-KR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935088" y="548680"/>
            <a:ext cx="8208912" cy="620688"/>
          </a:xfrm>
        </p:spPr>
        <p:txBody>
          <a:bodyPr>
            <a:noAutofit/>
          </a:bodyPr>
          <a:lstStyle/>
          <a:p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Result </a:t>
            </a:r>
            <a:r>
              <a:rPr lang="en-US" altLang="ko-KR" sz="32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(Example data) </a:t>
            </a:r>
            <a:r>
              <a:rPr lang="en-US" altLang="ko-KR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ko-KR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ko-KR" sz="3200" dirty="0" smtClean="0">
                <a:effectLst/>
                <a:latin typeface="Times New Roman" pitchFamily="18" charset="0"/>
                <a:cs typeface="Times New Roman" pitchFamily="18" charset="0"/>
              </a:rPr>
              <a:t>  1. CCA vs. MI* by RMSE 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ko-KR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차트 29"/>
          <p:cNvGraphicFramePr/>
          <p:nvPr/>
        </p:nvGraphicFramePr>
        <p:xfrm>
          <a:off x="107504" y="1340768"/>
          <a:ext cx="288032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3" name="차트 32"/>
          <p:cNvGraphicFramePr/>
          <p:nvPr/>
        </p:nvGraphicFramePr>
        <p:xfrm>
          <a:off x="3059832" y="1268760"/>
          <a:ext cx="309634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4" name="차트 33"/>
          <p:cNvGraphicFramePr/>
          <p:nvPr/>
        </p:nvGraphicFramePr>
        <p:xfrm>
          <a:off x="6156176" y="1268760"/>
          <a:ext cx="280831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043608" y="3573016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67944" y="3573016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20272" y="3573016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제목 2"/>
          <p:cNvSpPr txBox="1">
            <a:spLocks/>
          </p:cNvSpPr>
          <p:nvPr/>
        </p:nvSpPr>
        <p:spPr>
          <a:xfrm>
            <a:off x="8244408" y="0"/>
            <a:ext cx="899592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0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Result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직선 화살표 연결선 19"/>
          <p:cNvCxnSpPr/>
          <p:nvPr/>
        </p:nvCxnSpPr>
        <p:spPr>
          <a:xfrm rot="5400000">
            <a:off x="4824822" y="2672122"/>
            <a:ext cx="504056" cy="1588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rot="5400000">
            <a:off x="5328878" y="2312082"/>
            <a:ext cx="792088" cy="1588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 rot="5400000">
            <a:off x="4284762" y="2924150"/>
            <a:ext cx="288032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/>
          <p:nvPr/>
        </p:nvCxnSpPr>
        <p:spPr>
          <a:xfrm rot="5400000" flipH="1" flipV="1">
            <a:off x="1763688" y="3429000"/>
            <a:ext cx="864096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/>
          <p:nvPr/>
        </p:nvCxnSpPr>
        <p:spPr>
          <a:xfrm>
            <a:off x="6804248" y="3284984"/>
            <a:ext cx="1944216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/>
          <p:nvPr/>
        </p:nvCxnSpPr>
        <p:spPr>
          <a:xfrm rot="5400000" flipH="1" flipV="1">
            <a:off x="8244011" y="2709317"/>
            <a:ext cx="1008906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/>
          <p:nvPr/>
        </p:nvCxnSpPr>
        <p:spPr>
          <a:xfrm>
            <a:off x="3851920" y="3356992"/>
            <a:ext cx="2016224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483768" y="3573016"/>
            <a:ext cx="710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better</a:t>
            </a:r>
            <a:endParaRPr lang="ko-KR" alt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8" name="차트 47"/>
          <p:cNvGraphicFramePr/>
          <p:nvPr/>
        </p:nvGraphicFramePr>
        <p:xfrm>
          <a:off x="190922" y="1229147"/>
          <a:ext cx="288032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9" name="차트 48"/>
          <p:cNvGraphicFramePr/>
          <p:nvPr/>
        </p:nvGraphicFramePr>
        <p:xfrm>
          <a:off x="3116982" y="1202085"/>
          <a:ext cx="309634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31" name="그림 30" descr="stata log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83704" y="173782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75" name="직사각형 74"/>
          <p:cNvSpPr/>
          <p:nvPr/>
        </p:nvSpPr>
        <p:spPr>
          <a:xfrm>
            <a:off x="1403648" y="4509120"/>
            <a:ext cx="7056784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Under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 MCAR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MAR, both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CCA and MI are Good. 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76" name="그룹 75"/>
          <p:cNvGrpSpPr/>
          <p:nvPr/>
        </p:nvGrpSpPr>
        <p:grpSpPr>
          <a:xfrm>
            <a:off x="1403648" y="4970016"/>
            <a:ext cx="7740352" cy="1887984"/>
            <a:chOff x="508870" y="4653136"/>
            <a:chExt cx="7695330" cy="2032000"/>
          </a:xfrm>
        </p:grpSpPr>
        <p:sp>
          <p:nvSpPr>
            <p:cNvPr id="77" name="사각형 설명선 76"/>
            <p:cNvSpPr/>
            <p:nvPr/>
          </p:nvSpPr>
          <p:spPr>
            <a:xfrm>
              <a:off x="1331640" y="4653136"/>
              <a:ext cx="6872560" cy="720080"/>
            </a:xfrm>
            <a:prstGeom prst="wedgeRectCallout">
              <a:avLst>
                <a:gd name="adj1" fmla="val -37665"/>
                <a:gd name="adj2" fmla="val -70585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changing scale of Y axis, Under </a:t>
              </a:r>
              <a:r>
                <a:rPr lang="en-US" altLang="ko-KR" sz="1600" b="1" dirty="0" smtClean="0">
                  <a:latin typeface="Courier New" pitchFamily="49" charset="0"/>
                  <a:cs typeface="Courier New" pitchFamily="49" charset="0"/>
                </a:rPr>
                <a:t>MCAR, MAR, </a:t>
              </a:r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and</a:t>
              </a:r>
              <a:r>
                <a:rPr lang="en-US" altLang="ko-KR" sz="1600" b="1" dirty="0" smtClean="0">
                  <a:latin typeface="Courier New" pitchFamily="49" charset="0"/>
                  <a:cs typeface="Courier New" pitchFamily="49" charset="0"/>
                </a:rPr>
                <a:t> NMAR</a:t>
              </a:r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,</a:t>
              </a:r>
            </a:p>
            <a:p>
              <a:pPr algn="ctr"/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altLang="ko-KR" sz="1600" b="1" dirty="0" smtClean="0">
                  <a:latin typeface="Courier New" pitchFamily="49" charset="0"/>
                  <a:cs typeface="Courier New" pitchFamily="49" charset="0"/>
                </a:rPr>
                <a:t>MI</a:t>
              </a:r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 produced significantly unbiased values than CCA</a:t>
              </a:r>
              <a:r>
                <a:rPr lang="en-US" altLang="ko-KR" sz="1600" b="1" dirty="0" smtClean="0">
                  <a:latin typeface="Courier New" pitchFamily="49" charset="0"/>
                  <a:cs typeface="Courier New" pitchFamily="49" charset="0"/>
                </a:rPr>
                <a:t>. </a:t>
              </a:r>
              <a:endParaRPr lang="ko-KR" alt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사각형 설명선 77"/>
            <p:cNvSpPr/>
            <p:nvPr/>
          </p:nvSpPr>
          <p:spPr>
            <a:xfrm>
              <a:off x="508870" y="5445224"/>
              <a:ext cx="7682630" cy="1239912"/>
            </a:xfrm>
            <a:prstGeom prst="wedgeRectCallout">
              <a:avLst>
                <a:gd name="adj1" fmla="val -23989"/>
                <a:gd name="adj2" fmla="val -61981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457200" indent="-457200">
                <a:lnSpc>
                  <a:spcPct val="150000"/>
                </a:lnSpc>
              </a:pPr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Percent of missing  , RMSEs are linearly </a:t>
              </a:r>
            </a:p>
            <a:p>
              <a:pPr marL="457200" indent="-457200">
                <a:lnSpc>
                  <a:spcPct val="150000"/>
                </a:lnSpc>
              </a:pPr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                    &amp; Diff. of RMSE b/w CCA and MI </a:t>
              </a:r>
            </a:p>
            <a:p>
              <a:pPr marL="457200" indent="-457200">
                <a:lnSpc>
                  <a:spcPct val="150000"/>
                </a:lnSpc>
              </a:pPr>
              <a:r>
                <a:rPr lang="en-US" altLang="ko-KR" sz="1600" dirty="0" smtClean="0">
                  <a:latin typeface="Courier New" pitchFamily="49" charset="0"/>
                  <a:cs typeface="Courier New" pitchFamily="49" charset="0"/>
                </a:rPr>
                <a:t> &gt; High amount of missing, Multiple Imputation is preferable   </a:t>
              </a:r>
            </a:p>
          </p:txBody>
        </p:sp>
        <p:cxnSp>
          <p:nvCxnSpPr>
            <p:cNvPr id="79" name="직선 화살표 연결선 78"/>
            <p:cNvCxnSpPr/>
            <p:nvPr/>
          </p:nvCxnSpPr>
          <p:spPr>
            <a:xfrm rot="5400000" flipH="1" flipV="1">
              <a:off x="2825532" y="5669467"/>
              <a:ext cx="236174" cy="1434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직선 화살표 연결선 79"/>
            <p:cNvCxnSpPr/>
            <p:nvPr/>
          </p:nvCxnSpPr>
          <p:spPr>
            <a:xfrm rot="5400000" flipH="1" flipV="1">
              <a:off x="5545920" y="5669466"/>
              <a:ext cx="236174" cy="1434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직선 화살표 연결선 80"/>
            <p:cNvCxnSpPr/>
            <p:nvPr/>
          </p:nvCxnSpPr>
          <p:spPr>
            <a:xfrm rot="5400000" flipH="1" flipV="1">
              <a:off x="6691347" y="6056970"/>
              <a:ext cx="236174" cy="1434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" name="그룹 81"/>
          <p:cNvGrpSpPr/>
          <p:nvPr/>
        </p:nvGrpSpPr>
        <p:grpSpPr>
          <a:xfrm rot="168307">
            <a:off x="2650950" y="3945690"/>
            <a:ext cx="2401938" cy="1005555"/>
            <a:chOff x="4815176" y="908723"/>
            <a:chExt cx="2856573" cy="1266498"/>
          </a:xfrm>
        </p:grpSpPr>
        <p:cxnSp>
          <p:nvCxnSpPr>
            <p:cNvPr id="83" name="직선 연결선 82"/>
            <p:cNvCxnSpPr/>
            <p:nvPr/>
          </p:nvCxnSpPr>
          <p:spPr>
            <a:xfrm rot="10800000">
              <a:off x="6418588" y="1663328"/>
              <a:ext cx="12928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4" name="순서도: 대체 처리 83"/>
            <p:cNvSpPr/>
            <p:nvPr/>
          </p:nvSpPr>
          <p:spPr>
            <a:xfrm rot="8219201">
              <a:off x="6186248" y="1546748"/>
              <a:ext cx="215476" cy="229165"/>
            </a:xfrm>
            <a:prstGeom prst="flowChartAlternateProcess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5" name="직선 연결선 84"/>
            <p:cNvCxnSpPr>
              <a:endCxn id="86" idx="2"/>
            </p:cNvCxnSpPr>
            <p:nvPr/>
          </p:nvCxnSpPr>
          <p:spPr>
            <a:xfrm>
              <a:off x="6289302" y="1800828"/>
              <a:ext cx="1128974" cy="2241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원호 85"/>
            <p:cNvSpPr/>
            <p:nvPr/>
          </p:nvSpPr>
          <p:spPr>
            <a:xfrm rot="11960958">
              <a:off x="7412190" y="1946056"/>
              <a:ext cx="215476" cy="229165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7" name="직선 연결선 86"/>
            <p:cNvCxnSpPr/>
            <p:nvPr/>
          </p:nvCxnSpPr>
          <p:spPr>
            <a:xfrm flipV="1">
              <a:off x="6289303" y="1196752"/>
              <a:ext cx="586953" cy="3290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8" name="원호 87"/>
            <p:cNvSpPr/>
            <p:nvPr/>
          </p:nvSpPr>
          <p:spPr>
            <a:xfrm rot="15029386">
              <a:off x="6901493" y="1088983"/>
              <a:ext cx="229165" cy="215476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9" name="직선 연결선 88"/>
            <p:cNvCxnSpPr/>
            <p:nvPr/>
          </p:nvCxnSpPr>
          <p:spPr>
            <a:xfrm rot="10800000" flipH="1" flipV="1">
              <a:off x="6030731" y="1663327"/>
              <a:ext cx="12928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직선 연결선 89"/>
            <p:cNvCxnSpPr/>
            <p:nvPr/>
          </p:nvCxnSpPr>
          <p:spPr>
            <a:xfrm rot="10800000" flipH="1" flipV="1">
              <a:off x="5901445" y="1617494"/>
              <a:ext cx="129285" cy="458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정오각형 90"/>
            <p:cNvSpPr/>
            <p:nvPr/>
          </p:nvSpPr>
          <p:spPr>
            <a:xfrm rot="5400000">
              <a:off x="5759934" y="1567650"/>
              <a:ext cx="196831" cy="86190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2" name="직선 연결선 91"/>
            <p:cNvCxnSpPr/>
            <p:nvPr/>
          </p:nvCxnSpPr>
          <p:spPr>
            <a:xfrm flipH="1">
              <a:off x="5427399" y="1663327"/>
              <a:ext cx="387856" cy="9166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직선 연결선 92"/>
            <p:cNvCxnSpPr/>
            <p:nvPr/>
          </p:nvCxnSpPr>
          <p:spPr>
            <a:xfrm rot="10800000">
              <a:off x="5391905" y="1488079"/>
              <a:ext cx="430951" cy="458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직선 연결선 93"/>
            <p:cNvCxnSpPr/>
            <p:nvPr/>
          </p:nvCxnSpPr>
          <p:spPr>
            <a:xfrm rot="10800000" flipV="1">
              <a:off x="5076057" y="1754992"/>
              <a:ext cx="351343" cy="1782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직선 연결선 94"/>
            <p:cNvCxnSpPr/>
            <p:nvPr/>
          </p:nvCxnSpPr>
          <p:spPr>
            <a:xfrm rot="10800000">
              <a:off x="5004048" y="1434163"/>
              <a:ext cx="387856" cy="458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6" name="그림 95" descr="stata logo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 rot="5400000">
              <a:off x="6060135" y="1534041"/>
              <a:ext cx="458329" cy="25857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97" name="그림 96" descr="jin_face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 rot="3802914">
              <a:off x="6403230" y="877691"/>
              <a:ext cx="1237488" cy="1299551"/>
            </a:xfrm>
            <a:prstGeom prst="rect">
              <a:avLst/>
            </a:prstGeom>
          </p:spPr>
        </p:pic>
        <p:sp>
          <p:nvSpPr>
            <p:cNvPr id="98" name="대각선 줄무늬 97"/>
            <p:cNvSpPr/>
            <p:nvPr/>
          </p:nvSpPr>
          <p:spPr>
            <a:xfrm rot="12497780">
              <a:off x="4815176" y="1005503"/>
              <a:ext cx="1440160" cy="477587"/>
            </a:xfrm>
            <a:prstGeom prst="diagStripe">
              <a:avLst>
                <a:gd name="adj" fmla="val 6541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8" grpId="0">
        <p:bldAsOne/>
      </p:bldGraphic>
      <p:bldGraphic spid="49" grpId="0">
        <p:bldAsOne/>
      </p:bldGraphic>
      <p:bldP spid="7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16744" y="1437556"/>
            <a:ext cx="8219256" cy="4666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o-KR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827584" y="0"/>
            <a:ext cx="7200800" cy="692696"/>
          </a:xfrm>
        </p:spPr>
        <p:txBody>
          <a:bodyPr>
            <a:noAutofit/>
          </a:bodyPr>
          <a:lstStyle/>
          <a:p>
            <a:r>
              <a:rPr lang="en-US" altLang="ko-KR" sz="3200" dirty="0" smtClean="0">
                <a:latin typeface="Times New Roman" pitchFamily="18" charset="0"/>
                <a:cs typeface="Times New Roman" pitchFamily="18" charset="0"/>
              </a:rPr>
              <a:t> 2. imputation numbers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(example data)</a:t>
            </a:r>
            <a:endParaRPr lang="ko-K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6324575" y="1134269"/>
            <a:ext cx="288032" cy="288032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7" name="차트 16"/>
          <p:cNvGraphicFramePr/>
          <p:nvPr/>
        </p:nvGraphicFramePr>
        <p:xfrm>
          <a:off x="107504" y="980728"/>
          <a:ext cx="295232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차트 19"/>
          <p:cNvGraphicFramePr/>
          <p:nvPr/>
        </p:nvGraphicFramePr>
        <p:xfrm>
          <a:off x="3131840" y="908720"/>
          <a:ext cx="288032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차트 21"/>
          <p:cNvGraphicFramePr/>
          <p:nvPr/>
        </p:nvGraphicFramePr>
        <p:xfrm>
          <a:off x="6084168" y="908720"/>
          <a:ext cx="305983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043608" y="3068960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92280" y="314096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67944" y="314096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제목 2"/>
          <p:cNvSpPr txBox="1">
            <a:spLocks/>
          </p:cNvSpPr>
          <p:nvPr/>
        </p:nvSpPr>
        <p:spPr>
          <a:xfrm>
            <a:off x="8244408" y="0"/>
            <a:ext cx="899592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0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Result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0" name="직선 화살표 연결선 29"/>
          <p:cNvCxnSpPr/>
          <p:nvPr/>
        </p:nvCxnSpPr>
        <p:spPr>
          <a:xfrm rot="5400000">
            <a:off x="4662190" y="2474714"/>
            <a:ext cx="397272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427984" y="1916832"/>
            <a:ext cx="884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Similar </a:t>
            </a:r>
            <a:endParaRPr lang="ko-KR" alt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그림 18" descr="stata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5604" y="16425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1" name="사각형 설명선 20"/>
          <p:cNvSpPr/>
          <p:nvPr/>
        </p:nvSpPr>
        <p:spPr>
          <a:xfrm>
            <a:off x="2843808" y="4365104"/>
            <a:ext cx="5832648" cy="936104"/>
          </a:xfrm>
          <a:prstGeom prst="wedgeRectCallout">
            <a:avLst>
              <a:gd name="adj1" fmla="val -46352"/>
              <a:gd name="adj2" fmla="val 7922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(Regardless of imputation # and percent of missing ) 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Under MCAR and MAR, </a:t>
            </a: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MI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i="1" dirty="0" smtClean="0">
                <a:latin typeface="Courier New" pitchFamily="49" charset="0"/>
                <a:cs typeface="Courier New" pitchFamily="49" charset="0"/>
              </a:rPr>
              <a:t>produces unbiased est.</a:t>
            </a:r>
            <a:endParaRPr lang="en-US" altLang="ko-KR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사각형 설명선 26"/>
          <p:cNvSpPr/>
          <p:nvPr/>
        </p:nvSpPr>
        <p:spPr>
          <a:xfrm>
            <a:off x="2699792" y="4077072"/>
            <a:ext cx="6048672" cy="936104"/>
          </a:xfrm>
          <a:prstGeom prst="wedgeRectCallout">
            <a:avLst>
              <a:gd name="adj1" fmla="val -42615"/>
              <a:gd name="adj2" fmla="val 6836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Under NMAR, </a:t>
            </a: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MI </a:t>
            </a:r>
            <a:r>
              <a:rPr lang="en-US" altLang="ko-KR" sz="1600" i="1" dirty="0" smtClean="0">
                <a:latin typeface="Courier New" pitchFamily="49" charset="0"/>
                <a:cs typeface="Courier New" pitchFamily="49" charset="0"/>
              </a:rPr>
              <a:t>did not well at 80% missing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600" i="1" dirty="0" smtClean="0">
                <a:latin typeface="Courier New" pitchFamily="49" charset="0"/>
                <a:cs typeface="Courier New" pitchFamily="49" charset="0"/>
              </a:rPr>
              <a:t> due to large </a:t>
            </a:r>
            <a:r>
              <a:rPr lang="en-US" altLang="ko-KR" sz="1600" b="1" i="1" dirty="0" smtClean="0">
                <a:latin typeface="Courier New" pitchFamily="49" charset="0"/>
                <a:cs typeface="Courier New" pitchFamily="49" charset="0"/>
              </a:rPr>
              <a:t>RMSE</a:t>
            </a:r>
            <a:r>
              <a:rPr lang="en-US" altLang="ko-KR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≒ 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 1 SD of data=15.11 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) </a:t>
            </a:r>
          </a:p>
        </p:txBody>
      </p:sp>
      <p:sp>
        <p:nvSpPr>
          <p:cNvPr id="28" name="사각형 설명선 27"/>
          <p:cNvSpPr/>
          <p:nvPr/>
        </p:nvSpPr>
        <p:spPr>
          <a:xfrm>
            <a:off x="2362524" y="5390828"/>
            <a:ext cx="6663704" cy="1385416"/>
          </a:xfrm>
          <a:prstGeom prst="wedgeRectCallout">
            <a:avLst>
              <a:gd name="adj1" fmla="val -37151"/>
              <a:gd name="adj2" fmla="val -5814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</a:pP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No difference 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among increased Imputation numbers  = 10, 20, 30, 40, 50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&gt; Increased Imputation numbers </a:t>
            </a:r>
            <a:r>
              <a:rPr lang="en-US" altLang="ko-KR" sz="1600" b="1" dirty="0" smtClean="0">
                <a:latin typeface="Courier New" pitchFamily="49" charset="0"/>
                <a:cs typeface="Courier New" pitchFamily="49" charset="0"/>
              </a:rPr>
              <a:t>No 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sign. effect 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to correct bias in 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this data characteristics. </a:t>
            </a:r>
          </a:p>
        </p:txBody>
      </p:sp>
      <p:grpSp>
        <p:nvGrpSpPr>
          <p:cNvPr id="32" name="그룹 31"/>
          <p:cNvGrpSpPr/>
          <p:nvPr/>
        </p:nvGrpSpPr>
        <p:grpSpPr>
          <a:xfrm>
            <a:off x="323528" y="4581128"/>
            <a:ext cx="1728192" cy="1800200"/>
            <a:chOff x="406293" y="4509120"/>
            <a:chExt cx="3016887" cy="2770414"/>
          </a:xfrm>
        </p:grpSpPr>
        <p:sp>
          <p:nvSpPr>
            <p:cNvPr id="33" name="대각선 줄무늬 32"/>
            <p:cNvSpPr/>
            <p:nvPr/>
          </p:nvSpPr>
          <p:spPr>
            <a:xfrm rot="7097780">
              <a:off x="1088289" y="6390885"/>
              <a:ext cx="993305" cy="531275"/>
            </a:xfrm>
            <a:prstGeom prst="diagStripe">
              <a:avLst>
                <a:gd name="adj" fmla="val 4178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34" name="그룹 55"/>
            <p:cNvGrpSpPr/>
            <p:nvPr/>
          </p:nvGrpSpPr>
          <p:grpSpPr>
            <a:xfrm>
              <a:off x="438537" y="4509120"/>
              <a:ext cx="3240360" cy="2770422"/>
              <a:chOff x="467544" y="325934"/>
              <a:chExt cx="3240360" cy="4399210"/>
            </a:xfrm>
          </p:grpSpPr>
          <p:cxnSp>
            <p:nvCxnSpPr>
              <p:cNvPr id="35" name="직선 연결선 34"/>
              <p:cNvCxnSpPr/>
              <p:nvPr/>
            </p:nvCxnSpPr>
            <p:spPr>
              <a:xfrm rot="5400000">
                <a:off x="2015716" y="2528900"/>
                <a:ext cx="21602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6" name="순서도: 대체 처리 35"/>
              <p:cNvSpPr/>
              <p:nvPr/>
            </p:nvSpPr>
            <p:spPr>
              <a:xfrm rot="2819201">
                <a:off x="1940570" y="2665090"/>
                <a:ext cx="360040" cy="360040"/>
              </a:xfrm>
              <a:prstGeom prst="flowChartAlternateProcess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원호 36"/>
              <p:cNvSpPr/>
              <p:nvPr/>
            </p:nvSpPr>
            <p:spPr>
              <a:xfrm rot="12676295">
                <a:off x="2119013" y="327941"/>
                <a:ext cx="360040" cy="360040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8" name="직선 연결선 37"/>
              <p:cNvCxnSpPr/>
              <p:nvPr/>
            </p:nvCxnSpPr>
            <p:spPr>
              <a:xfrm rot="5400000" flipH="1" flipV="1">
                <a:off x="2015716" y="3176972"/>
                <a:ext cx="21602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직선 연결선 38"/>
              <p:cNvCxnSpPr/>
              <p:nvPr/>
            </p:nvCxnSpPr>
            <p:spPr>
              <a:xfrm rot="5400000" flipH="1" flipV="1">
                <a:off x="1979712" y="3356992"/>
                <a:ext cx="216024" cy="720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0" name="정오각형 39"/>
              <p:cNvSpPr/>
              <p:nvPr/>
            </p:nvSpPr>
            <p:spPr>
              <a:xfrm>
                <a:off x="1886496" y="3501008"/>
                <a:ext cx="309240" cy="144016"/>
              </a:xfrm>
              <a:prstGeom prst="pentagon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1" name="직선 연결선 40"/>
              <p:cNvCxnSpPr/>
              <p:nvPr/>
            </p:nvCxnSpPr>
            <p:spPr>
              <a:xfrm rot="16200000" flipH="1">
                <a:off x="2015716" y="3753036"/>
                <a:ext cx="360040" cy="144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직선 연결선 41"/>
              <p:cNvCxnSpPr/>
              <p:nvPr/>
            </p:nvCxnSpPr>
            <p:spPr>
              <a:xfrm rot="5400000">
                <a:off x="1583668" y="3812344"/>
                <a:ext cx="516756" cy="1567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직선 연결선 42"/>
              <p:cNvCxnSpPr/>
              <p:nvPr/>
            </p:nvCxnSpPr>
            <p:spPr>
              <a:xfrm rot="16200000" flipH="1">
                <a:off x="1979712" y="4293096"/>
                <a:ext cx="720080" cy="1440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직선 연결선 43"/>
              <p:cNvCxnSpPr/>
              <p:nvPr/>
            </p:nvCxnSpPr>
            <p:spPr>
              <a:xfrm rot="5400000">
                <a:off x="1403648" y="4365104"/>
                <a:ext cx="648072" cy="720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pic>
            <p:nvPicPr>
              <p:cNvPr id="45" name="그림 44" descr="jin_face2.png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1043608" y="620688"/>
                <a:ext cx="1944216" cy="2171429"/>
              </a:xfrm>
              <a:prstGeom prst="rect">
                <a:avLst/>
              </a:prstGeom>
            </p:spPr>
          </p:pic>
          <p:sp>
            <p:nvSpPr>
              <p:cNvPr id="46" name="타원 45"/>
              <p:cNvSpPr/>
              <p:nvPr/>
            </p:nvSpPr>
            <p:spPr>
              <a:xfrm>
                <a:off x="467544" y="548680"/>
                <a:ext cx="3240360" cy="230425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pic>
            <p:nvPicPr>
              <p:cNvPr id="47" name="그림 46" descr="stata logo.jp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1763688" y="2636912"/>
                <a:ext cx="720080" cy="432048"/>
              </a:xfrm>
              <a:prstGeom prst="ellipse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</p:pic>
          <p:sp>
            <p:nvSpPr>
              <p:cNvPr id="48" name="원호 47"/>
              <p:cNvSpPr/>
              <p:nvPr/>
            </p:nvSpPr>
            <p:spPr>
              <a:xfrm rot="3631061">
                <a:off x="1900982" y="325934"/>
                <a:ext cx="360040" cy="360040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49" name="그룹 48"/>
          <p:cNvGrpSpPr/>
          <p:nvPr/>
        </p:nvGrpSpPr>
        <p:grpSpPr>
          <a:xfrm>
            <a:off x="323528" y="4437112"/>
            <a:ext cx="1800200" cy="2060848"/>
            <a:chOff x="3059832" y="188640"/>
            <a:chExt cx="1800199" cy="2736304"/>
          </a:xfrm>
        </p:grpSpPr>
        <p:sp>
          <p:nvSpPr>
            <p:cNvPr id="50" name="대각선 줄무늬 49"/>
            <p:cNvSpPr/>
            <p:nvPr/>
          </p:nvSpPr>
          <p:spPr>
            <a:xfrm rot="7097780">
              <a:off x="3059650" y="1900331"/>
              <a:ext cx="1121186" cy="570629"/>
            </a:xfrm>
            <a:prstGeom prst="diagStripe">
              <a:avLst>
                <a:gd name="adj" fmla="val 4178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51" name="그룹 75"/>
            <p:cNvGrpSpPr/>
            <p:nvPr/>
          </p:nvGrpSpPr>
          <p:grpSpPr>
            <a:xfrm>
              <a:off x="3059831" y="188640"/>
              <a:ext cx="1800198" cy="2736301"/>
              <a:chOff x="3053553" y="0"/>
              <a:chExt cx="2364394" cy="3672408"/>
            </a:xfrm>
          </p:grpSpPr>
          <p:sp>
            <p:nvSpPr>
              <p:cNvPr id="52" name="원호 51"/>
              <p:cNvSpPr/>
              <p:nvPr/>
            </p:nvSpPr>
            <p:spPr>
              <a:xfrm rot="3631061">
                <a:off x="2999883" y="706723"/>
                <a:ext cx="324155" cy="216816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53" name="그룹 74"/>
              <p:cNvGrpSpPr/>
              <p:nvPr/>
            </p:nvGrpSpPr>
            <p:grpSpPr>
              <a:xfrm>
                <a:off x="3275856" y="0"/>
                <a:ext cx="2142091" cy="3672408"/>
                <a:chOff x="5292080" y="1196752"/>
                <a:chExt cx="2142091" cy="3672408"/>
              </a:xfrm>
            </p:grpSpPr>
            <p:cxnSp>
              <p:nvCxnSpPr>
                <p:cNvPr id="54" name="직선 연결선 53"/>
                <p:cNvCxnSpPr/>
                <p:nvPr/>
              </p:nvCxnSpPr>
              <p:spPr>
                <a:xfrm rot="5400000">
                  <a:off x="6120172" y="2672916"/>
                  <a:ext cx="216024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5" name="순서도: 대체 처리 54"/>
                <p:cNvSpPr/>
                <p:nvPr/>
              </p:nvSpPr>
              <p:spPr>
                <a:xfrm rot="2819201">
                  <a:off x="6045026" y="2809106"/>
                  <a:ext cx="360040" cy="360040"/>
                </a:xfrm>
                <a:prstGeom prst="flowChartAlternateProcess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6" name="원호 55"/>
                <p:cNvSpPr/>
                <p:nvPr/>
              </p:nvSpPr>
              <p:spPr>
                <a:xfrm rot="12676295">
                  <a:off x="7010027" y="1868503"/>
                  <a:ext cx="424144" cy="198203"/>
                </a:xfrm>
                <a:prstGeom prst="arc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57" name="직선 연결선 56"/>
                <p:cNvCxnSpPr/>
                <p:nvPr/>
              </p:nvCxnSpPr>
              <p:spPr>
                <a:xfrm rot="5400000" flipH="1" flipV="1">
                  <a:off x="6120172" y="3320988"/>
                  <a:ext cx="216024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직선 연결선 57"/>
                <p:cNvCxnSpPr/>
                <p:nvPr/>
              </p:nvCxnSpPr>
              <p:spPr>
                <a:xfrm rot="5400000" flipH="1" flipV="1">
                  <a:off x="6084168" y="3501008"/>
                  <a:ext cx="216024" cy="7200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9" name="정오각형 58"/>
                <p:cNvSpPr/>
                <p:nvPr/>
              </p:nvSpPr>
              <p:spPr>
                <a:xfrm>
                  <a:off x="5990952" y="3645024"/>
                  <a:ext cx="309240" cy="144016"/>
                </a:xfrm>
                <a:prstGeom prst="pentagon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60" name="직선 연결선 59"/>
                <p:cNvCxnSpPr/>
                <p:nvPr/>
              </p:nvCxnSpPr>
              <p:spPr>
                <a:xfrm rot="16200000" flipH="1">
                  <a:off x="6156176" y="3861048"/>
                  <a:ext cx="432048" cy="28803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직선 연결선 60"/>
                <p:cNvCxnSpPr/>
                <p:nvPr/>
              </p:nvCxnSpPr>
              <p:spPr>
                <a:xfrm rot="5400000">
                  <a:off x="5688124" y="3956360"/>
                  <a:ext cx="516756" cy="15671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직선 연결선 61"/>
                <p:cNvCxnSpPr/>
                <p:nvPr/>
              </p:nvCxnSpPr>
              <p:spPr>
                <a:xfrm rot="5400000">
                  <a:off x="6192180" y="4545124"/>
                  <a:ext cx="648072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직선 연결선 62"/>
                <p:cNvCxnSpPr/>
                <p:nvPr/>
              </p:nvCxnSpPr>
              <p:spPr>
                <a:xfrm rot="5400000">
                  <a:off x="5508104" y="4509120"/>
                  <a:ext cx="648072" cy="7200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pic>
              <p:nvPicPr>
                <p:cNvPr id="64" name="그림 63" descr="jin_face2.png"/>
                <p:cNvPicPr>
                  <a:picLocks noChangeAspect="1"/>
                </p:cNvPicPr>
                <p:nvPr/>
              </p:nvPicPr>
              <p:blipFill>
                <a:blip r:embed="rId7" cstate="print"/>
                <a:stretch>
                  <a:fillRect/>
                </a:stretch>
              </p:blipFill>
              <p:spPr>
                <a:xfrm>
                  <a:off x="5364088" y="1196752"/>
                  <a:ext cx="1492903" cy="1667373"/>
                </a:xfrm>
                <a:prstGeom prst="rect">
                  <a:avLst/>
                </a:prstGeom>
              </p:spPr>
            </p:pic>
            <p:pic>
              <p:nvPicPr>
                <p:cNvPr id="65" name="그림 64" descr="stata logo.jp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5868144" y="2780928"/>
                  <a:ext cx="720080" cy="432048"/>
                </a:xfrm>
                <a:prstGeom prst="ellipse">
                  <a:avLst/>
                </a:prstGeo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</p:pic>
            <p:cxnSp>
              <p:nvCxnSpPr>
                <p:cNvPr id="66" name="직선 연결선 65"/>
                <p:cNvCxnSpPr/>
                <p:nvPr/>
              </p:nvCxnSpPr>
              <p:spPr>
                <a:xfrm rot="10800000" flipV="1">
                  <a:off x="5508104" y="1988840"/>
                  <a:ext cx="1584176" cy="936104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직선 연결선 66"/>
                <p:cNvCxnSpPr/>
                <p:nvPr/>
              </p:nvCxnSpPr>
              <p:spPr>
                <a:xfrm>
                  <a:off x="5292080" y="2060848"/>
                  <a:ext cx="1584176" cy="7920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직선 연결선 67"/>
                <p:cNvCxnSpPr/>
                <p:nvPr/>
              </p:nvCxnSpPr>
              <p:spPr>
                <a:xfrm rot="10800000" flipV="1">
                  <a:off x="6588224" y="2852936"/>
                  <a:ext cx="288032" cy="7200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직선 연결선 68"/>
                <p:cNvCxnSpPr>
                  <a:stCxn id="65" idx="2"/>
                </p:cNvCxnSpPr>
                <p:nvPr/>
              </p:nvCxnSpPr>
              <p:spPr>
                <a:xfrm rot="10800000">
                  <a:off x="5508104" y="2924944"/>
                  <a:ext cx="360040" cy="7200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7" grpId="0" animBg="1"/>
      <p:bldP spid="2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o-KR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차트 23"/>
          <p:cNvGraphicFramePr/>
          <p:nvPr/>
        </p:nvGraphicFramePr>
        <p:xfrm>
          <a:off x="6084168" y="548680"/>
          <a:ext cx="2808312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020272" y="2492896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제목 2"/>
          <p:cNvSpPr txBox="1">
            <a:spLocks/>
          </p:cNvSpPr>
          <p:nvPr/>
        </p:nvSpPr>
        <p:spPr>
          <a:xfrm>
            <a:off x="8244408" y="0"/>
            <a:ext cx="899592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0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Result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7" name="직선 화살표 연결선 16"/>
          <p:cNvCxnSpPr/>
          <p:nvPr/>
        </p:nvCxnSpPr>
        <p:spPr>
          <a:xfrm rot="5400000" flipH="1" flipV="1">
            <a:off x="7842820" y="1742356"/>
            <a:ext cx="523478" cy="8334"/>
          </a:xfrm>
          <a:prstGeom prst="straightConnector1">
            <a:avLst/>
          </a:prstGeom>
          <a:ln w="2540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452320" y="1988840"/>
            <a:ext cx="1420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MCMC/ Reg.</a:t>
            </a:r>
            <a:endParaRPr lang="ko-KR" alt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16824" cy="370880"/>
          </a:xfrm>
        </p:spPr>
        <p:txBody>
          <a:bodyPr>
            <a:noAutofit/>
          </a:bodyPr>
          <a:lstStyle/>
          <a:p>
            <a:r>
              <a:rPr lang="en-US" sz="3200" dirty="0" smtClean="0">
                <a:effectLst/>
              </a:rPr>
              <a:t> </a:t>
            </a:r>
            <a:r>
              <a:rPr lang="en-US" altLang="ko-KR" sz="3200" dirty="0" smtClean="0">
                <a:effectLst/>
                <a:latin typeface="Times New Roman" pitchFamily="18" charset="0"/>
                <a:cs typeface="Times New Roman" pitchFamily="18" charset="0"/>
              </a:rPr>
              <a:t> 3. Regression, PMM, MCMC</a:t>
            </a:r>
            <a:r>
              <a:rPr lang="en-US" altLang="ko-KR" sz="2000" dirty="0" smtClean="0">
                <a:effectLst/>
                <a:latin typeface="Times New Roman" pitchFamily="18" charset="0"/>
                <a:cs typeface="Times New Roman" pitchFamily="18" charset="0"/>
              </a:rPr>
              <a:t>(example data) </a:t>
            </a:r>
            <a:endParaRPr lang="en-US" sz="2000" dirty="0">
              <a:effectLst/>
            </a:endParaRPr>
          </a:p>
        </p:txBody>
      </p:sp>
      <p:graphicFrame>
        <p:nvGraphicFramePr>
          <p:cNvPr id="35" name="차트 34"/>
          <p:cNvGraphicFramePr/>
          <p:nvPr/>
        </p:nvGraphicFramePr>
        <p:xfrm>
          <a:off x="179512" y="548680"/>
          <a:ext cx="2808312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6" name="차트 35"/>
          <p:cNvGraphicFramePr/>
          <p:nvPr/>
        </p:nvGraphicFramePr>
        <p:xfrm>
          <a:off x="3059832" y="548680"/>
          <a:ext cx="295232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067944" y="242088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1600" y="242088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latin typeface="Times New Roman" pitchFamily="18" charset="0"/>
                <a:cs typeface="Times New Roman" pitchFamily="18" charset="0"/>
              </a:rPr>
              <a:t>Proportion of missing data</a:t>
            </a:r>
            <a:endParaRPr lang="ko-KR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표 30"/>
          <p:cNvGraphicFramePr>
            <a:graphicFrameLocks noGrp="1"/>
          </p:cNvGraphicFramePr>
          <p:nvPr/>
        </p:nvGraphicFramePr>
        <p:xfrm>
          <a:off x="683568" y="3429000"/>
          <a:ext cx="7848872" cy="1219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20080"/>
                <a:gridCol w="1152128"/>
                <a:gridCol w="792088"/>
                <a:gridCol w="5184576"/>
              </a:tblGrid>
              <a:tr h="216024"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Normality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Theory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Practically(MI)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MCAR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Not Normal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PMM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All</a:t>
                      </a:r>
                      <a:r>
                        <a:rPr lang="en-US" altLang="ko-KR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missing mechanisms </a:t>
                      </a:r>
                      <a:endParaRPr lang="ko-KR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MAR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Not Normal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PMM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All</a:t>
                      </a:r>
                      <a:r>
                        <a:rPr lang="en-US" altLang="ko-KR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missing mechanisms </a:t>
                      </a:r>
                      <a:r>
                        <a:rPr lang="en-US" altLang="ko-KR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altLang="ko-K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PMM method</a:t>
                      </a:r>
                      <a:r>
                        <a:rPr lang="en-US" altLang="ko-KR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ko-K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slightly better )</a:t>
                      </a:r>
                      <a:endParaRPr lang="ko-KR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NMAR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Not Normal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PMM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Regression, </a:t>
                      </a:r>
                      <a:r>
                        <a:rPr lang="en-US" altLang="ko-K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MCMC</a:t>
                      </a:r>
                      <a:endParaRPr lang="ko-KR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1" name="그림 20" descr="stata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20402" y="145926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6" name="TextBox 15"/>
          <p:cNvSpPr txBox="1"/>
          <p:nvPr/>
        </p:nvSpPr>
        <p:spPr>
          <a:xfrm>
            <a:off x="179512" y="5157192"/>
            <a:ext cx="8784976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1.Under MCAR and MAR,  </a:t>
            </a:r>
            <a:r>
              <a:rPr lang="en-US" altLang="ko-KR" sz="1400" i="1" dirty="0" smtClean="0">
                <a:latin typeface="Courier New" pitchFamily="49" charset="0"/>
                <a:cs typeface="Courier New" pitchFamily="49" charset="0"/>
              </a:rPr>
              <a:t>theoretically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PMM should be better because normal assumption is broken, but </a:t>
            </a:r>
            <a:r>
              <a:rPr lang="en-US" altLang="ko-KR" sz="1400" b="1" dirty="0" smtClean="0">
                <a:latin typeface="Courier New" pitchFamily="49" charset="0"/>
                <a:cs typeface="Courier New" pitchFamily="49" charset="0"/>
              </a:rPr>
              <a:t>All 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method</a:t>
            </a:r>
            <a:r>
              <a:rPr lang="en-US" altLang="ko-KR" sz="1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are</a:t>
            </a:r>
            <a:r>
              <a:rPr lang="en-US" altLang="ko-KR" sz="1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good. 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 However, PMM method is slightly better under MAR. 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2. Under NMAR, even though normality is not met, Reg. has lower RMSE than PMM. </a:t>
            </a:r>
          </a:p>
        </p:txBody>
      </p:sp>
      <p:sp>
        <p:nvSpPr>
          <p:cNvPr id="20" name="사각형 설명선 19"/>
          <p:cNvSpPr/>
          <p:nvPr/>
        </p:nvSpPr>
        <p:spPr>
          <a:xfrm>
            <a:off x="1619672" y="4077072"/>
            <a:ext cx="7272808" cy="1512168"/>
          </a:xfrm>
          <a:prstGeom prst="wedgeRectCallout">
            <a:avLst>
              <a:gd name="adj1" fmla="val -39784"/>
              <a:gd name="adj2" fmla="val 7224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*Normal assumption maybe important only under MAR. 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*MCMC is good to use </a:t>
            </a:r>
            <a:r>
              <a:rPr lang="en-US" altLang="ko-KR" sz="1400" b="1" i="1" dirty="0" smtClean="0">
                <a:latin typeface="Courier New" pitchFamily="49" charset="0"/>
                <a:cs typeface="Courier New" pitchFamily="49" charset="0"/>
              </a:rPr>
              <a:t>under </a:t>
            </a:r>
            <a:r>
              <a:rPr lang="en-US" altLang="ko-KR" sz="1400" i="1" dirty="0" smtClean="0">
                <a:latin typeface="Courier New" pitchFamily="49" charset="0"/>
                <a:cs typeface="Courier New" pitchFamily="49" charset="0"/>
              </a:rPr>
              <a:t>MCAR, MAR, and NMAR</a:t>
            </a:r>
            <a:r>
              <a:rPr lang="en-US" altLang="ko-KR" sz="1400" b="1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Thus, </a:t>
            </a:r>
            <a:r>
              <a:rPr lang="en-US" altLang="ko-KR" sz="1400" b="1" dirty="0" smtClean="0">
                <a:latin typeface="Courier New" pitchFamily="49" charset="0"/>
                <a:cs typeface="Courier New" pitchFamily="49" charset="0"/>
              </a:rPr>
              <a:t>MCMC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can be used not only </a:t>
            </a:r>
            <a:r>
              <a:rPr lang="en-US" altLang="ko-KR" sz="1400" i="1" dirty="0" smtClean="0"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altLang="ko-KR" sz="1400" b="1" i="1" dirty="0" smtClean="0">
                <a:latin typeface="Courier New" pitchFamily="49" charset="0"/>
                <a:cs typeface="Courier New" pitchFamily="49" charset="0"/>
              </a:rPr>
              <a:t>multivariate and continuous missing, 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but also </a:t>
            </a:r>
            <a:r>
              <a:rPr lang="en-US" altLang="ko-KR" sz="1400" i="1" dirty="0" smtClean="0"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altLang="ko-KR" sz="1400" b="1" i="1" dirty="0" err="1" smtClean="0">
                <a:latin typeface="Courier New" pitchFamily="49" charset="0"/>
                <a:cs typeface="Courier New" pitchFamily="49" charset="0"/>
              </a:rPr>
              <a:t>univariate</a:t>
            </a:r>
            <a:r>
              <a:rPr lang="en-US" altLang="ko-KR" sz="1400" b="1" i="1" dirty="0" smtClean="0">
                <a:latin typeface="Courier New" pitchFamily="49" charset="0"/>
                <a:cs typeface="Courier New" pitchFamily="49" charset="0"/>
              </a:rPr>
              <a:t> and  continuous missing. </a:t>
            </a:r>
            <a:endParaRPr lang="en-US" altLang="ko-KR" sz="1400" dirty="0" smtClean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67544" y="4221088"/>
            <a:ext cx="1499573" cy="2216118"/>
            <a:chOff x="2267744" y="2910323"/>
            <a:chExt cx="1499573" cy="2216118"/>
          </a:xfrm>
        </p:grpSpPr>
        <p:sp>
          <p:nvSpPr>
            <p:cNvPr id="23" name="대각선 줄무늬 22"/>
            <p:cNvSpPr/>
            <p:nvPr/>
          </p:nvSpPr>
          <p:spPr>
            <a:xfrm rot="7240406">
              <a:off x="1867711" y="4464055"/>
              <a:ext cx="1086129" cy="238643"/>
            </a:xfrm>
            <a:prstGeom prst="diagStripe">
              <a:avLst>
                <a:gd name="adj" fmla="val 4178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cxnSp>
          <p:nvCxnSpPr>
            <p:cNvPr id="26" name="직선 연결선 25"/>
            <p:cNvCxnSpPr/>
            <p:nvPr/>
          </p:nvCxnSpPr>
          <p:spPr>
            <a:xfrm rot="5400000">
              <a:off x="2735844" y="3841997"/>
              <a:ext cx="1210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순서도: 대체 처리 26"/>
            <p:cNvSpPr/>
            <p:nvPr/>
          </p:nvSpPr>
          <p:spPr>
            <a:xfrm rot="2819201">
              <a:off x="2693411" y="3900076"/>
              <a:ext cx="201776" cy="238267"/>
            </a:xfrm>
            <a:prstGeom prst="flowChartAlternateProcess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9" name="직선 연결선 28"/>
            <p:cNvCxnSpPr/>
            <p:nvPr/>
          </p:nvCxnSpPr>
          <p:spPr>
            <a:xfrm rot="5400000" flipH="1" flipV="1">
              <a:off x="2735844" y="4205194"/>
              <a:ext cx="1210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2712017" y="4302433"/>
              <a:ext cx="121066" cy="4765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정오각형 31"/>
            <p:cNvSpPr/>
            <p:nvPr/>
          </p:nvSpPr>
          <p:spPr>
            <a:xfrm>
              <a:off x="2639381" y="4386793"/>
              <a:ext cx="204649" cy="80710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3" name="직선 연결선 32"/>
            <p:cNvCxnSpPr/>
            <p:nvPr/>
          </p:nvCxnSpPr>
          <p:spPr>
            <a:xfrm>
              <a:off x="2796376" y="4467503"/>
              <a:ext cx="407472" cy="32964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>
              <a:off x="2440416" y="4503739"/>
              <a:ext cx="264758" cy="17805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 rot="16200000" flipH="1">
              <a:off x="3094259" y="4906743"/>
              <a:ext cx="291187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>
              <a:off x="2269216" y="4900446"/>
              <a:ext cx="363197" cy="4765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39" name="그림 38" descr="jin_face2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 rot="217812">
              <a:off x="2267744" y="2993531"/>
              <a:ext cx="936104" cy="885384"/>
            </a:xfrm>
            <a:prstGeom prst="rect">
              <a:avLst/>
            </a:prstGeom>
          </p:spPr>
        </p:pic>
        <p:pic>
          <p:nvPicPr>
            <p:cNvPr id="40" name="그림 39" descr="stata logo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58109" y="3902530"/>
              <a:ext cx="476535" cy="24213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cxnSp>
          <p:nvCxnSpPr>
            <p:cNvPr id="41" name="직선 연결선 40"/>
            <p:cNvCxnSpPr/>
            <p:nvPr/>
          </p:nvCxnSpPr>
          <p:spPr>
            <a:xfrm rot="5400000" flipH="1" flipV="1">
              <a:off x="2086237" y="3466491"/>
              <a:ext cx="651046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10800000" flipV="1">
              <a:off x="3131840" y="3907656"/>
              <a:ext cx="266476" cy="24862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 rot="10800000" flipV="1">
              <a:off x="3034646" y="3933056"/>
              <a:ext cx="97194" cy="50186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직선 연결선 43"/>
            <p:cNvCxnSpPr/>
            <p:nvPr/>
          </p:nvCxnSpPr>
          <p:spPr>
            <a:xfrm rot="16200000" flipV="1">
              <a:off x="2392389" y="3831921"/>
              <a:ext cx="197279" cy="1612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원호 44"/>
            <p:cNvSpPr/>
            <p:nvPr/>
          </p:nvSpPr>
          <p:spPr>
            <a:xfrm rot="12020727">
              <a:off x="3404649" y="3695851"/>
              <a:ext cx="362668" cy="391729"/>
            </a:xfrm>
            <a:prstGeom prst="arc">
              <a:avLst>
                <a:gd name="adj1" fmla="val 17368974"/>
                <a:gd name="adj2" fmla="val 0"/>
              </a:avLst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원호 45"/>
            <p:cNvSpPr/>
            <p:nvPr/>
          </p:nvSpPr>
          <p:spPr>
            <a:xfrm rot="12262842">
              <a:off x="2404434" y="2910323"/>
              <a:ext cx="362668" cy="391729"/>
            </a:xfrm>
            <a:prstGeom prst="arc">
              <a:avLst>
                <a:gd name="adj1" fmla="val 17368974"/>
                <a:gd name="adj2" fmla="val 0"/>
              </a:avLst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2"/>
          <p:cNvSpPr txBox="1">
            <a:spLocks/>
          </p:cNvSpPr>
          <p:nvPr/>
        </p:nvSpPr>
        <p:spPr>
          <a:xfrm>
            <a:off x="7956376" y="0"/>
            <a:ext cx="1187624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Conclusion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그림 5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04" y="20235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1835696" y="1124744"/>
            <a:ext cx="5976664" cy="3816424"/>
          </a:xfrm>
          <a:ln w="98425">
            <a:solidFill>
              <a:schemeClr val="accent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endParaRPr lang="en-US" altLang="ko-K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altLang="ko-KR" sz="1600" b="1" dirty="0" smtClean="0">
                <a:latin typeface="Times New Roman" pitchFamily="18" charset="0"/>
                <a:cs typeface="Times New Roman" pitchFamily="18" charset="0"/>
              </a:rPr>
              <a:t>Multiple Imputation (MI)  &gt; </a:t>
            </a: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 Complete Case Analysis </a:t>
            </a:r>
            <a:r>
              <a:rPr lang="en-US" altLang="ko-KR" sz="1600" b="1" dirty="0" smtClean="0">
                <a:latin typeface="Times New Roman" pitchFamily="18" charset="0"/>
                <a:cs typeface="Times New Roman" pitchFamily="18" charset="0"/>
              </a:rPr>
              <a:t>always.</a:t>
            </a:r>
          </a:p>
          <a:p>
            <a:pPr>
              <a:buNone/>
            </a:pPr>
            <a:endParaRPr lang="en-US" altLang="ko-K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 2. No significant difference in </a:t>
            </a:r>
            <a:r>
              <a:rPr lang="en-US" altLang="ko-KR" sz="1600" b="1" dirty="0" smtClean="0">
                <a:latin typeface="Times New Roman" pitchFamily="18" charset="0"/>
                <a:cs typeface="Times New Roman" pitchFamily="18" charset="0"/>
              </a:rPr>
              <a:t>imputation numbers </a:t>
            </a: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in my data.</a:t>
            </a:r>
          </a:p>
          <a:p>
            <a:pPr>
              <a:buNone/>
            </a:pPr>
            <a:endParaRPr lang="en-US" altLang="ko-K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 3. Under MCAR and MAR, </a:t>
            </a:r>
            <a:r>
              <a:rPr lang="en-US" altLang="ko-KR" sz="1600" b="1" dirty="0" smtClean="0"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 produce </a:t>
            </a:r>
            <a:r>
              <a:rPr lang="en-US" altLang="ko-KR" sz="1600" b="1" i="1" dirty="0" smtClean="0">
                <a:latin typeface="Times New Roman" pitchFamily="18" charset="0"/>
                <a:cs typeface="Times New Roman" pitchFamily="18" charset="0"/>
              </a:rPr>
              <a:t>unbiased </a:t>
            </a: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estimates </a:t>
            </a:r>
            <a:r>
              <a:rPr lang="en-US" altLang="ko-KR" sz="1600" i="1" dirty="0" smtClean="0">
                <a:latin typeface="Times New Roman" pitchFamily="18" charset="0"/>
                <a:cs typeface="Times New Roman" pitchFamily="18" charset="0"/>
              </a:rPr>
              <a:t>at high amount of missing. </a:t>
            </a:r>
          </a:p>
          <a:p>
            <a:pPr>
              <a:buNone/>
            </a:pPr>
            <a:endParaRPr lang="en-US" altLang="ko-K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 4. However, under NMAR, the estimation by </a:t>
            </a:r>
            <a:r>
              <a:rPr lang="en-US" altLang="ko-KR" sz="1600" b="1" dirty="0" smtClean="0"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 is also</a:t>
            </a:r>
            <a:r>
              <a:rPr lang="en-US" altLang="ko-K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600" b="1" i="1" dirty="0" smtClean="0">
                <a:latin typeface="Times New Roman" pitchFamily="18" charset="0"/>
                <a:cs typeface="Times New Roman" pitchFamily="18" charset="0"/>
              </a:rPr>
              <a:t>biased </a:t>
            </a:r>
            <a:r>
              <a:rPr lang="en-US" altLang="ko-KR" sz="1600" i="1" dirty="0" smtClean="0">
                <a:latin typeface="Times New Roman" pitchFamily="18" charset="0"/>
                <a:cs typeface="Times New Roman" pitchFamily="18" charset="0"/>
              </a:rPr>
              <a:t>at high amount of missing.</a:t>
            </a:r>
          </a:p>
          <a:p>
            <a:pPr>
              <a:buNone/>
            </a:pPr>
            <a:endParaRPr lang="en-US" altLang="ko-K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 5.</a:t>
            </a:r>
            <a:r>
              <a:rPr lang="en-US" altLang="ko-KR" sz="1600" b="1" dirty="0" smtClean="0">
                <a:latin typeface="Times New Roman" pitchFamily="18" charset="0"/>
                <a:cs typeface="Times New Roman" pitchFamily="18" charset="0"/>
              </a:rPr>
              <a:t> MCMC </a:t>
            </a: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is good for </a:t>
            </a:r>
            <a:r>
              <a:rPr lang="en-US" altLang="ko-KR" sz="1600" i="1" dirty="0" err="1" smtClean="0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altLang="ko-KR" sz="1600" i="1" dirty="0" smtClean="0">
                <a:latin typeface="Times New Roman" pitchFamily="18" charset="0"/>
                <a:cs typeface="Times New Roman" pitchFamily="18" charset="0"/>
              </a:rPr>
              <a:t> and continuous </a:t>
            </a:r>
            <a:r>
              <a:rPr lang="en-US" altLang="ko-KR" sz="1600" dirty="0" smtClean="0">
                <a:latin typeface="Times New Roman" pitchFamily="18" charset="0"/>
                <a:cs typeface="Times New Roman" pitchFamily="18" charset="0"/>
              </a:rPr>
              <a:t>missing under MCAR, MAR and NMAR. </a:t>
            </a:r>
          </a:p>
        </p:txBody>
      </p:sp>
      <p:grpSp>
        <p:nvGrpSpPr>
          <p:cNvPr id="48" name="그룹 47"/>
          <p:cNvGrpSpPr/>
          <p:nvPr/>
        </p:nvGrpSpPr>
        <p:grpSpPr>
          <a:xfrm>
            <a:off x="4211960" y="4869160"/>
            <a:ext cx="1152128" cy="1988840"/>
            <a:chOff x="4211960" y="4869160"/>
            <a:chExt cx="1152128" cy="1988840"/>
          </a:xfrm>
        </p:grpSpPr>
        <p:sp>
          <p:nvSpPr>
            <p:cNvPr id="28" name="대각선 줄무늬 27"/>
            <p:cNvSpPr/>
            <p:nvPr/>
          </p:nvSpPr>
          <p:spPr>
            <a:xfrm rot="7097780">
              <a:off x="4216886" y="6169302"/>
              <a:ext cx="830868" cy="453038"/>
            </a:xfrm>
            <a:prstGeom prst="diagStripe">
              <a:avLst>
                <a:gd name="adj" fmla="val 4178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cxnSp>
          <p:nvCxnSpPr>
            <p:cNvPr id="29" name="직선 연결선 28"/>
            <p:cNvCxnSpPr/>
            <p:nvPr/>
          </p:nvCxnSpPr>
          <p:spPr>
            <a:xfrm rot="5400000">
              <a:off x="4789335" y="5792837"/>
              <a:ext cx="9309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순서도: 대체 처리 29"/>
            <p:cNvSpPr/>
            <p:nvPr/>
          </p:nvSpPr>
          <p:spPr>
            <a:xfrm rot="2819201">
              <a:off x="4756558" y="5829100"/>
              <a:ext cx="155165" cy="200022"/>
            </a:xfrm>
            <a:prstGeom prst="flowChartAlternateProcess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1" name="직선 연결선 30"/>
            <p:cNvCxnSpPr/>
            <p:nvPr/>
          </p:nvCxnSpPr>
          <p:spPr>
            <a:xfrm rot="5400000" flipH="1" flipV="1">
              <a:off x="4592328" y="5376748"/>
              <a:ext cx="919308" cy="1921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rot="5400000" flipH="1" flipV="1">
              <a:off x="4789334" y="6072133"/>
              <a:ext cx="9309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 rot="5400000" flipH="1" flipV="1">
              <a:off x="4769333" y="6145230"/>
              <a:ext cx="93099" cy="400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정오각형 33"/>
            <p:cNvSpPr/>
            <p:nvPr/>
          </p:nvSpPr>
          <p:spPr>
            <a:xfrm>
              <a:off x="4704088" y="6211783"/>
              <a:ext cx="171801" cy="62066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5" name="직선 연결선 34"/>
            <p:cNvCxnSpPr/>
            <p:nvPr/>
          </p:nvCxnSpPr>
          <p:spPr>
            <a:xfrm rot="16200000" flipH="1">
              <a:off x="4736241" y="6373491"/>
              <a:ext cx="279296" cy="800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 rot="5400000">
              <a:off x="4547759" y="6403537"/>
              <a:ext cx="310329" cy="400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 rot="5400000" flipV="1">
              <a:off x="4797168" y="6671867"/>
              <a:ext cx="253003" cy="1555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>
              <a:off x="4516216" y="6698350"/>
              <a:ext cx="279296" cy="400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39" name="그림 38" descr="stata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35861" y="5839388"/>
              <a:ext cx="400044" cy="186198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40" name="그림 39" descr="jin_face2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11960" y="4941168"/>
              <a:ext cx="1080120" cy="935810"/>
            </a:xfrm>
            <a:prstGeom prst="rect">
              <a:avLst/>
            </a:prstGeom>
          </p:spPr>
        </p:pic>
        <p:sp>
          <p:nvSpPr>
            <p:cNvPr id="41" name="타원 40"/>
            <p:cNvSpPr/>
            <p:nvPr/>
          </p:nvSpPr>
          <p:spPr>
            <a:xfrm>
              <a:off x="5076056" y="4869160"/>
              <a:ext cx="288032" cy="144016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타원 42"/>
            <p:cNvSpPr/>
            <p:nvPr/>
          </p:nvSpPr>
          <p:spPr>
            <a:xfrm flipV="1">
              <a:off x="4283968" y="4869160"/>
              <a:ext cx="288032" cy="144016"/>
            </a:xfrm>
            <a:prstGeom prst="ellipse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2" name="직선 연결선 41"/>
            <p:cNvCxnSpPr/>
            <p:nvPr/>
          </p:nvCxnSpPr>
          <p:spPr>
            <a:xfrm rot="16200000" flipV="1">
              <a:off x="4095711" y="5417457"/>
              <a:ext cx="936104" cy="12754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3563888" y="692696"/>
            <a:ext cx="2304256" cy="584775"/>
          </a:xfrm>
          <a:prstGeom prst="rect">
            <a:avLst/>
          </a:prstGeom>
          <a:ln w="635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Conclusion</a:t>
            </a:r>
            <a:endParaRPr lang="ko-KR" alt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4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pic>
        <p:nvPicPr>
          <p:cNvPr id="61" name="그림 60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4612" y="2980060"/>
            <a:ext cx="936104" cy="686667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8" name="제목 2"/>
          <p:cNvSpPr txBox="1">
            <a:spLocks/>
          </p:cNvSpPr>
          <p:nvPr/>
        </p:nvSpPr>
        <p:spPr>
          <a:xfrm>
            <a:off x="251520" y="2852936"/>
            <a:ext cx="8568952" cy="692696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dist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8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 h a n k</a:t>
            </a:r>
            <a:r>
              <a:rPr kumimoji="0" lang="en-US" altLang="ko-KR" sz="8800" b="1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y   u </a:t>
            </a:r>
            <a:endParaRPr kumimoji="0" lang="ko-KR" altLang="en-US" sz="88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6" name="그룹 35"/>
          <p:cNvGrpSpPr/>
          <p:nvPr/>
        </p:nvGrpSpPr>
        <p:grpSpPr>
          <a:xfrm>
            <a:off x="6516216" y="1124744"/>
            <a:ext cx="2088232" cy="1897684"/>
            <a:chOff x="6516216" y="1484784"/>
            <a:chExt cx="2088232" cy="1897684"/>
          </a:xfrm>
        </p:grpSpPr>
        <p:cxnSp>
          <p:nvCxnSpPr>
            <p:cNvPr id="112" name="직선 연결선 111"/>
            <p:cNvCxnSpPr/>
            <p:nvPr/>
          </p:nvCxnSpPr>
          <p:spPr>
            <a:xfrm rot="4666213">
              <a:off x="7059105" y="2369027"/>
              <a:ext cx="9705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3" name="원호 112"/>
            <p:cNvSpPr/>
            <p:nvPr/>
          </p:nvSpPr>
          <p:spPr>
            <a:xfrm rot="16200000" flipV="1">
              <a:off x="6576922" y="2598444"/>
              <a:ext cx="128261" cy="249674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14" name="직선 연결선 113"/>
            <p:cNvCxnSpPr/>
            <p:nvPr/>
          </p:nvCxnSpPr>
          <p:spPr>
            <a:xfrm rot="4666213" flipH="1" flipV="1">
              <a:off x="7131113" y="2658353"/>
              <a:ext cx="9705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직선 연결선 114"/>
            <p:cNvCxnSpPr/>
            <p:nvPr/>
          </p:nvCxnSpPr>
          <p:spPr>
            <a:xfrm flipH="1" flipV="1">
              <a:off x="7198196" y="2696060"/>
              <a:ext cx="99629" cy="10501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정오각형 115"/>
            <p:cNvSpPr/>
            <p:nvPr/>
          </p:nvSpPr>
          <p:spPr>
            <a:xfrm rot="20866213">
              <a:off x="7171683" y="2772600"/>
              <a:ext cx="250132" cy="64700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17" name="직선 연결선 116"/>
            <p:cNvCxnSpPr/>
            <p:nvPr/>
          </p:nvCxnSpPr>
          <p:spPr>
            <a:xfrm rot="16200000" flipH="1">
              <a:off x="7364141" y="2836510"/>
              <a:ext cx="176360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직선 연결선 117"/>
            <p:cNvCxnSpPr/>
            <p:nvPr/>
          </p:nvCxnSpPr>
          <p:spPr>
            <a:xfrm rot="16200000" flipH="1">
              <a:off x="7108201" y="2965045"/>
              <a:ext cx="241106" cy="1508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직선 연결선 118"/>
            <p:cNvCxnSpPr/>
            <p:nvPr/>
          </p:nvCxnSpPr>
          <p:spPr>
            <a:xfrm>
              <a:off x="7524328" y="2996699"/>
              <a:ext cx="432048" cy="1928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직선 연결선 119"/>
            <p:cNvCxnSpPr/>
            <p:nvPr/>
          </p:nvCxnSpPr>
          <p:spPr>
            <a:xfrm rot="16200000" flipH="1">
              <a:off x="7099176" y="3230262"/>
              <a:ext cx="289327" cy="150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21" name="그림 120" descr="stata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20866213">
              <a:off x="7476411" y="2360712"/>
              <a:ext cx="582441" cy="194100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122" name="그림 121" descr="jin_face2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 rot="278610">
              <a:off x="7001269" y="1484784"/>
              <a:ext cx="1204641" cy="909618"/>
            </a:xfrm>
            <a:prstGeom prst="rect">
              <a:avLst/>
            </a:prstGeom>
          </p:spPr>
        </p:pic>
        <p:cxnSp>
          <p:nvCxnSpPr>
            <p:cNvPr id="123" name="직선 연결선 122"/>
            <p:cNvCxnSpPr/>
            <p:nvPr/>
          </p:nvCxnSpPr>
          <p:spPr>
            <a:xfrm>
              <a:off x="7349238" y="2474208"/>
              <a:ext cx="319106" cy="8850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직선 연결선 123"/>
            <p:cNvCxnSpPr/>
            <p:nvPr/>
          </p:nvCxnSpPr>
          <p:spPr>
            <a:xfrm rot="5400000">
              <a:off x="6778926" y="2467801"/>
              <a:ext cx="192885" cy="28625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25" name="그림 124" descr="huber.png"/>
            <p:cNvPicPr>
              <a:picLocks noChangeAspect="1"/>
            </p:cNvPicPr>
            <p:nvPr/>
          </p:nvPicPr>
          <p:blipFill>
            <a:blip r:embed="rId5" cstate="print">
              <a:grayscl/>
              <a:lum/>
            </a:blip>
            <a:stretch>
              <a:fillRect/>
            </a:stretch>
          </p:blipFill>
          <p:spPr>
            <a:xfrm>
              <a:off x="6516216" y="1501844"/>
              <a:ext cx="1175835" cy="923404"/>
            </a:xfrm>
            <a:prstGeom prst="rect">
              <a:avLst/>
            </a:prstGeom>
          </p:spPr>
        </p:pic>
        <p:pic>
          <p:nvPicPr>
            <p:cNvPr id="126" name="그림 125" descr="tamhsc-bcd-logo_bigger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 rot="20866213">
              <a:off x="6976203" y="2394762"/>
              <a:ext cx="384266" cy="204219"/>
            </a:xfrm>
            <a:prstGeom prst="roundRect">
              <a:avLst/>
            </a:prstGeom>
            <a:blipFill>
              <a:blip r:embed="rId7" cstate="print"/>
              <a:tile tx="0" ty="0" sx="100000" sy="100000" flip="none" algn="tl"/>
            </a:blipFill>
            <a:scene3d>
              <a:camera prst="orthographicFront"/>
              <a:lightRig rig="threePt" dir="t"/>
            </a:scene3d>
            <a:sp3d prstMaterial="matte"/>
          </p:spPr>
        </p:pic>
        <p:sp>
          <p:nvSpPr>
            <p:cNvPr id="127" name="원호 126"/>
            <p:cNvSpPr/>
            <p:nvPr/>
          </p:nvSpPr>
          <p:spPr>
            <a:xfrm rot="9777019" flipV="1">
              <a:off x="7623922" y="2494266"/>
              <a:ext cx="320618" cy="158188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28" name="직선 연결선 127"/>
            <p:cNvCxnSpPr/>
            <p:nvPr/>
          </p:nvCxnSpPr>
          <p:spPr>
            <a:xfrm rot="4666213">
              <a:off x="7635169" y="2320806"/>
              <a:ext cx="9705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9" name="원호 128"/>
            <p:cNvSpPr/>
            <p:nvPr/>
          </p:nvSpPr>
          <p:spPr>
            <a:xfrm rot="16200000" flipV="1">
              <a:off x="7152985" y="2550223"/>
              <a:ext cx="128261" cy="249674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0" name="직선 연결선 129"/>
            <p:cNvCxnSpPr/>
            <p:nvPr/>
          </p:nvCxnSpPr>
          <p:spPr>
            <a:xfrm rot="4666213" flipH="1" flipV="1">
              <a:off x="7707177" y="2610132"/>
              <a:ext cx="9705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직선 연결선 130"/>
            <p:cNvCxnSpPr/>
            <p:nvPr/>
          </p:nvCxnSpPr>
          <p:spPr>
            <a:xfrm flipH="1" flipV="1">
              <a:off x="7774260" y="2647839"/>
              <a:ext cx="99629" cy="10501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2" name="정오각형 131"/>
            <p:cNvSpPr/>
            <p:nvPr/>
          </p:nvSpPr>
          <p:spPr>
            <a:xfrm rot="20866213">
              <a:off x="7747747" y="2724379"/>
              <a:ext cx="250132" cy="64700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3" name="직선 연결선 132"/>
            <p:cNvCxnSpPr/>
            <p:nvPr/>
          </p:nvCxnSpPr>
          <p:spPr>
            <a:xfrm rot="16200000" flipH="1">
              <a:off x="7940204" y="2788289"/>
              <a:ext cx="176360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직선 연결선 133"/>
            <p:cNvCxnSpPr/>
            <p:nvPr/>
          </p:nvCxnSpPr>
          <p:spPr>
            <a:xfrm rot="5400000">
              <a:off x="7612256" y="2859903"/>
              <a:ext cx="241107" cy="12892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직선 연결선 134"/>
            <p:cNvCxnSpPr/>
            <p:nvPr/>
          </p:nvCxnSpPr>
          <p:spPr>
            <a:xfrm>
              <a:off x="8100392" y="2948477"/>
              <a:ext cx="50405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직선 연결선 135"/>
            <p:cNvCxnSpPr/>
            <p:nvPr/>
          </p:nvCxnSpPr>
          <p:spPr>
            <a:xfrm rot="16200000" flipH="1">
              <a:off x="7531223" y="3182041"/>
              <a:ext cx="289327" cy="150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직선 연결선 136"/>
            <p:cNvCxnSpPr/>
            <p:nvPr/>
          </p:nvCxnSpPr>
          <p:spPr>
            <a:xfrm>
              <a:off x="7925302" y="2425987"/>
              <a:ext cx="319106" cy="8850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직선 연결선 137"/>
            <p:cNvCxnSpPr/>
            <p:nvPr/>
          </p:nvCxnSpPr>
          <p:spPr>
            <a:xfrm rot="5400000">
              <a:off x="7354989" y="2419580"/>
              <a:ext cx="192885" cy="28625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9" name="원호 138"/>
            <p:cNvSpPr/>
            <p:nvPr/>
          </p:nvSpPr>
          <p:spPr>
            <a:xfrm rot="9777019" flipV="1">
              <a:off x="8199985" y="2446045"/>
              <a:ext cx="320618" cy="158188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35" name="그림 34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04" y="20235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907704" y="1124744"/>
            <a:ext cx="7056784" cy="30243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  <a:t>1. Missing Completely At Random(MCAR)</a:t>
            </a:r>
          </a:p>
          <a:p>
            <a:pPr>
              <a:buNone/>
            </a:pPr>
            <a: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: depends</a:t>
            </a: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 neither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altLang="ko-KR" sz="2000" i="1" dirty="0" smtClean="0">
                <a:latin typeface="Times New Roman" pitchFamily="18" charset="0"/>
                <a:cs typeface="Times New Roman" pitchFamily="18" charset="0"/>
              </a:rPr>
              <a:t>observation</a:t>
            </a: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 nor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altLang="ko-KR" sz="2000" i="1" dirty="0" smtClean="0">
                <a:latin typeface="Times New Roman" pitchFamily="18" charset="0"/>
                <a:cs typeface="Times New Roman" pitchFamily="18" charset="0"/>
              </a:rPr>
              <a:t> missing</a:t>
            </a:r>
          </a:p>
          <a:p>
            <a:pPr>
              <a:buNone/>
            </a:pPr>
            <a:endParaRPr lang="en-US" altLang="ko-K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  <a:t>2. Missing At Random(MAR)</a:t>
            </a:r>
          </a:p>
          <a:p>
            <a:pPr>
              <a:buNone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: depends </a:t>
            </a: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altLang="ko-KR" sz="2000" i="1" dirty="0" smtClean="0">
                <a:latin typeface="Times New Roman" pitchFamily="18" charset="0"/>
                <a:cs typeface="Times New Roman" pitchFamily="18" charset="0"/>
              </a:rPr>
              <a:t>observation</a:t>
            </a:r>
          </a:p>
          <a:p>
            <a:pPr>
              <a:buNone/>
            </a:pPr>
            <a:endParaRPr lang="en-US" altLang="ko-K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  <a:t>3. Not Missing At Random(NMAR)</a:t>
            </a:r>
          </a:p>
          <a:p>
            <a:pPr>
              <a:buNone/>
            </a:pPr>
            <a: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: depends </a:t>
            </a: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altLang="ko-KR" sz="2000" i="1" dirty="0" smtClean="0">
                <a:latin typeface="Times New Roman" pitchFamily="18" charset="0"/>
                <a:cs typeface="Times New Roman" pitchFamily="18" charset="0"/>
              </a:rPr>
              <a:t>observation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altLang="ko-KR" sz="2000" i="1" dirty="0" smtClean="0">
                <a:latin typeface="Times New Roman" pitchFamily="18" charset="0"/>
                <a:cs typeface="Times New Roman" pitchFamily="18" charset="0"/>
              </a:rPr>
              <a:t>missing</a:t>
            </a:r>
          </a:p>
          <a:p>
            <a:pPr>
              <a:buNone/>
            </a:pPr>
            <a:endParaRPr lang="en-US" altLang="ko-K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ko-K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92696"/>
          </a:xfrm>
        </p:spPr>
        <p:txBody>
          <a:bodyPr>
            <a:normAutofit/>
          </a:bodyPr>
          <a:lstStyle/>
          <a:p>
            <a:r>
              <a:rPr lang="en-US" altLang="ko-KR" sz="3600" dirty="0" smtClean="0">
                <a:latin typeface="Times New Roman" pitchFamily="18" charset="0"/>
                <a:cs typeface="Times New Roman" pitchFamily="18" charset="0"/>
              </a:rPr>
              <a:t>Types of Missing data</a:t>
            </a:r>
            <a:endParaRPr lang="ko-KR" alt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왼쪽 중괄호 4"/>
          <p:cNvSpPr/>
          <p:nvPr/>
        </p:nvSpPr>
        <p:spPr>
          <a:xfrm>
            <a:off x="1763688" y="1268760"/>
            <a:ext cx="216024" cy="266429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132856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Diff. by</a:t>
            </a:r>
          </a:p>
          <a:p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Why data are missing </a:t>
            </a:r>
          </a:p>
        </p:txBody>
      </p:sp>
      <p:sp>
        <p:nvSpPr>
          <p:cNvPr id="12" name="제목 2"/>
          <p:cNvSpPr txBox="1">
            <a:spLocks/>
          </p:cNvSpPr>
          <p:nvPr/>
        </p:nvSpPr>
        <p:spPr>
          <a:xfrm>
            <a:off x="7812360" y="0"/>
            <a:ext cx="1331640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background</a:t>
            </a: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그림 9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04" y="16425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11" name="그룹 10"/>
          <p:cNvGrpSpPr/>
          <p:nvPr/>
        </p:nvGrpSpPr>
        <p:grpSpPr>
          <a:xfrm>
            <a:off x="2014736" y="4931296"/>
            <a:ext cx="936104" cy="1728192"/>
            <a:chOff x="5258647" y="692696"/>
            <a:chExt cx="2315158" cy="4451796"/>
          </a:xfrm>
        </p:grpSpPr>
        <p:sp>
          <p:nvSpPr>
            <p:cNvPr id="13" name="타원 12"/>
            <p:cNvSpPr/>
            <p:nvPr/>
          </p:nvSpPr>
          <p:spPr>
            <a:xfrm>
              <a:off x="5868144" y="1412776"/>
              <a:ext cx="1152128" cy="115212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4" name="직선 연결선 13"/>
            <p:cNvCxnSpPr>
              <a:stCxn id="13" idx="4"/>
            </p:cNvCxnSpPr>
            <p:nvPr/>
          </p:nvCxnSpPr>
          <p:spPr>
            <a:xfrm rot="5400000">
              <a:off x="6336196" y="2672916"/>
              <a:ext cx="2160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순서도: 대체 처리 14"/>
            <p:cNvSpPr/>
            <p:nvPr/>
          </p:nvSpPr>
          <p:spPr>
            <a:xfrm rot="2819201">
              <a:off x="6261050" y="2809106"/>
              <a:ext cx="360040" cy="360040"/>
            </a:xfrm>
            <a:prstGeom prst="flowChartAlternateProcess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6" name="직선 연결선 15"/>
            <p:cNvCxnSpPr/>
            <p:nvPr/>
          </p:nvCxnSpPr>
          <p:spPr>
            <a:xfrm flipV="1">
              <a:off x="6660232" y="2708920"/>
              <a:ext cx="648072" cy="2880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원호 16"/>
            <p:cNvSpPr/>
            <p:nvPr/>
          </p:nvSpPr>
          <p:spPr>
            <a:xfrm rot="6560958">
              <a:off x="7213765" y="2347558"/>
              <a:ext cx="360040" cy="360040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8" name="직선 연결선 17"/>
            <p:cNvCxnSpPr/>
            <p:nvPr/>
          </p:nvCxnSpPr>
          <p:spPr>
            <a:xfrm rot="10800000" flipV="1">
              <a:off x="5508104" y="2996952"/>
              <a:ext cx="720080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원호 18"/>
            <p:cNvSpPr/>
            <p:nvPr/>
          </p:nvSpPr>
          <p:spPr>
            <a:xfrm rot="9629386">
              <a:off x="5258647" y="2877570"/>
              <a:ext cx="360040" cy="360040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0" name="직선 연결선 19"/>
            <p:cNvCxnSpPr/>
            <p:nvPr/>
          </p:nvCxnSpPr>
          <p:spPr>
            <a:xfrm rot="5400000" flipH="1" flipV="1">
              <a:off x="6336196" y="3320988"/>
              <a:ext cx="2160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6300192" y="3501008"/>
              <a:ext cx="216024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정오각형 23"/>
            <p:cNvSpPr/>
            <p:nvPr/>
          </p:nvSpPr>
          <p:spPr>
            <a:xfrm>
              <a:off x="6206976" y="3645024"/>
              <a:ext cx="309240" cy="144016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5" name="직선 연결선 24"/>
            <p:cNvCxnSpPr/>
            <p:nvPr/>
          </p:nvCxnSpPr>
          <p:spPr>
            <a:xfrm rot="16200000" flipH="1">
              <a:off x="6192180" y="4041068"/>
              <a:ext cx="648072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 rot="5400000">
              <a:off x="5844840" y="4100376"/>
              <a:ext cx="720080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 rot="16200000" flipH="1">
              <a:off x="6444208" y="4581128"/>
              <a:ext cx="648072" cy="3600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 rot="5400000">
              <a:off x="5796136" y="4784452"/>
              <a:ext cx="648072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29" name="그림 28" descr="stata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84168" y="2780928"/>
              <a:ext cx="720080" cy="432048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30" name="그림 29" descr="jin_face2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64088" y="692696"/>
              <a:ext cx="1944216" cy="2171429"/>
            </a:xfrm>
            <a:prstGeom prst="rect">
              <a:avLst/>
            </a:prstGeom>
          </p:spPr>
        </p:pic>
      </p:grpSp>
      <p:sp>
        <p:nvSpPr>
          <p:cNvPr id="31" name="사각형 설명선 30"/>
          <p:cNvSpPr/>
          <p:nvPr/>
        </p:nvSpPr>
        <p:spPr>
          <a:xfrm>
            <a:off x="3131840" y="4941168"/>
            <a:ext cx="5256584" cy="936104"/>
          </a:xfrm>
          <a:prstGeom prst="wedgeRectCallout">
            <a:avLst>
              <a:gd name="adj1" fmla="val -31859"/>
              <a:gd name="adj2" fmla="val 8208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Affect the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effectiveness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 biasness </a:t>
            </a:r>
          </a:p>
          <a:p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of methods for missing data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ko-KR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ko-K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1. Complete Case Analysis(CCA)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  <a:t>  2. Available Case Analysis(ACA) 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28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3. Mean imputation</a:t>
            </a:r>
            <a:endParaRPr lang="en-US" altLang="ko-KR" sz="28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280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4. Expectation</a:t>
            </a:r>
            <a:r>
              <a:rPr lang="en-US" altLang="ko-KR" sz="28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Maximum(EM)</a:t>
            </a:r>
            <a:endParaRPr lang="en-US" altLang="ko-KR" sz="28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2800" kern="12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sz="2800" b="1" kern="1200" baseline="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en-US" altLang="ko-KR" sz="2800" b="1" kern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800" b="1" kern="1200" baseline="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Multiple Imputation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0272" y="2060848"/>
            <a:ext cx="1901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Older Methods</a:t>
            </a:r>
            <a:endParaRPr lang="ko-KR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오른쪽 중괄호 7"/>
          <p:cNvSpPr/>
          <p:nvPr/>
        </p:nvSpPr>
        <p:spPr>
          <a:xfrm>
            <a:off x="6516216" y="1772816"/>
            <a:ext cx="144016" cy="86409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오른쪽 중괄호 8"/>
          <p:cNvSpPr/>
          <p:nvPr/>
        </p:nvSpPr>
        <p:spPr>
          <a:xfrm>
            <a:off x="6516216" y="3140968"/>
            <a:ext cx="144016" cy="86409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92280" y="3212976"/>
            <a:ext cx="14350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Single </a:t>
            </a:r>
          </a:p>
          <a:p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Imputation</a:t>
            </a:r>
            <a:endParaRPr lang="ko-KR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92280" y="4293096"/>
            <a:ext cx="14350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Multiple</a:t>
            </a:r>
          </a:p>
          <a:p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Imputation</a:t>
            </a:r>
            <a:endParaRPr lang="ko-KR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직선 화살표 연결선 12"/>
          <p:cNvCxnSpPr/>
          <p:nvPr/>
        </p:nvCxnSpPr>
        <p:spPr>
          <a:xfrm>
            <a:off x="6516216" y="4581128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제목 1"/>
          <p:cNvSpPr txBox="1">
            <a:spLocks/>
          </p:cNvSpPr>
          <p:nvPr/>
        </p:nvSpPr>
        <p:spPr>
          <a:xfrm>
            <a:off x="971600" y="188640"/>
            <a:ext cx="4392488" cy="76470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Methods of handling Missing data</a:t>
            </a:r>
            <a:endParaRPr kumimoji="0" lang="ko-KR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제목 2"/>
          <p:cNvSpPr txBox="1">
            <a:spLocks/>
          </p:cNvSpPr>
          <p:nvPr/>
        </p:nvSpPr>
        <p:spPr>
          <a:xfrm>
            <a:off x="7812360" y="0"/>
            <a:ext cx="1331640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background</a:t>
            </a: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" name="그림 14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04" y="16425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16" name="그룹 15"/>
          <p:cNvGrpSpPr/>
          <p:nvPr/>
        </p:nvGrpSpPr>
        <p:grpSpPr>
          <a:xfrm>
            <a:off x="2123728" y="5129808"/>
            <a:ext cx="936104" cy="1728192"/>
            <a:chOff x="5258647" y="692696"/>
            <a:chExt cx="2315158" cy="4451796"/>
          </a:xfrm>
        </p:grpSpPr>
        <p:sp>
          <p:nvSpPr>
            <p:cNvPr id="18" name="타원 17"/>
            <p:cNvSpPr/>
            <p:nvPr/>
          </p:nvSpPr>
          <p:spPr>
            <a:xfrm>
              <a:off x="5868144" y="1412776"/>
              <a:ext cx="1152128" cy="115212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9" name="직선 연결선 18"/>
            <p:cNvCxnSpPr>
              <a:stCxn id="18" idx="4"/>
            </p:cNvCxnSpPr>
            <p:nvPr/>
          </p:nvCxnSpPr>
          <p:spPr>
            <a:xfrm rot="5400000">
              <a:off x="6336196" y="2672916"/>
              <a:ext cx="2160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순서도: 대체 처리 19"/>
            <p:cNvSpPr/>
            <p:nvPr/>
          </p:nvSpPr>
          <p:spPr>
            <a:xfrm rot="2819201">
              <a:off x="6261050" y="2809106"/>
              <a:ext cx="360040" cy="360040"/>
            </a:xfrm>
            <a:prstGeom prst="flowChartAlternateProcess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1" name="직선 연결선 20"/>
            <p:cNvCxnSpPr/>
            <p:nvPr/>
          </p:nvCxnSpPr>
          <p:spPr>
            <a:xfrm flipV="1">
              <a:off x="6660232" y="2708920"/>
              <a:ext cx="648072" cy="2880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원호 21"/>
            <p:cNvSpPr/>
            <p:nvPr/>
          </p:nvSpPr>
          <p:spPr>
            <a:xfrm rot="6560958">
              <a:off x="7213765" y="2347558"/>
              <a:ext cx="360040" cy="360040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3" name="직선 연결선 22"/>
            <p:cNvCxnSpPr/>
            <p:nvPr/>
          </p:nvCxnSpPr>
          <p:spPr>
            <a:xfrm rot="10800000" flipV="1">
              <a:off x="5508104" y="2996952"/>
              <a:ext cx="720080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원호 23"/>
            <p:cNvSpPr/>
            <p:nvPr/>
          </p:nvSpPr>
          <p:spPr>
            <a:xfrm rot="9629386">
              <a:off x="5258647" y="2877570"/>
              <a:ext cx="360040" cy="360040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5" name="직선 연결선 24"/>
            <p:cNvCxnSpPr/>
            <p:nvPr/>
          </p:nvCxnSpPr>
          <p:spPr>
            <a:xfrm rot="5400000" flipH="1" flipV="1">
              <a:off x="6336196" y="3320988"/>
              <a:ext cx="2160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 rot="5400000" flipH="1" flipV="1">
              <a:off x="6300192" y="3501008"/>
              <a:ext cx="216024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정오각형 26"/>
            <p:cNvSpPr/>
            <p:nvPr/>
          </p:nvSpPr>
          <p:spPr>
            <a:xfrm>
              <a:off x="6206976" y="3645024"/>
              <a:ext cx="309240" cy="144016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8" name="직선 연결선 27"/>
            <p:cNvCxnSpPr/>
            <p:nvPr/>
          </p:nvCxnSpPr>
          <p:spPr>
            <a:xfrm rot="16200000" flipH="1">
              <a:off x="6192180" y="4041068"/>
              <a:ext cx="648072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 rot="5400000">
              <a:off x="5844840" y="4100376"/>
              <a:ext cx="720080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16200000" flipH="1">
              <a:off x="6444208" y="4581128"/>
              <a:ext cx="648072" cy="3600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>
              <a:off x="5796136" y="4784452"/>
              <a:ext cx="648072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32" name="그림 31" descr="stata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84168" y="2780928"/>
              <a:ext cx="720080" cy="432048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33" name="그림 32" descr="jin_face2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64088" y="692696"/>
              <a:ext cx="1944216" cy="2171429"/>
            </a:xfrm>
            <a:prstGeom prst="rect">
              <a:avLst/>
            </a:prstGeom>
          </p:spPr>
        </p:pic>
      </p:grpSp>
      <p:sp>
        <p:nvSpPr>
          <p:cNvPr id="34" name="사각형 설명선 33"/>
          <p:cNvSpPr/>
          <p:nvPr/>
        </p:nvSpPr>
        <p:spPr>
          <a:xfrm>
            <a:off x="3059832" y="5157192"/>
            <a:ext cx="2736304" cy="648072"/>
          </a:xfrm>
          <a:prstGeom prst="wedgeRectCallout">
            <a:avLst>
              <a:gd name="adj1" fmla="val -31859"/>
              <a:gd name="adj2" fmla="val 8208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Only CCA and MI</a:t>
            </a:r>
            <a:endParaRPr lang="ko-KR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971600" y="1556792"/>
          <a:ext cx="1872207" cy="345638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24069"/>
                <a:gridCol w="624069"/>
                <a:gridCol w="624069"/>
              </a:tblGrid>
              <a:tr h="3079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baseline="0" dirty="0" smtClean="0"/>
                        <a:t>Y1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Y2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Y3</a:t>
                      </a:r>
                      <a:endParaRPr lang="ko-KR" altLang="en-US" sz="1400" dirty="0"/>
                    </a:p>
                  </a:txBody>
                  <a:tcPr/>
                </a:tc>
              </a:tr>
              <a:tr h="3079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140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20</a:t>
                      </a:r>
                      <a:endParaRPr lang="ko-KR" altLang="en-US" sz="1400" dirty="0"/>
                    </a:p>
                  </a:txBody>
                  <a:tcPr/>
                </a:tc>
              </a:tr>
              <a:tr h="3079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</a:tr>
              <a:tr h="3079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40</a:t>
                      </a:r>
                      <a:endParaRPr lang="ko-KR" altLang="en-US" sz="1400" dirty="0"/>
                    </a:p>
                  </a:txBody>
                  <a:tcPr/>
                </a:tc>
              </a:tr>
              <a:tr h="3079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57</a:t>
                      </a:r>
                      <a:endParaRPr lang="ko-KR" altLang="en-US" sz="1400" dirty="0"/>
                    </a:p>
                  </a:txBody>
                  <a:tcPr/>
                </a:tc>
              </a:tr>
              <a:tr h="3079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60</a:t>
                      </a:r>
                      <a:endParaRPr lang="ko-KR" altLang="en-US" sz="1400" dirty="0"/>
                    </a:p>
                  </a:txBody>
                  <a:tcPr/>
                </a:tc>
              </a:tr>
              <a:tr h="3079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65</a:t>
                      </a:r>
                      <a:endParaRPr lang="ko-KR" altLang="en-US" sz="1400" dirty="0"/>
                    </a:p>
                  </a:txBody>
                  <a:tcPr/>
                </a:tc>
              </a:tr>
              <a:tr h="3079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37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47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70</a:t>
                      </a:r>
                      <a:endParaRPr lang="ko-KR" altLang="en-US" sz="1400" dirty="0"/>
                    </a:p>
                  </a:txBody>
                  <a:tcPr/>
                </a:tc>
              </a:tr>
              <a:tr h="3079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strike="noStrike" dirty="0" smtClean="0"/>
                        <a:t>140</a:t>
                      </a:r>
                      <a:endParaRPr lang="ko-KR" altLang="en-US" sz="1400" b="0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strike="noStrike" dirty="0" smtClean="0"/>
                        <a:t>32</a:t>
                      </a:r>
                      <a:endParaRPr lang="ko-KR" altLang="en-US" sz="1400" b="0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strike="noStrike" dirty="0" smtClean="0"/>
                        <a:t>30</a:t>
                      </a:r>
                      <a:endParaRPr lang="ko-KR" altLang="en-US" sz="1400" b="0" strike="noStrike" dirty="0"/>
                    </a:p>
                  </a:txBody>
                  <a:tcPr/>
                </a:tc>
              </a:tr>
              <a:tr h="3079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/>
                        <a:t>42</a:t>
                      </a:r>
                      <a:endParaRPr lang="ko-KR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/>
                        <a:t>65</a:t>
                      </a:r>
                      <a:endParaRPr lang="ko-KR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/>
                        <a:t>40</a:t>
                      </a:r>
                      <a:endParaRPr lang="ko-KR" altLang="en-US" sz="1400" b="0" dirty="0"/>
                    </a:p>
                  </a:txBody>
                  <a:tcPr/>
                </a:tc>
              </a:tr>
              <a:tr h="3770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/>
                        <a:t>50</a:t>
                      </a:r>
                      <a:endParaRPr lang="ko-KR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/>
                        <a:t>200</a:t>
                      </a:r>
                      <a:endParaRPr lang="ko-KR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/>
                        <a:t>20</a:t>
                      </a:r>
                      <a:endParaRPr lang="ko-KR" altLang="en-US" sz="1400" b="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7" name="직선 연결선 136"/>
          <p:cNvCxnSpPr/>
          <p:nvPr/>
        </p:nvCxnSpPr>
        <p:spPr>
          <a:xfrm>
            <a:off x="2225328" y="2054572"/>
            <a:ext cx="2088232" cy="0"/>
          </a:xfrm>
          <a:prstGeom prst="line">
            <a:avLst/>
          </a:prstGeom>
          <a:ln w="25400" cap="sq"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1. Complete Case Analysis (CCA)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2233836" y="2302272"/>
            <a:ext cx="2088232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오른쪽 중괄호 10"/>
          <p:cNvSpPr/>
          <p:nvPr/>
        </p:nvSpPr>
        <p:spPr>
          <a:xfrm>
            <a:off x="2915816" y="2564904"/>
            <a:ext cx="936104" cy="2448272"/>
          </a:xfrm>
          <a:prstGeom prst="rightBrace">
            <a:avLst>
              <a:gd name="adj1" fmla="val 27135"/>
              <a:gd name="adj2" fmla="val 88906"/>
            </a:avLst>
          </a:prstGeom>
          <a:ln w="38100" cmpd="sng">
            <a:solidFill>
              <a:schemeClr val="accent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5385990"/>
            <a:ext cx="8280920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1. CCA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= NOT using any methods of handling missing data</a:t>
            </a: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By deleting cases</a:t>
            </a: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, power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will be decreased </a:t>
            </a:r>
          </a:p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 (b/c reduced sample size) 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위쪽 화살표 13"/>
          <p:cNvSpPr/>
          <p:nvPr/>
        </p:nvSpPr>
        <p:spPr>
          <a:xfrm rot="10800000">
            <a:off x="4716016" y="5733256"/>
            <a:ext cx="216024" cy="288032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971600" y="0"/>
            <a:ext cx="6624736" cy="76470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Methods of handling</a:t>
            </a:r>
            <a:r>
              <a:rPr kumimoji="0" lang="en-US" altLang="ko-KR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Missing data</a:t>
            </a:r>
            <a:endParaRPr kumimoji="0" lang="ko-KR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제목 2"/>
          <p:cNvSpPr txBox="1">
            <a:spLocks/>
          </p:cNvSpPr>
          <p:nvPr/>
        </p:nvSpPr>
        <p:spPr>
          <a:xfrm>
            <a:off x="7812360" y="0"/>
            <a:ext cx="1331640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background</a:t>
            </a: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7" name="그림 16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604" y="16425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cxnSp>
        <p:nvCxnSpPr>
          <p:cNvPr id="58" name="직선 연결선 57"/>
          <p:cNvCxnSpPr/>
          <p:nvPr/>
        </p:nvCxnSpPr>
        <p:spPr>
          <a:xfrm rot="5400000">
            <a:off x="4753032" y="2957692"/>
            <a:ext cx="978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순서도: 대체 처리 58"/>
          <p:cNvSpPr/>
          <p:nvPr/>
        </p:nvSpPr>
        <p:spPr>
          <a:xfrm rot="2819201">
            <a:off x="4718858" y="3011317"/>
            <a:ext cx="163062" cy="179172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2" name="직선 연결선 61"/>
          <p:cNvCxnSpPr/>
          <p:nvPr/>
        </p:nvCxnSpPr>
        <p:spPr>
          <a:xfrm rot="10800000" flipV="1">
            <a:off x="4336102" y="3104448"/>
            <a:ext cx="358345" cy="978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원호 62"/>
          <p:cNvSpPr/>
          <p:nvPr/>
        </p:nvSpPr>
        <p:spPr>
          <a:xfrm rot="9629386">
            <a:off x="4211961" y="3050380"/>
            <a:ext cx="179172" cy="163062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4" name="직선 연결선 63"/>
          <p:cNvCxnSpPr/>
          <p:nvPr/>
        </p:nvCxnSpPr>
        <p:spPr>
          <a:xfrm rot="5400000" flipH="1" flipV="1">
            <a:off x="4753032" y="3251204"/>
            <a:ext cx="978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 rot="5400000" flipH="1" flipV="1">
            <a:off x="4735115" y="3331124"/>
            <a:ext cx="97837" cy="358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정오각형 65"/>
          <p:cNvSpPr/>
          <p:nvPr/>
        </p:nvSpPr>
        <p:spPr>
          <a:xfrm>
            <a:off x="4683893" y="3397960"/>
            <a:ext cx="153892" cy="65225"/>
          </a:xfrm>
          <a:prstGeom prst="pent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7" name="직선 연결선 66"/>
          <p:cNvCxnSpPr/>
          <p:nvPr/>
        </p:nvCxnSpPr>
        <p:spPr>
          <a:xfrm rot="16200000" flipH="1">
            <a:off x="4691029" y="3574106"/>
            <a:ext cx="293512" cy="71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직선 연결선 67"/>
          <p:cNvCxnSpPr/>
          <p:nvPr/>
        </p:nvCxnSpPr>
        <p:spPr>
          <a:xfrm rot="5400000">
            <a:off x="4519788" y="3602578"/>
            <a:ext cx="326124" cy="358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직선 연결선 68"/>
          <p:cNvCxnSpPr/>
          <p:nvPr/>
        </p:nvCxnSpPr>
        <p:spPr>
          <a:xfrm rot="16200000" flipH="1">
            <a:off x="4816450" y="3813866"/>
            <a:ext cx="293512" cy="1791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직선 연결선 69"/>
          <p:cNvCxnSpPr/>
          <p:nvPr/>
        </p:nvCxnSpPr>
        <p:spPr>
          <a:xfrm rot="5400000">
            <a:off x="4493939" y="3912396"/>
            <a:ext cx="293512" cy="358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1" name="그림 70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22778" y="3006611"/>
            <a:ext cx="358345" cy="195675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2" name="그림 71" descr="jin_face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1268760"/>
            <a:ext cx="1440160" cy="1872208"/>
          </a:xfrm>
          <a:prstGeom prst="rect">
            <a:avLst/>
          </a:prstGeom>
        </p:spPr>
      </p:pic>
      <p:sp>
        <p:nvSpPr>
          <p:cNvPr id="56" name="순서도: 수동 연산 55"/>
          <p:cNvSpPr/>
          <p:nvPr/>
        </p:nvSpPr>
        <p:spPr>
          <a:xfrm>
            <a:off x="4168681" y="1988840"/>
            <a:ext cx="1211378" cy="360040"/>
          </a:xfrm>
          <a:prstGeom prst="flowChartManualOperation">
            <a:avLst/>
          </a:prstGeom>
          <a:gradFill flip="none" rotWithShape="1">
            <a:gsLst>
              <a:gs pos="0">
                <a:srgbClr val="CBCBCB"/>
              </a:gs>
              <a:gs pos="13000">
                <a:srgbClr val="5F5F5F"/>
              </a:gs>
              <a:gs pos="21001">
                <a:srgbClr val="5F5F5F"/>
              </a:gs>
              <a:gs pos="63000">
                <a:srgbClr val="FFFFFF"/>
              </a:gs>
              <a:gs pos="67000">
                <a:srgbClr val="B2B2B2"/>
              </a:gs>
              <a:gs pos="69000">
                <a:srgbClr val="292929"/>
              </a:gs>
              <a:gs pos="82001">
                <a:srgbClr val="777777"/>
              </a:gs>
              <a:gs pos="100000">
                <a:srgbClr val="EAEAEA"/>
              </a:gs>
            </a:gsLst>
            <a:path path="circle">
              <a:fillToRect l="100000" t="100000"/>
            </a:path>
            <a:tileRect r="-100000" b="-100000"/>
          </a:gra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3" name="그룹 142"/>
          <p:cNvGrpSpPr/>
          <p:nvPr/>
        </p:nvGrpSpPr>
        <p:grpSpPr>
          <a:xfrm>
            <a:off x="4932040" y="2219572"/>
            <a:ext cx="408132" cy="812868"/>
            <a:chOff x="4932040" y="2219572"/>
            <a:chExt cx="408132" cy="812868"/>
          </a:xfrm>
        </p:grpSpPr>
        <p:cxnSp>
          <p:nvCxnSpPr>
            <p:cNvPr id="60" name="직선 연결선 59"/>
            <p:cNvCxnSpPr/>
            <p:nvPr/>
          </p:nvCxnSpPr>
          <p:spPr>
            <a:xfrm rot="5400000" flipH="1" flipV="1">
              <a:off x="4781573" y="2571355"/>
              <a:ext cx="611552" cy="31061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1" name="원호 60"/>
            <p:cNvSpPr/>
            <p:nvPr/>
          </p:nvSpPr>
          <p:spPr>
            <a:xfrm rot="6560958">
              <a:off x="5085274" y="2162262"/>
              <a:ext cx="197588" cy="312208"/>
            </a:xfrm>
            <a:prstGeom prst="arc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1" name="사각형 설명선 140"/>
          <p:cNvSpPr/>
          <p:nvPr/>
        </p:nvSpPr>
        <p:spPr>
          <a:xfrm>
            <a:off x="5652120" y="1412776"/>
            <a:ext cx="3312368" cy="864096"/>
          </a:xfrm>
          <a:prstGeom prst="wedgeRectCallout">
            <a:avLst>
              <a:gd name="adj1" fmla="val -32528"/>
              <a:gd name="adj2" fmla="val 7168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1.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all cases of    missing values </a:t>
            </a:r>
          </a:p>
          <a:p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   on Y1,Y2,Y3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2" name="사각형 설명선 141"/>
          <p:cNvSpPr/>
          <p:nvPr/>
        </p:nvSpPr>
        <p:spPr>
          <a:xfrm>
            <a:off x="5630912" y="3056260"/>
            <a:ext cx="3312368" cy="864096"/>
          </a:xfrm>
          <a:prstGeom prst="wedgeRectCallout">
            <a:avLst>
              <a:gd name="adj1" fmla="val -31762"/>
              <a:gd name="adj2" fmla="val -7381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2. </a:t>
            </a:r>
            <a:r>
              <a:rPr lang="en-US" altLang="ko-KR" dirty="0" smtClean="0">
                <a:latin typeface="Courier New" pitchFamily="49" charset="0"/>
                <a:ea typeface="굴림" pitchFamily="50" charset="-127"/>
                <a:cs typeface="Courier New" pitchFamily="49" charset="0"/>
              </a:rPr>
              <a:t>Analyze </a:t>
            </a:r>
            <a:r>
              <a:rPr lang="en-US" altLang="ko-KR" b="1" dirty="0" smtClean="0">
                <a:latin typeface="Courier New" pitchFamily="49" charset="0"/>
                <a:ea typeface="굴림" pitchFamily="50" charset="-127"/>
                <a:cs typeface="Courier New" pitchFamily="49" charset="0"/>
              </a:rPr>
              <a:t>remaining </a:t>
            </a:r>
            <a:r>
              <a:rPr lang="en-US" altLang="ko-KR" dirty="0" smtClean="0">
                <a:latin typeface="Courier New" pitchFamily="49" charset="0"/>
                <a:ea typeface="굴림" pitchFamily="50" charset="-127"/>
                <a:cs typeface="Courier New" pitchFamily="49" charset="0"/>
              </a:rPr>
              <a:t>cases</a:t>
            </a:r>
            <a:endParaRPr lang="en-US" altLang="ko-KR" dirty="0">
              <a:latin typeface="Courier New" pitchFamily="49" charset="0"/>
              <a:ea typeface="굴림" pitchFamily="50" charset="-127"/>
              <a:cs typeface="Courier New" pitchFamily="49" charset="0"/>
            </a:endParaRPr>
          </a:p>
        </p:txBody>
      </p:sp>
      <p:cxnSp>
        <p:nvCxnSpPr>
          <p:cNvPr id="145" name="직선 연결선 144"/>
          <p:cNvCxnSpPr/>
          <p:nvPr/>
        </p:nvCxnSpPr>
        <p:spPr>
          <a:xfrm rot="5400000">
            <a:off x="3734543" y="3279997"/>
            <a:ext cx="1408534" cy="98645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6" name="원호 145"/>
          <p:cNvSpPr/>
          <p:nvPr/>
        </p:nvSpPr>
        <p:spPr>
          <a:xfrm rot="6560958" flipH="1" flipV="1">
            <a:off x="3333423" y="4062045"/>
            <a:ext cx="455087" cy="902460"/>
          </a:xfrm>
          <a:prstGeom prst="arc">
            <a:avLst>
              <a:gd name="adj1" fmla="val 3271073"/>
              <a:gd name="adj2" fmla="val 8296822"/>
            </a:avLst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-2.96296E-6 L -0.14566 -2.96296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-2.96296E-6 L -0.14566 -2.96296E-6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2" grpId="0" animBg="1"/>
      <p:bldP spid="1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Multiple Imputation (MI)</a:t>
            </a:r>
          </a:p>
          <a:p>
            <a:pPr>
              <a:buNone/>
            </a:pPr>
            <a:endParaRPr lang="en-US" altLang="ko-K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ko-KR" sz="2200" dirty="0" smtClean="0">
                <a:latin typeface="Times New Roman" pitchFamily="18" charset="0"/>
                <a:cs typeface="Times New Roman" pitchFamily="18" charset="0"/>
              </a:rPr>
              <a:t>(1) Imputation Step</a:t>
            </a:r>
          </a:p>
          <a:p>
            <a:pPr>
              <a:buNone/>
            </a:pPr>
            <a:endParaRPr lang="en-US" altLang="ko-KR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1" indent="-514350">
              <a:buNone/>
            </a:pPr>
            <a:r>
              <a:rPr lang="en-US" altLang="ko-KR" sz="2200" dirty="0" smtClean="0">
                <a:latin typeface="Times New Roman" pitchFamily="18" charset="0"/>
                <a:cs typeface="Times New Roman" pitchFamily="18" charset="0"/>
              </a:rPr>
              <a:t>         (2) Analysis Step</a:t>
            </a:r>
            <a:endParaRPr lang="en-US" altLang="ko-KR" sz="2200" b="1" dirty="0" smtClean="0">
              <a:latin typeface="Times New Roman" pitchFamily="18" charset="0"/>
              <a:ea typeface="굴림" charset="-127"/>
              <a:cs typeface="Times New Roman" pitchFamily="18" charset="0"/>
            </a:endParaRPr>
          </a:p>
          <a:p>
            <a:pPr marL="514350" lvl="1" indent="-514350">
              <a:buNone/>
            </a:pPr>
            <a:endParaRPr lang="en-US" altLang="ko-KR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1" indent="-514350">
              <a:buNone/>
            </a:pPr>
            <a:r>
              <a:rPr lang="en-US" altLang="ko-KR" sz="2200" dirty="0" smtClean="0">
                <a:latin typeface="Times New Roman" pitchFamily="18" charset="0"/>
                <a:cs typeface="Times New Roman" pitchFamily="18" charset="0"/>
              </a:rPr>
              <a:t>         (3) Combination Step</a:t>
            </a:r>
            <a:endParaRPr lang="en-US" altLang="ko-KR" sz="2200" dirty="0" smtClean="0">
              <a:latin typeface="Times New Roman" pitchFamily="18" charset="0"/>
              <a:ea typeface="굴림" charset="-127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altLang="ko-K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ko-KR" sz="3600" dirty="0" smtClean="0">
                <a:latin typeface="Times New Roman" pitchFamily="18" charset="0"/>
                <a:cs typeface="Times New Roman" pitchFamily="18" charset="0"/>
              </a:rPr>
              <a:t>Methods of handling</a:t>
            </a:r>
            <a:r>
              <a:rPr lang="en-US" altLang="ko-KR" sz="36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altLang="ko-KR" sz="3600" baseline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ko-KR" sz="3600" baseline="0" dirty="0" smtClean="0">
                <a:latin typeface="Times New Roman" pitchFamily="18" charset="0"/>
                <a:cs typeface="Times New Roman" pitchFamily="18" charset="0"/>
              </a:rPr>
              <a:t>Missing data</a:t>
            </a:r>
            <a:endParaRPr lang="ko-KR" alt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제목 2"/>
          <p:cNvSpPr txBox="1">
            <a:spLocks/>
          </p:cNvSpPr>
          <p:nvPr/>
        </p:nvSpPr>
        <p:spPr>
          <a:xfrm>
            <a:off x="7812360" y="0"/>
            <a:ext cx="1331640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background</a:t>
            </a: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그림 6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4179" y="307132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32" name="그룹 31"/>
          <p:cNvGrpSpPr/>
          <p:nvPr/>
        </p:nvGrpSpPr>
        <p:grpSpPr>
          <a:xfrm>
            <a:off x="6732240" y="4221088"/>
            <a:ext cx="1152128" cy="2232248"/>
            <a:chOff x="5258647" y="692696"/>
            <a:chExt cx="2315158" cy="4451796"/>
          </a:xfrm>
        </p:grpSpPr>
        <p:sp>
          <p:nvSpPr>
            <p:cNvPr id="33" name="타원 32"/>
            <p:cNvSpPr/>
            <p:nvPr/>
          </p:nvSpPr>
          <p:spPr>
            <a:xfrm>
              <a:off x="5868144" y="1412776"/>
              <a:ext cx="1152128" cy="115212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4" name="직선 연결선 33"/>
            <p:cNvCxnSpPr>
              <a:stCxn id="33" idx="4"/>
            </p:cNvCxnSpPr>
            <p:nvPr/>
          </p:nvCxnSpPr>
          <p:spPr>
            <a:xfrm rot="5400000">
              <a:off x="6336196" y="2672916"/>
              <a:ext cx="2160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순서도: 대체 처리 34"/>
            <p:cNvSpPr/>
            <p:nvPr/>
          </p:nvSpPr>
          <p:spPr>
            <a:xfrm rot="2819201">
              <a:off x="6261050" y="2809106"/>
              <a:ext cx="360040" cy="360040"/>
            </a:xfrm>
            <a:prstGeom prst="flowChartAlternateProcess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6" name="직선 연결선 35"/>
            <p:cNvCxnSpPr/>
            <p:nvPr/>
          </p:nvCxnSpPr>
          <p:spPr>
            <a:xfrm flipV="1">
              <a:off x="6660232" y="2708920"/>
              <a:ext cx="648072" cy="2880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원호 36"/>
            <p:cNvSpPr/>
            <p:nvPr/>
          </p:nvSpPr>
          <p:spPr>
            <a:xfrm rot="6560958">
              <a:off x="7213765" y="2347558"/>
              <a:ext cx="360040" cy="360040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8" name="직선 연결선 37"/>
            <p:cNvCxnSpPr/>
            <p:nvPr/>
          </p:nvCxnSpPr>
          <p:spPr>
            <a:xfrm rot="10800000" flipV="1">
              <a:off x="5508104" y="2996952"/>
              <a:ext cx="720080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원호 38"/>
            <p:cNvSpPr/>
            <p:nvPr/>
          </p:nvSpPr>
          <p:spPr>
            <a:xfrm rot="9629386">
              <a:off x="5258647" y="2877570"/>
              <a:ext cx="360040" cy="360040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0" name="직선 연결선 39"/>
            <p:cNvCxnSpPr/>
            <p:nvPr/>
          </p:nvCxnSpPr>
          <p:spPr>
            <a:xfrm rot="5400000" flipH="1" flipV="1">
              <a:off x="6336196" y="3320988"/>
              <a:ext cx="2160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직선 연결선 40"/>
            <p:cNvCxnSpPr/>
            <p:nvPr/>
          </p:nvCxnSpPr>
          <p:spPr>
            <a:xfrm rot="5400000" flipH="1" flipV="1">
              <a:off x="6300192" y="3501008"/>
              <a:ext cx="216024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정오각형 41"/>
            <p:cNvSpPr/>
            <p:nvPr/>
          </p:nvSpPr>
          <p:spPr>
            <a:xfrm>
              <a:off x="6206976" y="3645024"/>
              <a:ext cx="309240" cy="144016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3" name="직선 연결선 42"/>
            <p:cNvCxnSpPr/>
            <p:nvPr/>
          </p:nvCxnSpPr>
          <p:spPr>
            <a:xfrm rot="16200000" flipH="1">
              <a:off x="6192180" y="4041068"/>
              <a:ext cx="648072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직선 연결선 43"/>
            <p:cNvCxnSpPr/>
            <p:nvPr/>
          </p:nvCxnSpPr>
          <p:spPr>
            <a:xfrm rot="5400000">
              <a:off x="5844840" y="4100376"/>
              <a:ext cx="720080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/>
          </p:nvCxnSpPr>
          <p:spPr>
            <a:xfrm rot="16200000" flipH="1">
              <a:off x="6444208" y="4581128"/>
              <a:ext cx="648072" cy="3600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rot="5400000">
              <a:off x="5796136" y="4784452"/>
              <a:ext cx="648072" cy="72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47" name="그림 46" descr="stata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84168" y="2780928"/>
              <a:ext cx="720080" cy="432048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48" name="그림 47" descr="jin_face2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64088" y="692696"/>
              <a:ext cx="1944216" cy="2171429"/>
            </a:xfrm>
            <a:prstGeom prst="rect">
              <a:avLst/>
            </a:prstGeom>
          </p:spPr>
        </p:pic>
      </p:grpSp>
      <p:sp>
        <p:nvSpPr>
          <p:cNvPr id="49" name="사각형 설명선 48"/>
          <p:cNvSpPr/>
          <p:nvPr/>
        </p:nvSpPr>
        <p:spPr>
          <a:xfrm>
            <a:off x="5148064" y="3284984"/>
            <a:ext cx="3168352" cy="648072"/>
          </a:xfrm>
          <a:prstGeom prst="wedgeRectCallout">
            <a:avLst>
              <a:gd name="adj1" fmla="val -2622"/>
              <a:gd name="adj2" fmla="val 7168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MI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has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3 steps</a:t>
            </a:r>
            <a:endParaRPr lang="ko-KR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2267744" y="2564904"/>
          <a:ext cx="2160072" cy="29232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0000"/>
                <a:gridCol w="648072"/>
                <a:gridCol w="360000"/>
                <a:gridCol w="360000"/>
                <a:gridCol w="43200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dirty="0"/>
                        <a:t> 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Imputation Number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Y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X1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X2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44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178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2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45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185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3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16.51 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136.48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4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179.59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60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8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170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6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50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38.40 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44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7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176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-</a:t>
                      </a:r>
                      <a:r>
                        <a:rPr lang="en-US" altLang="ko-KR" sz="900" dirty="0" smtClean="0"/>
                        <a:t>608.57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8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8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170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-</a:t>
                      </a:r>
                      <a:r>
                        <a:rPr lang="en-US" altLang="ko-KR" sz="900" dirty="0" smtClean="0"/>
                        <a:t>88.94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28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MI </a:t>
            </a:r>
          </a:p>
          <a:p>
            <a:pPr marL="514350" indent="-514350">
              <a:buNone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   (1) Imputation Step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395536" y="2636912"/>
          <a:ext cx="1440000" cy="230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dirty="0"/>
                        <a:t> 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Y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X1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X2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dirty="0"/>
                        <a:t>44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/>
                        <a:t>11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/>
                        <a:t>178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2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dirty="0"/>
                        <a:t>45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dirty="0"/>
                        <a:t>10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/>
                        <a:t>185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3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dirty="0"/>
                        <a:t>59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b="1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b="1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4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dirty="0"/>
                        <a:t>49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dirty="0"/>
                        <a:t>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b="1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dirty="0"/>
                        <a:t>60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dirty="0"/>
                        <a:t>8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dirty="0"/>
                        <a:t>170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6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/>
                        <a:t>50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b="1" dirty="0"/>
                        <a:t>.</a:t>
                      </a:r>
                      <a:r>
                        <a:rPr lang="en-US" altLang="ko-KR" sz="900" dirty="0"/>
                        <a:t> </a:t>
                      </a:r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dirty="0"/>
                        <a:t>44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7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/>
                        <a:t>11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dirty="0"/>
                        <a:t>176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b="1" dirty="0"/>
                        <a:t>. </a:t>
                      </a:r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8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/>
                        <a:t>10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dirty="0"/>
                        <a:t>49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dirty="0"/>
                        <a:t>8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/>
                        <a:t>170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dirty="0"/>
                        <a:t>50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ko-KR" sz="900" b="1" dirty="0"/>
                        <a:t>.</a:t>
                      </a:r>
                      <a:r>
                        <a:rPr lang="en-US" altLang="ko-KR" sz="900" dirty="0"/>
                        <a:t> </a:t>
                      </a:r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2771800" y="3140968"/>
          <a:ext cx="2232008" cy="29232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32008"/>
                <a:gridCol w="648000"/>
                <a:gridCol w="360000"/>
                <a:gridCol w="360000"/>
                <a:gridCol w="43200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dirty="0"/>
                        <a:t>  </a:t>
                      </a:r>
                      <a:endParaRPr lang="ko-KR" alt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Imputation Number </a:t>
                      </a:r>
                      <a:endParaRPr lang="en-US" altLang="ko-KR" sz="900" dirty="0"/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Y 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X1 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X2 </a:t>
                      </a:r>
                      <a:endParaRPr 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10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2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44 </a:t>
                      </a:r>
                      <a:endParaRPr lang="en-US" altLang="ko-KR" sz="9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11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178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11 </a:t>
                      </a:r>
                      <a:endParaRPr lang="en-US" altLang="ko-KR" sz="9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2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45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10 </a:t>
                      </a:r>
                      <a:endParaRPr lang="en-US" altLang="ko-KR" sz="9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185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12 </a:t>
                      </a:r>
                      <a:endParaRPr lang="en-US" altLang="ko-KR" sz="9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2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59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63.99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-</a:t>
                      </a:r>
                      <a:r>
                        <a:rPr lang="en-US" altLang="ko-KR" sz="900" dirty="0" smtClean="0"/>
                        <a:t>98.96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13 </a:t>
                      </a:r>
                      <a:endParaRPr lang="en-US" altLang="ko-KR" sz="9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2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49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9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192.37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14 </a:t>
                      </a:r>
                      <a:endParaRPr lang="en-US" altLang="ko-KR" sz="9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2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60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8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170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15 </a:t>
                      </a:r>
                      <a:endParaRPr lang="en-US" altLang="ko-KR" sz="9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2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50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38.49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44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16 </a:t>
                      </a:r>
                      <a:endParaRPr lang="en-US" altLang="ko-KR" sz="9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2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11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176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-</a:t>
                      </a:r>
                      <a:r>
                        <a:rPr lang="en-US" altLang="ko-KR" sz="900" dirty="0" smtClean="0"/>
                        <a:t>644.26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17 </a:t>
                      </a:r>
                      <a:endParaRPr lang="en-US" altLang="ko-KR" sz="9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2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10 </a:t>
                      </a:r>
                      <a:endParaRPr lang="en-US" altLang="ko-KR" sz="9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49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8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18 </a:t>
                      </a:r>
                      <a:endParaRPr lang="en-US" altLang="ko-KR" sz="9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2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170 </a:t>
                      </a:r>
                      <a:endParaRPr lang="en-US" altLang="ko-KR" sz="9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50 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-</a:t>
                      </a:r>
                      <a:r>
                        <a:rPr lang="en-US" altLang="ko-KR" sz="900" dirty="0" smtClean="0"/>
                        <a:t>97.00</a:t>
                      </a:r>
                      <a:endParaRPr lang="en-US" altLang="ko-KR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3347864" y="3717032"/>
          <a:ext cx="2160000" cy="230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0000"/>
                <a:gridCol w="648000"/>
                <a:gridCol w="360152"/>
                <a:gridCol w="359848"/>
                <a:gridCol w="432000"/>
              </a:tblGrid>
              <a:tr h="360000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94779" marR="94779" marT="47389" marB="473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n-ea"/>
                          <a:ea typeface="+mn-ea"/>
                        </a:rPr>
                        <a:t>Imputation </a:t>
                      </a:r>
                      <a:r>
                        <a:rPr lang="en-US" sz="900" dirty="0" smtClean="0">
                          <a:latin typeface="+mn-ea"/>
                          <a:ea typeface="+mn-ea"/>
                        </a:rPr>
                        <a:t>Number </a:t>
                      </a:r>
                      <a:endParaRPr lang="en-US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n-ea"/>
                          <a:ea typeface="+mn-ea"/>
                        </a:rPr>
                        <a:t>Y </a:t>
                      </a:r>
                      <a:endParaRPr lang="en-US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n-ea"/>
                          <a:ea typeface="+mn-ea"/>
                        </a:rPr>
                        <a:t>X1 </a:t>
                      </a:r>
                      <a:endParaRPr lang="en-US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n-ea"/>
                          <a:ea typeface="+mn-ea"/>
                        </a:rPr>
                        <a:t>X2 </a:t>
                      </a:r>
                      <a:endParaRPr lang="en-US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19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3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>
                          <a:latin typeface="+mn-ea"/>
                          <a:ea typeface="+mn-ea"/>
                        </a:rPr>
                        <a:t>44 </a:t>
                      </a:r>
                      <a:endParaRPr lang="en-US" altLang="ko-KR" sz="90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11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178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20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3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45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10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>
                          <a:latin typeface="+mn-ea"/>
                          <a:ea typeface="+mn-ea"/>
                        </a:rPr>
                        <a:t>185 </a:t>
                      </a:r>
                      <a:endParaRPr lang="en-US" altLang="ko-KR" sz="90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>
                          <a:latin typeface="+mn-ea"/>
                          <a:ea typeface="+mn-ea"/>
                        </a:rPr>
                        <a:t>21 </a:t>
                      </a:r>
                      <a:endParaRPr lang="en-US" altLang="ko-KR" sz="90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3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59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63.88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-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121.12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>
                          <a:latin typeface="+mn-ea"/>
                          <a:ea typeface="+mn-ea"/>
                        </a:rPr>
                        <a:t>22 </a:t>
                      </a:r>
                      <a:endParaRPr lang="en-US" altLang="ko-KR" sz="90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3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49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9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185.82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>
                          <a:latin typeface="+mn-ea"/>
                          <a:ea typeface="+mn-ea"/>
                        </a:rPr>
                        <a:t>23 </a:t>
                      </a:r>
                      <a:endParaRPr lang="en-US" altLang="ko-KR" sz="90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3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60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8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170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>
                          <a:latin typeface="+mn-ea"/>
                          <a:ea typeface="+mn-ea"/>
                        </a:rPr>
                        <a:t>24 </a:t>
                      </a:r>
                      <a:endParaRPr lang="en-US" altLang="ko-KR" sz="90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3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50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33.65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44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>
                          <a:latin typeface="+mn-ea"/>
                          <a:ea typeface="+mn-ea"/>
                        </a:rPr>
                        <a:t>25 </a:t>
                      </a:r>
                      <a:endParaRPr lang="en-US" altLang="ko-KR" sz="90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>
                          <a:latin typeface="+mn-ea"/>
                          <a:ea typeface="+mn-ea"/>
                        </a:rPr>
                        <a:t>3 </a:t>
                      </a:r>
                      <a:endParaRPr lang="en-US" altLang="ko-KR" sz="90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11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176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-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665.12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>
                          <a:latin typeface="+mn-ea"/>
                          <a:ea typeface="+mn-ea"/>
                        </a:rPr>
                        <a:t>26 </a:t>
                      </a:r>
                      <a:endParaRPr lang="en-US" altLang="ko-KR" sz="90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>
                          <a:latin typeface="+mn-ea"/>
                          <a:ea typeface="+mn-ea"/>
                        </a:rPr>
                        <a:t>3 </a:t>
                      </a:r>
                      <a:endParaRPr lang="en-US" altLang="ko-KR" sz="90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>
                          <a:latin typeface="+mn-ea"/>
                          <a:ea typeface="+mn-ea"/>
                        </a:rPr>
                        <a:t>10 </a:t>
                      </a:r>
                      <a:endParaRPr lang="en-US" altLang="ko-KR" sz="90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49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8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>
                          <a:latin typeface="+mn-ea"/>
                          <a:ea typeface="+mn-ea"/>
                        </a:rPr>
                        <a:t>27 </a:t>
                      </a:r>
                      <a:endParaRPr lang="en-US" altLang="ko-KR" sz="90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3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170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50 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>
                          <a:latin typeface="+mn-ea"/>
                          <a:ea typeface="+mn-ea"/>
                        </a:rPr>
                        <a:t>-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189.96</a:t>
                      </a:r>
                      <a:endParaRPr lang="en-US" altLang="ko-KR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5652120" y="2564904"/>
          <a:ext cx="2232000" cy="296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0000"/>
                <a:gridCol w="648000"/>
                <a:gridCol w="360000"/>
                <a:gridCol w="432000"/>
                <a:gridCol w="43200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dirty="0"/>
                        <a:t>  </a:t>
                      </a:r>
                      <a:endParaRPr lang="ko-KR" alt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Imputation Number </a:t>
                      </a:r>
                      <a:endParaRPr lang="en-US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Y </a:t>
                      </a:r>
                      <a:endParaRPr lang="en-US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X1 </a:t>
                      </a:r>
                      <a:endParaRPr lang="en-US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X2 </a:t>
                      </a:r>
                      <a:endParaRPr lang="en-US" sz="900" dirty="0"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9746" marR="19746" marT="19746" marB="19746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28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 </a:t>
                      </a:r>
                      <a:endParaRPr lang="en-US" altLang="ko-KR" sz="900" dirty="0"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44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178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29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 </a:t>
                      </a:r>
                      <a:endParaRPr lang="en-US" altLang="ko-KR" sz="900" dirty="0"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185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30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 </a:t>
                      </a:r>
                      <a:endParaRPr lang="en-US" altLang="ko-KR" sz="900" dirty="0"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-</a:t>
                      </a:r>
                      <a:r>
                        <a:rPr lang="en-US" altLang="ko-KR" sz="900" dirty="0" smtClean="0"/>
                        <a:t>42.87 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458.60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31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 </a:t>
                      </a:r>
                      <a:endParaRPr lang="en-US" altLang="ko-KR" sz="900" dirty="0"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179.07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32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 </a:t>
                      </a:r>
                      <a:endParaRPr lang="en-US" altLang="ko-KR" sz="900" dirty="0"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60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8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170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33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 </a:t>
                      </a:r>
                      <a:endParaRPr lang="en-US" altLang="ko-KR" sz="900" dirty="0"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50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33.60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44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34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 </a:t>
                      </a:r>
                      <a:endParaRPr lang="en-US" altLang="ko-KR" sz="900" dirty="0"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176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-</a:t>
                      </a:r>
                      <a:r>
                        <a:rPr lang="en-US" altLang="ko-KR" sz="900" dirty="0" smtClean="0"/>
                        <a:t>706.87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35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 </a:t>
                      </a:r>
                      <a:endParaRPr lang="en-US" altLang="ko-KR" sz="900" dirty="0"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49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8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36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 </a:t>
                      </a:r>
                      <a:endParaRPr lang="en-US" altLang="ko-KR" sz="900" dirty="0"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170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-</a:t>
                      </a:r>
                      <a:r>
                        <a:rPr lang="en-US" altLang="ko-KR" sz="900" dirty="0" smtClean="0"/>
                        <a:t>212.18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6588224" y="3140968"/>
          <a:ext cx="2232000" cy="296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0000"/>
                <a:gridCol w="648000"/>
                <a:gridCol w="360000"/>
                <a:gridCol w="432000"/>
                <a:gridCol w="43200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dirty="0"/>
                        <a:t> 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Imputation Number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Y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X1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X2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37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44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178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38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185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39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1.64 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213.94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40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182.08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41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60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8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170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42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50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/>
                        <a:t>33.16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44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43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11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176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-</a:t>
                      </a:r>
                      <a:r>
                        <a:rPr lang="en-US" altLang="ko-KR" sz="900" dirty="0" smtClean="0"/>
                        <a:t>720.92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44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10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49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8 </a:t>
                      </a:r>
                    </a:p>
                  </a:txBody>
                  <a:tcPr marL="19050" marR="19050" marT="19050" marB="19050" anchor="ctr"/>
                </a:tc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45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5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170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/>
                        <a:t>50 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dirty="0"/>
                        <a:t>-</a:t>
                      </a:r>
                      <a:r>
                        <a:rPr lang="en-US" altLang="ko-KR" sz="900" dirty="0" smtClean="0"/>
                        <a:t>222.16</a:t>
                      </a:r>
                      <a:endParaRPr lang="en-US" altLang="ko-KR" sz="900" dirty="0"/>
                    </a:p>
                  </a:txBody>
                  <a:tcPr marL="19050" marR="19050" marT="19050" marB="1905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제목 1"/>
          <p:cNvSpPr txBox="1">
            <a:spLocks/>
          </p:cNvSpPr>
          <p:nvPr/>
        </p:nvSpPr>
        <p:spPr>
          <a:xfrm>
            <a:off x="971600" y="188640"/>
            <a:ext cx="4392488" cy="76470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Methods of handling Missing data</a:t>
            </a:r>
            <a:endParaRPr kumimoji="0" lang="ko-KR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제목 2"/>
          <p:cNvSpPr txBox="1">
            <a:spLocks/>
          </p:cNvSpPr>
          <p:nvPr/>
        </p:nvSpPr>
        <p:spPr>
          <a:xfrm>
            <a:off x="7812360" y="0"/>
            <a:ext cx="1331640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background</a:t>
            </a: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그림 13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3169" y="102493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cxnSp>
        <p:nvCxnSpPr>
          <p:cNvPr id="34" name="직선 연결선 33"/>
          <p:cNvCxnSpPr/>
          <p:nvPr/>
        </p:nvCxnSpPr>
        <p:spPr>
          <a:xfrm rot="5400000">
            <a:off x="632698" y="5701546"/>
            <a:ext cx="1065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순서도: 대체 처리 34"/>
          <p:cNvSpPr/>
          <p:nvPr/>
        </p:nvSpPr>
        <p:spPr>
          <a:xfrm rot="2819201">
            <a:off x="595711" y="5772449"/>
            <a:ext cx="177528" cy="170026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6" name="직선 연결선 35"/>
          <p:cNvCxnSpPr/>
          <p:nvPr/>
        </p:nvCxnSpPr>
        <p:spPr>
          <a:xfrm flipV="1">
            <a:off x="787972" y="5852348"/>
            <a:ext cx="299770" cy="89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 rot="5400000" flipH="1" flipV="1">
            <a:off x="632698" y="6021095"/>
            <a:ext cx="1065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 rot="5400000" flipH="1" flipV="1">
            <a:off x="615696" y="6110610"/>
            <a:ext cx="106516" cy="340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정오각형 38"/>
          <p:cNvSpPr/>
          <p:nvPr/>
        </p:nvSpPr>
        <p:spPr>
          <a:xfrm>
            <a:off x="573926" y="6180870"/>
            <a:ext cx="146036" cy="71011"/>
          </a:xfrm>
          <a:prstGeom prst="pent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0" name="직선 연결선 39"/>
          <p:cNvCxnSpPr/>
          <p:nvPr/>
        </p:nvCxnSpPr>
        <p:spPr>
          <a:xfrm>
            <a:off x="685956" y="6251882"/>
            <a:ext cx="241510" cy="1344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 rot="10800000" flipV="1">
            <a:off x="446638" y="6267633"/>
            <a:ext cx="140856" cy="1186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 rot="5400000">
            <a:off x="808813" y="6504939"/>
            <a:ext cx="2373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rot="5400000">
            <a:off x="272028" y="6492582"/>
            <a:ext cx="319550" cy="340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4" name="그림 43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5931" y="5754804"/>
            <a:ext cx="340051" cy="213033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5" name="그림 44" descr="jin_face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4725144"/>
            <a:ext cx="918137" cy="1070683"/>
          </a:xfrm>
          <a:prstGeom prst="rect">
            <a:avLst/>
          </a:prstGeom>
        </p:spPr>
      </p:pic>
      <p:cxnSp>
        <p:nvCxnSpPr>
          <p:cNvPr id="46" name="직선 연결선 45"/>
          <p:cNvCxnSpPr/>
          <p:nvPr/>
        </p:nvCxnSpPr>
        <p:spPr>
          <a:xfrm flipV="1">
            <a:off x="1085096" y="5796168"/>
            <a:ext cx="171700" cy="57428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 flipV="1">
            <a:off x="1034317" y="5939611"/>
            <a:ext cx="171700" cy="57428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>
            <a:off x="509486" y="5852348"/>
            <a:ext cx="514856" cy="1426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원호 48"/>
          <p:cNvSpPr/>
          <p:nvPr/>
        </p:nvSpPr>
        <p:spPr>
          <a:xfrm rot="11459836">
            <a:off x="1217619" y="5581284"/>
            <a:ext cx="267126" cy="296633"/>
          </a:xfrm>
          <a:prstGeom prst="arc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원호 49"/>
          <p:cNvSpPr/>
          <p:nvPr/>
        </p:nvSpPr>
        <p:spPr>
          <a:xfrm rot="12114489">
            <a:off x="1181357" y="5718997"/>
            <a:ext cx="267126" cy="296633"/>
          </a:xfrm>
          <a:prstGeom prst="arc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구름 50"/>
          <p:cNvSpPr/>
          <p:nvPr/>
        </p:nvSpPr>
        <p:spPr>
          <a:xfrm>
            <a:off x="1259632" y="5445224"/>
            <a:ext cx="2315870" cy="609589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1259632" y="5589240"/>
            <a:ext cx="2383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altLang="ko-K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complete </a:t>
            </a: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datasets” </a:t>
            </a:r>
            <a:endParaRPr lang="ko-KR" alt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ko-KR" sz="2600" dirty="0" smtClean="0">
                <a:latin typeface="Times New Roman" pitchFamily="18" charset="0"/>
                <a:cs typeface="Times New Roman" pitchFamily="18" charset="0"/>
              </a:rPr>
              <a:t>2. MI</a:t>
            </a:r>
          </a:p>
          <a:p>
            <a:pPr>
              <a:buNone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    (2) Analysis Step</a:t>
            </a:r>
          </a:p>
          <a:p>
            <a:pPr>
              <a:buNone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339752" y="2852936"/>
          <a:ext cx="6552727" cy="380191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41213"/>
                <a:gridCol w="643232"/>
                <a:gridCol w="562828"/>
                <a:gridCol w="602803"/>
                <a:gridCol w="1005278"/>
                <a:gridCol w="723636"/>
                <a:gridCol w="964849"/>
                <a:gridCol w="602963"/>
                <a:gridCol w="401975"/>
                <a:gridCol w="401975"/>
                <a:gridCol w="401975"/>
              </a:tblGrid>
              <a:tr h="40258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/>
                        <a:t>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/>
                        <a:t>Imputation</a:t>
                      </a:r>
                    </a:p>
                    <a:p>
                      <a:pPr algn="ctr" fontAlgn="ctr"/>
                      <a:r>
                        <a:rPr lang="en-US" sz="800" u="none" strike="noStrike" dirty="0" smtClean="0"/>
                        <a:t> </a:t>
                      </a:r>
                      <a:r>
                        <a:rPr lang="en-US" sz="800" u="none" strike="noStrike" dirty="0"/>
                        <a:t>Number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/>
                        <a:t>Label </a:t>
                      </a:r>
                      <a:endParaRPr lang="en-US" sz="800" u="none" strike="noStrike" dirty="0" smtClean="0"/>
                    </a:p>
                    <a:p>
                      <a:pPr algn="ctr" fontAlgn="ctr"/>
                      <a:r>
                        <a:rPr lang="en-US" sz="800" u="none" strike="noStrike" dirty="0" smtClean="0"/>
                        <a:t>of </a:t>
                      </a:r>
                      <a:r>
                        <a:rPr lang="en-US" sz="800" u="none" strike="noStrike" dirty="0"/>
                        <a:t>model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Type of </a:t>
                      </a:r>
                      <a:endParaRPr lang="en-US" sz="900" u="none" strike="noStrike" dirty="0" smtClean="0"/>
                    </a:p>
                    <a:p>
                      <a:pPr algn="ctr" fontAlgn="ctr"/>
                      <a:r>
                        <a:rPr lang="en-US" sz="900" u="none" strike="noStrike" dirty="0" smtClean="0"/>
                        <a:t>statistics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Variable names for rows of </a:t>
                      </a:r>
                      <a:endParaRPr lang="en-US" sz="900" u="none" strike="noStrike" dirty="0" smtClean="0"/>
                    </a:p>
                    <a:p>
                      <a:pPr algn="ctr" fontAlgn="ctr"/>
                      <a:r>
                        <a:rPr lang="en-US" sz="900" u="none" strike="noStrike" dirty="0" smtClean="0"/>
                        <a:t>estimated </a:t>
                      </a:r>
                      <a:r>
                        <a:rPr lang="en-US" sz="900" u="none" strike="noStrike" dirty="0"/>
                        <a:t>COV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Dependent variable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Root </a:t>
                      </a:r>
                      <a:r>
                        <a:rPr lang="en-US" sz="900" u="none" strike="noStrike" dirty="0" smtClean="0"/>
                        <a:t>mean</a:t>
                      </a:r>
                    </a:p>
                    <a:p>
                      <a:pPr algn="ctr" fontAlgn="ctr"/>
                      <a:r>
                        <a:rPr lang="en-US" sz="900" u="none" strike="noStrike" dirty="0" smtClean="0"/>
                        <a:t> </a:t>
                      </a:r>
                      <a:r>
                        <a:rPr lang="en-US" sz="900" u="none" strike="noStrike" dirty="0"/>
                        <a:t>squared error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Intercept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X1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X2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Y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1</a:t>
                      </a:r>
                      <a:endParaRPr lang="en-US" altLang="ko-KR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PARMS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/>
                        <a:t>  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9.49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417.91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-7.96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-1.64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-1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2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COV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Intercept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9.49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722.00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-15.61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-3.26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.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3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MODEL1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COV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X1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9.49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-15.61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0.34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0.07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.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4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COV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X2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9.49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-3.26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0.07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0.02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.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5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PARMS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/>
                        <a:t>  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Y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11.80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405.16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-7.81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-1.53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6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COV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Intercept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11.80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1052.74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-23.16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-4.60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.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7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COV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X1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11.80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-23.16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0.52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0.10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.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8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COV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X2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11.80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-4.60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0.10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0.02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.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9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PARMS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/>
                        <a:t>  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3.86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233.43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-4.31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-0.80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10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COV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Intercept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3.86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28.82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-0.66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-0.12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.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11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COV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X1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3.86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-0.66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0.02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.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12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COV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X2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3.86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-0.12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.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13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PARMS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/>
                        <a:t>  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1.76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221.04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-4.17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-0.74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14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COV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Intercept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1.76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5.20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-0.12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-0.02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.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15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COV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X1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1.76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-0.12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.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16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COV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X2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1.76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-0.02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0.00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.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17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altLang="ko-KR" sz="9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PARMS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/>
                        <a:t>  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1.46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215.80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-4.08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-0.71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18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altLang="ko-KR" sz="9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COV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Intercept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1.46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3.36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-0.08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-0.01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.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19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altLang="ko-KR" sz="9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MODEL1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COV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X1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1.46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-0.08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.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62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20</a:t>
                      </a:r>
                      <a:endParaRPr lang="en-US" altLang="ko-KR" sz="9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altLang="ko-KR" sz="9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MODEL1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COV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X2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/>
                        <a:t>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1.46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-0.01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/>
                        <a:t>0.00 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/>
                        <a:t>. 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26823" y="2204864"/>
            <a:ext cx="4501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* Standard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statistical procedure</a:t>
            </a:r>
            <a:r>
              <a:rPr lang="en-US" altLang="ko-K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&gt; regression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 for each complete datasets (5) </a:t>
            </a:r>
            <a:r>
              <a:rPr lang="en-US" altLang="ko-KR" b="1" i="1" dirty="0" smtClean="0">
                <a:latin typeface="Times New Roman" pitchFamily="18" charset="0"/>
                <a:cs typeface="Times New Roman" pitchFamily="18" charset="0"/>
              </a:rPr>
              <a:t>separately</a:t>
            </a:r>
            <a:endParaRPr lang="ko-KR" alt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2729135" y="3235076"/>
            <a:ext cx="297557" cy="760859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727301" y="3992116"/>
            <a:ext cx="297557" cy="760859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2737866" y="4784204"/>
            <a:ext cx="306042" cy="57648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2740918" y="5397252"/>
            <a:ext cx="280096" cy="57189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2755877" y="6008340"/>
            <a:ext cx="288032" cy="616843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971600" y="188640"/>
            <a:ext cx="4392488" cy="76470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Methods of handling Missing data</a:t>
            </a:r>
            <a:endParaRPr kumimoji="0" lang="ko-KR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제목 2"/>
          <p:cNvSpPr txBox="1">
            <a:spLocks/>
          </p:cNvSpPr>
          <p:nvPr/>
        </p:nvSpPr>
        <p:spPr>
          <a:xfrm>
            <a:off x="7812360" y="0"/>
            <a:ext cx="1331640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background</a:t>
            </a: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7" name="그림 16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cxnSp>
        <p:nvCxnSpPr>
          <p:cNvPr id="39" name="직선 연결선 38"/>
          <p:cNvCxnSpPr/>
          <p:nvPr/>
        </p:nvCxnSpPr>
        <p:spPr>
          <a:xfrm rot="5400000">
            <a:off x="453186" y="5701546"/>
            <a:ext cx="1065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순서도: 대체 처리 39"/>
          <p:cNvSpPr/>
          <p:nvPr/>
        </p:nvSpPr>
        <p:spPr>
          <a:xfrm rot="2819201">
            <a:off x="416199" y="5772449"/>
            <a:ext cx="177528" cy="170026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1" name="직선 연결선 40"/>
          <p:cNvCxnSpPr/>
          <p:nvPr/>
        </p:nvCxnSpPr>
        <p:spPr>
          <a:xfrm flipV="1">
            <a:off x="608460" y="5852348"/>
            <a:ext cx="299770" cy="89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 rot="5400000" flipH="1" flipV="1">
            <a:off x="453186" y="6021095"/>
            <a:ext cx="1065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rot="5400000" flipH="1" flipV="1">
            <a:off x="436184" y="6110610"/>
            <a:ext cx="106516" cy="340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정오각형 43"/>
          <p:cNvSpPr/>
          <p:nvPr/>
        </p:nvSpPr>
        <p:spPr>
          <a:xfrm>
            <a:off x="394414" y="6180870"/>
            <a:ext cx="146036" cy="71011"/>
          </a:xfrm>
          <a:prstGeom prst="pent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5" name="직선 연결선 44"/>
          <p:cNvCxnSpPr/>
          <p:nvPr/>
        </p:nvCxnSpPr>
        <p:spPr>
          <a:xfrm>
            <a:off x="506444" y="6251882"/>
            <a:ext cx="241510" cy="1344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 rot="10800000" flipV="1">
            <a:off x="267126" y="6267633"/>
            <a:ext cx="140856" cy="1186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 rot="5400000">
            <a:off x="629301" y="6504939"/>
            <a:ext cx="2373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 rot="5400000">
            <a:off x="92516" y="6492582"/>
            <a:ext cx="319550" cy="340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9" name="그림 48" descr="stat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6419" y="5754804"/>
            <a:ext cx="340051" cy="213033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0" name="그림 49" descr="jin_face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725144"/>
            <a:ext cx="918137" cy="1070683"/>
          </a:xfrm>
          <a:prstGeom prst="rect">
            <a:avLst/>
          </a:prstGeom>
        </p:spPr>
      </p:pic>
      <p:cxnSp>
        <p:nvCxnSpPr>
          <p:cNvPr id="51" name="직선 연결선 50"/>
          <p:cNvCxnSpPr/>
          <p:nvPr/>
        </p:nvCxnSpPr>
        <p:spPr>
          <a:xfrm flipV="1">
            <a:off x="905584" y="5796168"/>
            <a:ext cx="171700" cy="57428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 flipV="1">
            <a:off x="854805" y="5939611"/>
            <a:ext cx="171700" cy="57428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329974" y="5852348"/>
            <a:ext cx="514856" cy="1426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원호 53"/>
          <p:cNvSpPr/>
          <p:nvPr/>
        </p:nvSpPr>
        <p:spPr>
          <a:xfrm rot="11459836">
            <a:off x="1038107" y="5581284"/>
            <a:ext cx="267126" cy="296633"/>
          </a:xfrm>
          <a:prstGeom prst="arc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원호 54"/>
          <p:cNvSpPr/>
          <p:nvPr/>
        </p:nvSpPr>
        <p:spPr>
          <a:xfrm rot="12114489">
            <a:off x="1001845" y="5718997"/>
            <a:ext cx="267126" cy="296633"/>
          </a:xfrm>
          <a:prstGeom prst="arc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9" name="그룹 58"/>
          <p:cNvGrpSpPr/>
          <p:nvPr/>
        </p:nvGrpSpPr>
        <p:grpSpPr>
          <a:xfrm>
            <a:off x="1080120" y="5445224"/>
            <a:ext cx="2448272" cy="609589"/>
            <a:chOff x="1080120" y="5445224"/>
            <a:chExt cx="2448272" cy="609589"/>
          </a:xfrm>
        </p:grpSpPr>
        <p:sp>
          <p:nvSpPr>
            <p:cNvPr id="56" name="구름 55"/>
            <p:cNvSpPr/>
            <p:nvPr/>
          </p:nvSpPr>
          <p:spPr>
            <a:xfrm>
              <a:off x="1080120" y="5445224"/>
              <a:ext cx="2315870" cy="609589"/>
            </a:xfrm>
            <a:prstGeom prst="cloud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0120" y="5589240"/>
              <a:ext cx="24482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 smtClean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altLang="ko-KR" dirty="0" smtClean="0">
                  <a:latin typeface="Times New Roman" pitchFamily="18" charset="0"/>
                  <a:cs typeface="Times New Roman" pitchFamily="18" charset="0"/>
                </a:rPr>
                <a:t>Analyzed </a:t>
              </a:r>
              <a:r>
                <a:rPr lang="en-US" altLang="ko-KR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altLang="ko-KR" dirty="0" smtClean="0">
                  <a:latin typeface="Times New Roman" pitchFamily="18" charset="0"/>
                  <a:cs typeface="Times New Roman" pitchFamily="18" charset="0"/>
                </a:rPr>
                <a:t> times </a:t>
              </a:r>
              <a:endParaRPr lang="ko-KR" altLang="en-US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28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MI</a:t>
            </a:r>
          </a:p>
          <a:p>
            <a:pPr>
              <a:buNone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  <a:t>(3) Combination</a:t>
            </a:r>
            <a:r>
              <a:rPr lang="en-US" altLang="ko-KR" sz="2800" baseline="0" dirty="0" smtClean="0">
                <a:latin typeface="Times New Roman" pitchFamily="18" charset="0"/>
                <a:cs typeface="Times New Roman" pitchFamily="18" charset="0"/>
              </a:rPr>
              <a:t> Step</a:t>
            </a:r>
          </a:p>
          <a:p>
            <a:pPr marL="514350" indent="-514350">
              <a:buNone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the results from 5 data are combined to </a:t>
            </a:r>
            <a:r>
              <a:rPr lang="en-US" altLang="ko-KR" sz="1800" b="1" dirty="0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altLang="ko-KR" sz="1800" dirty="0" smtClean="0">
                <a:latin typeface="Times New Roman" pitchFamily="18" charset="0"/>
                <a:cs typeface="Times New Roman" pitchFamily="18" charset="0"/>
              </a:rPr>
              <a:t> with combination equations. 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그림 18" descr="est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3068960"/>
            <a:ext cx="1440160" cy="423577"/>
          </a:xfrm>
          <a:prstGeom prst="rect">
            <a:avLst/>
          </a:prstGeom>
        </p:spPr>
      </p:pic>
      <p:pic>
        <p:nvPicPr>
          <p:cNvPr id="22" name="그림 21" descr="betweenvar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91680" y="4293096"/>
            <a:ext cx="1402674" cy="432048"/>
          </a:xfrm>
          <a:prstGeom prst="rect">
            <a:avLst/>
          </a:prstGeom>
        </p:spPr>
      </p:pic>
      <p:pic>
        <p:nvPicPr>
          <p:cNvPr id="23" name="그림 22" descr="df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47664" y="4653136"/>
            <a:ext cx="2073830" cy="432048"/>
          </a:xfrm>
          <a:prstGeom prst="rect">
            <a:avLst/>
          </a:prstGeom>
        </p:spPr>
      </p:pic>
      <p:pic>
        <p:nvPicPr>
          <p:cNvPr id="24" name="그림 23" descr="CI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33253" y="5545807"/>
            <a:ext cx="1066184" cy="432048"/>
          </a:xfrm>
          <a:prstGeom prst="rect">
            <a:avLst/>
          </a:prstGeom>
        </p:spPr>
      </p:pic>
      <p:pic>
        <p:nvPicPr>
          <p:cNvPr id="25" name="그림 24" descr="fraction of information.bmp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339752" y="5013176"/>
            <a:ext cx="2520280" cy="648072"/>
          </a:xfrm>
          <a:prstGeom prst="rect">
            <a:avLst/>
          </a:prstGeom>
        </p:spPr>
      </p:pic>
      <p:pic>
        <p:nvPicPr>
          <p:cNvPr id="21" name="그림 20" descr="mi_com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78695" y="3284984"/>
            <a:ext cx="5665305" cy="3024336"/>
          </a:xfrm>
          <a:prstGeom prst="rect">
            <a:avLst/>
          </a:prstGeom>
        </p:spPr>
      </p:pic>
      <p:pic>
        <p:nvPicPr>
          <p:cNvPr id="26" name="그림 25" descr="withinvar.bmp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619672" y="3861048"/>
            <a:ext cx="1008112" cy="437343"/>
          </a:xfrm>
          <a:prstGeom prst="rect">
            <a:avLst/>
          </a:prstGeom>
        </p:spPr>
      </p:pic>
      <p:pic>
        <p:nvPicPr>
          <p:cNvPr id="27" name="그림 26" descr="total var.bmp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691680" y="3429000"/>
            <a:ext cx="1440160" cy="47760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7504" y="3068960"/>
            <a:ext cx="2145139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en-US" altLang="ko-KR" sz="1400" dirty="0" smtClean="0">
                <a:latin typeface="Times New Roman" pitchFamily="18" charset="0"/>
                <a:cs typeface="Times New Roman" pitchFamily="18" charset="0"/>
              </a:rPr>
              <a:t>Combined estimate:</a:t>
            </a:r>
          </a:p>
          <a:p>
            <a:pPr marL="228600" indent="-228600"/>
            <a:endParaRPr lang="en-US" altLang="ko-K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 startAt="2"/>
            </a:pPr>
            <a:r>
              <a:rPr lang="en-US" altLang="ko-KR" sz="1400" dirty="0" smtClean="0">
                <a:latin typeface="Times New Roman" pitchFamily="18" charset="0"/>
                <a:cs typeface="Times New Roman" pitchFamily="18" charset="0"/>
              </a:rPr>
              <a:t>Variance Total:</a:t>
            </a:r>
          </a:p>
          <a:p>
            <a:pPr marL="228600" indent="-228600">
              <a:buAutoNum type="arabicPeriod" startAt="2"/>
            </a:pPr>
            <a:endParaRPr lang="en-US" altLang="ko-K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 startAt="2"/>
            </a:pPr>
            <a:r>
              <a:rPr lang="en-US" altLang="ko-KR" sz="1400" dirty="0" smtClean="0">
                <a:latin typeface="Times New Roman" pitchFamily="18" charset="0"/>
                <a:cs typeface="Times New Roman" pitchFamily="18" charset="0"/>
              </a:rPr>
              <a:t>Var. Within: </a:t>
            </a:r>
          </a:p>
          <a:p>
            <a:pPr marL="228600" indent="-228600">
              <a:buAutoNum type="arabicPeriod" startAt="2"/>
            </a:pPr>
            <a:endParaRPr lang="en-US" altLang="ko-K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 startAt="2"/>
            </a:pPr>
            <a:r>
              <a:rPr lang="en-US" altLang="ko-KR" sz="1400" dirty="0" smtClean="0">
                <a:latin typeface="Times New Roman" pitchFamily="18" charset="0"/>
                <a:cs typeface="Times New Roman" pitchFamily="18" charset="0"/>
              </a:rPr>
              <a:t>Var.  Between:</a:t>
            </a:r>
          </a:p>
          <a:p>
            <a:pPr marL="228600" indent="-228600">
              <a:buAutoNum type="arabicPeriod" startAt="2"/>
            </a:pPr>
            <a:endParaRPr lang="en-US" altLang="ko-K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 startAt="2"/>
            </a:pPr>
            <a:r>
              <a:rPr lang="en-US" altLang="ko-KR" sz="1400" dirty="0" smtClean="0">
                <a:latin typeface="Times New Roman" pitchFamily="18" charset="0"/>
                <a:cs typeface="Times New Roman" pitchFamily="18" charset="0"/>
              </a:rPr>
              <a:t>DF:</a:t>
            </a:r>
          </a:p>
          <a:p>
            <a:pPr marL="228600" indent="-228600">
              <a:buAutoNum type="arabicPeriod" startAt="2"/>
            </a:pPr>
            <a:endParaRPr lang="en-US" altLang="ko-K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 startAt="2"/>
            </a:pPr>
            <a:r>
              <a:rPr lang="en-US" altLang="ko-KR" sz="1400" dirty="0" smtClean="0">
                <a:latin typeface="Times New Roman" pitchFamily="18" charset="0"/>
                <a:cs typeface="Times New Roman" pitchFamily="18" charset="0"/>
              </a:rPr>
              <a:t>Fraction missing Info. : </a:t>
            </a:r>
          </a:p>
          <a:p>
            <a:pPr marL="228600" indent="-228600">
              <a:buAutoNum type="arabicPeriod" startAt="2"/>
            </a:pPr>
            <a:endParaRPr lang="en-US" altLang="ko-K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 startAt="2"/>
            </a:pPr>
            <a:r>
              <a:rPr lang="en-US" altLang="ko-KR" sz="1400" dirty="0" smtClean="0">
                <a:latin typeface="Times New Roman" pitchFamily="18" charset="0"/>
                <a:cs typeface="Times New Roman" pitchFamily="18" charset="0"/>
              </a:rPr>
              <a:t>Confidence Interval:</a:t>
            </a:r>
          </a:p>
        </p:txBody>
      </p:sp>
      <p:sp>
        <p:nvSpPr>
          <p:cNvPr id="29" name="모서리가 둥근 직사각형 28"/>
          <p:cNvSpPr/>
          <p:nvPr/>
        </p:nvSpPr>
        <p:spPr>
          <a:xfrm>
            <a:off x="4086224" y="4391024"/>
            <a:ext cx="4446216" cy="406128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5027687" y="5467350"/>
            <a:ext cx="1152128" cy="360040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971600" y="188640"/>
            <a:ext cx="5760640" cy="76470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Methods of handling Missing data</a:t>
            </a:r>
            <a:endParaRPr kumimoji="0" lang="ko-KR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제목 2"/>
          <p:cNvSpPr txBox="1">
            <a:spLocks/>
          </p:cNvSpPr>
          <p:nvPr/>
        </p:nvSpPr>
        <p:spPr>
          <a:xfrm>
            <a:off x="7812360" y="0"/>
            <a:ext cx="1331640" cy="332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background</a:t>
            </a: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그림 27" descr="stata logo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45604" y="107107"/>
            <a:ext cx="720080" cy="392771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52" name="그룹 51"/>
          <p:cNvGrpSpPr/>
          <p:nvPr/>
        </p:nvGrpSpPr>
        <p:grpSpPr>
          <a:xfrm>
            <a:off x="1" y="5805264"/>
            <a:ext cx="1043608" cy="1052736"/>
            <a:chOff x="5292080" y="548680"/>
            <a:chExt cx="1305233" cy="1944216"/>
          </a:xfrm>
        </p:grpSpPr>
        <p:cxnSp>
          <p:nvCxnSpPr>
            <p:cNvPr id="33" name="직선 연결선 32"/>
            <p:cNvCxnSpPr/>
            <p:nvPr/>
          </p:nvCxnSpPr>
          <p:spPr>
            <a:xfrm rot="5400000">
              <a:off x="5745266" y="1525082"/>
              <a:ext cx="1065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순서도: 대체 처리 33"/>
            <p:cNvSpPr/>
            <p:nvPr/>
          </p:nvSpPr>
          <p:spPr>
            <a:xfrm rot="2819201">
              <a:off x="5708279" y="1595985"/>
              <a:ext cx="177528" cy="170026"/>
            </a:xfrm>
            <a:prstGeom prst="flowChartAlternateProcess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5" name="직선 연결선 34"/>
            <p:cNvCxnSpPr/>
            <p:nvPr/>
          </p:nvCxnSpPr>
          <p:spPr>
            <a:xfrm flipV="1">
              <a:off x="5900540" y="1675884"/>
              <a:ext cx="299770" cy="897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 rot="5400000" flipH="1" flipV="1">
              <a:off x="5745266" y="1844631"/>
              <a:ext cx="1065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 rot="5400000" flipH="1" flipV="1">
              <a:off x="5728264" y="1934146"/>
              <a:ext cx="106516" cy="3400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정오각형 37"/>
            <p:cNvSpPr/>
            <p:nvPr/>
          </p:nvSpPr>
          <p:spPr>
            <a:xfrm>
              <a:off x="5686494" y="2004406"/>
              <a:ext cx="146036" cy="71011"/>
            </a:xfrm>
            <a:prstGeom prst="pentago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9" name="직선 연결선 38"/>
            <p:cNvCxnSpPr/>
            <p:nvPr/>
          </p:nvCxnSpPr>
          <p:spPr>
            <a:xfrm>
              <a:off x="5798524" y="2075418"/>
              <a:ext cx="241510" cy="1344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직선 연결선 39"/>
            <p:cNvCxnSpPr/>
            <p:nvPr/>
          </p:nvCxnSpPr>
          <p:spPr>
            <a:xfrm rot="10800000" flipV="1">
              <a:off x="5559206" y="2091169"/>
              <a:ext cx="140856" cy="11865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직선 연결선 40"/>
            <p:cNvCxnSpPr/>
            <p:nvPr/>
          </p:nvCxnSpPr>
          <p:spPr>
            <a:xfrm rot="5400000">
              <a:off x="5921381" y="2328475"/>
              <a:ext cx="23730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>
              <a:off x="5384596" y="2316118"/>
              <a:ext cx="319550" cy="3400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43" name="그림 42" descr="stata logo.jpg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628499" y="1578340"/>
              <a:ext cx="340051" cy="213033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44" name="그림 43" descr="jin_face2.png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292080" y="548680"/>
              <a:ext cx="918137" cy="1070683"/>
            </a:xfrm>
            <a:prstGeom prst="rect">
              <a:avLst/>
            </a:prstGeom>
          </p:spPr>
        </p:pic>
        <p:cxnSp>
          <p:nvCxnSpPr>
            <p:cNvPr id="45" name="직선 연결선 44"/>
            <p:cNvCxnSpPr/>
            <p:nvPr/>
          </p:nvCxnSpPr>
          <p:spPr>
            <a:xfrm flipV="1">
              <a:off x="6197664" y="1619704"/>
              <a:ext cx="171700" cy="57428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flipV="1">
              <a:off x="6146885" y="1763147"/>
              <a:ext cx="171700" cy="57428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>
              <a:off x="5622054" y="1675884"/>
              <a:ext cx="514856" cy="14262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원호 47"/>
            <p:cNvSpPr/>
            <p:nvPr/>
          </p:nvSpPr>
          <p:spPr>
            <a:xfrm rot="11459836">
              <a:off x="6330187" y="1404820"/>
              <a:ext cx="267126" cy="296633"/>
            </a:xfrm>
            <a:prstGeom prst="arc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원호 48"/>
            <p:cNvSpPr/>
            <p:nvPr/>
          </p:nvSpPr>
          <p:spPr>
            <a:xfrm rot="12114489">
              <a:off x="6293925" y="1542533"/>
              <a:ext cx="267126" cy="296633"/>
            </a:xfrm>
            <a:prstGeom prst="arc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3" name="그룹 52"/>
          <p:cNvGrpSpPr/>
          <p:nvPr/>
        </p:nvGrpSpPr>
        <p:grpSpPr>
          <a:xfrm>
            <a:off x="827584" y="6093296"/>
            <a:ext cx="3168352" cy="609589"/>
            <a:chOff x="6156176" y="1340768"/>
            <a:chExt cx="2664296" cy="609589"/>
          </a:xfrm>
        </p:grpSpPr>
        <p:sp>
          <p:nvSpPr>
            <p:cNvPr id="50" name="구름 49"/>
            <p:cNvSpPr/>
            <p:nvPr/>
          </p:nvSpPr>
          <p:spPr>
            <a:xfrm>
              <a:off x="6156176" y="1340768"/>
              <a:ext cx="2520280" cy="609589"/>
            </a:xfrm>
            <a:prstGeom prst="cloud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372200" y="1412776"/>
              <a:ext cx="24482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 smtClean="0">
                  <a:latin typeface="Times New Roman" pitchFamily="18" charset="0"/>
                  <a:cs typeface="Times New Roman" pitchFamily="18" charset="0"/>
                </a:rPr>
                <a:t>    combined to </a:t>
              </a:r>
              <a:r>
                <a:rPr lang="en-US" altLang="ko-KR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altLang="ko-KR" b="1" dirty="0" smtClean="0">
                  <a:latin typeface="Times New Roman" pitchFamily="18" charset="0"/>
                  <a:cs typeface="Times New Roman" pitchFamily="18" charset="0"/>
                </a:rPr>
                <a:t> result</a:t>
              </a:r>
              <a:endParaRPr lang="ko-KR" altLang="en-US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1889778</TotalTime>
  <Words>4101</Words>
  <Application>Microsoft Office PowerPoint</Application>
  <PresentationFormat>화면 슬라이드 쇼(4:3)</PresentationFormat>
  <Paragraphs>1188</Paragraphs>
  <Slides>24</Slides>
  <Notes>24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광장</vt:lpstr>
      <vt:lpstr>Multiple Imputation  with large proportions of missing data :how much is too much? </vt:lpstr>
      <vt:lpstr> Motivations and Examples</vt:lpstr>
      <vt:lpstr>Types of Missing data</vt:lpstr>
      <vt:lpstr>  </vt:lpstr>
      <vt:lpstr> </vt:lpstr>
      <vt:lpstr>Methods of handling  Missing data</vt:lpstr>
      <vt:lpstr> </vt:lpstr>
      <vt:lpstr> </vt:lpstr>
      <vt:lpstr> </vt:lpstr>
      <vt:lpstr>Methods of handling Missing data</vt:lpstr>
      <vt:lpstr>Imputation Mechanisms </vt:lpstr>
      <vt:lpstr>Data</vt:lpstr>
      <vt:lpstr>Data</vt:lpstr>
      <vt:lpstr>  Method</vt:lpstr>
      <vt:lpstr> </vt:lpstr>
      <vt:lpstr> </vt:lpstr>
      <vt:lpstr>Result (simulated data)  1. CCA vs. MI* by RMSE</vt:lpstr>
      <vt:lpstr> 2. imputation numbers (simulated data)</vt:lpstr>
      <vt:lpstr>  3. Regression, PMM, MCMC(simulated data) </vt:lpstr>
      <vt:lpstr>  Result (Example data)    1. CCA vs. MI* by RMSE  </vt:lpstr>
      <vt:lpstr> 2. imputation numbers (example data)</vt:lpstr>
      <vt:lpstr>  3. Regression, PMM, MCMC(example data) </vt:lpstr>
      <vt:lpstr>슬라이드 23</vt:lpstr>
      <vt:lpstr> </vt:lpstr>
    </vt:vector>
  </TitlesOfParts>
  <Company>GULI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MAG</dc:creator>
  <cp:lastModifiedBy>Jin</cp:lastModifiedBy>
  <cp:revision>946</cp:revision>
  <dcterms:created xsi:type="dcterms:W3CDTF">2010-10-08T15:11:57Z</dcterms:created>
  <dcterms:modified xsi:type="dcterms:W3CDTF">2011-09-14T16:50:57Z</dcterms:modified>
</cp:coreProperties>
</file>