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81" r:id="rId3"/>
    <p:sldId id="269" r:id="rId4"/>
    <p:sldId id="260" r:id="rId5"/>
    <p:sldId id="277" r:id="rId6"/>
    <p:sldId id="288" r:id="rId7"/>
    <p:sldId id="289" r:id="rId8"/>
    <p:sldId id="293" r:id="rId9"/>
    <p:sldId id="272" r:id="rId10"/>
    <p:sldId id="286" r:id="rId11"/>
    <p:sldId id="282" r:id="rId12"/>
    <p:sldId id="283" r:id="rId13"/>
    <p:sldId id="294" r:id="rId14"/>
    <p:sldId id="273" r:id="rId15"/>
    <p:sldId id="291" r:id="rId16"/>
    <p:sldId id="292" r:id="rId17"/>
    <p:sldId id="285" r:id="rId18"/>
  </p:sldIdLst>
  <p:sldSz cx="9144000" cy="6858000" type="screen4x3"/>
  <p:notesSz cx="6858000" cy="9144000"/>
  <p:defaultTextStyle>
    <a:defPPr>
      <a:defRPr lang="sv-SE"/>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66" d="100"/>
          <a:sy n="66" d="100"/>
        </p:scale>
        <p:origin x="-24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838"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r>
              <a:rPr lang="en-US"/>
              <a:t>Introduction</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266F0AB-69DC-490E-8C2A-3395DB348A28}" type="datetimeFigureOut">
              <a:rPr lang="en-US"/>
              <a:pPr>
                <a:defRPr/>
              </a:pPr>
              <a:t>9/9/2010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8267E65-6C76-4E58-8534-483284BC3607}" type="slidenum">
              <a:rPr lang="en-US"/>
              <a:pPr>
                <a:defRPr/>
              </a:pPr>
              <a:t>‹#›</a:t>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sv-SE" dirty="0" err="1"/>
              <a:t>Introduction</a:t>
            </a:r>
            <a:endParaRPr lang="sv-SE" dirty="0"/>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sv-SE"/>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sv-SE"/>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1385976-B033-4F97-AE2A-7EA24B3BC5C4}" type="slidenum">
              <a:rPr lang="sv-SE"/>
              <a:pPr>
                <a:defRPr/>
              </a:pPr>
              <a:t>‹#›</a:t>
            </a:fld>
            <a:endParaRPr lang="sv-SE"/>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pPr eaLnBrk="1" hangingPunct="1"/>
            <a:endParaRPr lang="en-US" smtClean="0"/>
          </a:p>
        </p:txBody>
      </p:sp>
      <p:sp>
        <p:nvSpPr>
          <p:cNvPr id="21508" name="Slide Number Placeholder 3"/>
          <p:cNvSpPr>
            <a:spLocks noGrp="1"/>
          </p:cNvSpPr>
          <p:nvPr>
            <p:ph type="sldNum" sz="quarter" idx="5"/>
          </p:nvPr>
        </p:nvSpPr>
        <p:spPr>
          <a:noFill/>
        </p:spPr>
        <p:txBody>
          <a:bodyPr/>
          <a:lstStyle/>
          <a:p>
            <a:fld id="{3CADEB94-5F9C-4820-813A-FF3E70816F06}" type="slidenum">
              <a:rPr lang="sv-SE" smtClean="0"/>
              <a:pPr/>
              <a:t>1</a:t>
            </a:fld>
            <a:endParaRPr lang="sv-SE" smtClean="0"/>
          </a:p>
        </p:txBody>
      </p:sp>
      <p:sp>
        <p:nvSpPr>
          <p:cNvPr id="21509" name="Header Placeholder 5"/>
          <p:cNvSpPr>
            <a:spLocks noGrp="1"/>
          </p:cNvSpPr>
          <p:nvPr>
            <p:ph type="hdr" sz="quarter"/>
          </p:nvPr>
        </p:nvSpPr>
        <p:spPr>
          <a:noFill/>
        </p:spPr>
        <p:txBody>
          <a:bodyPr/>
          <a:lstStyle/>
          <a:p>
            <a:r>
              <a:rPr lang="sv-SE" smtClean="0"/>
              <a:t>Introduction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v-SE"/>
          </a:p>
        </p:txBody>
      </p:sp>
      <p:sp>
        <p:nvSpPr>
          <p:cNvPr id="4" name="Header Placeholder 3"/>
          <p:cNvSpPr>
            <a:spLocks noGrp="1"/>
          </p:cNvSpPr>
          <p:nvPr>
            <p:ph type="hdr" sz="quarter" idx="10"/>
          </p:nvPr>
        </p:nvSpPr>
        <p:spPr/>
        <p:txBody>
          <a:bodyPr/>
          <a:lstStyle/>
          <a:p>
            <a:pPr>
              <a:defRPr/>
            </a:pPr>
            <a:r>
              <a:rPr lang="sv-SE" smtClean="0"/>
              <a:t>Introduction</a:t>
            </a:r>
            <a:endParaRPr lang="sv-SE" dirty="0"/>
          </a:p>
        </p:txBody>
      </p:sp>
      <p:sp>
        <p:nvSpPr>
          <p:cNvPr id="5" name="Slide Number Placeholder 4"/>
          <p:cNvSpPr>
            <a:spLocks noGrp="1"/>
          </p:cNvSpPr>
          <p:nvPr>
            <p:ph type="sldNum" sz="quarter" idx="11"/>
          </p:nvPr>
        </p:nvSpPr>
        <p:spPr/>
        <p:txBody>
          <a:bodyPr/>
          <a:lstStyle/>
          <a:p>
            <a:pPr>
              <a:defRPr/>
            </a:pPr>
            <a:fld id="{F1385976-B033-4F97-AE2A-7EA24B3BC5C4}" type="slidenum">
              <a:rPr lang="sv-SE" smtClean="0"/>
              <a:pPr>
                <a:defRPr/>
              </a:pPr>
              <a:t>4</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6" descr="KI-Logo_rgb.tif                                                001030A5Macintosh HD                   BBA748FD:"/>
          <p:cNvPicPr>
            <a:picLocks noChangeAspect="1" noChangeArrowheads="1"/>
          </p:cNvPicPr>
          <p:nvPr/>
        </p:nvPicPr>
        <p:blipFill>
          <a:blip r:embed="rId2" cstate="print"/>
          <a:srcRect/>
          <a:stretch>
            <a:fillRect/>
          </a:stretch>
        </p:blipFill>
        <p:spPr bwMode="auto">
          <a:xfrm>
            <a:off x="6429375" y="266700"/>
            <a:ext cx="2466975" cy="1006475"/>
          </a:xfrm>
          <a:prstGeom prst="rect">
            <a:avLst/>
          </a:prstGeom>
          <a:noFill/>
          <a:ln w="9525">
            <a:noFill/>
            <a:miter lim="800000"/>
            <a:headEnd/>
            <a:tailEnd/>
          </a:ln>
        </p:spPr>
      </p:pic>
      <p:sp>
        <p:nvSpPr>
          <p:cNvPr id="3074" name="Rectangle 2"/>
          <p:cNvSpPr>
            <a:spLocks noGrp="1" noChangeArrowheads="1"/>
          </p:cNvSpPr>
          <p:nvPr>
            <p:ph type="ctrTitle"/>
          </p:nvPr>
        </p:nvSpPr>
        <p:spPr>
          <a:xfrm>
            <a:off x="685800" y="1676400"/>
            <a:ext cx="7772400" cy="1143000"/>
          </a:xfrm>
        </p:spPr>
        <p:txBody>
          <a:bodyPr anchor="ctr"/>
          <a:lstStyle>
            <a:lvl1pPr>
              <a:defRPr sz="3200"/>
            </a:lvl1pPr>
          </a:lstStyle>
          <a:p>
            <a:r>
              <a:rPr lang="en-US" smtClean="0"/>
              <a:t>Click to edit Master title style</a:t>
            </a:r>
            <a:endParaRPr lang="sv-SE"/>
          </a:p>
        </p:txBody>
      </p:sp>
      <p:sp>
        <p:nvSpPr>
          <p:cNvPr id="3075" name="Rectangle 3"/>
          <p:cNvSpPr>
            <a:spLocks noGrp="1" noChangeArrowheads="1"/>
          </p:cNvSpPr>
          <p:nvPr>
            <p:ph type="subTitle" idx="1"/>
          </p:nvPr>
        </p:nvSpPr>
        <p:spPr>
          <a:xfrm>
            <a:off x="685800" y="2743200"/>
            <a:ext cx="7772400" cy="1752600"/>
          </a:xfrm>
        </p:spPr>
        <p:txBody>
          <a:bodyPr/>
          <a:lstStyle>
            <a:lvl1pPr marL="0" indent="0">
              <a:buFont typeface="Wingdings" charset="2"/>
              <a:buNone/>
              <a:defRPr sz="1800">
                <a:solidFill>
                  <a:schemeClr val="accent1"/>
                </a:solidFill>
              </a:defRPr>
            </a:lvl1pPr>
          </a:lstStyle>
          <a:p>
            <a:r>
              <a:rPr lang="en-US" smtClean="0"/>
              <a:t>Click to edit Master subtitle style</a:t>
            </a:r>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v-SE"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Project presentation Leicester 29 April 2010  www.ki.se/research/thereseandersson</a:t>
            </a:r>
            <a:endParaRPr lang="sv-SE" dirty="0"/>
          </a:p>
        </p:txBody>
      </p:sp>
      <p:sp>
        <p:nvSpPr>
          <p:cNvPr id="6" name="Rectangle 6"/>
          <p:cNvSpPr>
            <a:spLocks noGrp="1" noChangeArrowheads="1"/>
          </p:cNvSpPr>
          <p:nvPr>
            <p:ph type="sldNum" sz="quarter" idx="12"/>
          </p:nvPr>
        </p:nvSpPr>
        <p:spPr>
          <a:ln/>
        </p:spPr>
        <p:txBody>
          <a:bodyPr/>
          <a:lstStyle>
            <a:lvl1pPr>
              <a:defRPr/>
            </a:lvl1pPr>
          </a:lstStyle>
          <a:p>
            <a:pPr>
              <a:defRPr/>
            </a:pPr>
            <a:fld id="{585E112D-124C-4B06-8130-6233AD2A6756}" type="slidenum">
              <a:rPr lang="sv-SE"/>
              <a:pPr>
                <a:defRPr/>
              </a:pPr>
              <a:t>‹#›</a:t>
            </a:fld>
            <a:endParaRPr lang="sv-S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9050" y="1054100"/>
            <a:ext cx="19431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9750" y="1054100"/>
            <a:ext cx="56769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v-SE"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Project presentation Leicester 29 April 2010  www.ki.se/research/thereseandersson</a:t>
            </a:r>
            <a:endParaRPr lang="sv-SE" dirty="0"/>
          </a:p>
        </p:txBody>
      </p:sp>
      <p:sp>
        <p:nvSpPr>
          <p:cNvPr id="6" name="Rectangle 6"/>
          <p:cNvSpPr>
            <a:spLocks noGrp="1" noChangeArrowheads="1"/>
          </p:cNvSpPr>
          <p:nvPr>
            <p:ph type="sldNum" sz="quarter" idx="12"/>
          </p:nvPr>
        </p:nvSpPr>
        <p:spPr>
          <a:ln/>
        </p:spPr>
        <p:txBody>
          <a:bodyPr/>
          <a:lstStyle>
            <a:lvl1pPr>
              <a:defRPr/>
            </a:lvl1pPr>
          </a:lstStyle>
          <a:p>
            <a:pPr>
              <a:defRPr/>
            </a:pPr>
            <a:fld id="{3C7F03B8-D80D-40DF-B1E1-D49417048FC2}" type="slidenum">
              <a:rPr lang="sv-SE"/>
              <a:pPr>
                <a:defRPr/>
              </a:pPr>
              <a:t>‹#›</a:t>
            </a:fld>
            <a:endParaRPr lang="sv-S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v-SE"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Project presentation Leicester 29 April 2010  www.ki.se/research/thereseandersson</a:t>
            </a:r>
            <a:endParaRPr lang="sv-SE" dirty="0"/>
          </a:p>
        </p:txBody>
      </p:sp>
      <p:sp>
        <p:nvSpPr>
          <p:cNvPr id="6" name="Rectangle 6"/>
          <p:cNvSpPr>
            <a:spLocks noGrp="1" noChangeArrowheads="1"/>
          </p:cNvSpPr>
          <p:nvPr>
            <p:ph type="sldNum" sz="quarter" idx="12"/>
          </p:nvPr>
        </p:nvSpPr>
        <p:spPr>
          <a:ln/>
        </p:spPr>
        <p:txBody>
          <a:bodyPr/>
          <a:lstStyle>
            <a:lvl1pPr>
              <a:defRPr/>
            </a:lvl1pPr>
          </a:lstStyle>
          <a:p>
            <a:pPr>
              <a:defRPr/>
            </a:pPr>
            <a:fld id="{089EF220-F15E-419C-ADC8-D3C8AD56E7E4}" type="slidenum">
              <a:rPr lang="sv-SE"/>
              <a:pPr>
                <a:defRPr/>
              </a:pPr>
              <a:t>‹#›</a:t>
            </a:fld>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sv-SE"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Project presentation Leicester 29 April 2010  www.ki.se/research/thereseandersson</a:t>
            </a:r>
            <a:endParaRPr lang="sv-SE" dirty="0"/>
          </a:p>
        </p:txBody>
      </p:sp>
      <p:sp>
        <p:nvSpPr>
          <p:cNvPr id="6" name="Rectangle 6"/>
          <p:cNvSpPr>
            <a:spLocks noGrp="1" noChangeArrowheads="1"/>
          </p:cNvSpPr>
          <p:nvPr>
            <p:ph type="sldNum" sz="quarter" idx="12"/>
          </p:nvPr>
        </p:nvSpPr>
        <p:spPr>
          <a:ln/>
        </p:spPr>
        <p:txBody>
          <a:bodyPr/>
          <a:lstStyle>
            <a:lvl1pPr>
              <a:defRPr/>
            </a:lvl1pPr>
          </a:lstStyle>
          <a:p>
            <a:pPr>
              <a:defRPr/>
            </a:pPr>
            <a:fld id="{8B590248-676C-450A-A1BD-15504F1A6BF0}" type="slidenum">
              <a:rPr lang="sv-SE"/>
              <a:pPr>
                <a:defRPr/>
              </a:pPr>
              <a:t>‹#›</a:t>
            </a:fld>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9750" y="21209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2150" y="21209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sv-SE"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Project presentation Leicester 29 April 2010  www.ki.se/research/thereseandersson</a:t>
            </a:r>
            <a:endParaRPr lang="sv-SE" dirty="0"/>
          </a:p>
        </p:txBody>
      </p:sp>
      <p:sp>
        <p:nvSpPr>
          <p:cNvPr id="7" name="Rectangle 6"/>
          <p:cNvSpPr>
            <a:spLocks noGrp="1" noChangeArrowheads="1"/>
          </p:cNvSpPr>
          <p:nvPr>
            <p:ph type="sldNum" sz="quarter" idx="12"/>
          </p:nvPr>
        </p:nvSpPr>
        <p:spPr>
          <a:ln/>
        </p:spPr>
        <p:txBody>
          <a:bodyPr/>
          <a:lstStyle>
            <a:lvl1pPr>
              <a:defRPr/>
            </a:lvl1pPr>
          </a:lstStyle>
          <a:p>
            <a:pPr>
              <a:defRPr/>
            </a:pPr>
            <a:fld id="{4A9AB8D5-8765-43F4-9322-DCCA3892ECB8}" type="slidenum">
              <a:rPr lang="sv-SE"/>
              <a:pPr>
                <a:defRPr/>
              </a:pPr>
              <a:t>‹#›</a:t>
            </a:fld>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sv-SE"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Project presentation Leicester 29 April 2010  www.ki.se/research/thereseandersson</a:t>
            </a:r>
            <a:endParaRPr lang="sv-SE" dirty="0"/>
          </a:p>
        </p:txBody>
      </p:sp>
      <p:sp>
        <p:nvSpPr>
          <p:cNvPr id="9" name="Rectangle 6"/>
          <p:cNvSpPr>
            <a:spLocks noGrp="1" noChangeArrowheads="1"/>
          </p:cNvSpPr>
          <p:nvPr>
            <p:ph type="sldNum" sz="quarter" idx="12"/>
          </p:nvPr>
        </p:nvSpPr>
        <p:spPr>
          <a:ln/>
        </p:spPr>
        <p:txBody>
          <a:bodyPr/>
          <a:lstStyle>
            <a:lvl1pPr>
              <a:defRPr/>
            </a:lvl1pPr>
          </a:lstStyle>
          <a:p>
            <a:pPr>
              <a:defRPr/>
            </a:pPr>
            <a:fld id="{D8F15E4D-ECE5-46E4-A7D1-68573569C6EE}" type="slidenum">
              <a:rPr lang="sv-SE"/>
              <a:pPr>
                <a:defRPr/>
              </a:pPr>
              <a:t>‹#›</a:t>
            </a:fld>
            <a:endParaRPr lang="sv-S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sv-SE"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Project presentation Leicester 29 April 2010  www.ki.se/research/thereseandersson</a:t>
            </a:r>
            <a:endParaRPr lang="sv-SE" dirty="0"/>
          </a:p>
        </p:txBody>
      </p:sp>
      <p:sp>
        <p:nvSpPr>
          <p:cNvPr id="5" name="Rectangle 6"/>
          <p:cNvSpPr>
            <a:spLocks noGrp="1" noChangeArrowheads="1"/>
          </p:cNvSpPr>
          <p:nvPr>
            <p:ph type="sldNum" sz="quarter" idx="12"/>
          </p:nvPr>
        </p:nvSpPr>
        <p:spPr>
          <a:ln/>
        </p:spPr>
        <p:txBody>
          <a:bodyPr/>
          <a:lstStyle>
            <a:lvl1pPr>
              <a:defRPr/>
            </a:lvl1pPr>
          </a:lstStyle>
          <a:p>
            <a:pPr>
              <a:defRPr/>
            </a:pPr>
            <a:fld id="{AD0304F5-B926-4823-A304-0AEEF0929D04}" type="slidenum">
              <a:rPr lang="sv-SE"/>
              <a:pPr>
                <a:defRPr/>
              </a:pPr>
              <a:t>‹#›</a:t>
            </a:fld>
            <a:endParaRPr lang="sv-S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Project presentation Leicester 29 April 2010  www.ki.se/research/thereseandersson</a:t>
            </a:r>
            <a:endParaRPr lang="sv-SE" dirty="0"/>
          </a:p>
        </p:txBody>
      </p:sp>
      <p:sp>
        <p:nvSpPr>
          <p:cNvPr id="4" name="Rectangle 6"/>
          <p:cNvSpPr>
            <a:spLocks noGrp="1" noChangeArrowheads="1"/>
          </p:cNvSpPr>
          <p:nvPr>
            <p:ph type="sldNum" sz="quarter" idx="12"/>
          </p:nvPr>
        </p:nvSpPr>
        <p:spPr>
          <a:ln/>
        </p:spPr>
        <p:txBody>
          <a:bodyPr/>
          <a:lstStyle>
            <a:lvl1pPr>
              <a:defRPr/>
            </a:lvl1pPr>
          </a:lstStyle>
          <a:p>
            <a:pPr>
              <a:defRPr/>
            </a:pPr>
            <a:fld id="{CDC3B119-0D46-4CAF-8F46-3C6EAACB621A}" type="slidenum">
              <a:rPr lang="sv-SE"/>
              <a:pPr>
                <a:defRPr/>
              </a:pPr>
              <a:t>‹#›</a:t>
            </a:fld>
            <a:endParaRPr lang="sv-S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v-SE"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Project presentation Leicester 29 April 2010  www.ki.se/research/thereseandersson</a:t>
            </a:r>
            <a:endParaRPr lang="sv-SE" dirty="0"/>
          </a:p>
        </p:txBody>
      </p:sp>
      <p:sp>
        <p:nvSpPr>
          <p:cNvPr id="7" name="Rectangle 6"/>
          <p:cNvSpPr>
            <a:spLocks noGrp="1" noChangeArrowheads="1"/>
          </p:cNvSpPr>
          <p:nvPr>
            <p:ph type="sldNum" sz="quarter" idx="12"/>
          </p:nvPr>
        </p:nvSpPr>
        <p:spPr>
          <a:ln/>
        </p:spPr>
        <p:txBody>
          <a:bodyPr/>
          <a:lstStyle>
            <a:lvl1pPr>
              <a:defRPr/>
            </a:lvl1pPr>
          </a:lstStyle>
          <a:p>
            <a:pPr>
              <a:defRPr/>
            </a:pPr>
            <a:fld id="{3B6D1B39-6F40-4B86-A9D0-2C976BEAB7CD}" type="slidenum">
              <a:rPr lang="sv-SE"/>
              <a:pPr>
                <a:defRPr/>
              </a:pPr>
              <a:t>‹#›</a:t>
            </a:fld>
            <a:endParaRPr lang="sv-S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v-SE"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Project presentation Leicester 29 April 2010  www.ki.se/research/thereseandersson</a:t>
            </a:r>
            <a:endParaRPr lang="sv-SE" dirty="0"/>
          </a:p>
        </p:txBody>
      </p:sp>
      <p:sp>
        <p:nvSpPr>
          <p:cNvPr id="7" name="Rectangle 6"/>
          <p:cNvSpPr>
            <a:spLocks noGrp="1" noChangeArrowheads="1"/>
          </p:cNvSpPr>
          <p:nvPr>
            <p:ph type="sldNum" sz="quarter" idx="12"/>
          </p:nvPr>
        </p:nvSpPr>
        <p:spPr>
          <a:ln/>
        </p:spPr>
        <p:txBody>
          <a:bodyPr/>
          <a:lstStyle>
            <a:lvl1pPr>
              <a:defRPr/>
            </a:lvl1pPr>
          </a:lstStyle>
          <a:p>
            <a:pPr>
              <a:defRPr/>
            </a:pPr>
            <a:fld id="{04DAC261-B059-42EC-9AFE-39BD2904E6BA}" type="slidenum">
              <a:rPr lang="sv-SE"/>
              <a:pPr>
                <a:defRPr/>
              </a:pPr>
              <a:t>‹#›</a:t>
            </a:fld>
            <a:endParaRPr lang="sv-S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KI-Logo_rgb.tif                                                001030A5Macintosh HD                   BBA748FD:"/>
          <p:cNvPicPr>
            <a:picLocks noChangeAspect="1" noChangeArrowheads="1"/>
          </p:cNvPicPr>
          <p:nvPr/>
        </p:nvPicPr>
        <p:blipFill>
          <a:blip r:embed="rId13" cstate="print"/>
          <a:srcRect/>
          <a:stretch>
            <a:fillRect/>
          </a:stretch>
        </p:blipFill>
        <p:spPr bwMode="auto">
          <a:xfrm>
            <a:off x="7178675" y="182563"/>
            <a:ext cx="1727200" cy="7048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539750" y="10541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bakgrundsrubriken</a:t>
            </a:r>
          </a:p>
        </p:txBody>
      </p:sp>
      <p:sp>
        <p:nvSpPr>
          <p:cNvPr id="1028" name="Rectangle 3"/>
          <p:cNvSpPr>
            <a:spLocks noGrp="1" noChangeArrowheads="1"/>
          </p:cNvSpPr>
          <p:nvPr>
            <p:ph type="body" idx="1"/>
          </p:nvPr>
        </p:nvSpPr>
        <p:spPr bwMode="auto">
          <a:xfrm>
            <a:off x="539750" y="21209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2" name="Rectangle 4"/>
          <p:cNvSpPr>
            <a:spLocks noGrp="1" noChangeArrowheads="1"/>
          </p:cNvSpPr>
          <p:nvPr>
            <p:ph type="dt" sz="half" idx="2"/>
          </p:nvPr>
        </p:nvSpPr>
        <p:spPr bwMode="auto">
          <a:xfrm>
            <a:off x="6553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solidFill>
                  <a:schemeClr val="bg2"/>
                </a:solidFill>
                <a:latin typeface="+mn-lt"/>
              </a:defRPr>
            </a:lvl1pPr>
          </a:lstStyle>
          <a:p>
            <a:pPr>
              <a:defRPr/>
            </a:pPr>
            <a:endParaRPr lang="sv-SE" dirty="0"/>
          </a:p>
        </p:txBody>
      </p:sp>
      <p:sp>
        <p:nvSpPr>
          <p:cNvPr id="1029" name="Rectangle 5"/>
          <p:cNvSpPr>
            <a:spLocks noGrp="1" noChangeArrowheads="1"/>
          </p:cNvSpPr>
          <p:nvPr>
            <p:ph type="ftr" sz="quarter" idx="3"/>
          </p:nvPr>
        </p:nvSpPr>
        <p:spPr bwMode="auto">
          <a:xfrm>
            <a:off x="4572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smtClean="0">
                <a:solidFill>
                  <a:schemeClr val="bg2"/>
                </a:solidFill>
                <a:latin typeface="+mn-lt"/>
              </a:defRPr>
            </a:lvl1pPr>
          </a:lstStyle>
          <a:p>
            <a:pPr>
              <a:defRPr/>
            </a:pPr>
            <a:r>
              <a:rPr lang="en-US" dirty="0" smtClean="0"/>
              <a:t>Project presentation Leicester 29 April 2010  www.ki.se/research/thereseandersson</a:t>
            </a:r>
            <a:endParaRPr lang="sv-SE" dirty="0"/>
          </a:p>
        </p:txBody>
      </p:sp>
      <p:sp>
        <p:nvSpPr>
          <p:cNvPr id="1030" name="Rectangle 6"/>
          <p:cNvSpPr>
            <a:spLocks noGrp="1" noChangeArrowheads="1"/>
          </p:cNvSpPr>
          <p:nvPr>
            <p:ph type="sldNum" sz="quarter" idx="4"/>
          </p:nvPr>
        </p:nvSpPr>
        <p:spPr bwMode="auto">
          <a:xfrm>
            <a:off x="8229600" y="6477000"/>
            <a:ext cx="68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b="1">
                <a:solidFill>
                  <a:schemeClr val="bg2"/>
                </a:solidFill>
                <a:latin typeface="+mn-lt"/>
              </a:defRPr>
            </a:lvl1pPr>
          </a:lstStyle>
          <a:p>
            <a:pPr>
              <a:defRPr/>
            </a:pPr>
            <a:fld id="{ABF05E70-6D6B-49C8-AA11-5304817A7D78}" type="slidenum">
              <a:rPr lang="sv-SE"/>
              <a:pPr>
                <a:defRPr/>
              </a:pPr>
              <a:t>‹#›</a:t>
            </a:fld>
            <a:endParaRPr lang="sv-SE" dirty="0"/>
          </a:p>
        </p:txBody>
      </p:sp>
      <p:sp>
        <p:nvSpPr>
          <p:cNvPr id="1031" name="Line 7"/>
          <p:cNvSpPr>
            <a:spLocks noChangeShapeType="1"/>
          </p:cNvSpPr>
          <p:nvPr/>
        </p:nvSpPr>
        <p:spPr bwMode="auto">
          <a:xfrm>
            <a:off x="533400" y="6400800"/>
            <a:ext cx="8305800" cy="0"/>
          </a:xfrm>
          <a:prstGeom prst="line">
            <a:avLst/>
          </a:prstGeom>
          <a:noFill/>
          <a:ln w="9525">
            <a:solidFill>
              <a:schemeClr val="accent1"/>
            </a:solidFill>
            <a:round/>
            <a:headEnd/>
            <a:tailEnd/>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hf sldNum="0" hdr="0" dt="0"/>
  <p:txStyles>
    <p:titleStyle>
      <a:lvl1pPr algn="l" rtl="0" eaLnBrk="0" fontAlgn="base" hangingPunct="0">
        <a:spcBef>
          <a:spcPct val="0"/>
        </a:spcBef>
        <a:spcAft>
          <a:spcPct val="0"/>
        </a:spcAft>
        <a:defRPr sz="2800" b="1">
          <a:solidFill>
            <a:schemeClr val="accent1"/>
          </a:solidFill>
          <a:latin typeface="+mj-lt"/>
          <a:ea typeface="+mj-ea"/>
          <a:cs typeface="+mj-cs"/>
        </a:defRPr>
      </a:lvl1pPr>
      <a:lvl2pPr algn="l" rtl="0" eaLnBrk="0" fontAlgn="base" hangingPunct="0">
        <a:spcBef>
          <a:spcPct val="0"/>
        </a:spcBef>
        <a:spcAft>
          <a:spcPct val="0"/>
        </a:spcAft>
        <a:defRPr sz="2800" b="1">
          <a:solidFill>
            <a:schemeClr val="accent1"/>
          </a:solidFill>
          <a:latin typeface="Arial" charset="0"/>
        </a:defRPr>
      </a:lvl2pPr>
      <a:lvl3pPr algn="l" rtl="0" eaLnBrk="0" fontAlgn="base" hangingPunct="0">
        <a:spcBef>
          <a:spcPct val="0"/>
        </a:spcBef>
        <a:spcAft>
          <a:spcPct val="0"/>
        </a:spcAft>
        <a:defRPr sz="2800" b="1">
          <a:solidFill>
            <a:schemeClr val="accent1"/>
          </a:solidFill>
          <a:latin typeface="Arial" charset="0"/>
        </a:defRPr>
      </a:lvl3pPr>
      <a:lvl4pPr algn="l" rtl="0" eaLnBrk="0" fontAlgn="base" hangingPunct="0">
        <a:spcBef>
          <a:spcPct val="0"/>
        </a:spcBef>
        <a:spcAft>
          <a:spcPct val="0"/>
        </a:spcAft>
        <a:defRPr sz="2800" b="1">
          <a:solidFill>
            <a:schemeClr val="accent1"/>
          </a:solidFill>
          <a:latin typeface="Arial" charset="0"/>
        </a:defRPr>
      </a:lvl4pPr>
      <a:lvl5pPr algn="l" rtl="0" eaLnBrk="0" fontAlgn="base" hangingPunct="0">
        <a:spcBef>
          <a:spcPct val="0"/>
        </a:spcBef>
        <a:spcAft>
          <a:spcPct val="0"/>
        </a:spcAft>
        <a:defRPr sz="2800" b="1">
          <a:solidFill>
            <a:schemeClr val="accent1"/>
          </a:solidFill>
          <a:latin typeface="Arial" charset="0"/>
        </a:defRPr>
      </a:lvl5pPr>
      <a:lvl6pPr marL="457200" algn="l" rtl="0" eaLnBrk="1" fontAlgn="base" hangingPunct="1">
        <a:spcBef>
          <a:spcPct val="0"/>
        </a:spcBef>
        <a:spcAft>
          <a:spcPct val="0"/>
        </a:spcAft>
        <a:defRPr sz="2800" b="1">
          <a:solidFill>
            <a:schemeClr val="accent1"/>
          </a:solidFill>
          <a:latin typeface="Arial" charset="0"/>
        </a:defRPr>
      </a:lvl6pPr>
      <a:lvl7pPr marL="914400" algn="l" rtl="0" eaLnBrk="1" fontAlgn="base" hangingPunct="1">
        <a:spcBef>
          <a:spcPct val="0"/>
        </a:spcBef>
        <a:spcAft>
          <a:spcPct val="0"/>
        </a:spcAft>
        <a:defRPr sz="2800" b="1">
          <a:solidFill>
            <a:schemeClr val="accent1"/>
          </a:solidFill>
          <a:latin typeface="Arial" charset="0"/>
        </a:defRPr>
      </a:lvl7pPr>
      <a:lvl8pPr marL="1371600" algn="l" rtl="0" eaLnBrk="1" fontAlgn="base" hangingPunct="1">
        <a:spcBef>
          <a:spcPct val="0"/>
        </a:spcBef>
        <a:spcAft>
          <a:spcPct val="0"/>
        </a:spcAft>
        <a:defRPr sz="2800" b="1">
          <a:solidFill>
            <a:schemeClr val="accent1"/>
          </a:solidFill>
          <a:latin typeface="Arial" charset="0"/>
        </a:defRPr>
      </a:lvl8pPr>
      <a:lvl9pPr marL="1828800" algn="l" rtl="0" eaLnBrk="1" fontAlgn="base" hangingPunct="1">
        <a:spcBef>
          <a:spcPct val="0"/>
        </a:spcBef>
        <a:spcAft>
          <a:spcPct val="0"/>
        </a:spcAft>
        <a:defRPr sz="2800" b="1">
          <a:solidFill>
            <a:schemeClr val="accent1"/>
          </a:solidFill>
          <a:latin typeface="Arial" charset="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à"/>
        <a:defRPr>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itchFamily="2" charset="2"/>
        <a:buChar char="§"/>
        <a:defRPr sz="1600">
          <a:solidFill>
            <a:schemeClr val="accent1"/>
          </a:solidFill>
          <a:latin typeface="+mn-lt"/>
        </a:defRPr>
      </a:lvl3pPr>
      <a:lvl4pPr marL="1600200" indent="-228600" algn="l" rtl="0" eaLnBrk="0" fontAlgn="base" hangingPunct="0">
        <a:spcBef>
          <a:spcPct val="20000"/>
        </a:spcBef>
        <a:spcAft>
          <a:spcPct val="0"/>
        </a:spcAft>
        <a:buFont typeface="Wingdings" pitchFamily="2" charset="2"/>
        <a:buChar char="à"/>
        <a:defRPr sz="14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defRPr sz="200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4438"/>
            <a:ext cx="7772400" cy="2000250"/>
          </a:xfrm>
        </p:spPr>
        <p:txBody>
          <a:bodyPr/>
          <a:lstStyle/>
          <a:p>
            <a:pPr eaLnBrk="1" hangingPunct="1"/>
            <a:r>
              <a:rPr lang="en-GB" sz="2800" dirty="0" smtClean="0"/>
              <a:t/>
            </a:r>
            <a:br>
              <a:rPr lang="en-GB" sz="2800" dirty="0" smtClean="0"/>
            </a:br>
            <a:r>
              <a:rPr lang="en-GB" sz="2800" dirty="0" smtClean="0"/>
              <a:t>Cure models within the framework of flexible parametric survival models</a:t>
            </a:r>
            <a:r>
              <a:rPr lang="sv-SE" sz="2800" dirty="0" smtClean="0"/>
              <a:t/>
            </a:r>
            <a:br>
              <a:rPr lang="sv-SE" sz="2800" dirty="0" smtClean="0"/>
            </a:br>
            <a:r>
              <a:rPr lang="sv-SE" sz="2800" dirty="0" smtClean="0"/>
              <a:t/>
            </a:r>
            <a:br>
              <a:rPr lang="sv-SE" sz="2800" dirty="0" smtClean="0"/>
            </a:br>
            <a:r>
              <a:rPr lang="sv-SE" sz="3000" dirty="0" smtClean="0"/>
              <a:t/>
            </a:r>
            <a:br>
              <a:rPr lang="sv-SE" sz="3000" dirty="0" smtClean="0"/>
            </a:br>
            <a:endParaRPr lang="en-US" sz="1600" dirty="0" smtClean="0"/>
          </a:p>
        </p:txBody>
      </p:sp>
      <p:sp>
        <p:nvSpPr>
          <p:cNvPr id="3075" name="Rectangle 3"/>
          <p:cNvSpPr>
            <a:spLocks noGrp="1" noChangeArrowheads="1"/>
          </p:cNvSpPr>
          <p:nvPr>
            <p:ph type="subTitle" idx="1"/>
          </p:nvPr>
        </p:nvSpPr>
        <p:spPr>
          <a:xfrm>
            <a:off x="642938" y="2786063"/>
            <a:ext cx="7772400" cy="3786187"/>
          </a:xfrm>
        </p:spPr>
        <p:txBody>
          <a:bodyPr/>
          <a:lstStyle/>
          <a:p>
            <a:pPr eaLnBrk="1" hangingPunct="1"/>
            <a:endParaRPr lang="sv-SE" sz="1600" dirty="0" smtClean="0"/>
          </a:p>
          <a:p>
            <a:pPr eaLnBrk="1" hangingPunct="1"/>
            <a:r>
              <a:rPr lang="sv-SE" sz="1600" dirty="0" smtClean="0"/>
              <a:t>T.M-L. Andersson</a:t>
            </a:r>
            <a:r>
              <a:rPr lang="sv-SE" sz="1600" baseline="30000" dirty="0" smtClean="0"/>
              <a:t>1</a:t>
            </a:r>
            <a:r>
              <a:rPr lang="sv-SE" sz="1600" dirty="0" smtClean="0"/>
              <a:t>,</a:t>
            </a:r>
          </a:p>
          <a:p>
            <a:pPr eaLnBrk="1" hangingPunct="1">
              <a:buFont typeface="Wingdings" pitchFamily="2" charset="2"/>
              <a:buNone/>
            </a:pPr>
            <a:r>
              <a:rPr lang="sv-SE" sz="1600" dirty="0" smtClean="0"/>
              <a:t>S. Eloranta</a:t>
            </a:r>
            <a:r>
              <a:rPr lang="sv-SE" sz="1600" baseline="30000" dirty="0" smtClean="0"/>
              <a:t>1</a:t>
            </a:r>
            <a:r>
              <a:rPr lang="sv-SE" sz="1600" dirty="0" smtClean="0"/>
              <a:t>,</a:t>
            </a:r>
          </a:p>
          <a:p>
            <a:pPr eaLnBrk="1" hangingPunct="1"/>
            <a:r>
              <a:rPr lang="sv-SE" sz="1600" dirty="0" smtClean="0"/>
              <a:t>P.W. Dickman</a:t>
            </a:r>
            <a:r>
              <a:rPr lang="sv-SE" sz="1600" baseline="30000" dirty="0" smtClean="0"/>
              <a:t>1</a:t>
            </a:r>
            <a:r>
              <a:rPr lang="sv-SE" sz="1600" dirty="0" smtClean="0"/>
              <a:t>, </a:t>
            </a:r>
            <a:endParaRPr lang="sv-SE" sz="1600" baseline="30000" dirty="0" smtClean="0"/>
          </a:p>
          <a:p>
            <a:pPr eaLnBrk="1" hangingPunct="1"/>
            <a:r>
              <a:rPr lang="sv-SE" sz="1600" dirty="0" smtClean="0"/>
              <a:t>P.C. Lambert</a:t>
            </a:r>
            <a:r>
              <a:rPr lang="sv-SE" sz="1600" baseline="30000" dirty="0" smtClean="0"/>
              <a:t>1,2</a:t>
            </a:r>
            <a:endParaRPr lang="sv-SE" sz="1600" dirty="0" smtClean="0"/>
          </a:p>
          <a:p>
            <a:pPr eaLnBrk="1" hangingPunct="1">
              <a:buFont typeface="Wingdings" pitchFamily="2" charset="2"/>
              <a:buNone/>
            </a:pPr>
            <a:endParaRPr lang="sv-SE" sz="1600" baseline="30000" dirty="0" smtClean="0"/>
          </a:p>
          <a:p>
            <a:pPr eaLnBrk="1" hangingPunct="1">
              <a:buFont typeface="Wingdings" pitchFamily="2" charset="2"/>
              <a:buNone/>
            </a:pPr>
            <a:r>
              <a:rPr lang="sv-SE" sz="1600" baseline="30000" dirty="0" smtClean="0"/>
              <a:t>1</a:t>
            </a:r>
            <a:r>
              <a:rPr lang="sv-SE" sz="1600" dirty="0" smtClean="0"/>
              <a:t> Medical </a:t>
            </a:r>
            <a:r>
              <a:rPr lang="sv-SE" sz="1600" dirty="0" err="1" smtClean="0"/>
              <a:t>Epidemiology</a:t>
            </a:r>
            <a:r>
              <a:rPr lang="sv-SE" sz="1600" dirty="0" smtClean="0"/>
              <a:t> and </a:t>
            </a:r>
            <a:r>
              <a:rPr lang="sv-SE" sz="1600" dirty="0" err="1" smtClean="0"/>
              <a:t>Biostatistics</a:t>
            </a:r>
            <a:r>
              <a:rPr lang="sv-SE" sz="1600" dirty="0" smtClean="0"/>
              <a:t>, Karolinska Institutet, Stockholm, Sweden</a:t>
            </a:r>
          </a:p>
          <a:p>
            <a:pPr eaLnBrk="1" hangingPunct="1">
              <a:buFont typeface="Wingdings" pitchFamily="2" charset="2"/>
              <a:buNone/>
            </a:pPr>
            <a:r>
              <a:rPr lang="en-US" sz="1600" baseline="30000" dirty="0" smtClean="0"/>
              <a:t>2 </a:t>
            </a:r>
            <a:r>
              <a:rPr lang="en-US" sz="1600" dirty="0" smtClean="0"/>
              <a:t>Department of Health Sciences, University of Leicester, UK</a:t>
            </a:r>
          </a:p>
          <a:p>
            <a:pPr eaLnBrk="1" hangingPunct="1">
              <a:buFont typeface="Wingdings" pitchFamily="2" charset="2"/>
              <a:buNone/>
            </a:pPr>
            <a:endParaRPr lang="sv-SE" sz="1600" dirty="0" smtClean="0"/>
          </a:p>
          <a:p>
            <a:pPr algn="ctr" eaLnBrk="1" hangingPunct="1">
              <a:buFont typeface="Wingdings" pitchFamily="2" charset="2"/>
              <a:buNone/>
            </a:pPr>
            <a:endParaRPr lang="sv-SE" sz="1200" dirty="0" smtClean="0"/>
          </a:p>
          <a:p>
            <a:pPr eaLnBrk="1" hangingPunct="1">
              <a:buFont typeface="Wingdings" pitchFamily="2" charset="2"/>
              <a:buNone/>
            </a:pPr>
            <a:endParaRPr lang="sv-SE" sz="1400" baseline="30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pic>
        <p:nvPicPr>
          <p:cNvPr id="52225" name="Picture 1"/>
          <p:cNvPicPr>
            <a:picLocks noChangeAspect="1" noChangeArrowheads="1"/>
          </p:cNvPicPr>
          <p:nvPr/>
        </p:nvPicPr>
        <p:blipFill>
          <a:blip r:embed="rId2" cstate="print"/>
          <a:srcRect/>
          <a:stretch>
            <a:fillRect/>
          </a:stretch>
        </p:blipFill>
        <p:spPr bwMode="auto">
          <a:xfrm>
            <a:off x="899592" y="1124744"/>
            <a:ext cx="7128792" cy="5217160"/>
          </a:xfrm>
          <a:prstGeom prst="rect">
            <a:avLst/>
          </a:prstGeom>
          <a:noFill/>
          <a:ln w="9525">
            <a:noFill/>
            <a:miter lim="800000"/>
            <a:headEnd/>
            <a:tailEnd/>
          </a:ln>
          <a:effectLst/>
        </p:spPr>
      </p:pic>
      <p:sp>
        <p:nvSpPr>
          <p:cNvPr id="6" name="Title 1"/>
          <p:cNvSpPr>
            <a:spLocks noGrp="1"/>
          </p:cNvSpPr>
          <p:nvPr>
            <p:ph type="title"/>
          </p:nvPr>
        </p:nvSpPr>
        <p:spPr>
          <a:xfrm>
            <a:off x="395536" y="404664"/>
            <a:ext cx="7772400" cy="714375"/>
          </a:xfrm>
        </p:spPr>
        <p:txBody>
          <a:bodyPr/>
          <a:lstStyle/>
          <a:p>
            <a:r>
              <a:rPr lang="sv-SE" dirty="0" smtClean="0"/>
              <a:t>Flexible </a:t>
            </a:r>
            <a:r>
              <a:rPr lang="sv-SE" dirty="0" err="1" smtClean="0"/>
              <a:t>parametric</a:t>
            </a:r>
            <a:r>
              <a:rPr lang="sv-SE" dirty="0" smtClean="0"/>
              <a:t> </a:t>
            </a:r>
            <a:r>
              <a:rPr lang="sv-SE" dirty="0" err="1" smtClean="0"/>
              <a:t>cure</a:t>
            </a:r>
            <a:r>
              <a:rPr lang="sv-SE" dirty="0" smtClean="0"/>
              <a:t> model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7772400" cy="1143000"/>
          </a:xfrm>
        </p:spPr>
        <p:txBody>
          <a:bodyPr/>
          <a:lstStyle/>
          <a:p>
            <a:r>
              <a:rPr lang="sv-SE" dirty="0" smtClean="0"/>
              <a:t>Comparing non-mixture and flexible </a:t>
            </a:r>
            <a:br>
              <a:rPr lang="sv-SE" dirty="0" smtClean="0"/>
            </a:br>
            <a:r>
              <a:rPr lang="sv-SE" dirty="0" err="1" smtClean="0"/>
              <a:t>parametric</a:t>
            </a:r>
            <a:r>
              <a:rPr lang="sv-SE" dirty="0" smtClean="0"/>
              <a:t> </a:t>
            </a:r>
            <a:r>
              <a:rPr lang="sv-SE" dirty="0" err="1" smtClean="0"/>
              <a:t>cure</a:t>
            </a:r>
            <a:r>
              <a:rPr lang="sv-SE" dirty="0" smtClean="0"/>
              <a:t> model </a:t>
            </a:r>
            <a:endParaRPr lang="sv-SE" dirty="0"/>
          </a:p>
        </p:txBody>
      </p:sp>
      <p:sp>
        <p:nvSpPr>
          <p:cNvPr id="3" name="Content Placeholder 2"/>
          <p:cNvSpPr>
            <a:spLocks noGrp="1"/>
          </p:cNvSpPr>
          <p:nvPr>
            <p:ph idx="1"/>
          </p:nvPr>
        </p:nvSpPr>
        <p:spPr>
          <a:xfrm>
            <a:off x="539552" y="1772816"/>
            <a:ext cx="7772400" cy="4176464"/>
          </a:xfrm>
        </p:spPr>
        <p:txBody>
          <a:bodyPr/>
          <a:lstStyle/>
          <a:p>
            <a:pPr lvl="0"/>
            <a:r>
              <a:rPr lang="en-US" sz="2200" dirty="0" smtClean="0">
                <a:solidFill>
                  <a:schemeClr val="tx1"/>
                </a:solidFill>
                <a:latin typeface="+mn-lt"/>
                <a:ea typeface="+mn-ea"/>
                <a:cs typeface="+mn-cs"/>
              </a:rPr>
              <a:t>The FPCM looks like this:</a:t>
            </a:r>
          </a:p>
          <a:p>
            <a:pPr lvl="0"/>
            <a:endParaRPr lang="en-US" sz="2200" dirty="0" smtClean="0"/>
          </a:p>
          <a:p>
            <a:pPr lvl="0">
              <a:buNone/>
            </a:pPr>
            <a:endParaRPr lang="en-US" sz="2200" dirty="0" smtClean="0"/>
          </a:p>
          <a:p>
            <a:pPr lvl="0"/>
            <a:endParaRPr lang="en-US" sz="2200" dirty="0" smtClean="0">
              <a:solidFill>
                <a:schemeClr val="tx1"/>
              </a:solidFill>
              <a:latin typeface="+mn-lt"/>
              <a:ea typeface="+mn-ea"/>
              <a:cs typeface="+mn-cs"/>
            </a:endParaRPr>
          </a:p>
          <a:p>
            <a:pPr lvl="0">
              <a:buNone/>
            </a:pPr>
            <a:endParaRPr lang="en-US" sz="2200" dirty="0" smtClean="0"/>
          </a:p>
          <a:p>
            <a:pPr lvl="0">
              <a:buNone/>
            </a:pPr>
            <a:endParaRPr lang="en-US" sz="2200" dirty="0" smtClean="0">
              <a:solidFill>
                <a:schemeClr val="tx1"/>
              </a:solidFill>
              <a:latin typeface="+mn-lt"/>
              <a:ea typeface="+mn-ea"/>
              <a:cs typeface="+mn-cs"/>
            </a:endParaRPr>
          </a:p>
          <a:p>
            <a:pPr lvl="0">
              <a:buNone/>
            </a:pPr>
            <a:r>
              <a:rPr lang="en-US" sz="2200" dirty="0" smtClean="0"/>
              <a:t>	which is a special case of a non-mixture model where</a:t>
            </a:r>
          </a:p>
          <a:p>
            <a:pPr lvl="0">
              <a:buNone/>
            </a:pPr>
            <a:r>
              <a:rPr lang="en-US" sz="2200" dirty="0" smtClean="0"/>
              <a:t>	                                            </a:t>
            </a:r>
          </a:p>
          <a:p>
            <a:pPr lvl="0">
              <a:buNone/>
            </a:pPr>
            <a:r>
              <a:rPr lang="en-US" sz="2200" dirty="0" smtClean="0"/>
              <a:t>                                                 </a:t>
            </a:r>
          </a:p>
          <a:p>
            <a:pPr lvl="0">
              <a:buNone/>
            </a:pPr>
            <a:r>
              <a:rPr lang="en-US" sz="2200" dirty="0" smtClean="0"/>
              <a:t>                 </a:t>
            </a:r>
          </a:p>
          <a:p>
            <a:pPr lvl="0"/>
            <a:endParaRPr lang="en-US" dirty="0" smtClean="0">
              <a:solidFill>
                <a:schemeClr val="tx1"/>
              </a:solidFill>
              <a:latin typeface="+mn-lt"/>
              <a:ea typeface="+mn-ea"/>
              <a:cs typeface="+mn-cs"/>
            </a:endParaRPr>
          </a:p>
          <a:p>
            <a:pPr lvl="0"/>
            <a:endParaRPr lang="sv-SE" dirty="0" smtClean="0">
              <a:solidFill>
                <a:schemeClr val="tx1"/>
              </a:solidFill>
              <a:latin typeface="+mn-lt"/>
              <a:ea typeface="+mn-ea"/>
              <a:cs typeface="+mn-cs"/>
            </a:endParaRPr>
          </a:p>
          <a:p>
            <a:pPr>
              <a:buNone/>
            </a:pPr>
            <a:r>
              <a:rPr lang="en-US" dirty="0" smtClean="0">
                <a:solidFill>
                  <a:schemeClr val="tx1"/>
                </a:solidFill>
                <a:latin typeface="+mn-lt"/>
                <a:ea typeface="+mn-ea"/>
                <a:cs typeface="+mn-cs"/>
              </a:rPr>
              <a:t> </a:t>
            </a:r>
            <a:endParaRPr lang="sv-SE" dirty="0" smtClean="0">
              <a:solidFill>
                <a:schemeClr val="tx1"/>
              </a:solidFill>
              <a:latin typeface="+mn-lt"/>
              <a:ea typeface="+mn-ea"/>
              <a:cs typeface="+mn-cs"/>
            </a:endParaRPr>
          </a:p>
          <a:p>
            <a:endParaRPr lang="sv-SE" dirty="0"/>
          </a:p>
        </p:txBody>
      </p:sp>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smtClean="0"/>
          </a:p>
          <a:p>
            <a:pPr>
              <a:defRPr/>
            </a:pPr>
            <a:endParaRPr lang="sv-SE" dirty="0"/>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sv-SE" dirty="0"/>
          </a:p>
        </p:txBody>
      </p:sp>
      <p:graphicFrame>
        <p:nvGraphicFramePr>
          <p:cNvPr id="8" name="Object 7"/>
          <p:cNvGraphicFramePr>
            <a:graphicFrameLocks noChangeAspect="1"/>
          </p:cNvGraphicFramePr>
          <p:nvPr/>
        </p:nvGraphicFramePr>
        <p:xfrm>
          <a:off x="1657350" y="2565400"/>
          <a:ext cx="4879975" cy="431800"/>
        </p:xfrm>
        <a:graphic>
          <a:graphicData uri="http://schemas.openxmlformats.org/presentationml/2006/ole">
            <p:oleObj spid="_x0000_s35844" name="Ekvation" r:id="rId3" imgW="2577960" imgH="228600" progId="Equation.3">
              <p:embed/>
            </p:oleObj>
          </a:graphicData>
        </a:graphic>
      </p:graphicFrame>
      <p:graphicFrame>
        <p:nvGraphicFramePr>
          <p:cNvPr id="10" name="Object 9"/>
          <p:cNvGraphicFramePr>
            <a:graphicFrameLocks noChangeAspect="1"/>
          </p:cNvGraphicFramePr>
          <p:nvPr/>
        </p:nvGraphicFramePr>
        <p:xfrm>
          <a:off x="1655763" y="3429000"/>
          <a:ext cx="5448300" cy="431800"/>
        </p:xfrm>
        <a:graphic>
          <a:graphicData uri="http://schemas.openxmlformats.org/presentationml/2006/ole">
            <p:oleObj spid="_x0000_s35846" name="Ekvation" r:id="rId4" imgW="2882880" imgH="228600" progId="Equation.3">
              <p:embed/>
            </p:oleObj>
          </a:graphicData>
        </a:graphic>
      </p:graphicFrame>
      <p:sp>
        <p:nvSpPr>
          <p:cNvPr id="3584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sv-SE" dirty="0"/>
          </a:p>
        </p:txBody>
      </p:sp>
      <p:graphicFrame>
        <p:nvGraphicFramePr>
          <p:cNvPr id="13" name="Object 12"/>
          <p:cNvGraphicFramePr>
            <a:graphicFrameLocks noChangeAspect="1"/>
          </p:cNvGraphicFramePr>
          <p:nvPr/>
        </p:nvGraphicFramePr>
        <p:xfrm>
          <a:off x="1979712" y="4869160"/>
          <a:ext cx="2236606" cy="432048"/>
        </p:xfrm>
        <a:graphic>
          <a:graphicData uri="http://schemas.openxmlformats.org/presentationml/2006/ole">
            <p:oleObj spid="_x0000_s35849" name="Ekvation" r:id="rId5" imgW="1180800" imgH="228600" progId="Equation.3">
              <p:embed/>
            </p:oleObj>
          </a:graphicData>
        </a:graphic>
      </p:graphicFrame>
      <p:graphicFrame>
        <p:nvGraphicFramePr>
          <p:cNvPr id="14" name="Object 13"/>
          <p:cNvGraphicFramePr>
            <a:graphicFrameLocks noChangeAspect="1"/>
          </p:cNvGraphicFramePr>
          <p:nvPr/>
        </p:nvGraphicFramePr>
        <p:xfrm>
          <a:off x="1731963" y="5589588"/>
          <a:ext cx="3284537" cy="360362"/>
        </p:xfrm>
        <a:graphic>
          <a:graphicData uri="http://schemas.openxmlformats.org/presentationml/2006/ole">
            <p:oleObj spid="_x0000_s35850" name="Ekvation" r:id="rId6" imgW="1968480" imgH="21564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sp>
        <p:nvSpPr>
          <p:cNvPr id="6" name="TextBox 5"/>
          <p:cNvSpPr txBox="1"/>
          <p:nvPr/>
        </p:nvSpPr>
        <p:spPr>
          <a:xfrm>
            <a:off x="642910" y="1857364"/>
            <a:ext cx="4929222" cy="430887"/>
          </a:xfrm>
          <a:prstGeom prst="rect">
            <a:avLst/>
          </a:prstGeom>
          <a:noFill/>
        </p:spPr>
        <p:txBody>
          <a:bodyPr wrap="square" rtlCol="0">
            <a:spAutoFit/>
          </a:bodyPr>
          <a:lstStyle/>
          <a:p>
            <a:r>
              <a:rPr lang="sv-SE" sz="2200" dirty="0" err="1" smtClean="0">
                <a:latin typeface="+mn-lt"/>
              </a:rPr>
              <a:t>If</a:t>
            </a:r>
            <a:r>
              <a:rPr lang="sv-SE" sz="2200" dirty="0" smtClean="0">
                <a:latin typeface="+mn-lt"/>
              </a:rPr>
              <a:t> we introduce covariates:</a:t>
            </a:r>
            <a:endParaRPr lang="sv-SE" sz="2200" dirty="0">
              <a:latin typeface="+mn-lt"/>
            </a:endParaRPr>
          </a:p>
        </p:txBody>
      </p:sp>
      <p:sp>
        <p:nvSpPr>
          <p:cNvPr id="7" name="Title 1"/>
          <p:cNvSpPr>
            <a:spLocks noGrp="1"/>
          </p:cNvSpPr>
          <p:nvPr>
            <p:ph type="title"/>
          </p:nvPr>
        </p:nvSpPr>
        <p:spPr>
          <a:xfrm>
            <a:off x="571472" y="500042"/>
            <a:ext cx="7772400" cy="1143000"/>
          </a:xfrm>
        </p:spPr>
        <p:txBody>
          <a:bodyPr/>
          <a:lstStyle/>
          <a:p>
            <a:r>
              <a:rPr lang="sv-SE" dirty="0" smtClean="0"/>
              <a:t>Comparing non-mixture and flexible </a:t>
            </a:r>
            <a:br>
              <a:rPr lang="sv-SE" dirty="0" smtClean="0"/>
            </a:br>
            <a:r>
              <a:rPr lang="sv-SE" dirty="0" smtClean="0"/>
              <a:t>cure model </a:t>
            </a:r>
            <a:endParaRPr lang="sv-SE" dirty="0"/>
          </a:p>
        </p:txBody>
      </p:sp>
      <p:sp>
        <p:nvSpPr>
          <p:cNvPr id="8" name="TextBox 7"/>
          <p:cNvSpPr txBox="1"/>
          <p:nvPr/>
        </p:nvSpPr>
        <p:spPr>
          <a:xfrm>
            <a:off x="571472" y="4214818"/>
            <a:ext cx="7643866" cy="1107996"/>
          </a:xfrm>
          <a:prstGeom prst="rect">
            <a:avLst/>
          </a:prstGeom>
          <a:noFill/>
        </p:spPr>
        <p:txBody>
          <a:bodyPr wrap="square" rtlCol="0">
            <a:spAutoFit/>
          </a:bodyPr>
          <a:lstStyle/>
          <a:p>
            <a:r>
              <a:rPr lang="en-US" sz="2200" dirty="0">
                <a:latin typeface="+mn-lt"/>
              </a:rPr>
              <a:t>This means that the constant parameters are used to model the cure proportion and the time-dependent parameters are used to model </a:t>
            </a:r>
            <a:r>
              <a:rPr lang="en-US" sz="2200" dirty="0" smtClean="0">
                <a:latin typeface="+mn-lt"/>
              </a:rPr>
              <a:t>the distribution function.</a:t>
            </a:r>
            <a:endParaRPr lang="sv-SE" sz="2200" dirty="0">
              <a:latin typeface="+mn-lt"/>
            </a:endParaRPr>
          </a:p>
        </p:txBody>
      </p:sp>
      <p:graphicFrame>
        <p:nvGraphicFramePr>
          <p:cNvPr id="9" name="Object 8"/>
          <p:cNvGraphicFramePr>
            <a:graphicFrameLocks noChangeAspect="1"/>
          </p:cNvGraphicFramePr>
          <p:nvPr/>
        </p:nvGraphicFramePr>
        <p:xfrm>
          <a:off x="500063" y="2852738"/>
          <a:ext cx="8094662" cy="931862"/>
        </p:xfrm>
        <a:graphic>
          <a:graphicData uri="http://schemas.openxmlformats.org/presentationml/2006/ole">
            <p:oleObj spid="_x0000_s48130" name="Ekvation" r:id="rId3" imgW="3860640" imgH="444240" progId="Equation.3">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smtClean="0"/>
              <a:t>Project presentation Leicester 29 April 2010  www.ki.se/research/thereseandersson</a:t>
            </a:r>
            <a:endParaRPr lang="sv-SE" dirty="0"/>
          </a:p>
        </p:txBody>
      </p:sp>
      <p:pic>
        <p:nvPicPr>
          <p:cNvPr id="58370" name="Picture 2"/>
          <p:cNvPicPr>
            <a:picLocks noChangeAspect="1" noChangeArrowheads="1"/>
          </p:cNvPicPr>
          <p:nvPr/>
        </p:nvPicPr>
        <p:blipFill>
          <a:blip r:embed="rId2" cstate="print"/>
          <a:srcRect/>
          <a:stretch>
            <a:fillRect/>
          </a:stretch>
        </p:blipFill>
        <p:spPr bwMode="auto">
          <a:xfrm>
            <a:off x="1475656" y="1556792"/>
            <a:ext cx="6552728" cy="4795572"/>
          </a:xfrm>
          <a:prstGeom prst="rect">
            <a:avLst/>
          </a:prstGeom>
          <a:noFill/>
          <a:ln w="9525">
            <a:noFill/>
            <a:miter lim="800000"/>
            <a:headEnd/>
            <a:tailEnd/>
          </a:ln>
          <a:effectLst/>
        </p:spPr>
      </p:pic>
      <p:sp>
        <p:nvSpPr>
          <p:cNvPr id="6" name="Title 1"/>
          <p:cNvSpPr>
            <a:spLocks noGrp="1"/>
          </p:cNvSpPr>
          <p:nvPr>
            <p:ph type="title"/>
          </p:nvPr>
        </p:nvSpPr>
        <p:spPr>
          <a:xfrm>
            <a:off x="323528" y="404664"/>
            <a:ext cx="7772400" cy="1143000"/>
          </a:xfrm>
        </p:spPr>
        <p:txBody>
          <a:bodyPr/>
          <a:lstStyle/>
          <a:p>
            <a:r>
              <a:rPr lang="sv-SE" dirty="0" smtClean="0"/>
              <a:t>Flexible </a:t>
            </a:r>
            <a:r>
              <a:rPr lang="sv-SE" dirty="0" err="1" smtClean="0"/>
              <a:t>parametric</a:t>
            </a:r>
            <a:r>
              <a:rPr lang="sv-SE" dirty="0" smtClean="0"/>
              <a:t> </a:t>
            </a:r>
            <a:r>
              <a:rPr lang="sv-SE" dirty="0" err="1" smtClean="0"/>
              <a:t>cure</a:t>
            </a:r>
            <a:r>
              <a:rPr lang="sv-SE" dirty="0" smtClean="0"/>
              <a:t> </a:t>
            </a:r>
            <a:r>
              <a:rPr lang="sv-SE" dirty="0" err="1" smtClean="0"/>
              <a:t>model</a:t>
            </a:r>
            <a:endParaRPr lang="sv-S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28596" y="428604"/>
            <a:ext cx="7772400" cy="928694"/>
          </a:xfrm>
        </p:spPr>
        <p:txBody>
          <a:bodyPr/>
          <a:lstStyle/>
          <a:p>
            <a:r>
              <a:rPr lang="sv-SE" dirty="0" smtClean="0"/>
              <a:t>Comparing non-mixture and flexible </a:t>
            </a:r>
            <a:br>
              <a:rPr lang="sv-SE" dirty="0" smtClean="0"/>
            </a:br>
            <a:r>
              <a:rPr lang="sv-SE" dirty="0" smtClean="0"/>
              <a:t>cure </a:t>
            </a:r>
            <a:r>
              <a:rPr lang="sv-SE" dirty="0" err="1" smtClean="0"/>
              <a:t>model</a:t>
            </a:r>
            <a:r>
              <a:rPr lang="sv-SE" dirty="0" smtClean="0"/>
              <a:t> </a:t>
            </a:r>
          </a:p>
        </p:txBody>
      </p:sp>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pic>
        <p:nvPicPr>
          <p:cNvPr id="2" name="Picture 2"/>
          <p:cNvPicPr>
            <a:picLocks noChangeAspect="1" noChangeArrowheads="1"/>
          </p:cNvPicPr>
          <p:nvPr/>
        </p:nvPicPr>
        <p:blipFill>
          <a:blip r:embed="rId2" cstate="print"/>
          <a:srcRect/>
          <a:stretch>
            <a:fillRect/>
          </a:stretch>
        </p:blipFill>
        <p:spPr bwMode="auto">
          <a:xfrm>
            <a:off x="1403648" y="1412776"/>
            <a:ext cx="6597832" cy="482858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7772400" cy="1143000"/>
          </a:xfrm>
        </p:spPr>
        <p:txBody>
          <a:bodyPr/>
          <a:lstStyle/>
          <a:p>
            <a:r>
              <a:rPr lang="sv-SE" dirty="0" err="1" smtClean="0"/>
              <a:t>Comparing</a:t>
            </a:r>
            <a:r>
              <a:rPr lang="sv-SE" dirty="0" smtClean="0"/>
              <a:t> </a:t>
            </a:r>
            <a:r>
              <a:rPr lang="sv-SE" dirty="0" err="1" smtClean="0"/>
              <a:t>non-mixture</a:t>
            </a:r>
            <a:r>
              <a:rPr lang="sv-SE" dirty="0" smtClean="0"/>
              <a:t> and flexible </a:t>
            </a:r>
            <a:br>
              <a:rPr lang="sv-SE" dirty="0" smtClean="0"/>
            </a:br>
            <a:r>
              <a:rPr lang="sv-SE" dirty="0" err="1" smtClean="0"/>
              <a:t>cure</a:t>
            </a:r>
            <a:r>
              <a:rPr lang="sv-SE" dirty="0" smtClean="0"/>
              <a:t> </a:t>
            </a:r>
            <a:r>
              <a:rPr lang="sv-SE" dirty="0" err="1" smtClean="0"/>
              <a:t>model</a:t>
            </a:r>
            <a:r>
              <a:rPr lang="sv-SE" dirty="0" smtClean="0"/>
              <a:t> </a:t>
            </a:r>
            <a:endParaRPr lang="sv-SE" dirty="0"/>
          </a:p>
        </p:txBody>
      </p:sp>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pic>
        <p:nvPicPr>
          <p:cNvPr id="6" name="Picture 3"/>
          <p:cNvPicPr>
            <a:picLocks noChangeAspect="1" noChangeArrowheads="1"/>
          </p:cNvPicPr>
          <p:nvPr/>
        </p:nvPicPr>
        <p:blipFill>
          <a:blip r:embed="rId2" cstate="print"/>
          <a:srcRect/>
          <a:stretch>
            <a:fillRect/>
          </a:stretch>
        </p:blipFill>
        <p:spPr bwMode="auto">
          <a:xfrm>
            <a:off x="1259632" y="1412776"/>
            <a:ext cx="6690697" cy="48965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772400" cy="1143000"/>
          </a:xfrm>
        </p:spPr>
        <p:txBody>
          <a:bodyPr/>
          <a:lstStyle/>
          <a:p>
            <a:r>
              <a:rPr lang="sv-SE" dirty="0" err="1" smtClean="0"/>
              <a:t>Comparing</a:t>
            </a:r>
            <a:r>
              <a:rPr lang="sv-SE" dirty="0" smtClean="0"/>
              <a:t> </a:t>
            </a:r>
            <a:r>
              <a:rPr lang="sv-SE" dirty="0" err="1" smtClean="0"/>
              <a:t>non-mixture</a:t>
            </a:r>
            <a:r>
              <a:rPr lang="sv-SE" dirty="0" smtClean="0"/>
              <a:t> and flexible </a:t>
            </a:r>
            <a:br>
              <a:rPr lang="sv-SE" dirty="0" smtClean="0"/>
            </a:br>
            <a:r>
              <a:rPr lang="sv-SE" dirty="0" err="1" smtClean="0"/>
              <a:t>cure</a:t>
            </a:r>
            <a:r>
              <a:rPr lang="sv-SE" dirty="0" smtClean="0"/>
              <a:t> </a:t>
            </a:r>
            <a:r>
              <a:rPr lang="sv-SE" dirty="0" err="1" smtClean="0"/>
              <a:t>model</a:t>
            </a:r>
            <a:r>
              <a:rPr lang="sv-SE" dirty="0" smtClean="0"/>
              <a:t> </a:t>
            </a:r>
            <a:endParaRPr lang="sv-SE" dirty="0"/>
          </a:p>
        </p:txBody>
      </p:sp>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pic>
        <p:nvPicPr>
          <p:cNvPr id="58370" name="Picture 2"/>
          <p:cNvPicPr>
            <a:picLocks noChangeAspect="1" noChangeArrowheads="1"/>
          </p:cNvPicPr>
          <p:nvPr/>
        </p:nvPicPr>
        <p:blipFill>
          <a:blip r:embed="rId2" cstate="print"/>
          <a:srcRect/>
          <a:stretch>
            <a:fillRect/>
          </a:stretch>
        </p:blipFill>
        <p:spPr bwMode="auto">
          <a:xfrm>
            <a:off x="1403648" y="1412776"/>
            <a:ext cx="6589390" cy="482240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420888"/>
            <a:ext cx="7772400" cy="1143000"/>
          </a:xfrm>
        </p:spPr>
        <p:txBody>
          <a:bodyPr/>
          <a:lstStyle/>
          <a:p>
            <a:pPr algn="ctr"/>
            <a:r>
              <a:rPr lang="sv-SE" dirty="0" err="1" smtClean="0"/>
              <a:t>Thank</a:t>
            </a:r>
            <a:r>
              <a:rPr lang="sv-SE" dirty="0" smtClean="0"/>
              <a:t> you for </a:t>
            </a:r>
            <a:r>
              <a:rPr lang="sv-SE" dirty="0" err="1" smtClean="0"/>
              <a:t>listening</a:t>
            </a:r>
            <a:r>
              <a:rPr lang="sv-SE" dirty="0" smtClean="0"/>
              <a:t>!</a:t>
            </a:r>
            <a:br>
              <a:rPr lang="sv-SE" dirty="0" smtClean="0"/>
            </a:br>
            <a:r>
              <a:rPr lang="sv-SE" dirty="0" smtClean="0"/>
              <a:t/>
            </a:r>
            <a:br>
              <a:rPr lang="sv-SE" dirty="0" smtClean="0"/>
            </a:br>
            <a:r>
              <a:rPr lang="sv-SE" dirty="0" smtClean="0"/>
              <a:t/>
            </a:r>
            <a:br>
              <a:rPr lang="sv-SE" dirty="0" smtClean="0"/>
            </a:br>
            <a:r>
              <a:rPr lang="sv-SE" dirty="0" smtClean="0"/>
              <a:t/>
            </a:r>
            <a:br>
              <a:rPr lang="sv-SE" dirty="0" smtClean="0"/>
            </a:br>
            <a:r>
              <a:rPr lang="sv-SE" sz="2400" dirty="0" smtClean="0">
                <a:solidFill>
                  <a:schemeClr val="tx1"/>
                </a:solidFill>
                <a:latin typeface="Courier New" pitchFamily="49" charset="0"/>
                <a:cs typeface="Courier New" pitchFamily="49" charset="0"/>
              </a:rPr>
              <a:t>.</a:t>
            </a:r>
            <a:r>
              <a:rPr lang="sv-SE" sz="2400" dirty="0" err="1" smtClean="0">
                <a:solidFill>
                  <a:schemeClr val="tx1"/>
                </a:solidFill>
                <a:latin typeface="Courier New" pitchFamily="49" charset="0"/>
                <a:cs typeface="Courier New" pitchFamily="49" charset="0"/>
              </a:rPr>
              <a:t>ssc</a:t>
            </a:r>
            <a:r>
              <a:rPr lang="sv-SE" sz="2400" dirty="0" smtClean="0">
                <a:solidFill>
                  <a:schemeClr val="tx1"/>
                </a:solidFill>
                <a:latin typeface="Courier New" pitchFamily="49" charset="0"/>
                <a:cs typeface="Courier New" pitchFamily="49" charset="0"/>
              </a:rPr>
              <a:t> </a:t>
            </a:r>
            <a:r>
              <a:rPr lang="sv-SE" sz="2400" dirty="0" err="1" smtClean="0">
                <a:solidFill>
                  <a:schemeClr val="tx1"/>
                </a:solidFill>
                <a:latin typeface="Courier New" pitchFamily="49" charset="0"/>
                <a:cs typeface="Courier New" pitchFamily="49" charset="0"/>
              </a:rPr>
              <a:t>install</a:t>
            </a:r>
            <a:r>
              <a:rPr lang="sv-SE" sz="2400" dirty="0" smtClean="0">
                <a:solidFill>
                  <a:schemeClr val="tx1"/>
                </a:solidFill>
                <a:latin typeface="Courier New" pitchFamily="49" charset="0"/>
                <a:cs typeface="Courier New" pitchFamily="49" charset="0"/>
              </a:rPr>
              <a:t> stpm2</a:t>
            </a:r>
            <a:endParaRPr lang="sv-SE" dirty="0">
              <a:solidFill>
                <a:schemeClr val="tx1"/>
              </a:solidFill>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868346"/>
          </a:xfrm>
        </p:spPr>
        <p:txBody>
          <a:bodyPr/>
          <a:lstStyle/>
          <a:p>
            <a:r>
              <a:rPr lang="sv-SE" dirty="0" smtClean="0"/>
              <a:t>Relative </a:t>
            </a:r>
            <a:r>
              <a:rPr lang="sv-SE" dirty="0" err="1" smtClean="0"/>
              <a:t>survival</a:t>
            </a:r>
            <a:endParaRPr lang="sv-SE" dirty="0" smtClean="0"/>
          </a:p>
        </p:txBody>
      </p:sp>
      <p:sp>
        <p:nvSpPr>
          <p:cNvPr id="5124" name="Content Placeholder 3"/>
          <p:cNvSpPr>
            <a:spLocks noGrp="1"/>
          </p:cNvSpPr>
          <p:nvPr>
            <p:ph sz="half" idx="2"/>
          </p:nvPr>
        </p:nvSpPr>
        <p:spPr>
          <a:xfrm>
            <a:off x="457200" y="1142984"/>
            <a:ext cx="8329642" cy="4983179"/>
          </a:xfrm>
        </p:spPr>
        <p:txBody>
          <a:bodyPr/>
          <a:lstStyle/>
          <a:p>
            <a:pPr>
              <a:buNone/>
            </a:pPr>
            <a:r>
              <a:rPr lang="en-US" sz="2200" dirty="0" smtClean="0"/>
              <a:t>Cancer patient survival is often measured as 5-year relative survival, </a:t>
            </a:r>
          </a:p>
          <a:p>
            <a:pPr>
              <a:buNone/>
            </a:pPr>
            <a:r>
              <a:rPr lang="sv-SE" sz="2200" dirty="0" smtClean="0"/>
              <a:t>      </a:t>
            </a:r>
          </a:p>
          <a:p>
            <a:pPr>
              <a:buNone/>
            </a:pPr>
            <a:r>
              <a:rPr lang="sv-SE" sz="2200" dirty="0" smtClean="0"/>
              <a:t>	</a:t>
            </a:r>
            <a:endParaRPr lang="en-US" sz="2200" dirty="0" smtClean="0"/>
          </a:p>
          <a:p>
            <a:pPr>
              <a:buNone/>
            </a:pPr>
            <a:r>
              <a:rPr lang="en-US" sz="2200" dirty="0" smtClean="0"/>
              <a:t>Expected survival,          , obtained from national population life tables stratified by age, sex, calendar year and possibly other covariates.</a:t>
            </a:r>
          </a:p>
          <a:p>
            <a:pPr>
              <a:buNone/>
            </a:pPr>
            <a:endParaRPr lang="en-US" sz="2200" dirty="0" smtClean="0"/>
          </a:p>
          <a:p>
            <a:pPr>
              <a:buNone/>
            </a:pPr>
            <a:r>
              <a:rPr lang="en-US" sz="2200" dirty="0" smtClean="0"/>
              <a:t>Estimate mortality associated with a disease without requiring information on cause of death.</a:t>
            </a:r>
          </a:p>
          <a:p>
            <a:pPr>
              <a:buNone/>
            </a:pPr>
            <a:r>
              <a:rPr lang="sv-SE" sz="2200" dirty="0" smtClean="0"/>
              <a:t>		</a:t>
            </a:r>
          </a:p>
          <a:p>
            <a:pPr>
              <a:buNone/>
            </a:pPr>
            <a:r>
              <a:rPr lang="sv-SE" sz="2200" dirty="0" smtClean="0"/>
              <a:t>		</a:t>
            </a:r>
            <a:endParaRPr lang="sv-SE" sz="2000" dirty="0" smtClean="0"/>
          </a:p>
        </p:txBody>
      </p:sp>
      <p:sp>
        <p:nvSpPr>
          <p:cNvPr id="7" name="Footer Placeholder 6"/>
          <p:cNvSpPr>
            <a:spLocks noGrp="1"/>
          </p:cNvSpPr>
          <p:nvPr>
            <p:ph type="ftr" sz="quarter" idx="11"/>
          </p:nvPr>
        </p:nvSpPr>
        <p:spPr>
          <a:xfrm>
            <a:off x="457200" y="6477000"/>
            <a:ext cx="2895600" cy="381000"/>
          </a:xfrm>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graphicFrame>
        <p:nvGraphicFramePr>
          <p:cNvPr id="6" name="Object 5"/>
          <p:cNvGraphicFramePr>
            <a:graphicFrameLocks noChangeAspect="1"/>
          </p:cNvGraphicFramePr>
          <p:nvPr/>
        </p:nvGraphicFramePr>
        <p:xfrm>
          <a:off x="3408363" y="1773238"/>
          <a:ext cx="1893887" cy="779462"/>
        </p:xfrm>
        <a:graphic>
          <a:graphicData uri="http://schemas.openxmlformats.org/presentationml/2006/ole">
            <p:oleObj spid="_x0000_s13314" name="Ekvation" r:id="rId3" imgW="787320" imgH="419040" progId="Equation.3">
              <p:embed/>
            </p:oleObj>
          </a:graphicData>
        </a:graphic>
      </p:graphicFrame>
      <p:graphicFrame>
        <p:nvGraphicFramePr>
          <p:cNvPr id="8" name="Object 7"/>
          <p:cNvGraphicFramePr>
            <a:graphicFrameLocks noChangeAspect="1"/>
          </p:cNvGraphicFramePr>
          <p:nvPr/>
        </p:nvGraphicFramePr>
        <p:xfrm>
          <a:off x="2760663" y="5127625"/>
          <a:ext cx="2614612" cy="541338"/>
        </p:xfrm>
        <a:graphic>
          <a:graphicData uri="http://schemas.openxmlformats.org/presentationml/2006/ole">
            <p:oleObj spid="_x0000_s13315" name="Ekvation" r:id="rId4" imgW="1104840" imgH="228600" progId="Equation.3">
              <p:embed/>
            </p:oleObj>
          </a:graphicData>
        </a:graphic>
      </p:graphicFrame>
      <p:graphicFrame>
        <p:nvGraphicFramePr>
          <p:cNvPr id="9" name="Object 8"/>
          <p:cNvGraphicFramePr>
            <a:graphicFrameLocks noChangeAspect="1"/>
          </p:cNvGraphicFramePr>
          <p:nvPr/>
        </p:nvGraphicFramePr>
        <p:xfrm>
          <a:off x="1979712" y="1556792"/>
          <a:ext cx="540060" cy="360040"/>
        </p:xfrm>
        <a:graphic>
          <a:graphicData uri="http://schemas.openxmlformats.org/presentationml/2006/ole">
            <p:oleObj spid="_x0000_s13316" name="Ekvation" r:id="rId5" imgW="304560" imgH="203040" progId="Equation.3">
              <p:embed/>
            </p:oleObj>
          </a:graphicData>
        </a:graphic>
      </p:graphicFrame>
      <p:graphicFrame>
        <p:nvGraphicFramePr>
          <p:cNvPr id="10" name="Object 9"/>
          <p:cNvGraphicFramePr>
            <a:graphicFrameLocks noChangeAspect="1"/>
          </p:cNvGraphicFramePr>
          <p:nvPr/>
        </p:nvGraphicFramePr>
        <p:xfrm>
          <a:off x="2949575" y="2686050"/>
          <a:ext cx="630238" cy="406400"/>
        </p:xfrm>
        <a:graphic>
          <a:graphicData uri="http://schemas.openxmlformats.org/presentationml/2006/ole">
            <p:oleObj spid="_x0000_s13317" name="Ekvation" r:id="rId6" imgW="355320" imgH="228600"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00034" y="428604"/>
            <a:ext cx="6532563" cy="785797"/>
          </a:xfrm>
        </p:spPr>
        <p:txBody>
          <a:bodyPr/>
          <a:lstStyle/>
          <a:p>
            <a:r>
              <a:rPr lang="sv-SE" dirty="0" smtClean="0"/>
              <a:t>Definition of statistical cure</a:t>
            </a:r>
            <a:endParaRPr lang="en-US" dirty="0" smtClean="0"/>
          </a:p>
        </p:txBody>
      </p:sp>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pic>
        <p:nvPicPr>
          <p:cNvPr id="10245" name="Picture 5"/>
          <p:cNvPicPr>
            <a:picLocks noGrp="1" noChangeAspect="1" noChangeArrowheads="1"/>
          </p:cNvPicPr>
          <p:nvPr>
            <p:ph idx="1"/>
          </p:nvPr>
        </p:nvPicPr>
        <p:blipFill>
          <a:blip r:embed="rId2" cstate="print"/>
          <a:srcRect/>
          <a:stretch>
            <a:fillRect/>
          </a:stretch>
        </p:blipFill>
        <p:spPr bwMode="auto">
          <a:xfrm>
            <a:off x="1643042" y="2071678"/>
            <a:ext cx="5743575" cy="4086225"/>
          </a:xfrm>
          <a:prstGeom prst="rect">
            <a:avLst/>
          </a:prstGeom>
          <a:noFill/>
          <a:ln w="9525">
            <a:noFill/>
            <a:miter lim="800000"/>
            <a:headEnd/>
            <a:tailEnd/>
          </a:ln>
        </p:spPr>
      </p:pic>
      <p:sp>
        <p:nvSpPr>
          <p:cNvPr id="7" name="Title 1"/>
          <p:cNvSpPr txBox="1">
            <a:spLocks/>
          </p:cNvSpPr>
          <p:nvPr/>
        </p:nvSpPr>
        <p:spPr bwMode="auto">
          <a:xfrm>
            <a:off x="642910" y="1142984"/>
            <a:ext cx="7858180" cy="7857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200" dirty="0" smtClean="0">
                <a:latin typeface="+mn-lt"/>
              </a:rPr>
              <a:t>When the mortality </a:t>
            </a:r>
            <a:r>
              <a:rPr lang="en-US" sz="2200" dirty="0">
                <a:latin typeface="+mn-lt"/>
              </a:rPr>
              <a:t>rate observed in the </a:t>
            </a:r>
            <a:r>
              <a:rPr lang="en-US" sz="2200" dirty="0" smtClean="0">
                <a:latin typeface="+mn-lt"/>
              </a:rPr>
              <a:t>patients eventually </a:t>
            </a:r>
            <a:r>
              <a:rPr lang="en-US" sz="2200" dirty="0">
                <a:latin typeface="+mn-lt"/>
              </a:rPr>
              <a:t>returns to the same level as that in the general </a:t>
            </a:r>
            <a:r>
              <a:rPr lang="en-US" sz="2200" dirty="0" smtClean="0">
                <a:latin typeface="+mn-lt"/>
              </a:rPr>
              <a:t>population</a:t>
            </a:r>
            <a:endParaRPr kumimoji="0" lang="en-US" sz="2200" b="1" i="0" u="none" strike="noStrike" kern="0" cap="none" spc="0" normalizeH="0" baseline="0" noProof="0" dirty="0" smtClean="0">
              <a:ln>
                <a:noFill/>
              </a:ln>
              <a:solidFill>
                <a:schemeClr val="accent1"/>
              </a:solidFill>
              <a:effectLst/>
              <a:uLnTx/>
              <a:uFillTx/>
              <a:latin typeface="+mn-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00034" y="500042"/>
            <a:ext cx="7772400" cy="714375"/>
          </a:xfrm>
        </p:spPr>
        <p:txBody>
          <a:bodyPr/>
          <a:lstStyle/>
          <a:p>
            <a:pPr eaLnBrk="1" hangingPunct="1"/>
            <a:r>
              <a:rPr lang="en-US" dirty="0" smtClean="0"/>
              <a:t>Cure models</a:t>
            </a:r>
          </a:p>
        </p:txBody>
      </p:sp>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sp>
        <p:nvSpPr>
          <p:cNvPr id="10244" name="Content Placeholder 5"/>
          <p:cNvSpPr>
            <a:spLocks noGrp="1"/>
          </p:cNvSpPr>
          <p:nvPr>
            <p:ph idx="1"/>
          </p:nvPr>
        </p:nvSpPr>
        <p:spPr>
          <a:xfrm>
            <a:off x="539750" y="1285875"/>
            <a:ext cx="7772400" cy="4591397"/>
          </a:xfrm>
        </p:spPr>
        <p:txBody>
          <a:bodyPr/>
          <a:lstStyle/>
          <a:p>
            <a:r>
              <a:rPr lang="en-US" sz="2200" dirty="0" smtClean="0"/>
              <a:t>Mixture cure model </a:t>
            </a:r>
          </a:p>
          <a:p>
            <a:endParaRPr lang="en-US" sz="2200" dirty="0" smtClean="0"/>
          </a:p>
          <a:p>
            <a:endParaRPr lang="en-US" sz="2200" dirty="0" smtClean="0"/>
          </a:p>
          <a:p>
            <a:r>
              <a:rPr lang="en-US" sz="2200" dirty="0" smtClean="0"/>
              <a:t>Non-mixture cure model</a:t>
            </a:r>
          </a:p>
          <a:p>
            <a:pPr>
              <a:buNone/>
            </a:pPr>
            <a:r>
              <a:rPr lang="en-US" sz="2200" dirty="0" smtClean="0"/>
              <a:t> </a:t>
            </a:r>
          </a:p>
          <a:p>
            <a:pPr>
              <a:buNone/>
            </a:pPr>
            <a:endParaRPr lang="en-US" sz="2200" dirty="0" smtClean="0"/>
          </a:p>
          <a:p>
            <a:r>
              <a:rPr lang="en-US" sz="2200" dirty="0" smtClean="0">
                <a:solidFill>
                  <a:schemeClr val="tx1"/>
                </a:solidFill>
                <a:latin typeface="+mn-lt"/>
                <a:ea typeface="+mn-ea"/>
                <a:cs typeface="+mn-cs"/>
              </a:rPr>
              <a:t>As well as the cure proportion, the survival of the “uncured” can be estimated</a:t>
            </a:r>
          </a:p>
          <a:p>
            <a:endParaRPr lang="en-US" sz="2200" dirty="0" smtClean="0">
              <a:solidFill>
                <a:schemeClr val="tx1"/>
              </a:solidFill>
              <a:latin typeface="+mn-lt"/>
              <a:ea typeface="+mn-ea"/>
              <a:cs typeface="+mn-cs"/>
            </a:endParaRPr>
          </a:p>
          <a:p>
            <a:r>
              <a:rPr lang="en-US" sz="2200" dirty="0" smtClean="0"/>
              <a:t>The commands </a:t>
            </a:r>
            <a:r>
              <a:rPr lang="en-US" sz="2200" dirty="0" err="1" smtClean="0">
                <a:latin typeface="Courier New" pitchFamily="49" charset="0"/>
                <a:cs typeface="Courier New" pitchFamily="49" charset="0"/>
              </a:rPr>
              <a:t>strsmix</a:t>
            </a:r>
            <a:r>
              <a:rPr lang="en-US" sz="2200" dirty="0" smtClean="0"/>
              <a:t> and </a:t>
            </a:r>
            <a:r>
              <a:rPr lang="en-US" sz="2200" dirty="0" err="1" smtClean="0">
                <a:latin typeface="Courier New" pitchFamily="49" charset="0"/>
                <a:cs typeface="Courier New" pitchFamily="49" charset="0"/>
              </a:rPr>
              <a:t>strsnmix</a:t>
            </a:r>
            <a:r>
              <a:rPr lang="en-US" sz="2200" dirty="0" smtClean="0"/>
              <a:t> in Stata</a:t>
            </a:r>
            <a:r>
              <a:rPr lang="en-US" sz="2200" baseline="30000" dirty="0" smtClean="0"/>
              <a:t>1</a:t>
            </a:r>
            <a:r>
              <a:rPr lang="en-US" sz="2200" dirty="0" smtClean="0"/>
              <a:t> </a:t>
            </a:r>
            <a:endParaRPr lang="en-US" sz="2200" dirty="0" smtClean="0">
              <a:solidFill>
                <a:schemeClr val="tx1"/>
              </a:solidFill>
              <a:latin typeface="+mn-lt"/>
              <a:ea typeface="+mn-ea"/>
              <a:cs typeface="+mn-cs"/>
            </a:endParaRPr>
          </a:p>
        </p:txBody>
      </p:sp>
      <p:graphicFrame>
        <p:nvGraphicFramePr>
          <p:cNvPr id="5" name="Object 4"/>
          <p:cNvGraphicFramePr>
            <a:graphicFrameLocks noChangeAspect="1"/>
          </p:cNvGraphicFramePr>
          <p:nvPr/>
        </p:nvGraphicFramePr>
        <p:xfrm>
          <a:off x="2889250" y="3074988"/>
          <a:ext cx="2643188" cy="498475"/>
        </p:xfrm>
        <a:graphic>
          <a:graphicData uri="http://schemas.openxmlformats.org/presentationml/2006/ole">
            <p:oleObj spid="_x0000_s11269" name="Ekvation" r:id="rId4" imgW="1079280" imgH="228600" progId="Equation.3">
              <p:embed/>
            </p:oleObj>
          </a:graphicData>
        </a:graphic>
      </p:graphicFrame>
      <p:graphicFrame>
        <p:nvGraphicFramePr>
          <p:cNvPr id="6" name="Object 5"/>
          <p:cNvGraphicFramePr>
            <a:graphicFrameLocks noChangeAspect="1"/>
          </p:cNvGraphicFramePr>
          <p:nvPr/>
        </p:nvGraphicFramePr>
        <p:xfrm>
          <a:off x="2903538" y="1890713"/>
          <a:ext cx="3406775" cy="484187"/>
        </p:xfrm>
        <a:graphic>
          <a:graphicData uri="http://schemas.openxmlformats.org/presentationml/2006/ole">
            <p:oleObj spid="_x0000_s11270" name="Ekvation" r:id="rId5" imgW="1777680" imgH="241200" progId="Equation.3">
              <p:embed/>
            </p:oleObj>
          </a:graphicData>
        </a:graphic>
      </p:graphicFrame>
      <p:sp>
        <p:nvSpPr>
          <p:cNvPr id="7" name="TextBox 6"/>
          <p:cNvSpPr txBox="1"/>
          <p:nvPr/>
        </p:nvSpPr>
        <p:spPr>
          <a:xfrm>
            <a:off x="467544" y="5877272"/>
            <a:ext cx="8424936" cy="307777"/>
          </a:xfrm>
          <a:prstGeom prst="rect">
            <a:avLst/>
          </a:prstGeom>
          <a:noFill/>
        </p:spPr>
        <p:txBody>
          <a:bodyPr wrap="square" rtlCol="0">
            <a:spAutoFit/>
          </a:bodyPr>
          <a:lstStyle/>
          <a:p>
            <a:r>
              <a:rPr lang="sv-SE" sz="1400" dirty="0" smtClean="0">
                <a:latin typeface="+mn-lt"/>
              </a:rPr>
              <a:t>1. P.C. Lambert. 2007. </a:t>
            </a:r>
            <a:r>
              <a:rPr lang="sv-SE" sz="1400" dirty="0" err="1" smtClean="0">
                <a:latin typeface="+mn-lt"/>
              </a:rPr>
              <a:t>Modeling</a:t>
            </a:r>
            <a:r>
              <a:rPr lang="sv-SE" sz="1400" dirty="0" smtClean="0">
                <a:latin typeface="+mn-lt"/>
              </a:rPr>
              <a:t> of the </a:t>
            </a:r>
            <a:r>
              <a:rPr lang="sv-SE" sz="1400" dirty="0" err="1" smtClean="0">
                <a:latin typeface="+mn-lt"/>
              </a:rPr>
              <a:t>cure</a:t>
            </a:r>
            <a:r>
              <a:rPr lang="sv-SE" sz="1400" dirty="0" smtClean="0">
                <a:latin typeface="+mn-lt"/>
              </a:rPr>
              <a:t> </a:t>
            </a:r>
            <a:r>
              <a:rPr lang="sv-SE" sz="1400" dirty="0" err="1" smtClean="0">
                <a:latin typeface="+mn-lt"/>
              </a:rPr>
              <a:t>fraction</a:t>
            </a:r>
            <a:r>
              <a:rPr lang="sv-SE" sz="1400" dirty="0" smtClean="0">
                <a:latin typeface="+mn-lt"/>
              </a:rPr>
              <a:t> in </a:t>
            </a:r>
            <a:r>
              <a:rPr lang="sv-SE" sz="1400" dirty="0" err="1" smtClean="0">
                <a:latin typeface="+mn-lt"/>
              </a:rPr>
              <a:t>survival</a:t>
            </a:r>
            <a:r>
              <a:rPr lang="sv-SE" sz="1400" dirty="0" smtClean="0">
                <a:latin typeface="+mn-lt"/>
              </a:rPr>
              <a:t> studies. Stata Journal 7:351-375. </a:t>
            </a:r>
            <a:endParaRPr lang="sv-SE" sz="1400"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00034" y="500042"/>
            <a:ext cx="7772400" cy="857250"/>
          </a:xfrm>
        </p:spPr>
        <p:txBody>
          <a:bodyPr/>
          <a:lstStyle/>
          <a:p>
            <a:r>
              <a:rPr lang="sv-SE" dirty="0" smtClean="0"/>
              <a:t>Cure </a:t>
            </a:r>
            <a:r>
              <a:rPr lang="sv-SE" dirty="0" err="1" smtClean="0"/>
              <a:t>models</a:t>
            </a:r>
            <a:endParaRPr lang="sv-SE" dirty="0" smtClean="0"/>
          </a:p>
        </p:txBody>
      </p:sp>
      <p:sp>
        <p:nvSpPr>
          <p:cNvPr id="3" name="Content Placeholder 2"/>
          <p:cNvSpPr>
            <a:spLocks noGrp="1"/>
          </p:cNvSpPr>
          <p:nvPr>
            <p:ph idx="1"/>
          </p:nvPr>
        </p:nvSpPr>
        <p:spPr>
          <a:xfrm>
            <a:off x="467544" y="1556792"/>
            <a:ext cx="8389968" cy="4320480"/>
          </a:xfrm>
        </p:spPr>
        <p:txBody>
          <a:bodyPr/>
          <a:lstStyle/>
          <a:p>
            <a:r>
              <a:rPr lang="en-US" sz="2200" dirty="0" smtClean="0"/>
              <a:t>We need to choose a parametric form for          or          . For many scenarios the </a:t>
            </a:r>
            <a:r>
              <a:rPr lang="en-US" sz="2200" dirty="0" err="1" smtClean="0"/>
              <a:t>Weibull</a:t>
            </a:r>
            <a:r>
              <a:rPr lang="en-US" sz="2200" dirty="0" smtClean="0"/>
              <a:t> distribution provides a good fit.</a:t>
            </a:r>
            <a:endParaRPr lang="en-US" sz="2200" dirty="0" smtClean="0">
              <a:solidFill>
                <a:schemeClr val="tx1"/>
              </a:solidFill>
              <a:latin typeface="+mn-lt"/>
              <a:ea typeface="+mn-ea"/>
              <a:cs typeface="+mn-cs"/>
            </a:endParaRPr>
          </a:p>
          <a:p>
            <a:endParaRPr lang="en-US" sz="2200" dirty="0" smtClean="0">
              <a:solidFill>
                <a:schemeClr val="tx1"/>
              </a:solidFill>
              <a:latin typeface="+mn-lt"/>
              <a:ea typeface="+mn-ea"/>
              <a:cs typeface="+mn-cs"/>
            </a:endParaRPr>
          </a:p>
          <a:p>
            <a:r>
              <a:rPr lang="en-US" sz="2200" dirty="0" smtClean="0">
                <a:solidFill>
                  <a:schemeClr val="tx1"/>
                </a:solidFill>
                <a:latin typeface="+mn-lt"/>
                <a:ea typeface="+mn-ea"/>
                <a:cs typeface="+mn-cs"/>
              </a:rPr>
              <a:t>Hard to fit survival functions flexible enough to capture high excess hazard within a few months from diagnosis.</a:t>
            </a:r>
          </a:p>
          <a:p>
            <a:endParaRPr lang="en-US" sz="2200" dirty="0" smtClean="0">
              <a:solidFill>
                <a:schemeClr val="tx1"/>
              </a:solidFill>
              <a:latin typeface="+mn-lt"/>
              <a:ea typeface="+mn-ea"/>
              <a:cs typeface="+mn-cs"/>
            </a:endParaRPr>
          </a:p>
          <a:p>
            <a:r>
              <a:rPr lang="en-US" sz="2200" dirty="0" smtClean="0">
                <a:solidFill>
                  <a:schemeClr val="tx1"/>
                </a:solidFill>
                <a:latin typeface="+mn-lt"/>
                <a:ea typeface="+mn-ea"/>
                <a:cs typeface="+mn-cs"/>
              </a:rPr>
              <a:t>Hard to fit high cure proportion.</a:t>
            </a:r>
          </a:p>
          <a:p>
            <a:endParaRPr lang="en-US" sz="2200" dirty="0" smtClean="0">
              <a:solidFill>
                <a:schemeClr val="tx1"/>
              </a:solidFill>
              <a:latin typeface="+mn-lt"/>
              <a:ea typeface="+mn-ea"/>
              <a:cs typeface="+mn-cs"/>
            </a:endParaRPr>
          </a:p>
          <a:p>
            <a:r>
              <a:rPr lang="en-US" sz="2200" dirty="0" smtClean="0">
                <a:solidFill>
                  <a:schemeClr val="tx1"/>
                </a:solidFill>
                <a:latin typeface="+mn-lt"/>
                <a:ea typeface="+mn-ea"/>
                <a:cs typeface="+mn-cs"/>
              </a:rPr>
              <a:t>Flexible parametric approach for cure models would enable inclusion </a:t>
            </a:r>
            <a:r>
              <a:rPr lang="sv-SE" sz="2200" dirty="0" smtClean="0">
                <a:solidFill>
                  <a:schemeClr val="tx1"/>
                </a:solidFill>
                <a:latin typeface="+mn-lt"/>
                <a:ea typeface="+mn-ea"/>
                <a:cs typeface="+mn-cs"/>
              </a:rPr>
              <a:t>of these patient </a:t>
            </a:r>
            <a:r>
              <a:rPr lang="sv-SE" sz="2200" dirty="0" err="1" smtClean="0">
                <a:solidFill>
                  <a:schemeClr val="tx1"/>
                </a:solidFill>
                <a:latin typeface="+mn-lt"/>
                <a:ea typeface="+mn-ea"/>
                <a:cs typeface="+mn-cs"/>
              </a:rPr>
              <a:t>groups</a:t>
            </a:r>
            <a:r>
              <a:rPr lang="sv-SE" sz="2200" dirty="0" smtClean="0">
                <a:solidFill>
                  <a:schemeClr val="tx1"/>
                </a:solidFill>
                <a:latin typeface="+mn-lt"/>
                <a:ea typeface="+mn-ea"/>
                <a:cs typeface="+mn-cs"/>
              </a:rPr>
              <a:t>.</a:t>
            </a:r>
          </a:p>
        </p:txBody>
      </p:sp>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sp>
        <p:nvSpPr>
          <p:cNvPr id="13317" name="Rectangle 6"/>
          <p:cNvSpPr>
            <a:spLocks noChangeArrowheads="1"/>
          </p:cNvSpPr>
          <p:nvPr/>
        </p:nvSpPr>
        <p:spPr bwMode="auto">
          <a:xfrm>
            <a:off x="457200" y="855663"/>
            <a:ext cx="9144000" cy="0"/>
          </a:xfrm>
          <a:prstGeom prst="rect">
            <a:avLst/>
          </a:prstGeom>
          <a:noFill/>
          <a:ln w="9525">
            <a:noFill/>
            <a:miter lim="800000"/>
            <a:headEnd/>
            <a:tailEnd/>
          </a:ln>
        </p:spPr>
        <p:txBody>
          <a:bodyPr wrap="none" anchor="ctr">
            <a:spAutoFit/>
          </a:bodyPr>
          <a:lstStyle/>
          <a:p>
            <a:endParaRPr lang="sv-SE" dirty="0"/>
          </a:p>
        </p:txBody>
      </p:sp>
      <p:sp>
        <p:nvSpPr>
          <p:cNvPr id="13318" name="Rectangle 8"/>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sv-SE" dirty="0"/>
          </a:p>
        </p:txBody>
      </p:sp>
      <p:sp>
        <p:nvSpPr>
          <p:cNvPr id="13319" name="Rectangle 9"/>
          <p:cNvSpPr>
            <a:spLocks noChangeArrowheads="1"/>
          </p:cNvSpPr>
          <p:nvPr/>
        </p:nvSpPr>
        <p:spPr bwMode="auto">
          <a:xfrm>
            <a:off x="457200" y="1293813"/>
            <a:ext cx="9144000" cy="0"/>
          </a:xfrm>
          <a:prstGeom prst="rect">
            <a:avLst/>
          </a:prstGeom>
          <a:noFill/>
          <a:ln w="9525">
            <a:noFill/>
            <a:miter lim="800000"/>
            <a:headEnd/>
            <a:tailEnd/>
          </a:ln>
        </p:spPr>
        <p:txBody>
          <a:bodyPr wrap="none" anchor="ctr">
            <a:spAutoFit/>
          </a:bodyPr>
          <a:lstStyle/>
          <a:p>
            <a:endParaRPr lang="sv-SE" dirty="0"/>
          </a:p>
        </p:txBody>
      </p:sp>
      <p:sp>
        <p:nvSpPr>
          <p:cNvPr id="13322" name="Rectangle 2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sv-SE" dirty="0"/>
          </a:p>
        </p:txBody>
      </p:sp>
      <p:sp>
        <p:nvSpPr>
          <p:cNvPr id="13323" name="Rectangle 25"/>
          <p:cNvSpPr>
            <a:spLocks noChangeArrowheads="1"/>
          </p:cNvSpPr>
          <p:nvPr/>
        </p:nvSpPr>
        <p:spPr bwMode="auto">
          <a:xfrm>
            <a:off x="457200" y="1027113"/>
            <a:ext cx="9144000" cy="0"/>
          </a:xfrm>
          <a:prstGeom prst="rect">
            <a:avLst/>
          </a:prstGeom>
          <a:noFill/>
          <a:ln w="9525">
            <a:noFill/>
            <a:miter lim="800000"/>
            <a:headEnd/>
            <a:tailEnd/>
          </a:ln>
        </p:spPr>
        <p:txBody>
          <a:bodyPr wrap="none" anchor="ctr">
            <a:spAutoFit/>
          </a:bodyPr>
          <a:lstStyle/>
          <a:p>
            <a:endParaRPr lang="sv-SE" dirty="0"/>
          </a:p>
        </p:txBody>
      </p:sp>
      <p:sp>
        <p:nvSpPr>
          <p:cNvPr id="13324" name="Rectangle 26"/>
          <p:cNvSpPr>
            <a:spLocks noChangeArrowheads="1"/>
          </p:cNvSpPr>
          <p:nvPr/>
        </p:nvSpPr>
        <p:spPr bwMode="auto">
          <a:xfrm>
            <a:off x="457200" y="1560513"/>
            <a:ext cx="9144000" cy="0"/>
          </a:xfrm>
          <a:prstGeom prst="rect">
            <a:avLst/>
          </a:prstGeom>
          <a:noFill/>
          <a:ln w="9525">
            <a:noFill/>
            <a:miter lim="800000"/>
            <a:headEnd/>
            <a:tailEnd/>
          </a:ln>
        </p:spPr>
        <p:txBody>
          <a:bodyPr wrap="none" anchor="ctr">
            <a:spAutoFit/>
          </a:bodyPr>
          <a:lstStyle/>
          <a:p>
            <a:endParaRPr lang="sv-SE" dirty="0"/>
          </a:p>
        </p:txBody>
      </p:sp>
      <p:graphicFrame>
        <p:nvGraphicFramePr>
          <p:cNvPr id="51202" name="Object 2"/>
          <p:cNvGraphicFramePr>
            <a:graphicFrameLocks noChangeAspect="1"/>
          </p:cNvGraphicFramePr>
          <p:nvPr/>
        </p:nvGraphicFramePr>
        <p:xfrm>
          <a:off x="6024563" y="1544638"/>
          <a:ext cx="711200" cy="457200"/>
        </p:xfrm>
        <a:graphic>
          <a:graphicData uri="http://schemas.openxmlformats.org/presentationml/2006/ole">
            <p:oleObj spid="_x0000_s51202" name="Ekvation" r:id="rId3" imgW="355320" imgH="228600" progId="Equation.3">
              <p:embed/>
            </p:oleObj>
          </a:graphicData>
        </a:graphic>
      </p:graphicFrame>
      <p:graphicFrame>
        <p:nvGraphicFramePr>
          <p:cNvPr id="51204" name="Object 4"/>
          <p:cNvGraphicFramePr>
            <a:graphicFrameLocks noChangeAspect="1"/>
          </p:cNvGraphicFramePr>
          <p:nvPr/>
        </p:nvGraphicFramePr>
        <p:xfrm>
          <a:off x="7092280" y="1556792"/>
          <a:ext cx="736600" cy="431800"/>
        </p:xfrm>
        <a:graphic>
          <a:graphicData uri="http://schemas.openxmlformats.org/presentationml/2006/ole">
            <p:oleObj spid="_x0000_s51204" name="Ekvation" r:id="rId4" imgW="368280" imgH="21564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00034" y="285728"/>
            <a:ext cx="7772400" cy="857256"/>
          </a:xfrm>
        </p:spPr>
        <p:txBody>
          <a:bodyPr/>
          <a:lstStyle/>
          <a:p>
            <a:r>
              <a:rPr lang="sv-SE" dirty="0" smtClean="0"/>
              <a:t>Flexible </a:t>
            </a:r>
            <a:r>
              <a:rPr lang="sv-SE" dirty="0" err="1" smtClean="0"/>
              <a:t>parametric</a:t>
            </a:r>
            <a:r>
              <a:rPr lang="sv-SE" dirty="0" smtClean="0"/>
              <a:t> </a:t>
            </a:r>
            <a:r>
              <a:rPr lang="sv-SE" dirty="0" err="1" smtClean="0"/>
              <a:t>survival</a:t>
            </a:r>
            <a:r>
              <a:rPr lang="sv-SE" dirty="0" smtClean="0"/>
              <a:t> </a:t>
            </a:r>
            <a:r>
              <a:rPr lang="sv-SE" dirty="0" err="1" smtClean="0"/>
              <a:t>model</a:t>
            </a:r>
            <a:endParaRPr lang="sv-SE" dirty="0" smtClean="0"/>
          </a:p>
        </p:txBody>
      </p:sp>
      <p:sp>
        <p:nvSpPr>
          <p:cNvPr id="8195" name="Content Placeholder 2"/>
          <p:cNvSpPr>
            <a:spLocks noGrp="1"/>
          </p:cNvSpPr>
          <p:nvPr>
            <p:ph idx="1"/>
          </p:nvPr>
        </p:nvSpPr>
        <p:spPr>
          <a:xfrm>
            <a:off x="571500" y="1214422"/>
            <a:ext cx="7772400" cy="4014778"/>
          </a:xfrm>
        </p:spPr>
        <p:txBody>
          <a:bodyPr/>
          <a:lstStyle/>
          <a:p>
            <a:r>
              <a:rPr lang="en-US" sz="2200" dirty="0" smtClean="0"/>
              <a:t>First introduced by Royston and Parmar</a:t>
            </a:r>
            <a:r>
              <a:rPr lang="en-US" sz="2200" baseline="30000" dirty="0" smtClean="0"/>
              <a:t>2</a:t>
            </a:r>
            <a:r>
              <a:rPr lang="en-US" sz="2200" dirty="0" smtClean="0"/>
              <a:t>, </a:t>
            </a:r>
            <a:r>
              <a:rPr lang="en-US" sz="2200" dirty="0" err="1" smtClean="0">
                <a:latin typeface="Courier New" pitchFamily="49" charset="0"/>
                <a:cs typeface="Courier New" pitchFamily="49" charset="0"/>
              </a:rPr>
              <a:t>stpm</a:t>
            </a:r>
            <a:r>
              <a:rPr lang="en-US" sz="2200" dirty="0" smtClean="0"/>
              <a:t> in Stata</a:t>
            </a:r>
            <a:r>
              <a:rPr lang="en-US" sz="2200" baseline="30000" dirty="0" smtClean="0"/>
              <a:t>3</a:t>
            </a:r>
          </a:p>
          <a:p>
            <a:endParaRPr lang="en-US" sz="1200" dirty="0" smtClean="0"/>
          </a:p>
          <a:p>
            <a:r>
              <a:rPr lang="sv-SE" sz="2200" dirty="0" err="1" smtClean="0">
                <a:solidFill>
                  <a:schemeClr val="tx1"/>
                </a:solidFill>
                <a:latin typeface="+mn-lt"/>
                <a:ea typeface="+mn-ea"/>
                <a:cs typeface="+mn-cs"/>
              </a:rPr>
              <a:t>Consider</a:t>
            </a:r>
            <a:r>
              <a:rPr lang="sv-SE" sz="2200" dirty="0" smtClean="0">
                <a:solidFill>
                  <a:schemeClr val="tx1"/>
                </a:solidFill>
                <a:latin typeface="+mn-lt"/>
                <a:ea typeface="+mn-ea"/>
                <a:cs typeface="+mn-cs"/>
              </a:rPr>
              <a:t> a Weibull </a:t>
            </a:r>
            <a:r>
              <a:rPr lang="sv-SE" sz="2200" dirty="0" err="1" smtClean="0">
                <a:solidFill>
                  <a:schemeClr val="tx1"/>
                </a:solidFill>
                <a:latin typeface="+mn-lt"/>
                <a:ea typeface="+mn-ea"/>
                <a:cs typeface="+mn-cs"/>
              </a:rPr>
              <a:t>survival</a:t>
            </a:r>
            <a:r>
              <a:rPr lang="sv-SE" sz="2200" dirty="0" smtClean="0">
                <a:solidFill>
                  <a:schemeClr val="tx1"/>
                </a:solidFill>
                <a:latin typeface="+mn-lt"/>
                <a:ea typeface="+mn-ea"/>
                <a:cs typeface="+mn-cs"/>
              </a:rPr>
              <a:t> </a:t>
            </a:r>
            <a:r>
              <a:rPr lang="sv-SE" sz="2200" dirty="0" err="1" smtClean="0">
                <a:solidFill>
                  <a:schemeClr val="tx1"/>
                </a:solidFill>
                <a:latin typeface="+mn-lt"/>
                <a:ea typeface="+mn-ea"/>
                <a:cs typeface="+mn-cs"/>
              </a:rPr>
              <a:t>curve</a:t>
            </a:r>
            <a:endParaRPr lang="sv-SE" sz="2200" dirty="0" smtClean="0">
              <a:solidFill>
                <a:schemeClr val="tx1"/>
              </a:solidFill>
              <a:latin typeface="+mn-lt"/>
              <a:ea typeface="+mn-ea"/>
              <a:cs typeface="+mn-cs"/>
            </a:endParaRPr>
          </a:p>
          <a:p>
            <a:pPr>
              <a:buNone/>
            </a:pPr>
            <a:r>
              <a:rPr lang="sv-SE" sz="2200" dirty="0" smtClean="0">
                <a:solidFill>
                  <a:schemeClr val="tx1"/>
                </a:solidFill>
                <a:latin typeface="+mn-lt"/>
                <a:ea typeface="+mn-ea"/>
                <a:cs typeface="+mn-cs"/>
              </a:rPr>
              <a:t>			</a:t>
            </a:r>
          </a:p>
          <a:p>
            <a:pPr>
              <a:buNone/>
            </a:pPr>
            <a:endParaRPr lang="sv-SE" sz="2200" dirty="0" smtClean="0">
              <a:solidFill>
                <a:schemeClr val="tx1"/>
              </a:solidFill>
              <a:latin typeface="+mn-lt"/>
              <a:ea typeface="+mn-ea"/>
              <a:cs typeface="+mn-cs"/>
            </a:endParaRPr>
          </a:p>
          <a:p>
            <a:r>
              <a:rPr lang="en-US" sz="2200" dirty="0" smtClean="0">
                <a:solidFill>
                  <a:schemeClr val="tx1"/>
                </a:solidFill>
                <a:latin typeface="+mn-lt"/>
                <a:ea typeface="+mn-ea"/>
                <a:cs typeface="+mn-cs"/>
              </a:rPr>
              <a:t>Transforming to the log cumulative hazard scale gives</a:t>
            </a:r>
          </a:p>
          <a:p>
            <a:pPr>
              <a:buNone/>
            </a:pPr>
            <a:r>
              <a:rPr lang="sv-SE" sz="2200" dirty="0" smtClean="0">
                <a:solidFill>
                  <a:schemeClr val="tx1"/>
                </a:solidFill>
                <a:latin typeface="+mn-lt"/>
                <a:ea typeface="+mn-ea"/>
                <a:cs typeface="+mn-cs"/>
              </a:rPr>
              <a:t>			</a:t>
            </a:r>
          </a:p>
          <a:p>
            <a:pPr>
              <a:buNone/>
            </a:pPr>
            <a:endParaRPr lang="sv-SE" sz="2200" dirty="0" smtClean="0">
              <a:solidFill>
                <a:schemeClr val="tx1"/>
              </a:solidFill>
              <a:latin typeface="+mn-lt"/>
              <a:ea typeface="+mn-ea"/>
              <a:cs typeface="+mn-cs"/>
            </a:endParaRPr>
          </a:p>
          <a:p>
            <a:r>
              <a:rPr lang="en-US" sz="2200" dirty="0" smtClean="0">
                <a:solidFill>
                  <a:schemeClr val="tx1"/>
                </a:solidFill>
                <a:latin typeface="+mn-lt"/>
                <a:ea typeface="+mn-ea"/>
                <a:cs typeface="+mn-cs"/>
              </a:rPr>
              <a:t>Rather than assuming linearity with         flexible parametric models use restricted cubic splines</a:t>
            </a:r>
            <a:endParaRPr lang="sv-SE" sz="2200" dirty="0" smtClean="0"/>
          </a:p>
        </p:txBody>
      </p:sp>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graphicFrame>
        <p:nvGraphicFramePr>
          <p:cNvPr id="5" name="Object 4"/>
          <p:cNvGraphicFramePr>
            <a:graphicFrameLocks noChangeAspect="1"/>
          </p:cNvGraphicFramePr>
          <p:nvPr/>
        </p:nvGraphicFramePr>
        <p:xfrm>
          <a:off x="3275856" y="2420888"/>
          <a:ext cx="2351578" cy="504056"/>
        </p:xfrm>
        <a:graphic>
          <a:graphicData uri="http://schemas.openxmlformats.org/presentationml/2006/ole">
            <p:oleObj spid="_x0000_s49154" name="Ekvation" r:id="rId3" imgW="1066680" imgH="228600" progId="Equation.3">
              <p:embed/>
            </p:oleObj>
          </a:graphicData>
        </a:graphic>
      </p:graphicFrame>
      <p:graphicFrame>
        <p:nvGraphicFramePr>
          <p:cNvPr id="6" name="Object 5"/>
          <p:cNvGraphicFramePr>
            <a:graphicFrameLocks noChangeAspect="1"/>
          </p:cNvGraphicFramePr>
          <p:nvPr/>
        </p:nvGraphicFramePr>
        <p:xfrm>
          <a:off x="2627784" y="3645024"/>
          <a:ext cx="3456384" cy="485810"/>
        </p:xfrm>
        <a:graphic>
          <a:graphicData uri="http://schemas.openxmlformats.org/presentationml/2006/ole">
            <p:oleObj spid="_x0000_s49155" name="Ekvation" r:id="rId4" imgW="1447560" imgH="203040" progId="Equation.3">
              <p:embed/>
            </p:oleObj>
          </a:graphicData>
        </a:graphic>
      </p:graphicFrame>
      <p:graphicFrame>
        <p:nvGraphicFramePr>
          <p:cNvPr id="49157" name="Object 5"/>
          <p:cNvGraphicFramePr>
            <a:graphicFrameLocks noChangeAspect="1"/>
          </p:cNvGraphicFramePr>
          <p:nvPr/>
        </p:nvGraphicFramePr>
        <p:xfrm>
          <a:off x="5436096" y="4293096"/>
          <a:ext cx="608801" cy="389632"/>
        </p:xfrm>
        <a:graphic>
          <a:graphicData uri="http://schemas.openxmlformats.org/presentationml/2006/ole">
            <p:oleObj spid="_x0000_s49157" name="Ekvation" r:id="rId5" imgW="317160" imgH="203040" progId="Equation.3">
              <p:embed/>
            </p:oleObj>
          </a:graphicData>
        </a:graphic>
      </p:graphicFrame>
      <p:sp>
        <p:nvSpPr>
          <p:cNvPr id="10" name="TextBox 9"/>
          <p:cNvSpPr txBox="1"/>
          <p:nvPr/>
        </p:nvSpPr>
        <p:spPr>
          <a:xfrm>
            <a:off x="467544" y="5157192"/>
            <a:ext cx="8352928" cy="1169551"/>
          </a:xfrm>
          <a:prstGeom prst="rect">
            <a:avLst/>
          </a:prstGeom>
          <a:noFill/>
        </p:spPr>
        <p:txBody>
          <a:bodyPr wrap="square" rtlCol="0">
            <a:spAutoFit/>
          </a:bodyPr>
          <a:lstStyle/>
          <a:p>
            <a:pPr>
              <a:buNone/>
            </a:pPr>
            <a:r>
              <a:rPr lang="en-US" sz="1400" dirty="0" smtClean="0">
                <a:latin typeface="+mn-lt"/>
              </a:rPr>
              <a:t>2. P. Royston and M. K. B. </a:t>
            </a:r>
            <a:r>
              <a:rPr lang="en-US" sz="1400" dirty="0" err="1" smtClean="0">
                <a:latin typeface="+mn-lt"/>
              </a:rPr>
              <a:t>Parmar</a:t>
            </a:r>
            <a:r>
              <a:rPr lang="en-US" sz="1400" dirty="0" smtClean="0">
                <a:latin typeface="+mn-lt"/>
              </a:rPr>
              <a:t>. 2002. Flexible proportional-hazards and proportional-odds models for censored survival data, with application to prognostic </a:t>
            </a:r>
            <a:r>
              <a:rPr lang="en-US" sz="1400" dirty="0" err="1" smtClean="0">
                <a:latin typeface="+mn-lt"/>
              </a:rPr>
              <a:t>modelling</a:t>
            </a:r>
            <a:r>
              <a:rPr lang="en-US" sz="1400" dirty="0" smtClean="0">
                <a:latin typeface="+mn-lt"/>
              </a:rPr>
              <a:t> and estimation of treatment effects.  Statistics in Medicine 21:2175-2197.</a:t>
            </a:r>
          </a:p>
          <a:p>
            <a:pPr>
              <a:buNone/>
            </a:pPr>
            <a:endParaRPr lang="en-US" sz="1400" dirty="0" smtClean="0">
              <a:latin typeface="+mn-lt"/>
            </a:endParaRPr>
          </a:p>
          <a:p>
            <a:pPr>
              <a:buNone/>
            </a:pPr>
            <a:r>
              <a:rPr lang="en-US" sz="1400" dirty="0" smtClean="0">
                <a:latin typeface="+mn-lt"/>
              </a:rPr>
              <a:t>3. P. Royston. 2001. Flexible alternatives to the Cox model, and more.  The </a:t>
            </a:r>
            <a:r>
              <a:rPr lang="en-US" sz="1400" dirty="0" err="1" smtClean="0">
                <a:latin typeface="+mn-lt"/>
              </a:rPr>
              <a:t>Stata</a:t>
            </a:r>
            <a:r>
              <a:rPr lang="en-US" sz="1400" dirty="0" smtClean="0">
                <a:latin typeface="+mn-lt"/>
              </a:rPr>
              <a:t> Journal 1:1-28.</a:t>
            </a:r>
            <a:endParaRPr lang="sv-SE" sz="1400"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67544" y="404664"/>
            <a:ext cx="6604000" cy="1000125"/>
          </a:xfrm>
        </p:spPr>
        <p:txBody>
          <a:bodyPr/>
          <a:lstStyle/>
          <a:p>
            <a:r>
              <a:rPr lang="sv-SE" dirty="0" smtClean="0"/>
              <a:t>Flexible </a:t>
            </a:r>
            <a:r>
              <a:rPr lang="sv-SE" dirty="0" err="1" smtClean="0"/>
              <a:t>parametric</a:t>
            </a:r>
            <a:r>
              <a:rPr lang="sv-SE" dirty="0" smtClean="0"/>
              <a:t> </a:t>
            </a:r>
            <a:r>
              <a:rPr lang="sv-SE" dirty="0" err="1" smtClean="0"/>
              <a:t>survival</a:t>
            </a:r>
            <a:r>
              <a:rPr lang="sv-SE" dirty="0" smtClean="0"/>
              <a:t> </a:t>
            </a:r>
            <a:r>
              <a:rPr lang="sv-SE" dirty="0" err="1" smtClean="0"/>
              <a:t>model</a:t>
            </a:r>
            <a:endParaRPr lang="en-US" dirty="0" smtClean="0"/>
          </a:p>
        </p:txBody>
      </p:sp>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sp>
        <p:nvSpPr>
          <p:cNvPr id="9220" name="Content Placeholder 4"/>
          <p:cNvSpPr>
            <a:spLocks noGrp="1"/>
          </p:cNvSpPr>
          <p:nvPr>
            <p:ph idx="1"/>
          </p:nvPr>
        </p:nvSpPr>
        <p:spPr>
          <a:xfrm>
            <a:off x="467544" y="1412776"/>
            <a:ext cx="7772400" cy="4896544"/>
          </a:xfrm>
        </p:spPr>
        <p:txBody>
          <a:bodyPr/>
          <a:lstStyle/>
          <a:p>
            <a:r>
              <a:rPr lang="en-US" sz="2200" dirty="0" smtClean="0">
                <a:solidFill>
                  <a:schemeClr val="tx1"/>
                </a:solidFill>
                <a:latin typeface="+mn-lt"/>
                <a:ea typeface="+mn-ea"/>
                <a:cs typeface="+mn-cs"/>
              </a:rPr>
              <a:t>Why model on log cumulative hazard scale?</a:t>
            </a:r>
          </a:p>
          <a:p>
            <a:pPr lvl="2"/>
            <a:r>
              <a:rPr lang="en-US" sz="2000" dirty="0" smtClean="0">
                <a:solidFill>
                  <a:schemeClr val="tx1"/>
                </a:solidFill>
                <a:latin typeface="+mn-lt"/>
                <a:ea typeface="+mn-ea"/>
                <a:cs typeface="+mn-cs"/>
              </a:rPr>
              <a:t>a generally stable function, easy to capture the shape</a:t>
            </a:r>
          </a:p>
          <a:p>
            <a:pPr lvl="2"/>
            <a:r>
              <a:rPr lang="en-US" sz="2000" dirty="0" smtClean="0">
                <a:solidFill>
                  <a:schemeClr val="tx1"/>
                </a:solidFill>
                <a:latin typeface="+mn-lt"/>
                <a:ea typeface="+mn-ea"/>
                <a:cs typeface="+mn-cs"/>
              </a:rPr>
              <a:t>easy to transform to the survival and hazard functions</a:t>
            </a:r>
          </a:p>
          <a:p>
            <a:pPr lvl="2"/>
            <a:r>
              <a:rPr lang="en-US" sz="2000" dirty="0" smtClean="0">
                <a:solidFill>
                  <a:schemeClr val="tx1"/>
                </a:solidFill>
                <a:latin typeface="+mn-lt"/>
                <a:ea typeface="+mn-ea"/>
                <a:cs typeface="+mn-cs"/>
              </a:rPr>
              <a:t>under the proportional hazards assumption covariate effects are</a:t>
            </a:r>
            <a:r>
              <a:rPr lang="sv-SE" sz="2000" dirty="0" smtClean="0">
                <a:solidFill>
                  <a:schemeClr val="tx1"/>
                </a:solidFill>
                <a:latin typeface="+mn-lt"/>
                <a:ea typeface="+mn-ea"/>
                <a:cs typeface="+mn-cs"/>
              </a:rPr>
              <a:t> </a:t>
            </a:r>
            <a:r>
              <a:rPr lang="sv-SE" sz="2000" dirty="0" err="1" smtClean="0">
                <a:solidFill>
                  <a:schemeClr val="tx1"/>
                </a:solidFill>
                <a:latin typeface="+mn-lt"/>
                <a:ea typeface="+mn-ea"/>
                <a:cs typeface="+mn-cs"/>
              </a:rPr>
              <a:t>interpreted</a:t>
            </a:r>
            <a:r>
              <a:rPr lang="sv-SE" sz="2000" dirty="0" smtClean="0">
                <a:solidFill>
                  <a:schemeClr val="tx1"/>
                </a:solidFill>
                <a:latin typeface="+mn-lt"/>
                <a:ea typeface="+mn-ea"/>
                <a:cs typeface="+mn-cs"/>
              </a:rPr>
              <a:t> as </a:t>
            </a:r>
            <a:r>
              <a:rPr lang="sv-SE" sz="2000" dirty="0" err="1" smtClean="0">
                <a:solidFill>
                  <a:schemeClr val="tx1"/>
                </a:solidFill>
                <a:latin typeface="+mn-lt"/>
                <a:ea typeface="+mn-ea"/>
                <a:cs typeface="+mn-cs"/>
              </a:rPr>
              <a:t>hazard</a:t>
            </a:r>
            <a:r>
              <a:rPr lang="sv-SE" sz="2000" dirty="0" smtClean="0">
                <a:solidFill>
                  <a:schemeClr val="tx1"/>
                </a:solidFill>
                <a:latin typeface="+mn-lt"/>
                <a:ea typeface="+mn-ea"/>
                <a:cs typeface="+mn-cs"/>
              </a:rPr>
              <a:t> </a:t>
            </a:r>
            <a:r>
              <a:rPr lang="sv-SE" sz="2000" dirty="0" err="1" smtClean="0">
                <a:solidFill>
                  <a:schemeClr val="tx1"/>
                </a:solidFill>
                <a:latin typeface="+mn-lt"/>
                <a:ea typeface="+mn-ea"/>
                <a:cs typeface="+mn-cs"/>
              </a:rPr>
              <a:t>ratios</a:t>
            </a:r>
            <a:endParaRPr lang="sv-SE" sz="2000" dirty="0" smtClean="0">
              <a:solidFill>
                <a:schemeClr val="tx1"/>
              </a:solidFill>
              <a:latin typeface="+mn-lt"/>
              <a:ea typeface="+mn-ea"/>
              <a:cs typeface="+mn-cs"/>
            </a:endParaRPr>
          </a:p>
          <a:p>
            <a:pPr>
              <a:buNone/>
            </a:pPr>
            <a:endParaRPr lang="sv-SE" sz="1200" dirty="0" smtClean="0">
              <a:solidFill>
                <a:schemeClr val="tx1"/>
              </a:solidFill>
              <a:latin typeface="+mn-lt"/>
              <a:ea typeface="+mn-ea"/>
              <a:cs typeface="+mn-cs"/>
            </a:endParaRPr>
          </a:p>
          <a:p>
            <a:pPr>
              <a:buNone/>
            </a:pPr>
            <a:endParaRPr lang="sv-SE" sz="1200" dirty="0" smtClean="0">
              <a:solidFill>
                <a:schemeClr val="tx1"/>
              </a:solidFill>
              <a:latin typeface="+mn-lt"/>
              <a:ea typeface="+mn-ea"/>
              <a:cs typeface="+mn-cs"/>
            </a:endParaRPr>
          </a:p>
          <a:p>
            <a:r>
              <a:rPr lang="en-US" sz="2200" dirty="0" smtClean="0">
                <a:solidFill>
                  <a:schemeClr val="tx1"/>
                </a:solidFill>
                <a:latin typeface="+mn-lt"/>
                <a:ea typeface="+mn-ea"/>
                <a:cs typeface="+mn-cs"/>
              </a:rPr>
              <a:t>Restricted cubic </a:t>
            </a:r>
            <a:r>
              <a:rPr lang="en-US" sz="2200" dirty="0" err="1" smtClean="0">
                <a:solidFill>
                  <a:schemeClr val="tx1"/>
                </a:solidFill>
                <a:latin typeface="+mn-lt"/>
                <a:ea typeface="+mn-ea"/>
                <a:cs typeface="+mn-cs"/>
              </a:rPr>
              <a:t>splines</a:t>
            </a:r>
            <a:r>
              <a:rPr lang="en-US" sz="2200" dirty="0" smtClean="0">
                <a:solidFill>
                  <a:schemeClr val="tx1"/>
                </a:solidFill>
                <a:latin typeface="+mn-lt"/>
                <a:ea typeface="+mn-ea"/>
                <a:cs typeface="+mn-cs"/>
              </a:rPr>
              <a:t> with k number of knots are used to model the </a:t>
            </a:r>
            <a:r>
              <a:rPr lang="sv-SE" sz="2200" dirty="0" smtClean="0">
                <a:solidFill>
                  <a:schemeClr val="tx1"/>
                </a:solidFill>
                <a:latin typeface="+mn-lt"/>
                <a:ea typeface="+mn-ea"/>
                <a:cs typeface="+mn-cs"/>
              </a:rPr>
              <a:t>log </a:t>
            </a:r>
            <a:r>
              <a:rPr lang="sv-SE" sz="2200" dirty="0" err="1" smtClean="0">
                <a:solidFill>
                  <a:schemeClr val="tx1"/>
                </a:solidFill>
                <a:latin typeface="+mn-lt"/>
                <a:ea typeface="+mn-ea"/>
                <a:cs typeface="+mn-cs"/>
              </a:rPr>
              <a:t>baseline</a:t>
            </a:r>
            <a:r>
              <a:rPr lang="sv-SE" sz="2200" dirty="0" smtClean="0">
                <a:solidFill>
                  <a:schemeClr val="tx1"/>
                </a:solidFill>
                <a:latin typeface="+mn-lt"/>
                <a:ea typeface="+mn-ea"/>
                <a:cs typeface="+mn-cs"/>
              </a:rPr>
              <a:t> </a:t>
            </a:r>
            <a:r>
              <a:rPr lang="sv-SE" sz="2200" dirty="0" err="1" smtClean="0">
                <a:solidFill>
                  <a:schemeClr val="tx1"/>
                </a:solidFill>
                <a:latin typeface="+mn-lt"/>
                <a:ea typeface="+mn-ea"/>
                <a:cs typeface="+mn-cs"/>
              </a:rPr>
              <a:t>cumulative</a:t>
            </a:r>
            <a:r>
              <a:rPr lang="sv-SE" sz="2200" dirty="0" smtClean="0">
                <a:solidFill>
                  <a:schemeClr val="tx1"/>
                </a:solidFill>
                <a:latin typeface="+mn-lt"/>
                <a:ea typeface="+mn-ea"/>
                <a:cs typeface="+mn-cs"/>
              </a:rPr>
              <a:t> </a:t>
            </a:r>
            <a:r>
              <a:rPr lang="sv-SE" sz="2200" dirty="0" err="1" smtClean="0">
                <a:solidFill>
                  <a:schemeClr val="tx1"/>
                </a:solidFill>
                <a:latin typeface="+mn-lt"/>
                <a:ea typeface="+mn-ea"/>
                <a:cs typeface="+mn-cs"/>
              </a:rPr>
              <a:t>hazard</a:t>
            </a:r>
            <a:endParaRPr lang="sv-SE" sz="2200" dirty="0" smtClean="0">
              <a:solidFill>
                <a:schemeClr val="tx1"/>
              </a:solidFill>
              <a:latin typeface="+mn-lt"/>
              <a:ea typeface="+mn-ea"/>
              <a:cs typeface="+mn-cs"/>
            </a:endParaRPr>
          </a:p>
          <a:p>
            <a:endParaRPr lang="sv-SE" sz="2800" dirty="0" smtClean="0">
              <a:solidFill>
                <a:schemeClr val="tx1"/>
              </a:solidFill>
              <a:latin typeface="+mn-lt"/>
              <a:ea typeface="+mn-ea"/>
              <a:cs typeface="+mn-cs"/>
            </a:endParaRPr>
          </a:p>
          <a:p>
            <a:pPr>
              <a:buNone/>
            </a:pPr>
            <a:r>
              <a:rPr lang="sv-SE" sz="2200" dirty="0" smtClean="0"/>
              <a:t>		</a:t>
            </a:r>
          </a:p>
          <a:p>
            <a:pPr>
              <a:buNone/>
            </a:pPr>
            <a:r>
              <a:rPr lang="sv-SE" sz="2200" dirty="0" smtClean="0"/>
              <a:t>     </a:t>
            </a:r>
            <a:r>
              <a:rPr lang="sv-SE" sz="2200" dirty="0" err="1" smtClean="0"/>
              <a:t>where</a:t>
            </a:r>
            <a:r>
              <a:rPr lang="sv-SE" sz="2200" dirty="0" smtClean="0"/>
              <a:t>     is a </a:t>
            </a:r>
            <a:r>
              <a:rPr lang="sv-SE" sz="2200" dirty="0" err="1" smtClean="0"/>
              <a:t>function</a:t>
            </a:r>
            <a:r>
              <a:rPr lang="sv-SE" sz="2200" dirty="0" smtClean="0"/>
              <a:t> of           </a:t>
            </a:r>
          </a:p>
        </p:txBody>
      </p:sp>
      <p:graphicFrame>
        <p:nvGraphicFramePr>
          <p:cNvPr id="5" name="Object 4"/>
          <p:cNvGraphicFramePr>
            <a:graphicFrameLocks noChangeAspect="1"/>
          </p:cNvGraphicFramePr>
          <p:nvPr/>
        </p:nvGraphicFramePr>
        <p:xfrm>
          <a:off x="2389188" y="4652963"/>
          <a:ext cx="3771900" cy="434975"/>
        </p:xfrm>
        <a:graphic>
          <a:graphicData uri="http://schemas.openxmlformats.org/presentationml/2006/ole">
            <p:oleObj spid="_x0000_s50178" name="Ekvation" r:id="rId3" imgW="1981080" imgH="228600" progId="Equation.3">
              <p:embed/>
            </p:oleObj>
          </a:graphicData>
        </a:graphic>
      </p:graphicFrame>
      <p:graphicFrame>
        <p:nvGraphicFramePr>
          <p:cNvPr id="50179" name="Object 3"/>
          <p:cNvGraphicFramePr>
            <a:graphicFrameLocks noChangeAspect="1"/>
          </p:cNvGraphicFramePr>
          <p:nvPr/>
        </p:nvGraphicFramePr>
        <p:xfrm>
          <a:off x="1763688" y="5229200"/>
          <a:ext cx="288032" cy="569913"/>
        </p:xfrm>
        <a:graphic>
          <a:graphicData uri="http://schemas.openxmlformats.org/presentationml/2006/ole">
            <p:oleObj spid="_x0000_s50179" name="Ekvation" r:id="rId4" imgW="164880" imgH="241200" progId="Equation.3">
              <p:embed/>
            </p:oleObj>
          </a:graphicData>
        </a:graphic>
      </p:graphicFrame>
      <p:graphicFrame>
        <p:nvGraphicFramePr>
          <p:cNvPr id="50181" name="Object 5"/>
          <p:cNvGraphicFramePr>
            <a:graphicFrameLocks noChangeAspect="1"/>
          </p:cNvGraphicFramePr>
          <p:nvPr/>
        </p:nvGraphicFramePr>
        <p:xfrm>
          <a:off x="3923928" y="5373216"/>
          <a:ext cx="609600" cy="360536"/>
        </p:xfrm>
        <a:graphic>
          <a:graphicData uri="http://schemas.openxmlformats.org/presentationml/2006/ole">
            <p:oleObj spid="_x0000_s50181" name="Ekvation" r:id="rId5" imgW="317160" imgH="203040" progId="Equation.3">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12776"/>
            <a:ext cx="7772400" cy="3168352"/>
          </a:xfrm>
        </p:spPr>
        <p:txBody>
          <a:bodyPr/>
          <a:lstStyle/>
          <a:p>
            <a:r>
              <a:rPr lang="en-US" sz="2200" dirty="0" smtClean="0"/>
              <a:t>When introducing covariates</a:t>
            </a:r>
          </a:p>
          <a:p>
            <a:endParaRPr lang="en-US" sz="2200" dirty="0" smtClean="0"/>
          </a:p>
          <a:p>
            <a:endParaRPr lang="en-US" sz="2800" dirty="0" smtClean="0"/>
          </a:p>
          <a:p>
            <a:r>
              <a:rPr lang="en-US" sz="2200" dirty="0" smtClean="0"/>
              <a:t>Possible to include time-dependant effects (non-proportional hazards) </a:t>
            </a:r>
          </a:p>
          <a:p>
            <a:endParaRPr lang="en-US" sz="2200" dirty="0" smtClean="0"/>
          </a:p>
          <a:p>
            <a:r>
              <a:rPr lang="sv-SE" sz="2200" dirty="0" err="1" smtClean="0"/>
              <a:t>Extended</a:t>
            </a:r>
            <a:r>
              <a:rPr lang="sv-SE" sz="2200" dirty="0" smtClean="0"/>
              <a:t> to relative survival</a:t>
            </a:r>
            <a:r>
              <a:rPr lang="sv-SE" sz="2200" baseline="30000" dirty="0" smtClean="0"/>
              <a:t>4</a:t>
            </a:r>
            <a:r>
              <a:rPr lang="sv-SE" sz="2200" dirty="0" smtClean="0"/>
              <a:t>, </a:t>
            </a:r>
            <a:r>
              <a:rPr lang="sv-SE" sz="2200" dirty="0" smtClean="0">
                <a:latin typeface="Courier New" pitchFamily="49" charset="0"/>
                <a:cs typeface="Courier New" pitchFamily="49" charset="0"/>
              </a:rPr>
              <a:t>stpm2</a:t>
            </a:r>
            <a:r>
              <a:rPr lang="sv-SE" sz="2200" dirty="0" smtClean="0"/>
              <a:t> in Stata</a:t>
            </a:r>
            <a:r>
              <a:rPr lang="sv-SE" sz="2200" baseline="30000" dirty="0" smtClean="0"/>
              <a:t>5</a:t>
            </a:r>
          </a:p>
          <a:p>
            <a:endParaRPr lang="sv-SE" sz="2200" dirty="0" smtClean="0"/>
          </a:p>
          <a:p>
            <a:endParaRPr lang="sv-SE" sz="2200" dirty="0"/>
          </a:p>
        </p:txBody>
      </p:sp>
      <p:sp>
        <p:nvSpPr>
          <p:cNvPr id="4" name="Footer Placeholder 3"/>
          <p:cNvSpPr>
            <a:spLocks noGrp="1"/>
          </p:cNvSpPr>
          <p:nvPr>
            <p:ph type="ftr" sz="quarter" idx="11"/>
          </p:nvPr>
        </p:nvSpPr>
        <p:spPr/>
        <p:txBody>
          <a:bodyPr/>
          <a:lstStyle/>
          <a:p>
            <a:pPr>
              <a:defRPr/>
            </a:pPr>
            <a:r>
              <a:rPr lang="en-US" smtClean="0"/>
              <a:t>Project presentation Leicester 29 April 2010  www.ki.se/research/thereseandersson</a:t>
            </a:r>
            <a:endParaRPr lang="sv-SE" dirty="0"/>
          </a:p>
        </p:txBody>
      </p:sp>
      <p:sp>
        <p:nvSpPr>
          <p:cNvPr id="5" name="Title 1"/>
          <p:cNvSpPr>
            <a:spLocks noGrp="1"/>
          </p:cNvSpPr>
          <p:nvPr>
            <p:ph type="title"/>
          </p:nvPr>
        </p:nvSpPr>
        <p:spPr>
          <a:xfrm>
            <a:off x="539552" y="404664"/>
            <a:ext cx="6604000" cy="1000125"/>
          </a:xfrm>
        </p:spPr>
        <p:txBody>
          <a:bodyPr/>
          <a:lstStyle/>
          <a:p>
            <a:r>
              <a:rPr lang="sv-SE" dirty="0" smtClean="0"/>
              <a:t>Flexible </a:t>
            </a:r>
            <a:r>
              <a:rPr lang="sv-SE" dirty="0" err="1" smtClean="0"/>
              <a:t>parametric</a:t>
            </a:r>
            <a:r>
              <a:rPr lang="sv-SE" dirty="0" smtClean="0"/>
              <a:t> </a:t>
            </a:r>
            <a:r>
              <a:rPr lang="sv-SE" dirty="0" err="1" smtClean="0"/>
              <a:t>survival</a:t>
            </a:r>
            <a:r>
              <a:rPr lang="sv-SE" dirty="0" smtClean="0"/>
              <a:t> </a:t>
            </a:r>
            <a:r>
              <a:rPr lang="sv-SE" dirty="0" err="1" smtClean="0"/>
              <a:t>model</a:t>
            </a:r>
            <a:endParaRPr lang="en-US" dirty="0" smtClean="0"/>
          </a:p>
        </p:txBody>
      </p:sp>
      <p:graphicFrame>
        <p:nvGraphicFramePr>
          <p:cNvPr id="55299" name="Object 3"/>
          <p:cNvGraphicFramePr>
            <a:graphicFrameLocks noChangeAspect="1"/>
          </p:cNvGraphicFramePr>
          <p:nvPr/>
        </p:nvGraphicFramePr>
        <p:xfrm>
          <a:off x="1763688" y="2060848"/>
          <a:ext cx="4449762" cy="434975"/>
        </p:xfrm>
        <a:graphic>
          <a:graphicData uri="http://schemas.openxmlformats.org/presentationml/2006/ole">
            <p:oleObj spid="_x0000_s55299" name="Ekvation" r:id="rId3" imgW="2336760" imgH="228600" progId="Equation.3">
              <p:embed/>
            </p:oleObj>
          </a:graphicData>
        </a:graphic>
      </p:graphicFrame>
      <p:sp>
        <p:nvSpPr>
          <p:cNvPr id="9" name="TextBox 8"/>
          <p:cNvSpPr txBox="1"/>
          <p:nvPr/>
        </p:nvSpPr>
        <p:spPr>
          <a:xfrm>
            <a:off x="539552" y="5013176"/>
            <a:ext cx="8280920" cy="1600438"/>
          </a:xfrm>
          <a:prstGeom prst="rect">
            <a:avLst/>
          </a:prstGeom>
          <a:noFill/>
        </p:spPr>
        <p:txBody>
          <a:bodyPr wrap="square" rtlCol="0">
            <a:spAutoFit/>
          </a:bodyPr>
          <a:lstStyle/>
          <a:p>
            <a:r>
              <a:rPr lang="en-US" sz="1400" dirty="0" smtClean="0">
                <a:latin typeface="+mn-lt"/>
              </a:rPr>
              <a:t>4. C. P. Nelson, P. C. Lambert, I. B. Squire and D. R. Jones. 2007.  Flexible parametric models for relative survival, with application in coronary heart disease. Statistics in Medicine 26:5486–5498.</a:t>
            </a:r>
          </a:p>
          <a:p>
            <a:pPr>
              <a:buNone/>
            </a:pPr>
            <a:endParaRPr lang="en-US" sz="1400" dirty="0" smtClean="0">
              <a:latin typeface="+mn-lt"/>
            </a:endParaRPr>
          </a:p>
          <a:p>
            <a:pPr>
              <a:buNone/>
            </a:pPr>
            <a:r>
              <a:rPr lang="en-US" sz="1400" dirty="0" smtClean="0">
                <a:latin typeface="+mn-lt"/>
              </a:rPr>
              <a:t>5. P. C. Lambert and P. Royston. 2009. Further development of flexible parametric models for survival analysis. </a:t>
            </a:r>
            <a:r>
              <a:rPr lang="en-US" sz="1400" dirty="0" err="1" smtClean="0">
                <a:latin typeface="+mn-lt"/>
              </a:rPr>
              <a:t>Stata</a:t>
            </a:r>
            <a:r>
              <a:rPr lang="en-US" sz="1400" dirty="0" smtClean="0">
                <a:latin typeface="+mn-lt"/>
              </a:rPr>
              <a:t> Journal 9:</a:t>
            </a:r>
            <a:r>
              <a:rPr lang="sv-SE" sz="1400" dirty="0" smtClean="0">
                <a:latin typeface="+mn-lt"/>
              </a:rPr>
              <a:t> 265-290</a:t>
            </a:r>
            <a:r>
              <a:rPr lang="en-US" sz="1400" dirty="0" smtClean="0">
                <a:latin typeface="+mn-lt"/>
              </a:rPr>
              <a:t>.</a:t>
            </a:r>
          </a:p>
          <a:p>
            <a:pPr>
              <a:buNone/>
            </a:pPr>
            <a:endParaRPr lang="en-US" sz="1400" dirty="0" smtClean="0">
              <a:latin typeface="+mn-lt"/>
            </a:endParaRPr>
          </a:p>
          <a:p>
            <a:endParaRPr lang="sv-SE" sz="1400" dirty="0">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00034" y="500042"/>
            <a:ext cx="7772400" cy="714375"/>
          </a:xfrm>
        </p:spPr>
        <p:txBody>
          <a:bodyPr/>
          <a:lstStyle/>
          <a:p>
            <a:r>
              <a:rPr lang="sv-SE" dirty="0" smtClean="0"/>
              <a:t>Flexible </a:t>
            </a:r>
            <a:r>
              <a:rPr lang="sv-SE" dirty="0" err="1" smtClean="0"/>
              <a:t>parametric</a:t>
            </a:r>
            <a:r>
              <a:rPr lang="sv-SE" dirty="0" smtClean="0"/>
              <a:t> </a:t>
            </a:r>
            <a:r>
              <a:rPr lang="sv-SE" dirty="0" err="1" smtClean="0"/>
              <a:t>cure</a:t>
            </a:r>
            <a:r>
              <a:rPr lang="sv-SE" dirty="0" smtClean="0"/>
              <a:t> model</a:t>
            </a:r>
          </a:p>
        </p:txBody>
      </p:sp>
      <p:sp>
        <p:nvSpPr>
          <p:cNvPr id="4" name="Footer Placeholder 3"/>
          <p:cNvSpPr>
            <a:spLocks noGrp="1"/>
          </p:cNvSpPr>
          <p:nvPr>
            <p:ph type="ftr" sz="quarter" idx="11"/>
          </p:nvPr>
        </p:nvSpPr>
        <p:spPr/>
        <p:txBody>
          <a:bodyPr/>
          <a:lstStyle/>
          <a:p>
            <a:pPr>
              <a:defRPr/>
            </a:pPr>
            <a:r>
              <a:rPr lang="en-US" dirty="0" err="1" smtClean="0"/>
              <a:t>Stata</a:t>
            </a:r>
            <a:r>
              <a:rPr lang="en-US" dirty="0" smtClean="0"/>
              <a:t> Users Group Meeting UK  2010</a:t>
            </a:r>
          </a:p>
          <a:p>
            <a:pPr>
              <a:defRPr/>
            </a:pPr>
            <a:r>
              <a:rPr lang="en-US" dirty="0" smtClean="0"/>
              <a:t>Therese Andersson</a:t>
            </a:r>
            <a:endParaRPr lang="sv-SE" dirty="0"/>
          </a:p>
        </p:txBody>
      </p:sp>
      <p:sp>
        <p:nvSpPr>
          <p:cNvPr id="6" name="Content Placeholder 5"/>
          <p:cNvSpPr>
            <a:spLocks noGrp="1"/>
          </p:cNvSpPr>
          <p:nvPr>
            <p:ph idx="1"/>
          </p:nvPr>
        </p:nvSpPr>
        <p:spPr>
          <a:xfrm>
            <a:off x="571472" y="1643050"/>
            <a:ext cx="7772400" cy="4114800"/>
          </a:xfrm>
        </p:spPr>
        <p:txBody>
          <a:bodyPr/>
          <a:lstStyle/>
          <a:p>
            <a:r>
              <a:rPr lang="en-US" sz="2200" dirty="0" smtClean="0">
                <a:solidFill>
                  <a:schemeClr val="tx1"/>
                </a:solidFill>
                <a:latin typeface="+mn-lt"/>
                <a:ea typeface="+mn-ea"/>
                <a:cs typeface="+mn-cs"/>
              </a:rPr>
              <a:t>When cure is reached the excess hazard rate is zero, and the cumulative excess hazard is constant.</a:t>
            </a:r>
          </a:p>
          <a:p>
            <a:endParaRPr lang="en-US" sz="2200" dirty="0" smtClean="0">
              <a:solidFill>
                <a:schemeClr val="tx1"/>
              </a:solidFill>
              <a:latin typeface="+mn-lt"/>
              <a:ea typeface="+mn-ea"/>
              <a:cs typeface="+mn-cs"/>
            </a:endParaRPr>
          </a:p>
          <a:p>
            <a:r>
              <a:rPr lang="en-US" sz="2200" dirty="0" smtClean="0">
                <a:solidFill>
                  <a:schemeClr val="tx1"/>
                </a:solidFill>
                <a:latin typeface="+mn-lt"/>
                <a:ea typeface="+mn-ea"/>
                <a:cs typeface="+mn-cs"/>
              </a:rPr>
              <a:t>By incorporating an extra constraint on the log cumulative excess hazard after the last knot, so that we force it not only to be linear but also to have zero slope, we are able to estimate the cure proportion.</a:t>
            </a:r>
          </a:p>
          <a:p>
            <a:endParaRPr lang="en-US" sz="2200" dirty="0" smtClean="0"/>
          </a:p>
          <a:p>
            <a:r>
              <a:rPr lang="en-US" sz="2200" dirty="0" smtClean="0"/>
              <a:t>This is done by calculating the splines backwards and introduce a constraint on the linear spline parameter in the regression model.</a:t>
            </a:r>
            <a:endParaRPr lang="sv-SE"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O_presentation">
  <a:themeElements>
    <a:clrScheme name="">
      <a:dk1>
        <a:srgbClr val="000000"/>
      </a:dk1>
      <a:lt1>
        <a:srgbClr val="FFFFFF"/>
      </a:lt1>
      <a:dk2>
        <a:srgbClr val="000000"/>
      </a:dk2>
      <a:lt2>
        <a:srgbClr val="808080"/>
      </a:lt2>
      <a:accent1>
        <a:srgbClr val="870052"/>
      </a:accent1>
      <a:accent2>
        <a:srgbClr val="9FE6E9"/>
      </a:accent2>
      <a:accent3>
        <a:srgbClr val="FFFFFF"/>
      </a:accent3>
      <a:accent4>
        <a:srgbClr val="000000"/>
      </a:accent4>
      <a:accent5>
        <a:srgbClr val="C3AAB3"/>
      </a:accent5>
      <a:accent6>
        <a:srgbClr val="90D0D3"/>
      </a:accent6>
      <a:hlink>
        <a:srgbClr val="D40963"/>
      </a:hlink>
      <a:folHlink>
        <a:srgbClr val="CBCBCB"/>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761B54"/>
        </a:accent1>
        <a:accent2>
          <a:srgbClr val="97D8DA"/>
        </a:accent2>
        <a:accent3>
          <a:srgbClr val="FFFFFF"/>
        </a:accent3>
        <a:accent4>
          <a:srgbClr val="000000"/>
        </a:accent4>
        <a:accent5>
          <a:srgbClr val="BDABB3"/>
        </a:accent5>
        <a:accent6>
          <a:srgbClr val="88C4C5"/>
        </a:accent6>
        <a:hlink>
          <a:srgbClr val="CF0063"/>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NO_presentation</Template>
  <TotalTime>1505</TotalTime>
  <Words>724</Words>
  <Application>Microsoft Office PowerPoint</Application>
  <PresentationFormat>On-screen Show (4:3)</PresentationFormat>
  <Paragraphs>137</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NO_presentation</vt:lpstr>
      <vt:lpstr>Ekvation</vt:lpstr>
      <vt:lpstr> Cure models within the framework of flexible parametric survival models   </vt:lpstr>
      <vt:lpstr>Relative survival</vt:lpstr>
      <vt:lpstr>Definition of statistical cure</vt:lpstr>
      <vt:lpstr>Cure models</vt:lpstr>
      <vt:lpstr>Cure models</vt:lpstr>
      <vt:lpstr>Flexible parametric survival model</vt:lpstr>
      <vt:lpstr>Flexible parametric survival model</vt:lpstr>
      <vt:lpstr>Flexible parametric survival model</vt:lpstr>
      <vt:lpstr>Flexible parametric cure model</vt:lpstr>
      <vt:lpstr>Flexible parametric cure model</vt:lpstr>
      <vt:lpstr>Comparing non-mixture and flexible  parametric cure model </vt:lpstr>
      <vt:lpstr>Comparing non-mixture and flexible  cure model </vt:lpstr>
      <vt:lpstr>Flexible parametric cure model</vt:lpstr>
      <vt:lpstr>Comparing non-mixture and flexible  cure model </vt:lpstr>
      <vt:lpstr>Comparing non-mixture and flexible  cure model </vt:lpstr>
      <vt:lpstr>Comparing non-mixture and flexible  cure model </vt:lpstr>
      <vt:lpstr>Thank you for listening!    .ssc install stpm2</vt:lpstr>
    </vt:vector>
  </TitlesOfParts>
  <Company>Karolinska Institutet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Socioeconomic Status Influence the Prospect of Cure from Colon Cancer  A Population-based Study in Sweden 1965-2000</dc:title>
  <dc:creator>sanelo</dc:creator>
  <cp:lastModifiedBy>theand</cp:lastModifiedBy>
  <cp:revision>142</cp:revision>
  <cp:lastPrinted>2005-09-23T14:22:03Z</cp:lastPrinted>
  <dcterms:created xsi:type="dcterms:W3CDTF">2009-05-13T13:39:15Z</dcterms:created>
  <dcterms:modified xsi:type="dcterms:W3CDTF">2010-09-09T09:56:29Z</dcterms:modified>
</cp:coreProperties>
</file>