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23"/>
  </p:notesMasterIdLst>
  <p:sldIdLst>
    <p:sldId id="281" r:id="rId2"/>
    <p:sldId id="256" r:id="rId3"/>
    <p:sldId id="277" r:id="rId4"/>
    <p:sldId id="261" r:id="rId5"/>
    <p:sldId id="278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9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E9DE"/>
    <a:srgbClr val="0F2042"/>
    <a:srgbClr val="003E7E"/>
    <a:srgbClr val="002E36"/>
    <a:srgbClr val="0066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D10F87-802F-4DC1-B61B-17E2D310B765}" v="1" dt="2023-10-19T11:49:52.3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–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Medium Style 2 –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799B23B-EC83-4686-B30A-512413B5E67A}" styleName="Light Style 3 –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9649" autoAdjust="0"/>
  </p:normalViewPr>
  <p:slideViewPr>
    <p:cSldViewPr snapToGrid="0">
      <p:cViewPr varScale="1">
        <p:scale>
          <a:sx n="40" d="100"/>
          <a:sy n="40" d="100"/>
        </p:scale>
        <p:origin x="166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6B3845-6C17-46E0-92BF-C25B55AF97E0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7ADFE0C-474D-4538-9A7F-2970660E3847}">
      <dgm:prSet phldrT="[Text]" custT="1"/>
      <dgm:spPr/>
      <dgm:t>
        <a:bodyPr/>
        <a:lstStyle/>
        <a:p>
          <a:r>
            <a:rPr lang="en-GB" sz="1000" dirty="0"/>
            <a:t>Frontier </a:t>
          </a:r>
        </a:p>
      </dgm:t>
    </dgm:pt>
    <dgm:pt modelId="{74CE885B-C837-40D6-B7AA-F92D7E53EB7F}" type="parTrans" cxnId="{561751C6-2AF7-4AED-B949-4D45F14345A1}">
      <dgm:prSet/>
      <dgm:spPr/>
      <dgm:t>
        <a:bodyPr/>
        <a:lstStyle/>
        <a:p>
          <a:endParaRPr lang="en-GB" sz="980"/>
        </a:p>
      </dgm:t>
    </dgm:pt>
    <dgm:pt modelId="{21ACF89B-D55D-43F7-B9FA-F36E2AAC4EDB}" type="sibTrans" cxnId="{561751C6-2AF7-4AED-B949-4D45F14345A1}">
      <dgm:prSet/>
      <dgm:spPr/>
      <dgm:t>
        <a:bodyPr/>
        <a:lstStyle/>
        <a:p>
          <a:endParaRPr lang="en-GB" sz="980"/>
        </a:p>
      </dgm:t>
    </dgm:pt>
    <dgm:pt modelId="{F9CE2D1D-12BD-4713-B3ED-95377FFB818E}">
      <dgm:prSet phldrT="[Text]" custT="1"/>
      <dgm:spPr/>
      <dgm:t>
        <a:bodyPr/>
        <a:lstStyle/>
        <a:p>
          <a:r>
            <a:rPr lang="en-GB" sz="1000" dirty="0"/>
            <a:t>Average</a:t>
          </a:r>
        </a:p>
      </dgm:t>
    </dgm:pt>
    <dgm:pt modelId="{D53D3222-E94D-4383-A523-BA1AB5FC12E8}" type="parTrans" cxnId="{C45AF465-9B38-4D72-B837-383122AC4710}">
      <dgm:prSet/>
      <dgm:spPr/>
      <dgm:t>
        <a:bodyPr/>
        <a:lstStyle/>
        <a:p>
          <a:endParaRPr lang="en-GB" sz="980"/>
        </a:p>
      </dgm:t>
    </dgm:pt>
    <dgm:pt modelId="{90FE22FC-D245-4C70-A2BC-459CD768E21B}" type="sibTrans" cxnId="{C45AF465-9B38-4D72-B837-383122AC4710}">
      <dgm:prSet/>
      <dgm:spPr/>
      <dgm:t>
        <a:bodyPr/>
        <a:lstStyle/>
        <a:p>
          <a:endParaRPr lang="en-GB" sz="980"/>
        </a:p>
      </dgm:t>
    </dgm:pt>
    <dgm:pt modelId="{5A92572A-CBF9-4CF2-BF22-A183F62E3992}" type="asst">
      <dgm:prSet phldrT="[Text]" custT="1"/>
      <dgm:spPr/>
      <dgm:t>
        <a:bodyPr/>
        <a:lstStyle/>
        <a:p>
          <a:r>
            <a:rPr lang="en-GB" sz="1000" dirty="0"/>
            <a:t>Multi-Dimensional</a:t>
          </a:r>
        </a:p>
      </dgm:t>
    </dgm:pt>
    <dgm:pt modelId="{509BDB26-E805-4761-9AC2-E5BC2C2F58BD}" type="sibTrans" cxnId="{F5E9973D-83A0-469C-AB29-80AE38BC7773}">
      <dgm:prSet/>
      <dgm:spPr/>
      <dgm:t>
        <a:bodyPr/>
        <a:lstStyle/>
        <a:p>
          <a:endParaRPr lang="en-GB" sz="980"/>
        </a:p>
      </dgm:t>
    </dgm:pt>
    <dgm:pt modelId="{558D96D9-3951-4FF7-8B75-A052EC21D0BD}" type="parTrans" cxnId="{F5E9973D-83A0-469C-AB29-80AE38BC7773}">
      <dgm:prSet/>
      <dgm:spPr/>
      <dgm:t>
        <a:bodyPr/>
        <a:lstStyle/>
        <a:p>
          <a:endParaRPr lang="en-GB" sz="980"/>
        </a:p>
      </dgm:t>
    </dgm:pt>
    <dgm:pt modelId="{8169744C-45B9-4C7E-93B4-CD13DFEC7DCF}" type="asst">
      <dgm:prSet custT="1"/>
      <dgm:spPr/>
      <dgm:t>
        <a:bodyPr/>
        <a:lstStyle/>
        <a:p>
          <a:r>
            <a:rPr lang="en-GB" sz="1000" dirty="0"/>
            <a:t>Non-Parametric</a:t>
          </a:r>
        </a:p>
      </dgm:t>
    </dgm:pt>
    <dgm:pt modelId="{07CE0413-D800-4D74-BB39-D092A8A17A61}" type="parTrans" cxnId="{7FA2B4B1-E5C9-4710-9A59-689D52644444}">
      <dgm:prSet/>
      <dgm:spPr/>
      <dgm:t>
        <a:bodyPr/>
        <a:lstStyle/>
        <a:p>
          <a:endParaRPr lang="en-GB" sz="980"/>
        </a:p>
      </dgm:t>
    </dgm:pt>
    <dgm:pt modelId="{6DE282D1-EAB0-4187-B051-DE2A69049368}" type="sibTrans" cxnId="{7FA2B4B1-E5C9-4710-9A59-689D52644444}">
      <dgm:prSet/>
      <dgm:spPr/>
      <dgm:t>
        <a:bodyPr/>
        <a:lstStyle/>
        <a:p>
          <a:endParaRPr lang="en-GB" sz="980"/>
        </a:p>
      </dgm:t>
    </dgm:pt>
    <dgm:pt modelId="{7093460A-927A-40EC-862A-65BBD1DB7FE1}" type="asst">
      <dgm:prSet custT="1"/>
      <dgm:spPr/>
      <dgm:t>
        <a:bodyPr/>
        <a:lstStyle/>
        <a:p>
          <a:r>
            <a:rPr lang="en-GB" sz="1000" dirty="0"/>
            <a:t>Parametric</a:t>
          </a:r>
        </a:p>
      </dgm:t>
    </dgm:pt>
    <dgm:pt modelId="{96411443-E15D-47B9-BBDD-1A27708F3BE4}" type="parTrans" cxnId="{976C33E7-B5A7-4E57-A10E-DEE2FF4FC962}">
      <dgm:prSet/>
      <dgm:spPr/>
      <dgm:t>
        <a:bodyPr/>
        <a:lstStyle/>
        <a:p>
          <a:endParaRPr lang="en-GB" sz="980"/>
        </a:p>
      </dgm:t>
    </dgm:pt>
    <dgm:pt modelId="{AB22F327-EE8D-45CE-B2C5-93A3DA391EC0}" type="sibTrans" cxnId="{976C33E7-B5A7-4E57-A10E-DEE2FF4FC962}">
      <dgm:prSet/>
      <dgm:spPr/>
      <dgm:t>
        <a:bodyPr/>
        <a:lstStyle/>
        <a:p>
          <a:endParaRPr lang="en-GB" sz="980"/>
        </a:p>
      </dgm:t>
    </dgm:pt>
    <dgm:pt modelId="{7A4CA689-E611-4CD0-A13A-C415D0998AF0}" type="asst">
      <dgm:prSet custT="1"/>
      <dgm:spPr/>
      <dgm:t>
        <a:bodyPr/>
        <a:lstStyle/>
        <a:p>
          <a:r>
            <a:rPr lang="en-GB" sz="980" dirty="0">
              <a:solidFill>
                <a:srgbClr val="FF0000"/>
              </a:solidFill>
            </a:rPr>
            <a:t>Data Envelopment Analysis (DEA)</a:t>
          </a:r>
        </a:p>
      </dgm:t>
    </dgm:pt>
    <dgm:pt modelId="{E965C545-17F0-439A-AC5E-D9BD64F68C31}" type="parTrans" cxnId="{3A0A1E17-7C7E-4C1D-AA56-1DC18CA98EE1}">
      <dgm:prSet/>
      <dgm:spPr/>
      <dgm:t>
        <a:bodyPr/>
        <a:lstStyle/>
        <a:p>
          <a:endParaRPr lang="en-GB" sz="980"/>
        </a:p>
      </dgm:t>
    </dgm:pt>
    <dgm:pt modelId="{22553A83-A255-4F5C-807B-FBECE0C06964}" type="sibTrans" cxnId="{3A0A1E17-7C7E-4C1D-AA56-1DC18CA98EE1}">
      <dgm:prSet/>
      <dgm:spPr/>
      <dgm:t>
        <a:bodyPr/>
        <a:lstStyle/>
        <a:p>
          <a:endParaRPr lang="en-GB" sz="980"/>
        </a:p>
      </dgm:t>
    </dgm:pt>
    <dgm:pt modelId="{BA6A90D5-6E3A-4DF3-BEF8-809F16F99AA2}" type="asst">
      <dgm:prSet custT="1"/>
      <dgm:spPr/>
      <dgm:t>
        <a:bodyPr/>
        <a:lstStyle/>
        <a:p>
          <a:r>
            <a:rPr lang="en-GB" sz="1000" dirty="0"/>
            <a:t>Stochastic DEA (SFEA)</a:t>
          </a:r>
        </a:p>
      </dgm:t>
    </dgm:pt>
    <dgm:pt modelId="{CB44B197-6094-4632-A88C-1C376BF2E888}" type="parTrans" cxnId="{D6358C8A-F4F3-4443-997C-CAEF1795E03C}">
      <dgm:prSet/>
      <dgm:spPr/>
      <dgm:t>
        <a:bodyPr/>
        <a:lstStyle/>
        <a:p>
          <a:endParaRPr lang="en-GB" sz="980"/>
        </a:p>
      </dgm:t>
    </dgm:pt>
    <dgm:pt modelId="{013CF721-3D79-41B8-AD92-7ACFA4F480DE}" type="sibTrans" cxnId="{D6358C8A-F4F3-4443-997C-CAEF1795E03C}">
      <dgm:prSet/>
      <dgm:spPr/>
      <dgm:t>
        <a:bodyPr/>
        <a:lstStyle/>
        <a:p>
          <a:endParaRPr lang="en-GB" sz="980"/>
        </a:p>
      </dgm:t>
    </dgm:pt>
    <dgm:pt modelId="{C7786008-6508-4E2D-A805-0E7181063596}" type="asst">
      <dgm:prSet custT="1"/>
      <dgm:spPr/>
      <dgm:t>
        <a:bodyPr/>
        <a:lstStyle/>
        <a:p>
          <a:r>
            <a:rPr lang="en-GB" sz="1000" dirty="0"/>
            <a:t>Efficiency/Productivity Analysis</a:t>
          </a:r>
        </a:p>
      </dgm:t>
    </dgm:pt>
    <dgm:pt modelId="{27D8A851-0EE9-46B5-8E3B-C28EA2D7C04A}" type="parTrans" cxnId="{3F86F7DF-6F84-4CF8-828D-CD6FAE7B10E3}">
      <dgm:prSet/>
      <dgm:spPr/>
      <dgm:t>
        <a:bodyPr/>
        <a:lstStyle/>
        <a:p>
          <a:endParaRPr lang="en-GB" sz="980"/>
        </a:p>
      </dgm:t>
    </dgm:pt>
    <dgm:pt modelId="{DFF889F3-95ED-4951-A73C-43C62E4D27D4}" type="sibTrans" cxnId="{3F86F7DF-6F84-4CF8-828D-CD6FAE7B10E3}">
      <dgm:prSet/>
      <dgm:spPr/>
      <dgm:t>
        <a:bodyPr/>
        <a:lstStyle/>
        <a:p>
          <a:endParaRPr lang="en-GB" sz="980"/>
        </a:p>
      </dgm:t>
    </dgm:pt>
    <dgm:pt modelId="{AF4F87ED-2609-4DC5-8697-8961B034528C}" type="asst">
      <dgm:prSet custT="1"/>
      <dgm:spPr/>
      <dgm:t>
        <a:bodyPr/>
        <a:lstStyle/>
        <a:p>
          <a:r>
            <a:rPr lang="en-GB" sz="1000" dirty="0"/>
            <a:t>One Dimensional</a:t>
          </a:r>
        </a:p>
      </dgm:t>
    </dgm:pt>
    <dgm:pt modelId="{9DDE0AFB-DAC2-4902-A68F-D6E963F90593}" type="parTrans" cxnId="{16A32D30-5544-4BB0-B13A-5EE324139AFA}">
      <dgm:prSet/>
      <dgm:spPr/>
      <dgm:t>
        <a:bodyPr/>
        <a:lstStyle/>
        <a:p>
          <a:endParaRPr lang="en-GB" sz="980"/>
        </a:p>
      </dgm:t>
    </dgm:pt>
    <dgm:pt modelId="{F0D2120B-FBF6-4053-9103-D4120E1332D8}" type="sibTrans" cxnId="{16A32D30-5544-4BB0-B13A-5EE324139AFA}">
      <dgm:prSet/>
      <dgm:spPr/>
      <dgm:t>
        <a:bodyPr/>
        <a:lstStyle/>
        <a:p>
          <a:endParaRPr lang="en-GB" sz="980"/>
        </a:p>
      </dgm:t>
    </dgm:pt>
    <dgm:pt modelId="{F9992F79-02F0-452F-A2A2-7E72CF86A675}">
      <dgm:prSet custT="1"/>
      <dgm:spPr/>
      <dgm:t>
        <a:bodyPr/>
        <a:lstStyle/>
        <a:p>
          <a:r>
            <a:rPr lang="en-GB" sz="1000" dirty="0"/>
            <a:t>Performance Indicators</a:t>
          </a:r>
        </a:p>
      </dgm:t>
    </dgm:pt>
    <dgm:pt modelId="{7B11D1DD-663A-4F89-A2C2-502F2A08353F}" type="parTrans" cxnId="{E4FE4653-A9FC-429D-A9AF-0C9562A97C00}">
      <dgm:prSet/>
      <dgm:spPr/>
      <dgm:t>
        <a:bodyPr/>
        <a:lstStyle/>
        <a:p>
          <a:endParaRPr lang="en-GB" sz="980"/>
        </a:p>
      </dgm:t>
    </dgm:pt>
    <dgm:pt modelId="{C5995909-439F-4F92-B871-9B7679E964B7}" type="sibTrans" cxnId="{E4FE4653-A9FC-429D-A9AF-0C9562A97C00}">
      <dgm:prSet/>
      <dgm:spPr/>
      <dgm:t>
        <a:bodyPr/>
        <a:lstStyle/>
        <a:p>
          <a:endParaRPr lang="en-GB" sz="980"/>
        </a:p>
      </dgm:t>
    </dgm:pt>
    <dgm:pt modelId="{2EF56C5A-3332-4D3B-9CE5-31B46435A936}" type="asst">
      <dgm:prSet custT="1"/>
      <dgm:spPr/>
      <dgm:t>
        <a:bodyPr/>
        <a:lstStyle/>
        <a:p>
          <a:r>
            <a:rPr lang="en-GB" sz="1000" dirty="0"/>
            <a:t>Induced Approaches (Index-based numbers)</a:t>
          </a:r>
        </a:p>
      </dgm:t>
    </dgm:pt>
    <dgm:pt modelId="{B90A9DAA-81AA-4917-8BA8-8F44579FE7CA}" type="parTrans" cxnId="{C71D27ED-C849-41F2-9AC4-281890F37EDB}">
      <dgm:prSet/>
      <dgm:spPr/>
      <dgm:t>
        <a:bodyPr/>
        <a:lstStyle/>
        <a:p>
          <a:endParaRPr lang="en-GB" sz="980"/>
        </a:p>
      </dgm:t>
    </dgm:pt>
    <dgm:pt modelId="{782970A1-5CD0-485A-9368-1F9EF891E950}" type="sibTrans" cxnId="{C71D27ED-C849-41F2-9AC4-281890F37EDB}">
      <dgm:prSet/>
      <dgm:spPr/>
      <dgm:t>
        <a:bodyPr/>
        <a:lstStyle/>
        <a:p>
          <a:endParaRPr lang="en-GB" sz="980"/>
        </a:p>
      </dgm:t>
    </dgm:pt>
    <dgm:pt modelId="{07142A2D-94AF-42E2-93DB-45DB085AD464}" type="asst">
      <dgm:prSet custT="1"/>
      <dgm:spPr/>
      <dgm:t>
        <a:bodyPr/>
        <a:lstStyle/>
        <a:p>
          <a:r>
            <a:rPr lang="en-GB" sz="1000" dirty="0"/>
            <a:t>Parametric (deterministic)</a:t>
          </a:r>
        </a:p>
      </dgm:t>
    </dgm:pt>
    <dgm:pt modelId="{0C303EF8-1AD7-49B2-A092-DEB78471C0B7}" type="parTrans" cxnId="{BA110EF0-13EA-4DC4-A924-642FC4D41D7D}">
      <dgm:prSet/>
      <dgm:spPr/>
      <dgm:t>
        <a:bodyPr/>
        <a:lstStyle/>
        <a:p>
          <a:endParaRPr lang="en-GB" sz="980"/>
        </a:p>
      </dgm:t>
    </dgm:pt>
    <dgm:pt modelId="{A0C8386E-CB7A-4469-B917-CC03C110DF69}" type="sibTrans" cxnId="{BA110EF0-13EA-4DC4-A924-642FC4D41D7D}">
      <dgm:prSet/>
      <dgm:spPr/>
      <dgm:t>
        <a:bodyPr/>
        <a:lstStyle/>
        <a:p>
          <a:endParaRPr lang="en-GB" sz="980"/>
        </a:p>
      </dgm:t>
    </dgm:pt>
    <dgm:pt modelId="{DA1FF564-5C94-4F0B-ADB1-A3E6A46BF496}">
      <dgm:prSet custT="1"/>
      <dgm:spPr/>
      <dgm:t>
        <a:bodyPr/>
        <a:lstStyle/>
        <a:p>
          <a:r>
            <a:rPr lang="en-GB" sz="1000" dirty="0"/>
            <a:t>Ordinary Least Squares  (OLS)</a:t>
          </a:r>
        </a:p>
      </dgm:t>
    </dgm:pt>
    <dgm:pt modelId="{981A4F46-4F08-4482-BEAC-C7B9FEFF03A9}" type="parTrans" cxnId="{3842D25B-99B3-4B45-B3E3-C6B3C26B9024}">
      <dgm:prSet/>
      <dgm:spPr/>
      <dgm:t>
        <a:bodyPr/>
        <a:lstStyle/>
        <a:p>
          <a:endParaRPr lang="en-GB" sz="980"/>
        </a:p>
      </dgm:t>
    </dgm:pt>
    <dgm:pt modelId="{A4980691-D36A-43AE-97F9-B3BCC4CC81C1}" type="sibTrans" cxnId="{3842D25B-99B3-4B45-B3E3-C6B3C26B9024}">
      <dgm:prSet/>
      <dgm:spPr/>
      <dgm:t>
        <a:bodyPr/>
        <a:lstStyle/>
        <a:p>
          <a:endParaRPr lang="en-GB" sz="980"/>
        </a:p>
      </dgm:t>
    </dgm:pt>
    <dgm:pt modelId="{40DEA524-5EE8-4146-A5AD-BFADC26B81B6}">
      <dgm:prSet custT="1"/>
      <dgm:spPr/>
      <dgm:t>
        <a:bodyPr/>
        <a:lstStyle/>
        <a:p>
          <a:r>
            <a:rPr lang="en-GB" sz="1000" dirty="0"/>
            <a:t>Total Factor Productivity (TFP)</a:t>
          </a:r>
        </a:p>
      </dgm:t>
    </dgm:pt>
    <dgm:pt modelId="{2A382C31-5E68-4A60-BA36-AD62401A412F}" type="parTrans" cxnId="{A74AE1F5-B91E-409F-A43D-77CD55DB2C75}">
      <dgm:prSet/>
      <dgm:spPr/>
      <dgm:t>
        <a:bodyPr/>
        <a:lstStyle/>
        <a:p>
          <a:endParaRPr lang="en-GB" sz="980"/>
        </a:p>
      </dgm:t>
    </dgm:pt>
    <dgm:pt modelId="{3E76504C-66B3-4CB4-922E-54BCC7EFF6DC}" type="sibTrans" cxnId="{A74AE1F5-B91E-409F-A43D-77CD55DB2C75}">
      <dgm:prSet/>
      <dgm:spPr/>
      <dgm:t>
        <a:bodyPr/>
        <a:lstStyle/>
        <a:p>
          <a:endParaRPr lang="en-GB" sz="980"/>
        </a:p>
      </dgm:t>
    </dgm:pt>
    <dgm:pt modelId="{64FE4625-5080-4019-8C4F-05E8E8FF126F}">
      <dgm:prSet custT="1"/>
      <dgm:spPr/>
      <dgm:t>
        <a:bodyPr/>
        <a:lstStyle/>
        <a:p>
          <a:r>
            <a:rPr lang="en-GB" sz="1000" dirty="0">
              <a:solidFill>
                <a:srgbClr val="FF0000"/>
              </a:solidFill>
            </a:rPr>
            <a:t>Stochastic Frontier Analysis (SFA)</a:t>
          </a:r>
        </a:p>
      </dgm:t>
    </dgm:pt>
    <dgm:pt modelId="{04740469-9076-46F9-B2BF-43DAFDEC653C}" type="parTrans" cxnId="{620EC2A3-DC0E-4B07-9F78-0A1B627AD92D}">
      <dgm:prSet/>
      <dgm:spPr/>
      <dgm:t>
        <a:bodyPr/>
        <a:lstStyle/>
        <a:p>
          <a:endParaRPr lang="en-GB" sz="980"/>
        </a:p>
      </dgm:t>
    </dgm:pt>
    <dgm:pt modelId="{5FBAC8A8-23F0-48FB-B252-EFBD633371E2}" type="sibTrans" cxnId="{620EC2A3-DC0E-4B07-9F78-0A1B627AD92D}">
      <dgm:prSet/>
      <dgm:spPr/>
      <dgm:t>
        <a:bodyPr/>
        <a:lstStyle/>
        <a:p>
          <a:endParaRPr lang="en-GB" sz="980"/>
        </a:p>
      </dgm:t>
    </dgm:pt>
    <dgm:pt modelId="{29BF535B-19D7-4311-97A4-29A77231F7D7}">
      <dgm:prSet custT="1"/>
      <dgm:spPr/>
      <dgm:t>
        <a:bodyPr/>
        <a:lstStyle/>
        <a:p>
          <a:r>
            <a:rPr lang="en-GB" sz="1000" dirty="0"/>
            <a:t>Corrected Ordinary Least Squares (COLS)</a:t>
          </a:r>
        </a:p>
      </dgm:t>
    </dgm:pt>
    <dgm:pt modelId="{9C5B3FA6-C588-4B71-921D-8E7134A992F8}" type="parTrans" cxnId="{12C4BE9D-5E7A-4C9D-A132-6E77171C7412}">
      <dgm:prSet/>
      <dgm:spPr/>
      <dgm:t>
        <a:bodyPr/>
        <a:lstStyle/>
        <a:p>
          <a:endParaRPr lang="en-GB" sz="980"/>
        </a:p>
      </dgm:t>
    </dgm:pt>
    <dgm:pt modelId="{9636407A-1D00-4F4E-A39B-572C3EAE8871}" type="sibTrans" cxnId="{12C4BE9D-5E7A-4C9D-A132-6E77171C7412}">
      <dgm:prSet/>
      <dgm:spPr/>
      <dgm:t>
        <a:bodyPr/>
        <a:lstStyle/>
        <a:p>
          <a:endParaRPr lang="en-GB" sz="980"/>
        </a:p>
      </dgm:t>
    </dgm:pt>
    <dgm:pt modelId="{FE5C6862-E2C8-421A-BC53-C3B7E4154C20}">
      <dgm:prSet custT="1"/>
      <dgm:spPr/>
      <dgm:t>
        <a:bodyPr/>
        <a:lstStyle/>
        <a:p>
          <a:r>
            <a:rPr lang="en-GB" sz="1000" dirty="0"/>
            <a:t>Modified Ordinary Least Squares (MOLS)</a:t>
          </a:r>
        </a:p>
      </dgm:t>
    </dgm:pt>
    <dgm:pt modelId="{5288F763-F165-400F-BC79-C4067B153B4C}" type="parTrans" cxnId="{242150B5-65D9-4646-B843-9BC3C9685626}">
      <dgm:prSet/>
      <dgm:spPr/>
      <dgm:t>
        <a:bodyPr/>
        <a:lstStyle/>
        <a:p>
          <a:endParaRPr lang="en-GB" sz="980"/>
        </a:p>
      </dgm:t>
    </dgm:pt>
    <dgm:pt modelId="{E252D7E7-3065-4239-ADAD-7FD660B6A760}" type="sibTrans" cxnId="{242150B5-65D9-4646-B843-9BC3C9685626}">
      <dgm:prSet/>
      <dgm:spPr/>
      <dgm:t>
        <a:bodyPr/>
        <a:lstStyle/>
        <a:p>
          <a:endParaRPr lang="en-GB" sz="980"/>
        </a:p>
      </dgm:t>
    </dgm:pt>
    <dgm:pt modelId="{7578A7A4-606A-4A48-97AE-F7DFF7508D55}" type="pres">
      <dgm:prSet presAssocID="{A26B3845-6C17-46E0-92BF-C25B55AF97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22A9334-767C-4364-9A7D-67E53B5F4CDA}" type="pres">
      <dgm:prSet presAssocID="{C7786008-6508-4E2D-A805-0E7181063596}" presName="hierRoot1" presStyleCnt="0">
        <dgm:presLayoutVars>
          <dgm:hierBranch val="init"/>
        </dgm:presLayoutVars>
      </dgm:prSet>
      <dgm:spPr/>
    </dgm:pt>
    <dgm:pt modelId="{B16163AB-5AA5-4921-939F-533127C96730}" type="pres">
      <dgm:prSet presAssocID="{C7786008-6508-4E2D-A805-0E7181063596}" presName="rootComposite1" presStyleCnt="0"/>
      <dgm:spPr/>
    </dgm:pt>
    <dgm:pt modelId="{37483ABE-CC9B-4FD8-A2B2-68B679D4861A}" type="pres">
      <dgm:prSet presAssocID="{C7786008-6508-4E2D-A805-0E7181063596}" presName="rootText1" presStyleLbl="node0" presStyleIdx="0" presStyleCnt="1" custScaleX="226553" custLinFactX="-41706" custLinFactNeighborX="-100000" custLinFactNeighborY="-67169">
        <dgm:presLayoutVars>
          <dgm:chPref val="3"/>
        </dgm:presLayoutVars>
      </dgm:prSet>
      <dgm:spPr/>
    </dgm:pt>
    <dgm:pt modelId="{F1D57616-7F91-4306-AD46-2BF8A2340C6D}" type="pres">
      <dgm:prSet presAssocID="{C7786008-6508-4E2D-A805-0E7181063596}" presName="rootConnector1" presStyleLbl="asst0" presStyleIdx="0" presStyleCnt="2"/>
      <dgm:spPr/>
    </dgm:pt>
    <dgm:pt modelId="{D5E1F832-D8D4-494B-82DB-0998138EDCD0}" type="pres">
      <dgm:prSet presAssocID="{C7786008-6508-4E2D-A805-0E7181063596}" presName="hierChild2" presStyleCnt="0"/>
      <dgm:spPr/>
    </dgm:pt>
    <dgm:pt modelId="{8CEECC16-C942-4214-8C5F-C70FC5C1B97C}" type="pres">
      <dgm:prSet presAssocID="{C7786008-6508-4E2D-A805-0E7181063596}" presName="hierChild3" presStyleCnt="0"/>
      <dgm:spPr/>
    </dgm:pt>
    <dgm:pt modelId="{9738FDB1-A012-4E42-B8B7-2900677ACE45}" type="pres">
      <dgm:prSet presAssocID="{558D96D9-3951-4FF7-8B75-A052EC21D0BD}" presName="Name111" presStyleLbl="parChTrans1D2" presStyleIdx="0" presStyleCnt="2"/>
      <dgm:spPr/>
    </dgm:pt>
    <dgm:pt modelId="{AF5BD9B6-FF8E-4B42-B130-654D51F54F82}" type="pres">
      <dgm:prSet presAssocID="{5A92572A-CBF9-4CF2-BF22-A183F62E3992}" presName="hierRoot3" presStyleCnt="0">
        <dgm:presLayoutVars>
          <dgm:hierBranch val="init"/>
        </dgm:presLayoutVars>
      </dgm:prSet>
      <dgm:spPr/>
    </dgm:pt>
    <dgm:pt modelId="{8FB29B9A-B7CD-469C-9E13-EAD308586175}" type="pres">
      <dgm:prSet presAssocID="{5A92572A-CBF9-4CF2-BF22-A183F62E3992}" presName="rootComposite3" presStyleCnt="0"/>
      <dgm:spPr/>
    </dgm:pt>
    <dgm:pt modelId="{582B7450-7A62-4EB5-8352-1D8119BE8BE8}" type="pres">
      <dgm:prSet presAssocID="{5A92572A-CBF9-4CF2-BF22-A183F62E3992}" presName="rootText3" presStyleLbl="asst0" presStyleIdx="0" presStyleCnt="2">
        <dgm:presLayoutVars>
          <dgm:chPref val="3"/>
        </dgm:presLayoutVars>
      </dgm:prSet>
      <dgm:spPr/>
    </dgm:pt>
    <dgm:pt modelId="{D15207D6-A60D-44BB-B6F0-F5401EAF52FB}" type="pres">
      <dgm:prSet presAssocID="{5A92572A-CBF9-4CF2-BF22-A183F62E3992}" presName="rootConnector3" presStyleLbl="asst0" presStyleIdx="0" presStyleCnt="2"/>
      <dgm:spPr/>
    </dgm:pt>
    <dgm:pt modelId="{73AD768B-7F97-4A87-8273-4B3B2CECFD6C}" type="pres">
      <dgm:prSet presAssocID="{5A92572A-CBF9-4CF2-BF22-A183F62E3992}" presName="hierChild6" presStyleCnt="0"/>
      <dgm:spPr/>
    </dgm:pt>
    <dgm:pt modelId="{89D82468-FB03-40A0-BF32-1CB2BED44E0A}" type="pres">
      <dgm:prSet presAssocID="{74CE885B-C837-40D6-B7AA-F92D7E53EB7F}" presName="Name37" presStyleLbl="parChTrans1D3" presStyleIdx="0" presStyleCnt="3"/>
      <dgm:spPr/>
    </dgm:pt>
    <dgm:pt modelId="{01FF7E7C-B313-4336-95A5-5F542EB3B0D1}" type="pres">
      <dgm:prSet presAssocID="{07ADFE0C-474D-4538-9A7F-2970660E3847}" presName="hierRoot2" presStyleCnt="0">
        <dgm:presLayoutVars>
          <dgm:hierBranch val="init"/>
        </dgm:presLayoutVars>
      </dgm:prSet>
      <dgm:spPr/>
    </dgm:pt>
    <dgm:pt modelId="{88D5543E-FDF6-4F80-8808-1AEB7D321709}" type="pres">
      <dgm:prSet presAssocID="{07ADFE0C-474D-4538-9A7F-2970660E3847}" presName="rootComposite" presStyleCnt="0"/>
      <dgm:spPr/>
    </dgm:pt>
    <dgm:pt modelId="{CA6BF6EB-278C-4933-8233-747334377006}" type="pres">
      <dgm:prSet presAssocID="{07ADFE0C-474D-4538-9A7F-2970660E3847}" presName="rootText" presStyleLbl="node3" presStyleIdx="0" presStyleCnt="3">
        <dgm:presLayoutVars>
          <dgm:chPref val="3"/>
        </dgm:presLayoutVars>
      </dgm:prSet>
      <dgm:spPr/>
    </dgm:pt>
    <dgm:pt modelId="{ECF508A5-39AD-4E60-ADC6-5A0AB8FF83EF}" type="pres">
      <dgm:prSet presAssocID="{07ADFE0C-474D-4538-9A7F-2970660E3847}" presName="rootConnector" presStyleLbl="node3" presStyleIdx="0" presStyleCnt="3"/>
      <dgm:spPr/>
    </dgm:pt>
    <dgm:pt modelId="{77DCBAEA-39D6-4C4E-B3E1-504388D47A71}" type="pres">
      <dgm:prSet presAssocID="{07ADFE0C-474D-4538-9A7F-2970660E3847}" presName="hierChild4" presStyleCnt="0"/>
      <dgm:spPr/>
    </dgm:pt>
    <dgm:pt modelId="{812FB8A4-3435-4EC3-B91F-E09C28689B08}" type="pres">
      <dgm:prSet presAssocID="{07ADFE0C-474D-4538-9A7F-2970660E3847}" presName="hierChild5" presStyleCnt="0"/>
      <dgm:spPr/>
    </dgm:pt>
    <dgm:pt modelId="{D5EED56A-A6E1-42CA-B227-2300EB6B5B7F}" type="pres">
      <dgm:prSet presAssocID="{07CE0413-D800-4D74-BB39-D092A8A17A61}" presName="Name111" presStyleLbl="parChTrans1D4" presStyleIdx="0" presStyleCnt="11"/>
      <dgm:spPr/>
    </dgm:pt>
    <dgm:pt modelId="{27A151FE-FA05-4B6D-B7EF-286DC813F7D1}" type="pres">
      <dgm:prSet presAssocID="{8169744C-45B9-4C7E-93B4-CD13DFEC7DCF}" presName="hierRoot3" presStyleCnt="0">
        <dgm:presLayoutVars>
          <dgm:hierBranch val="init"/>
        </dgm:presLayoutVars>
      </dgm:prSet>
      <dgm:spPr/>
    </dgm:pt>
    <dgm:pt modelId="{FA91DD2E-4815-4778-BDB5-215F75BBCFFE}" type="pres">
      <dgm:prSet presAssocID="{8169744C-45B9-4C7E-93B4-CD13DFEC7DCF}" presName="rootComposite3" presStyleCnt="0"/>
      <dgm:spPr/>
    </dgm:pt>
    <dgm:pt modelId="{844A6BF0-79A3-4B39-BC19-1E0318AE4209}" type="pres">
      <dgm:prSet presAssocID="{8169744C-45B9-4C7E-93B4-CD13DFEC7DCF}" presName="rootText3" presStyleLbl="asst3" presStyleIdx="0" presStyleCnt="6">
        <dgm:presLayoutVars>
          <dgm:chPref val="3"/>
        </dgm:presLayoutVars>
      </dgm:prSet>
      <dgm:spPr/>
    </dgm:pt>
    <dgm:pt modelId="{4FA9BD3B-BF1C-470A-9518-1B12E33819A3}" type="pres">
      <dgm:prSet presAssocID="{8169744C-45B9-4C7E-93B4-CD13DFEC7DCF}" presName="rootConnector3" presStyleLbl="asst3" presStyleIdx="0" presStyleCnt="6"/>
      <dgm:spPr/>
    </dgm:pt>
    <dgm:pt modelId="{FB39540E-CA8F-418E-959F-FF19E91910E5}" type="pres">
      <dgm:prSet presAssocID="{8169744C-45B9-4C7E-93B4-CD13DFEC7DCF}" presName="hierChild6" presStyleCnt="0"/>
      <dgm:spPr/>
    </dgm:pt>
    <dgm:pt modelId="{ECAE01D6-6498-452C-B438-44E1F0DCBC9B}" type="pres">
      <dgm:prSet presAssocID="{8169744C-45B9-4C7E-93B4-CD13DFEC7DCF}" presName="hierChild7" presStyleCnt="0"/>
      <dgm:spPr/>
    </dgm:pt>
    <dgm:pt modelId="{4172E24F-1052-40E8-B299-426BC125D951}" type="pres">
      <dgm:prSet presAssocID="{E965C545-17F0-439A-AC5E-D9BD64F68C31}" presName="Name111" presStyleLbl="parChTrans1D4" presStyleIdx="1" presStyleCnt="11"/>
      <dgm:spPr/>
    </dgm:pt>
    <dgm:pt modelId="{4F1D58EA-2FBD-4054-AD57-0C066290C7A1}" type="pres">
      <dgm:prSet presAssocID="{7A4CA689-E611-4CD0-A13A-C415D0998AF0}" presName="hierRoot3" presStyleCnt="0">
        <dgm:presLayoutVars>
          <dgm:hierBranch val="init"/>
        </dgm:presLayoutVars>
      </dgm:prSet>
      <dgm:spPr/>
    </dgm:pt>
    <dgm:pt modelId="{45413B3F-1B60-4E9E-A422-9817E59A1538}" type="pres">
      <dgm:prSet presAssocID="{7A4CA689-E611-4CD0-A13A-C415D0998AF0}" presName="rootComposite3" presStyleCnt="0"/>
      <dgm:spPr/>
    </dgm:pt>
    <dgm:pt modelId="{CAC33104-41FC-4DBC-8166-A8C125454661}" type="pres">
      <dgm:prSet presAssocID="{7A4CA689-E611-4CD0-A13A-C415D0998AF0}" presName="rootText3" presStyleLbl="asst3" presStyleIdx="1" presStyleCnt="6">
        <dgm:presLayoutVars>
          <dgm:chPref val="3"/>
        </dgm:presLayoutVars>
      </dgm:prSet>
      <dgm:spPr/>
    </dgm:pt>
    <dgm:pt modelId="{82E1B0CD-8798-40AC-87A5-606E661FF9F9}" type="pres">
      <dgm:prSet presAssocID="{7A4CA689-E611-4CD0-A13A-C415D0998AF0}" presName="rootConnector3" presStyleLbl="asst3" presStyleIdx="1" presStyleCnt="6"/>
      <dgm:spPr/>
    </dgm:pt>
    <dgm:pt modelId="{78B5BBF8-11D8-4F90-AE3B-4D6BE0B8CF0A}" type="pres">
      <dgm:prSet presAssocID="{7A4CA689-E611-4CD0-A13A-C415D0998AF0}" presName="hierChild6" presStyleCnt="0"/>
      <dgm:spPr/>
    </dgm:pt>
    <dgm:pt modelId="{7D2383AB-15E3-40B3-84BA-D6497B6F0995}" type="pres">
      <dgm:prSet presAssocID="{7A4CA689-E611-4CD0-A13A-C415D0998AF0}" presName="hierChild7" presStyleCnt="0"/>
      <dgm:spPr/>
    </dgm:pt>
    <dgm:pt modelId="{BE632AD1-70B7-473B-A083-E2EC018DE4CF}" type="pres">
      <dgm:prSet presAssocID="{CB44B197-6094-4632-A88C-1C376BF2E888}" presName="Name111" presStyleLbl="parChTrans1D4" presStyleIdx="2" presStyleCnt="11"/>
      <dgm:spPr/>
    </dgm:pt>
    <dgm:pt modelId="{F0896B2C-6100-44A1-BDC2-5A5D83639D4E}" type="pres">
      <dgm:prSet presAssocID="{BA6A90D5-6E3A-4DF3-BEF8-809F16F99AA2}" presName="hierRoot3" presStyleCnt="0">
        <dgm:presLayoutVars>
          <dgm:hierBranch/>
        </dgm:presLayoutVars>
      </dgm:prSet>
      <dgm:spPr/>
    </dgm:pt>
    <dgm:pt modelId="{1E18A44D-7D83-49E7-8BA8-EBE4918CA776}" type="pres">
      <dgm:prSet presAssocID="{BA6A90D5-6E3A-4DF3-BEF8-809F16F99AA2}" presName="rootComposite3" presStyleCnt="0"/>
      <dgm:spPr/>
    </dgm:pt>
    <dgm:pt modelId="{FD7EA269-69D6-4884-9FB4-FD86AC3F9078}" type="pres">
      <dgm:prSet presAssocID="{BA6A90D5-6E3A-4DF3-BEF8-809F16F99AA2}" presName="rootText3" presStyleLbl="asst3" presStyleIdx="2" presStyleCnt="6">
        <dgm:presLayoutVars>
          <dgm:chPref val="3"/>
        </dgm:presLayoutVars>
      </dgm:prSet>
      <dgm:spPr/>
    </dgm:pt>
    <dgm:pt modelId="{E62F9E68-D1FC-4B06-A507-737C6C037CAD}" type="pres">
      <dgm:prSet presAssocID="{BA6A90D5-6E3A-4DF3-BEF8-809F16F99AA2}" presName="rootConnector3" presStyleLbl="asst3" presStyleIdx="2" presStyleCnt="6"/>
      <dgm:spPr/>
    </dgm:pt>
    <dgm:pt modelId="{32C11C76-10D4-4076-99EF-1E48D7F189B5}" type="pres">
      <dgm:prSet presAssocID="{BA6A90D5-6E3A-4DF3-BEF8-809F16F99AA2}" presName="hierChild6" presStyleCnt="0"/>
      <dgm:spPr/>
    </dgm:pt>
    <dgm:pt modelId="{4C491BC9-C31F-4E51-BC35-4F5A853B9CD5}" type="pres">
      <dgm:prSet presAssocID="{BA6A90D5-6E3A-4DF3-BEF8-809F16F99AA2}" presName="hierChild7" presStyleCnt="0"/>
      <dgm:spPr/>
    </dgm:pt>
    <dgm:pt modelId="{435AFB8B-3DC7-4794-87EA-BAE63021060F}" type="pres">
      <dgm:prSet presAssocID="{96411443-E15D-47B9-BBDD-1A27708F3BE4}" presName="Name111" presStyleLbl="parChTrans1D4" presStyleIdx="3" presStyleCnt="11"/>
      <dgm:spPr/>
    </dgm:pt>
    <dgm:pt modelId="{9996EDE5-16E6-41DB-B2AC-8D1F40D1B7EB}" type="pres">
      <dgm:prSet presAssocID="{7093460A-927A-40EC-862A-65BBD1DB7FE1}" presName="hierRoot3" presStyleCnt="0">
        <dgm:presLayoutVars>
          <dgm:hierBranch/>
        </dgm:presLayoutVars>
      </dgm:prSet>
      <dgm:spPr/>
    </dgm:pt>
    <dgm:pt modelId="{AC3E24C3-426A-4438-991E-31D3657F252F}" type="pres">
      <dgm:prSet presAssocID="{7093460A-927A-40EC-862A-65BBD1DB7FE1}" presName="rootComposite3" presStyleCnt="0"/>
      <dgm:spPr/>
    </dgm:pt>
    <dgm:pt modelId="{A46E4CB0-FE34-4F3B-8C97-D8A8796543A3}" type="pres">
      <dgm:prSet presAssocID="{7093460A-927A-40EC-862A-65BBD1DB7FE1}" presName="rootText3" presStyleLbl="asst3" presStyleIdx="3" presStyleCnt="6" custScaleX="100157" custScaleY="100157">
        <dgm:presLayoutVars>
          <dgm:chPref val="3"/>
        </dgm:presLayoutVars>
      </dgm:prSet>
      <dgm:spPr/>
    </dgm:pt>
    <dgm:pt modelId="{487B5461-71DE-44EC-92E8-2E2AB2A90A7A}" type="pres">
      <dgm:prSet presAssocID="{7093460A-927A-40EC-862A-65BBD1DB7FE1}" presName="rootConnector3" presStyleLbl="asst3" presStyleIdx="3" presStyleCnt="6"/>
      <dgm:spPr/>
    </dgm:pt>
    <dgm:pt modelId="{6E8C0739-A93E-485C-A21F-3BA5D79481FC}" type="pres">
      <dgm:prSet presAssocID="{7093460A-927A-40EC-862A-65BBD1DB7FE1}" presName="hierChild6" presStyleCnt="0"/>
      <dgm:spPr/>
    </dgm:pt>
    <dgm:pt modelId="{A4BF0B7E-B8D1-44E4-A514-48ACFA3BDC9F}" type="pres">
      <dgm:prSet presAssocID="{04740469-9076-46F9-B2BF-43DAFDEC653C}" presName="Name35" presStyleLbl="parChTrans1D4" presStyleIdx="4" presStyleCnt="11"/>
      <dgm:spPr/>
    </dgm:pt>
    <dgm:pt modelId="{43C9ADE7-3150-4D4E-832A-159C9663E9F6}" type="pres">
      <dgm:prSet presAssocID="{64FE4625-5080-4019-8C4F-05E8E8FF126F}" presName="hierRoot2" presStyleCnt="0">
        <dgm:presLayoutVars>
          <dgm:hierBranch val="init"/>
        </dgm:presLayoutVars>
      </dgm:prSet>
      <dgm:spPr/>
    </dgm:pt>
    <dgm:pt modelId="{DCFF4579-D6CB-45DE-84D5-F28DC1841C51}" type="pres">
      <dgm:prSet presAssocID="{64FE4625-5080-4019-8C4F-05E8E8FF126F}" presName="rootComposite" presStyleCnt="0"/>
      <dgm:spPr/>
    </dgm:pt>
    <dgm:pt modelId="{5F3CD8A6-C442-4E75-ACD2-65BA1191D465}" type="pres">
      <dgm:prSet presAssocID="{64FE4625-5080-4019-8C4F-05E8E8FF126F}" presName="rootText" presStyleLbl="node4" presStyleIdx="0" presStyleCnt="5">
        <dgm:presLayoutVars>
          <dgm:chPref val="3"/>
        </dgm:presLayoutVars>
      </dgm:prSet>
      <dgm:spPr/>
    </dgm:pt>
    <dgm:pt modelId="{4FF30B02-62B2-4132-A3B5-EE574A0666E6}" type="pres">
      <dgm:prSet presAssocID="{64FE4625-5080-4019-8C4F-05E8E8FF126F}" presName="rootConnector" presStyleLbl="node4" presStyleIdx="0" presStyleCnt="5"/>
      <dgm:spPr/>
    </dgm:pt>
    <dgm:pt modelId="{A866F539-368E-4070-8899-95981024AB67}" type="pres">
      <dgm:prSet presAssocID="{64FE4625-5080-4019-8C4F-05E8E8FF126F}" presName="hierChild4" presStyleCnt="0"/>
      <dgm:spPr/>
    </dgm:pt>
    <dgm:pt modelId="{721B1831-23DC-47FD-A23B-4C107DDB8224}" type="pres">
      <dgm:prSet presAssocID="{64FE4625-5080-4019-8C4F-05E8E8FF126F}" presName="hierChild5" presStyleCnt="0"/>
      <dgm:spPr/>
    </dgm:pt>
    <dgm:pt modelId="{884BB1FE-17DF-4A91-AE9A-D64930074FBA}" type="pres">
      <dgm:prSet presAssocID="{5288F763-F165-400F-BC79-C4067B153B4C}" presName="Name35" presStyleLbl="parChTrans1D4" presStyleIdx="5" presStyleCnt="11"/>
      <dgm:spPr/>
    </dgm:pt>
    <dgm:pt modelId="{27D9076F-2804-4723-B3F1-0D299D462DB7}" type="pres">
      <dgm:prSet presAssocID="{FE5C6862-E2C8-421A-BC53-C3B7E4154C20}" presName="hierRoot2" presStyleCnt="0">
        <dgm:presLayoutVars>
          <dgm:hierBranch val="init"/>
        </dgm:presLayoutVars>
      </dgm:prSet>
      <dgm:spPr/>
    </dgm:pt>
    <dgm:pt modelId="{5AC0632B-717D-482B-8D8C-3CAC8984D1A1}" type="pres">
      <dgm:prSet presAssocID="{FE5C6862-E2C8-421A-BC53-C3B7E4154C20}" presName="rootComposite" presStyleCnt="0"/>
      <dgm:spPr/>
    </dgm:pt>
    <dgm:pt modelId="{2D924746-947B-4FB2-98C8-A97DBC19D9DF}" type="pres">
      <dgm:prSet presAssocID="{FE5C6862-E2C8-421A-BC53-C3B7E4154C20}" presName="rootText" presStyleLbl="node4" presStyleIdx="1" presStyleCnt="5" custScaleX="121000" custScaleY="99437">
        <dgm:presLayoutVars>
          <dgm:chPref val="3"/>
        </dgm:presLayoutVars>
      </dgm:prSet>
      <dgm:spPr/>
    </dgm:pt>
    <dgm:pt modelId="{CC4DC85E-61E0-4B29-94E1-6E24E70FD68E}" type="pres">
      <dgm:prSet presAssocID="{FE5C6862-E2C8-421A-BC53-C3B7E4154C20}" presName="rootConnector" presStyleLbl="node4" presStyleIdx="1" presStyleCnt="5"/>
      <dgm:spPr/>
    </dgm:pt>
    <dgm:pt modelId="{0EE872D4-4338-47E9-8F56-C7FB5AA0EF83}" type="pres">
      <dgm:prSet presAssocID="{FE5C6862-E2C8-421A-BC53-C3B7E4154C20}" presName="hierChild4" presStyleCnt="0"/>
      <dgm:spPr/>
    </dgm:pt>
    <dgm:pt modelId="{71157D87-7834-40A7-AC0B-4267A7E91F4B}" type="pres">
      <dgm:prSet presAssocID="{FE5C6862-E2C8-421A-BC53-C3B7E4154C20}" presName="hierChild5" presStyleCnt="0"/>
      <dgm:spPr/>
    </dgm:pt>
    <dgm:pt modelId="{235508AA-AA7D-4274-9268-32CEAB3C89B2}" type="pres">
      <dgm:prSet presAssocID="{9C5B3FA6-C588-4B71-921D-8E7134A992F8}" presName="Name35" presStyleLbl="parChTrans1D4" presStyleIdx="6" presStyleCnt="11"/>
      <dgm:spPr/>
    </dgm:pt>
    <dgm:pt modelId="{8D24A83C-4515-4989-9D2B-929962921307}" type="pres">
      <dgm:prSet presAssocID="{29BF535B-19D7-4311-97A4-29A77231F7D7}" presName="hierRoot2" presStyleCnt="0">
        <dgm:presLayoutVars>
          <dgm:hierBranch val="init"/>
        </dgm:presLayoutVars>
      </dgm:prSet>
      <dgm:spPr/>
    </dgm:pt>
    <dgm:pt modelId="{F151826C-FEFF-479C-8C91-D2D4334D3E1B}" type="pres">
      <dgm:prSet presAssocID="{29BF535B-19D7-4311-97A4-29A77231F7D7}" presName="rootComposite" presStyleCnt="0"/>
      <dgm:spPr/>
    </dgm:pt>
    <dgm:pt modelId="{97B2D088-71E2-46BC-BCB0-6663A095CCD4}" type="pres">
      <dgm:prSet presAssocID="{29BF535B-19D7-4311-97A4-29A77231F7D7}" presName="rootText" presStyleLbl="node4" presStyleIdx="2" presStyleCnt="5" custScaleX="127781">
        <dgm:presLayoutVars>
          <dgm:chPref val="3"/>
        </dgm:presLayoutVars>
      </dgm:prSet>
      <dgm:spPr/>
    </dgm:pt>
    <dgm:pt modelId="{63F7DD33-0342-47E1-9E88-D3C8BB2E13E6}" type="pres">
      <dgm:prSet presAssocID="{29BF535B-19D7-4311-97A4-29A77231F7D7}" presName="rootConnector" presStyleLbl="node4" presStyleIdx="2" presStyleCnt="5"/>
      <dgm:spPr/>
    </dgm:pt>
    <dgm:pt modelId="{A8F5C70C-2F97-4CFC-A67E-DBEF451C9869}" type="pres">
      <dgm:prSet presAssocID="{29BF535B-19D7-4311-97A4-29A77231F7D7}" presName="hierChild4" presStyleCnt="0"/>
      <dgm:spPr/>
    </dgm:pt>
    <dgm:pt modelId="{1602B081-AAB6-459E-AACC-F7834F1DA634}" type="pres">
      <dgm:prSet presAssocID="{29BF535B-19D7-4311-97A4-29A77231F7D7}" presName="hierChild5" presStyleCnt="0"/>
      <dgm:spPr/>
    </dgm:pt>
    <dgm:pt modelId="{4969944D-3AEC-41E9-94AE-B3332DC19C91}" type="pres">
      <dgm:prSet presAssocID="{7093460A-927A-40EC-862A-65BBD1DB7FE1}" presName="hierChild7" presStyleCnt="0"/>
      <dgm:spPr/>
    </dgm:pt>
    <dgm:pt modelId="{16C0A7BC-98E4-494F-B0FA-A32ADD72DFD4}" type="pres">
      <dgm:prSet presAssocID="{D53D3222-E94D-4383-A523-BA1AB5FC12E8}" presName="Name37" presStyleLbl="parChTrans1D3" presStyleIdx="1" presStyleCnt="3"/>
      <dgm:spPr/>
    </dgm:pt>
    <dgm:pt modelId="{FFC93DFD-6122-4FF4-9827-ADE2DD21BB21}" type="pres">
      <dgm:prSet presAssocID="{F9CE2D1D-12BD-4713-B3ED-95377FFB818E}" presName="hierRoot2" presStyleCnt="0">
        <dgm:presLayoutVars>
          <dgm:hierBranch/>
        </dgm:presLayoutVars>
      </dgm:prSet>
      <dgm:spPr/>
    </dgm:pt>
    <dgm:pt modelId="{B259A237-7977-4F83-BE54-76B389128995}" type="pres">
      <dgm:prSet presAssocID="{F9CE2D1D-12BD-4713-B3ED-95377FFB818E}" presName="rootComposite" presStyleCnt="0"/>
      <dgm:spPr/>
    </dgm:pt>
    <dgm:pt modelId="{AFC04860-D9B5-4CC7-BF6B-FDA54F029A86}" type="pres">
      <dgm:prSet presAssocID="{F9CE2D1D-12BD-4713-B3ED-95377FFB818E}" presName="rootText" presStyleLbl="node3" presStyleIdx="1" presStyleCnt="3">
        <dgm:presLayoutVars>
          <dgm:chPref val="3"/>
        </dgm:presLayoutVars>
      </dgm:prSet>
      <dgm:spPr/>
    </dgm:pt>
    <dgm:pt modelId="{81B1A222-12FD-45AC-9470-47BF2BD273BB}" type="pres">
      <dgm:prSet presAssocID="{F9CE2D1D-12BD-4713-B3ED-95377FFB818E}" presName="rootConnector" presStyleLbl="node3" presStyleIdx="1" presStyleCnt="3"/>
      <dgm:spPr/>
    </dgm:pt>
    <dgm:pt modelId="{2ED03C29-7914-4D36-B1E0-3C33C1C6A523}" type="pres">
      <dgm:prSet presAssocID="{F9CE2D1D-12BD-4713-B3ED-95377FFB818E}" presName="hierChild4" presStyleCnt="0"/>
      <dgm:spPr/>
    </dgm:pt>
    <dgm:pt modelId="{AC265B2B-4CE7-4E81-82C8-92233A4DDDFC}" type="pres">
      <dgm:prSet presAssocID="{F9CE2D1D-12BD-4713-B3ED-95377FFB818E}" presName="hierChild5" presStyleCnt="0"/>
      <dgm:spPr/>
    </dgm:pt>
    <dgm:pt modelId="{BE318A9E-DE11-4C74-A59D-59D62C5CE730}" type="pres">
      <dgm:prSet presAssocID="{B90A9DAA-81AA-4917-8BA8-8F44579FE7CA}" presName="Name111" presStyleLbl="parChTrans1D4" presStyleIdx="7" presStyleCnt="11"/>
      <dgm:spPr/>
    </dgm:pt>
    <dgm:pt modelId="{7FCAA3BA-BB06-470E-9DB7-377820995BBF}" type="pres">
      <dgm:prSet presAssocID="{2EF56C5A-3332-4D3B-9CE5-31B46435A936}" presName="hierRoot3" presStyleCnt="0">
        <dgm:presLayoutVars>
          <dgm:hierBranch/>
        </dgm:presLayoutVars>
      </dgm:prSet>
      <dgm:spPr/>
    </dgm:pt>
    <dgm:pt modelId="{63FCE2F0-7610-4B14-A8AD-BBD8D935873C}" type="pres">
      <dgm:prSet presAssocID="{2EF56C5A-3332-4D3B-9CE5-31B46435A936}" presName="rootComposite3" presStyleCnt="0"/>
      <dgm:spPr/>
    </dgm:pt>
    <dgm:pt modelId="{FB3A71E9-2B8A-4989-A2A3-2BB0B23063C9}" type="pres">
      <dgm:prSet presAssocID="{2EF56C5A-3332-4D3B-9CE5-31B46435A936}" presName="rootText3" presStyleLbl="asst3" presStyleIdx="4" presStyleCnt="6" custScaleX="146965">
        <dgm:presLayoutVars>
          <dgm:chPref val="3"/>
        </dgm:presLayoutVars>
      </dgm:prSet>
      <dgm:spPr/>
    </dgm:pt>
    <dgm:pt modelId="{A0362BA2-1833-458D-8B7A-B8913513EEE7}" type="pres">
      <dgm:prSet presAssocID="{2EF56C5A-3332-4D3B-9CE5-31B46435A936}" presName="rootConnector3" presStyleLbl="asst3" presStyleIdx="4" presStyleCnt="6"/>
      <dgm:spPr/>
    </dgm:pt>
    <dgm:pt modelId="{8238663C-FA17-4147-AD84-2AB98F4E45BA}" type="pres">
      <dgm:prSet presAssocID="{2EF56C5A-3332-4D3B-9CE5-31B46435A936}" presName="hierChild6" presStyleCnt="0"/>
      <dgm:spPr/>
    </dgm:pt>
    <dgm:pt modelId="{E868E3B1-AD96-4BBE-9CE6-96117093A5F7}" type="pres">
      <dgm:prSet presAssocID="{2A382C31-5E68-4A60-BA36-AD62401A412F}" presName="Name35" presStyleLbl="parChTrans1D4" presStyleIdx="8" presStyleCnt="11"/>
      <dgm:spPr/>
    </dgm:pt>
    <dgm:pt modelId="{D7D65DDB-9A48-436F-B786-894AA050AE0E}" type="pres">
      <dgm:prSet presAssocID="{40DEA524-5EE8-4146-A5AD-BFADC26B81B6}" presName="hierRoot2" presStyleCnt="0">
        <dgm:presLayoutVars>
          <dgm:hierBranch val="init"/>
        </dgm:presLayoutVars>
      </dgm:prSet>
      <dgm:spPr/>
    </dgm:pt>
    <dgm:pt modelId="{38EC97C0-C13F-45C5-8DD3-866A660FFAA3}" type="pres">
      <dgm:prSet presAssocID="{40DEA524-5EE8-4146-A5AD-BFADC26B81B6}" presName="rootComposite" presStyleCnt="0"/>
      <dgm:spPr/>
    </dgm:pt>
    <dgm:pt modelId="{8ACDDD59-7B1E-4CB0-B22D-48CE476F79CD}" type="pres">
      <dgm:prSet presAssocID="{40DEA524-5EE8-4146-A5AD-BFADC26B81B6}" presName="rootText" presStyleLbl="node4" presStyleIdx="3" presStyleCnt="5">
        <dgm:presLayoutVars>
          <dgm:chPref val="3"/>
        </dgm:presLayoutVars>
      </dgm:prSet>
      <dgm:spPr/>
    </dgm:pt>
    <dgm:pt modelId="{9F30752D-24C8-41ED-92FC-173B57CBF0ED}" type="pres">
      <dgm:prSet presAssocID="{40DEA524-5EE8-4146-A5AD-BFADC26B81B6}" presName="rootConnector" presStyleLbl="node4" presStyleIdx="3" presStyleCnt="5"/>
      <dgm:spPr/>
    </dgm:pt>
    <dgm:pt modelId="{9D787A2E-A64E-4262-8391-47BA48A106E4}" type="pres">
      <dgm:prSet presAssocID="{40DEA524-5EE8-4146-A5AD-BFADC26B81B6}" presName="hierChild4" presStyleCnt="0"/>
      <dgm:spPr/>
    </dgm:pt>
    <dgm:pt modelId="{6FA8F350-8B7E-4BBD-964A-D43BF08D3B7F}" type="pres">
      <dgm:prSet presAssocID="{40DEA524-5EE8-4146-A5AD-BFADC26B81B6}" presName="hierChild5" presStyleCnt="0"/>
      <dgm:spPr/>
    </dgm:pt>
    <dgm:pt modelId="{2BF81AFD-2845-4D4D-B818-49E0B3DCA5E1}" type="pres">
      <dgm:prSet presAssocID="{2EF56C5A-3332-4D3B-9CE5-31B46435A936}" presName="hierChild7" presStyleCnt="0"/>
      <dgm:spPr/>
    </dgm:pt>
    <dgm:pt modelId="{DE748E70-822C-4031-B76B-48807DF6F9A9}" type="pres">
      <dgm:prSet presAssocID="{0C303EF8-1AD7-49B2-A092-DEB78471C0B7}" presName="Name111" presStyleLbl="parChTrans1D4" presStyleIdx="9" presStyleCnt="11"/>
      <dgm:spPr/>
    </dgm:pt>
    <dgm:pt modelId="{0D2EDA3E-5D22-4C53-81D9-0921FD987D61}" type="pres">
      <dgm:prSet presAssocID="{07142A2D-94AF-42E2-93DB-45DB085AD464}" presName="hierRoot3" presStyleCnt="0">
        <dgm:presLayoutVars>
          <dgm:hierBranch/>
        </dgm:presLayoutVars>
      </dgm:prSet>
      <dgm:spPr/>
    </dgm:pt>
    <dgm:pt modelId="{CD36735A-DBBB-4B85-86D3-6350E53E6FCC}" type="pres">
      <dgm:prSet presAssocID="{07142A2D-94AF-42E2-93DB-45DB085AD464}" presName="rootComposite3" presStyleCnt="0"/>
      <dgm:spPr/>
    </dgm:pt>
    <dgm:pt modelId="{DDA073C1-30D4-4DEC-AC04-40CE47E99914}" type="pres">
      <dgm:prSet presAssocID="{07142A2D-94AF-42E2-93DB-45DB085AD464}" presName="rootText3" presStyleLbl="asst3" presStyleIdx="5" presStyleCnt="6">
        <dgm:presLayoutVars>
          <dgm:chPref val="3"/>
        </dgm:presLayoutVars>
      </dgm:prSet>
      <dgm:spPr/>
    </dgm:pt>
    <dgm:pt modelId="{4C509E2D-7CF5-49A5-AE4C-7E4433C7D6FE}" type="pres">
      <dgm:prSet presAssocID="{07142A2D-94AF-42E2-93DB-45DB085AD464}" presName="rootConnector3" presStyleLbl="asst3" presStyleIdx="5" presStyleCnt="6"/>
      <dgm:spPr/>
    </dgm:pt>
    <dgm:pt modelId="{D905C1D4-5C17-4C7A-A1DB-E9CCD09D6C07}" type="pres">
      <dgm:prSet presAssocID="{07142A2D-94AF-42E2-93DB-45DB085AD464}" presName="hierChild6" presStyleCnt="0"/>
      <dgm:spPr/>
    </dgm:pt>
    <dgm:pt modelId="{319F3175-021C-40B8-BD17-87372C30FB84}" type="pres">
      <dgm:prSet presAssocID="{981A4F46-4F08-4482-BEAC-C7B9FEFF03A9}" presName="Name35" presStyleLbl="parChTrans1D4" presStyleIdx="10" presStyleCnt="11"/>
      <dgm:spPr/>
    </dgm:pt>
    <dgm:pt modelId="{26C7C709-0F75-41BE-BD76-0AD2C69AF984}" type="pres">
      <dgm:prSet presAssocID="{DA1FF564-5C94-4F0B-ADB1-A3E6A46BF496}" presName="hierRoot2" presStyleCnt="0">
        <dgm:presLayoutVars>
          <dgm:hierBranch val="init"/>
        </dgm:presLayoutVars>
      </dgm:prSet>
      <dgm:spPr/>
    </dgm:pt>
    <dgm:pt modelId="{7472258A-2045-430A-AE4F-39F413D590DF}" type="pres">
      <dgm:prSet presAssocID="{DA1FF564-5C94-4F0B-ADB1-A3E6A46BF496}" presName="rootComposite" presStyleCnt="0"/>
      <dgm:spPr/>
    </dgm:pt>
    <dgm:pt modelId="{0C94CC33-4B24-474D-8AD5-DE45D59308F0}" type="pres">
      <dgm:prSet presAssocID="{DA1FF564-5C94-4F0B-ADB1-A3E6A46BF496}" presName="rootText" presStyleLbl="node4" presStyleIdx="4" presStyleCnt="5">
        <dgm:presLayoutVars>
          <dgm:chPref val="3"/>
        </dgm:presLayoutVars>
      </dgm:prSet>
      <dgm:spPr/>
    </dgm:pt>
    <dgm:pt modelId="{3CB08A12-E40D-4346-834D-889A2F40489D}" type="pres">
      <dgm:prSet presAssocID="{DA1FF564-5C94-4F0B-ADB1-A3E6A46BF496}" presName="rootConnector" presStyleLbl="node4" presStyleIdx="4" presStyleCnt="5"/>
      <dgm:spPr/>
    </dgm:pt>
    <dgm:pt modelId="{B540ABC8-FA99-4AF4-A032-59C1EB7962BF}" type="pres">
      <dgm:prSet presAssocID="{DA1FF564-5C94-4F0B-ADB1-A3E6A46BF496}" presName="hierChild4" presStyleCnt="0"/>
      <dgm:spPr/>
    </dgm:pt>
    <dgm:pt modelId="{D201C9B8-9150-4EEF-B9B0-EC225CBB444E}" type="pres">
      <dgm:prSet presAssocID="{DA1FF564-5C94-4F0B-ADB1-A3E6A46BF496}" presName="hierChild5" presStyleCnt="0"/>
      <dgm:spPr/>
    </dgm:pt>
    <dgm:pt modelId="{0EF12D20-6EC5-43A6-B4C7-8B286E67DAF4}" type="pres">
      <dgm:prSet presAssocID="{07142A2D-94AF-42E2-93DB-45DB085AD464}" presName="hierChild7" presStyleCnt="0"/>
      <dgm:spPr/>
    </dgm:pt>
    <dgm:pt modelId="{EE615F40-A6A2-4CD8-8288-4EA06D08278A}" type="pres">
      <dgm:prSet presAssocID="{5A92572A-CBF9-4CF2-BF22-A183F62E3992}" presName="hierChild7" presStyleCnt="0"/>
      <dgm:spPr/>
    </dgm:pt>
    <dgm:pt modelId="{6F3A1AE1-E5E9-4B77-8FE7-17381A6A3E60}" type="pres">
      <dgm:prSet presAssocID="{9DDE0AFB-DAC2-4902-A68F-D6E963F90593}" presName="Name111" presStyleLbl="parChTrans1D2" presStyleIdx="1" presStyleCnt="2"/>
      <dgm:spPr/>
    </dgm:pt>
    <dgm:pt modelId="{8588BE13-A159-4268-A7A0-7BD104EF5949}" type="pres">
      <dgm:prSet presAssocID="{AF4F87ED-2609-4DC5-8697-8961B034528C}" presName="hierRoot3" presStyleCnt="0">
        <dgm:presLayoutVars>
          <dgm:hierBranch/>
        </dgm:presLayoutVars>
      </dgm:prSet>
      <dgm:spPr/>
    </dgm:pt>
    <dgm:pt modelId="{654A602F-9477-4338-BB6C-234F43DCCD9A}" type="pres">
      <dgm:prSet presAssocID="{AF4F87ED-2609-4DC5-8697-8961B034528C}" presName="rootComposite3" presStyleCnt="0"/>
      <dgm:spPr/>
    </dgm:pt>
    <dgm:pt modelId="{798B8616-F0EB-4080-9D20-E76D51E0CA64}" type="pres">
      <dgm:prSet presAssocID="{AF4F87ED-2609-4DC5-8697-8961B034528C}" presName="rootText3" presStyleLbl="asst0" presStyleIdx="1" presStyleCnt="2">
        <dgm:presLayoutVars>
          <dgm:chPref val="3"/>
        </dgm:presLayoutVars>
      </dgm:prSet>
      <dgm:spPr/>
    </dgm:pt>
    <dgm:pt modelId="{E0E24B34-2BD3-4DEE-976F-8BF1FFA005D6}" type="pres">
      <dgm:prSet presAssocID="{AF4F87ED-2609-4DC5-8697-8961B034528C}" presName="rootConnector3" presStyleLbl="asst0" presStyleIdx="1" presStyleCnt="2"/>
      <dgm:spPr/>
    </dgm:pt>
    <dgm:pt modelId="{91C91011-ECAA-49D1-AA96-7C4EA99709E0}" type="pres">
      <dgm:prSet presAssocID="{AF4F87ED-2609-4DC5-8697-8961B034528C}" presName="hierChild6" presStyleCnt="0"/>
      <dgm:spPr/>
    </dgm:pt>
    <dgm:pt modelId="{38C25C87-C3C0-4B59-AD34-7D297C9F1BCF}" type="pres">
      <dgm:prSet presAssocID="{7B11D1DD-663A-4F89-A2C2-502F2A08353F}" presName="Name35" presStyleLbl="parChTrans1D3" presStyleIdx="2" presStyleCnt="3"/>
      <dgm:spPr/>
    </dgm:pt>
    <dgm:pt modelId="{AFB52DE9-3F6B-48C5-B036-691726951DE7}" type="pres">
      <dgm:prSet presAssocID="{F9992F79-02F0-452F-A2A2-7E72CF86A675}" presName="hierRoot2" presStyleCnt="0">
        <dgm:presLayoutVars>
          <dgm:hierBranch val="init"/>
        </dgm:presLayoutVars>
      </dgm:prSet>
      <dgm:spPr/>
    </dgm:pt>
    <dgm:pt modelId="{E5520462-AC78-4D41-83BE-06A5DD2D7AC2}" type="pres">
      <dgm:prSet presAssocID="{F9992F79-02F0-452F-A2A2-7E72CF86A675}" presName="rootComposite" presStyleCnt="0"/>
      <dgm:spPr/>
    </dgm:pt>
    <dgm:pt modelId="{0C9AD274-0409-4EC4-B17C-DE802CAB04A3}" type="pres">
      <dgm:prSet presAssocID="{F9992F79-02F0-452F-A2A2-7E72CF86A675}" presName="rootText" presStyleLbl="node3" presStyleIdx="2" presStyleCnt="3" custScaleY="92977" custLinFactY="100000" custLinFactNeighborX="26" custLinFactNeighborY="188524">
        <dgm:presLayoutVars>
          <dgm:chPref val="3"/>
        </dgm:presLayoutVars>
      </dgm:prSet>
      <dgm:spPr/>
    </dgm:pt>
    <dgm:pt modelId="{ABEC54D1-0AD7-432D-A032-F9B23071727E}" type="pres">
      <dgm:prSet presAssocID="{F9992F79-02F0-452F-A2A2-7E72CF86A675}" presName="rootConnector" presStyleLbl="node3" presStyleIdx="2" presStyleCnt="3"/>
      <dgm:spPr/>
    </dgm:pt>
    <dgm:pt modelId="{90F56D24-BC23-47B5-9EB6-60E74A57CCBC}" type="pres">
      <dgm:prSet presAssocID="{F9992F79-02F0-452F-A2A2-7E72CF86A675}" presName="hierChild4" presStyleCnt="0"/>
      <dgm:spPr/>
    </dgm:pt>
    <dgm:pt modelId="{51B22DD6-7FC4-4D90-9819-09092A99573F}" type="pres">
      <dgm:prSet presAssocID="{F9992F79-02F0-452F-A2A2-7E72CF86A675}" presName="hierChild5" presStyleCnt="0"/>
      <dgm:spPr/>
    </dgm:pt>
    <dgm:pt modelId="{38BCC18E-2BD3-45E0-A357-EEB07B9B89C5}" type="pres">
      <dgm:prSet presAssocID="{AF4F87ED-2609-4DC5-8697-8961B034528C}" presName="hierChild7" presStyleCnt="0"/>
      <dgm:spPr/>
    </dgm:pt>
  </dgm:ptLst>
  <dgm:cxnLst>
    <dgm:cxn modelId="{0769B304-C3A1-4806-9E8A-9711426BB74F}" type="presOf" srcId="{04740469-9076-46F9-B2BF-43DAFDEC653C}" destId="{A4BF0B7E-B8D1-44E4-A514-48ACFA3BDC9F}" srcOrd="0" destOrd="0" presId="urn:microsoft.com/office/officeart/2005/8/layout/orgChart1"/>
    <dgm:cxn modelId="{42431D06-740E-4BEC-A88C-94AE05D2E5A9}" type="presOf" srcId="{B90A9DAA-81AA-4917-8BA8-8F44579FE7CA}" destId="{BE318A9E-DE11-4C74-A59D-59D62C5CE730}" srcOrd="0" destOrd="0" presId="urn:microsoft.com/office/officeart/2005/8/layout/orgChart1"/>
    <dgm:cxn modelId="{235F000A-EEA9-407A-9E20-8E3BC68A3E1A}" type="presOf" srcId="{07CE0413-D800-4D74-BB39-D092A8A17A61}" destId="{D5EED56A-A6E1-42CA-B227-2300EB6B5B7F}" srcOrd="0" destOrd="0" presId="urn:microsoft.com/office/officeart/2005/8/layout/orgChart1"/>
    <dgm:cxn modelId="{321A5F0A-2D21-418B-B04C-1FB5F8497A7C}" type="presOf" srcId="{29BF535B-19D7-4311-97A4-29A77231F7D7}" destId="{63F7DD33-0342-47E1-9E88-D3C8BB2E13E6}" srcOrd="1" destOrd="0" presId="urn:microsoft.com/office/officeart/2005/8/layout/orgChart1"/>
    <dgm:cxn modelId="{CB74C70D-938E-447C-A95D-3D4F10D68171}" type="presOf" srcId="{5288F763-F165-400F-BC79-C4067B153B4C}" destId="{884BB1FE-17DF-4A91-AE9A-D64930074FBA}" srcOrd="0" destOrd="0" presId="urn:microsoft.com/office/officeart/2005/8/layout/orgChart1"/>
    <dgm:cxn modelId="{3CCA5B10-DFF7-432D-9BE3-8A9820536236}" type="presOf" srcId="{7A4CA689-E611-4CD0-A13A-C415D0998AF0}" destId="{CAC33104-41FC-4DBC-8166-A8C125454661}" srcOrd="0" destOrd="0" presId="urn:microsoft.com/office/officeart/2005/8/layout/orgChart1"/>
    <dgm:cxn modelId="{A2B81C14-AB38-4FDF-8D5F-EF9E1F7858E7}" type="presOf" srcId="{9DDE0AFB-DAC2-4902-A68F-D6E963F90593}" destId="{6F3A1AE1-E5E9-4B77-8FE7-17381A6A3E60}" srcOrd="0" destOrd="0" presId="urn:microsoft.com/office/officeart/2005/8/layout/orgChart1"/>
    <dgm:cxn modelId="{C0873B15-666F-4686-9B12-8511D86F0A16}" type="presOf" srcId="{7A4CA689-E611-4CD0-A13A-C415D0998AF0}" destId="{82E1B0CD-8798-40AC-87A5-606E661FF9F9}" srcOrd="1" destOrd="0" presId="urn:microsoft.com/office/officeart/2005/8/layout/orgChart1"/>
    <dgm:cxn modelId="{3A0A1E17-7C7E-4C1D-AA56-1DC18CA98EE1}" srcId="{8169744C-45B9-4C7E-93B4-CD13DFEC7DCF}" destId="{7A4CA689-E611-4CD0-A13A-C415D0998AF0}" srcOrd="0" destOrd="0" parTransId="{E965C545-17F0-439A-AC5E-D9BD64F68C31}" sibTransId="{22553A83-A255-4F5C-807B-FBECE0C06964}"/>
    <dgm:cxn modelId="{9FA7D719-6C31-49FB-84AD-D6AAFAAC3F0C}" type="presOf" srcId="{FE5C6862-E2C8-421A-BC53-C3B7E4154C20}" destId="{CC4DC85E-61E0-4B29-94E1-6E24E70FD68E}" srcOrd="1" destOrd="0" presId="urn:microsoft.com/office/officeart/2005/8/layout/orgChart1"/>
    <dgm:cxn modelId="{E7AD4020-D1EF-4DE8-A205-785BCB5DDBC9}" type="presOf" srcId="{F9CE2D1D-12BD-4713-B3ED-95377FFB818E}" destId="{81B1A222-12FD-45AC-9470-47BF2BD273BB}" srcOrd="1" destOrd="0" presId="urn:microsoft.com/office/officeart/2005/8/layout/orgChart1"/>
    <dgm:cxn modelId="{BEE90A28-F61B-4CD7-BDF6-98D65AFBA036}" type="presOf" srcId="{AF4F87ED-2609-4DC5-8697-8961B034528C}" destId="{E0E24B34-2BD3-4DEE-976F-8BF1FFA005D6}" srcOrd="1" destOrd="0" presId="urn:microsoft.com/office/officeart/2005/8/layout/orgChart1"/>
    <dgm:cxn modelId="{16A32D30-5544-4BB0-B13A-5EE324139AFA}" srcId="{C7786008-6508-4E2D-A805-0E7181063596}" destId="{AF4F87ED-2609-4DC5-8697-8961B034528C}" srcOrd="1" destOrd="0" parTransId="{9DDE0AFB-DAC2-4902-A68F-D6E963F90593}" sibTransId="{F0D2120B-FBF6-4053-9103-D4120E1332D8}"/>
    <dgm:cxn modelId="{408A8A3D-8F9A-4861-BE53-E6E13F2AAEA6}" type="presOf" srcId="{2EF56C5A-3332-4D3B-9CE5-31B46435A936}" destId="{A0362BA2-1833-458D-8B7A-B8913513EEE7}" srcOrd="1" destOrd="0" presId="urn:microsoft.com/office/officeart/2005/8/layout/orgChart1"/>
    <dgm:cxn modelId="{F5E9973D-83A0-469C-AB29-80AE38BC7773}" srcId="{C7786008-6508-4E2D-A805-0E7181063596}" destId="{5A92572A-CBF9-4CF2-BF22-A183F62E3992}" srcOrd="0" destOrd="0" parTransId="{558D96D9-3951-4FF7-8B75-A052EC21D0BD}" sibTransId="{509BDB26-E805-4761-9AC2-E5BC2C2F58BD}"/>
    <dgm:cxn modelId="{3842D25B-99B3-4B45-B3E3-C6B3C26B9024}" srcId="{07142A2D-94AF-42E2-93DB-45DB085AD464}" destId="{DA1FF564-5C94-4F0B-ADB1-A3E6A46BF496}" srcOrd="0" destOrd="0" parTransId="{981A4F46-4F08-4482-BEAC-C7B9FEFF03A9}" sibTransId="{A4980691-D36A-43AE-97F9-B3BCC4CC81C1}"/>
    <dgm:cxn modelId="{B3AF1D60-3DDF-48B4-BB1C-181ABA04B2AB}" type="presOf" srcId="{64FE4625-5080-4019-8C4F-05E8E8FF126F}" destId="{5F3CD8A6-C442-4E75-ACD2-65BA1191D465}" srcOrd="0" destOrd="0" presId="urn:microsoft.com/office/officeart/2005/8/layout/orgChart1"/>
    <dgm:cxn modelId="{9FAB2362-F047-4B33-BB89-9878771ACBD4}" type="presOf" srcId="{BA6A90D5-6E3A-4DF3-BEF8-809F16F99AA2}" destId="{E62F9E68-D1FC-4B06-A507-737C6C037CAD}" srcOrd="1" destOrd="0" presId="urn:microsoft.com/office/officeart/2005/8/layout/orgChart1"/>
    <dgm:cxn modelId="{A68F1363-35B8-4BFF-9338-09E425BEDA3C}" type="presOf" srcId="{07ADFE0C-474D-4538-9A7F-2970660E3847}" destId="{CA6BF6EB-278C-4933-8233-747334377006}" srcOrd="0" destOrd="0" presId="urn:microsoft.com/office/officeart/2005/8/layout/orgChart1"/>
    <dgm:cxn modelId="{C45AF465-9B38-4D72-B837-383122AC4710}" srcId="{5A92572A-CBF9-4CF2-BF22-A183F62E3992}" destId="{F9CE2D1D-12BD-4713-B3ED-95377FFB818E}" srcOrd="1" destOrd="0" parTransId="{D53D3222-E94D-4383-A523-BA1AB5FC12E8}" sibTransId="{90FE22FC-D245-4C70-A2BC-459CD768E21B}"/>
    <dgm:cxn modelId="{56888846-04AC-4180-826C-EC145AB42173}" type="presOf" srcId="{29BF535B-19D7-4311-97A4-29A77231F7D7}" destId="{97B2D088-71E2-46BC-BCB0-6663A095CCD4}" srcOrd="0" destOrd="0" presId="urn:microsoft.com/office/officeart/2005/8/layout/orgChart1"/>
    <dgm:cxn modelId="{5CDB7C67-A43F-427A-AB3F-36961763AFAD}" type="presOf" srcId="{F9CE2D1D-12BD-4713-B3ED-95377FFB818E}" destId="{AFC04860-D9B5-4CC7-BF6B-FDA54F029A86}" srcOrd="0" destOrd="0" presId="urn:microsoft.com/office/officeart/2005/8/layout/orgChart1"/>
    <dgm:cxn modelId="{A8ED9148-3C05-40C4-8FEA-F218955771B5}" type="presOf" srcId="{BA6A90D5-6E3A-4DF3-BEF8-809F16F99AA2}" destId="{FD7EA269-69D6-4884-9FB4-FD86AC3F9078}" srcOrd="0" destOrd="0" presId="urn:microsoft.com/office/officeart/2005/8/layout/orgChart1"/>
    <dgm:cxn modelId="{F4DFF869-CF95-4C00-976F-FFF9DFC14CD7}" type="presOf" srcId="{7093460A-927A-40EC-862A-65BBD1DB7FE1}" destId="{487B5461-71DE-44EC-92E8-2E2AB2A90A7A}" srcOrd="1" destOrd="0" presId="urn:microsoft.com/office/officeart/2005/8/layout/orgChart1"/>
    <dgm:cxn modelId="{23AAA66C-0BD8-41A3-B368-9CF032E1C770}" type="presOf" srcId="{7B11D1DD-663A-4F89-A2C2-502F2A08353F}" destId="{38C25C87-C3C0-4B59-AD34-7D297C9F1BCF}" srcOrd="0" destOrd="0" presId="urn:microsoft.com/office/officeart/2005/8/layout/orgChart1"/>
    <dgm:cxn modelId="{27718E6D-7302-4302-BF00-4F0DA2BD1FB9}" type="presOf" srcId="{8169744C-45B9-4C7E-93B4-CD13DFEC7DCF}" destId="{844A6BF0-79A3-4B39-BC19-1E0318AE4209}" srcOrd="0" destOrd="0" presId="urn:microsoft.com/office/officeart/2005/8/layout/orgChart1"/>
    <dgm:cxn modelId="{6405ED6D-B525-44B6-B14F-D9F33A75E24D}" type="presOf" srcId="{981A4F46-4F08-4482-BEAC-C7B9FEFF03A9}" destId="{319F3175-021C-40B8-BD17-87372C30FB84}" srcOrd="0" destOrd="0" presId="urn:microsoft.com/office/officeart/2005/8/layout/orgChart1"/>
    <dgm:cxn modelId="{A4D3A770-A22C-4190-B880-A164AD80DB43}" type="presOf" srcId="{DA1FF564-5C94-4F0B-ADB1-A3E6A46BF496}" destId="{3CB08A12-E40D-4346-834D-889A2F40489D}" srcOrd="1" destOrd="0" presId="urn:microsoft.com/office/officeart/2005/8/layout/orgChart1"/>
    <dgm:cxn modelId="{E4FE4653-A9FC-429D-A9AF-0C9562A97C00}" srcId="{AF4F87ED-2609-4DC5-8697-8961B034528C}" destId="{F9992F79-02F0-452F-A2A2-7E72CF86A675}" srcOrd="0" destOrd="0" parTransId="{7B11D1DD-663A-4F89-A2C2-502F2A08353F}" sibTransId="{C5995909-439F-4F92-B871-9B7679E964B7}"/>
    <dgm:cxn modelId="{3D174E79-C0EA-4CFD-B4F6-94734A167887}" type="presOf" srcId="{40DEA524-5EE8-4146-A5AD-BFADC26B81B6}" destId="{8ACDDD59-7B1E-4CB0-B22D-48CE476F79CD}" srcOrd="0" destOrd="0" presId="urn:microsoft.com/office/officeart/2005/8/layout/orgChart1"/>
    <dgm:cxn modelId="{2BC6B359-5C57-44EE-87CF-5BE21B07DBD7}" type="presOf" srcId="{C7786008-6508-4E2D-A805-0E7181063596}" destId="{37483ABE-CC9B-4FD8-A2B2-68B679D4861A}" srcOrd="0" destOrd="0" presId="urn:microsoft.com/office/officeart/2005/8/layout/orgChart1"/>
    <dgm:cxn modelId="{4917C17C-D1E6-4B92-AA62-72B0FCD6F9FA}" type="presOf" srcId="{74CE885B-C837-40D6-B7AA-F92D7E53EB7F}" destId="{89D82468-FB03-40A0-BF32-1CB2BED44E0A}" srcOrd="0" destOrd="0" presId="urn:microsoft.com/office/officeart/2005/8/layout/orgChart1"/>
    <dgm:cxn modelId="{0BCB7B7D-091C-4F7C-BDFB-EEED89B3E32B}" type="presOf" srcId="{0C303EF8-1AD7-49B2-A092-DEB78471C0B7}" destId="{DE748E70-822C-4031-B76B-48807DF6F9A9}" srcOrd="0" destOrd="0" presId="urn:microsoft.com/office/officeart/2005/8/layout/orgChart1"/>
    <dgm:cxn modelId="{CD52837F-D2AF-457D-9003-489B7B4D0AE0}" type="presOf" srcId="{DA1FF564-5C94-4F0B-ADB1-A3E6A46BF496}" destId="{0C94CC33-4B24-474D-8AD5-DE45D59308F0}" srcOrd="0" destOrd="0" presId="urn:microsoft.com/office/officeart/2005/8/layout/orgChart1"/>
    <dgm:cxn modelId="{953FBA82-3B4C-4145-A2CC-02EBAF0454DA}" type="presOf" srcId="{07142A2D-94AF-42E2-93DB-45DB085AD464}" destId="{DDA073C1-30D4-4DEC-AC04-40CE47E99914}" srcOrd="0" destOrd="0" presId="urn:microsoft.com/office/officeart/2005/8/layout/orgChart1"/>
    <dgm:cxn modelId="{6BC2C783-E4D5-41AC-9A24-3927C7853286}" type="presOf" srcId="{40DEA524-5EE8-4146-A5AD-BFADC26B81B6}" destId="{9F30752D-24C8-41ED-92FC-173B57CBF0ED}" srcOrd="1" destOrd="0" presId="urn:microsoft.com/office/officeart/2005/8/layout/orgChart1"/>
    <dgm:cxn modelId="{D6358C8A-F4F3-4443-997C-CAEF1795E03C}" srcId="{8169744C-45B9-4C7E-93B4-CD13DFEC7DCF}" destId="{BA6A90D5-6E3A-4DF3-BEF8-809F16F99AA2}" srcOrd="1" destOrd="0" parTransId="{CB44B197-6094-4632-A88C-1C376BF2E888}" sibTransId="{013CF721-3D79-41B8-AD92-7ACFA4F480DE}"/>
    <dgm:cxn modelId="{ED513F8C-4502-4F14-A775-84EE0C7A3C70}" type="presOf" srcId="{558D96D9-3951-4FF7-8B75-A052EC21D0BD}" destId="{9738FDB1-A012-4E42-B8B7-2900677ACE45}" srcOrd="0" destOrd="0" presId="urn:microsoft.com/office/officeart/2005/8/layout/orgChart1"/>
    <dgm:cxn modelId="{D998DB8D-AE6D-48EA-B29E-871C2127EDE0}" type="presOf" srcId="{07ADFE0C-474D-4538-9A7F-2970660E3847}" destId="{ECF508A5-39AD-4E60-ADC6-5A0AB8FF83EF}" srcOrd="1" destOrd="0" presId="urn:microsoft.com/office/officeart/2005/8/layout/orgChart1"/>
    <dgm:cxn modelId="{07BA948F-3FC5-4210-9925-E7866372DF78}" type="presOf" srcId="{8169744C-45B9-4C7E-93B4-CD13DFEC7DCF}" destId="{4FA9BD3B-BF1C-470A-9518-1B12E33819A3}" srcOrd="1" destOrd="0" presId="urn:microsoft.com/office/officeart/2005/8/layout/orgChart1"/>
    <dgm:cxn modelId="{75E0E399-08EB-4906-883C-6057C8261F9A}" type="presOf" srcId="{07142A2D-94AF-42E2-93DB-45DB085AD464}" destId="{4C509E2D-7CF5-49A5-AE4C-7E4433C7D6FE}" srcOrd="1" destOrd="0" presId="urn:microsoft.com/office/officeart/2005/8/layout/orgChart1"/>
    <dgm:cxn modelId="{12C4BE9D-5E7A-4C9D-A132-6E77171C7412}" srcId="{7093460A-927A-40EC-862A-65BBD1DB7FE1}" destId="{29BF535B-19D7-4311-97A4-29A77231F7D7}" srcOrd="2" destOrd="0" parTransId="{9C5B3FA6-C588-4B71-921D-8E7134A992F8}" sibTransId="{9636407A-1D00-4F4E-A39B-572C3EAE8871}"/>
    <dgm:cxn modelId="{C85EDB9D-B21A-456F-977A-1DB6DFB7988A}" type="presOf" srcId="{5A92572A-CBF9-4CF2-BF22-A183F62E3992}" destId="{582B7450-7A62-4EB5-8352-1D8119BE8BE8}" srcOrd="0" destOrd="0" presId="urn:microsoft.com/office/officeart/2005/8/layout/orgChart1"/>
    <dgm:cxn modelId="{620EC2A3-DC0E-4B07-9F78-0A1B627AD92D}" srcId="{7093460A-927A-40EC-862A-65BBD1DB7FE1}" destId="{64FE4625-5080-4019-8C4F-05E8E8FF126F}" srcOrd="0" destOrd="0" parTransId="{04740469-9076-46F9-B2BF-43DAFDEC653C}" sibTransId="{5FBAC8A8-23F0-48FB-B252-EFBD633371E2}"/>
    <dgm:cxn modelId="{89AB89A7-9849-4D81-9A80-33E517DC6526}" type="presOf" srcId="{CB44B197-6094-4632-A88C-1C376BF2E888}" destId="{BE632AD1-70B7-473B-A083-E2EC018DE4CF}" srcOrd="0" destOrd="0" presId="urn:microsoft.com/office/officeart/2005/8/layout/orgChart1"/>
    <dgm:cxn modelId="{7F1976AB-4926-488D-90D3-0EFAB8E54022}" type="presOf" srcId="{D53D3222-E94D-4383-A523-BA1AB5FC12E8}" destId="{16C0A7BC-98E4-494F-B0FA-A32ADD72DFD4}" srcOrd="0" destOrd="0" presId="urn:microsoft.com/office/officeart/2005/8/layout/orgChart1"/>
    <dgm:cxn modelId="{292526B0-3594-444C-BB46-9635C99A8703}" type="presOf" srcId="{C7786008-6508-4E2D-A805-0E7181063596}" destId="{F1D57616-7F91-4306-AD46-2BF8A2340C6D}" srcOrd="1" destOrd="0" presId="urn:microsoft.com/office/officeart/2005/8/layout/orgChart1"/>
    <dgm:cxn modelId="{7FA2B4B1-E5C9-4710-9A59-689D52644444}" srcId="{07ADFE0C-474D-4538-9A7F-2970660E3847}" destId="{8169744C-45B9-4C7E-93B4-CD13DFEC7DCF}" srcOrd="0" destOrd="0" parTransId="{07CE0413-D800-4D74-BB39-D092A8A17A61}" sibTransId="{6DE282D1-EAB0-4187-B051-DE2A69049368}"/>
    <dgm:cxn modelId="{242150B5-65D9-4646-B843-9BC3C9685626}" srcId="{7093460A-927A-40EC-862A-65BBD1DB7FE1}" destId="{FE5C6862-E2C8-421A-BC53-C3B7E4154C20}" srcOrd="1" destOrd="0" parTransId="{5288F763-F165-400F-BC79-C4067B153B4C}" sibTransId="{E252D7E7-3065-4239-ADAD-7FD660B6A760}"/>
    <dgm:cxn modelId="{010763C0-EFD3-4A88-A119-E16961361327}" type="presOf" srcId="{A26B3845-6C17-46E0-92BF-C25B55AF97E0}" destId="{7578A7A4-606A-4A48-97AE-F7DFF7508D55}" srcOrd="0" destOrd="0" presId="urn:microsoft.com/office/officeart/2005/8/layout/orgChart1"/>
    <dgm:cxn modelId="{968A62C6-8477-40D7-8B3E-CC9D64511A20}" type="presOf" srcId="{AF4F87ED-2609-4DC5-8697-8961B034528C}" destId="{798B8616-F0EB-4080-9D20-E76D51E0CA64}" srcOrd="0" destOrd="0" presId="urn:microsoft.com/office/officeart/2005/8/layout/orgChart1"/>
    <dgm:cxn modelId="{561751C6-2AF7-4AED-B949-4D45F14345A1}" srcId="{5A92572A-CBF9-4CF2-BF22-A183F62E3992}" destId="{07ADFE0C-474D-4538-9A7F-2970660E3847}" srcOrd="0" destOrd="0" parTransId="{74CE885B-C837-40D6-B7AA-F92D7E53EB7F}" sibTransId="{21ACF89B-D55D-43F7-B9FA-F36E2AAC4EDB}"/>
    <dgm:cxn modelId="{D5067ECE-D710-49C5-B1FA-932F7FB030CA}" type="presOf" srcId="{96411443-E15D-47B9-BBDD-1A27708F3BE4}" destId="{435AFB8B-3DC7-4794-87EA-BAE63021060F}" srcOrd="0" destOrd="0" presId="urn:microsoft.com/office/officeart/2005/8/layout/orgChart1"/>
    <dgm:cxn modelId="{8E3DBBD0-F486-4E10-B7F6-BC6D6FAC4AD8}" type="presOf" srcId="{F9992F79-02F0-452F-A2A2-7E72CF86A675}" destId="{0C9AD274-0409-4EC4-B17C-DE802CAB04A3}" srcOrd="0" destOrd="0" presId="urn:microsoft.com/office/officeart/2005/8/layout/orgChart1"/>
    <dgm:cxn modelId="{5C4045D7-64A3-4B79-B9DE-60534071660A}" type="presOf" srcId="{FE5C6862-E2C8-421A-BC53-C3B7E4154C20}" destId="{2D924746-947B-4FB2-98C8-A97DBC19D9DF}" srcOrd="0" destOrd="0" presId="urn:microsoft.com/office/officeart/2005/8/layout/orgChart1"/>
    <dgm:cxn modelId="{3F86F7DF-6F84-4CF8-828D-CD6FAE7B10E3}" srcId="{A26B3845-6C17-46E0-92BF-C25B55AF97E0}" destId="{C7786008-6508-4E2D-A805-0E7181063596}" srcOrd="0" destOrd="0" parTransId="{27D8A851-0EE9-46B5-8E3B-C28EA2D7C04A}" sibTransId="{DFF889F3-95ED-4951-A73C-43C62E4D27D4}"/>
    <dgm:cxn modelId="{976C33E7-B5A7-4E57-A10E-DEE2FF4FC962}" srcId="{07ADFE0C-474D-4538-9A7F-2970660E3847}" destId="{7093460A-927A-40EC-862A-65BBD1DB7FE1}" srcOrd="1" destOrd="0" parTransId="{96411443-E15D-47B9-BBDD-1A27708F3BE4}" sibTransId="{AB22F327-EE8D-45CE-B2C5-93A3DA391EC0}"/>
    <dgm:cxn modelId="{37F3FAE7-2F3C-4122-9454-76A8AE3F6FB5}" type="presOf" srcId="{7093460A-927A-40EC-862A-65BBD1DB7FE1}" destId="{A46E4CB0-FE34-4F3B-8C97-D8A8796543A3}" srcOrd="0" destOrd="0" presId="urn:microsoft.com/office/officeart/2005/8/layout/orgChart1"/>
    <dgm:cxn modelId="{87C298EA-0B33-4DA2-87E5-982F80A1121B}" type="presOf" srcId="{5A92572A-CBF9-4CF2-BF22-A183F62E3992}" destId="{D15207D6-A60D-44BB-B6F0-F5401EAF52FB}" srcOrd="1" destOrd="0" presId="urn:microsoft.com/office/officeart/2005/8/layout/orgChart1"/>
    <dgm:cxn modelId="{4F8306ED-25B0-42E0-BF48-4BAF5DC262A8}" type="presOf" srcId="{64FE4625-5080-4019-8C4F-05E8E8FF126F}" destId="{4FF30B02-62B2-4132-A3B5-EE574A0666E6}" srcOrd="1" destOrd="0" presId="urn:microsoft.com/office/officeart/2005/8/layout/orgChart1"/>
    <dgm:cxn modelId="{C71D27ED-C849-41F2-9AC4-281890F37EDB}" srcId="{F9CE2D1D-12BD-4713-B3ED-95377FFB818E}" destId="{2EF56C5A-3332-4D3B-9CE5-31B46435A936}" srcOrd="0" destOrd="0" parTransId="{B90A9DAA-81AA-4917-8BA8-8F44579FE7CA}" sibTransId="{782970A1-5CD0-485A-9368-1F9EF891E950}"/>
    <dgm:cxn modelId="{C3506DEE-6CA2-435B-804A-169A31CD0AA0}" type="presOf" srcId="{E965C545-17F0-439A-AC5E-D9BD64F68C31}" destId="{4172E24F-1052-40E8-B299-426BC125D951}" srcOrd="0" destOrd="0" presId="urn:microsoft.com/office/officeart/2005/8/layout/orgChart1"/>
    <dgm:cxn modelId="{BA110EF0-13EA-4DC4-A924-642FC4D41D7D}" srcId="{F9CE2D1D-12BD-4713-B3ED-95377FFB818E}" destId="{07142A2D-94AF-42E2-93DB-45DB085AD464}" srcOrd="1" destOrd="0" parTransId="{0C303EF8-1AD7-49B2-A092-DEB78471C0B7}" sibTransId="{A0C8386E-CB7A-4469-B917-CC03C110DF69}"/>
    <dgm:cxn modelId="{7A9C4DF2-CC65-408E-B655-7331EC3E9828}" type="presOf" srcId="{2EF56C5A-3332-4D3B-9CE5-31B46435A936}" destId="{FB3A71E9-2B8A-4989-A2A3-2BB0B23063C9}" srcOrd="0" destOrd="0" presId="urn:microsoft.com/office/officeart/2005/8/layout/orgChart1"/>
    <dgm:cxn modelId="{A74AE1F5-B91E-409F-A43D-77CD55DB2C75}" srcId="{2EF56C5A-3332-4D3B-9CE5-31B46435A936}" destId="{40DEA524-5EE8-4146-A5AD-BFADC26B81B6}" srcOrd="0" destOrd="0" parTransId="{2A382C31-5E68-4A60-BA36-AD62401A412F}" sibTransId="{3E76504C-66B3-4CB4-922E-54BCC7EFF6DC}"/>
    <dgm:cxn modelId="{6027AEF8-5D1A-49C6-879A-02E1E5B617C3}" type="presOf" srcId="{2A382C31-5E68-4A60-BA36-AD62401A412F}" destId="{E868E3B1-AD96-4BBE-9CE6-96117093A5F7}" srcOrd="0" destOrd="0" presId="urn:microsoft.com/office/officeart/2005/8/layout/orgChart1"/>
    <dgm:cxn modelId="{63659CFD-0D74-4C03-ACFD-4C979DCE9D15}" type="presOf" srcId="{F9992F79-02F0-452F-A2A2-7E72CF86A675}" destId="{ABEC54D1-0AD7-432D-A032-F9B23071727E}" srcOrd="1" destOrd="0" presId="urn:microsoft.com/office/officeart/2005/8/layout/orgChart1"/>
    <dgm:cxn modelId="{C7AA15FF-B724-46AD-9A4C-EF727865242E}" type="presOf" srcId="{9C5B3FA6-C588-4B71-921D-8E7134A992F8}" destId="{235508AA-AA7D-4274-9268-32CEAB3C89B2}" srcOrd="0" destOrd="0" presId="urn:microsoft.com/office/officeart/2005/8/layout/orgChart1"/>
    <dgm:cxn modelId="{A077E727-4073-463B-B805-F5A2366106A5}" type="presParOf" srcId="{7578A7A4-606A-4A48-97AE-F7DFF7508D55}" destId="{E22A9334-767C-4364-9A7D-67E53B5F4CDA}" srcOrd="0" destOrd="0" presId="urn:microsoft.com/office/officeart/2005/8/layout/orgChart1"/>
    <dgm:cxn modelId="{4F255A01-ED3A-4D74-AF18-3B01C29FA24F}" type="presParOf" srcId="{E22A9334-767C-4364-9A7D-67E53B5F4CDA}" destId="{B16163AB-5AA5-4921-939F-533127C96730}" srcOrd="0" destOrd="0" presId="urn:microsoft.com/office/officeart/2005/8/layout/orgChart1"/>
    <dgm:cxn modelId="{89D7394A-91B6-4EF2-9100-C81D9AE6B877}" type="presParOf" srcId="{B16163AB-5AA5-4921-939F-533127C96730}" destId="{37483ABE-CC9B-4FD8-A2B2-68B679D4861A}" srcOrd="0" destOrd="0" presId="urn:microsoft.com/office/officeart/2005/8/layout/orgChart1"/>
    <dgm:cxn modelId="{8D91BCC0-B795-4172-AC7C-EDB948CFC050}" type="presParOf" srcId="{B16163AB-5AA5-4921-939F-533127C96730}" destId="{F1D57616-7F91-4306-AD46-2BF8A2340C6D}" srcOrd="1" destOrd="0" presId="urn:microsoft.com/office/officeart/2005/8/layout/orgChart1"/>
    <dgm:cxn modelId="{42C90D04-9F99-40A0-B3B4-1A2264CA98C5}" type="presParOf" srcId="{E22A9334-767C-4364-9A7D-67E53B5F4CDA}" destId="{D5E1F832-D8D4-494B-82DB-0998138EDCD0}" srcOrd="1" destOrd="0" presId="urn:microsoft.com/office/officeart/2005/8/layout/orgChart1"/>
    <dgm:cxn modelId="{1C134780-DCAF-41BC-BBFB-A12BF76F7AB0}" type="presParOf" srcId="{E22A9334-767C-4364-9A7D-67E53B5F4CDA}" destId="{8CEECC16-C942-4214-8C5F-C70FC5C1B97C}" srcOrd="2" destOrd="0" presId="urn:microsoft.com/office/officeart/2005/8/layout/orgChart1"/>
    <dgm:cxn modelId="{75D377A2-D7E1-4912-9FD2-BDF2990C2A00}" type="presParOf" srcId="{8CEECC16-C942-4214-8C5F-C70FC5C1B97C}" destId="{9738FDB1-A012-4E42-B8B7-2900677ACE45}" srcOrd="0" destOrd="0" presId="urn:microsoft.com/office/officeart/2005/8/layout/orgChart1"/>
    <dgm:cxn modelId="{2152CB1B-7947-4AC8-8AA3-C7305B5B4F45}" type="presParOf" srcId="{8CEECC16-C942-4214-8C5F-C70FC5C1B97C}" destId="{AF5BD9B6-FF8E-4B42-B130-654D51F54F82}" srcOrd="1" destOrd="0" presId="urn:microsoft.com/office/officeart/2005/8/layout/orgChart1"/>
    <dgm:cxn modelId="{AE4111C4-FF50-49D0-9F82-240DDCD11E01}" type="presParOf" srcId="{AF5BD9B6-FF8E-4B42-B130-654D51F54F82}" destId="{8FB29B9A-B7CD-469C-9E13-EAD308586175}" srcOrd="0" destOrd="0" presId="urn:microsoft.com/office/officeart/2005/8/layout/orgChart1"/>
    <dgm:cxn modelId="{C3251C17-1477-4D06-9E14-CB7A3DB5A93F}" type="presParOf" srcId="{8FB29B9A-B7CD-469C-9E13-EAD308586175}" destId="{582B7450-7A62-4EB5-8352-1D8119BE8BE8}" srcOrd="0" destOrd="0" presId="urn:microsoft.com/office/officeart/2005/8/layout/orgChart1"/>
    <dgm:cxn modelId="{7D491FCE-BDC1-412B-B6BB-7EDE33DA7E12}" type="presParOf" srcId="{8FB29B9A-B7CD-469C-9E13-EAD308586175}" destId="{D15207D6-A60D-44BB-B6F0-F5401EAF52FB}" srcOrd="1" destOrd="0" presId="urn:microsoft.com/office/officeart/2005/8/layout/orgChart1"/>
    <dgm:cxn modelId="{0AAF0E42-65A1-4CBF-8772-203D38699731}" type="presParOf" srcId="{AF5BD9B6-FF8E-4B42-B130-654D51F54F82}" destId="{73AD768B-7F97-4A87-8273-4B3B2CECFD6C}" srcOrd="1" destOrd="0" presId="urn:microsoft.com/office/officeart/2005/8/layout/orgChart1"/>
    <dgm:cxn modelId="{BB33B91E-FDB8-4687-A527-91F8E66ABEAF}" type="presParOf" srcId="{73AD768B-7F97-4A87-8273-4B3B2CECFD6C}" destId="{89D82468-FB03-40A0-BF32-1CB2BED44E0A}" srcOrd="0" destOrd="0" presId="urn:microsoft.com/office/officeart/2005/8/layout/orgChart1"/>
    <dgm:cxn modelId="{2DF8795A-102C-4BA9-A8DC-3E8E66BCE946}" type="presParOf" srcId="{73AD768B-7F97-4A87-8273-4B3B2CECFD6C}" destId="{01FF7E7C-B313-4336-95A5-5F542EB3B0D1}" srcOrd="1" destOrd="0" presId="urn:microsoft.com/office/officeart/2005/8/layout/orgChart1"/>
    <dgm:cxn modelId="{F84B5D8A-41A3-4DD7-9B84-74E5DA10F1D2}" type="presParOf" srcId="{01FF7E7C-B313-4336-95A5-5F542EB3B0D1}" destId="{88D5543E-FDF6-4F80-8808-1AEB7D321709}" srcOrd="0" destOrd="0" presId="urn:microsoft.com/office/officeart/2005/8/layout/orgChart1"/>
    <dgm:cxn modelId="{4DB32A3E-7717-42BC-9CDE-3DDD3AA93F7E}" type="presParOf" srcId="{88D5543E-FDF6-4F80-8808-1AEB7D321709}" destId="{CA6BF6EB-278C-4933-8233-747334377006}" srcOrd="0" destOrd="0" presId="urn:microsoft.com/office/officeart/2005/8/layout/orgChart1"/>
    <dgm:cxn modelId="{7B22B9C1-E139-440F-9134-31FC54A39A59}" type="presParOf" srcId="{88D5543E-FDF6-4F80-8808-1AEB7D321709}" destId="{ECF508A5-39AD-4E60-ADC6-5A0AB8FF83EF}" srcOrd="1" destOrd="0" presId="urn:microsoft.com/office/officeart/2005/8/layout/orgChart1"/>
    <dgm:cxn modelId="{D10D1577-1A23-4C43-94B7-28129739E203}" type="presParOf" srcId="{01FF7E7C-B313-4336-95A5-5F542EB3B0D1}" destId="{77DCBAEA-39D6-4C4E-B3E1-504388D47A71}" srcOrd="1" destOrd="0" presId="urn:microsoft.com/office/officeart/2005/8/layout/orgChart1"/>
    <dgm:cxn modelId="{125634C3-B8FB-483B-954A-17542527F01C}" type="presParOf" srcId="{01FF7E7C-B313-4336-95A5-5F542EB3B0D1}" destId="{812FB8A4-3435-4EC3-B91F-E09C28689B08}" srcOrd="2" destOrd="0" presId="urn:microsoft.com/office/officeart/2005/8/layout/orgChart1"/>
    <dgm:cxn modelId="{E76ED841-BEDC-488E-A40A-54102CD76F47}" type="presParOf" srcId="{812FB8A4-3435-4EC3-B91F-E09C28689B08}" destId="{D5EED56A-A6E1-42CA-B227-2300EB6B5B7F}" srcOrd="0" destOrd="0" presId="urn:microsoft.com/office/officeart/2005/8/layout/orgChart1"/>
    <dgm:cxn modelId="{009CB30C-852C-4709-BA3F-0120553B35CB}" type="presParOf" srcId="{812FB8A4-3435-4EC3-B91F-E09C28689B08}" destId="{27A151FE-FA05-4B6D-B7EF-286DC813F7D1}" srcOrd="1" destOrd="0" presId="urn:microsoft.com/office/officeart/2005/8/layout/orgChart1"/>
    <dgm:cxn modelId="{ACD813E1-6745-4566-B87C-156890C1632E}" type="presParOf" srcId="{27A151FE-FA05-4B6D-B7EF-286DC813F7D1}" destId="{FA91DD2E-4815-4778-BDB5-215F75BBCFFE}" srcOrd="0" destOrd="0" presId="urn:microsoft.com/office/officeart/2005/8/layout/orgChart1"/>
    <dgm:cxn modelId="{4CEA5387-0686-4667-B1C9-A03110568F96}" type="presParOf" srcId="{FA91DD2E-4815-4778-BDB5-215F75BBCFFE}" destId="{844A6BF0-79A3-4B39-BC19-1E0318AE4209}" srcOrd="0" destOrd="0" presId="urn:microsoft.com/office/officeart/2005/8/layout/orgChart1"/>
    <dgm:cxn modelId="{1729920F-E525-493D-A22F-913E45E94F37}" type="presParOf" srcId="{FA91DD2E-4815-4778-BDB5-215F75BBCFFE}" destId="{4FA9BD3B-BF1C-470A-9518-1B12E33819A3}" srcOrd="1" destOrd="0" presId="urn:microsoft.com/office/officeart/2005/8/layout/orgChart1"/>
    <dgm:cxn modelId="{35E5DE5C-336A-43F1-AE74-18FABF2A7744}" type="presParOf" srcId="{27A151FE-FA05-4B6D-B7EF-286DC813F7D1}" destId="{FB39540E-CA8F-418E-959F-FF19E91910E5}" srcOrd="1" destOrd="0" presId="urn:microsoft.com/office/officeart/2005/8/layout/orgChart1"/>
    <dgm:cxn modelId="{5D64345C-3D97-4A53-840B-2616AB10921F}" type="presParOf" srcId="{27A151FE-FA05-4B6D-B7EF-286DC813F7D1}" destId="{ECAE01D6-6498-452C-B438-44E1F0DCBC9B}" srcOrd="2" destOrd="0" presId="urn:microsoft.com/office/officeart/2005/8/layout/orgChart1"/>
    <dgm:cxn modelId="{C91ABBEE-BD73-4310-A895-1F27E6DA8700}" type="presParOf" srcId="{ECAE01D6-6498-452C-B438-44E1F0DCBC9B}" destId="{4172E24F-1052-40E8-B299-426BC125D951}" srcOrd="0" destOrd="0" presId="urn:microsoft.com/office/officeart/2005/8/layout/orgChart1"/>
    <dgm:cxn modelId="{F47223BE-3AB2-4435-B984-824E85607665}" type="presParOf" srcId="{ECAE01D6-6498-452C-B438-44E1F0DCBC9B}" destId="{4F1D58EA-2FBD-4054-AD57-0C066290C7A1}" srcOrd="1" destOrd="0" presId="urn:microsoft.com/office/officeart/2005/8/layout/orgChart1"/>
    <dgm:cxn modelId="{A84CCC58-5A8B-4516-A1D2-EEDB202917D1}" type="presParOf" srcId="{4F1D58EA-2FBD-4054-AD57-0C066290C7A1}" destId="{45413B3F-1B60-4E9E-A422-9817E59A1538}" srcOrd="0" destOrd="0" presId="urn:microsoft.com/office/officeart/2005/8/layout/orgChart1"/>
    <dgm:cxn modelId="{8078CD3E-0AA7-4C25-BB2B-D9357FA78E4E}" type="presParOf" srcId="{45413B3F-1B60-4E9E-A422-9817E59A1538}" destId="{CAC33104-41FC-4DBC-8166-A8C125454661}" srcOrd="0" destOrd="0" presId="urn:microsoft.com/office/officeart/2005/8/layout/orgChart1"/>
    <dgm:cxn modelId="{2FE1592A-2878-4095-88F6-6F191936D2A7}" type="presParOf" srcId="{45413B3F-1B60-4E9E-A422-9817E59A1538}" destId="{82E1B0CD-8798-40AC-87A5-606E661FF9F9}" srcOrd="1" destOrd="0" presId="urn:microsoft.com/office/officeart/2005/8/layout/orgChart1"/>
    <dgm:cxn modelId="{47B9BD16-D5FC-47B5-AA73-9942925AB09E}" type="presParOf" srcId="{4F1D58EA-2FBD-4054-AD57-0C066290C7A1}" destId="{78B5BBF8-11D8-4F90-AE3B-4D6BE0B8CF0A}" srcOrd="1" destOrd="0" presId="urn:microsoft.com/office/officeart/2005/8/layout/orgChart1"/>
    <dgm:cxn modelId="{5D495D7B-1C43-4899-8B06-1EE17AED8ADC}" type="presParOf" srcId="{4F1D58EA-2FBD-4054-AD57-0C066290C7A1}" destId="{7D2383AB-15E3-40B3-84BA-D6497B6F0995}" srcOrd="2" destOrd="0" presId="urn:microsoft.com/office/officeart/2005/8/layout/orgChart1"/>
    <dgm:cxn modelId="{25C072B1-EFFC-44FB-99FC-BE21C2F13D6B}" type="presParOf" srcId="{ECAE01D6-6498-452C-B438-44E1F0DCBC9B}" destId="{BE632AD1-70B7-473B-A083-E2EC018DE4CF}" srcOrd="2" destOrd="0" presId="urn:microsoft.com/office/officeart/2005/8/layout/orgChart1"/>
    <dgm:cxn modelId="{192694E5-A31B-4895-BFFD-13BB3FEFCFAB}" type="presParOf" srcId="{ECAE01D6-6498-452C-B438-44E1F0DCBC9B}" destId="{F0896B2C-6100-44A1-BDC2-5A5D83639D4E}" srcOrd="3" destOrd="0" presId="urn:microsoft.com/office/officeart/2005/8/layout/orgChart1"/>
    <dgm:cxn modelId="{01EAA50E-E906-43E8-8807-7D31A9438203}" type="presParOf" srcId="{F0896B2C-6100-44A1-BDC2-5A5D83639D4E}" destId="{1E18A44D-7D83-49E7-8BA8-EBE4918CA776}" srcOrd="0" destOrd="0" presId="urn:microsoft.com/office/officeart/2005/8/layout/orgChart1"/>
    <dgm:cxn modelId="{A0D9B402-CC27-4B1F-BD62-869E54705DDF}" type="presParOf" srcId="{1E18A44D-7D83-49E7-8BA8-EBE4918CA776}" destId="{FD7EA269-69D6-4884-9FB4-FD86AC3F9078}" srcOrd="0" destOrd="0" presId="urn:microsoft.com/office/officeart/2005/8/layout/orgChart1"/>
    <dgm:cxn modelId="{D1C0E537-A821-473B-AF79-664A85D2E23B}" type="presParOf" srcId="{1E18A44D-7D83-49E7-8BA8-EBE4918CA776}" destId="{E62F9E68-D1FC-4B06-A507-737C6C037CAD}" srcOrd="1" destOrd="0" presId="urn:microsoft.com/office/officeart/2005/8/layout/orgChart1"/>
    <dgm:cxn modelId="{F71482E4-65EC-42BB-8A4A-6CFFDF6EB915}" type="presParOf" srcId="{F0896B2C-6100-44A1-BDC2-5A5D83639D4E}" destId="{32C11C76-10D4-4076-99EF-1E48D7F189B5}" srcOrd="1" destOrd="0" presId="urn:microsoft.com/office/officeart/2005/8/layout/orgChart1"/>
    <dgm:cxn modelId="{47938548-31DB-4205-B701-B8954132A997}" type="presParOf" srcId="{F0896B2C-6100-44A1-BDC2-5A5D83639D4E}" destId="{4C491BC9-C31F-4E51-BC35-4F5A853B9CD5}" srcOrd="2" destOrd="0" presId="urn:microsoft.com/office/officeart/2005/8/layout/orgChart1"/>
    <dgm:cxn modelId="{29312CBD-C01A-469C-BD61-862DDC24166C}" type="presParOf" srcId="{812FB8A4-3435-4EC3-B91F-E09C28689B08}" destId="{435AFB8B-3DC7-4794-87EA-BAE63021060F}" srcOrd="2" destOrd="0" presId="urn:microsoft.com/office/officeart/2005/8/layout/orgChart1"/>
    <dgm:cxn modelId="{07D72247-ACC3-45EF-A9D4-2034F65B6C3C}" type="presParOf" srcId="{812FB8A4-3435-4EC3-B91F-E09C28689B08}" destId="{9996EDE5-16E6-41DB-B2AC-8D1F40D1B7EB}" srcOrd="3" destOrd="0" presId="urn:microsoft.com/office/officeart/2005/8/layout/orgChart1"/>
    <dgm:cxn modelId="{A91052D4-6FB9-4A08-8CFD-CD8918594412}" type="presParOf" srcId="{9996EDE5-16E6-41DB-B2AC-8D1F40D1B7EB}" destId="{AC3E24C3-426A-4438-991E-31D3657F252F}" srcOrd="0" destOrd="0" presId="urn:microsoft.com/office/officeart/2005/8/layout/orgChart1"/>
    <dgm:cxn modelId="{45807B50-A398-49C3-939F-CBA37E2E8867}" type="presParOf" srcId="{AC3E24C3-426A-4438-991E-31D3657F252F}" destId="{A46E4CB0-FE34-4F3B-8C97-D8A8796543A3}" srcOrd="0" destOrd="0" presId="urn:microsoft.com/office/officeart/2005/8/layout/orgChart1"/>
    <dgm:cxn modelId="{791F300F-FB0E-478C-8D26-9D1CFE8122D3}" type="presParOf" srcId="{AC3E24C3-426A-4438-991E-31D3657F252F}" destId="{487B5461-71DE-44EC-92E8-2E2AB2A90A7A}" srcOrd="1" destOrd="0" presId="urn:microsoft.com/office/officeart/2005/8/layout/orgChart1"/>
    <dgm:cxn modelId="{082D0B48-FE01-4431-BD27-6EB287292C9C}" type="presParOf" srcId="{9996EDE5-16E6-41DB-B2AC-8D1F40D1B7EB}" destId="{6E8C0739-A93E-485C-A21F-3BA5D79481FC}" srcOrd="1" destOrd="0" presId="urn:microsoft.com/office/officeart/2005/8/layout/orgChart1"/>
    <dgm:cxn modelId="{A594F750-BF9A-4BFE-82AE-A3842E1ED099}" type="presParOf" srcId="{6E8C0739-A93E-485C-A21F-3BA5D79481FC}" destId="{A4BF0B7E-B8D1-44E4-A514-48ACFA3BDC9F}" srcOrd="0" destOrd="0" presId="urn:microsoft.com/office/officeart/2005/8/layout/orgChart1"/>
    <dgm:cxn modelId="{C86BBD57-7B7C-4A5D-8AD0-F45AD6B84154}" type="presParOf" srcId="{6E8C0739-A93E-485C-A21F-3BA5D79481FC}" destId="{43C9ADE7-3150-4D4E-832A-159C9663E9F6}" srcOrd="1" destOrd="0" presId="urn:microsoft.com/office/officeart/2005/8/layout/orgChart1"/>
    <dgm:cxn modelId="{89B2868F-5331-49C4-B30F-F0C73DE3B753}" type="presParOf" srcId="{43C9ADE7-3150-4D4E-832A-159C9663E9F6}" destId="{DCFF4579-D6CB-45DE-84D5-F28DC1841C51}" srcOrd="0" destOrd="0" presId="urn:microsoft.com/office/officeart/2005/8/layout/orgChart1"/>
    <dgm:cxn modelId="{4A2E43D9-E601-4AB2-A645-1C681182F0DD}" type="presParOf" srcId="{DCFF4579-D6CB-45DE-84D5-F28DC1841C51}" destId="{5F3CD8A6-C442-4E75-ACD2-65BA1191D465}" srcOrd="0" destOrd="0" presId="urn:microsoft.com/office/officeart/2005/8/layout/orgChart1"/>
    <dgm:cxn modelId="{CE855E00-588C-4AED-A858-06C7D8DC7B6E}" type="presParOf" srcId="{DCFF4579-D6CB-45DE-84D5-F28DC1841C51}" destId="{4FF30B02-62B2-4132-A3B5-EE574A0666E6}" srcOrd="1" destOrd="0" presId="urn:microsoft.com/office/officeart/2005/8/layout/orgChart1"/>
    <dgm:cxn modelId="{244DF70C-D72D-44F5-AEFE-9EC64AC30485}" type="presParOf" srcId="{43C9ADE7-3150-4D4E-832A-159C9663E9F6}" destId="{A866F539-368E-4070-8899-95981024AB67}" srcOrd="1" destOrd="0" presId="urn:microsoft.com/office/officeart/2005/8/layout/orgChart1"/>
    <dgm:cxn modelId="{A3679D7F-7E5F-4699-9765-A291D9BC95C0}" type="presParOf" srcId="{43C9ADE7-3150-4D4E-832A-159C9663E9F6}" destId="{721B1831-23DC-47FD-A23B-4C107DDB8224}" srcOrd="2" destOrd="0" presId="urn:microsoft.com/office/officeart/2005/8/layout/orgChart1"/>
    <dgm:cxn modelId="{E12185D7-07F5-4AE7-B0D7-CFCE80DABB59}" type="presParOf" srcId="{6E8C0739-A93E-485C-A21F-3BA5D79481FC}" destId="{884BB1FE-17DF-4A91-AE9A-D64930074FBA}" srcOrd="2" destOrd="0" presId="urn:microsoft.com/office/officeart/2005/8/layout/orgChart1"/>
    <dgm:cxn modelId="{3CD53D85-67B6-4BD1-989B-FBFA9CB51E31}" type="presParOf" srcId="{6E8C0739-A93E-485C-A21F-3BA5D79481FC}" destId="{27D9076F-2804-4723-B3F1-0D299D462DB7}" srcOrd="3" destOrd="0" presId="urn:microsoft.com/office/officeart/2005/8/layout/orgChart1"/>
    <dgm:cxn modelId="{30CDBBEF-C8D5-40F6-9700-D8A8F1B4D5D7}" type="presParOf" srcId="{27D9076F-2804-4723-B3F1-0D299D462DB7}" destId="{5AC0632B-717D-482B-8D8C-3CAC8984D1A1}" srcOrd="0" destOrd="0" presId="urn:microsoft.com/office/officeart/2005/8/layout/orgChart1"/>
    <dgm:cxn modelId="{F4825F67-13CF-4E06-A19D-18484012D1BA}" type="presParOf" srcId="{5AC0632B-717D-482B-8D8C-3CAC8984D1A1}" destId="{2D924746-947B-4FB2-98C8-A97DBC19D9DF}" srcOrd="0" destOrd="0" presId="urn:microsoft.com/office/officeart/2005/8/layout/orgChart1"/>
    <dgm:cxn modelId="{B511801F-9C4F-4C57-B72E-5957EFA6AFEE}" type="presParOf" srcId="{5AC0632B-717D-482B-8D8C-3CAC8984D1A1}" destId="{CC4DC85E-61E0-4B29-94E1-6E24E70FD68E}" srcOrd="1" destOrd="0" presId="urn:microsoft.com/office/officeart/2005/8/layout/orgChart1"/>
    <dgm:cxn modelId="{C107FAEC-5B16-46A3-BD8A-71214118CA2B}" type="presParOf" srcId="{27D9076F-2804-4723-B3F1-0D299D462DB7}" destId="{0EE872D4-4338-47E9-8F56-C7FB5AA0EF83}" srcOrd="1" destOrd="0" presId="urn:microsoft.com/office/officeart/2005/8/layout/orgChart1"/>
    <dgm:cxn modelId="{1E642F55-9CCC-46A2-B8AC-809A42132EB6}" type="presParOf" srcId="{27D9076F-2804-4723-B3F1-0D299D462DB7}" destId="{71157D87-7834-40A7-AC0B-4267A7E91F4B}" srcOrd="2" destOrd="0" presId="urn:microsoft.com/office/officeart/2005/8/layout/orgChart1"/>
    <dgm:cxn modelId="{441B4EB6-4AE3-44A7-A6C3-75227DBE1B14}" type="presParOf" srcId="{6E8C0739-A93E-485C-A21F-3BA5D79481FC}" destId="{235508AA-AA7D-4274-9268-32CEAB3C89B2}" srcOrd="4" destOrd="0" presId="urn:microsoft.com/office/officeart/2005/8/layout/orgChart1"/>
    <dgm:cxn modelId="{7CFC2CC4-A8B5-430F-BF6F-23B6293C14C9}" type="presParOf" srcId="{6E8C0739-A93E-485C-A21F-3BA5D79481FC}" destId="{8D24A83C-4515-4989-9D2B-929962921307}" srcOrd="5" destOrd="0" presId="urn:microsoft.com/office/officeart/2005/8/layout/orgChart1"/>
    <dgm:cxn modelId="{A3B32C31-37C7-4C3E-8C70-D5B9D0C2BFFB}" type="presParOf" srcId="{8D24A83C-4515-4989-9D2B-929962921307}" destId="{F151826C-FEFF-479C-8C91-D2D4334D3E1B}" srcOrd="0" destOrd="0" presId="urn:microsoft.com/office/officeart/2005/8/layout/orgChart1"/>
    <dgm:cxn modelId="{12C21361-2602-4A22-83E3-60A44235E672}" type="presParOf" srcId="{F151826C-FEFF-479C-8C91-D2D4334D3E1B}" destId="{97B2D088-71E2-46BC-BCB0-6663A095CCD4}" srcOrd="0" destOrd="0" presId="urn:microsoft.com/office/officeart/2005/8/layout/orgChart1"/>
    <dgm:cxn modelId="{14A80D9F-445A-4889-83AE-A09226C72B78}" type="presParOf" srcId="{F151826C-FEFF-479C-8C91-D2D4334D3E1B}" destId="{63F7DD33-0342-47E1-9E88-D3C8BB2E13E6}" srcOrd="1" destOrd="0" presId="urn:microsoft.com/office/officeart/2005/8/layout/orgChart1"/>
    <dgm:cxn modelId="{4BF6588B-4DBC-4F85-84D7-1530958E0AFA}" type="presParOf" srcId="{8D24A83C-4515-4989-9D2B-929962921307}" destId="{A8F5C70C-2F97-4CFC-A67E-DBEF451C9869}" srcOrd="1" destOrd="0" presId="urn:microsoft.com/office/officeart/2005/8/layout/orgChart1"/>
    <dgm:cxn modelId="{178ECC3A-551D-4B96-B4DF-18E26348F64E}" type="presParOf" srcId="{8D24A83C-4515-4989-9D2B-929962921307}" destId="{1602B081-AAB6-459E-AACC-F7834F1DA634}" srcOrd="2" destOrd="0" presId="urn:microsoft.com/office/officeart/2005/8/layout/orgChart1"/>
    <dgm:cxn modelId="{70EB62BF-92AD-4AFF-9AA7-70BA2FF026F7}" type="presParOf" srcId="{9996EDE5-16E6-41DB-B2AC-8D1F40D1B7EB}" destId="{4969944D-3AEC-41E9-94AE-B3332DC19C91}" srcOrd="2" destOrd="0" presId="urn:microsoft.com/office/officeart/2005/8/layout/orgChart1"/>
    <dgm:cxn modelId="{912D1142-F75F-440A-A71A-70E1F4269527}" type="presParOf" srcId="{73AD768B-7F97-4A87-8273-4B3B2CECFD6C}" destId="{16C0A7BC-98E4-494F-B0FA-A32ADD72DFD4}" srcOrd="2" destOrd="0" presId="urn:microsoft.com/office/officeart/2005/8/layout/orgChart1"/>
    <dgm:cxn modelId="{745C3E29-0F17-4681-A785-B2EAA7A3A86A}" type="presParOf" srcId="{73AD768B-7F97-4A87-8273-4B3B2CECFD6C}" destId="{FFC93DFD-6122-4FF4-9827-ADE2DD21BB21}" srcOrd="3" destOrd="0" presId="urn:microsoft.com/office/officeart/2005/8/layout/orgChart1"/>
    <dgm:cxn modelId="{E1EE7DB0-8ABB-4789-855B-02358E4EDA43}" type="presParOf" srcId="{FFC93DFD-6122-4FF4-9827-ADE2DD21BB21}" destId="{B259A237-7977-4F83-BE54-76B389128995}" srcOrd="0" destOrd="0" presId="urn:microsoft.com/office/officeart/2005/8/layout/orgChart1"/>
    <dgm:cxn modelId="{6F501E77-F780-4AA0-BED2-1EBB70B6B1E0}" type="presParOf" srcId="{B259A237-7977-4F83-BE54-76B389128995}" destId="{AFC04860-D9B5-4CC7-BF6B-FDA54F029A86}" srcOrd="0" destOrd="0" presId="urn:microsoft.com/office/officeart/2005/8/layout/orgChart1"/>
    <dgm:cxn modelId="{42466824-9A6F-43B8-8B47-8CA6BDB5AF40}" type="presParOf" srcId="{B259A237-7977-4F83-BE54-76B389128995}" destId="{81B1A222-12FD-45AC-9470-47BF2BD273BB}" srcOrd="1" destOrd="0" presId="urn:microsoft.com/office/officeart/2005/8/layout/orgChart1"/>
    <dgm:cxn modelId="{7304C1B6-5C10-4C66-B541-E0CBF9875848}" type="presParOf" srcId="{FFC93DFD-6122-4FF4-9827-ADE2DD21BB21}" destId="{2ED03C29-7914-4D36-B1E0-3C33C1C6A523}" srcOrd="1" destOrd="0" presId="urn:microsoft.com/office/officeart/2005/8/layout/orgChart1"/>
    <dgm:cxn modelId="{0470B814-C7B6-40BC-B02A-88DFCD7DEAC1}" type="presParOf" srcId="{FFC93DFD-6122-4FF4-9827-ADE2DD21BB21}" destId="{AC265B2B-4CE7-4E81-82C8-92233A4DDDFC}" srcOrd="2" destOrd="0" presId="urn:microsoft.com/office/officeart/2005/8/layout/orgChart1"/>
    <dgm:cxn modelId="{61383E7D-2DD0-476B-A135-D39A5C7C9C3F}" type="presParOf" srcId="{AC265B2B-4CE7-4E81-82C8-92233A4DDDFC}" destId="{BE318A9E-DE11-4C74-A59D-59D62C5CE730}" srcOrd="0" destOrd="0" presId="urn:microsoft.com/office/officeart/2005/8/layout/orgChart1"/>
    <dgm:cxn modelId="{E3A6FE2B-EE1E-4EC5-8DE4-2D6F5FF0D2C0}" type="presParOf" srcId="{AC265B2B-4CE7-4E81-82C8-92233A4DDDFC}" destId="{7FCAA3BA-BB06-470E-9DB7-377820995BBF}" srcOrd="1" destOrd="0" presId="urn:microsoft.com/office/officeart/2005/8/layout/orgChart1"/>
    <dgm:cxn modelId="{6B526EA1-D9AF-4139-B05C-3A230922D243}" type="presParOf" srcId="{7FCAA3BA-BB06-470E-9DB7-377820995BBF}" destId="{63FCE2F0-7610-4B14-A8AD-BBD8D935873C}" srcOrd="0" destOrd="0" presId="urn:microsoft.com/office/officeart/2005/8/layout/orgChart1"/>
    <dgm:cxn modelId="{85A73C96-3E7D-41B7-A825-650CC62E7BFE}" type="presParOf" srcId="{63FCE2F0-7610-4B14-A8AD-BBD8D935873C}" destId="{FB3A71E9-2B8A-4989-A2A3-2BB0B23063C9}" srcOrd="0" destOrd="0" presId="urn:microsoft.com/office/officeart/2005/8/layout/orgChart1"/>
    <dgm:cxn modelId="{BDBD87C2-92D1-45F3-A21D-C6F090972A3B}" type="presParOf" srcId="{63FCE2F0-7610-4B14-A8AD-BBD8D935873C}" destId="{A0362BA2-1833-458D-8B7A-B8913513EEE7}" srcOrd="1" destOrd="0" presId="urn:microsoft.com/office/officeart/2005/8/layout/orgChart1"/>
    <dgm:cxn modelId="{04575E9E-536C-4661-8428-CF8DEF6F28EC}" type="presParOf" srcId="{7FCAA3BA-BB06-470E-9DB7-377820995BBF}" destId="{8238663C-FA17-4147-AD84-2AB98F4E45BA}" srcOrd="1" destOrd="0" presId="urn:microsoft.com/office/officeart/2005/8/layout/orgChart1"/>
    <dgm:cxn modelId="{364205C9-88CD-4804-B24E-24547644391C}" type="presParOf" srcId="{8238663C-FA17-4147-AD84-2AB98F4E45BA}" destId="{E868E3B1-AD96-4BBE-9CE6-96117093A5F7}" srcOrd="0" destOrd="0" presId="urn:microsoft.com/office/officeart/2005/8/layout/orgChart1"/>
    <dgm:cxn modelId="{48A773DC-4A5E-4377-A85A-5267E9D9186B}" type="presParOf" srcId="{8238663C-FA17-4147-AD84-2AB98F4E45BA}" destId="{D7D65DDB-9A48-436F-B786-894AA050AE0E}" srcOrd="1" destOrd="0" presId="urn:microsoft.com/office/officeart/2005/8/layout/orgChart1"/>
    <dgm:cxn modelId="{149B28BF-BE0F-4A1B-B0B9-449FE2A076C9}" type="presParOf" srcId="{D7D65DDB-9A48-436F-B786-894AA050AE0E}" destId="{38EC97C0-C13F-45C5-8DD3-866A660FFAA3}" srcOrd="0" destOrd="0" presId="urn:microsoft.com/office/officeart/2005/8/layout/orgChart1"/>
    <dgm:cxn modelId="{6C5DB6C6-1BA1-4503-9BDC-7AB044DD6084}" type="presParOf" srcId="{38EC97C0-C13F-45C5-8DD3-866A660FFAA3}" destId="{8ACDDD59-7B1E-4CB0-B22D-48CE476F79CD}" srcOrd="0" destOrd="0" presId="urn:microsoft.com/office/officeart/2005/8/layout/orgChart1"/>
    <dgm:cxn modelId="{18C18DA1-7490-4616-BA50-D930086A4414}" type="presParOf" srcId="{38EC97C0-C13F-45C5-8DD3-866A660FFAA3}" destId="{9F30752D-24C8-41ED-92FC-173B57CBF0ED}" srcOrd="1" destOrd="0" presId="urn:microsoft.com/office/officeart/2005/8/layout/orgChart1"/>
    <dgm:cxn modelId="{528D462E-F998-4D16-BC85-8EE81A42ED89}" type="presParOf" srcId="{D7D65DDB-9A48-436F-B786-894AA050AE0E}" destId="{9D787A2E-A64E-4262-8391-47BA48A106E4}" srcOrd="1" destOrd="0" presId="urn:microsoft.com/office/officeart/2005/8/layout/orgChart1"/>
    <dgm:cxn modelId="{27C4D43E-4DFD-4DCB-8A9F-6B943E002F7A}" type="presParOf" srcId="{D7D65DDB-9A48-436F-B786-894AA050AE0E}" destId="{6FA8F350-8B7E-4BBD-964A-D43BF08D3B7F}" srcOrd="2" destOrd="0" presId="urn:microsoft.com/office/officeart/2005/8/layout/orgChart1"/>
    <dgm:cxn modelId="{9BCCDACC-17A5-41A2-A94C-66A0E45C5CB9}" type="presParOf" srcId="{7FCAA3BA-BB06-470E-9DB7-377820995BBF}" destId="{2BF81AFD-2845-4D4D-B818-49E0B3DCA5E1}" srcOrd="2" destOrd="0" presId="urn:microsoft.com/office/officeart/2005/8/layout/orgChart1"/>
    <dgm:cxn modelId="{90DE1D04-D045-4147-89C0-B13B87B3D5C7}" type="presParOf" srcId="{AC265B2B-4CE7-4E81-82C8-92233A4DDDFC}" destId="{DE748E70-822C-4031-B76B-48807DF6F9A9}" srcOrd="2" destOrd="0" presId="urn:microsoft.com/office/officeart/2005/8/layout/orgChart1"/>
    <dgm:cxn modelId="{38DCA73F-AFA7-4CFC-8763-06E87F08D980}" type="presParOf" srcId="{AC265B2B-4CE7-4E81-82C8-92233A4DDDFC}" destId="{0D2EDA3E-5D22-4C53-81D9-0921FD987D61}" srcOrd="3" destOrd="0" presId="urn:microsoft.com/office/officeart/2005/8/layout/orgChart1"/>
    <dgm:cxn modelId="{99CB5353-62F1-4E5E-A75B-DD5EA51DAE56}" type="presParOf" srcId="{0D2EDA3E-5D22-4C53-81D9-0921FD987D61}" destId="{CD36735A-DBBB-4B85-86D3-6350E53E6FCC}" srcOrd="0" destOrd="0" presId="urn:microsoft.com/office/officeart/2005/8/layout/orgChart1"/>
    <dgm:cxn modelId="{009E12F7-3AE0-455E-802E-68A382B31DBB}" type="presParOf" srcId="{CD36735A-DBBB-4B85-86D3-6350E53E6FCC}" destId="{DDA073C1-30D4-4DEC-AC04-40CE47E99914}" srcOrd="0" destOrd="0" presId="urn:microsoft.com/office/officeart/2005/8/layout/orgChart1"/>
    <dgm:cxn modelId="{704C5394-231A-4803-8FA0-E1ADA9CB2FC1}" type="presParOf" srcId="{CD36735A-DBBB-4B85-86D3-6350E53E6FCC}" destId="{4C509E2D-7CF5-49A5-AE4C-7E4433C7D6FE}" srcOrd="1" destOrd="0" presId="urn:microsoft.com/office/officeart/2005/8/layout/orgChart1"/>
    <dgm:cxn modelId="{64107D3F-C64B-4EE7-B12F-C2588A41C369}" type="presParOf" srcId="{0D2EDA3E-5D22-4C53-81D9-0921FD987D61}" destId="{D905C1D4-5C17-4C7A-A1DB-E9CCD09D6C07}" srcOrd="1" destOrd="0" presId="urn:microsoft.com/office/officeart/2005/8/layout/orgChart1"/>
    <dgm:cxn modelId="{F68F98B5-8E50-4D9B-ACDD-A3F1A69DEA81}" type="presParOf" srcId="{D905C1D4-5C17-4C7A-A1DB-E9CCD09D6C07}" destId="{319F3175-021C-40B8-BD17-87372C30FB84}" srcOrd="0" destOrd="0" presId="urn:microsoft.com/office/officeart/2005/8/layout/orgChart1"/>
    <dgm:cxn modelId="{1F759FB9-BC81-4E5A-9B58-FB32FF9D1B90}" type="presParOf" srcId="{D905C1D4-5C17-4C7A-A1DB-E9CCD09D6C07}" destId="{26C7C709-0F75-41BE-BD76-0AD2C69AF984}" srcOrd="1" destOrd="0" presId="urn:microsoft.com/office/officeart/2005/8/layout/orgChart1"/>
    <dgm:cxn modelId="{8171E32B-970F-46AA-8C80-3CB5F818CBDF}" type="presParOf" srcId="{26C7C709-0F75-41BE-BD76-0AD2C69AF984}" destId="{7472258A-2045-430A-AE4F-39F413D590DF}" srcOrd="0" destOrd="0" presId="urn:microsoft.com/office/officeart/2005/8/layout/orgChart1"/>
    <dgm:cxn modelId="{652B0A20-FBAE-4377-AC01-546DA9AB3B87}" type="presParOf" srcId="{7472258A-2045-430A-AE4F-39F413D590DF}" destId="{0C94CC33-4B24-474D-8AD5-DE45D59308F0}" srcOrd="0" destOrd="0" presId="urn:microsoft.com/office/officeart/2005/8/layout/orgChart1"/>
    <dgm:cxn modelId="{DCD474A9-4D22-4141-B9D5-5F0C552AD2B0}" type="presParOf" srcId="{7472258A-2045-430A-AE4F-39F413D590DF}" destId="{3CB08A12-E40D-4346-834D-889A2F40489D}" srcOrd="1" destOrd="0" presId="urn:microsoft.com/office/officeart/2005/8/layout/orgChart1"/>
    <dgm:cxn modelId="{8A235E11-5384-48CE-9923-4A5CFCF291D7}" type="presParOf" srcId="{26C7C709-0F75-41BE-BD76-0AD2C69AF984}" destId="{B540ABC8-FA99-4AF4-A032-59C1EB7962BF}" srcOrd="1" destOrd="0" presId="urn:microsoft.com/office/officeart/2005/8/layout/orgChart1"/>
    <dgm:cxn modelId="{69FC5CD9-8972-4B5C-B599-E147DEC260DB}" type="presParOf" srcId="{26C7C709-0F75-41BE-BD76-0AD2C69AF984}" destId="{D201C9B8-9150-4EEF-B9B0-EC225CBB444E}" srcOrd="2" destOrd="0" presId="urn:microsoft.com/office/officeart/2005/8/layout/orgChart1"/>
    <dgm:cxn modelId="{A9DEC036-E3C4-436A-80EC-D48E64381713}" type="presParOf" srcId="{0D2EDA3E-5D22-4C53-81D9-0921FD987D61}" destId="{0EF12D20-6EC5-43A6-B4C7-8B286E67DAF4}" srcOrd="2" destOrd="0" presId="urn:microsoft.com/office/officeart/2005/8/layout/orgChart1"/>
    <dgm:cxn modelId="{83A8B8F7-AAFD-4FDF-9450-64A357A266C7}" type="presParOf" srcId="{AF5BD9B6-FF8E-4B42-B130-654D51F54F82}" destId="{EE615F40-A6A2-4CD8-8288-4EA06D08278A}" srcOrd="2" destOrd="0" presId="urn:microsoft.com/office/officeart/2005/8/layout/orgChart1"/>
    <dgm:cxn modelId="{3D9BE886-E24C-4439-99BF-4DE020BC167D}" type="presParOf" srcId="{8CEECC16-C942-4214-8C5F-C70FC5C1B97C}" destId="{6F3A1AE1-E5E9-4B77-8FE7-17381A6A3E60}" srcOrd="2" destOrd="0" presId="urn:microsoft.com/office/officeart/2005/8/layout/orgChart1"/>
    <dgm:cxn modelId="{A267C1DC-14AE-41AB-8B31-9193A76AD765}" type="presParOf" srcId="{8CEECC16-C942-4214-8C5F-C70FC5C1B97C}" destId="{8588BE13-A159-4268-A7A0-7BD104EF5949}" srcOrd="3" destOrd="0" presId="urn:microsoft.com/office/officeart/2005/8/layout/orgChart1"/>
    <dgm:cxn modelId="{B699489D-0FFB-46EE-BA60-AB8FC947787C}" type="presParOf" srcId="{8588BE13-A159-4268-A7A0-7BD104EF5949}" destId="{654A602F-9477-4338-BB6C-234F43DCCD9A}" srcOrd="0" destOrd="0" presId="urn:microsoft.com/office/officeart/2005/8/layout/orgChart1"/>
    <dgm:cxn modelId="{F352DEF2-2351-4F1C-9C2F-01631F147A4F}" type="presParOf" srcId="{654A602F-9477-4338-BB6C-234F43DCCD9A}" destId="{798B8616-F0EB-4080-9D20-E76D51E0CA64}" srcOrd="0" destOrd="0" presId="urn:microsoft.com/office/officeart/2005/8/layout/orgChart1"/>
    <dgm:cxn modelId="{DD00E6C6-01E1-4FCF-96B2-E3BFB77A678D}" type="presParOf" srcId="{654A602F-9477-4338-BB6C-234F43DCCD9A}" destId="{E0E24B34-2BD3-4DEE-976F-8BF1FFA005D6}" srcOrd="1" destOrd="0" presId="urn:microsoft.com/office/officeart/2005/8/layout/orgChart1"/>
    <dgm:cxn modelId="{5985CFE3-63F5-42B1-B5FC-A76A433F30E2}" type="presParOf" srcId="{8588BE13-A159-4268-A7A0-7BD104EF5949}" destId="{91C91011-ECAA-49D1-AA96-7C4EA99709E0}" srcOrd="1" destOrd="0" presId="urn:microsoft.com/office/officeart/2005/8/layout/orgChart1"/>
    <dgm:cxn modelId="{08BAE21C-BFA5-4B68-AA26-B3A81E4BD2C6}" type="presParOf" srcId="{91C91011-ECAA-49D1-AA96-7C4EA99709E0}" destId="{38C25C87-C3C0-4B59-AD34-7D297C9F1BCF}" srcOrd="0" destOrd="0" presId="urn:microsoft.com/office/officeart/2005/8/layout/orgChart1"/>
    <dgm:cxn modelId="{CCEE795B-E376-40D3-B06B-8D00656DD7FA}" type="presParOf" srcId="{91C91011-ECAA-49D1-AA96-7C4EA99709E0}" destId="{AFB52DE9-3F6B-48C5-B036-691726951DE7}" srcOrd="1" destOrd="0" presId="urn:microsoft.com/office/officeart/2005/8/layout/orgChart1"/>
    <dgm:cxn modelId="{107C34BC-5839-4F0D-83B0-C72A9BC59850}" type="presParOf" srcId="{AFB52DE9-3F6B-48C5-B036-691726951DE7}" destId="{E5520462-AC78-4D41-83BE-06A5DD2D7AC2}" srcOrd="0" destOrd="0" presId="urn:microsoft.com/office/officeart/2005/8/layout/orgChart1"/>
    <dgm:cxn modelId="{A54FF578-855A-4303-AF49-6E7C59787AE7}" type="presParOf" srcId="{E5520462-AC78-4D41-83BE-06A5DD2D7AC2}" destId="{0C9AD274-0409-4EC4-B17C-DE802CAB04A3}" srcOrd="0" destOrd="0" presId="urn:microsoft.com/office/officeart/2005/8/layout/orgChart1"/>
    <dgm:cxn modelId="{7FE99607-1075-4379-B1ED-B11B26422462}" type="presParOf" srcId="{E5520462-AC78-4D41-83BE-06A5DD2D7AC2}" destId="{ABEC54D1-0AD7-432D-A032-F9B23071727E}" srcOrd="1" destOrd="0" presId="urn:microsoft.com/office/officeart/2005/8/layout/orgChart1"/>
    <dgm:cxn modelId="{985A3C1D-3B8A-429D-A5D8-D861ABD34A59}" type="presParOf" srcId="{AFB52DE9-3F6B-48C5-B036-691726951DE7}" destId="{90F56D24-BC23-47B5-9EB6-60E74A57CCBC}" srcOrd="1" destOrd="0" presId="urn:microsoft.com/office/officeart/2005/8/layout/orgChart1"/>
    <dgm:cxn modelId="{89394CF7-86F2-4B37-BC39-AAF7BE81D433}" type="presParOf" srcId="{AFB52DE9-3F6B-48C5-B036-691726951DE7}" destId="{51B22DD6-7FC4-4D90-9819-09092A99573F}" srcOrd="2" destOrd="0" presId="urn:microsoft.com/office/officeart/2005/8/layout/orgChart1"/>
    <dgm:cxn modelId="{4FC9FB17-E4D3-475F-92E6-EF34A14EE764}" type="presParOf" srcId="{8588BE13-A159-4268-A7A0-7BD104EF5949}" destId="{38BCC18E-2BD3-45E0-A357-EEB07B9B89C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C25C87-C3C0-4B59-AD34-7D297C9F1BCF}">
      <dsp:nvSpPr>
        <dsp:cNvPr id="0" name=""/>
        <dsp:cNvSpPr/>
      </dsp:nvSpPr>
      <dsp:spPr>
        <a:xfrm>
          <a:off x="9081382" y="1910537"/>
          <a:ext cx="91440" cy="15559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57049"/>
              </a:lnTo>
              <a:lnTo>
                <a:pt x="45964" y="1457049"/>
              </a:lnTo>
              <a:lnTo>
                <a:pt x="45964" y="155590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3A1AE1-E5E9-4B77-8FE7-17381A6A3E60}">
      <dsp:nvSpPr>
        <dsp:cNvPr id="0" name=""/>
        <dsp:cNvSpPr/>
      </dsp:nvSpPr>
      <dsp:spPr>
        <a:xfrm>
          <a:off x="7223379" y="925898"/>
          <a:ext cx="1432985" cy="7492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9270"/>
              </a:lnTo>
              <a:lnTo>
                <a:pt x="1432985" y="7492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9F3175-021C-40B8-BD17-87372C30FB84}">
      <dsp:nvSpPr>
        <dsp:cNvPr id="0" name=""/>
        <dsp:cNvSpPr/>
      </dsp:nvSpPr>
      <dsp:spPr>
        <a:xfrm>
          <a:off x="7942195" y="3247435"/>
          <a:ext cx="91440" cy="1977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77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748E70-822C-4031-B76B-48807DF6F9A9}">
      <dsp:nvSpPr>
        <dsp:cNvPr id="0" name=""/>
        <dsp:cNvSpPr/>
      </dsp:nvSpPr>
      <dsp:spPr>
        <a:xfrm>
          <a:off x="7418321" y="2578986"/>
          <a:ext cx="98855" cy="433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3079"/>
              </a:lnTo>
              <a:lnTo>
                <a:pt x="98855" y="43307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68E3B1-AD96-4BBE-9CE6-96117093A5F7}">
      <dsp:nvSpPr>
        <dsp:cNvPr id="0" name=""/>
        <dsp:cNvSpPr/>
      </dsp:nvSpPr>
      <dsp:spPr>
        <a:xfrm>
          <a:off x="6581925" y="3247435"/>
          <a:ext cx="91440" cy="1977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77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318A9E-DE11-4C74-A59D-59D62C5CE730}">
      <dsp:nvSpPr>
        <dsp:cNvPr id="0" name=""/>
        <dsp:cNvSpPr/>
      </dsp:nvSpPr>
      <dsp:spPr>
        <a:xfrm>
          <a:off x="7319466" y="2578986"/>
          <a:ext cx="98855" cy="433079"/>
        </a:xfrm>
        <a:custGeom>
          <a:avLst/>
          <a:gdLst/>
          <a:ahLst/>
          <a:cxnLst/>
          <a:rect l="0" t="0" r="0" b="0"/>
          <a:pathLst>
            <a:path>
              <a:moveTo>
                <a:pt x="98855" y="0"/>
              </a:moveTo>
              <a:lnTo>
                <a:pt x="98855" y="433079"/>
              </a:lnTo>
              <a:lnTo>
                <a:pt x="0" y="43307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C0A7BC-98E4-494F-B0FA-A32ADD72DFD4}">
      <dsp:nvSpPr>
        <dsp:cNvPr id="0" name=""/>
        <dsp:cNvSpPr/>
      </dsp:nvSpPr>
      <dsp:spPr>
        <a:xfrm>
          <a:off x="4799773" y="1910537"/>
          <a:ext cx="2618547" cy="197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855"/>
              </a:lnTo>
              <a:lnTo>
                <a:pt x="2618547" y="98855"/>
              </a:lnTo>
              <a:lnTo>
                <a:pt x="2618547" y="1977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5508AA-AA7D-4274-9268-32CEAB3C89B2}">
      <dsp:nvSpPr>
        <dsp:cNvPr id="0" name=""/>
        <dsp:cNvSpPr/>
      </dsp:nvSpPr>
      <dsp:spPr>
        <a:xfrm>
          <a:off x="4119638" y="3248174"/>
          <a:ext cx="1238042" cy="197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855"/>
              </a:lnTo>
              <a:lnTo>
                <a:pt x="1238042" y="98855"/>
              </a:lnTo>
              <a:lnTo>
                <a:pt x="1238042" y="1977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4BB1FE-17DF-4A91-AE9A-D64930074FBA}">
      <dsp:nvSpPr>
        <dsp:cNvPr id="0" name=""/>
        <dsp:cNvSpPr/>
      </dsp:nvSpPr>
      <dsp:spPr>
        <a:xfrm>
          <a:off x="3988863" y="3248174"/>
          <a:ext cx="130775" cy="197710"/>
        </a:xfrm>
        <a:custGeom>
          <a:avLst/>
          <a:gdLst/>
          <a:ahLst/>
          <a:cxnLst/>
          <a:rect l="0" t="0" r="0" b="0"/>
          <a:pathLst>
            <a:path>
              <a:moveTo>
                <a:pt x="130775" y="0"/>
              </a:moveTo>
              <a:lnTo>
                <a:pt x="130775" y="98855"/>
              </a:lnTo>
              <a:lnTo>
                <a:pt x="0" y="98855"/>
              </a:lnTo>
              <a:lnTo>
                <a:pt x="0" y="1977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BF0B7E-B8D1-44E4-A514-48ACFA3BDC9F}">
      <dsp:nvSpPr>
        <dsp:cNvPr id="0" name=""/>
        <dsp:cNvSpPr/>
      </dsp:nvSpPr>
      <dsp:spPr>
        <a:xfrm>
          <a:off x="2750820" y="3248174"/>
          <a:ext cx="1368818" cy="197710"/>
        </a:xfrm>
        <a:custGeom>
          <a:avLst/>
          <a:gdLst/>
          <a:ahLst/>
          <a:cxnLst/>
          <a:rect l="0" t="0" r="0" b="0"/>
          <a:pathLst>
            <a:path>
              <a:moveTo>
                <a:pt x="1368818" y="0"/>
              </a:moveTo>
              <a:lnTo>
                <a:pt x="1368818" y="98855"/>
              </a:lnTo>
              <a:lnTo>
                <a:pt x="0" y="98855"/>
              </a:lnTo>
              <a:lnTo>
                <a:pt x="0" y="1977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5AFB8B-3DC7-4794-87EA-BAE63021060F}">
      <dsp:nvSpPr>
        <dsp:cNvPr id="0" name=""/>
        <dsp:cNvSpPr/>
      </dsp:nvSpPr>
      <dsp:spPr>
        <a:xfrm>
          <a:off x="2181226" y="2578986"/>
          <a:ext cx="1466934" cy="4334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3449"/>
              </a:lnTo>
              <a:lnTo>
                <a:pt x="1466934" y="4334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632AD1-70B7-473B-A083-E2EC018DE4CF}">
      <dsp:nvSpPr>
        <dsp:cNvPr id="0" name=""/>
        <dsp:cNvSpPr/>
      </dsp:nvSpPr>
      <dsp:spPr>
        <a:xfrm>
          <a:off x="1042038" y="3247435"/>
          <a:ext cx="98855" cy="433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3079"/>
              </a:lnTo>
              <a:lnTo>
                <a:pt x="98855" y="43307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72E24F-1052-40E8-B299-426BC125D951}">
      <dsp:nvSpPr>
        <dsp:cNvPr id="0" name=""/>
        <dsp:cNvSpPr/>
      </dsp:nvSpPr>
      <dsp:spPr>
        <a:xfrm>
          <a:off x="943183" y="3247435"/>
          <a:ext cx="98855" cy="433079"/>
        </a:xfrm>
        <a:custGeom>
          <a:avLst/>
          <a:gdLst/>
          <a:ahLst/>
          <a:cxnLst/>
          <a:rect l="0" t="0" r="0" b="0"/>
          <a:pathLst>
            <a:path>
              <a:moveTo>
                <a:pt x="98855" y="0"/>
              </a:moveTo>
              <a:lnTo>
                <a:pt x="98855" y="433079"/>
              </a:lnTo>
              <a:lnTo>
                <a:pt x="0" y="43307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EED56A-A6E1-42CA-B227-2300EB6B5B7F}">
      <dsp:nvSpPr>
        <dsp:cNvPr id="0" name=""/>
        <dsp:cNvSpPr/>
      </dsp:nvSpPr>
      <dsp:spPr>
        <a:xfrm>
          <a:off x="1512777" y="2578986"/>
          <a:ext cx="668448" cy="433079"/>
        </a:xfrm>
        <a:custGeom>
          <a:avLst/>
          <a:gdLst/>
          <a:ahLst/>
          <a:cxnLst/>
          <a:rect l="0" t="0" r="0" b="0"/>
          <a:pathLst>
            <a:path>
              <a:moveTo>
                <a:pt x="668448" y="0"/>
              </a:moveTo>
              <a:lnTo>
                <a:pt x="668448" y="433079"/>
              </a:lnTo>
              <a:lnTo>
                <a:pt x="0" y="43307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D82468-FB03-40A0-BF32-1CB2BED44E0A}">
      <dsp:nvSpPr>
        <dsp:cNvPr id="0" name=""/>
        <dsp:cNvSpPr/>
      </dsp:nvSpPr>
      <dsp:spPr>
        <a:xfrm>
          <a:off x="2181226" y="1910537"/>
          <a:ext cx="2618547" cy="197710"/>
        </a:xfrm>
        <a:custGeom>
          <a:avLst/>
          <a:gdLst/>
          <a:ahLst/>
          <a:cxnLst/>
          <a:rect l="0" t="0" r="0" b="0"/>
          <a:pathLst>
            <a:path>
              <a:moveTo>
                <a:pt x="2618547" y="0"/>
              </a:moveTo>
              <a:lnTo>
                <a:pt x="2618547" y="98855"/>
              </a:lnTo>
              <a:lnTo>
                <a:pt x="0" y="98855"/>
              </a:lnTo>
              <a:lnTo>
                <a:pt x="0" y="1977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38FDB1-A012-4E42-B8B7-2900677ACE45}">
      <dsp:nvSpPr>
        <dsp:cNvPr id="0" name=""/>
        <dsp:cNvSpPr/>
      </dsp:nvSpPr>
      <dsp:spPr>
        <a:xfrm>
          <a:off x="5270512" y="925898"/>
          <a:ext cx="1952866" cy="749270"/>
        </a:xfrm>
        <a:custGeom>
          <a:avLst/>
          <a:gdLst/>
          <a:ahLst/>
          <a:cxnLst/>
          <a:rect l="0" t="0" r="0" b="0"/>
          <a:pathLst>
            <a:path>
              <a:moveTo>
                <a:pt x="1952866" y="0"/>
              </a:moveTo>
              <a:lnTo>
                <a:pt x="1952866" y="749270"/>
              </a:lnTo>
              <a:lnTo>
                <a:pt x="0" y="7492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483ABE-CC9B-4FD8-A2B2-68B679D4861A}">
      <dsp:nvSpPr>
        <dsp:cNvPr id="0" name=""/>
        <dsp:cNvSpPr/>
      </dsp:nvSpPr>
      <dsp:spPr>
        <a:xfrm>
          <a:off x="6156906" y="455159"/>
          <a:ext cx="2132945" cy="4707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Efficiency/Productivity Analysis</a:t>
          </a:r>
        </a:p>
      </dsp:txBody>
      <dsp:txXfrm>
        <a:off x="6156906" y="455159"/>
        <a:ext cx="2132945" cy="470738"/>
      </dsp:txXfrm>
    </dsp:sp>
    <dsp:sp modelId="{582B7450-7A62-4EB5-8352-1D8119BE8BE8}">
      <dsp:nvSpPr>
        <dsp:cNvPr id="0" name=""/>
        <dsp:cNvSpPr/>
      </dsp:nvSpPr>
      <dsp:spPr>
        <a:xfrm>
          <a:off x="4329035" y="1439799"/>
          <a:ext cx="941477" cy="4707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Multi-Dimensional</a:t>
          </a:r>
        </a:p>
      </dsp:txBody>
      <dsp:txXfrm>
        <a:off x="4329035" y="1439799"/>
        <a:ext cx="941477" cy="470738"/>
      </dsp:txXfrm>
    </dsp:sp>
    <dsp:sp modelId="{CA6BF6EB-278C-4933-8233-747334377006}">
      <dsp:nvSpPr>
        <dsp:cNvPr id="0" name=""/>
        <dsp:cNvSpPr/>
      </dsp:nvSpPr>
      <dsp:spPr>
        <a:xfrm>
          <a:off x="1710487" y="2108248"/>
          <a:ext cx="941477" cy="4707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Frontier </a:t>
          </a:r>
        </a:p>
      </dsp:txBody>
      <dsp:txXfrm>
        <a:off x="1710487" y="2108248"/>
        <a:ext cx="941477" cy="470738"/>
      </dsp:txXfrm>
    </dsp:sp>
    <dsp:sp modelId="{844A6BF0-79A3-4B39-BC19-1E0318AE4209}">
      <dsp:nvSpPr>
        <dsp:cNvPr id="0" name=""/>
        <dsp:cNvSpPr/>
      </dsp:nvSpPr>
      <dsp:spPr>
        <a:xfrm>
          <a:off x="571300" y="2776697"/>
          <a:ext cx="941477" cy="4707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Non-Parametric</a:t>
          </a:r>
        </a:p>
      </dsp:txBody>
      <dsp:txXfrm>
        <a:off x="571300" y="2776697"/>
        <a:ext cx="941477" cy="470738"/>
      </dsp:txXfrm>
    </dsp:sp>
    <dsp:sp modelId="{CAC33104-41FC-4DBC-8166-A8C125454661}">
      <dsp:nvSpPr>
        <dsp:cNvPr id="0" name=""/>
        <dsp:cNvSpPr/>
      </dsp:nvSpPr>
      <dsp:spPr>
        <a:xfrm>
          <a:off x="1706" y="3445145"/>
          <a:ext cx="941477" cy="4707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3561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80" kern="1200" dirty="0">
              <a:solidFill>
                <a:srgbClr val="FF0000"/>
              </a:solidFill>
            </a:rPr>
            <a:t>Data Envelopment Analysis (DEA)</a:t>
          </a:r>
        </a:p>
      </dsp:txBody>
      <dsp:txXfrm>
        <a:off x="1706" y="3445145"/>
        <a:ext cx="941477" cy="470738"/>
      </dsp:txXfrm>
    </dsp:sp>
    <dsp:sp modelId="{FD7EA269-69D6-4884-9FB4-FD86AC3F9078}">
      <dsp:nvSpPr>
        <dsp:cNvPr id="0" name=""/>
        <dsp:cNvSpPr/>
      </dsp:nvSpPr>
      <dsp:spPr>
        <a:xfrm>
          <a:off x="1140894" y="3445145"/>
          <a:ext cx="941477" cy="4707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Stochastic DEA (SFEA)</a:t>
          </a:r>
        </a:p>
      </dsp:txBody>
      <dsp:txXfrm>
        <a:off x="1140894" y="3445145"/>
        <a:ext cx="941477" cy="470738"/>
      </dsp:txXfrm>
    </dsp:sp>
    <dsp:sp modelId="{A46E4CB0-FE34-4F3B-8C97-D8A8796543A3}">
      <dsp:nvSpPr>
        <dsp:cNvPr id="0" name=""/>
        <dsp:cNvSpPr/>
      </dsp:nvSpPr>
      <dsp:spPr>
        <a:xfrm>
          <a:off x="3648161" y="2776697"/>
          <a:ext cx="942955" cy="4714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Parametric</a:t>
          </a:r>
        </a:p>
      </dsp:txBody>
      <dsp:txXfrm>
        <a:off x="3648161" y="2776697"/>
        <a:ext cx="942955" cy="471477"/>
      </dsp:txXfrm>
    </dsp:sp>
    <dsp:sp modelId="{5F3CD8A6-C442-4E75-ACD2-65BA1191D465}">
      <dsp:nvSpPr>
        <dsp:cNvPr id="0" name=""/>
        <dsp:cNvSpPr/>
      </dsp:nvSpPr>
      <dsp:spPr>
        <a:xfrm>
          <a:off x="2280081" y="3445885"/>
          <a:ext cx="941477" cy="4707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rgbClr val="FF0000"/>
              </a:solidFill>
            </a:rPr>
            <a:t>Stochastic Frontier Analysis (SFA)</a:t>
          </a:r>
        </a:p>
      </dsp:txBody>
      <dsp:txXfrm>
        <a:off x="2280081" y="3445885"/>
        <a:ext cx="941477" cy="470738"/>
      </dsp:txXfrm>
    </dsp:sp>
    <dsp:sp modelId="{2D924746-947B-4FB2-98C8-A97DBC19D9DF}">
      <dsp:nvSpPr>
        <dsp:cNvPr id="0" name=""/>
        <dsp:cNvSpPr/>
      </dsp:nvSpPr>
      <dsp:spPr>
        <a:xfrm>
          <a:off x="3419269" y="3445885"/>
          <a:ext cx="1139187" cy="46808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Modified Ordinary Least Squares (MOLS)</a:t>
          </a:r>
        </a:p>
      </dsp:txBody>
      <dsp:txXfrm>
        <a:off x="3419269" y="3445885"/>
        <a:ext cx="1139187" cy="468088"/>
      </dsp:txXfrm>
    </dsp:sp>
    <dsp:sp modelId="{97B2D088-71E2-46BC-BCB0-6663A095CCD4}">
      <dsp:nvSpPr>
        <dsp:cNvPr id="0" name=""/>
        <dsp:cNvSpPr/>
      </dsp:nvSpPr>
      <dsp:spPr>
        <a:xfrm>
          <a:off x="4756167" y="3445885"/>
          <a:ext cx="1203029" cy="4707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Corrected Ordinary Least Squares (COLS)</a:t>
          </a:r>
        </a:p>
      </dsp:txBody>
      <dsp:txXfrm>
        <a:off x="4756167" y="3445885"/>
        <a:ext cx="1203029" cy="470738"/>
      </dsp:txXfrm>
    </dsp:sp>
    <dsp:sp modelId="{AFC04860-D9B5-4CC7-BF6B-FDA54F029A86}">
      <dsp:nvSpPr>
        <dsp:cNvPr id="0" name=""/>
        <dsp:cNvSpPr/>
      </dsp:nvSpPr>
      <dsp:spPr>
        <a:xfrm>
          <a:off x="6947582" y="2108248"/>
          <a:ext cx="941477" cy="4707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Average</a:t>
          </a:r>
        </a:p>
      </dsp:txBody>
      <dsp:txXfrm>
        <a:off x="6947582" y="2108248"/>
        <a:ext cx="941477" cy="470738"/>
      </dsp:txXfrm>
    </dsp:sp>
    <dsp:sp modelId="{FB3A71E9-2B8A-4989-A2A3-2BB0B23063C9}">
      <dsp:nvSpPr>
        <dsp:cNvPr id="0" name=""/>
        <dsp:cNvSpPr/>
      </dsp:nvSpPr>
      <dsp:spPr>
        <a:xfrm>
          <a:off x="5935824" y="2776697"/>
          <a:ext cx="1383642" cy="4707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Induced Approaches (Index-based numbers)</a:t>
          </a:r>
        </a:p>
      </dsp:txBody>
      <dsp:txXfrm>
        <a:off x="5935824" y="2776697"/>
        <a:ext cx="1383642" cy="470738"/>
      </dsp:txXfrm>
    </dsp:sp>
    <dsp:sp modelId="{8ACDDD59-7B1E-4CB0-B22D-48CE476F79CD}">
      <dsp:nvSpPr>
        <dsp:cNvPr id="0" name=""/>
        <dsp:cNvSpPr/>
      </dsp:nvSpPr>
      <dsp:spPr>
        <a:xfrm>
          <a:off x="6156906" y="3445145"/>
          <a:ext cx="941477" cy="4707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Total Factor Productivity (TFP)</a:t>
          </a:r>
        </a:p>
      </dsp:txBody>
      <dsp:txXfrm>
        <a:off x="6156906" y="3445145"/>
        <a:ext cx="941477" cy="470738"/>
      </dsp:txXfrm>
    </dsp:sp>
    <dsp:sp modelId="{DDA073C1-30D4-4DEC-AC04-40CE47E99914}">
      <dsp:nvSpPr>
        <dsp:cNvPr id="0" name=""/>
        <dsp:cNvSpPr/>
      </dsp:nvSpPr>
      <dsp:spPr>
        <a:xfrm>
          <a:off x="7517176" y="2776697"/>
          <a:ext cx="941477" cy="4707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Parametric (deterministic)</a:t>
          </a:r>
        </a:p>
      </dsp:txBody>
      <dsp:txXfrm>
        <a:off x="7517176" y="2776697"/>
        <a:ext cx="941477" cy="470738"/>
      </dsp:txXfrm>
    </dsp:sp>
    <dsp:sp modelId="{0C94CC33-4B24-474D-8AD5-DE45D59308F0}">
      <dsp:nvSpPr>
        <dsp:cNvPr id="0" name=""/>
        <dsp:cNvSpPr/>
      </dsp:nvSpPr>
      <dsp:spPr>
        <a:xfrm>
          <a:off x="7517176" y="3445145"/>
          <a:ext cx="941477" cy="4707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Ordinary Least Squares  (OLS)</a:t>
          </a:r>
        </a:p>
      </dsp:txBody>
      <dsp:txXfrm>
        <a:off x="7517176" y="3445145"/>
        <a:ext cx="941477" cy="470738"/>
      </dsp:txXfrm>
    </dsp:sp>
    <dsp:sp modelId="{798B8616-F0EB-4080-9D20-E76D51E0CA64}">
      <dsp:nvSpPr>
        <dsp:cNvPr id="0" name=""/>
        <dsp:cNvSpPr/>
      </dsp:nvSpPr>
      <dsp:spPr>
        <a:xfrm>
          <a:off x="8656364" y="1439799"/>
          <a:ext cx="941477" cy="4707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One Dimensional</a:t>
          </a:r>
        </a:p>
      </dsp:txBody>
      <dsp:txXfrm>
        <a:off x="8656364" y="1439799"/>
        <a:ext cx="941477" cy="470738"/>
      </dsp:txXfrm>
    </dsp:sp>
    <dsp:sp modelId="{0C9AD274-0409-4EC4-B17C-DE802CAB04A3}">
      <dsp:nvSpPr>
        <dsp:cNvPr id="0" name=""/>
        <dsp:cNvSpPr/>
      </dsp:nvSpPr>
      <dsp:spPr>
        <a:xfrm>
          <a:off x="8656608" y="3466442"/>
          <a:ext cx="941477" cy="43767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Performance Indicators</a:t>
          </a:r>
        </a:p>
      </dsp:txBody>
      <dsp:txXfrm>
        <a:off x="8656608" y="3466442"/>
        <a:ext cx="941477" cy="4376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E2AD7F-41AD-4685-9F14-06104D8E0582}" type="datetimeFigureOut">
              <a:rPr lang="en-GB" smtClean="0"/>
              <a:t>21/11/2023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E5508-E2E2-4245-AEB3-AF1DAD031D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7874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9148C-3D89-411B-BD09-ABFB4B3C3E8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8596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1E5508-E2E2-4245-AEB3-AF1DAD031D89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6173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1E5508-E2E2-4245-AEB3-AF1DAD031D89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37915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1E5508-E2E2-4245-AEB3-AF1DAD031D89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459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1E5508-E2E2-4245-AEB3-AF1DAD031D8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453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dirty="0">
              <a:solidFill>
                <a:srgbClr val="00000A"/>
              </a:solidFill>
              <a:effectLst/>
              <a:latin typeface="Calibri" panose="020F0502020204030204" pitchFamily="34" charset="0"/>
              <a:ea typeface="Droid Sans Fallback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1E5508-E2E2-4245-AEB3-AF1DAD031D8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627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1E5508-E2E2-4245-AEB3-AF1DAD031D8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071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1E5508-E2E2-4245-AEB3-AF1DAD031D89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6240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0" i="0" u="none" strike="noStrike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1E5508-E2E2-4245-AEB3-AF1DAD031D89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6381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1E5508-E2E2-4245-AEB3-AF1DAD031D89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4501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1E5508-E2E2-4245-AEB3-AF1DAD031D89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005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1E5508-E2E2-4245-AEB3-AF1DAD031D89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826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FE5C8-267A-406F-946C-817DDEC066B5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6E156-858E-49A1-A96A-4EA777C41EB7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96FC7A5-85BA-EB6B-1769-AEA17737E68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6797" y="0"/>
            <a:ext cx="12218797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BED8578-5E87-FCB3-1D97-EE74C60E5EC0}"/>
              </a:ext>
            </a:extLst>
          </p:cNvPr>
          <p:cNvSpPr/>
          <p:nvPr userDrawn="1"/>
        </p:nvSpPr>
        <p:spPr>
          <a:xfrm>
            <a:off x="507999" y="3029"/>
            <a:ext cx="11696995" cy="4792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1800" b="1" i="0" u="none" strike="noStrike" baseline="0" dirty="0">
                <a:solidFill>
                  <a:schemeClr val="bg1"/>
                </a:solidFill>
                <a:latin typeface="Gotham-Bold"/>
              </a:rPr>
              <a:t>DEA45: INTERNATIONAL CONFERENCE ON DATA ENVELOPMENT ANALYSIS, University of Surrey, September 2023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9" name="Picture 8" descr="A blue and white logo&#10;&#10;Description automatically generated">
            <a:extLst>
              <a:ext uri="{FF2B5EF4-FFF2-40B4-BE49-F238E27FC236}">
                <a16:creationId xmlns:a16="http://schemas.microsoft.com/office/drawing/2014/main" id="{545DAC6E-7210-B2FF-DCEB-E93115C7DAF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093" y="33721"/>
            <a:ext cx="445493" cy="445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67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43ED-F7BC-47C8-B92F-1605C78F969F}" type="datetimeFigureOut">
              <a:rPr lang="en-GB" smtClean="0"/>
              <a:t>21/11/2023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D65-D2FB-4A45-8273-77D86E3BD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8574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43ED-F7BC-47C8-B92F-1605C78F969F}" type="datetimeFigureOut">
              <a:rPr lang="en-GB" smtClean="0"/>
              <a:t>21/11/2023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D65-D2FB-4A45-8273-77D86E3BD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2912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189B45A0-9226-59B9-0A95-F58C7CE79A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6797" y="0"/>
            <a:ext cx="12218797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6FCFD60-C128-D15C-BA01-A56F83FDA952}"/>
              </a:ext>
            </a:extLst>
          </p:cNvPr>
          <p:cNvSpPr/>
          <p:nvPr userDrawn="1"/>
        </p:nvSpPr>
        <p:spPr>
          <a:xfrm>
            <a:off x="507999" y="3029"/>
            <a:ext cx="11696995" cy="4792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1800" b="1" i="0" u="none" strike="noStrike" baseline="0" dirty="0">
                <a:solidFill>
                  <a:schemeClr val="bg1"/>
                </a:solidFill>
                <a:latin typeface="Gotham-Bold"/>
              </a:rPr>
              <a:t>DEA45: INTERNATIONAL CONFERENCE ON DATA ENVELOPMENT ANALYSIS, University of Surrey, September 2023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9" name="Picture 8" descr="A blue and white logo&#10;&#10;Description automatically generated">
            <a:extLst>
              <a:ext uri="{FF2B5EF4-FFF2-40B4-BE49-F238E27FC236}">
                <a16:creationId xmlns:a16="http://schemas.microsoft.com/office/drawing/2014/main" id="{4E3ABBF6-6F64-4C77-7157-2E912A02921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093" y="33721"/>
            <a:ext cx="445493" cy="445493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ADEDA6A9-0A25-9FD9-B682-0305360EEF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33093" y="512935"/>
            <a:ext cx="12301293" cy="623715"/>
          </a:xfrm>
          <a:solidFill>
            <a:schemeClr val="bg1"/>
          </a:solidFill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Title of this slide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317F110-86AF-0357-F392-119FE03DB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3093" y="1167342"/>
            <a:ext cx="12238087" cy="5656937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23276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189B45A0-9226-59B9-0A95-F58C7CE79A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6797" y="0"/>
            <a:ext cx="12218797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6FCFD60-C128-D15C-BA01-A56F83FDA952}"/>
              </a:ext>
            </a:extLst>
          </p:cNvPr>
          <p:cNvSpPr/>
          <p:nvPr userDrawn="1"/>
        </p:nvSpPr>
        <p:spPr>
          <a:xfrm>
            <a:off x="507999" y="3029"/>
            <a:ext cx="11696995" cy="4792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1800" b="1" i="0" u="none" strike="noStrike" baseline="0" dirty="0">
                <a:solidFill>
                  <a:schemeClr val="bg1"/>
                </a:solidFill>
                <a:latin typeface="Gotham-Bold"/>
              </a:rPr>
              <a:t>DEA45: INTERNATIONAL CONFERENCE ON DATA ENVELOPMENT ANALYSIS, University of Surrey, September 2023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9" name="Picture 8" descr="A blue and white logo&#10;&#10;Description automatically generated">
            <a:extLst>
              <a:ext uri="{FF2B5EF4-FFF2-40B4-BE49-F238E27FC236}">
                <a16:creationId xmlns:a16="http://schemas.microsoft.com/office/drawing/2014/main" id="{4E3ABBF6-6F64-4C77-7157-2E912A02921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093" y="33721"/>
            <a:ext cx="445493" cy="445493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ADEDA6A9-0A25-9FD9-B682-0305360EEF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33093" y="512935"/>
            <a:ext cx="12301293" cy="623715"/>
          </a:xfrm>
          <a:solidFill>
            <a:schemeClr val="bg1"/>
          </a:solidFill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Title of this slide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317F110-86AF-0357-F392-119FE03DB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3093" y="1167342"/>
            <a:ext cx="12238087" cy="5656937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4404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189B45A0-9226-59B9-0A95-F58C7CE79A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6797" y="0"/>
            <a:ext cx="12218797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6FCFD60-C128-D15C-BA01-A56F83FDA952}"/>
              </a:ext>
            </a:extLst>
          </p:cNvPr>
          <p:cNvSpPr/>
          <p:nvPr userDrawn="1"/>
        </p:nvSpPr>
        <p:spPr>
          <a:xfrm>
            <a:off x="507999" y="3029"/>
            <a:ext cx="11696995" cy="4792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1800" b="1" i="0" u="none" strike="noStrike" baseline="0" dirty="0">
                <a:solidFill>
                  <a:schemeClr val="bg1"/>
                </a:solidFill>
                <a:latin typeface="Gotham-Bold"/>
              </a:rPr>
              <a:t>DEA45: INTERNATIONAL CONFERENCE ON DATA ENVELOPMENT ANALYSIS, University of Surrey, September 2023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9" name="Picture 8" descr="A blue and white logo&#10;&#10;Description automatically generated">
            <a:extLst>
              <a:ext uri="{FF2B5EF4-FFF2-40B4-BE49-F238E27FC236}">
                <a16:creationId xmlns:a16="http://schemas.microsoft.com/office/drawing/2014/main" id="{4E3ABBF6-6F64-4C77-7157-2E912A02921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093" y="33721"/>
            <a:ext cx="445493" cy="445493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ADEDA6A9-0A25-9FD9-B682-0305360EEF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33093" y="512935"/>
            <a:ext cx="12301293" cy="623715"/>
          </a:xfrm>
          <a:solidFill>
            <a:schemeClr val="bg1"/>
          </a:solidFill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Title of this slide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317F110-86AF-0357-F392-119FE03DB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3093" y="1167342"/>
            <a:ext cx="12238087" cy="5656937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3134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AA3D9B5B-8666-DA40-FD84-259026A199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44450" y="1797051"/>
            <a:ext cx="12236450" cy="628650"/>
          </a:xfrm>
          <a:solidFill>
            <a:schemeClr val="bg1"/>
          </a:solidFill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Title of this slide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C2BA3A2-83FD-9447-E244-EDDF78FC2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4450" y="2439385"/>
            <a:ext cx="12236450" cy="4367815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23945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EAC3FB-6CC9-877F-7C7C-B748C6D50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43ED-F7BC-47C8-B92F-1605C78F969F}" type="datetimeFigureOut">
              <a:rPr lang="en-GB" smtClean="0"/>
              <a:t>21/11/2023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496ED0-0305-4777-8328-C7208EB14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108844-8BCE-0813-4711-2C20D5D6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D65-D2FB-4A45-8273-77D86E3BD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679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FE5C8-267A-406F-946C-817DDEC066B5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6E156-858E-49A1-A96A-4EA777C41E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743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43ED-F7BC-47C8-B92F-1605C78F969F}" type="datetimeFigureOut">
              <a:rPr lang="en-GB" smtClean="0"/>
              <a:t>21/11/2023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D65-D2FB-4A45-8273-77D86E3BD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2204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43ED-F7BC-47C8-B92F-1605C78F969F}" type="datetimeFigureOut">
              <a:rPr lang="en-GB" smtClean="0"/>
              <a:t>21/11/2023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D65-D2FB-4A45-8273-77D86E3BD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1821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43ED-F7BC-47C8-B92F-1605C78F969F}" type="datetimeFigureOut">
              <a:rPr lang="en-GB" smtClean="0"/>
              <a:t>21/11/2023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D65-D2FB-4A45-8273-77D86E3BD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3932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43ED-F7BC-47C8-B92F-1605C78F969F}" type="datetimeFigureOut">
              <a:rPr lang="en-GB" smtClean="0"/>
              <a:t>21/11/2023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D65-D2FB-4A45-8273-77D86E3BD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45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43ED-F7BC-47C8-B92F-1605C78F969F}" type="datetimeFigureOut">
              <a:rPr lang="en-GB" smtClean="0"/>
              <a:t>21/11/2023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D65-D2FB-4A45-8273-77D86E3BD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0284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43ED-F7BC-47C8-B92F-1605C78F969F}" type="datetimeFigureOut">
              <a:rPr lang="en-GB" smtClean="0"/>
              <a:t>21/11/2023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D65-D2FB-4A45-8273-77D86E3BD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854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43ED-F7BC-47C8-B92F-1605C78F969F}" type="datetimeFigureOut">
              <a:rPr lang="en-GB" smtClean="0"/>
              <a:t>21/11/2023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D65-D2FB-4A45-8273-77D86E3BD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7527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B43ED-F7BC-47C8-B92F-1605C78F969F}" type="datetimeFigureOut">
              <a:rPr lang="en-GB" smtClean="0"/>
              <a:t>21/11/2023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42D65-D2FB-4A45-8273-77D86E3BDD93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4A47AC6-C562-30D5-5952-541259A7B193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-26797" y="-1"/>
            <a:ext cx="12218797" cy="685800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A0422B5-0515-01C9-5D6D-BAA1A93E8DA4}"/>
              </a:ext>
            </a:extLst>
          </p:cNvPr>
          <p:cNvSpPr/>
          <p:nvPr userDrawn="1"/>
        </p:nvSpPr>
        <p:spPr>
          <a:xfrm>
            <a:off x="2495678" y="-219075"/>
            <a:ext cx="8144933" cy="22595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b="1" i="0" u="none" strike="noStrike" baseline="0" dirty="0">
                <a:solidFill>
                  <a:schemeClr val="bg1"/>
                </a:solidFill>
                <a:latin typeface="Gotham-Bold"/>
              </a:rPr>
              <a:t>INTERNATIONAL CONFERENCE ON DATA ENVELOPMENT ANALYSIS</a:t>
            </a:r>
          </a:p>
          <a:p>
            <a:pPr algn="ctr"/>
            <a:r>
              <a:rPr lang="en-GB" sz="1800" b="1" i="0" u="none" strike="noStrike" baseline="0" dirty="0">
                <a:solidFill>
                  <a:schemeClr val="bg1">
                    <a:lumMod val="85000"/>
                  </a:schemeClr>
                </a:solidFill>
                <a:latin typeface="Gotham-Bold"/>
              </a:rPr>
              <a:t>4-6 September, 2023</a:t>
            </a:r>
          </a:p>
          <a:p>
            <a:pPr algn="ctr"/>
            <a:r>
              <a:rPr lang="en-GB" sz="1800" b="1" i="0" u="none" strike="noStrike" baseline="0" dirty="0">
                <a:solidFill>
                  <a:schemeClr val="bg1">
                    <a:lumMod val="85000"/>
                  </a:schemeClr>
                </a:solidFill>
                <a:latin typeface="Gotham-Bold"/>
              </a:rPr>
              <a:t>Surrey Business School</a:t>
            </a:r>
          </a:p>
          <a:p>
            <a:pPr algn="ctr"/>
            <a:r>
              <a:rPr lang="en-GB" sz="1800" b="1" i="0" u="none" strike="noStrike" baseline="0" dirty="0">
                <a:solidFill>
                  <a:schemeClr val="bg1">
                    <a:lumMod val="85000"/>
                  </a:schemeClr>
                </a:solidFill>
                <a:latin typeface="Gotham-Bold"/>
              </a:rPr>
              <a:t>University of Surrey</a:t>
            </a:r>
          </a:p>
          <a:p>
            <a:pPr algn="ctr"/>
            <a:r>
              <a:rPr lang="en-GB" sz="1800" b="1" i="0" u="none" strike="noStrike" baseline="0" dirty="0">
                <a:solidFill>
                  <a:schemeClr val="bg1">
                    <a:lumMod val="85000"/>
                  </a:schemeClr>
                </a:solidFill>
                <a:latin typeface="Gotham-Bold"/>
              </a:rPr>
              <a:t>Guildford, United Kingdom</a:t>
            </a:r>
            <a:endParaRPr lang="en-GB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9" name="Picture 8" descr="A blue and white logo&#10;&#10;Description automatically generated">
            <a:extLst>
              <a:ext uri="{FF2B5EF4-FFF2-40B4-BE49-F238E27FC236}">
                <a16:creationId xmlns:a16="http://schemas.microsoft.com/office/drawing/2014/main" id="{06EDA5EC-6BD6-1712-ED51-7524D0F63ED9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094" y="36751"/>
            <a:ext cx="1544400" cy="15444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9576428-628C-6A5F-E3A4-195085B12DE5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62506" y="57865"/>
            <a:ext cx="2495678" cy="154312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8D6476C-D1AD-1890-339C-2BD8AAA9FEDF}"/>
              </a:ext>
            </a:extLst>
          </p:cNvPr>
          <p:cNvCxnSpPr/>
          <p:nvPr userDrawn="1"/>
        </p:nvCxnSpPr>
        <p:spPr>
          <a:xfrm>
            <a:off x="-13399" y="1690688"/>
            <a:ext cx="12192000" cy="0"/>
          </a:xfrm>
          <a:prstGeom prst="line">
            <a:avLst/>
          </a:prstGeom>
          <a:ln w="98425" cmpd="thickThin">
            <a:solidFill>
              <a:schemeClr val="bg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8095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649" r:id="rId12"/>
    <p:sldLayoutId id="2147483656" r:id="rId13"/>
    <p:sldLayoutId id="2147483655" r:id="rId14"/>
    <p:sldLayoutId id="2147483650" r:id="rId15"/>
    <p:sldLayoutId id="2147483654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rofile/Ane-Ripoll-Zarraga" TargetMode="External"/><Relationship Id="rId2" Type="http://schemas.openxmlformats.org/officeDocument/2006/relationships/hyperlink" Target="mailto:Ae.ripoll-zarraga@plymouth.ac.uk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6/j.rtbm.2021.100689" TargetMode="External"/><Relationship Id="rId2" Type="http://schemas.openxmlformats.org/officeDocument/2006/relationships/hyperlink" Target="https://doi.org/10.1016/j.tranpol.2020.08.021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440" y="11858"/>
            <a:ext cx="8352928" cy="392807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sz="3100" dirty="0"/>
            </a:b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1504" y="620688"/>
            <a:ext cx="8820632" cy="59766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GB" b="1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2400" dirty="0"/>
              <a:t>The 2023 Spanish STATA Conference</a:t>
            </a:r>
          </a:p>
          <a:p>
            <a:pPr marL="0" indent="0" algn="ctr">
              <a:buNone/>
            </a:pPr>
            <a:r>
              <a:rPr lang="en-GB" sz="2400" dirty="0"/>
              <a:t>Madrid</a:t>
            </a:r>
          </a:p>
          <a:p>
            <a:pPr marL="0" indent="0" algn="ctr">
              <a:buNone/>
            </a:pPr>
            <a:r>
              <a:rPr lang="en-GB" sz="2400" dirty="0"/>
              <a:t>19</a:t>
            </a:r>
            <a:r>
              <a:rPr lang="en-GB" sz="2400" baseline="30000" dirty="0"/>
              <a:t>th</a:t>
            </a:r>
            <a:r>
              <a:rPr lang="en-GB" sz="2400" dirty="0"/>
              <a:t> October 2023</a:t>
            </a:r>
          </a:p>
          <a:p>
            <a:endParaRPr lang="en-GB" sz="2400" dirty="0">
              <a:latin typeface="+mj-lt"/>
            </a:endParaRPr>
          </a:p>
          <a:p>
            <a:endParaRPr lang="en-GB" sz="2400" dirty="0">
              <a:latin typeface="+mj-lt"/>
            </a:endParaRPr>
          </a:p>
          <a:p>
            <a:pPr marL="0" indent="0" algn="ctr">
              <a:buNone/>
            </a:pPr>
            <a:r>
              <a:rPr lang="en-GB" sz="2400" b="1" dirty="0">
                <a:latin typeface="Calibri (Body)"/>
              </a:rPr>
              <a:t>Prisons service quality: a study of Data Envelopment Analysis Visualisation</a:t>
            </a:r>
            <a:endParaRPr lang="en-GB" sz="2400" dirty="0"/>
          </a:p>
          <a:p>
            <a:endParaRPr lang="en-US" sz="2000" b="1" dirty="0"/>
          </a:p>
          <a:p>
            <a:pPr marL="0" indent="0" algn="ctr">
              <a:buNone/>
            </a:pPr>
            <a:r>
              <a:rPr lang="en-GB" sz="2000" b="1">
                <a:solidFill>
                  <a:srgbClr val="002060"/>
                </a:solidFill>
              </a:rPr>
              <a:t>Dr Ane </a:t>
            </a:r>
            <a:r>
              <a:rPr lang="en-GB" sz="2000" b="1" dirty="0">
                <a:solidFill>
                  <a:srgbClr val="002060"/>
                </a:solidFill>
              </a:rPr>
              <a:t>Elixabete Ripoll-Zarraga</a:t>
            </a:r>
          </a:p>
          <a:p>
            <a:pPr marL="0" indent="0" algn="ctr">
              <a:buNone/>
            </a:pPr>
            <a:r>
              <a:rPr lang="en-GB" sz="2000" b="1" dirty="0" err="1">
                <a:solidFill>
                  <a:srgbClr val="002060"/>
                </a:solidFill>
              </a:rPr>
              <a:t>Universitat</a:t>
            </a:r>
            <a:r>
              <a:rPr lang="en-GB" sz="2000" b="1" dirty="0">
                <a:solidFill>
                  <a:srgbClr val="002060"/>
                </a:solidFill>
              </a:rPr>
              <a:t> </a:t>
            </a:r>
            <a:r>
              <a:rPr lang="en-GB" sz="2000" b="1" dirty="0" err="1">
                <a:solidFill>
                  <a:srgbClr val="002060"/>
                </a:solidFill>
              </a:rPr>
              <a:t>Autònoma</a:t>
            </a:r>
            <a:r>
              <a:rPr lang="en-GB" sz="2000" b="1" dirty="0">
                <a:solidFill>
                  <a:srgbClr val="002060"/>
                </a:solidFill>
              </a:rPr>
              <a:t> de Barcelona (UAB)</a:t>
            </a:r>
          </a:p>
          <a:p>
            <a:endParaRPr lang="en-US" sz="1600" b="1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sz="2100" b="1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2170" y="260648"/>
            <a:ext cx="2418811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02" y="208261"/>
            <a:ext cx="2136521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576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675" y="268689"/>
            <a:ext cx="12255500" cy="348191"/>
          </a:xfrm>
        </p:spPr>
        <p:txBody>
          <a:bodyPr>
            <a:noAutofit/>
          </a:bodyPr>
          <a:lstStyle/>
          <a:p>
            <a:pPr algn="l"/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Methodology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: 1st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Stage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 DEA-BCC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Model</a:t>
            </a:r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0EF97C47-E560-6DC7-3666-229BB9C39440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96850" y="905405"/>
                <a:ext cx="11995150" cy="5876396"/>
              </a:xfrm>
              <a:solidFill>
                <a:schemeClr val="bg1"/>
              </a:solidFill>
            </p:spPr>
            <p:txBody>
              <a:bodyPr/>
              <a:lstStyle/>
              <a:p>
                <a:pPr marR="79375" algn="just">
                  <a:lnSpc>
                    <a:spcPct val="150000"/>
                  </a:lnSpc>
                  <a:spcAft>
                    <a:spcPts val="1000"/>
                  </a:spcAft>
                  <a:tabLst>
                    <a:tab pos="6286500" algn="l"/>
                  </a:tabLst>
                </a:pPr>
                <a:r>
                  <a:rPr lang="en-GB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Following Banker </a:t>
                </a:r>
                <a:r>
                  <a:rPr lang="en-GB" sz="1800" i="1" dirty="0">
                    <a:solidFill>
                      <a:srgbClr val="0E101A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et al.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(1984), and in its output-oriented DEA, and the radial model accounting for variable returns to scale </a:t>
                </a:r>
              </a:p>
              <a:p>
                <a:pPr marL="0" indent="0" algn="just">
                  <a:buNone/>
                  <a:tabLst>
                    <a:tab pos="457200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00000A"/>
                          </a:solidFill>
                          <a:effectLst/>
                          <a:latin typeface="Cambria Math" panose="02040503050406030204" pitchFamily="18" charset="0"/>
                          <a:ea typeface="Droid Sans Fallback"/>
                        </a:rPr>
                        <m:t>𝑀𝑎𝑥</m:t>
                      </m:r>
                      <m:r>
                        <a:rPr lang="en-GB" sz="1400" i="1">
                          <a:solidFill>
                            <a:srgbClr val="00000A"/>
                          </a:solidFill>
                          <a:effectLst/>
                          <a:latin typeface="Cambria Math" panose="02040503050406030204" pitchFamily="18" charset="0"/>
                          <a:ea typeface="Droid Sans Fallback"/>
                        </a:rPr>
                        <m:t> ф     </m:t>
                      </m:r>
                      <m:r>
                        <a:rPr lang="en-GB" sz="1400" i="1">
                          <a:solidFill>
                            <a:srgbClr val="00000A"/>
                          </a:solidFill>
                          <a:effectLst/>
                          <a:latin typeface="Cambria Math" panose="02040503050406030204" pitchFamily="18" charset="0"/>
                          <a:ea typeface="Droid Sans Fallback"/>
                        </a:rPr>
                        <m:t>𝑠</m:t>
                      </m:r>
                      <m:r>
                        <a:rPr lang="en-GB" sz="1400" i="1">
                          <a:solidFill>
                            <a:srgbClr val="00000A"/>
                          </a:solidFill>
                          <a:effectLst/>
                          <a:latin typeface="Cambria Math" panose="02040503050406030204" pitchFamily="18" charset="0"/>
                          <a:ea typeface="Droid Sans Fallback"/>
                        </a:rPr>
                        <m:t>.</m:t>
                      </m:r>
                      <m:r>
                        <a:rPr lang="en-GB" sz="1400" i="1">
                          <a:solidFill>
                            <a:srgbClr val="00000A"/>
                          </a:solidFill>
                          <a:effectLst/>
                          <a:latin typeface="Cambria Math" panose="02040503050406030204" pitchFamily="18" charset="0"/>
                          <a:ea typeface="Droid Sans Fallback"/>
                        </a:rPr>
                        <m:t>𝑡</m:t>
                      </m:r>
                      <m:r>
                        <a:rPr lang="en-GB" sz="1400" i="1">
                          <a:solidFill>
                            <a:srgbClr val="00000A"/>
                          </a:solidFill>
                          <a:effectLst/>
                          <a:latin typeface="Cambria Math" panose="02040503050406030204" pitchFamily="18" charset="0"/>
                          <a:ea typeface="Droid Sans Fallback"/>
                        </a:rPr>
                        <m:t>. </m:t>
                      </m:r>
                    </m:oMath>
                  </m:oMathPara>
                </a14:m>
                <a:endParaRPr lang="en-GB" sz="1400" dirty="0">
                  <a:solidFill>
                    <a:srgbClr val="00000A"/>
                  </a:solidFill>
                  <a:effectLst/>
                  <a:latin typeface="Calibri" panose="020F0502020204030204" pitchFamily="34" charset="0"/>
                  <a:ea typeface="Droid Sans Fallback"/>
                </a:endParaRPr>
              </a:p>
              <a:p>
                <a:pPr marL="0" indent="0" algn="just">
                  <a:buNone/>
                  <a:tabLst>
                    <a:tab pos="457200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00000A"/>
                          </a:solidFill>
                          <a:effectLst/>
                          <a:latin typeface="Cambria Math" panose="02040503050406030204" pitchFamily="18" charset="0"/>
                          <a:ea typeface="Droid Sans Fallback"/>
                        </a:rPr>
                        <m:t>ф</m:t>
                      </m:r>
                      <m:sSub>
                        <m:sSubPr>
                          <m:ctrlPr>
                            <a:rPr lang="en-GB" sz="1400" i="1">
                              <a:solidFill>
                                <a:srgbClr val="00000A"/>
                              </a:solidFill>
                              <a:effectLst/>
                              <a:latin typeface="Cambria Math" panose="02040503050406030204" pitchFamily="18" charset="0"/>
                              <a:ea typeface="Droid Sans Fallback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00000A"/>
                              </a:solidFill>
                              <a:effectLst/>
                              <a:latin typeface="Cambria Math" panose="02040503050406030204" pitchFamily="18" charset="0"/>
                              <a:ea typeface="Droid Sans Fallback"/>
                            </a:rPr>
                            <m:t>𝑦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00000A"/>
                              </a:solidFill>
                              <a:effectLst/>
                              <a:latin typeface="Cambria Math" panose="02040503050406030204" pitchFamily="18" charset="0"/>
                              <a:ea typeface="Droid Sans Fallback"/>
                            </a:rPr>
                            <m:t>𝑖</m:t>
                          </m:r>
                        </m:sub>
                      </m:sSub>
                      <m:r>
                        <a:rPr lang="en-GB" sz="1400" i="1">
                          <a:solidFill>
                            <a:srgbClr val="00000A"/>
                          </a:solidFill>
                          <a:effectLst/>
                          <a:latin typeface="Cambria Math" panose="02040503050406030204" pitchFamily="18" charset="0"/>
                          <a:ea typeface="Droid Sans Fallback"/>
                        </a:rPr>
                        <m:t> ≤</m:t>
                      </m:r>
                      <m:r>
                        <a:rPr lang="en-GB" sz="1400" i="1">
                          <a:solidFill>
                            <a:srgbClr val="00000A"/>
                          </a:solidFill>
                          <a:effectLst/>
                          <a:latin typeface="Cambria Math" panose="02040503050406030204" pitchFamily="18" charset="0"/>
                          <a:ea typeface="Droid Sans Fallback"/>
                        </a:rPr>
                        <m:t>𝑌</m:t>
                      </m:r>
                      <m:r>
                        <a:rPr lang="en-GB" sz="1400" i="1">
                          <a:solidFill>
                            <a:srgbClr val="00000A"/>
                          </a:solidFill>
                          <a:effectLst/>
                          <a:latin typeface="Cambria Math" panose="02040503050406030204" pitchFamily="18" charset="0"/>
                          <a:ea typeface="Droid Sans Fallback"/>
                        </a:rPr>
                        <m:t>𝜆</m:t>
                      </m:r>
                      <m:r>
                        <a:rPr lang="en-GB" sz="1400" i="1">
                          <a:solidFill>
                            <a:srgbClr val="00000A"/>
                          </a:solidFill>
                          <a:effectLst/>
                          <a:latin typeface="Cambria Math" panose="02040503050406030204" pitchFamily="18" charset="0"/>
                          <a:ea typeface="Droid Sans Fallback"/>
                        </a:rPr>
                        <m:t>                     (1)</m:t>
                      </m:r>
                    </m:oMath>
                  </m:oMathPara>
                </a14:m>
                <a:endParaRPr lang="en-GB" sz="1400" dirty="0">
                  <a:solidFill>
                    <a:srgbClr val="00000A"/>
                  </a:solidFill>
                  <a:effectLst/>
                  <a:latin typeface="Calibri" panose="020F0502020204030204" pitchFamily="34" charset="0"/>
                  <a:ea typeface="Droid Sans Fallback"/>
                </a:endParaRPr>
              </a:p>
              <a:p>
                <a:pPr marL="0" indent="0" algn="just">
                  <a:buNone/>
                  <a:tabLst>
                    <a:tab pos="457200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00000A"/>
                          </a:solidFill>
                          <a:effectLst/>
                          <a:latin typeface="Cambria Math" panose="02040503050406030204" pitchFamily="18" charset="0"/>
                          <a:ea typeface="Droid Sans Fallback"/>
                        </a:rPr>
                        <m:t>𝑋</m:t>
                      </m:r>
                      <m:r>
                        <a:rPr lang="en-GB" sz="1400" i="1">
                          <a:solidFill>
                            <a:srgbClr val="00000A"/>
                          </a:solidFill>
                          <a:effectLst/>
                          <a:latin typeface="Cambria Math" panose="02040503050406030204" pitchFamily="18" charset="0"/>
                          <a:ea typeface="Droid Sans Fallback"/>
                        </a:rPr>
                        <m:t>𝜆</m:t>
                      </m:r>
                      <m:r>
                        <a:rPr lang="en-GB" sz="1400" i="1">
                          <a:solidFill>
                            <a:srgbClr val="00000A"/>
                          </a:solidFill>
                          <a:effectLst/>
                          <a:latin typeface="Cambria Math" panose="02040503050406030204" pitchFamily="18" charset="0"/>
                          <a:ea typeface="Droid Sans Fallback"/>
                        </a:rPr>
                        <m:t>≤</m:t>
                      </m:r>
                      <m:sSub>
                        <m:sSubPr>
                          <m:ctrlPr>
                            <a:rPr lang="en-GB" sz="1400" i="1">
                              <a:solidFill>
                                <a:srgbClr val="00000A"/>
                              </a:solidFill>
                              <a:effectLst/>
                              <a:latin typeface="Cambria Math" panose="02040503050406030204" pitchFamily="18" charset="0"/>
                              <a:ea typeface="Droid Sans Fallback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00000A"/>
                              </a:solidFill>
                              <a:effectLst/>
                              <a:latin typeface="Cambria Math" panose="02040503050406030204" pitchFamily="18" charset="0"/>
                              <a:ea typeface="Droid Sans Fallback"/>
                            </a:rPr>
                            <m:t>𝑥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00000A"/>
                              </a:solidFill>
                              <a:effectLst/>
                              <a:latin typeface="Cambria Math" panose="02040503050406030204" pitchFamily="18" charset="0"/>
                              <a:ea typeface="Droid Sans Fallback"/>
                            </a:rPr>
                            <m:t>𝑖</m:t>
                          </m:r>
                        </m:sub>
                      </m:sSub>
                      <m:r>
                        <a:rPr lang="en-GB" sz="1400" i="1">
                          <a:solidFill>
                            <a:srgbClr val="00000A"/>
                          </a:solidFill>
                          <a:effectLst/>
                          <a:latin typeface="Cambria Math" panose="02040503050406030204" pitchFamily="18" charset="0"/>
                          <a:ea typeface="Droid Sans Fallback"/>
                        </a:rPr>
                        <m:t> </m:t>
                      </m:r>
                    </m:oMath>
                  </m:oMathPara>
                </a14:m>
                <a:endParaRPr lang="en-GB" sz="1400" dirty="0">
                  <a:solidFill>
                    <a:srgbClr val="00000A"/>
                  </a:solidFill>
                  <a:effectLst/>
                  <a:latin typeface="Calibri" panose="020F0502020204030204" pitchFamily="34" charset="0"/>
                  <a:ea typeface="Droid Sans Fallback"/>
                </a:endParaRPr>
              </a:p>
              <a:p>
                <a:pPr marL="0" indent="0" algn="just">
                  <a:buNone/>
                  <a:tabLst>
                    <a:tab pos="457200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00000A"/>
                          </a:solidFill>
                          <a:effectLst/>
                          <a:latin typeface="Cambria Math" panose="02040503050406030204" pitchFamily="18" charset="0"/>
                          <a:ea typeface="Droid Sans Fallback"/>
                        </a:rPr>
                        <m:t>𝜆</m:t>
                      </m:r>
                      <m:r>
                        <a:rPr lang="en-GB" sz="1400" i="1">
                          <a:solidFill>
                            <a:srgbClr val="00000A"/>
                          </a:solidFill>
                          <a:effectLst/>
                          <a:latin typeface="Cambria Math" panose="02040503050406030204" pitchFamily="18" charset="0"/>
                          <a:ea typeface="Droid Sans Fallback"/>
                        </a:rPr>
                        <m:t>≥0</m:t>
                      </m:r>
                    </m:oMath>
                  </m:oMathPara>
                </a14:m>
                <a:endParaRPr lang="en-GB" sz="1400" dirty="0">
                  <a:solidFill>
                    <a:srgbClr val="00000A"/>
                  </a:solidFill>
                  <a:effectLst/>
                  <a:latin typeface="Calibri" panose="020F0502020204030204" pitchFamily="34" charset="0"/>
                  <a:ea typeface="Droid Sans Fallback"/>
                </a:endParaRPr>
              </a:p>
              <a:p>
                <a:pPr marL="0" indent="0" algn="just">
                  <a:buNone/>
                  <a:tabLst>
                    <a:tab pos="457200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subHide m:val="on"/>
                          <m:supHide m:val="on"/>
                          <m:ctrlPr>
                            <a:rPr lang="en-GB" sz="1400" i="1">
                              <a:solidFill>
                                <a:srgbClr val="00000A"/>
                              </a:solidFill>
                              <a:effectLst/>
                              <a:latin typeface="Cambria Math" panose="02040503050406030204" pitchFamily="18" charset="0"/>
                              <a:ea typeface="Droid Sans Fallback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400" i="1">
                              <a:solidFill>
                                <a:srgbClr val="00000A"/>
                              </a:solidFill>
                              <a:effectLst/>
                              <a:latin typeface="Cambria Math" panose="02040503050406030204" pitchFamily="18" charset="0"/>
                              <a:ea typeface="Droid Sans Fallback"/>
                            </a:rPr>
                            <m:t>𝜆</m:t>
                          </m:r>
                        </m:e>
                      </m:nary>
                      <m:r>
                        <a:rPr lang="en-GB" sz="1400" i="1">
                          <a:solidFill>
                            <a:srgbClr val="00000A"/>
                          </a:solidFill>
                          <a:effectLst/>
                          <a:latin typeface="Cambria Math" panose="02040503050406030204" pitchFamily="18" charset="0"/>
                          <a:ea typeface="Droid Sans Fallback"/>
                        </a:rPr>
                        <m:t>=1</m:t>
                      </m:r>
                    </m:oMath>
                  </m:oMathPara>
                </a14:m>
                <a:endParaRPr lang="en-GB" sz="1400" dirty="0">
                  <a:solidFill>
                    <a:srgbClr val="00000A"/>
                  </a:solidFill>
                  <a:effectLst/>
                  <a:latin typeface="Calibri" panose="020F0502020204030204" pitchFamily="34" charset="0"/>
                  <a:ea typeface="Droid Sans Fallback"/>
                </a:endParaRPr>
              </a:p>
              <a:p>
                <a:pPr marL="0" indent="0">
                  <a:buNone/>
                </a:pPr>
                <a:r>
                  <a:rPr lang="en-GB" sz="1400" dirty="0"/>
                  <a:t>We obtained 45 DEA </a:t>
                </a:r>
                <a:r>
                  <a:rPr lang="en-GB" sz="1400" dirty="0" err="1"/>
                  <a:t>specificationns</a:t>
                </a:r>
                <a:r>
                  <a:rPr lang="en-GB" sz="1400" dirty="0"/>
                  <a:t>, i.e., 45 different efficiency scores for each DMU</a:t>
                </a:r>
              </a:p>
              <a:p>
                <a:pPr marL="0" indent="0">
                  <a:buNone/>
                </a:pPr>
                <a:endParaRPr lang="en-GB" sz="1400" dirty="0"/>
              </a:p>
              <a:p>
                <a:pPr marL="0" indent="0">
                  <a:buNone/>
                </a:pPr>
                <a:endParaRPr lang="en-GB" sz="1400" dirty="0"/>
              </a:p>
              <a:p>
                <a:pPr marL="0" indent="0">
                  <a:buNone/>
                </a:pPr>
                <a:endParaRPr lang="en-GB" sz="1400" dirty="0"/>
              </a:p>
              <a:p>
                <a:pPr marL="0" indent="0">
                  <a:buNone/>
                </a:pPr>
                <a:endParaRPr lang="en-GB" sz="1400" dirty="0"/>
              </a:p>
              <a:p>
                <a:pPr marL="0" indent="0">
                  <a:buNone/>
                </a:pPr>
                <a:endParaRPr lang="en-GB" sz="1400" dirty="0"/>
              </a:p>
            </p:txBody>
          </p:sp>
        </mc:Choice>
        <mc:Fallback xmlns="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0EF97C47-E560-6DC7-3666-229BB9C394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4294967295"/>
              </p:nvPr>
            </p:nvSpPr>
            <p:spPr>
              <a:xfrm>
                <a:off x="196850" y="905405"/>
                <a:ext cx="11995150" cy="5876396"/>
              </a:xfrm>
              <a:blipFill>
                <a:blip r:embed="rId3"/>
                <a:stretch>
                  <a:fillRect l="-48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>
            <a:extLst>
              <a:ext uri="{FF2B5EF4-FFF2-40B4-BE49-F238E27FC236}">
                <a16:creationId xmlns:a16="http://schemas.microsoft.com/office/drawing/2014/main" id="{CFC55108-0E7D-ABF3-29DD-FDF51A7E7D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181" y="1257834"/>
            <a:ext cx="2288820" cy="1446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BAA1E919-2E24-1E6A-26B6-7EBDD25266F6}"/>
              </a:ext>
            </a:extLst>
          </p:cNvPr>
          <p:cNvSpPr/>
          <p:nvPr/>
        </p:nvSpPr>
        <p:spPr>
          <a:xfrm>
            <a:off x="2698117" y="1607278"/>
            <a:ext cx="2736000" cy="972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/>
              <a:t>If zero values to be substituted by 0.0009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D045CEE-E392-00C0-07B0-8AD61E4C1B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496202"/>
              </p:ext>
            </p:extLst>
          </p:nvPr>
        </p:nvGraphicFramePr>
        <p:xfrm>
          <a:off x="417687" y="3281151"/>
          <a:ext cx="10399299" cy="2946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9434">
                  <a:extLst>
                    <a:ext uri="{9D8B030D-6E8A-4147-A177-3AD203B41FA5}">
                      <a16:colId xmlns:a16="http://schemas.microsoft.com/office/drawing/2014/main" val="3791589694"/>
                    </a:ext>
                  </a:extLst>
                </a:gridCol>
                <a:gridCol w="930131">
                  <a:extLst>
                    <a:ext uri="{9D8B030D-6E8A-4147-A177-3AD203B41FA5}">
                      <a16:colId xmlns:a16="http://schemas.microsoft.com/office/drawing/2014/main" val="1116846313"/>
                    </a:ext>
                  </a:extLst>
                </a:gridCol>
                <a:gridCol w="1182819">
                  <a:extLst>
                    <a:ext uri="{9D8B030D-6E8A-4147-A177-3AD203B41FA5}">
                      <a16:colId xmlns:a16="http://schemas.microsoft.com/office/drawing/2014/main" val="612634054"/>
                    </a:ext>
                  </a:extLst>
                </a:gridCol>
                <a:gridCol w="1036490">
                  <a:extLst>
                    <a:ext uri="{9D8B030D-6E8A-4147-A177-3AD203B41FA5}">
                      <a16:colId xmlns:a16="http://schemas.microsoft.com/office/drawing/2014/main" val="2045285290"/>
                    </a:ext>
                  </a:extLst>
                </a:gridCol>
                <a:gridCol w="646283">
                  <a:extLst>
                    <a:ext uri="{9D8B030D-6E8A-4147-A177-3AD203B41FA5}">
                      <a16:colId xmlns:a16="http://schemas.microsoft.com/office/drawing/2014/main" val="4021432784"/>
                    </a:ext>
                  </a:extLst>
                </a:gridCol>
                <a:gridCol w="999909">
                  <a:extLst>
                    <a:ext uri="{9D8B030D-6E8A-4147-A177-3AD203B41FA5}">
                      <a16:colId xmlns:a16="http://schemas.microsoft.com/office/drawing/2014/main" val="3024172466"/>
                    </a:ext>
                  </a:extLst>
                </a:gridCol>
                <a:gridCol w="1182819">
                  <a:extLst>
                    <a:ext uri="{9D8B030D-6E8A-4147-A177-3AD203B41FA5}">
                      <a16:colId xmlns:a16="http://schemas.microsoft.com/office/drawing/2014/main" val="2881869286"/>
                    </a:ext>
                  </a:extLst>
                </a:gridCol>
                <a:gridCol w="707253">
                  <a:extLst>
                    <a:ext uri="{9D8B030D-6E8A-4147-A177-3AD203B41FA5}">
                      <a16:colId xmlns:a16="http://schemas.microsoft.com/office/drawing/2014/main" val="3695230048"/>
                    </a:ext>
                  </a:extLst>
                </a:gridCol>
                <a:gridCol w="792611">
                  <a:extLst>
                    <a:ext uri="{9D8B030D-6E8A-4147-A177-3AD203B41FA5}">
                      <a16:colId xmlns:a16="http://schemas.microsoft.com/office/drawing/2014/main" val="2757141444"/>
                    </a:ext>
                  </a:extLst>
                </a:gridCol>
                <a:gridCol w="824919">
                  <a:extLst>
                    <a:ext uri="{9D8B030D-6E8A-4147-A177-3AD203B41FA5}">
                      <a16:colId xmlns:a16="http://schemas.microsoft.com/office/drawing/2014/main" val="1850402673"/>
                    </a:ext>
                  </a:extLst>
                </a:gridCol>
                <a:gridCol w="916631">
                  <a:extLst>
                    <a:ext uri="{9D8B030D-6E8A-4147-A177-3AD203B41FA5}">
                      <a16:colId xmlns:a16="http://schemas.microsoft.com/office/drawing/2014/main" val="2877087763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DMU Prisons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u="none" strike="noStrike" dirty="0">
                          <a:effectLst/>
                        </a:rPr>
                        <a:t>ABCD12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u="none" strike="noStrike" dirty="0">
                          <a:effectLst/>
                        </a:rPr>
                        <a:t>ABCD1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u="none" strike="noStrike" dirty="0">
                          <a:effectLst/>
                        </a:rPr>
                        <a:t>ABCD2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u="none" strike="noStrike" dirty="0">
                          <a:effectLst/>
                        </a:rPr>
                        <a:t>ABC12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u="none" strike="noStrike" dirty="0">
                          <a:effectLst/>
                        </a:rPr>
                        <a:t>ABC1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u="none" strike="noStrike" dirty="0">
                          <a:effectLst/>
                        </a:rPr>
                        <a:t>ABC2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u="none" strike="noStrike" dirty="0">
                          <a:effectLst/>
                        </a:rPr>
                        <a:t>ABD12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u="none" strike="noStrike" dirty="0">
                          <a:effectLst/>
                        </a:rPr>
                        <a:t>ABD1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u="none" strike="noStrike" dirty="0">
                          <a:effectLst/>
                        </a:rPr>
                        <a:t>ABD2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ACD12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8536014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    Altcourse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100.00%</a:t>
                      </a:r>
                      <a:endParaRPr lang="en-GB" sz="11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100.00%</a:t>
                      </a:r>
                      <a:endParaRPr lang="en-GB" sz="11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216.57%</a:t>
                      </a:r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100.00%</a:t>
                      </a:r>
                      <a:endParaRPr lang="en-GB" sz="11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100.00%</a:t>
                      </a:r>
                      <a:endParaRPr lang="en-GB" sz="11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216.57%</a:t>
                      </a:r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100.00%</a:t>
                      </a:r>
                      <a:endParaRPr lang="en-GB" sz="11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100.00%</a:t>
                      </a:r>
                      <a:endParaRPr lang="en-GB" sz="11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216.57%</a:t>
                      </a:r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  <a:endParaRPr lang="en-GB" sz="11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7496533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    </a:t>
                      </a:r>
                      <a:r>
                        <a:rPr lang="en-GB" sz="1100" b="1" u="none" strike="noStrike" dirty="0">
                          <a:effectLst/>
                        </a:rPr>
                        <a:t>Ashfield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100.00%</a:t>
                      </a:r>
                      <a:endParaRPr lang="en-GB" sz="11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100.00%</a:t>
                      </a:r>
                      <a:endParaRPr lang="en-GB" sz="11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100.00%</a:t>
                      </a:r>
                      <a:endParaRPr lang="en-GB" sz="11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effectLst/>
                        </a:rPr>
                        <a:t>169.84%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448.18%</a:t>
                      </a:r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174.25%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100.00%</a:t>
                      </a:r>
                      <a:endParaRPr lang="en-GB" sz="11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100.00%</a:t>
                      </a:r>
                      <a:endParaRPr lang="en-GB" sz="11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100.00%</a:t>
                      </a:r>
                      <a:endParaRPr lang="en-GB" sz="11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596.75%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8219091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    </a:t>
                      </a:r>
                      <a:r>
                        <a:rPr lang="en-GB" sz="1100" u="none" strike="noStrike" dirty="0" err="1">
                          <a:effectLst/>
                        </a:rPr>
                        <a:t>Askham</a:t>
                      </a:r>
                      <a:r>
                        <a:rPr lang="en-GB" sz="1100" u="none" strike="noStrike" dirty="0">
                          <a:effectLst/>
                        </a:rPr>
                        <a:t> Grange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100.00%</a:t>
                      </a:r>
                      <a:endParaRPr lang="en-GB" sz="11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100.00%</a:t>
                      </a:r>
                      <a:endParaRPr lang="en-GB" sz="11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100.00%</a:t>
                      </a:r>
                      <a:endParaRPr lang="en-GB" sz="11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100.00%</a:t>
                      </a:r>
                      <a:endParaRPr lang="en-GB" sz="11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103.30%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100.00%</a:t>
                      </a:r>
                      <a:endPara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100.00%</a:t>
                      </a:r>
                      <a:endPara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100.00%</a:t>
                      </a:r>
                      <a:endPara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100.00%</a:t>
                      </a:r>
                      <a:endParaRPr lang="en-GB" sz="11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3451860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    Aylesbury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909.87%</a:t>
                      </a:r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1134.20%</a:t>
                      </a:r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1134.01%</a:t>
                      </a:r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909.87%</a:t>
                      </a:r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1134.20%</a:t>
                      </a:r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1134.01%</a:t>
                      </a:r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909.87%</a:t>
                      </a:r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1134.20%</a:t>
                      </a:r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1134.01%</a:t>
                      </a:r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909.87%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1983775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    Bedford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166.68%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238.91%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167.02%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166.68%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238.91%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167.02%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166.68%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238.91%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167.02%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175.24%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9032106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    Belmarsh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221.52%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449.42%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251.42%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221.52%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449.42%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251.42%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221.52%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456.28%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251.42%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221.52%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5844091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    Berwyn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100.00%</a:t>
                      </a:r>
                      <a:endParaRPr lang="en-GB" sz="11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158.63%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100.00%</a:t>
                      </a:r>
                      <a:endPara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100.00%</a:t>
                      </a:r>
                      <a:endPara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170.66%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100.00%</a:t>
                      </a:r>
                      <a:endPara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100.00%</a:t>
                      </a:r>
                      <a:endPara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158.86%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100.00%</a:t>
                      </a:r>
                      <a:endParaRPr lang="en-GB" sz="11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00.00%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7125361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    Birmingham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109.84%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173.49%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126.89%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110.41%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186.14%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126.89%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109.84%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173.49%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126.89%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109.84%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3003983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    Brinsford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172.69%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178.84%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631.33%</a:t>
                      </a:r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172.69%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178.84%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652.78%</a:t>
                      </a:r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172.69%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178.84%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631.33%</a:t>
                      </a:r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172.76%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4694033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    Bristol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117.50%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177.00%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124.62%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117.61%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177.00%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124.62%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117.50%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177.00%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124.62%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117.50%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9003230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    Brixton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145.74%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145.74%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2018.12%</a:t>
                      </a:r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163.02%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163.02%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2018.12%</a:t>
                      </a:r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148.41%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148.41%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2027.58%</a:t>
                      </a:r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169.05%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2125535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    </a:t>
                      </a:r>
                      <a:r>
                        <a:rPr lang="en-GB" sz="1100" u="none" strike="noStrike" dirty="0" err="1">
                          <a:effectLst/>
                        </a:rPr>
                        <a:t>Bronzefield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100.00%</a:t>
                      </a:r>
                      <a:endPara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100.00%</a:t>
                      </a:r>
                      <a:endPara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215.46%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100.00%</a:t>
                      </a:r>
                      <a:endPara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100.00%</a:t>
                      </a:r>
                      <a:endPara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215.46%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100.00%</a:t>
                      </a:r>
                      <a:endPara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100.00%</a:t>
                      </a:r>
                      <a:endPara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215.46%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136.45%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4061301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7785722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      Spring Hill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632.51%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7240450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Warren Hill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1026.59%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1230.67%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1355.39%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1026.59%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1230.67%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1388.13%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1026.59%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1230.67%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1356.43%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1026.59%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95390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416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88184"/>
            <a:ext cx="12255500" cy="348191"/>
          </a:xfrm>
        </p:spPr>
        <p:txBody>
          <a:bodyPr>
            <a:noAutofit/>
          </a:bodyPr>
          <a:lstStyle/>
          <a:p>
            <a:pPr algn="l"/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Methodology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: 2nd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Stage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 i. Factor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Analysis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 (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Unrotated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 &amp;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Rotated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)</a:t>
            </a:r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sz="2400" dirty="0"/>
              <a:t> </a:t>
            </a:r>
            <a:r>
              <a:rPr lang="en-GB" sz="1500" dirty="0"/>
              <a:t>DEA Specifications (45): Variables</a:t>
            </a:r>
          </a:p>
          <a:p>
            <a:pPr marL="0" indent="0" algn="l">
              <a:buNone/>
            </a:pPr>
            <a:r>
              <a:rPr lang="en-GB" sz="1500" dirty="0"/>
              <a:t> Prisons (118x1=118): Cases</a:t>
            </a:r>
          </a:p>
          <a:p>
            <a:pPr marL="0" indent="0" algn="l">
              <a:buNone/>
            </a:pPr>
            <a:r>
              <a:rPr lang="en-GB" sz="1500" b="1" dirty="0"/>
              <a:t>Factor Analysis</a:t>
            </a:r>
            <a:r>
              <a:rPr lang="en-GB" sz="1500" dirty="0"/>
              <a:t> Extraction (PCA): Factors 1 to 4</a:t>
            </a:r>
          </a:p>
          <a:p>
            <a:pPr marL="0" indent="0" algn="l">
              <a:buNone/>
            </a:pPr>
            <a:r>
              <a:rPr lang="en-GB" sz="1500" dirty="0"/>
              <a:t>Eigenvalue &gt; 0.70 (criterion applied)</a:t>
            </a:r>
          </a:p>
          <a:p>
            <a:pPr marL="0" indent="0" algn="l">
              <a:buNone/>
            </a:pPr>
            <a:r>
              <a:rPr lang="en-GB" sz="1500" dirty="0"/>
              <a:t>Eigenvalue &gt; 1 (Kaiser’s criterion)</a:t>
            </a:r>
          </a:p>
          <a:p>
            <a:pPr marL="0" indent="0" algn="l">
              <a:buNone/>
            </a:pPr>
            <a:r>
              <a:rPr lang="en-GB" sz="1500" dirty="0"/>
              <a:t>Factor1 &lt; 60% Variability (previous studies&gt;)*</a:t>
            </a:r>
          </a:p>
          <a:p>
            <a:pPr marL="0" indent="0" algn="l">
              <a:buNone/>
            </a:pPr>
            <a:r>
              <a:rPr lang="en-GB" sz="1500" dirty="0"/>
              <a:t>Factor1 to 4 = 97% Variability</a:t>
            </a:r>
          </a:p>
          <a:p>
            <a:pPr marL="0" indent="0" algn="l">
              <a:buNone/>
            </a:pPr>
            <a:r>
              <a:rPr lang="en-GB" sz="1500" dirty="0"/>
              <a:t>Unrotated: to assess the dimensionality of the data</a:t>
            </a:r>
          </a:p>
          <a:p>
            <a:pPr marL="0" indent="0">
              <a:buNone/>
            </a:pPr>
            <a:r>
              <a:rPr lang="en-GB" sz="1500" b="1" dirty="0"/>
              <a:t>Rotated Component Matrix</a:t>
            </a:r>
          </a:p>
          <a:p>
            <a:pPr marL="0" indent="0">
              <a:buNone/>
            </a:pPr>
            <a:endParaRPr lang="en-GB" sz="1500" dirty="0"/>
          </a:p>
          <a:p>
            <a:pPr marL="0" indent="0">
              <a:buNone/>
            </a:pPr>
            <a:endParaRPr lang="en-GB" sz="1500" dirty="0"/>
          </a:p>
          <a:p>
            <a:pPr marL="0" indent="0">
              <a:buNone/>
            </a:pPr>
            <a:endParaRPr lang="en-GB" sz="1500" dirty="0"/>
          </a:p>
          <a:p>
            <a:pPr marL="0" indent="0">
              <a:buNone/>
            </a:pPr>
            <a:endParaRPr lang="en-GB" sz="1500" dirty="0"/>
          </a:p>
          <a:p>
            <a:pPr marL="0" indent="0">
              <a:buNone/>
            </a:pPr>
            <a:endParaRPr lang="en-GB" sz="1500" dirty="0"/>
          </a:p>
          <a:p>
            <a:pPr marL="0" indent="0">
              <a:buNone/>
            </a:pPr>
            <a:endParaRPr lang="en-GB" sz="1500" dirty="0"/>
          </a:p>
          <a:p>
            <a:pPr marL="0" indent="0">
              <a:buNone/>
            </a:pPr>
            <a:endParaRPr lang="en-GB" sz="1500" dirty="0"/>
          </a:p>
          <a:p>
            <a:pPr marL="0" indent="0" algn="l">
              <a:buNone/>
            </a:pPr>
            <a:r>
              <a:rPr lang="en-GB" sz="1600" dirty="0"/>
              <a:t>*Gutierrez-Nieto et al (2007); Serrano-</a:t>
            </a:r>
            <a:r>
              <a:rPr lang="en-GB" sz="1600" dirty="0" err="1"/>
              <a:t>Cinca</a:t>
            </a:r>
            <a:r>
              <a:rPr lang="en-GB" sz="1600" dirty="0"/>
              <a:t> et al. (2016); </a:t>
            </a:r>
            <a:r>
              <a:rPr lang="en-GB" sz="1600" dirty="0" err="1"/>
              <a:t>Sagarra</a:t>
            </a:r>
            <a:r>
              <a:rPr lang="en-GB" sz="1600" dirty="0"/>
              <a:t> et al. (2017) &amp; Ripoll-Zarraga and Mar-</a:t>
            </a:r>
            <a:r>
              <a:rPr lang="en-GB" sz="1600" dirty="0" err="1"/>
              <a:t>Molinero</a:t>
            </a:r>
            <a:r>
              <a:rPr lang="en-GB" sz="1600" dirty="0"/>
              <a:t> (2020, 2023)</a:t>
            </a:r>
          </a:p>
          <a:p>
            <a:pPr marL="0" indent="0">
              <a:buNone/>
            </a:pPr>
            <a:endParaRPr lang="en-GB" sz="1500" dirty="0"/>
          </a:p>
          <a:p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D89AE40-FD9A-D49D-00DE-2D61D3F8E4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492069"/>
              </p:ext>
            </p:extLst>
          </p:nvPr>
        </p:nvGraphicFramePr>
        <p:xfrm>
          <a:off x="4236633" y="834126"/>
          <a:ext cx="7682243" cy="23258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1777">
                  <a:extLst>
                    <a:ext uri="{9D8B030D-6E8A-4147-A177-3AD203B41FA5}">
                      <a16:colId xmlns:a16="http://schemas.microsoft.com/office/drawing/2014/main" val="394282972"/>
                    </a:ext>
                  </a:extLst>
                </a:gridCol>
                <a:gridCol w="944235">
                  <a:extLst>
                    <a:ext uri="{9D8B030D-6E8A-4147-A177-3AD203B41FA5}">
                      <a16:colId xmlns:a16="http://schemas.microsoft.com/office/drawing/2014/main" val="398484696"/>
                    </a:ext>
                  </a:extLst>
                </a:gridCol>
                <a:gridCol w="1142926">
                  <a:extLst>
                    <a:ext uri="{9D8B030D-6E8A-4147-A177-3AD203B41FA5}">
                      <a16:colId xmlns:a16="http://schemas.microsoft.com/office/drawing/2014/main" val="3323022787"/>
                    </a:ext>
                  </a:extLst>
                </a:gridCol>
                <a:gridCol w="1151054">
                  <a:extLst>
                    <a:ext uri="{9D8B030D-6E8A-4147-A177-3AD203B41FA5}">
                      <a16:colId xmlns:a16="http://schemas.microsoft.com/office/drawing/2014/main" val="1560272714"/>
                    </a:ext>
                  </a:extLst>
                </a:gridCol>
                <a:gridCol w="944235">
                  <a:extLst>
                    <a:ext uri="{9D8B030D-6E8A-4147-A177-3AD203B41FA5}">
                      <a16:colId xmlns:a16="http://schemas.microsoft.com/office/drawing/2014/main" val="489372984"/>
                    </a:ext>
                  </a:extLst>
                </a:gridCol>
                <a:gridCol w="1142926">
                  <a:extLst>
                    <a:ext uri="{9D8B030D-6E8A-4147-A177-3AD203B41FA5}">
                      <a16:colId xmlns:a16="http://schemas.microsoft.com/office/drawing/2014/main" val="3462434331"/>
                    </a:ext>
                  </a:extLst>
                </a:gridCol>
                <a:gridCol w="1022343">
                  <a:extLst>
                    <a:ext uri="{9D8B030D-6E8A-4147-A177-3AD203B41FA5}">
                      <a16:colId xmlns:a16="http://schemas.microsoft.com/office/drawing/2014/main" val="650472021"/>
                    </a:ext>
                  </a:extLst>
                </a:gridCol>
                <a:gridCol w="92747">
                  <a:extLst>
                    <a:ext uri="{9D8B030D-6E8A-4147-A177-3AD203B41FA5}">
                      <a16:colId xmlns:a16="http://schemas.microsoft.com/office/drawing/2014/main" val="3008617780"/>
                    </a:ext>
                  </a:extLst>
                </a:gridCol>
              </a:tblGrid>
              <a:tr h="174612">
                <a:tc rowSpan="2"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400" dirty="0">
                          <a:effectLst/>
                        </a:rPr>
                        <a:t>Component</a:t>
                      </a:r>
                      <a:endParaRPr lang="en-GB" sz="14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400">
                          <a:effectLst/>
                        </a:rPr>
                        <a:t>Initial Solution</a:t>
                      </a:r>
                      <a:endParaRPr lang="en-GB" sz="14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400">
                          <a:effectLst/>
                        </a:rPr>
                        <a:t>Rotated Solution</a:t>
                      </a:r>
                      <a:endParaRPr lang="en-GB" sz="14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457200" algn="l"/>
                        </a:tabLs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62846549"/>
                  </a:ext>
                </a:extLst>
              </a:tr>
              <a:tr h="42199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200" dirty="0">
                          <a:effectLst/>
                        </a:rPr>
                        <a:t>Eigenvalue</a:t>
                      </a:r>
                      <a:endParaRPr lang="en-GB" sz="12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200">
                          <a:effectLst/>
                        </a:rPr>
                        <a:t>% of Variance</a:t>
                      </a:r>
                      <a:endParaRPr lang="en-GB" sz="12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200" dirty="0">
                          <a:effectLst/>
                        </a:rPr>
                        <a:t>Cumulative %</a:t>
                      </a:r>
                      <a:endParaRPr lang="en-GB" sz="12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Eigenvalue</a:t>
                      </a:r>
                      <a:endParaRPr lang="en-GB" sz="1200" dirty="0"/>
                    </a:p>
                  </a:txBody>
                  <a:tcPr marL="62860" marR="6286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200">
                          <a:effectLst/>
                        </a:rPr>
                        <a:t>% of Variance</a:t>
                      </a:r>
                      <a:endParaRPr lang="en-GB" sz="12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200">
                          <a:effectLst/>
                        </a:rPr>
                        <a:t>Cumulative %</a:t>
                      </a:r>
                      <a:endParaRPr lang="en-GB" sz="12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044399"/>
                  </a:ext>
                </a:extLst>
              </a:tr>
              <a:tr h="349956"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b="1" dirty="0">
                          <a:effectLst/>
                        </a:rPr>
                        <a:t>15.75</a:t>
                      </a:r>
                      <a:endParaRPr lang="en-GB" sz="1600" b="1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35.00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35.00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effectLst/>
                        </a:rPr>
                        <a:t>14.39</a:t>
                      </a:r>
                      <a:endParaRPr lang="en-GB" sz="1600" dirty="0"/>
                    </a:p>
                  </a:txBody>
                  <a:tcPr marL="62860" marR="6286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31.97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31.97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0715221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400" dirty="0">
                          <a:effectLst/>
                        </a:rPr>
                        <a:t>2</a:t>
                      </a:r>
                      <a:endParaRPr lang="en-GB" sz="14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b="1" dirty="0">
                          <a:effectLst/>
                        </a:rPr>
                        <a:t>13.03</a:t>
                      </a:r>
                      <a:endParaRPr lang="en-GB" sz="1600" b="1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28.96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63.96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effectLst/>
                        </a:rPr>
                        <a:t>14.01</a:t>
                      </a:r>
                      <a:endParaRPr lang="en-GB" sz="1600" dirty="0"/>
                    </a:p>
                  </a:txBody>
                  <a:tcPr marL="62860" marR="6286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31.13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63.10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926137"/>
                  </a:ext>
                </a:extLst>
              </a:tr>
              <a:tr h="405271"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400" dirty="0">
                          <a:effectLst/>
                        </a:rPr>
                        <a:t>3</a:t>
                      </a:r>
                      <a:endParaRPr lang="en-GB" sz="14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b="1" dirty="0">
                          <a:effectLst/>
                        </a:rPr>
                        <a:t>9.10</a:t>
                      </a:r>
                      <a:endParaRPr lang="en-GB" sz="1600" b="1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20.22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84.17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effectLst/>
                        </a:rPr>
                        <a:t>9.13</a:t>
                      </a:r>
                      <a:endParaRPr lang="en-GB" sz="1600" dirty="0"/>
                    </a:p>
                  </a:txBody>
                  <a:tcPr marL="62860" marR="6286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20.28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83.38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35062"/>
                  </a:ext>
                </a:extLst>
              </a:tr>
              <a:tr h="395111"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400" dirty="0">
                          <a:effectLst/>
                        </a:rPr>
                        <a:t>4</a:t>
                      </a:r>
                      <a:endParaRPr lang="en-GB" sz="14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b="1" dirty="0">
                          <a:effectLst/>
                        </a:rPr>
                        <a:t>5.64</a:t>
                      </a:r>
                      <a:endParaRPr lang="en-GB" sz="1600" b="1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12.54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96.71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effectLst/>
                        </a:rPr>
                        <a:t>6.00</a:t>
                      </a:r>
                      <a:endParaRPr lang="en-GB" sz="1600" dirty="0"/>
                    </a:p>
                  </a:txBody>
                  <a:tcPr marL="62860" marR="6286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13.33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96.71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679486"/>
                  </a:ext>
                </a:extLst>
              </a:tr>
              <a:tr h="279380"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400" dirty="0">
                          <a:effectLst/>
                        </a:rPr>
                        <a:t>5</a:t>
                      </a:r>
                      <a:endParaRPr lang="en-GB" sz="14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0.54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1.21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97.92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/>
                    </a:p>
                  </a:txBody>
                  <a:tcPr marL="62860" marR="6286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2860" marR="6286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769395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5121AEBC-5EED-8D29-049E-15D54D8934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705964"/>
              </p:ext>
            </p:extLst>
          </p:nvPr>
        </p:nvGraphicFramePr>
        <p:xfrm>
          <a:off x="4968766" y="3357721"/>
          <a:ext cx="6773335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177778536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413748245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4226382273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688858264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637415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+mn-lt"/>
                        </a:rPr>
                        <a:t>DEA </a:t>
                      </a:r>
                      <a:r>
                        <a:rPr lang="es-ES" sz="1200" b="1" dirty="0" err="1">
                          <a:latin typeface="+mn-lt"/>
                        </a:rPr>
                        <a:t>Specifications</a:t>
                      </a:r>
                      <a:endParaRPr lang="en-GB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+mn-lt"/>
                        </a:rPr>
                        <a:t>PC1</a:t>
                      </a:r>
                      <a:endParaRPr lang="en-GB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+mn-lt"/>
                        </a:rPr>
                        <a:t>PC2</a:t>
                      </a:r>
                      <a:endParaRPr lang="en-GB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+mn-lt"/>
                        </a:rPr>
                        <a:t>PC3</a:t>
                      </a:r>
                      <a:endParaRPr lang="en-GB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+mn-lt"/>
                        </a:rPr>
                        <a:t>PC4</a:t>
                      </a:r>
                      <a:endParaRPr lang="en-GB" sz="12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1532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 dirty="0">
                          <a:solidFill>
                            <a:srgbClr val="00000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ABCD12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 dirty="0">
                          <a:solidFill>
                            <a:srgbClr val="00000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-0.050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1" dirty="0">
                          <a:solidFill>
                            <a:srgbClr val="00000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0.982</a:t>
                      </a:r>
                      <a:endParaRPr lang="en-GB" sz="1600" b="1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 dirty="0">
                          <a:solidFill>
                            <a:srgbClr val="00000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-0.080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 dirty="0">
                          <a:solidFill>
                            <a:srgbClr val="00000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0.075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7383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 dirty="0">
                          <a:solidFill>
                            <a:srgbClr val="00000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ABCD1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 dirty="0">
                          <a:solidFill>
                            <a:srgbClr val="00000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-0.026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>
                          <a:solidFill>
                            <a:srgbClr val="00000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0.108</a:t>
                      </a:r>
                      <a:endParaRPr lang="en-GB" sz="1600" b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 dirty="0">
                          <a:solidFill>
                            <a:srgbClr val="00000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-0.012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>
                          <a:solidFill>
                            <a:srgbClr val="00000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0.994</a:t>
                      </a:r>
                      <a:endParaRPr lang="en-GB" sz="1600" b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2713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ABCD2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0.991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-0.045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-0.009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-0.018</a:t>
                      </a:r>
                      <a:endParaRPr lang="en-GB" sz="1600" b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3531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 dirty="0">
                          <a:solidFill>
                            <a:srgbClr val="00000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ABC12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 dirty="0">
                          <a:solidFill>
                            <a:srgbClr val="00000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-0.030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1" dirty="0">
                          <a:solidFill>
                            <a:srgbClr val="00000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0.981</a:t>
                      </a:r>
                      <a:endParaRPr lang="en-GB" sz="1600" b="1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>
                          <a:solidFill>
                            <a:srgbClr val="00000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-0.086</a:t>
                      </a:r>
                      <a:endParaRPr lang="en-GB" sz="1600" b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 dirty="0">
                          <a:solidFill>
                            <a:srgbClr val="00000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0.060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099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 dirty="0">
                          <a:solidFill>
                            <a:srgbClr val="00000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BD1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 dirty="0">
                          <a:solidFill>
                            <a:srgbClr val="00000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-0.011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 dirty="0">
                          <a:solidFill>
                            <a:srgbClr val="00000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0.028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1" dirty="0">
                          <a:solidFill>
                            <a:srgbClr val="00000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0.999</a:t>
                      </a:r>
                      <a:endParaRPr lang="en-GB" sz="1600" b="1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 dirty="0">
                          <a:solidFill>
                            <a:srgbClr val="00000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-0.005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0726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 dirty="0">
                          <a:solidFill>
                            <a:srgbClr val="00000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CD12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>
                          <a:solidFill>
                            <a:srgbClr val="00000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-0.057</a:t>
                      </a:r>
                      <a:endParaRPr lang="en-GB" sz="1600" b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1" dirty="0">
                          <a:solidFill>
                            <a:srgbClr val="00000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0.984</a:t>
                      </a:r>
                      <a:endParaRPr lang="en-GB" sz="1600" b="1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 dirty="0">
                          <a:solidFill>
                            <a:srgbClr val="00000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0.089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 dirty="0">
                          <a:solidFill>
                            <a:srgbClr val="00000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0.055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9284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 dirty="0">
                          <a:solidFill>
                            <a:srgbClr val="00000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CD2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 dirty="0">
                          <a:solidFill>
                            <a:srgbClr val="00000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0.976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 dirty="0">
                          <a:solidFill>
                            <a:srgbClr val="00000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-0.039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 dirty="0">
                          <a:solidFill>
                            <a:srgbClr val="00000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-0.006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 dirty="0">
                          <a:solidFill>
                            <a:srgbClr val="00000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-0.010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+mn-lt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0813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878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675" y="242858"/>
            <a:ext cx="12255500" cy="348191"/>
          </a:xfrm>
        </p:spPr>
        <p:txBody>
          <a:bodyPr>
            <a:noAutofit/>
          </a:bodyPr>
          <a:lstStyle/>
          <a:p>
            <a:pPr algn="l"/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Methodology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: 3rd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Mapping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 Individual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Differences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Scaling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 (INDSCAL)</a:t>
            </a:r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0EF97C47-E560-6DC7-3666-229BB9C39440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96850" y="905405"/>
                <a:ext cx="11995150" cy="5876396"/>
              </a:xfrm>
              <a:solidFill>
                <a:schemeClr val="bg1"/>
              </a:solidFill>
            </p:spPr>
            <p:txBody>
              <a:bodyPr>
                <a:normAutofit/>
              </a:bodyPr>
              <a:lstStyle/>
              <a:p>
                <a:pPr marL="0" indent="0" algn="l">
                  <a:buNone/>
                </a:pPr>
                <a:r>
                  <a:rPr lang="en-GB" sz="2100" dirty="0"/>
                  <a:t>INDSCAL Model is based on proximity (Carroll and Chang, 1970) for n periods</a:t>
                </a:r>
              </a:p>
              <a:p>
                <a:pPr marL="0" indent="0" algn="l">
                  <a:buNone/>
                </a:pPr>
                <a:r>
                  <a:rPr lang="en-GB" sz="2100" dirty="0"/>
                  <a:t>1) Proximity (dissimilarity) between two Prisons (DMUs) are calculated per year (i.e., 2020)</a:t>
                </a:r>
              </a:p>
              <a:p>
                <a:pPr marL="0" indent="0" algn="l">
                  <a:buNone/>
                </a:pPr>
                <a:r>
                  <a:rPr lang="en-GB" sz="2100" dirty="0"/>
                  <a:t>2) Distance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sz="21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2100" i="1">
                            <a:latin typeface="Cambria Math"/>
                          </a:rPr>
                          <m:t>𝛿</m:t>
                        </m:r>
                      </m:e>
                      <m:sub>
                        <m:r>
                          <a:rPr lang="en-GB" sz="2100" i="1">
                            <a:latin typeface="Cambria Math"/>
                          </a:rPr>
                          <m:t>𝑖𝑗</m:t>
                        </m:r>
                      </m:sub>
                      <m:sup>
                        <m:r>
                          <a:rPr lang="en-GB" sz="2100" b="0" i="1" smtClean="0">
                            <a:latin typeface="Cambria Math"/>
                          </a:rPr>
                          <m:t>𝑡</m:t>
                        </m:r>
                      </m:sup>
                    </m:sSubSup>
                    <m:r>
                      <a:rPr lang="en-GB" sz="2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ES" sz="21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100" dirty="0"/>
                  <a:t>is </a:t>
                </a:r>
                <a:r>
                  <a:rPr lang="en-GB" sz="2100" dirty="0" err="1"/>
                  <a:t>caculated</a:t>
                </a:r>
                <a:r>
                  <a:rPr lang="en-GB" sz="2100" dirty="0"/>
                  <a:t> based on Euclidian Metric using </a:t>
                </a:r>
                <a:r>
                  <a:rPr lang="en-GB" sz="2100" dirty="0" err="1"/>
                  <a:t>standardarised</a:t>
                </a:r>
                <a:r>
                  <a:rPr lang="en-GB" sz="2100" dirty="0"/>
                  <a:t> Efficiencies</a:t>
                </a:r>
              </a:p>
              <a:p>
                <a:pPr marL="0" indent="0" algn="l">
                  <a:buNone/>
                </a:pPr>
                <a:endParaRPr lang="en-GB" sz="2100" dirty="0"/>
              </a:p>
              <a:p>
                <a:pPr marL="0" indent="0" algn="l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sz="21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sz="2100" i="1">
                              <a:latin typeface="Cambria Math"/>
                            </a:rPr>
                            <m:t>𝛿</m:t>
                          </m:r>
                        </m:e>
                        <m:sub>
                          <m:r>
                            <a:rPr lang="en-GB" sz="2100" i="1">
                              <a:latin typeface="Cambria Math"/>
                            </a:rPr>
                            <m:t>𝑖𝑗</m:t>
                          </m:r>
                        </m:sub>
                        <m:sup>
                          <m:r>
                            <a:rPr lang="en-GB" sz="2100" b="0" i="1" smtClean="0">
                              <a:latin typeface="Cambria Math"/>
                            </a:rPr>
                            <m:t>𝑡</m:t>
                          </m:r>
                        </m:sup>
                      </m:sSubSup>
                      <m:r>
                        <a:rPr lang="en-GB" sz="21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1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nary>
                            <m:naryPr>
                              <m:chr m:val="∑"/>
                              <m:limLoc m:val="undOvr"/>
                              <m:ctrlPr>
                                <a:rPr lang="en-GB" sz="21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GB" sz="21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GB" sz="2100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s-ES" sz="2100" b="0" i="1" smtClean="0">
                                  <a:latin typeface="Cambria Math" panose="02040503050406030204" pitchFamily="18" charset="0"/>
                                </a:rPr>
                                <m:t>45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GB" sz="21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100" i="1">
                                      <a:latin typeface="Cambria Math"/>
                                    </a:rPr>
                                    <m:t>(</m:t>
                                  </m:r>
                                  <m:sSubSup>
                                    <m:sSubSupPr>
                                      <m:ctrlPr>
                                        <a:rPr lang="en-GB" sz="2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GB" sz="2100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en-GB" sz="2100" i="1">
                                          <a:latin typeface="Cambria Math"/>
                                        </a:rPr>
                                        <m:t>𝑖𝑘</m:t>
                                      </m:r>
                                    </m:sub>
                                    <m:sup>
                                      <m:r>
                                        <a:rPr lang="en-GB" sz="2100" b="0" i="1" smtClean="0">
                                          <a:latin typeface="Cambria Math"/>
                                        </a:rPr>
                                        <m:t>𝑡</m:t>
                                      </m:r>
                                    </m:sup>
                                  </m:sSubSup>
                                  <m:r>
                                    <a:rPr lang="en-GB" sz="2100" i="1">
                                      <a:latin typeface="Cambria Math"/>
                                    </a:rPr>
                                    <m:t>−</m:t>
                                  </m:r>
                                  <m:sSubSup>
                                    <m:sSubSupPr>
                                      <m:ctrlPr>
                                        <a:rPr lang="en-GB" sz="2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GB" sz="2100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en-GB" sz="2100" i="1">
                                          <a:latin typeface="Cambria Math"/>
                                        </a:rPr>
                                        <m:t>𝑗𝑘</m:t>
                                      </m:r>
                                    </m:sub>
                                    <m:sup>
                                      <m:r>
                                        <a:rPr lang="en-GB" sz="2100" b="0" i="1" smtClean="0">
                                          <a:latin typeface="Cambria Math"/>
                                        </a:rPr>
                                        <m:t>𝑡</m:t>
                                      </m:r>
                                    </m:sup>
                                  </m:sSubSup>
                                  <m:r>
                                    <a:rPr lang="en-GB" sz="2100" i="1">
                                      <a:latin typeface="Cambria Math"/>
                                    </a:rPr>
                                    <m:t>) </m:t>
                                  </m:r>
                                </m:e>
                                <m:sup>
                                  <m:r>
                                    <a:rPr lang="en-GB" sz="21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</m:oMath>
                  </m:oMathPara>
                </a14:m>
                <a:endParaRPr lang="en-GB" sz="2100" dirty="0"/>
              </a:p>
              <a:p>
                <a:pPr marL="0" indent="0" algn="l">
                  <a:buNone/>
                </a:pPr>
                <a:endParaRPr lang="en-GB" sz="2100" dirty="0">
                  <a:solidFill>
                    <a:srgbClr val="FF0000"/>
                  </a:solidFill>
                </a:endParaRPr>
              </a:p>
              <a:p>
                <a:pPr marL="0" indent="0" algn="l">
                  <a:buNone/>
                </a:pPr>
                <a:r>
                  <a:rPr lang="en-GB" sz="2100" dirty="0"/>
                  <a:t>Where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sz="21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2100" i="1">
                            <a:latin typeface="Cambria Math"/>
                          </a:rPr>
                          <m:t>𝑒</m:t>
                        </m:r>
                      </m:e>
                      <m:sub>
                        <m:r>
                          <a:rPr lang="en-GB" sz="2100" i="1">
                            <a:latin typeface="Cambria Math"/>
                          </a:rPr>
                          <m:t>𝑖𝑘</m:t>
                        </m:r>
                      </m:sub>
                      <m:sup>
                        <m:r>
                          <a:rPr lang="en-GB" sz="2100" b="0" i="1" smtClean="0">
                            <a:latin typeface="Cambria Math"/>
                          </a:rPr>
                          <m:t>𝑡</m:t>
                        </m:r>
                      </m:sup>
                    </m:sSubSup>
                  </m:oMath>
                </a14:m>
                <a:r>
                  <a:rPr lang="en-GB" sz="2100" dirty="0"/>
                  <a:t> is the standardised efficiency of DMU</a:t>
                </a:r>
                <a14:m>
                  <m:oMath xmlns:m="http://schemas.openxmlformats.org/officeDocument/2006/math">
                    <m:r>
                      <a:rPr lang="en-GB" sz="2100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GB" sz="2100" dirty="0"/>
                  <a:t> under the </a:t>
                </a:r>
                <a14:m>
                  <m:oMath xmlns:m="http://schemas.openxmlformats.org/officeDocument/2006/math">
                    <m:r>
                      <a:rPr lang="en-GB" sz="2100" b="0" i="1" smtClean="0">
                        <a:latin typeface="Cambria Math"/>
                      </a:rPr>
                      <m:t>𝑘</m:t>
                    </m:r>
                  </m:oMath>
                </a14:m>
                <a:r>
                  <a:rPr lang="en-GB" sz="2100" dirty="0"/>
                  <a:t> DEA specification for year </a:t>
                </a:r>
                <a14:m>
                  <m:oMath xmlns:m="http://schemas.openxmlformats.org/officeDocument/2006/math">
                    <m:r>
                      <a:rPr lang="en-GB" sz="2100" b="0" i="1" smtClean="0">
                        <a:latin typeface="Cambria Math"/>
                      </a:rPr>
                      <m:t>𝑡</m:t>
                    </m:r>
                  </m:oMath>
                </a14:m>
                <a:endParaRPr lang="en-GB" sz="2100" dirty="0"/>
              </a:p>
              <a:p>
                <a:pPr marL="0" indent="0" algn="l">
                  <a:buNone/>
                </a:pPr>
                <a:r>
                  <a:rPr lang="en-GB" sz="2100" dirty="0"/>
                  <a:t>Assumption: relative distance (position) remains invariable, but the relevance of the dimensions change (external factors)</a:t>
                </a:r>
              </a:p>
              <a:p>
                <a:pPr marL="0" indent="0" algn="l">
                  <a:buNone/>
                </a:pPr>
                <a:endParaRPr lang="en-GB" sz="2100" dirty="0"/>
              </a:p>
              <a:p>
                <a:pPr marL="0" indent="0" algn="l">
                  <a:buNone/>
                </a:pPr>
                <a:r>
                  <a:rPr lang="en-GB" sz="2100" b="1" dirty="0"/>
                  <a:t>INDSCAL provides: </a:t>
                </a:r>
                <a:r>
                  <a:rPr lang="en-GB" sz="2100" b="1" dirty="0" err="1"/>
                  <a:t>i</a:t>
                </a:r>
                <a:r>
                  <a:rPr lang="en-GB" sz="2100" b="1" dirty="0"/>
                  <a:t>) common map</a:t>
                </a:r>
                <a:r>
                  <a:rPr lang="en-GB" sz="2100" dirty="0"/>
                  <a:t> (invariant); ii) </a:t>
                </a:r>
                <a:r>
                  <a:rPr lang="en-GB" sz="2100" b="1" dirty="0"/>
                  <a:t>weights </a:t>
                </a:r>
                <a:r>
                  <a:rPr lang="en-GB" sz="2100" dirty="0"/>
                  <a:t>(time-related effects, i.e., panel data)</a:t>
                </a:r>
              </a:p>
              <a:p>
                <a:pPr algn="l"/>
                <a:endParaRPr lang="en-GB" dirty="0"/>
              </a:p>
            </p:txBody>
          </p:sp>
        </mc:Choice>
        <mc:Fallback xmlns="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0EF97C47-E560-6DC7-3666-229BB9C394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96850" y="905405"/>
                <a:ext cx="11995150" cy="5876396"/>
              </a:xfrm>
              <a:blipFill>
                <a:blip r:embed="rId3"/>
                <a:stretch>
                  <a:fillRect l="-610" t="-12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3619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850" y="198481"/>
            <a:ext cx="12255500" cy="348191"/>
          </a:xfrm>
        </p:spPr>
        <p:txBody>
          <a:bodyPr>
            <a:noAutofit/>
          </a:bodyPr>
          <a:lstStyle/>
          <a:p>
            <a:pPr algn="l"/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Methodology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: 3rd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Mapping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 Individual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Differences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Scaling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 (INDSCAL)</a:t>
            </a:r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253FF4-4967-915C-4D80-E52C110A8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6830" y="1887009"/>
            <a:ext cx="8095190" cy="4894792"/>
          </a:xfrm>
          <a:prstGeom prst="rect">
            <a:avLst/>
          </a:prstGeom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E4E2F3C5-A785-BA51-355A-BE2E1700F4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40" y="640903"/>
            <a:ext cx="2016000" cy="1324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FA22B916-3A2F-8D69-5253-D2A077821E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185" y="769693"/>
            <a:ext cx="1548000" cy="1067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554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Methodology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: 3rd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Mapping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 Individual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Differences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Scaling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 (INDSCAL)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Cluster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Analysis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 Stand.</a:t>
            </a:r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  <p:pic>
        <p:nvPicPr>
          <p:cNvPr id="4" name="Picture 3" descr="A screenshot of a computer&#10;&#10;Description automatically generated">
            <a:extLst>
              <a:ext uri="{FF2B5EF4-FFF2-40B4-BE49-F238E27FC236}">
                <a16:creationId xmlns:a16="http://schemas.microsoft.com/office/drawing/2014/main" id="{DE17773C-E27E-0DDE-5E3E-10C2905C94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7941" y="1418537"/>
            <a:ext cx="8852968" cy="52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74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Methodology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: 3rd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Mapping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 Individual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Differences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Scaling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 (INDSCAL)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Cluster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Analysis</a:t>
            </a:r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  <p:pic>
        <p:nvPicPr>
          <p:cNvPr id="4" name="Picture 3" descr="A screenshot of a graph&#10;&#10;Description automatically generated">
            <a:extLst>
              <a:ext uri="{FF2B5EF4-FFF2-40B4-BE49-F238E27FC236}">
                <a16:creationId xmlns:a16="http://schemas.microsoft.com/office/drawing/2014/main" id="{C83DD359-497D-8EEF-19C5-05A4A60733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8545" y="1094732"/>
            <a:ext cx="9324000" cy="5497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199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675" y="283955"/>
            <a:ext cx="12255500" cy="348191"/>
          </a:xfrm>
        </p:spPr>
        <p:txBody>
          <a:bodyPr>
            <a:noAutofit/>
          </a:bodyPr>
          <a:lstStyle/>
          <a:p>
            <a:pPr algn="l"/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Methodology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: 4th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Stage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ProFit</a:t>
            </a:r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0EF97C47-E560-6DC7-3666-229BB9C39440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96850" y="905405"/>
                <a:ext cx="11995150" cy="5876396"/>
              </a:xfrm>
              <a:solidFill>
                <a:schemeClr val="bg1"/>
              </a:solidFill>
            </p:spPr>
            <p:txBody>
              <a:bodyPr>
                <a:normAutofit fontScale="92500" lnSpcReduction="20000"/>
              </a:bodyPr>
              <a:lstStyle/>
              <a:p>
                <a:pPr algn="l"/>
                <a:r>
                  <a:rPr lang="en-GB" dirty="0"/>
                  <a:t>Biplots (Gower and Hand, 1996) a technique known as Property Fitting (</a:t>
                </a:r>
                <a:r>
                  <a:rPr lang="en-GB" dirty="0" err="1"/>
                  <a:t>ProFit</a:t>
                </a:r>
                <a:r>
                  <a:rPr lang="en-GB" dirty="0"/>
                  <a:t>). </a:t>
                </a:r>
              </a:p>
              <a:p>
                <a:pPr marL="0" indent="0" algn="l">
                  <a:buNone/>
                </a:pPr>
                <a:r>
                  <a:rPr lang="en-GB" dirty="0" err="1"/>
                  <a:t>i</a:t>
                </a:r>
                <a:r>
                  <a:rPr lang="en-GB" dirty="0"/>
                  <a:t>) The mathematical method used to represent variables and specifications in the same space is described in Mar-</a:t>
                </a:r>
                <a:r>
                  <a:rPr lang="en-GB" dirty="0" err="1"/>
                  <a:t>Molinero</a:t>
                </a:r>
                <a:r>
                  <a:rPr lang="en-GB" dirty="0"/>
                  <a:t> and Mingers (2007).</a:t>
                </a:r>
              </a:p>
              <a:p>
                <a:pPr marL="0" indent="0" algn="l">
                  <a:buNone/>
                </a:pPr>
                <a:r>
                  <a:rPr lang="en-GB" dirty="0"/>
                  <a:t>ii) Each DEA specification is represented by a vector starting at the origin of coordinates and pointing in the direction in which a particular feature of the data increases. </a:t>
                </a:r>
              </a:p>
              <a:p>
                <a:pPr marL="0" indent="0" algn="l">
                  <a:buNone/>
                </a:pPr>
                <a:r>
                  <a:rPr lang="en-GB" dirty="0"/>
                  <a:t>For each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𝑘</m:t>
                    </m:r>
                  </m:oMath>
                </a14:m>
                <a:r>
                  <a:rPr lang="en-GB" dirty="0"/>
                  <a:t> DEA Specification and Year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𝑡</m:t>
                    </m:r>
                  </m:oMath>
                </a14:m>
                <a:r>
                  <a:rPr lang="en-GB" dirty="0"/>
                  <a:t> a regression</a:t>
                </a:r>
              </a:p>
              <a:p>
                <a:pPr marL="0" indent="0" algn="l">
                  <a:buNone/>
                </a:pPr>
                <a:r>
                  <a:rPr lang="en-GB" dirty="0"/>
                  <a:t>Y (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𝑘</m:t>
                    </m:r>
                    <m:r>
                      <a:rPr lang="en-GB" i="1">
                        <a:latin typeface="Cambria Math"/>
                      </a:rPr>
                      <m:t> </m:t>
                    </m:r>
                  </m:oMath>
                </a14:m>
                <a:r>
                  <a:rPr lang="en-GB" dirty="0"/>
                  <a:t> DEA Specification)=f(Coordinates of DMU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GB" dirty="0"/>
                  <a:t> in Common Map)</a:t>
                </a:r>
              </a:p>
              <a:p>
                <a:pPr marL="0" indent="0" algn="l">
                  <a:buNone/>
                </a:pPr>
                <a:r>
                  <a:rPr lang="en-GB" dirty="0"/>
                  <a:t>Y (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𝑘</m:t>
                    </m:r>
                    <m:r>
                      <a:rPr lang="en-GB" i="1">
                        <a:latin typeface="Cambria Math"/>
                      </a:rPr>
                      <m:t> </m:t>
                    </m:r>
                  </m:oMath>
                </a14:m>
                <a:r>
                  <a:rPr lang="en-GB" dirty="0"/>
                  <a:t> DEA Specification)=f(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GB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GB" i="1">
                        <a:latin typeface="Cambria Math"/>
                      </a:rPr>
                      <m:t>,</m:t>
                    </m:r>
                    <m:r>
                      <a:rPr lang="en-GB" b="0" i="1" smtClean="0"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</a:rPr>
                          <m:t>𝑚</m:t>
                        </m:r>
                      </m:sub>
                    </m:sSub>
                    <m:r>
                      <a:rPr lang="en-GB" b="0" i="1" smtClean="0">
                        <a:latin typeface="Cambria Math"/>
                      </a:rPr>
                      <m:t>)</m:t>
                    </m:r>
                  </m:oMath>
                </a14:m>
                <a:endParaRPr lang="en-GB" dirty="0"/>
              </a:p>
              <a:p>
                <a:pPr marL="0" indent="0" algn="l">
                  <a:buNone/>
                </a:pPr>
                <a:endParaRPr lang="en-GB" dirty="0"/>
              </a:p>
              <a:p>
                <a:pPr marL="0" indent="0" algn="l">
                  <a:buNone/>
                </a:pPr>
                <a:r>
                  <a:rPr lang="en-GB" dirty="0"/>
                  <a:t>Assumption: for more than one period the location of a DMU related to a pair of dimensions remains constant Average for each DMU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𝑖</m:t>
                    </m:r>
                  </m:oMath>
                </a14:m>
                <a:r>
                  <a:rPr lang="en-GB" dirty="0"/>
                  <a:t> 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𝑘</m:t>
                    </m:r>
                    <m:r>
                      <a:rPr lang="en-GB" i="1">
                        <a:latin typeface="Cambria Math"/>
                      </a:rPr>
                      <m:t> </m:t>
                    </m:r>
                  </m:oMath>
                </a14:m>
                <a:r>
                  <a:rPr lang="en-GB" dirty="0"/>
                  <a:t> DEA Specification (n regression models for n periods)</a:t>
                </a:r>
              </a:p>
              <a:p>
                <a:pPr marL="0" indent="0" algn="l">
                  <a:buNone/>
                </a:pPr>
                <a:endParaRPr lang="en-GB" dirty="0"/>
              </a:p>
              <a:p>
                <a:pPr marL="0" indent="0" algn="l">
                  <a:buNone/>
                </a:pPr>
                <a:r>
                  <a:rPr lang="en-GB" dirty="0"/>
                  <a:t>Restriction: Dimensions are standardised, therefore we can compare ‘</a:t>
                </a:r>
                <a:r>
                  <a:rPr lang="en-GB" dirty="0" err="1"/>
                  <a:t>Ys</a:t>
                </a:r>
                <a:r>
                  <a:rPr lang="en-GB" dirty="0"/>
                  <a:t>’</a:t>
                </a:r>
              </a:p>
              <a:p>
                <a:pPr marL="0" indent="0" algn="l">
                  <a:buNone/>
                </a:pPr>
                <a:endParaRPr lang="en-GB" dirty="0"/>
              </a:p>
              <a:p>
                <a:pPr marL="0" indent="0" algn="l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</a:rPr>
                            <m:t>𝑙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∗</m:t>
                          </m:r>
                        </m:sup>
                      </m:sSubSup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/>
                                </a:rPr>
                                <m:t>𝑙</m:t>
                              </m:r>
                            </m:sub>
                            <m:sup/>
                          </m:sSubSup>
                        </m:num>
                        <m:den>
                          <m:rad>
                            <m:ra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deg>
                            <m:e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/>
                                    </m:rPr>
                                    <a:rPr lang="en-GB" b="0" i="1" smtClean="0">
                                      <a:latin typeface="Cambria Math"/>
                                    </a:rPr>
                                    <m:t>𝑙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𝑚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𝛽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nary>
                            </m:e>
                          </m:rad>
                        </m:den>
                      </m:f>
                      <m:r>
                        <a:rPr lang="en-US" i="1">
                          <a:latin typeface="Cambria Math"/>
                        </a:rPr>
                        <m:t> , </m:t>
                      </m:r>
                      <m:r>
                        <a:rPr lang="en-GB" b="0" i="1" smtClean="0">
                          <a:latin typeface="Cambria Math"/>
                        </a:rPr>
                        <m:t>𝑙</m:t>
                      </m:r>
                      <m:r>
                        <a:rPr lang="en-US" i="1">
                          <a:latin typeface="Cambria Math"/>
                        </a:rPr>
                        <m:t>=1….</m:t>
                      </m:r>
                      <m:r>
                        <a:rPr lang="en-GB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  <a:p>
                <a:pPr algn="l"/>
                <a:endParaRPr lang="en-GB" dirty="0"/>
              </a:p>
            </p:txBody>
          </p:sp>
        </mc:Choice>
        <mc:Fallback xmlns="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0EF97C47-E560-6DC7-3666-229BB9C394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96850" y="905405"/>
                <a:ext cx="11995150" cy="5876396"/>
              </a:xfrm>
              <a:blipFill>
                <a:blip r:embed="rId2"/>
                <a:stretch>
                  <a:fillRect l="-661" t="-21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9800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55875"/>
            <a:ext cx="12255500" cy="348191"/>
          </a:xfrm>
        </p:spPr>
        <p:txBody>
          <a:bodyPr>
            <a:noAutofit/>
          </a:bodyPr>
          <a:lstStyle/>
          <a:p>
            <a:pPr algn="l"/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Methodology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: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ProFit</a:t>
            </a:r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0EF97C47-E560-6DC7-3666-229BB9C39440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96850" y="905405"/>
                <a:ext cx="11995150" cy="5876396"/>
              </a:xfrm>
              <a:solidFill>
                <a:schemeClr val="bg1"/>
              </a:solidFill>
            </p:spPr>
            <p:txBody>
              <a:bodyPr/>
              <a:lstStyle/>
              <a:p>
                <a:pPr algn="l"/>
                <a:r>
                  <a:rPr lang="en-GB" sz="2000" dirty="0"/>
                  <a:t>Y (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/>
                      </a:rPr>
                      <m:t>𝑘</m:t>
                    </m:r>
                    <m:r>
                      <a:rPr lang="en-GB" sz="2000" b="0" i="1" smtClean="0">
                        <a:latin typeface="Cambria Math"/>
                      </a:rPr>
                      <m:t>=</m:t>
                    </m:r>
                    <m:r>
                      <a:rPr lang="es-ES" sz="2000" b="0" i="1" smtClean="0">
                        <a:latin typeface="Cambria Math" panose="02040503050406030204" pitchFamily="18" charset="0"/>
                      </a:rPr>
                      <m:t>45</m:t>
                    </m:r>
                    <m:r>
                      <a:rPr lang="en-GB" sz="2000" i="1">
                        <a:latin typeface="Cambria Math"/>
                      </a:rPr>
                      <m:t> </m:t>
                    </m:r>
                  </m:oMath>
                </a14:m>
                <a:r>
                  <a:rPr lang="en-GB" sz="2000" dirty="0"/>
                  <a:t> DEA Specification)=f(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GB" sz="20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GB" sz="2000" i="1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GB" sz="20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GB" sz="2000" i="1">
                        <a:latin typeface="Cambria Math"/>
                      </a:rPr>
                      <m:t>,…</m:t>
                    </m:r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GB" sz="2000" i="1">
                            <a:latin typeface="Cambria Math"/>
                          </a:rPr>
                          <m:t>𝑚</m:t>
                        </m:r>
                        <m:r>
                          <a:rPr lang="en-GB" sz="2000" b="0" i="1" smtClean="0">
                            <a:latin typeface="Cambria Math"/>
                          </a:rPr>
                          <m:t>=7</m:t>
                        </m:r>
                      </m:sub>
                    </m:sSub>
                    <m:r>
                      <a:rPr lang="en-GB" sz="2000" i="1">
                        <a:latin typeface="Cambria Math"/>
                      </a:rPr>
                      <m:t>)</m:t>
                    </m:r>
                  </m:oMath>
                </a14:m>
                <a:endParaRPr lang="en-GB" sz="2000" dirty="0"/>
              </a:p>
              <a:p>
                <a:r>
                  <a:rPr lang="en-GB" sz="2000" dirty="0"/>
                  <a:t>45 regressions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0EF97C47-E560-6DC7-3666-229BB9C394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96850" y="905405"/>
                <a:ext cx="11995150" cy="5876396"/>
              </a:xfrm>
              <a:blipFill>
                <a:blip r:embed="rId2"/>
                <a:stretch>
                  <a:fillRect l="-508" t="-11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7D3A443-8FCE-4598-BF4E-3CDE5C48ED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50779"/>
              </p:ext>
            </p:extLst>
          </p:nvPr>
        </p:nvGraphicFramePr>
        <p:xfrm>
          <a:off x="1191802" y="2066395"/>
          <a:ext cx="9863191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0953">
                  <a:extLst>
                    <a:ext uri="{9D8B030D-6E8A-4147-A177-3AD203B41FA5}">
                      <a16:colId xmlns:a16="http://schemas.microsoft.com/office/drawing/2014/main" val="468203297"/>
                    </a:ext>
                  </a:extLst>
                </a:gridCol>
                <a:gridCol w="1466387">
                  <a:extLst>
                    <a:ext uri="{9D8B030D-6E8A-4147-A177-3AD203B41FA5}">
                      <a16:colId xmlns:a16="http://schemas.microsoft.com/office/drawing/2014/main" val="1526317020"/>
                    </a:ext>
                  </a:extLst>
                </a:gridCol>
                <a:gridCol w="1808897">
                  <a:extLst>
                    <a:ext uri="{9D8B030D-6E8A-4147-A177-3AD203B41FA5}">
                      <a16:colId xmlns:a16="http://schemas.microsoft.com/office/drawing/2014/main" val="1548703432"/>
                    </a:ext>
                  </a:extLst>
                </a:gridCol>
                <a:gridCol w="1545651">
                  <a:extLst>
                    <a:ext uri="{9D8B030D-6E8A-4147-A177-3AD203B41FA5}">
                      <a16:colId xmlns:a16="http://schemas.microsoft.com/office/drawing/2014/main" val="216295087"/>
                    </a:ext>
                  </a:extLst>
                </a:gridCol>
                <a:gridCol w="1868596">
                  <a:extLst>
                    <a:ext uri="{9D8B030D-6E8A-4147-A177-3AD203B41FA5}">
                      <a16:colId xmlns:a16="http://schemas.microsoft.com/office/drawing/2014/main" val="1846804339"/>
                    </a:ext>
                  </a:extLst>
                </a:gridCol>
                <a:gridCol w="1222707">
                  <a:extLst>
                    <a:ext uri="{9D8B030D-6E8A-4147-A177-3AD203B41FA5}">
                      <a16:colId xmlns:a16="http://schemas.microsoft.com/office/drawing/2014/main" val="40053171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DEASpecifications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Beta1*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Beta2*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Beta3*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Beta4*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53904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ABCD12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0.978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91224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ABCD1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-275.31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1,137.30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-128.70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10,427.22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01833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ABCD2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39,531,277.38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-1,795,474.39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-373,404.74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-734,727.66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0.984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37994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ABC12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-0.65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0.975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64204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ABC1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-279.98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1,183.50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-134.44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10,429.61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31522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ABC2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57,537,084.97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-2,566,206.75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-508,886.15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-990,098.05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0.997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24466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91964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0596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101,306,734.18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-4,084,018.14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-623,525.32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-1,107,618.22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5260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94236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9111" y="289191"/>
            <a:ext cx="12255500" cy="348191"/>
          </a:xfrm>
        </p:spPr>
        <p:txBody>
          <a:bodyPr>
            <a:noAutofit/>
          </a:bodyPr>
          <a:lstStyle/>
          <a:p>
            <a:pPr algn="l"/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Methodology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: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ProFit</a:t>
            </a:r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es-ES" dirty="0" err="1"/>
              <a:t>End</a:t>
            </a:r>
            <a:r>
              <a:rPr lang="es-ES" dirty="0"/>
              <a:t> </a:t>
            </a:r>
            <a:r>
              <a:rPr lang="es-ES" dirty="0" err="1"/>
              <a:t>point</a:t>
            </a:r>
            <a:r>
              <a:rPr lang="es-ES" dirty="0"/>
              <a:t> </a:t>
            </a:r>
            <a:r>
              <a:rPr lang="es-ES" dirty="0" err="1"/>
              <a:t>vectors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C1A3BC-05EC-357F-CBAE-825DD818B2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7779" y="1789643"/>
            <a:ext cx="8133292" cy="476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5156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675" y="366713"/>
            <a:ext cx="12255500" cy="348191"/>
          </a:xfrm>
        </p:spPr>
        <p:txBody>
          <a:bodyPr>
            <a:noAutofit/>
          </a:bodyPr>
          <a:lstStyle/>
          <a:p>
            <a:pPr algn="l"/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Methodology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: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ProFit</a:t>
            </a:r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es-ES" dirty="0" err="1"/>
              <a:t>End</a:t>
            </a:r>
            <a:r>
              <a:rPr lang="es-ES" dirty="0"/>
              <a:t> </a:t>
            </a:r>
            <a:r>
              <a:rPr lang="es-ES" dirty="0" err="1"/>
              <a:t>point</a:t>
            </a:r>
            <a:r>
              <a:rPr lang="es-ES" dirty="0"/>
              <a:t> </a:t>
            </a:r>
            <a:r>
              <a:rPr lang="es-ES" dirty="0" err="1"/>
              <a:t>vectors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DE2ADA-0BA4-4074-97F0-A4CAD36580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9350" y="1556807"/>
            <a:ext cx="8140700" cy="4760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246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675" y="325051"/>
            <a:ext cx="12255500" cy="348191"/>
          </a:xfrm>
        </p:spPr>
        <p:txBody>
          <a:bodyPr>
            <a:noAutofit/>
          </a:bodyPr>
          <a:lstStyle/>
          <a:p>
            <a:pPr algn="l"/>
            <a:r>
              <a:rPr lang="es-ES" sz="2400" b="1" dirty="0">
                <a:solidFill>
                  <a:srgbClr val="C00000"/>
                </a:solidFill>
                <a:latin typeface="+mn-lt"/>
              </a:rPr>
              <a:t>Outline</a:t>
            </a:r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2800" dirty="0"/>
              <a:t>Revise Efficiency Methodological Approaches: parametric</a:t>
            </a:r>
            <a:r>
              <a:rPr lang="es-ES" dirty="0"/>
              <a:t> </a:t>
            </a:r>
            <a:r>
              <a:rPr lang="es-ES" i="1" dirty="0"/>
              <a:t>versus</a:t>
            </a:r>
            <a:r>
              <a:rPr lang="es-ES" dirty="0"/>
              <a:t> </a:t>
            </a:r>
            <a:r>
              <a:rPr lang="es-ES" sz="2800" dirty="0"/>
              <a:t>non-parametric.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/>
              <a:t>Methodology DEA-Visualisation: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sz="2800" dirty="0"/>
              <a:t>Estimation of Prisons and Youth Offender Institutions (England and Wales, 2020): DEA specifications (one specification is a model with a specific combination of inputs and outputs)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sz="2800" dirty="0"/>
              <a:t>Multivariate statistical analysis to identify special performance features, i.e., specialisation, outliers &amp; mavericks: Factor Analysis, Cluster and Pro-Fit.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/>
              <a:t>Results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2800" dirty="0"/>
              <a:t>Conclusions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67369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7467" y="304504"/>
            <a:ext cx="12255500" cy="348191"/>
          </a:xfrm>
        </p:spPr>
        <p:txBody>
          <a:bodyPr>
            <a:noAutofit/>
          </a:bodyPr>
          <a:lstStyle/>
          <a:p>
            <a:pPr algn="l"/>
            <a:r>
              <a:rPr lang="es-ES" sz="2400" b="1" dirty="0">
                <a:solidFill>
                  <a:srgbClr val="C00000"/>
                </a:solidFill>
                <a:latin typeface="+mn-lt"/>
              </a:rPr>
              <a:t>Conclusions</a:t>
            </a:r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 algn="l"/>
            <a:r>
              <a:rPr lang="en-GB" sz="2800" dirty="0"/>
              <a:t>The in-efficiency depends on the Inputs-Outputs used by the researcher, but is this a true and fair view?</a:t>
            </a:r>
          </a:p>
          <a:p>
            <a:pPr algn="l"/>
            <a:r>
              <a:rPr lang="en-GB" sz="2800" dirty="0"/>
              <a:t>DEA Visualisation helps to identify intrinsic characteristics of the database, not visible at human-eye, by using Pro-Fit the results of the analysis can be presented graphically</a:t>
            </a:r>
          </a:p>
          <a:p>
            <a:pPr algn="l"/>
            <a:r>
              <a:rPr lang="en-GB" sz="2800" dirty="0"/>
              <a:t>Identification of a similar group of DMUs (good/bad practices)</a:t>
            </a:r>
          </a:p>
          <a:p>
            <a:pPr algn="l"/>
            <a:r>
              <a:rPr lang="en-GB" sz="2800" dirty="0"/>
              <a:t>To identify weak/strengths of DMUs activity: potential diversification/specialisation</a:t>
            </a:r>
          </a:p>
          <a:p>
            <a:pPr algn="l"/>
            <a:r>
              <a:rPr lang="en-GB" sz="2800" dirty="0"/>
              <a:t>To visualise mavericks/outliers without having to remove them from the sample</a:t>
            </a:r>
          </a:p>
          <a:p>
            <a:pPr algn="l"/>
            <a:r>
              <a:rPr lang="en-GB" sz="2800" dirty="0"/>
              <a:t>Overcomes weight-zero problem</a:t>
            </a:r>
          </a:p>
          <a:p>
            <a:pPr algn="l"/>
            <a:r>
              <a:rPr lang="en-GB" sz="2800" dirty="0"/>
              <a:t>It can be use with panel data (Ripoll-Zarraga </a:t>
            </a:r>
            <a:r>
              <a:rPr lang="en-GB" sz="2800" i="1" dirty="0"/>
              <a:t>et al. </a:t>
            </a:r>
            <a:r>
              <a:rPr lang="en-GB" sz="2800" dirty="0"/>
              <a:t>2023)</a:t>
            </a:r>
          </a:p>
          <a:p>
            <a:pPr marL="0" indent="0" algn="l">
              <a:buNone/>
            </a:pPr>
            <a:r>
              <a:rPr lang="en-GB" sz="2800" dirty="0">
                <a:solidFill>
                  <a:schemeClr val="tx2"/>
                </a:solidFill>
              </a:rPr>
              <a:t>Limitations</a:t>
            </a:r>
          </a:p>
          <a:p>
            <a:pPr algn="l"/>
            <a:r>
              <a:rPr lang="en-GB" sz="2800" dirty="0"/>
              <a:t>Production frontier shifts are not mathematically considered</a:t>
            </a:r>
          </a:p>
          <a:p>
            <a:pPr algn="l"/>
            <a:r>
              <a:rPr lang="en-GB" sz="2800" dirty="0"/>
              <a:t>Use of rations in DEA (Dyson et al. 2001): work in progress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29085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/>
          <a:lstStyle/>
          <a:p>
            <a:pPr marL="0" indent="0" algn="ctr">
              <a:buNone/>
            </a:pPr>
            <a:r>
              <a:rPr lang="en-GB" sz="4000" dirty="0"/>
              <a:t>Thank you for your attention</a:t>
            </a:r>
          </a:p>
          <a:p>
            <a:pPr marL="0" indent="0" algn="ctr">
              <a:buNone/>
            </a:pPr>
            <a:endParaRPr lang="en-GB" sz="4000" dirty="0"/>
          </a:p>
          <a:p>
            <a:pPr marL="0" indent="0" algn="ctr">
              <a:buNone/>
            </a:pPr>
            <a:endParaRPr lang="en-GB" sz="4000" dirty="0"/>
          </a:p>
          <a:p>
            <a:pPr marL="0" indent="0" algn="ctr">
              <a:buNone/>
            </a:pPr>
            <a:endParaRPr lang="en-GB" sz="4000" dirty="0"/>
          </a:p>
          <a:p>
            <a:pPr marL="0" indent="0">
              <a:buNone/>
            </a:pPr>
            <a:r>
              <a:rPr lang="en-GB" sz="2800" dirty="0"/>
              <a:t>Dr Ane Elixabete Ripoll-Zarraga</a:t>
            </a:r>
          </a:p>
          <a:p>
            <a:pPr marL="0" indent="0">
              <a:buNone/>
            </a:pPr>
            <a:r>
              <a:rPr lang="en-GB" sz="2800" dirty="0"/>
              <a:t>Senior Lecturer Operations &amp; Audit</a:t>
            </a:r>
          </a:p>
          <a:p>
            <a:pPr marL="0" indent="0">
              <a:buNone/>
            </a:pPr>
            <a:r>
              <a:rPr lang="en-GB" sz="2800" dirty="0"/>
              <a:t>Auditor-Consultant</a:t>
            </a:r>
          </a:p>
          <a:p>
            <a:pPr marL="0" indent="0">
              <a:buNone/>
            </a:pPr>
            <a:r>
              <a:rPr lang="en-GB" sz="2800" dirty="0">
                <a:hlinkClick r:id="rId2"/>
              </a:rPr>
              <a:t>Linkedin</a:t>
            </a:r>
            <a:endParaRPr lang="en-GB" sz="2800" dirty="0"/>
          </a:p>
          <a:p>
            <a:pPr marL="0" indent="0">
              <a:buNone/>
            </a:pPr>
            <a:r>
              <a:rPr lang="en-GB" sz="2800" dirty="0"/>
              <a:t>ResearchGate </a:t>
            </a:r>
            <a:r>
              <a:rPr lang="en-GB" sz="2800" dirty="0">
                <a:hlinkClick r:id="rId3"/>
              </a:rPr>
              <a:t>https://www.researchgate.net/profile/Ane-Ripoll-Zarraga</a:t>
            </a: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42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675" y="220178"/>
            <a:ext cx="12255500" cy="348191"/>
          </a:xfrm>
        </p:spPr>
        <p:txBody>
          <a:bodyPr>
            <a:noAutofit/>
          </a:bodyPr>
          <a:lstStyle/>
          <a:p>
            <a:pPr algn="l"/>
            <a:r>
              <a:rPr lang="es-ES" sz="2400" b="1" dirty="0">
                <a:solidFill>
                  <a:srgbClr val="C00000"/>
                </a:solidFill>
                <a:latin typeface="+mn-lt"/>
              </a:rPr>
              <a:t>Methodological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Efficiency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en-GB" sz="2400" b="1" dirty="0">
                <a:solidFill>
                  <a:srgbClr val="C00000"/>
                </a:solidFill>
                <a:latin typeface="+mn-lt"/>
              </a:rPr>
              <a:t>Approaches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/>
          <a:lstStyle/>
          <a:p>
            <a:r>
              <a:rPr lang="en-GB" sz="1400" dirty="0"/>
              <a:t>Benchmarking Techniques (Source: based on Von Hirschhausen and Cullmann, 2005)</a:t>
            </a:r>
          </a:p>
          <a:p>
            <a:endParaRPr lang="en-GB" dirty="0"/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85CD4EEC-5B10-F9C7-9F4E-2DC0F91D9E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999787"/>
              </p:ext>
            </p:extLst>
          </p:nvPr>
        </p:nvGraphicFramePr>
        <p:xfrm>
          <a:off x="1175662" y="1579476"/>
          <a:ext cx="9625688" cy="4687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9046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6199"/>
            <a:ext cx="12255500" cy="348191"/>
          </a:xfrm>
        </p:spPr>
        <p:txBody>
          <a:bodyPr>
            <a:noAutofit/>
          </a:bodyPr>
          <a:lstStyle/>
          <a:p>
            <a:r>
              <a:rPr lang="es-ES" sz="2400" b="1" dirty="0">
                <a:solidFill>
                  <a:srgbClr val="C00000"/>
                </a:solidFill>
                <a:latin typeface="+mn-lt"/>
              </a:rPr>
              <a:t>Methodological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Efficiency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Approaches</a:t>
            </a:r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6B937075-7A17-B6F1-49C8-6C273E3E14B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29410329"/>
                  </p:ext>
                </p:extLst>
              </p:nvPr>
            </p:nvGraphicFramePr>
            <p:xfrm>
              <a:off x="896644" y="1003750"/>
              <a:ext cx="10830758" cy="563676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415379">
                      <a:extLst>
                        <a:ext uri="{9D8B030D-6E8A-4147-A177-3AD203B41FA5}">
                          <a16:colId xmlns:a16="http://schemas.microsoft.com/office/drawing/2014/main" val="982164779"/>
                        </a:ext>
                      </a:extLst>
                    </a:gridCol>
                    <a:gridCol w="5415379">
                      <a:extLst>
                        <a:ext uri="{9D8B030D-6E8A-4147-A177-3AD203B41FA5}">
                          <a16:colId xmlns:a16="http://schemas.microsoft.com/office/drawing/2014/main" val="30780228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Data Envelopment Analysis (DEA)</a:t>
                          </a:r>
                          <a:endParaRPr lang="en-GB" sz="1800" b="1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Stochastic Frontier Analysis (SFA)</a:t>
                          </a:r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988041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342900" lvl="0" indent="-342900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  <a:buFont typeface="Arial"/>
                            <a:buChar char="•"/>
                            <a:tabLst>
                              <a:tab pos="457200" algn="l"/>
                            </a:tabLst>
                          </a:pP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Non-Parametric</a:t>
                          </a:r>
                        </a:p>
                        <a:p>
                          <a:pPr marL="342900" lvl="0" indent="-342900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  <a:buFont typeface="Arial"/>
                            <a:buChar char="•"/>
                            <a:tabLst>
                              <a:tab pos="457200" algn="l"/>
                            </a:tabLst>
                          </a:pP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Efficiency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600" b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GB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GB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GB" sz="1600" b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)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: </a:t>
                          </a:r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inputs and outputs contribute to the efficiency score,</a:t>
                          </a:r>
                          <a:r>
                            <a:rPr lang="en-GB" sz="1600" b="1" baseline="0" dirty="0">
                              <a:solidFill>
                                <a:schemeClr val="tx1"/>
                              </a:solidFill>
                              <a:effectLst/>
                            </a:rPr>
                            <a:t> i.e., it does not capture specialisation.</a:t>
                          </a:r>
                          <a:endParaRPr lang="en-GB" sz="1600" b="1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Radial (Farrell, 1957), non-radial (</a:t>
                          </a:r>
                          <a:r>
                            <a:rPr lang="en-GB" sz="1600" b="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Färe</a:t>
                          </a: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 and Lovell, 1978)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Non-oriented and oriented models: input orientation (decisions among inputs given the outputs) and output orientation (decisions among outputs given the inputs)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GB" sz="16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Sensitive to extreme cases (outliers) (Dyson et al., 2001)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Unreliable results if inputs or outputs &gt; data (</a:t>
                          </a:r>
                          <a:r>
                            <a:rPr lang="en-GB" sz="1600" b="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Nyshadham</a:t>
                          </a: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 and Rao, 2000), mixing indices and volume measures and other pitfalls (Dyson et al., 2001)</a:t>
                          </a:r>
                        </a:p>
                        <a:p>
                          <a:pPr marL="342900" lvl="0" indent="-342900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  <a:buFont typeface="Arial"/>
                            <a:buChar char="•"/>
                            <a:tabLst>
                              <a:tab pos="457200" algn="l"/>
                            </a:tabLst>
                          </a:pP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Linear functional form</a:t>
                          </a:r>
                        </a:p>
                        <a:p>
                          <a:pPr marL="0" indent="0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  <a:buFont typeface="Arial" panose="020B0604020202020204" pitchFamily="34" charset="0"/>
                            <a:buNone/>
                          </a:pPr>
                          <a:endParaRPr lang="en-GB" sz="1600" b="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342900" lvl="0" indent="-342900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  <a:buFont typeface="Arial"/>
                            <a:buChar char="•"/>
                            <a:tabLst>
                              <a:tab pos="457200" algn="l"/>
                            </a:tabLst>
                          </a:pP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Parametric:</a:t>
                          </a:r>
                          <a:r>
                            <a:rPr lang="en-GB" sz="1600" b="0" baseline="0" dirty="0">
                              <a:solidFill>
                                <a:schemeClr val="tx1"/>
                              </a:solidFill>
                              <a:effectLst/>
                            </a:rPr>
                            <a:t> production (Max objective) or cost functions (Min costs)</a:t>
                          </a:r>
                          <a:endParaRPr lang="en-GB" sz="1600" b="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marL="342900" lvl="0" indent="-342900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  <a:buFont typeface="Arial"/>
                            <a:buChar char="•"/>
                            <a:tabLst>
                              <a:tab pos="457200" algn="l"/>
                            </a:tabLst>
                          </a:pP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Inefficiency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600" b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GB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GB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𝑖𝑡</m:t>
                                  </m:r>
                                </m:sub>
                              </m:sSub>
                              <m:r>
                                <a:rPr lang="en-GB" sz="1600" b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)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: inputs and outputs may not contribute to the overall efficiency score</a:t>
                          </a:r>
                        </a:p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The inefficiency is estimated given the compounded error (Ɛ) (</a:t>
                          </a:r>
                          <a:r>
                            <a:rPr lang="en-GB" sz="1600" b="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Jondrow</a:t>
                          </a: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 et al., 1982; </a:t>
                          </a:r>
                          <a:r>
                            <a:rPr lang="en-GB" sz="1600" b="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Battese</a:t>
                          </a: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 and </a:t>
                          </a:r>
                          <a:r>
                            <a:rPr lang="en-GB" sz="1600" b="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Coelli</a:t>
                          </a: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, 1988)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𝑇𝐸</m:t>
                                  </m:r>
                                </m:e>
                                <m:sub>
                                  <m:r>
                                    <a:rPr lang="en-GB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𝑖𝑡</m:t>
                                  </m:r>
                                </m:sub>
                              </m:sSub>
                              <m:r>
                                <a:rPr lang="en-GB" sz="1600" b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=</m:t>
                              </m:r>
                              <m:func>
                                <m:funcPr>
                                  <m:ctrlPr>
                                    <a:rPr lang="en-GB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GB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𝑒𝑥𝑝</m:t>
                                  </m:r>
                                </m:fName>
                                <m:e>
                                  <m:r>
                                    <a:rPr lang="en-GB" sz="1600" b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(−</m:t>
                                  </m:r>
                                  <m:sSub>
                                    <m:sSubPr>
                                      <m:ctrlPr>
                                        <a:rPr lang="en-GB" sz="1600" b="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600" b="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</a:rPr>
                                        <m:t>𝑢</m:t>
                                      </m:r>
                                    </m:e>
                                    <m:sub>
                                      <m:r>
                                        <a:rPr lang="en-GB" sz="1600" b="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func>
                              <m:r>
                                <a:rPr lang="en-GB" sz="1600" b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)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  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GB" sz="1600" b="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sz="1600" b="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</a:rPr>
                                        <m:t>𝑁𝑜𝑖𝑠𝑒</m:t>
                                      </m:r>
                                    </m:e>
                                    <m:sub>
                                      <m:r>
                                        <a:rPr lang="en-GB" sz="1600" b="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</a:rPr>
                                        <m:t>𝑖𝑡</m:t>
                                      </m:r>
                                    </m:sub>
                                  </m:sSub>
                                  <m:r>
                                    <a:rPr lang="en-GB" sz="1600" b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=(</m:t>
                                  </m:r>
                                  <m:r>
                                    <a:rPr lang="en-GB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GB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𝑖𝑡</m:t>
                                  </m:r>
                                </m:sub>
                              </m:sSub>
                              <m:r>
                                <a:rPr lang="en-GB" sz="1600" b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)</m:t>
                              </m:r>
                            </m:oMath>
                          </a14:m>
                          <a:endParaRPr lang="en-GB" sz="1600" b="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</a:p>
                        <a:p>
                          <a:pPr marL="342900" lvl="0" indent="-342900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  <a:buFont typeface="Arial"/>
                            <a:buChar char="•"/>
                            <a:tabLst>
                              <a:tab pos="457200" algn="l"/>
                            </a:tabLst>
                          </a:pP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Different functional forms (linear, Cobb-Douglas, quadratic, normalised quadratic, </a:t>
                          </a:r>
                          <a:r>
                            <a:rPr lang="en-GB" sz="1600" b="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translog</a:t>
                          </a: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)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 Different distributions of the inefficiency term (truncated-normal, half-normal, exponential, gamma)</a:t>
                          </a:r>
                        </a:p>
                        <a:p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87359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6B937075-7A17-B6F1-49C8-6C273E3E14B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29410329"/>
                  </p:ext>
                </p:extLst>
              </p:nvPr>
            </p:nvGraphicFramePr>
            <p:xfrm>
              <a:off x="896644" y="1003750"/>
              <a:ext cx="10830758" cy="563676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415379">
                      <a:extLst>
                        <a:ext uri="{9D8B030D-6E8A-4147-A177-3AD203B41FA5}">
                          <a16:colId xmlns:a16="http://schemas.microsoft.com/office/drawing/2014/main" val="982164779"/>
                        </a:ext>
                      </a:extLst>
                    </a:gridCol>
                    <a:gridCol w="5415379">
                      <a:extLst>
                        <a:ext uri="{9D8B030D-6E8A-4147-A177-3AD203B41FA5}">
                          <a16:colId xmlns:a16="http://schemas.microsoft.com/office/drawing/2014/main" val="3078022826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Data Envelopment Analysis (DEA)</a:t>
                          </a:r>
                          <a:endParaRPr lang="en-GB" sz="1800" b="1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Stochastic Frontier Analysis (SFA)</a:t>
                          </a:r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9880412"/>
                      </a:ext>
                    </a:extLst>
                  </a:tr>
                  <a:tr h="49966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12" t="-13398" r="-100337" b="-2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225" t="-13398" r="-450" b="-24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87359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915721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76199"/>
            <a:ext cx="12255500" cy="348191"/>
          </a:xfrm>
        </p:spPr>
        <p:txBody>
          <a:bodyPr>
            <a:noAutofit/>
          </a:bodyPr>
          <a:lstStyle/>
          <a:p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Methodological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Efficiency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Approaches</a:t>
            </a:r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6B937075-7A17-B6F1-49C8-6C273E3E14B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6629948"/>
                  </p:ext>
                </p:extLst>
              </p:nvPr>
            </p:nvGraphicFramePr>
            <p:xfrm>
              <a:off x="541537" y="935303"/>
              <a:ext cx="10830758" cy="5816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282214">
                      <a:extLst>
                        <a:ext uri="{9D8B030D-6E8A-4147-A177-3AD203B41FA5}">
                          <a16:colId xmlns:a16="http://schemas.microsoft.com/office/drawing/2014/main" val="982164779"/>
                        </a:ext>
                      </a:extLst>
                    </a:gridCol>
                    <a:gridCol w="5548544">
                      <a:extLst>
                        <a:ext uri="{9D8B030D-6E8A-4147-A177-3AD203B41FA5}">
                          <a16:colId xmlns:a16="http://schemas.microsoft.com/office/drawing/2014/main" val="30780228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Data Envelopment Analysis (DEA)</a:t>
                          </a:r>
                          <a:endParaRPr lang="en-GB" sz="1800" b="1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Stochastic Frontier Analysis (SFA)</a:t>
                          </a:r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988041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285750" lvl="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1600" b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Static analysis (cross-sectional) Additional analysis required (Malmquist Index)</a:t>
                          </a:r>
                        </a:p>
                        <a:p>
                          <a:r>
                            <a:rPr lang="en-GB" sz="1600" b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</a:t>
                          </a:r>
                        </a:p>
                        <a:p>
                          <a:endParaRPr lang="es-ES" sz="16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es-ES" sz="16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es-ES" sz="16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es-ES" sz="16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es-ES" sz="16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es-ES" sz="16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es-ES" sz="16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en-GB" sz="16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r>
                            <a:rPr lang="en-GB" sz="1600" b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</a:t>
                          </a:r>
                        </a:p>
                        <a:p>
                          <a:pPr marL="285750" lvl="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1600" b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Assumption returns to scale (previously): constant returns to scale-CRS (CCR Model </a:t>
                          </a:r>
                          <a:r>
                            <a:rPr lang="en-GB" sz="1600" b="0" kern="1200" dirty="0" err="1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Charnes</a:t>
                          </a:r>
                          <a:r>
                            <a:rPr lang="en-GB" sz="1600" b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, Cooper and Rhodes, 1978); variable returns to scale-VRS (BCC Model Banker, </a:t>
                          </a:r>
                          <a:r>
                            <a:rPr lang="en-GB" sz="1600" b="0" kern="1200" dirty="0" err="1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Charnes</a:t>
                          </a:r>
                          <a:r>
                            <a:rPr lang="en-GB" sz="1600" b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and Cooper, 1984)</a:t>
                          </a:r>
                        </a:p>
                        <a:p>
                          <a:pPr marL="285750" lvl="0" indent="-285750">
                            <a:buFont typeface="Arial" panose="020B0604020202020204" pitchFamily="34" charset="0"/>
                            <a:buChar char="•"/>
                          </a:pPr>
                          <a:endParaRPr lang="en-GB" sz="16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1600" b="1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Benchmark against the ‘best practice’ requiring a second stage analysis (sampling distribution): bootstrap or truncated regression (Simar and Wilson, 1998; 2007)</a:t>
                          </a:r>
                          <a:endParaRPr lang="en-GB" sz="16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285750" lvl="0" indent="-285750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  <a:buFont typeface="Arial" panose="020B0604020202020204" pitchFamily="34" charset="0"/>
                            <a:buChar char="•"/>
                            <a:tabLst>
                              <a:tab pos="457200" algn="l"/>
                            </a:tabLst>
                          </a:pP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 Time-invariant inefficiency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600" b="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GB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GB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GB" sz="1600" b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)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 Pitt and Lee (1981) with half-normal distribution; </a:t>
                          </a:r>
                          <a:r>
                            <a:rPr lang="en-GB" sz="1600" b="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Battese</a:t>
                          </a: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 and </a:t>
                          </a:r>
                          <a:r>
                            <a:rPr lang="en-GB" sz="1600" b="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Coelli</a:t>
                          </a: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 (1988)</a:t>
                          </a:r>
                          <a:r>
                            <a:rPr lang="en-GB" sz="1600" b="0" baseline="0" dirty="0">
                              <a:solidFill>
                                <a:schemeClr val="tx1"/>
                              </a:solidFill>
                              <a:effectLst/>
                            </a:rPr>
                            <a:t> </a:t>
                          </a: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truncated-normal</a:t>
                          </a:r>
                        </a:p>
                        <a:p>
                          <a:pPr marL="0" lvl="0" indent="0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  <a:buFont typeface="Arial" panose="020B0604020202020204" pitchFamily="34" charset="0"/>
                            <a:buNone/>
                            <a:tabLst>
                              <a:tab pos="457200" algn="l"/>
                            </a:tabLst>
                          </a:pP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      Time-varying inefficiency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600" b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GB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𝑢</m:t>
                                  </m:r>
                                  <m:r>
                                    <a:rPr lang="en-GB" sz="1600" b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=</m:t>
                                  </m:r>
                                  <m:r>
                                    <a:rPr lang="en-GB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GB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𝑖𝑡</m:t>
                                  </m:r>
                                </m:sub>
                              </m:sSub>
                              <m:r>
                                <a:rPr lang="en-GB" sz="1600" b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)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 </a:t>
                          </a:r>
                        </a:p>
                        <a:p>
                          <a:pPr marL="0" lvl="0" indent="0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  <a:buFont typeface="Arial" panose="020B0604020202020204" pitchFamily="34" charset="0"/>
                            <a:buNone/>
                            <a:tabLst>
                              <a:tab pos="457200" algn="l"/>
                            </a:tabLst>
                          </a:pP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Battese and </a:t>
                          </a:r>
                          <a:r>
                            <a:rPr lang="en-GB" sz="1600" b="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Coelli</a:t>
                          </a: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 (1992) truncated-normal, </a:t>
                          </a:r>
                          <a:r>
                            <a:rPr lang="en-GB" sz="1600" b="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Battese</a:t>
                          </a: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 and </a:t>
                          </a:r>
                          <a:r>
                            <a:rPr lang="en-GB" sz="1600" b="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Coelli</a:t>
                          </a: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 (1995) truncated-normal, Kumbhakar (1990) half-normal, Greene (2005a) with the inclusion of time-invariant heterogeneity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(∝=</m:t>
                              </m:r>
                              <m:sSub>
                                <m:sSubPr>
                                  <m:ctrlPr>
                                    <a:rPr lang="en-GB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600" b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∝</m:t>
                                  </m:r>
                                </m:e>
                                <m:sub>
                                  <m:r>
                                    <a:rPr lang="en-GB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GB" sz="1600" b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)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: fixed effects (FE) and random effects (RE), half-normal, truncated-normal and exponential distributions</a:t>
                          </a:r>
                        </a:p>
                        <a:p>
                          <a:pPr marL="342900" lvl="0" indent="-342900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  <a:buFont typeface="Arial"/>
                            <a:buChar char="•"/>
                            <a:tabLst>
                              <a:tab pos="457200" algn="l"/>
                            </a:tabLst>
                          </a:pP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Returns to scale to be tested</a:t>
                          </a:r>
                        </a:p>
                        <a:p>
                          <a:pPr marL="342900" lvl="0" indent="-342900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  <a:buFont typeface="Arial"/>
                            <a:buChar char="•"/>
                            <a:tabLst>
                              <a:tab pos="457200" algn="l"/>
                            </a:tabLst>
                          </a:pP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Potential use of environmental variables to explain inefficiency (</a:t>
                          </a:r>
                          <a:r>
                            <a:rPr lang="en-GB" sz="1600" b="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Battese</a:t>
                          </a: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 and </a:t>
                          </a:r>
                          <a:r>
                            <a:rPr lang="en-GB" sz="1600" b="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Coelli</a:t>
                          </a:r>
                          <a:r>
                            <a:rPr lang="en-GB" sz="16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, 1995), unit-specific intercepts (Greene, 2005), in one stage analysis (Wang and Schmidt, 2002)</a:t>
                          </a:r>
                          <a:endParaRPr lang="en-GB" sz="1600" b="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  <a:p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87359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6B937075-7A17-B6F1-49C8-6C273E3E14B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6629948"/>
                  </p:ext>
                </p:extLst>
              </p:nvPr>
            </p:nvGraphicFramePr>
            <p:xfrm>
              <a:off x="541537" y="935303"/>
              <a:ext cx="10830758" cy="5816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282214">
                      <a:extLst>
                        <a:ext uri="{9D8B030D-6E8A-4147-A177-3AD203B41FA5}">
                          <a16:colId xmlns:a16="http://schemas.microsoft.com/office/drawing/2014/main" val="982164779"/>
                        </a:ext>
                      </a:extLst>
                    </a:gridCol>
                    <a:gridCol w="5548544">
                      <a:extLst>
                        <a:ext uri="{9D8B030D-6E8A-4147-A177-3AD203B41FA5}">
                          <a16:colId xmlns:a16="http://schemas.microsoft.com/office/drawing/2014/main" val="3078022826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Data Envelopment Analysis (DEA)</a:t>
                          </a:r>
                          <a:endParaRPr lang="en-GB" sz="1800" b="1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Stochastic Frontier Analysis (SFA)</a:t>
                          </a:r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9880412"/>
                      </a:ext>
                    </a:extLst>
                  </a:tr>
                  <a:tr h="5176520">
                    <a:tc>
                      <a:txBody>
                        <a:bodyPr/>
                        <a:lstStyle/>
                        <a:p>
                          <a:pPr marL="285750" lvl="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1600" b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Static analysis (cross-sectional) Additional analysis required (Malmquist Index)</a:t>
                          </a:r>
                        </a:p>
                        <a:p>
                          <a:r>
                            <a:rPr lang="en-GB" sz="1600" b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</a:t>
                          </a:r>
                        </a:p>
                        <a:p>
                          <a:endParaRPr lang="es-ES" sz="16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es-ES" sz="16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es-ES" sz="16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es-ES" sz="16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es-ES" sz="16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es-ES" sz="16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es-ES" sz="16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en-GB" sz="16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r>
                            <a:rPr lang="en-GB" sz="1600" b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</a:t>
                          </a:r>
                        </a:p>
                        <a:p>
                          <a:pPr marL="285750" lvl="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1600" b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Assumption returns to scale (previously): constant returns to scale-CRS (CCR Model </a:t>
                          </a:r>
                          <a:r>
                            <a:rPr lang="en-GB" sz="1600" b="0" kern="1200" dirty="0" err="1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Charnes</a:t>
                          </a:r>
                          <a:r>
                            <a:rPr lang="en-GB" sz="1600" b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, Cooper and Rhodes, 1978); variable returns to scale-VRS (BCC Model Banker, </a:t>
                          </a:r>
                          <a:r>
                            <a:rPr lang="en-GB" sz="1600" b="0" kern="1200" dirty="0" err="1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Charnes</a:t>
                          </a:r>
                          <a:r>
                            <a:rPr lang="en-GB" sz="1600" b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and Cooper, 1984)</a:t>
                          </a:r>
                        </a:p>
                        <a:p>
                          <a:pPr marL="285750" lvl="0" indent="-285750">
                            <a:buFont typeface="Arial" panose="020B0604020202020204" pitchFamily="34" charset="0"/>
                            <a:buChar char="•"/>
                          </a:pPr>
                          <a:endParaRPr lang="en-GB" sz="16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1600" b="1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Benchmark against the ‘best practice’ requiring a second stage analysis (sampling distribution): bootstrap or truncated regression (Simar and Wilson, 1998; 2007)</a:t>
                          </a:r>
                          <a:endParaRPr lang="en-GB" sz="16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5280" t="-12941" r="-439" b="-23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87359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00760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76199"/>
            <a:ext cx="12255500" cy="348191"/>
          </a:xfrm>
        </p:spPr>
        <p:txBody>
          <a:bodyPr>
            <a:noAutofit/>
          </a:bodyPr>
          <a:lstStyle/>
          <a:p>
            <a:r>
              <a:rPr lang="es-ES" sz="2400" b="1" dirty="0">
                <a:solidFill>
                  <a:srgbClr val="C00000"/>
                </a:solidFill>
                <a:latin typeface="+mn-lt"/>
              </a:rPr>
              <a:t>DEA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Visualisation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: DEA &amp;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Multivariate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Statistical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Techniques</a:t>
            </a:r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425" y="629180"/>
            <a:ext cx="11995150" cy="5876396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en-GB" sz="1800" i="1" dirty="0"/>
              <a:t> </a:t>
            </a:r>
            <a:r>
              <a:rPr lang="es-ES" sz="2300" b="1" dirty="0" err="1"/>
              <a:t>Aim</a:t>
            </a:r>
            <a:r>
              <a:rPr lang="es-ES" sz="2300" b="1" dirty="0"/>
              <a:t> </a:t>
            </a:r>
            <a:r>
              <a:rPr lang="es-ES" sz="2300" dirty="0" err="1"/>
              <a:t>estimation</a:t>
            </a:r>
            <a:r>
              <a:rPr lang="es-ES" sz="2300" dirty="0"/>
              <a:t> </a:t>
            </a:r>
            <a:r>
              <a:rPr lang="es-ES" sz="2300" dirty="0" err="1"/>
              <a:t>of</a:t>
            </a:r>
            <a:r>
              <a:rPr lang="es-ES" sz="2300" dirty="0"/>
              <a:t> </a:t>
            </a:r>
            <a:r>
              <a:rPr lang="es-ES" sz="2300" dirty="0" err="1"/>
              <a:t>efficiencies</a:t>
            </a:r>
            <a:r>
              <a:rPr lang="es-ES" sz="2300" dirty="0"/>
              <a:t> </a:t>
            </a:r>
            <a:r>
              <a:rPr lang="es-ES" sz="2300" dirty="0" err="1"/>
              <a:t>of</a:t>
            </a:r>
            <a:r>
              <a:rPr lang="es-ES" sz="2300" dirty="0"/>
              <a:t> UK and </a:t>
            </a:r>
            <a:r>
              <a:rPr lang="es-ES" sz="2300" dirty="0" err="1"/>
              <a:t>Wales</a:t>
            </a:r>
            <a:r>
              <a:rPr lang="es-ES" sz="2300" dirty="0"/>
              <a:t> </a:t>
            </a:r>
            <a:r>
              <a:rPr lang="es-ES" sz="2300" dirty="0" err="1"/>
              <a:t>Prisons</a:t>
            </a:r>
            <a:r>
              <a:rPr lang="es-ES" sz="2300" dirty="0"/>
              <a:t> &amp; YOI (</a:t>
            </a:r>
            <a:r>
              <a:rPr lang="es-ES" sz="2300" dirty="0" err="1"/>
              <a:t>publicly</a:t>
            </a:r>
            <a:r>
              <a:rPr lang="es-ES" sz="2300" dirty="0"/>
              <a:t> and </a:t>
            </a:r>
            <a:r>
              <a:rPr lang="es-ES" sz="2300" dirty="0" err="1"/>
              <a:t>privately</a:t>
            </a:r>
            <a:r>
              <a:rPr lang="es-ES" sz="2300" dirty="0"/>
              <a:t> </a:t>
            </a:r>
            <a:r>
              <a:rPr lang="es-ES" sz="2300" dirty="0" err="1"/>
              <a:t>managed</a:t>
            </a:r>
            <a:r>
              <a:rPr lang="es-ES" sz="2300" dirty="0"/>
              <a:t>) 2020</a:t>
            </a:r>
          </a:p>
          <a:p>
            <a:pPr marL="0" indent="0" algn="l">
              <a:buNone/>
            </a:pPr>
            <a:r>
              <a:rPr lang="es-ES" sz="2300" dirty="0" err="1"/>
              <a:t>To</a:t>
            </a:r>
            <a:r>
              <a:rPr lang="es-ES" sz="2300" dirty="0"/>
              <a:t> </a:t>
            </a:r>
            <a:r>
              <a:rPr lang="es-ES" sz="2300" dirty="0" err="1"/>
              <a:t>confirm</a:t>
            </a:r>
            <a:r>
              <a:rPr lang="es-ES" sz="2300" dirty="0"/>
              <a:t> </a:t>
            </a:r>
            <a:r>
              <a:rPr lang="es-ES" sz="2300" dirty="0" err="1"/>
              <a:t>the</a:t>
            </a:r>
            <a:r>
              <a:rPr lang="es-ES" sz="2300" dirty="0"/>
              <a:t> </a:t>
            </a:r>
            <a:r>
              <a:rPr lang="es-ES" sz="2300" u="sng" dirty="0" err="1"/>
              <a:t>consistency</a:t>
            </a:r>
            <a:r>
              <a:rPr lang="es-ES" sz="2300" dirty="0"/>
              <a:t> </a:t>
            </a:r>
            <a:r>
              <a:rPr lang="es-ES" sz="2300" dirty="0" err="1"/>
              <a:t>of</a:t>
            </a:r>
            <a:r>
              <a:rPr lang="es-ES" sz="2300" dirty="0"/>
              <a:t> </a:t>
            </a:r>
            <a:r>
              <a:rPr lang="es-ES" sz="2300" dirty="0" err="1"/>
              <a:t>the</a:t>
            </a:r>
            <a:r>
              <a:rPr lang="es-ES" sz="2300" dirty="0"/>
              <a:t> </a:t>
            </a:r>
            <a:r>
              <a:rPr lang="es-ES" sz="2300" dirty="0" err="1"/>
              <a:t>structural</a:t>
            </a:r>
            <a:r>
              <a:rPr lang="es-ES" sz="2300" dirty="0"/>
              <a:t> </a:t>
            </a:r>
            <a:r>
              <a:rPr lang="es-ES" sz="2300" dirty="0" err="1"/>
              <a:t>characteristics</a:t>
            </a:r>
            <a:r>
              <a:rPr lang="es-ES" sz="2300" dirty="0"/>
              <a:t> </a:t>
            </a:r>
            <a:r>
              <a:rPr lang="es-ES" sz="2300" dirty="0" err="1"/>
              <a:t>of</a:t>
            </a:r>
            <a:r>
              <a:rPr lang="es-ES" sz="2300" dirty="0"/>
              <a:t> </a:t>
            </a:r>
            <a:r>
              <a:rPr lang="es-ES" sz="2300" dirty="0" err="1"/>
              <a:t>the</a:t>
            </a:r>
            <a:r>
              <a:rPr lang="es-ES" sz="2300" dirty="0"/>
              <a:t> </a:t>
            </a:r>
            <a:r>
              <a:rPr lang="es-ES" sz="2300" dirty="0" err="1"/>
              <a:t>efficiency</a:t>
            </a:r>
            <a:r>
              <a:rPr lang="es-ES" sz="2300" dirty="0"/>
              <a:t> scores, i.e., </a:t>
            </a:r>
            <a:r>
              <a:rPr lang="es-ES" sz="2300" dirty="0" err="1"/>
              <a:t>sources</a:t>
            </a:r>
            <a:r>
              <a:rPr lang="es-ES" sz="2300" dirty="0"/>
              <a:t> </a:t>
            </a:r>
            <a:r>
              <a:rPr lang="es-ES" sz="2300" dirty="0" err="1"/>
              <a:t>of</a:t>
            </a:r>
            <a:r>
              <a:rPr lang="es-ES" sz="2300" dirty="0"/>
              <a:t> </a:t>
            </a:r>
            <a:r>
              <a:rPr lang="es-ES" sz="2300" dirty="0" err="1"/>
              <a:t>inefficiencies</a:t>
            </a:r>
            <a:endParaRPr lang="es-ES" sz="2300" dirty="0"/>
          </a:p>
          <a:p>
            <a:pPr marL="0" indent="0" algn="l">
              <a:buNone/>
            </a:pPr>
            <a:r>
              <a:rPr lang="es-ES" sz="2300" b="1" dirty="0" err="1"/>
              <a:t>Methodology</a:t>
            </a:r>
            <a:r>
              <a:rPr lang="es-ES" sz="2300" b="1" dirty="0"/>
              <a:t> </a:t>
            </a:r>
            <a:r>
              <a:rPr lang="en-GB" sz="2300" dirty="0"/>
              <a:t>Serrano-</a:t>
            </a:r>
            <a:r>
              <a:rPr lang="en-GB" sz="2300" dirty="0" err="1"/>
              <a:t>Cinca</a:t>
            </a:r>
            <a:r>
              <a:rPr lang="en-GB" sz="2300" dirty="0"/>
              <a:t> and Mar- </a:t>
            </a:r>
            <a:r>
              <a:rPr lang="en-GB" sz="2300" dirty="0" err="1"/>
              <a:t>Molinero</a:t>
            </a:r>
            <a:r>
              <a:rPr lang="en-GB" sz="2300" dirty="0"/>
              <a:t> (2004, 2005)</a:t>
            </a:r>
          </a:p>
          <a:p>
            <a:pPr marL="0" indent="0" algn="l">
              <a:buNone/>
            </a:pPr>
            <a:r>
              <a:rPr lang="es-ES" sz="2300" dirty="0"/>
              <a:t>DEA </a:t>
            </a:r>
            <a:r>
              <a:rPr lang="es-ES" sz="2300" dirty="0" err="1"/>
              <a:t>combined</a:t>
            </a:r>
            <a:r>
              <a:rPr lang="es-ES" sz="2300" dirty="0"/>
              <a:t> </a:t>
            </a:r>
            <a:r>
              <a:rPr lang="es-ES" sz="2300" dirty="0" err="1"/>
              <a:t>with</a:t>
            </a:r>
            <a:r>
              <a:rPr lang="es-ES" sz="2300" dirty="0"/>
              <a:t> </a:t>
            </a:r>
            <a:r>
              <a:rPr lang="es-ES" sz="2300" dirty="0" err="1"/>
              <a:t>multivariate</a:t>
            </a:r>
            <a:r>
              <a:rPr lang="es-ES" sz="2300" dirty="0"/>
              <a:t> </a:t>
            </a:r>
            <a:r>
              <a:rPr lang="es-ES" sz="2300" dirty="0" err="1"/>
              <a:t>statistical</a:t>
            </a:r>
            <a:r>
              <a:rPr lang="es-ES" sz="2300" dirty="0"/>
              <a:t> </a:t>
            </a:r>
            <a:r>
              <a:rPr lang="es-ES" sz="2300" dirty="0" err="1"/>
              <a:t>techniques</a:t>
            </a:r>
            <a:r>
              <a:rPr lang="es-ES" sz="2300" dirty="0"/>
              <a:t> (</a:t>
            </a:r>
            <a:r>
              <a:rPr lang="es-ES" sz="2300" dirty="0" err="1"/>
              <a:t>visualisation</a:t>
            </a:r>
            <a:r>
              <a:rPr lang="es-ES" sz="2300" dirty="0"/>
              <a:t>)</a:t>
            </a:r>
          </a:p>
          <a:p>
            <a:pPr marL="0" indent="0" algn="l">
              <a:buNone/>
            </a:pPr>
            <a:r>
              <a:rPr lang="en-GB" sz="2300" dirty="0"/>
              <a:t>Advantages</a:t>
            </a:r>
            <a:r>
              <a:rPr lang="en-GB" sz="2300" b="1" dirty="0"/>
              <a:t>: </a:t>
            </a:r>
          </a:p>
          <a:p>
            <a:pPr marL="0" indent="0" algn="l">
              <a:buNone/>
            </a:pPr>
            <a:r>
              <a:rPr lang="en-GB" sz="2300" dirty="0" err="1"/>
              <a:t>i</a:t>
            </a:r>
            <a:r>
              <a:rPr lang="en-GB" sz="2300" dirty="0"/>
              <a:t>) The efficiency scores can be ranked even for efficient units</a:t>
            </a:r>
          </a:p>
          <a:p>
            <a:pPr marL="0" indent="0" algn="l">
              <a:buNone/>
            </a:pPr>
            <a:r>
              <a:rPr lang="en-GB" sz="2300" dirty="0"/>
              <a:t>ii) The weights-zero problem is overcome</a:t>
            </a:r>
          </a:p>
          <a:p>
            <a:pPr marL="0" indent="0" algn="l">
              <a:buNone/>
            </a:pPr>
            <a:r>
              <a:rPr lang="en-GB" sz="2300" dirty="0"/>
              <a:t>iii) Identify sources of inefficiency (consistent)</a:t>
            </a:r>
          </a:p>
          <a:p>
            <a:pPr marL="0" indent="0" algn="l">
              <a:buNone/>
            </a:pPr>
            <a:r>
              <a:rPr lang="en-GB" sz="2300" dirty="0"/>
              <a:t>iv) Identify outliers (and mavericks) without removing them</a:t>
            </a:r>
          </a:p>
          <a:p>
            <a:pPr marL="0" indent="0" algn="l">
              <a:buNone/>
            </a:pPr>
            <a:r>
              <a:rPr lang="en-GB" sz="2300" b="1" dirty="0"/>
              <a:t>Previous applications:</a:t>
            </a:r>
          </a:p>
          <a:p>
            <a:pPr marL="0" indent="0" algn="l">
              <a:buNone/>
            </a:pPr>
            <a:r>
              <a:rPr lang="en-GB" sz="2300" i="1" dirty="0"/>
              <a:t>Transport</a:t>
            </a:r>
            <a:r>
              <a:rPr lang="en-GB" sz="2300" dirty="0"/>
              <a:t> </a:t>
            </a:r>
            <a:r>
              <a:rPr lang="es-ES" sz="23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Ripoll-Zarraga, A.E. &amp; Mar-Molinero, C. (2020). </a:t>
            </a:r>
            <a:r>
              <a:rPr lang="en-US" sz="23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Exploring the reasons for efficiency in Spanish airports. </a:t>
            </a:r>
            <a:r>
              <a:rPr lang="en-US" sz="23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Transport Policy, </a:t>
            </a:r>
            <a:r>
              <a:rPr lang="en-US" sz="23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99, 186-202.</a:t>
            </a:r>
            <a:r>
              <a:rPr lang="en-US" sz="23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3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https://doi.org/10.1016/j.tranpol.2020.08.021</a:t>
            </a:r>
            <a:r>
              <a:rPr lang="en-US" sz="2300" u="none" strike="noStrike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 </a:t>
            </a:r>
            <a:endParaRPr lang="en-US" sz="2300" u="none" strike="noStrike" dirty="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es-ES" sz="23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Ripoll-Zarraga, A.E., Portillo, F., and Mar-Molinero, C. (2023). </a:t>
            </a:r>
            <a:r>
              <a:rPr lang="en-US" sz="2300" dirty="0">
                <a:solidFill>
                  <a:srgbClr val="0E10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impact of the Economic Crisis on the efficiency of Spanish airports: A DEA </a:t>
            </a:r>
            <a:r>
              <a:rPr lang="en-US" sz="2300" dirty="0" err="1">
                <a:solidFill>
                  <a:srgbClr val="0E10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Visualisation</a:t>
            </a:r>
            <a:r>
              <a:rPr lang="en-US" sz="2300" dirty="0">
                <a:solidFill>
                  <a:srgbClr val="0E10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analysis. </a:t>
            </a:r>
            <a:r>
              <a:rPr lang="en-US" sz="23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Research in Transportation Business &amp; Management, </a:t>
            </a:r>
            <a:r>
              <a:rPr lang="en-US" sz="23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100689.</a:t>
            </a:r>
            <a:r>
              <a:rPr lang="en-US" sz="23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3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https://doi.org/10.1016/j.rtbm.2021.100689</a:t>
            </a:r>
            <a:r>
              <a:rPr lang="en-US" sz="2300" u="none" strike="noStrike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 </a:t>
            </a:r>
            <a:endParaRPr lang="en-US" sz="2300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en-GB" sz="2300" i="1" dirty="0"/>
              <a:t>Water</a:t>
            </a:r>
            <a:r>
              <a:rPr lang="en-GB" sz="2300" dirty="0"/>
              <a:t> </a:t>
            </a:r>
            <a:r>
              <a:rPr lang="en-US" sz="2300" spc="-5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Ripoll-Zarraga, A.E. </a:t>
            </a:r>
            <a:r>
              <a:rPr lang="en-US" sz="23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(Forthcoming December 2023). Water provision service: a Visual Study of Data Envelopment Analysis. In (Eds.) </a:t>
            </a:r>
            <a:r>
              <a:rPr lang="en-US" sz="2300" spc="-5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Boubaker</a:t>
            </a:r>
            <a:r>
              <a:rPr lang="en-US" sz="23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, S. &amp; Ngo T., </a:t>
            </a:r>
            <a:r>
              <a:rPr lang="en-US" sz="2300" i="1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Handbook on Data Envelopment Analysis: Applications in Business, Finance, and Sustainability</a:t>
            </a:r>
            <a:r>
              <a:rPr lang="en-US" sz="23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World Scientific.</a:t>
            </a:r>
            <a:endParaRPr lang="en-GB" sz="2300" spc="-5" dirty="0">
              <a:effectLst/>
              <a:latin typeface="Calibri" panose="020F050202020403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29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675" y="366148"/>
            <a:ext cx="12255500" cy="348191"/>
          </a:xfrm>
        </p:spPr>
        <p:txBody>
          <a:bodyPr>
            <a:noAutofit/>
          </a:bodyPr>
          <a:lstStyle/>
          <a:p>
            <a:pPr algn="l"/>
            <a:r>
              <a:rPr lang="es-ES" sz="2400" b="1" dirty="0">
                <a:solidFill>
                  <a:srgbClr val="C00000"/>
                </a:solidFill>
                <a:latin typeface="+mn-lt"/>
              </a:rPr>
              <a:t>Multidimensional </a:t>
            </a:r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Scaling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 (MDS)</a:t>
            </a:r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sz="2000" dirty="0" err="1"/>
              <a:t>Kruskai</a:t>
            </a:r>
            <a:r>
              <a:rPr lang="en-GB" sz="2000" dirty="0"/>
              <a:t> (1960) develops the algorithm (</a:t>
            </a:r>
            <a:r>
              <a:rPr lang="en-GB" sz="2000" dirty="0" err="1"/>
              <a:t>Kruskai</a:t>
            </a:r>
            <a:r>
              <a:rPr lang="en-GB" sz="2000" dirty="0"/>
              <a:t> &amp; Vish, 1978)</a:t>
            </a:r>
          </a:p>
          <a:p>
            <a:pPr marL="0" indent="0">
              <a:buNone/>
            </a:pPr>
            <a:endParaRPr lang="en-GB" sz="2000" dirty="0"/>
          </a:p>
          <a:p>
            <a:pPr marL="0" indent="0" algn="l">
              <a:buNone/>
            </a:pPr>
            <a:r>
              <a:rPr lang="en-GB" sz="2000" dirty="0"/>
              <a:t>Variables=DEA Specifications (n x 1 year)</a:t>
            </a:r>
          </a:p>
          <a:p>
            <a:pPr marL="0" indent="0" algn="l">
              <a:buNone/>
            </a:pPr>
            <a:r>
              <a:rPr lang="en-GB" sz="2000" dirty="0"/>
              <a:t>Objects=DMUs (m x 1 year)</a:t>
            </a:r>
          </a:p>
          <a:p>
            <a:pPr marL="0" indent="0" algn="l">
              <a:buNone/>
            </a:pPr>
            <a:endParaRPr lang="en-GB" dirty="0"/>
          </a:p>
          <a:p>
            <a:pPr marL="0" indent="0" algn="l">
              <a:buNone/>
            </a:pPr>
            <a:endParaRPr lang="en-GB" sz="2800" dirty="0"/>
          </a:p>
          <a:p>
            <a:pPr marL="0" indent="0" algn="l">
              <a:buNone/>
            </a:pPr>
            <a:endParaRPr lang="en-GB" dirty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s-ES" sz="1400" dirty="0"/>
              <a:t>	Mar</a:t>
            </a:r>
            <a:r>
              <a:rPr lang="en-GB" sz="1400" dirty="0"/>
              <a:t>-</a:t>
            </a:r>
            <a:r>
              <a:rPr lang="en-GB" sz="1400" dirty="0" err="1"/>
              <a:t>Molinero</a:t>
            </a:r>
            <a:r>
              <a:rPr lang="en-GB" sz="1400" dirty="0"/>
              <a:t> and Serrano-</a:t>
            </a:r>
            <a:r>
              <a:rPr lang="en-GB" sz="1400" dirty="0" err="1"/>
              <a:t>Cinca</a:t>
            </a:r>
            <a:r>
              <a:rPr lang="en-GB" sz="1400" dirty="0"/>
              <a:t> (2000; 2004; 2005)</a:t>
            </a:r>
          </a:p>
          <a:p>
            <a:pPr marL="0" indent="0">
              <a:buNone/>
            </a:pPr>
            <a:endParaRPr lang="en-GB" sz="1800" dirty="0"/>
          </a:p>
          <a:p>
            <a:pPr algn="l"/>
            <a:r>
              <a:rPr lang="en-GB" dirty="0"/>
              <a:t>MDS approach overcomes data inefficiency or lack of relevant information</a:t>
            </a:r>
          </a:p>
          <a:p>
            <a:pPr marL="0" indent="0" algn="l">
              <a:buNone/>
            </a:pPr>
            <a:r>
              <a:rPr lang="en-GB" dirty="0"/>
              <a:t>   (not disclosures; confidentiality, etc.)</a:t>
            </a:r>
          </a:p>
          <a:p>
            <a:pPr marL="0" indent="0">
              <a:buNone/>
            </a:pPr>
            <a:endParaRPr lang="en-GB" sz="2800" dirty="0"/>
          </a:p>
          <a:p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2EFD4DF-C5FA-AC63-3003-47655A129A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266" y="2558560"/>
            <a:ext cx="65151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524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850" y="199278"/>
            <a:ext cx="12255500" cy="348191"/>
          </a:xfrm>
        </p:spPr>
        <p:txBody>
          <a:bodyPr>
            <a:noAutofit/>
          </a:bodyPr>
          <a:lstStyle/>
          <a:p>
            <a:pPr algn="l"/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Analysis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: Inputs and Outputs</a:t>
            </a:r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es-ES" sz="1800" dirty="0"/>
              <a:t>Descriptive </a:t>
            </a:r>
            <a:r>
              <a:rPr lang="es-ES" sz="1800" dirty="0" err="1"/>
              <a:t>Statistics</a:t>
            </a:r>
            <a:r>
              <a:rPr lang="es-ES" sz="1800" dirty="0"/>
              <a:t> (March, 2020)* </a:t>
            </a:r>
            <a:r>
              <a:rPr lang="es-ES" sz="1800" dirty="0" err="1"/>
              <a:t>Source</a:t>
            </a:r>
            <a:r>
              <a:rPr lang="es-ES" sz="1800" dirty="0"/>
              <a:t>: </a:t>
            </a:r>
            <a:r>
              <a:rPr lang="es-ES" sz="1800" dirty="0" err="1"/>
              <a:t>Minister</a:t>
            </a:r>
            <a:r>
              <a:rPr lang="es-ES" sz="1800" dirty="0"/>
              <a:t> </a:t>
            </a:r>
            <a:r>
              <a:rPr lang="es-ES" sz="1800" dirty="0" err="1"/>
              <a:t>of</a:t>
            </a:r>
            <a:r>
              <a:rPr lang="es-ES" sz="1800" dirty="0"/>
              <a:t> </a:t>
            </a:r>
            <a:r>
              <a:rPr lang="es-ES" sz="1800" dirty="0" err="1"/>
              <a:t>Justice</a:t>
            </a:r>
            <a:r>
              <a:rPr lang="es-ES" sz="1800" dirty="0"/>
              <a:t> (UK)</a:t>
            </a:r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pPr marL="0" indent="0" algn="l">
              <a:buNone/>
            </a:pPr>
            <a:r>
              <a:rPr lang="es-ES" sz="1400" dirty="0"/>
              <a:t>*</a:t>
            </a:r>
            <a:r>
              <a:rPr lang="es-ES" sz="1400" dirty="0" err="1"/>
              <a:t>Except</a:t>
            </a:r>
            <a:r>
              <a:rPr lang="es-ES" sz="1400" dirty="0"/>
              <a:t> </a:t>
            </a:r>
            <a:r>
              <a:rPr lang="es-ES" sz="1400" dirty="0" err="1"/>
              <a:t>Capacity</a:t>
            </a:r>
            <a:r>
              <a:rPr lang="es-ES" sz="1400" dirty="0"/>
              <a:t> (</a:t>
            </a:r>
            <a:r>
              <a:rPr lang="es-ES" sz="1400" dirty="0" err="1"/>
              <a:t>December</a:t>
            </a:r>
            <a:r>
              <a:rPr lang="es-ES" sz="1400" dirty="0"/>
              <a:t> 2020), </a:t>
            </a:r>
            <a:r>
              <a:rPr lang="es-ES" sz="1400" dirty="0" err="1"/>
              <a:t>Investment</a:t>
            </a:r>
            <a:r>
              <a:rPr lang="es-ES" sz="1400" dirty="0"/>
              <a:t> (2020-2021)</a:t>
            </a:r>
          </a:p>
          <a:p>
            <a:pPr marL="0" indent="0" algn="l">
              <a:buNone/>
            </a:pPr>
            <a:r>
              <a:rPr lang="es-ES" sz="1400" dirty="0"/>
              <a:t>Zero </a:t>
            </a:r>
            <a:r>
              <a:rPr lang="es-ES" sz="1400" dirty="0" err="1"/>
              <a:t>values</a:t>
            </a:r>
            <a:r>
              <a:rPr lang="es-ES" sz="1400" dirty="0"/>
              <a:t> are </a:t>
            </a:r>
            <a:r>
              <a:rPr lang="es-ES" sz="1400" dirty="0" err="1"/>
              <a:t>substituted</a:t>
            </a:r>
            <a:r>
              <a:rPr lang="es-ES" sz="1400" dirty="0"/>
              <a:t> </a:t>
            </a:r>
            <a:r>
              <a:rPr lang="es-ES" sz="1400" dirty="0" err="1"/>
              <a:t>by</a:t>
            </a:r>
            <a:r>
              <a:rPr lang="es-ES" sz="1400" dirty="0"/>
              <a:t> 0.0009</a:t>
            </a:r>
            <a:endParaRPr lang="es-ES" sz="1800" dirty="0"/>
          </a:p>
          <a:p>
            <a:pPr algn="l"/>
            <a:r>
              <a:rPr lang="es-ES" sz="1800" dirty="0" err="1"/>
              <a:t>Type</a:t>
            </a:r>
            <a:r>
              <a:rPr lang="es-ES" sz="1800" dirty="0"/>
              <a:t> </a:t>
            </a:r>
            <a:r>
              <a:rPr lang="es-ES" sz="1800" dirty="0" err="1"/>
              <a:t>of</a:t>
            </a:r>
            <a:r>
              <a:rPr lang="es-ES" sz="1800" dirty="0"/>
              <a:t> </a:t>
            </a:r>
            <a:r>
              <a:rPr lang="es-ES" sz="1800" dirty="0" err="1"/>
              <a:t>Prisons</a:t>
            </a:r>
            <a:r>
              <a:rPr lang="es-ES" sz="1800" dirty="0"/>
              <a:t> (2020)</a:t>
            </a:r>
          </a:p>
          <a:p>
            <a:endParaRPr lang="es-ES" sz="1400" dirty="0"/>
          </a:p>
          <a:p>
            <a:endParaRPr lang="es-ES" sz="1400" dirty="0"/>
          </a:p>
          <a:p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9D9D747-DB45-43DA-9E49-913755FF0C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789009"/>
              </p:ext>
            </p:extLst>
          </p:nvPr>
        </p:nvGraphicFramePr>
        <p:xfrm>
          <a:off x="285004" y="4196380"/>
          <a:ext cx="7625936" cy="2438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8779">
                  <a:extLst>
                    <a:ext uri="{9D8B030D-6E8A-4147-A177-3AD203B41FA5}">
                      <a16:colId xmlns:a16="http://schemas.microsoft.com/office/drawing/2014/main" val="2442394568"/>
                    </a:ext>
                  </a:extLst>
                </a:gridCol>
                <a:gridCol w="2562752">
                  <a:extLst>
                    <a:ext uri="{9D8B030D-6E8A-4147-A177-3AD203B41FA5}">
                      <a16:colId xmlns:a16="http://schemas.microsoft.com/office/drawing/2014/main" val="3330345065"/>
                    </a:ext>
                  </a:extLst>
                </a:gridCol>
                <a:gridCol w="1442742">
                  <a:extLst>
                    <a:ext uri="{9D8B030D-6E8A-4147-A177-3AD203B41FA5}">
                      <a16:colId xmlns:a16="http://schemas.microsoft.com/office/drawing/2014/main" val="362573746"/>
                    </a:ext>
                  </a:extLst>
                </a:gridCol>
                <a:gridCol w="1056431">
                  <a:extLst>
                    <a:ext uri="{9D8B030D-6E8A-4147-A177-3AD203B41FA5}">
                      <a16:colId xmlns:a16="http://schemas.microsoft.com/office/drawing/2014/main" val="1979451523"/>
                    </a:ext>
                  </a:extLst>
                </a:gridCol>
                <a:gridCol w="1125232">
                  <a:extLst>
                    <a:ext uri="{9D8B030D-6E8A-4147-A177-3AD203B41FA5}">
                      <a16:colId xmlns:a16="http://schemas.microsoft.com/office/drawing/2014/main" val="3365599011"/>
                    </a:ext>
                  </a:extLst>
                </a:gridCol>
              </a:tblGrid>
              <a:tr h="157983">
                <a:tc>
                  <a:txBody>
                    <a:bodyPr/>
                    <a:lstStyle/>
                    <a:p>
                      <a:pPr algn="just">
                        <a:tabLst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Prison Function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Categories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Male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Female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YOI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140872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just">
                        <a:tabLst>
                          <a:tab pos="457200" algn="l"/>
                        </a:tabLst>
                      </a:pPr>
                      <a:r>
                        <a:rPr lang="en-GB" sz="1600" b="0" dirty="0">
                          <a:effectLst/>
                        </a:rPr>
                        <a:t>Local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N/A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32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6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0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5295522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just">
                        <a:tabLst>
                          <a:tab pos="457200" algn="l"/>
                        </a:tabLst>
                      </a:pPr>
                      <a:r>
                        <a:rPr lang="en-GB" sz="1600" b="0" dirty="0">
                          <a:effectLst/>
                        </a:rPr>
                        <a:t>Open Prisons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D, Female Open, Male YOI Young People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13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2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3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700784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just">
                        <a:tabLst>
                          <a:tab pos="457200" algn="l"/>
                        </a:tabLst>
                      </a:pPr>
                      <a:r>
                        <a:rPr lang="en-GB" sz="1600" b="0" dirty="0">
                          <a:effectLst/>
                        </a:rPr>
                        <a:t>Closed Prisons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B, C, Female Closed, Male Closed YOI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50 (B 8, C 42)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3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4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0940070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just">
                        <a:tabLst>
                          <a:tab pos="457200" algn="l"/>
                        </a:tabLst>
                      </a:pPr>
                      <a:r>
                        <a:rPr lang="en-GB" sz="1600" b="0" dirty="0">
                          <a:effectLst/>
                        </a:rPr>
                        <a:t>High-Security Prisons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A, Dispersal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5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0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0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450642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just">
                        <a:tabLst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Total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b="1" dirty="0">
                          <a:effectLst/>
                        </a:rPr>
                        <a:t>118</a:t>
                      </a:r>
                      <a:endParaRPr lang="en-GB" sz="1600" b="1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b="1" dirty="0">
                          <a:effectLst/>
                        </a:rPr>
                        <a:t>100</a:t>
                      </a:r>
                      <a:endParaRPr lang="en-GB" sz="1600" b="1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b="1" dirty="0">
                          <a:effectLst/>
                        </a:rPr>
                        <a:t>11</a:t>
                      </a:r>
                      <a:endParaRPr lang="en-GB" sz="1600" b="1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</a:tabLst>
                      </a:pPr>
                      <a:r>
                        <a:rPr lang="en-GB" sz="1600" b="1" dirty="0">
                          <a:effectLst/>
                        </a:rPr>
                        <a:t>7</a:t>
                      </a:r>
                      <a:endParaRPr lang="en-GB" sz="1600" b="1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2994231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CD3796D-CDAD-568D-10A0-2C37BF6806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658264"/>
              </p:ext>
            </p:extLst>
          </p:nvPr>
        </p:nvGraphicFramePr>
        <p:xfrm>
          <a:off x="8170373" y="1273086"/>
          <a:ext cx="3736623" cy="121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7510">
                  <a:extLst>
                    <a:ext uri="{9D8B030D-6E8A-4147-A177-3AD203B41FA5}">
                      <a16:colId xmlns:a16="http://schemas.microsoft.com/office/drawing/2014/main" val="1385810109"/>
                    </a:ext>
                  </a:extLst>
                </a:gridCol>
                <a:gridCol w="1919113">
                  <a:extLst>
                    <a:ext uri="{9D8B030D-6E8A-4147-A177-3AD203B41FA5}">
                      <a16:colId xmlns:a16="http://schemas.microsoft.com/office/drawing/2014/main" val="869631932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 algn="just">
                        <a:tabLst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Inputs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Outputs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158665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just">
                        <a:tabLst>
                          <a:tab pos="457200" algn="l"/>
                        </a:tabLst>
                      </a:pPr>
                      <a:r>
                        <a:rPr lang="en-GB" sz="1600" b="0" dirty="0">
                          <a:effectLst/>
                        </a:rPr>
                        <a:t>A Prison Population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457200" algn="l"/>
                        </a:tabLst>
                      </a:pPr>
                      <a:r>
                        <a:rPr lang="es-ES" sz="1600" dirty="0">
                          <a:effectLst/>
                        </a:rPr>
                        <a:t>1 </a:t>
                      </a:r>
                      <a:r>
                        <a:rPr lang="es-ES" sz="1600" dirty="0" err="1">
                          <a:effectLst/>
                        </a:rPr>
                        <a:t>Releases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951444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just">
                        <a:tabLst>
                          <a:tab pos="457200" algn="l"/>
                        </a:tabLst>
                      </a:pPr>
                      <a:r>
                        <a:rPr lang="en-GB" sz="1600" b="0">
                          <a:effectLst/>
                        </a:rPr>
                        <a:t>B Staff</a:t>
                      </a:r>
                      <a:endParaRPr lang="en-GB" sz="1600" b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2 Negative Drug Tests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205132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just">
                        <a:tabLst>
                          <a:tab pos="457200" algn="l"/>
                        </a:tabLst>
                      </a:pPr>
                      <a:r>
                        <a:rPr lang="en-GB" sz="1600" b="0">
                          <a:effectLst/>
                        </a:rPr>
                        <a:t>C Capacity</a:t>
                      </a:r>
                      <a:endParaRPr lang="en-GB" sz="1600" b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448799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just">
                        <a:tabLst>
                          <a:tab pos="457200" algn="l"/>
                        </a:tabLst>
                      </a:pPr>
                      <a:r>
                        <a:rPr lang="en-GB" sz="1600" b="0" dirty="0">
                          <a:effectLst/>
                        </a:rPr>
                        <a:t>D Investment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791314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E3870CA-C694-18EE-6702-9B3B74FAF1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276777"/>
              </p:ext>
            </p:extLst>
          </p:nvPr>
        </p:nvGraphicFramePr>
        <p:xfrm>
          <a:off x="285004" y="1273086"/>
          <a:ext cx="7625936" cy="2194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9136">
                  <a:extLst>
                    <a:ext uri="{9D8B030D-6E8A-4147-A177-3AD203B41FA5}">
                      <a16:colId xmlns:a16="http://schemas.microsoft.com/office/drawing/2014/main" val="3221093744"/>
                    </a:ext>
                  </a:extLst>
                </a:gridCol>
                <a:gridCol w="658039">
                  <a:extLst>
                    <a:ext uri="{9D8B030D-6E8A-4147-A177-3AD203B41FA5}">
                      <a16:colId xmlns:a16="http://schemas.microsoft.com/office/drawing/2014/main" val="3734505353"/>
                    </a:ext>
                  </a:extLst>
                </a:gridCol>
                <a:gridCol w="1149381">
                  <a:extLst>
                    <a:ext uri="{9D8B030D-6E8A-4147-A177-3AD203B41FA5}">
                      <a16:colId xmlns:a16="http://schemas.microsoft.com/office/drawing/2014/main" val="2405935123"/>
                    </a:ext>
                  </a:extLst>
                </a:gridCol>
                <a:gridCol w="1110298">
                  <a:extLst>
                    <a:ext uri="{9D8B030D-6E8A-4147-A177-3AD203B41FA5}">
                      <a16:colId xmlns:a16="http://schemas.microsoft.com/office/drawing/2014/main" val="4254363953"/>
                    </a:ext>
                  </a:extLst>
                </a:gridCol>
                <a:gridCol w="1109227">
                  <a:extLst>
                    <a:ext uri="{9D8B030D-6E8A-4147-A177-3AD203B41FA5}">
                      <a16:colId xmlns:a16="http://schemas.microsoft.com/office/drawing/2014/main" val="789429953"/>
                    </a:ext>
                  </a:extLst>
                </a:gridCol>
                <a:gridCol w="1069855">
                  <a:extLst>
                    <a:ext uri="{9D8B030D-6E8A-4147-A177-3AD203B41FA5}">
                      <a16:colId xmlns:a16="http://schemas.microsoft.com/office/drawing/2014/main" val="362651792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Variable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Obs.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Mean 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Std. Dev.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Min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Max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81283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 dirty="0">
                          <a:effectLst/>
                        </a:rPr>
                        <a:t>Releases (Number)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117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448.97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365.19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1.00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1,553.00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60444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 dirty="0">
                          <a:effectLst/>
                        </a:rPr>
                        <a:t>Negative Drug Tests (Number)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118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12.35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14.87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0.00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102.00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99343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 dirty="0">
                          <a:effectLst/>
                        </a:rPr>
                        <a:t>Prison Population (Number)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117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700.86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366.98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101.00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2,073.00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58929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 dirty="0">
                          <a:effectLst/>
                        </a:rPr>
                        <a:t>Staff (Number of public employees)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102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357.95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150.79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75.00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861.00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27702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 dirty="0">
                          <a:effectLst/>
                        </a:rPr>
                        <a:t>Capacity (Number prisoners)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118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705.81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370.90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96.00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>
                          <a:effectLst/>
                        </a:rPr>
                        <a:t>2,106.00</a:t>
                      </a:r>
                      <a:endParaRPr lang="en-GB" sz="16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45496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b="0" dirty="0">
                          <a:effectLst/>
                        </a:rPr>
                        <a:t>Investment (£)</a:t>
                      </a:r>
                      <a:endParaRPr lang="en-GB" sz="1600" b="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118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21,900,000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11,300,000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4,280,909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GB" sz="1600" dirty="0">
                          <a:effectLst/>
                        </a:rPr>
                        <a:t>71,800,000</a:t>
                      </a:r>
                      <a:endParaRPr lang="en-GB" sz="16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6581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369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675" y="333523"/>
            <a:ext cx="12255500" cy="348191"/>
          </a:xfrm>
        </p:spPr>
        <p:txBody>
          <a:bodyPr>
            <a:noAutofit/>
          </a:bodyPr>
          <a:lstStyle/>
          <a:p>
            <a:pPr algn="l"/>
            <a:r>
              <a:rPr lang="es-ES" sz="2400" b="1" dirty="0" err="1">
                <a:solidFill>
                  <a:srgbClr val="C00000"/>
                </a:solidFill>
                <a:latin typeface="+mn-lt"/>
              </a:rPr>
              <a:t>Analysis</a:t>
            </a:r>
            <a:r>
              <a:rPr lang="es-ES" sz="2400" b="1" dirty="0">
                <a:solidFill>
                  <a:srgbClr val="C00000"/>
                </a:solidFill>
                <a:latin typeface="+mn-lt"/>
              </a:rPr>
              <a:t>: Inputs and Outputs</a:t>
            </a:r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8763434-F816-2E11-DA64-1985F7D73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95592"/>
              </p:ext>
            </p:extLst>
          </p:nvPr>
        </p:nvGraphicFramePr>
        <p:xfrm>
          <a:off x="196849" y="1004597"/>
          <a:ext cx="11798301" cy="57833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26804">
                  <a:extLst>
                    <a:ext uri="{9D8B030D-6E8A-4147-A177-3AD203B41FA5}">
                      <a16:colId xmlns:a16="http://schemas.microsoft.com/office/drawing/2014/main" val="2024678225"/>
                    </a:ext>
                  </a:extLst>
                </a:gridCol>
                <a:gridCol w="5360982">
                  <a:extLst>
                    <a:ext uri="{9D8B030D-6E8A-4147-A177-3AD203B41FA5}">
                      <a16:colId xmlns:a16="http://schemas.microsoft.com/office/drawing/2014/main" val="2991244300"/>
                    </a:ext>
                  </a:extLst>
                </a:gridCol>
                <a:gridCol w="2510515">
                  <a:extLst>
                    <a:ext uri="{9D8B030D-6E8A-4147-A177-3AD203B41FA5}">
                      <a16:colId xmlns:a16="http://schemas.microsoft.com/office/drawing/2014/main" val="2901501773"/>
                    </a:ext>
                  </a:extLst>
                </a:gridCol>
              </a:tblGrid>
              <a:tr h="279674">
                <a:tc>
                  <a:txBody>
                    <a:bodyPr/>
                    <a:lstStyle/>
                    <a:p>
                      <a:pPr marR="80010" indent="158115"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400" dirty="0">
                          <a:effectLst/>
                        </a:rPr>
                        <a:t>DEA Specifications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99" marR="38199" marT="0" marB="0"/>
                </a:tc>
                <a:tc>
                  <a:txBody>
                    <a:bodyPr/>
                    <a:lstStyle/>
                    <a:p>
                      <a:pPr marR="80010"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400" dirty="0">
                          <a:effectLst/>
                        </a:rPr>
                        <a:t>Inputs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99" marR="38199" marT="0" marB="0"/>
                </a:tc>
                <a:tc>
                  <a:txBody>
                    <a:bodyPr/>
                    <a:lstStyle/>
                    <a:p>
                      <a:pPr marR="80010"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400">
                          <a:effectLst/>
                        </a:rPr>
                        <a:t>Outputs</a:t>
                      </a:r>
                      <a:endParaRPr lang="en-GB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99" marR="38199" marT="0" marB="0"/>
                </a:tc>
                <a:extLst>
                  <a:ext uri="{0D108BD9-81ED-4DB2-BD59-A6C34878D82A}">
                    <a16:rowId xmlns:a16="http://schemas.microsoft.com/office/drawing/2014/main" val="1527828519"/>
                  </a:ext>
                </a:extLst>
              </a:tr>
              <a:tr h="534529">
                <a:tc>
                  <a:txBody>
                    <a:bodyPr/>
                    <a:lstStyle/>
                    <a:p>
                      <a:pPr marR="80010"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300" b="0" dirty="0">
                          <a:effectLst/>
                        </a:rPr>
                        <a:t>ABCD12 Traditional DEA model</a:t>
                      </a:r>
                      <a:endParaRPr lang="en-GB" sz="13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99" marR="38199" marT="0" marB="0"/>
                </a:tc>
                <a:tc>
                  <a:txBody>
                    <a:bodyPr/>
                    <a:lstStyle/>
                    <a:p>
                      <a:pPr marR="80010" algn="l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300" dirty="0">
                          <a:effectLst/>
                        </a:rPr>
                        <a:t>ABCD (Prison Population, Staff, Operational Capacity, Investment)</a:t>
                      </a:r>
                      <a:endParaRPr lang="en-GB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99" marR="38199" marT="0" marB="0"/>
                </a:tc>
                <a:tc>
                  <a:txBody>
                    <a:bodyPr/>
                    <a:lstStyle/>
                    <a:p>
                      <a:pPr marR="80010" algn="l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300" dirty="0">
                          <a:effectLst/>
                        </a:rPr>
                        <a:t>12 (Releases, Negative Drug Tests)</a:t>
                      </a:r>
                      <a:endParaRPr lang="en-GB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99" marR="38199" marT="0" marB="0"/>
                </a:tc>
                <a:extLst>
                  <a:ext uri="{0D108BD9-81ED-4DB2-BD59-A6C34878D82A}">
                    <a16:rowId xmlns:a16="http://schemas.microsoft.com/office/drawing/2014/main" val="220090211"/>
                  </a:ext>
                </a:extLst>
              </a:tr>
              <a:tr h="4963001">
                <a:tc>
                  <a:txBody>
                    <a:bodyPr/>
                    <a:lstStyle/>
                    <a:p>
                      <a:pPr marR="80010"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300" b="0" dirty="0">
                          <a:effectLst/>
                        </a:rPr>
                        <a:t>A1, A2, B1, B2, C1, C2,D1, D2, A12, B12, C12, D12</a:t>
                      </a:r>
                    </a:p>
                    <a:p>
                      <a:pPr marR="80010"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300" b="0" dirty="0">
                          <a:effectLst/>
                        </a:rPr>
                        <a:t> AB1, AB2, AB12</a:t>
                      </a:r>
                    </a:p>
                    <a:p>
                      <a:pPr marR="80010"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300" b="0" dirty="0">
                          <a:effectLst/>
                        </a:rPr>
                        <a:t>AC1, AC2, AC12</a:t>
                      </a:r>
                    </a:p>
                    <a:p>
                      <a:pPr marR="80010"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300" b="0" dirty="0">
                          <a:effectLst/>
                        </a:rPr>
                        <a:t>AD1, AD2, AD12</a:t>
                      </a:r>
                    </a:p>
                    <a:p>
                      <a:pPr marR="80010"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300" b="0" dirty="0">
                          <a:effectLst/>
                        </a:rPr>
                        <a:t>BC1, BC2, BC12</a:t>
                      </a:r>
                    </a:p>
                    <a:p>
                      <a:pPr marR="80010"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300" b="0" dirty="0">
                          <a:effectLst/>
                        </a:rPr>
                        <a:t>BD1, BD2, BD12</a:t>
                      </a:r>
                    </a:p>
                    <a:p>
                      <a:pPr marR="80010"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300" b="0" dirty="0">
                          <a:effectLst/>
                        </a:rPr>
                        <a:t>CD1, CD2, CD12</a:t>
                      </a:r>
                    </a:p>
                    <a:p>
                      <a:pPr marR="80010"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300" b="0" dirty="0">
                          <a:effectLst/>
                        </a:rPr>
                        <a:t> ABC1, ABC2, ABC12</a:t>
                      </a:r>
                    </a:p>
                    <a:p>
                      <a:pPr marR="80010"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300" b="0" dirty="0">
                          <a:effectLst/>
                        </a:rPr>
                        <a:t>ABD1, ABD2, ABD12</a:t>
                      </a:r>
                    </a:p>
                    <a:p>
                      <a:pPr marR="80010"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300" b="0" dirty="0">
                          <a:effectLst/>
                        </a:rPr>
                        <a:t>ACD1, ACD2, ACD12</a:t>
                      </a:r>
                    </a:p>
                    <a:p>
                      <a:pPr marR="80010"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300" b="0" dirty="0">
                          <a:effectLst/>
                        </a:rPr>
                        <a:t>BCD1, BCD2, BCD12</a:t>
                      </a:r>
                    </a:p>
                    <a:p>
                      <a:pPr marR="80010"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300" b="0" dirty="0">
                          <a:effectLst/>
                        </a:rPr>
                        <a:t>ABCD1, ABCD2</a:t>
                      </a:r>
                      <a:endParaRPr lang="en-GB" sz="13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99" marR="38199" marT="0" marB="0"/>
                </a:tc>
                <a:tc>
                  <a:txBody>
                    <a:bodyPr/>
                    <a:lstStyle/>
                    <a:p>
                      <a:pPr marR="80010"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300" dirty="0">
                          <a:effectLst/>
                        </a:rPr>
                        <a:t>A (Prison Population), B (Staff), C (Operational Capacity), D (Investment)</a:t>
                      </a:r>
                    </a:p>
                    <a:p>
                      <a:pPr marR="80010" algn="l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300" dirty="0">
                          <a:effectLst/>
                        </a:rPr>
                        <a:t>AB (Prison Population &amp; Staff)</a:t>
                      </a:r>
                    </a:p>
                    <a:p>
                      <a:pPr marR="80010" algn="l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300" dirty="0">
                          <a:effectLst/>
                        </a:rPr>
                        <a:t>AC (Prison Population &amp; Operational Capacity)</a:t>
                      </a:r>
                    </a:p>
                    <a:p>
                      <a:pPr marR="80010" algn="l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300" dirty="0">
                          <a:effectLst/>
                        </a:rPr>
                        <a:t>AD (Prison Population &amp; Investment)</a:t>
                      </a:r>
                    </a:p>
                    <a:p>
                      <a:pPr marR="80010" algn="l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300" dirty="0">
                          <a:effectLst/>
                        </a:rPr>
                        <a:t>BC (Staff &amp; Operational Capacity</a:t>
                      </a:r>
                    </a:p>
                    <a:p>
                      <a:pPr marR="80010"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300" dirty="0">
                          <a:effectLst/>
                        </a:rPr>
                        <a:t>BD (Staff &amp; Investment)</a:t>
                      </a:r>
                    </a:p>
                    <a:p>
                      <a:pPr marR="80010"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300" dirty="0">
                          <a:effectLst/>
                        </a:rPr>
                        <a:t>CD (Operational Capacity &amp; Investment)</a:t>
                      </a:r>
                    </a:p>
                    <a:p>
                      <a:pPr marR="80010" algn="l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300" dirty="0">
                          <a:effectLst/>
                        </a:rPr>
                        <a:t>ABC (Prison Population, Staff &amp; Operational Capacity)</a:t>
                      </a:r>
                    </a:p>
                    <a:p>
                      <a:pPr marR="80010" algn="l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300" dirty="0">
                          <a:effectLst/>
                        </a:rPr>
                        <a:t>ABD (Prison Population, Staff &amp; Investment)</a:t>
                      </a:r>
                    </a:p>
                    <a:p>
                      <a:pPr marR="80010" algn="l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300" dirty="0">
                          <a:effectLst/>
                        </a:rPr>
                        <a:t>ACD (Prison Population, Operational Capacity &amp; Investment)</a:t>
                      </a:r>
                    </a:p>
                    <a:p>
                      <a:pPr marR="80010" algn="l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300" dirty="0">
                          <a:effectLst/>
                        </a:rPr>
                        <a:t>BCD (Staff, Operational Capacity &amp; Investment)</a:t>
                      </a:r>
                    </a:p>
                    <a:p>
                      <a:pPr marR="80010" algn="l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300" dirty="0">
                          <a:effectLst/>
                        </a:rPr>
                        <a:t>ABCD (Prison Population, Staff, Operational Capacity &amp; Investment)</a:t>
                      </a:r>
                      <a:endParaRPr lang="en-GB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99" marR="38199" marT="0" marB="0"/>
                </a:tc>
                <a:tc>
                  <a:txBody>
                    <a:bodyPr/>
                    <a:lstStyle/>
                    <a:p>
                      <a:pPr marR="80010" algn="l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300" dirty="0">
                          <a:effectLst/>
                        </a:rPr>
                        <a:t>1 (Releases)</a:t>
                      </a:r>
                    </a:p>
                    <a:p>
                      <a:pPr marR="80010" algn="l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300" dirty="0">
                          <a:effectLst/>
                        </a:rPr>
                        <a:t>2 (Negative Drug Tests)</a:t>
                      </a:r>
                    </a:p>
                    <a:p>
                      <a:pPr marR="80010" algn="l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300" dirty="0">
                          <a:effectLst/>
                        </a:rPr>
                        <a:t>12 (Releases &amp; Negative Drug Tests)</a:t>
                      </a:r>
                    </a:p>
                    <a:p>
                      <a:pPr marR="80010" algn="l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6286500" algn="l"/>
                          <a:tab pos="5314950" algn="l"/>
                          <a:tab pos="6286500" algn="l"/>
                        </a:tabLs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1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99" marR="38199" marT="0" marB="0"/>
                </a:tc>
                <a:extLst>
                  <a:ext uri="{0D108BD9-81ED-4DB2-BD59-A6C34878D82A}">
                    <a16:rowId xmlns:a16="http://schemas.microsoft.com/office/drawing/2014/main" val="2624461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6397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6b902693-1074-40aa-9e21-d89446a2ebb5}" enabled="0" method="" siteId="{6b902693-1074-40aa-9e21-d89446a2ebb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2637</TotalTime>
  <Words>2615</Words>
  <Application>Microsoft Office PowerPoint</Application>
  <PresentationFormat>Widescreen</PresentationFormat>
  <Paragraphs>628</Paragraphs>
  <Slides>21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(Body)</vt:lpstr>
      <vt:lpstr>Calibri Light</vt:lpstr>
      <vt:lpstr>Cambria Math</vt:lpstr>
      <vt:lpstr>Gotham-Bold</vt:lpstr>
      <vt:lpstr>Times New Roman</vt:lpstr>
      <vt:lpstr>Office Theme</vt:lpstr>
      <vt:lpstr>  </vt:lpstr>
      <vt:lpstr>Outline</vt:lpstr>
      <vt:lpstr>Methodological Efficiency Approaches</vt:lpstr>
      <vt:lpstr>Methodological Efficiency Approaches</vt:lpstr>
      <vt:lpstr>Methodological Efficiency Approaches</vt:lpstr>
      <vt:lpstr>DEA Visualisation: DEA &amp; Multivariate Statistical Techniques</vt:lpstr>
      <vt:lpstr>Multidimensional Scaling (MDS)</vt:lpstr>
      <vt:lpstr>Analysis: Inputs and Outputs</vt:lpstr>
      <vt:lpstr>Analysis: Inputs and Outputs</vt:lpstr>
      <vt:lpstr>Methodology: 1st Stage DEA-BCC Model</vt:lpstr>
      <vt:lpstr>Methodology: 2nd Stage i. Factor Analysis (Unrotated &amp; Rotated)</vt:lpstr>
      <vt:lpstr>Methodology: 3rd Mapping Individual Differences Scaling (INDSCAL)</vt:lpstr>
      <vt:lpstr>Methodology: 3rd Mapping Individual Differences Scaling (INDSCAL)</vt:lpstr>
      <vt:lpstr>Methodology: 3rd Mapping Individual Differences Scaling (INDSCAL) Cluster Analysis Stand.</vt:lpstr>
      <vt:lpstr>Methodology: 3rd Mapping Individual Differences Scaling (INDSCAL) Cluster Analysis</vt:lpstr>
      <vt:lpstr>Methodology: 4th Stage ProFit</vt:lpstr>
      <vt:lpstr>Methodology: ProFit</vt:lpstr>
      <vt:lpstr>Methodology: ProFit</vt:lpstr>
      <vt:lpstr>Methodology: ProFit</vt:lpstr>
      <vt:lpstr>Conclusions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Emrouznejad, Ali Prof (Surrey Business Schl)</dc:creator>
  <cp:lastModifiedBy>Ane Elixabete Ripoll Zarraga</cp:lastModifiedBy>
  <cp:revision>45</cp:revision>
  <dcterms:created xsi:type="dcterms:W3CDTF">2023-08-24T14:59:56Z</dcterms:created>
  <dcterms:modified xsi:type="dcterms:W3CDTF">2023-11-21T17:52:58Z</dcterms:modified>
</cp:coreProperties>
</file>