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4"/>
  </p:notesMasterIdLst>
  <p:sldIdLst>
    <p:sldId id="280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05" r:id="rId12"/>
    <p:sldId id="299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838"/>
  </p:normalViewPr>
  <p:slideViewPr>
    <p:cSldViewPr snapToGrid="0" snapToObjects="1">
      <p:cViewPr varScale="1">
        <p:scale>
          <a:sx n="66" d="100"/>
          <a:sy n="66" d="100"/>
        </p:scale>
        <p:origin x="3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169C6-5D55-E544-8AC2-72ECA2E270E9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60E00-FFF2-3C43-8B2D-7E5C9129A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/>
              <a:t>Insight into the importance of managerial knowledge and experience for the technical efficiency of Polish regional airports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airports‘ operators competences and skills are considered as environmental variables meaning that are not controllable or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changeable at least in the short-term.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changeable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CEOs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changing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In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sesthe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term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graduate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</a:t>
            </a:r>
            <a:endParaRPr lang="pl-P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shortermi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period of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analysis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</a:t>
            </a:r>
            <a:endParaRPr lang="pl-PL" b="1" dirty="0">
              <a:effectLst/>
            </a:endParaRP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15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15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06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8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2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51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82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82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82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82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60E00-FFF2-3C43-8B2D-7E5C9129A9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5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EE567D-1345-C641-BB92-A9BFA4A75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B3E3A6-822F-B14F-9F6C-4148ED371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595BB2-A1CC-AC4D-A99D-613C33F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66A678-6978-5B4A-9B53-119894B2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D5048D-1E55-0D4D-92E7-3B76049D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7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58491-2233-0C41-B2E6-FDC43CCBA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067D64E-B1CC-6743-B8B6-CD349ED0E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0F9F4B-1672-0E48-AA79-592DD8A65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BBAC9F-06F8-2D40-B6EB-685C670EA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02814C-CD05-124B-8367-346D98B0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4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71C1B85-3C14-6A44-937E-6DE92614AA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E5E2D3E-C44A-0642-8566-3950F141A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9A79B6-3A20-534A-8377-5D0936A0A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DD1AA2-4CAB-0B4C-A5B9-C0069978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1F2AA1-C24D-9646-9F1F-C3B5A296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4E88CA-6079-5440-8940-516D4130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5910C8-AA87-C547-B42E-353E39EA2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658458-614C-8F49-8335-E50CD38D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6EE62F-8217-1249-A72D-1FD0FD36C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BEC025-B6F3-4E42-A1C3-112D2BBF3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2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906051-FD1D-8141-B476-03B70512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41C34F-6E2D-BC4B-93B5-A38BF10C8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76722D-3EAB-7B41-AE8B-1796D006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62F089-2FC7-0E40-A878-53DEF487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165012-1822-F847-BEFA-9C87A22B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70DD35-2B77-A84D-98EE-28EC234E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02D5FB-CCF9-8F48-BE32-CC3B9B748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9126AD7-6EEA-EB43-BD18-308373CF0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34B4787-5555-D944-8321-98D56F79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02568A-2C27-4145-9275-1CF51967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BC2CA53-7B71-4344-8830-D4676715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2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6DEDD0-4197-CA4F-A8CA-6AD1EA43C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702E8C4-090B-764F-97D1-09B0DF062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2C94B6-A1AC-7F4A-BCD6-DE193C706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FA517E7-E700-AE48-AC67-D406BFF72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3C49A0C-DC36-EA40-8E13-3885D645F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A163799-F496-CC41-9537-F7CBEDEA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8CD785B-D6A6-5E4C-9722-500C5636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ADF1791-399E-0041-8F35-AF67D7F2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3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50C477-C384-A942-9A9F-BA7DD829D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79CD52D-3234-6541-A291-9A57B6A9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20C9C6C-1CE7-224E-B971-C975CC152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74961E9-D070-C144-8390-07505AD9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2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9D40989-F207-7C4D-BCE8-9A99B7A8F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CFAB61D-536F-574B-A960-7E3E7FAC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666C6-46C9-3D47-848F-D96122421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6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FC292-5451-3A48-A52D-42424DBEA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8AF44-A733-444B-AD53-9BABBAB1E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6D9B461-352B-AF46-BBDA-3D58CA554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666FCF8-623E-2C41-BDEC-F7A534A7E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0DB738B-C161-A246-8397-D1F00AABF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49A8477-F427-B64C-AF6F-D4B0A0A0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2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AD8F8-1EA7-2447-BB9F-7AC7BE0E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0E88565-FE17-BD41-BB20-03CCE20BA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DE0F487-E580-D24D-9216-C285ECE41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857465-54F1-6B44-9838-93799DA4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F700594-1004-1E42-A6A1-8EE5CC0EF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F4C374-44EC-6A46-AF65-148CD0D6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5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47E605A-7A4B-5742-AD9D-CCE54975E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161D4D-53D2-BB4B-A5DF-08433AFA3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3F98FD-A94E-2946-8DD3-8108E3DEA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0E79C-7F3B-1E40-BCA5-2EFDEF606446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262545-5974-F54A-AC17-9FB7B26C5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AA13E0-93D0-964B-9E99-7AC5675C8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D6795-D9B6-144A-961A-A4DED8F23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6930C5-E6B3-2049-A663-A6041AE4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692" y="1807463"/>
            <a:ext cx="9144000" cy="348883"/>
          </a:xfrm>
        </p:spPr>
        <p:txBody>
          <a:bodyPr>
            <a:normAutofit fontScale="90000"/>
          </a:bodyPr>
          <a:lstStyle/>
          <a:p>
            <a:br>
              <a:rPr lang="es-ES" sz="4000" b="1" dirty="0"/>
            </a:br>
            <a:br>
              <a:rPr lang="es-ES" sz="4000" b="1" dirty="0"/>
            </a:br>
            <a:br>
              <a:rPr lang="es-ES" sz="4000" b="1" dirty="0"/>
            </a:br>
            <a:endParaRPr lang="en-US" sz="4000" b="1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026379-E218-204C-999D-C3D29F32D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037" y="1637732"/>
            <a:ext cx="10781730" cy="4749420"/>
          </a:xfrm>
        </p:spPr>
        <p:txBody>
          <a:bodyPr>
            <a:normAutofit fontScale="92500" lnSpcReduction="20000"/>
          </a:bodyPr>
          <a:lstStyle/>
          <a:p>
            <a:endParaRPr lang="en-US" b="1" dirty="0"/>
          </a:p>
          <a:p>
            <a:r>
              <a:rPr lang="es-ES" sz="3400" b="1" dirty="0" err="1"/>
              <a:t>The</a:t>
            </a:r>
            <a:r>
              <a:rPr lang="es-ES" sz="3400" b="1" dirty="0"/>
              <a:t> 2019 </a:t>
            </a:r>
            <a:r>
              <a:rPr lang="es-ES" sz="3400" b="1" dirty="0" err="1"/>
              <a:t>Spanish</a:t>
            </a:r>
            <a:r>
              <a:rPr lang="es-ES" sz="3400" b="1" dirty="0"/>
              <a:t> STATA </a:t>
            </a:r>
            <a:r>
              <a:rPr lang="es-ES" sz="3400" b="1" dirty="0" err="1"/>
              <a:t>Conference</a:t>
            </a:r>
            <a:br>
              <a:rPr lang="es-ES" sz="3400" b="1" dirty="0"/>
            </a:br>
            <a:endParaRPr lang="es-ES" sz="3400" b="1" dirty="0"/>
          </a:p>
          <a:p>
            <a:r>
              <a:rPr lang="es-ES" sz="2600" dirty="0"/>
              <a:t>Madrid, 17th </a:t>
            </a:r>
            <a:r>
              <a:rPr lang="es-ES" sz="2600" dirty="0" err="1"/>
              <a:t>October</a:t>
            </a:r>
            <a:r>
              <a:rPr lang="es-ES" sz="2600" dirty="0"/>
              <a:t> 2019</a:t>
            </a:r>
            <a:br>
              <a:rPr lang="es-ES" sz="2600" dirty="0"/>
            </a:br>
            <a:br>
              <a:rPr lang="es-ES" sz="3400" b="1" dirty="0"/>
            </a:br>
            <a:r>
              <a:rPr lang="es-ES" sz="3400" b="1" i="1" dirty="0"/>
              <a:t>A</a:t>
            </a:r>
            <a:r>
              <a:rPr lang="pl-PL" sz="3400" b="1" i="1" dirty="0"/>
              <a:t>irports’ </a:t>
            </a:r>
            <a:r>
              <a:rPr lang="es-ES" sz="3400" b="1" i="1" dirty="0" err="1"/>
              <a:t>managerial</a:t>
            </a:r>
            <a:r>
              <a:rPr lang="es-ES" sz="3400" b="1" i="1" dirty="0"/>
              <a:t> </a:t>
            </a:r>
            <a:r>
              <a:rPr lang="es-ES" sz="3400" b="1" i="1" dirty="0" err="1"/>
              <a:t>practices</a:t>
            </a:r>
            <a:r>
              <a:rPr lang="es-ES" sz="3400" b="1" i="1" dirty="0"/>
              <a:t> and </a:t>
            </a:r>
            <a:r>
              <a:rPr lang="es-ES" sz="3400" b="1" i="1" dirty="0" err="1"/>
              <a:t>efficiency</a:t>
            </a:r>
            <a:endParaRPr lang="en-US" sz="3400" b="1" dirty="0"/>
          </a:p>
          <a:p>
            <a:endParaRPr lang="en-US" sz="2600" b="1" dirty="0"/>
          </a:p>
          <a:p>
            <a:r>
              <a:rPr lang="en-US" sz="2600" b="1" dirty="0" err="1"/>
              <a:t>Ane</a:t>
            </a:r>
            <a:r>
              <a:rPr lang="en-US" sz="2600" b="1" dirty="0"/>
              <a:t> </a:t>
            </a:r>
            <a:r>
              <a:rPr lang="pl-PL" sz="2600" b="1" dirty="0"/>
              <a:t>Elixabete Ripoll-Zarraga</a:t>
            </a:r>
            <a:endParaRPr lang="en-GB" sz="2600" b="1" dirty="0"/>
          </a:p>
          <a:p>
            <a:r>
              <a:rPr lang="en-GB" sz="2600" i="1" dirty="0"/>
              <a:t>(Universidad </a:t>
            </a:r>
            <a:r>
              <a:rPr lang="en-GB" sz="2600" i="1" dirty="0" err="1"/>
              <a:t>Pontificia</a:t>
            </a:r>
            <a:r>
              <a:rPr lang="en-GB" sz="2600" i="1" dirty="0"/>
              <a:t> de </a:t>
            </a:r>
            <a:r>
              <a:rPr lang="en-GB" sz="2600" i="1" dirty="0" err="1"/>
              <a:t>Comillas</a:t>
            </a:r>
            <a:r>
              <a:rPr lang="en-GB" sz="2600" i="1" dirty="0"/>
              <a:t>)</a:t>
            </a:r>
            <a:endParaRPr lang="pl-PL" sz="2600" i="1" dirty="0"/>
          </a:p>
          <a:p>
            <a:endParaRPr lang="en-US" sz="2600" b="1" dirty="0"/>
          </a:p>
          <a:p>
            <a:r>
              <a:rPr lang="en-US" sz="2600" b="1" dirty="0"/>
              <a:t>Sonia </a:t>
            </a:r>
            <a:r>
              <a:rPr lang="en-US" sz="2600" b="1" dirty="0" err="1"/>
              <a:t>Huderek-Glapska</a:t>
            </a:r>
            <a:endParaRPr lang="en-US" sz="2600" b="1" dirty="0"/>
          </a:p>
          <a:p>
            <a:r>
              <a:rPr lang="en-US" sz="2600" b="1" dirty="0"/>
              <a:t> </a:t>
            </a:r>
            <a:r>
              <a:rPr lang="en-US" sz="2600" i="1" dirty="0"/>
              <a:t>(Poznan University of Economics and Business)</a:t>
            </a:r>
            <a:endParaRPr lang="en-US" sz="2600" b="1" dirty="0"/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03CB865-97BA-994F-A227-0EE45A9C8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3259" y="361016"/>
            <a:ext cx="3132000" cy="108839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00" y="118134"/>
            <a:ext cx="2052000" cy="139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90" y="658268"/>
            <a:ext cx="2198919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3759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457"/>
          </a:xfrm>
        </p:spPr>
        <p:txBody>
          <a:bodyPr>
            <a:normAutofit/>
          </a:bodyPr>
          <a:lstStyle/>
          <a:p>
            <a:r>
              <a:rPr lang="en-GB" sz="3200" b="1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15338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results conclude that aircraft movements and non-aeronautical income are relevant outputs enhancing passengers. </a:t>
            </a:r>
          </a:p>
          <a:p>
            <a:r>
              <a:rPr lang="en-GB" dirty="0"/>
              <a:t>Costs such as depreciation, operating and non-operating costs have a negative impact.</a:t>
            </a:r>
          </a:p>
          <a:p>
            <a:r>
              <a:rPr lang="en-GB" dirty="0"/>
              <a:t>Airports experimenting changes in management drop their efficiency, as well as airports with competitors (medium and small) in their catchment area.</a:t>
            </a:r>
          </a:p>
          <a:p>
            <a:r>
              <a:rPr lang="en-GB" dirty="0"/>
              <a:t>The field of specialisation in air transport is not relevant or in some cases may increase inefficiency.</a:t>
            </a:r>
          </a:p>
          <a:p>
            <a:r>
              <a:rPr lang="en-GB" dirty="0"/>
              <a:t>Airports are individual business with specific organisational and corporate governance that is essential to take into account even though the manager has relevant experience managing other airports.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08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6930C5-E6B3-2049-A663-A6041AE4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692" y="1807463"/>
            <a:ext cx="9144000" cy="348883"/>
          </a:xfrm>
        </p:spPr>
        <p:txBody>
          <a:bodyPr>
            <a:normAutofit fontScale="90000"/>
          </a:bodyPr>
          <a:lstStyle/>
          <a:p>
            <a:br>
              <a:rPr lang="es-ES" sz="4000" b="1" dirty="0"/>
            </a:br>
            <a:br>
              <a:rPr lang="es-ES" sz="4000" b="1" dirty="0"/>
            </a:br>
            <a:br>
              <a:rPr lang="es-ES" sz="4000" b="1" dirty="0"/>
            </a:br>
            <a:endParaRPr lang="en-US" sz="4000" b="1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026379-E218-204C-999D-C3D29F32D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037" y="1637732"/>
            <a:ext cx="10781730" cy="4749420"/>
          </a:xfrm>
        </p:spPr>
        <p:txBody>
          <a:bodyPr>
            <a:normAutofit/>
          </a:bodyPr>
          <a:lstStyle/>
          <a:p>
            <a:endParaRPr lang="en-US" b="1" dirty="0"/>
          </a:p>
          <a:p>
            <a:r>
              <a:rPr lang="es-ES" sz="3400" b="1" i="1" dirty="0" err="1"/>
              <a:t>Thank</a:t>
            </a:r>
            <a:r>
              <a:rPr lang="es-ES" sz="3400" b="1" i="1" dirty="0"/>
              <a:t> </a:t>
            </a:r>
            <a:r>
              <a:rPr lang="es-ES" sz="3400" b="1" i="1" dirty="0" err="1"/>
              <a:t>you</a:t>
            </a:r>
            <a:r>
              <a:rPr lang="es-ES" sz="3400" b="1" i="1" dirty="0"/>
              <a:t> </a:t>
            </a:r>
            <a:r>
              <a:rPr lang="es-ES" sz="3400" b="1" i="1" dirty="0" err="1"/>
              <a:t>for</a:t>
            </a:r>
            <a:r>
              <a:rPr lang="es-ES" sz="3400" b="1" i="1" dirty="0"/>
              <a:t> </a:t>
            </a:r>
            <a:r>
              <a:rPr lang="es-ES" sz="3400" b="1" i="1" dirty="0" err="1"/>
              <a:t>your</a:t>
            </a:r>
            <a:r>
              <a:rPr lang="es-ES" sz="3400" b="1" i="1" dirty="0"/>
              <a:t> </a:t>
            </a:r>
            <a:r>
              <a:rPr lang="es-ES" sz="3400" b="1" i="1" dirty="0" err="1"/>
              <a:t>attention</a:t>
            </a:r>
            <a:r>
              <a:rPr lang="es-ES" sz="3400" b="1" i="1" dirty="0"/>
              <a:t>!!! </a:t>
            </a:r>
          </a:p>
          <a:p>
            <a:endParaRPr lang="es-ES" sz="3400" b="1" i="1" dirty="0"/>
          </a:p>
          <a:p>
            <a:r>
              <a:rPr lang="es-ES" sz="3400" b="1" i="1" dirty="0" err="1"/>
              <a:t>Discussion</a:t>
            </a:r>
            <a:r>
              <a:rPr lang="es-ES" sz="3400" b="1" i="1" dirty="0"/>
              <a:t> </a:t>
            </a:r>
          </a:p>
          <a:p>
            <a:endParaRPr lang="en-US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03CB865-97BA-994F-A227-0EE45A9C8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3259" y="239574"/>
            <a:ext cx="3304032" cy="11481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00" y="118134"/>
            <a:ext cx="2052000" cy="139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90" y="658268"/>
            <a:ext cx="2198919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715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B1AD1B3-3D24-DC42-893E-E1083F5C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08393"/>
              </p:ext>
            </p:extLst>
          </p:nvPr>
        </p:nvGraphicFramePr>
        <p:xfrm>
          <a:off x="105324" y="124701"/>
          <a:ext cx="11896176" cy="660622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470136">
                  <a:extLst>
                    <a:ext uri="{9D8B030D-6E8A-4147-A177-3AD203B41FA5}">
                      <a16:colId xmlns:a16="http://schemas.microsoft.com/office/drawing/2014/main" val="4100668562"/>
                    </a:ext>
                  </a:extLst>
                </a:gridCol>
                <a:gridCol w="840194">
                  <a:extLst>
                    <a:ext uri="{9D8B030D-6E8A-4147-A177-3AD203B41FA5}">
                      <a16:colId xmlns:a16="http://schemas.microsoft.com/office/drawing/2014/main" val="28529114"/>
                    </a:ext>
                  </a:extLst>
                </a:gridCol>
                <a:gridCol w="1563816">
                  <a:extLst>
                    <a:ext uri="{9D8B030D-6E8A-4147-A177-3AD203B41FA5}">
                      <a16:colId xmlns:a16="http://schemas.microsoft.com/office/drawing/2014/main" val="3961524280"/>
                    </a:ext>
                  </a:extLst>
                </a:gridCol>
                <a:gridCol w="1787164">
                  <a:extLst>
                    <a:ext uri="{9D8B030D-6E8A-4147-A177-3AD203B41FA5}">
                      <a16:colId xmlns:a16="http://schemas.microsoft.com/office/drawing/2014/main" val="3977216792"/>
                    </a:ext>
                  </a:extLst>
                </a:gridCol>
                <a:gridCol w="1298367">
                  <a:extLst>
                    <a:ext uri="{9D8B030D-6E8A-4147-A177-3AD203B41FA5}">
                      <a16:colId xmlns:a16="http://schemas.microsoft.com/office/drawing/2014/main" val="988093873"/>
                    </a:ext>
                  </a:extLst>
                </a:gridCol>
                <a:gridCol w="1726063">
                  <a:extLst>
                    <a:ext uri="{9D8B030D-6E8A-4147-A177-3AD203B41FA5}">
                      <a16:colId xmlns:a16="http://schemas.microsoft.com/office/drawing/2014/main" val="567167717"/>
                    </a:ext>
                  </a:extLst>
                </a:gridCol>
                <a:gridCol w="1895133">
                  <a:extLst>
                    <a:ext uri="{9D8B030D-6E8A-4147-A177-3AD203B41FA5}">
                      <a16:colId xmlns:a16="http://schemas.microsoft.com/office/drawing/2014/main" val="1521015980"/>
                    </a:ext>
                  </a:extLst>
                </a:gridCol>
                <a:gridCol w="1315303">
                  <a:extLst>
                    <a:ext uri="{9D8B030D-6E8A-4147-A177-3AD203B41FA5}">
                      <a16:colId xmlns:a16="http://schemas.microsoft.com/office/drawing/2014/main" val="2214103863"/>
                    </a:ext>
                  </a:extLst>
                </a:gridCol>
              </a:tblGrid>
              <a:tr h="5713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Airport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Sex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Further</a:t>
                      </a: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Education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Field of study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Experience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(CEO’s airport)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Work experience in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Managerial previous</a:t>
                      </a: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Experience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CEOs 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2009-2017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5190087"/>
                  </a:ext>
                </a:extLst>
              </a:tr>
              <a:tr h="40274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Warszawa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  <a:p>
                      <a:pPr algn="ctr"/>
                      <a:endParaRPr lang="en-GB" sz="1600" dirty="0"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nglish philology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Airline and 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ground handling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ina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cial sector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5375418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Kraków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Management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Several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sect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4452465"/>
                  </a:ext>
                </a:extLst>
              </a:tr>
              <a:tr h="44956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Gdańsk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and </a:t>
                      </a: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ransportation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Airport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8702563"/>
                  </a:ext>
                </a:extLst>
              </a:tr>
              <a:tr h="40274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Katowice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ngineer</a:t>
                      </a:r>
                      <a:r>
                        <a:rPr lang="en-GB" sz="16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ing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inancial, banking 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8220845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Modlin 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Law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Airline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2111666"/>
                  </a:ext>
                </a:extLst>
              </a:tr>
              <a:tr h="4632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Wrocław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aw, management, finance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inancial, banking sectors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2997871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Poznań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Law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ina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cial sector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5724048"/>
                  </a:ext>
                </a:extLst>
              </a:tr>
              <a:tr h="4632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Rzeszów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olitical </a:t>
                      </a: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science, journalism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ircraft production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Marshal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Office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6100024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Szczecin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Transportation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Airport O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perator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irport operator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9718703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Bydgoszcz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+mj-lt"/>
                        </a:rPr>
                        <a:t>Yes</a:t>
                      </a:r>
                      <a:endParaRPr lang="en-GB" sz="1600" dirty="0"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Law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Marshal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Office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2569065"/>
                  </a:ext>
                </a:extLst>
              </a:tr>
              <a:tr h="39085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Lublin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ngineer</a:t>
                      </a:r>
                      <a:r>
                        <a:rPr lang="en-GB" sz="160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ing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inancial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irector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082554"/>
                  </a:ext>
                </a:extLst>
              </a:tr>
              <a:tr h="4632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Łódź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nternational economy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ATM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PANSA, Ministry of Infra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tructures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3936334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Zielona Góra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Transport</a:t>
                      </a:r>
                      <a:r>
                        <a:rPr lang="en-GB" sz="1600" u="none" strike="noStrike" dirty="0" err="1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ation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Marshall Office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2300253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Radom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Several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irport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perator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irport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perator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5553069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Olsztyn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Yes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4932" marR="4932" marT="49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CAA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and P</a:t>
                      </a:r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ilot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5755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77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0391255-D64B-8448-BA0C-DFEA18A3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0141"/>
            <a:ext cx="1705082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200" b="1" dirty="0"/>
              <a:t>Rationale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2DB4CE0-29B0-EF49-A036-0BA71D019C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9018" y="1295672"/>
            <a:ext cx="105156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None/>
            </a:pPr>
            <a:endParaRPr lang="en-GB" altLang="pl-PL" sz="24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en-US" altLang="pl-PL" sz="2400" b="1" dirty="0">
                <a:latin typeface="+mn-lt"/>
              </a:rPr>
              <a:t>Airports are companies </a:t>
            </a:r>
            <a:r>
              <a:rPr lang="en-US" altLang="pl-PL" sz="2400" dirty="0">
                <a:latin typeface="+mn-lt"/>
              </a:rPr>
              <a:t>perceived both as public utility infrastructure and market driven business (</a:t>
            </a:r>
            <a:r>
              <a:rPr lang="en-US" altLang="pl-PL" sz="2400" dirty="0" err="1">
                <a:latin typeface="+mn-lt"/>
              </a:rPr>
              <a:t>Doganis</a:t>
            </a:r>
            <a:r>
              <a:rPr lang="en-US" altLang="pl-PL" sz="2400" dirty="0">
                <a:latin typeface="+mn-lt"/>
              </a:rPr>
              <a:t> 1992, </a:t>
            </a:r>
            <a:r>
              <a:rPr lang="en-US" altLang="pl-PL" sz="2400" dirty="0" err="1">
                <a:latin typeface="+mn-lt"/>
              </a:rPr>
              <a:t>Jarach</a:t>
            </a:r>
            <a:r>
              <a:rPr lang="en-US" altLang="pl-PL" sz="2400" dirty="0">
                <a:latin typeface="+mn-lt"/>
              </a:rPr>
              <a:t> 2001, Gillen 2011, Graham 2009, 2013).</a:t>
            </a:r>
          </a:p>
          <a:p>
            <a:pPr marL="285750" indent="-285750" algn="just" eaLnBrk="1" hangingPunct="1">
              <a:spcBef>
                <a:spcPct val="0"/>
              </a:spcBef>
            </a:pPr>
            <a:endParaRPr lang="en-US" altLang="pl-PL" sz="24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en-US" altLang="pl-PL" sz="2400" dirty="0">
                <a:latin typeface="+mn-lt"/>
              </a:rPr>
              <a:t>A growing literature emphasizes </a:t>
            </a:r>
            <a:r>
              <a:rPr lang="en-US" altLang="pl-PL" sz="2400" b="1" dirty="0">
                <a:latin typeface="+mn-lt"/>
              </a:rPr>
              <a:t>differences in management practices as a source of companies productivity differences</a:t>
            </a:r>
            <a:r>
              <a:rPr lang="en-US" altLang="pl-PL" sz="2400" dirty="0">
                <a:latin typeface="+mn-lt"/>
              </a:rPr>
              <a:t> (e.g. Bloom and Van Reenen, 2011 and Bloom et al., 2016)</a:t>
            </a:r>
            <a:r>
              <a:rPr lang="en-GB" altLang="pl-PL" sz="2400" dirty="0">
                <a:latin typeface="+mn-lt"/>
              </a:rPr>
              <a:t>; </a:t>
            </a:r>
            <a:r>
              <a:rPr lang="en-US" altLang="pl-PL" sz="2400" dirty="0">
                <a:latin typeface="+mn-lt"/>
              </a:rPr>
              <a:t>better management practices are associated with better performance (total factor productivity, profitability, survival etc.) (</a:t>
            </a:r>
            <a:r>
              <a:rPr lang="en-US" altLang="pl-PL" sz="2400" dirty="0" err="1">
                <a:latin typeface="+mn-lt"/>
              </a:rPr>
              <a:t>Guner</a:t>
            </a:r>
            <a:r>
              <a:rPr lang="en-US" altLang="pl-PL" sz="2400" dirty="0">
                <a:latin typeface="+mn-lt"/>
              </a:rPr>
              <a:t> at al. 2018). </a:t>
            </a:r>
          </a:p>
          <a:p>
            <a:pPr marL="285750" indent="-285750" algn="just" eaLnBrk="1" hangingPunct="1">
              <a:spcBef>
                <a:spcPct val="0"/>
              </a:spcBef>
            </a:pPr>
            <a:endParaRPr lang="en-US" altLang="pl-PL" sz="24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en-US" altLang="pl-PL" sz="2400" b="1" dirty="0">
                <a:latin typeface="+mn-lt"/>
              </a:rPr>
              <a:t>Different path of growth of airports</a:t>
            </a:r>
            <a:r>
              <a:rPr lang="en-US" altLang="pl-PL" sz="2400" dirty="0">
                <a:latin typeface="+mn-lt"/>
              </a:rPr>
              <a:t> is observed even those located within the area of similar environmental characteristics.</a:t>
            </a:r>
          </a:p>
          <a:p>
            <a:pPr marL="285750" indent="-285750" algn="just" eaLnBrk="1" hangingPunct="1">
              <a:spcBef>
                <a:spcPct val="0"/>
              </a:spcBef>
            </a:pPr>
            <a:endParaRPr lang="en-US" altLang="pl-PL" sz="24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r>
              <a:rPr lang="en-US" altLang="pl-PL" sz="2400" dirty="0">
                <a:latin typeface="+mn-lt"/>
              </a:rPr>
              <a:t>Search for </a:t>
            </a:r>
            <a:r>
              <a:rPr lang="en-US" altLang="pl-PL" sz="2400" b="1" dirty="0">
                <a:latin typeface="+mn-lt"/>
              </a:rPr>
              <a:t>internal factors </a:t>
            </a:r>
            <a:r>
              <a:rPr lang="en-US" altLang="pl-PL" sz="2400" dirty="0">
                <a:latin typeface="+mn-lt"/>
              </a:rPr>
              <a:t>affecting airport performance and development.</a:t>
            </a:r>
          </a:p>
          <a:p>
            <a:pPr marL="285750" indent="-285750" algn="just" eaLnBrk="1" hangingPunct="1">
              <a:spcBef>
                <a:spcPct val="0"/>
              </a:spcBef>
            </a:pPr>
            <a:endParaRPr lang="en-US" altLang="pl-PL" sz="20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en-US" altLang="pl-PL" sz="20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en-US" altLang="pl-PL" sz="20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en-US" alt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998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7DA52C-BE93-0F49-83EC-00630C266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776045" cy="631162"/>
          </a:xfrm>
        </p:spPr>
        <p:txBody>
          <a:bodyPr>
            <a:noAutofit/>
          </a:bodyPr>
          <a:lstStyle/>
          <a:p>
            <a:r>
              <a:rPr lang="en-US" sz="3200" b="1" dirty="0"/>
              <a:t>Rationale</a:t>
            </a:r>
            <a:endParaRPr lang="en-US" sz="3200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57B0701-A571-8E46-ACDF-46BD60193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025081"/>
              </p:ext>
            </p:extLst>
          </p:nvPr>
        </p:nvGraphicFramePr>
        <p:xfrm>
          <a:off x="983343" y="1241942"/>
          <a:ext cx="9567949" cy="479449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27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0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Level of analysis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Factors (strategic</a:t>
                      </a:r>
                      <a:r>
                        <a:rPr lang="en-GB" sz="2000" baseline="0" dirty="0">
                          <a:solidFill>
                            <a:schemeClr val="tx1"/>
                          </a:solidFill>
                        </a:rPr>
                        <a:t> management perspective)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669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000" dirty="0"/>
                        <a:t>Micro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Associated with the manager</a:t>
                      </a:r>
                      <a:endParaRPr lang="en-GB" sz="20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66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Structure of the company</a:t>
                      </a:r>
                      <a:endParaRPr lang="en-GB" sz="20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66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Company’s financial situation</a:t>
                      </a:r>
                      <a:endParaRPr lang="en-GB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66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Company's competitive position</a:t>
                      </a:r>
                      <a:endParaRPr lang="en-GB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66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000" dirty="0"/>
                        <a:t>Medium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Related to the industry</a:t>
                      </a:r>
                      <a:endParaRPr lang="en-GB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66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Related to the </a:t>
                      </a:r>
                      <a:r>
                        <a:rPr lang="en-GB" sz="2000" kern="1200" baseline="0" dirty="0"/>
                        <a:t> region</a:t>
                      </a:r>
                      <a:endParaRPr lang="en-GB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669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2000" dirty="0"/>
                        <a:t>Macro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Economic situation</a:t>
                      </a:r>
                      <a:endParaRPr lang="en-GB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669">
                <a:tc v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Technological and Educational environment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6669">
                <a:tc v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Political and legal situation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6669">
                <a:tc v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2000" kern="1200" dirty="0"/>
                        <a:t>Socio-cultural environment</a:t>
                      </a:r>
                      <a:endParaRPr lang="en-GB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Owal 6">
            <a:extLst>
              <a:ext uri="{FF2B5EF4-FFF2-40B4-BE49-F238E27FC236}">
                <a16:creationId xmlns:a16="http://schemas.microsoft.com/office/drawing/2014/main" id="{EB3FC893-6FAA-4447-9780-A3407AF8270C}"/>
              </a:ext>
            </a:extLst>
          </p:cNvPr>
          <p:cNvSpPr/>
          <p:nvPr/>
        </p:nvSpPr>
        <p:spPr>
          <a:xfrm>
            <a:off x="3216105" y="1888929"/>
            <a:ext cx="3471298" cy="4077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07298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0391255-D64B-8448-BA0C-DFEA18A3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713" y="358372"/>
            <a:ext cx="2815964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200" b="1" dirty="0"/>
              <a:t>Aim of research</a:t>
            </a:r>
            <a:r>
              <a:rPr lang="pl-PL" sz="3200" b="1" dirty="0"/>
              <a:t>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2DB4CE0-29B0-EF49-A036-0BA71D019C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68490" y="989437"/>
            <a:ext cx="10825653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None/>
            </a:pPr>
            <a:endParaRPr lang="en-GB" altLang="pl-PL" sz="2000" dirty="0">
              <a:latin typeface="+mn-lt"/>
            </a:endParaRPr>
          </a:p>
          <a:p>
            <a:pPr marL="285750" indent="-28575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pl-PL" sz="2000" dirty="0">
                <a:latin typeface="+mn-lt"/>
              </a:rPr>
              <a:t>Impact of managerial qualification and experience on airports’ technical efficiency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pl-PL" sz="2000" dirty="0">
                <a:latin typeface="+mn-lt"/>
              </a:rPr>
              <a:t>SFA Output distance function:  Environmental variables (</a:t>
            </a:r>
            <a:r>
              <a:rPr lang="en-US" altLang="pl-PL" sz="2000" dirty="0" err="1">
                <a:latin typeface="+mn-lt"/>
              </a:rPr>
              <a:t>Battese</a:t>
            </a:r>
            <a:r>
              <a:rPr lang="en-US" altLang="pl-PL" sz="2000" dirty="0">
                <a:latin typeface="+mn-lt"/>
              </a:rPr>
              <a:t> and </a:t>
            </a:r>
            <a:r>
              <a:rPr lang="en-US" altLang="pl-PL" sz="2000" dirty="0" err="1">
                <a:latin typeface="+mn-lt"/>
              </a:rPr>
              <a:t>Coelli</a:t>
            </a:r>
            <a:r>
              <a:rPr lang="en-US" altLang="pl-PL" sz="2000" dirty="0">
                <a:latin typeface="+mn-lt"/>
              </a:rPr>
              <a:t>, 1995)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pl-PL" altLang="pl-PL" sz="2000" b="1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en-GB" altLang="pl-PL" sz="2000" b="1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en-GB" altLang="pl-PL" sz="2000" b="1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en-GB" altLang="pl-PL" sz="2000" b="1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pl-PL" altLang="pl-PL" sz="2000" b="1" dirty="0">
              <a:latin typeface="+mn-lt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pl-PL" altLang="pl-PL" sz="20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pl-PL" altLang="pl-PL" sz="2000" dirty="0">
              <a:latin typeface="+mn-lt"/>
            </a:endParaRPr>
          </a:p>
          <a:p>
            <a:pPr marL="285750" indent="-285750" algn="just" eaLnBrk="1" hangingPunct="1">
              <a:spcBef>
                <a:spcPct val="0"/>
              </a:spcBef>
            </a:pPr>
            <a:endParaRPr lang="pl-PL" altLang="pl-PL" sz="20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21" y="2709366"/>
            <a:ext cx="10358722" cy="28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35421" y="5790880"/>
                <a:ext cx="2404569" cy="8445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</a:rPr>
                            <m:t>𝑖𝑡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/>
                            </a:rPr>
                            <m:t>𝑜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𝑝</m:t>
                          </m:r>
                        </m:sup>
                        <m: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𝑜𝑖𝑡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421" y="5790880"/>
                <a:ext cx="2404569" cy="8445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73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0391255-D64B-8448-BA0C-DFEA18A3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6207"/>
            <a:ext cx="1032510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3200" b="1" dirty="0"/>
              <a:t>V</a:t>
            </a:r>
            <a:r>
              <a:rPr lang="pl-PL" sz="3200" b="1" dirty="0"/>
              <a:t>ariables</a:t>
            </a:r>
            <a:r>
              <a:rPr lang="en-GB" sz="3200" b="1" dirty="0"/>
              <a:t>: Inputs-Outputs (2009-2017, Polish airports, n=12)</a:t>
            </a:r>
            <a:endParaRPr lang="pl-PL" sz="3200" b="1" dirty="0"/>
          </a:p>
        </p:txBody>
      </p:sp>
      <p:graphicFrame>
        <p:nvGraphicFramePr>
          <p:cNvPr id="10" name="Tabela 7">
            <a:extLst>
              <a:ext uri="{FF2B5EF4-FFF2-40B4-BE49-F238E27FC236}">
                <a16:creationId xmlns:a16="http://schemas.microsoft.com/office/drawing/2014/main" id="{65067CC8-6C93-274F-A50E-583F0E842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459762"/>
              </p:ext>
            </p:extLst>
          </p:nvPr>
        </p:nvGraphicFramePr>
        <p:xfrm>
          <a:off x="656230" y="794568"/>
          <a:ext cx="10807888" cy="55799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7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1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4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78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2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Variable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Observations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Mean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Standard Dev.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Minimum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Maximum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Passengers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102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2,238,245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2,959,325.93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5,697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15,730,330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Air Traffic Movements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102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22,777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33,516.49</a:t>
                      </a:r>
                      <a:endParaRPr lang="en-GB" sz="1800" b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42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157,044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3780356"/>
                  </a:ext>
                </a:extLst>
              </a:tr>
              <a:tr h="663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Non-Aeronautical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Income 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€)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104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2,264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2,635.14</a:t>
                      </a:r>
                      <a:endParaRPr lang="en-GB" sz="1800" b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0.79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15,426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Labour Costs (th€)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104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9,513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18,401.35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256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115,621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Depreciation Assets (th€)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104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5,370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6,832.60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6.75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29,825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Operating Costs (th€)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104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9,882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10,680.12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339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42,027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3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Non-Operating Costs (th€)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104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1,840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7,556.61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2.32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74,593</a:t>
                      </a:r>
                      <a:endParaRPr lang="en-GB" sz="1800" b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989482"/>
                  </a:ext>
                </a:extLst>
              </a:tr>
              <a:tr h="454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Land  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€)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104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82,939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72,069.55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6,102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340,921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Equity Shares 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th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€)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104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48,624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26,941.79</a:t>
                      </a:r>
                      <a:endParaRPr lang="en-GB" sz="1800" b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1.02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111,036</a:t>
                      </a:r>
                      <a:endParaRPr lang="en-GB" sz="18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94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1352"/>
            <a:ext cx="10515600" cy="835878"/>
          </a:xfrm>
        </p:spPr>
        <p:txBody>
          <a:bodyPr>
            <a:normAutofit/>
          </a:bodyPr>
          <a:lstStyle/>
          <a:p>
            <a:r>
              <a:rPr lang="en-GB" sz="3200" b="1" dirty="0"/>
              <a:t>V</a:t>
            </a:r>
            <a:r>
              <a:rPr lang="pl-PL" sz="3200" b="1" dirty="0"/>
              <a:t>ariables</a:t>
            </a:r>
            <a:r>
              <a:rPr lang="en-GB" sz="3200" b="1" dirty="0"/>
              <a:t>: Environmental (2009-2017, Polish airports, n=12) 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348427"/>
              </p:ext>
            </p:extLst>
          </p:nvPr>
        </p:nvGraphicFramePr>
        <p:xfrm>
          <a:off x="614150" y="1012444"/>
          <a:ext cx="10475999" cy="507599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24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8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7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7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1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Variable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Observations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Mean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Standard Dev.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Minimum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Maximum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Terminal PAX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105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1.41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0.55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Number of Runways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105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1.48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0.88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Catchment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105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1.34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0.96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Train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105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0.33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0.47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Qualifications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105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0.50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0.71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Experience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102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4.74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3.39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13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</a:rPr>
                        <a:t>Change in CEO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102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0.12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0.32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93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32"/>
            <a:ext cx="10515600" cy="535906"/>
          </a:xfrm>
        </p:spPr>
        <p:txBody>
          <a:bodyPr>
            <a:normAutofit/>
          </a:bodyPr>
          <a:lstStyle/>
          <a:p>
            <a:r>
              <a:rPr lang="en-GB" sz="3200" b="1" dirty="0"/>
              <a:t>Results: Stochastic Frontier Analysis (</a:t>
            </a:r>
            <a:r>
              <a:rPr lang="en-GB" sz="3200" b="1" dirty="0" err="1"/>
              <a:t>Battese</a:t>
            </a:r>
            <a:r>
              <a:rPr lang="en-GB" sz="3200" b="1" dirty="0"/>
              <a:t> and </a:t>
            </a:r>
            <a:r>
              <a:rPr lang="en-GB" sz="3200" b="1" dirty="0" err="1"/>
              <a:t>Coelli</a:t>
            </a:r>
            <a:r>
              <a:rPr lang="en-GB" sz="3200" b="1" dirty="0"/>
              <a:t>, 1995)</a:t>
            </a:r>
            <a:endParaRPr lang="en-GB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091450"/>
              </p:ext>
            </p:extLst>
          </p:nvPr>
        </p:nvGraphicFramePr>
        <p:xfrm>
          <a:off x="509517" y="559837"/>
          <a:ext cx="10395045" cy="630936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345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5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4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Variable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Parameter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Coefficient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Std. Error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Prob &gt; |z|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Constant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α₀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-0.1212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0.0793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0.126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LnATM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α₁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0.7432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0.3846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0.053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LnNon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-Aeronautical</a:t>
                      </a:r>
                      <a:r>
                        <a:rPr lang="en-GB" sz="2000" b="0" baseline="0" dirty="0">
                          <a:solidFill>
                            <a:schemeClr val="tx1"/>
                          </a:solidFill>
                          <a:effectLst/>
                        </a:rPr>
                        <a:t> Income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α₂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 0.5430*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0.0615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0.000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LnWages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β₁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 0.4219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0.2307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0.067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LnDepreciation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β₂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-0.7785*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0.2077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0.000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LnOperating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 Costs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β₃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-0.4798*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0.1519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0.002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LnNon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 Operating Costs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β₄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-0.1629*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0.0274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0.000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LnLand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β₅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-0.0157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0.1602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0.922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LnEquity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 Shares 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β₆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 0.3803*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0.1203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0.002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Constant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δ₀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6.0848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4.1649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0.144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Qualifications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δ₁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0.6428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0.3421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0.060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Change in CEO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δ₂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0.8514*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0.3303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0.010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Number of Runways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δ₃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0.5864*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0.2248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0.009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Catchment Area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δ₄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0.8858*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0.3150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0.005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Train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δ₅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0.8866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0.5100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0.082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Type of Airport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δ₆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0.7101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0.4491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0.114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Terminal PAX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δ₇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-9.7933*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4.2158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0.020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27" marR="23827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86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31"/>
            <a:ext cx="10515600" cy="631161"/>
          </a:xfrm>
        </p:spPr>
        <p:txBody>
          <a:bodyPr>
            <a:normAutofit/>
          </a:bodyPr>
          <a:lstStyle/>
          <a:p>
            <a:r>
              <a:rPr lang="en-GB" sz="3200" b="1" dirty="0"/>
              <a:t>Results: Stochastic Frontier Analysis (</a:t>
            </a:r>
            <a:r>
              <a:rPr lang="en-GB" sz="3200" b="1" dirty="0" err="1"/>
              <a:t>Battese</a:t>
            </a:r>
            <a:r>
              <a:rPr lang="en-GB" sz="3200" b="1" dirty="0"/>
              <a:t> and </a:t>
            </a:r>
            <a:r>
              <a:rPr lang="en-GB" sz="3200" b="1" dirty="0" err="1"/>
              <a:t>Coelli</a:t>
            </a:r>
            <a:r>
              <a:rPr lang="en-GB" sz="3200" b="1" dirty="0"/>
              <a:t>, 1995)</a:t>
            </a:r>
            <a:endParaRPr lang="en-GB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018436"/>
              </p:ext>
            </p:extLst>
          </p:nvPr>
        </p:nvGraphicFramePr>
        <p:xfrm>
          <a:off x="300253" y="655092"/>
          <a:ext cx="11696130" cy="59588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795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2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2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8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54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Inefficiency Model₁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Parameter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Coefficient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Prob</a:t>
                      </a: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&gt; |z|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Inefficiency Model₂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Parameter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Coefficient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Prob</a:t>
                      </a: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&gt; |z|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Constant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δ₀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6.0848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0.144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Constant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δ₀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5.8551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0.168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Qualifications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δ₁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0.6428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Qualifications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δ₁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0.8201*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0.044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Change in CEO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δ₂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0.8514*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0.010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Experience</a:t>
                      </a:r>
                      <a:endParaRPr lang="en-GB" sz="20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δ₂’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-0.0937*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0.038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Number of Runways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δ₃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0.5864*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0.009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Number of Runways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δ₃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0.4761*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0.060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Catchment Area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δ₄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0.8858*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0.005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Catchment Area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δ₄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1.0003*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0.006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Train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δ₅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0.8866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0.082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Train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δ₅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0.5096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0.265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Terminal PAX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δ₆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-9.7933*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0.020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Terminal PAX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δ₆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-8.5237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0.060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Type of Airport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δ₇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0.7101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0.114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Type of Airport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δ₇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Sigma-U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σᵤ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0.40117*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Sigma-U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σᵤ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0.41496*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Sigma-V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σᵥ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0.04381*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Sigma-V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σᵥ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0.04402*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Lambda</a:t>
                      </a:r>
                      <a:endParaRPr lang="en-GB" sz="2000" b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λ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9.15685*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Lambda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λ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9.42640*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0.000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Log Likelihood</a:t>
                      </a:r>
                      <a:endParaRPr lang="en-GB" sz="2000" b="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81.83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Log Likelihood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0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79.77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83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31"/>
            <a:ext cx="10515600" cy="631161"/>
          </a:xfrm>
        </p:spPr>
        <p:txBody>
          <a:bodyPr>
            <a:normAutofit/>
          </a:bodyPr>
          <a:lstStyle/>
          <a:p>
            <a:r>
              <a:rPr lang="en-GB" sz="3200" b="1" dirty="0"/>
              <a:t>Results: Technical Efficiency (</a:t>
            </a:r>
            <a:r>
              <a:rPr lang="en-GB" sz="3200" b="1" dirty="0" err="1"/>
              <a:t>Battese</a:t>
            </a:r>
            <a:r>
              <a:rPr lang="en-GB" sz="3200" b="1" dirty="0"/>
              <a:t> and </a:t>
            </a:r>
            <a:r>
              <a:rPr lang="en-GB" sz="3200" b="1" dirty="0" err="1"/>
              <a:t>Coelli</a:t>
            </a:r>
            <a:r>
              <a:rPr lang="en-GB" sz="3200" b="1" dirty="0"/>
              <a:t>, 1995)</a:t>
            </a:r>
            <a:endParaRPr lang="en-GB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117672"/>
              </p:ext>
            </p:extLst>
          </p:nvPr>
        </p:nvGraphicFramePr>
        <p:xfrm>
          <a:off x="186613" y="505802"/>
          <a:ext cx="11702292" cy="631848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6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49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83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76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479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Airports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2009-2017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2009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2010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2011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2012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2013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2014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2015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2016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2017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BZG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(CEO)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79.00%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94.75%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55.07%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56.63%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54.43%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94.74%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91.83%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96.24%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76.22%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91.11%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GDN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92.92%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76.82%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72.84%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95.59%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98.58%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98.55%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97.79%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98.67%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98.92%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98.56%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KRK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(CEO)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88.04%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95.33%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91.59%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96.10%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90.94%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66.18%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97.60%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91.42%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64.25%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98.96%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KTW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98.55%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99.02%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98.64%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98.50%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96.94%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98.96%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97.47%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98.95%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99.28%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99.21%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LCJ (small)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98.50%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98.80%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98.99%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98.20%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98.46%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98.43%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98.04%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98.24%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98.42%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98.92%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LUZ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60.39%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45.76%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84.13%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85.48%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54.99%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44.35%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47.64%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POZ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72.56%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365F91"/>
                          </a:solidFill>
                          <a:effectLst/>
                          <a:latin typeface="Calibri"/>
                        </a:rPr>
                        <a:t>(missing)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365F91"/>
                          </a:solidFill>
                          <a:effectLst/>
                          <a:latin typeface="Calibri"/>
                        </a:rPr>
                        <a:t>(missing)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365F91"/>
                          </a:solidFill>
                          <a:effectLst/>
                          <a:latin typeface="Calibri"/>
                        </a:rPr>
                        <a:t>(missing)</a:t>
                      </a: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57.38%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74.04%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94.65%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73.06%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62.93%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73.28%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RZE </a:t>
                      </a: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(CEO) 13 years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96.74%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94.85%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97.53%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87.34%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98.52%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98.12%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98.80%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99.25%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97.58%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98.66%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SZZ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73.11%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93.67%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93.86%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70.69%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93.96%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43.91%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39.88%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67.90%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60.59%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93.57%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WAW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98.48%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98.17%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98.91%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98.75%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98.47%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98.51%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98.40%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98.68%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98.49%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97.89%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WMI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40.37%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48.44%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81.84%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27.55%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17.17%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19.15%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48.07%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WRO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87.54%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77.51%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67.78%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95.39%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86.76%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91.22%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98.32%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93.63%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85.94%</a:t>
                      </a:r>
                      <a:endParaRPr lang="en-GB" sz="18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91.29%</a:t>
                      </a:r>
                      <a:endParaRPr lang="en-GB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783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1452</Words>
  <Application>Microsoft Office PowerPoint</Application>
  <PresentationFormat>Widescreen</PresentationFormat>
  <Paragraphs>647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Motyw pakietu Office</vt:lpstr>
      <vt:lpstr>   </vt:lpstr>
      <vt:lpstr>Rationale</vt:lpstr>
      <vt:lpstr>Rationale</vt:lpstr>
      <vt:lpstr>Aim of research </vt:lpstr>
      <vt:lpstr>Variables: Inputs-Outputs (2009-2017, Polish airports, n=12)</vt:lpstr>
      <vt:lpstr>Variables: Environmental (2009-2017, Polish airports, n=12) </vt:lpstr>
      <vt:lpstr>Results: Stochastic Frontier Analysis (Battese and Coelli, 1995)</vt:lpstr>
      <vt:lpstr>Results: Stochastic Frontier Analysis (Battese and Coelli, 1995)</vt:lpstr>
      <vt:lpstr>Results: Technical Efficiency (Battese and Coelli, 1995)</vt:lpstr>
      <vt:lpstr>Conclusions</vt:lpstr>
      <vt:lpstr>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Jensen Stallworth</cp:lastModifiedBy>
  <cp:revision>79</cp:revision>
  <dcterms:created xsi:type="dcterms:W3CDTF">2019-07-01T08:22:22Z</dcterms:created>
  <dcterms:modified xsi:type="dcterms:W3CDTF">2019-11-08T17:07:55Z</dcterms:modified>
</cp:coreProperties>
</file>