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</p:sldMasterIdLst>
  <p:notesMasterIdLst>
    <p:notesMasterId r:id="rId34"/>
  </p:notesMasterIdLst>
  <p:handoutMasterIdLst>
    <p:handoutMasterId r:id="rId35"/>
  </p:handoutMasterIdLst>
  <p:sldIdLst>
    <p:sldId id="276" r:id="rId5"/>
    <p:sldId id="484" r:id="rId6"/>
    <p:sldId id="487" r:id="rId7"/>
    <p:sldId id="485" r:id="rId8"/>
    <p:sldId id="492" r:id="rId9"/>
    <p:sldId id="489" r:id="rId10"/>
    <p:sldId id="490" r:id="rId11"/>
    <p:sldId id="491" r:id="rId12"/>
    <p:sldId id="494" r:id="rId13"/>
    <p:sldId id="493" r:id="rId14"/>
    <p:sldId id="495" r:id="rId15"/>
    <p:sldId id="496" r:id="rId16"/>
    <p:sldId id="497" r:id="rId17"/>
    <p:sldId id="500" r:id="rId18"/>
    <p:sldId id="498" r:id="rId19"/>
    <p:sldId id="499" r:id="rId20"/>
    <p:sldId id="486" r:id="rId21"/>
    <p:sldId id="507" r:id="rId22"/>
    <p:sldId id="508" r:id="rId23"/>
    <p:sldId id="509" r:id="rId24"/>
    <p:sldId id="501" r:id="rId25"/>
    <p:sldId id="502" r:id="rId26"/>
    <p:sldId id="503" r:id="rId27"/>
    <p:sldId id="504" r:id="rId28"/>
    <p:sldId id="505" r:id="rId29"/>
    <p:sldId id="506" r:id="rId30"/>
    <p:sldId id="510" r:id="rId31"/>
    <p:sldId id="511" r:id="rId32"/>
    <p:sldId id="488" r:id="rId33"/>
  </p:sldIdLst>
  <p:sldSz cx="12192000" cy="6858000"/>
  <p:notesSz cx="7099300" cy="10234613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7F7F7"/>
    <a:srgbClr val="E4E4E4"/>
    <a:srgbClr val="B7D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6D4327-A319-4F66-BE5C-3C33801A4BBE}" v="4" dt="2018-12-19T08:38:52.7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6" autoAdjust="0"/>
    <p:restoredTop sz="86406" autoAdjust="0"/>
  </p:normalViewPr>
  <p:slideViewPr>
    <p:cSldViewPr snapToGrid="0">
      <p:cViewPr varScale="1">
        <p:scale>
          <a:sx n="113" d="100"/>
          <a:sy n="113" d="100"/>
        </p:scale>
        <p:origin x="736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40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a Vilaplana Mateu" userId="90782ebb-6599-4f4d-9af2-10dd18150d8b" providerId="ADAL" clId="{AF6D4327-A319-4F66-BE5C-3C33801A4BBE}"/>
    <pc:docChg chg="undo custSel mod addSld modSld">
      <pc:chgData name="Lucia Vilaplana Mateu" userId="90782ebb-6599-4f4d-9af2-10dd18150d8b" providerId="ADAL" clId="{AF6D4327-A319-4F66-BE5C-3C33801A4BBE}" dt="2018-12-19T08:44:02.515" v="120" actId="20577"/>
      <pc:docMkLst>
        <pc:docMk/>
      </pc:docMkLst>
      <pc:sldChg chg="addSp delSp modSp add mod setBg delDesignElem">
        <pc:chgData name="Lucia Vilaplana Mateu" userId="90782ebb-6599-4f4d-9af2-10dd18150d8b" providerId="ADAL" clId="{AF6D4327-A319-4F66-BE5C-3C33801A4BBE}" dt="2018-12-19T08:44:02.515" v="120" actId="20577"/>
        <pc:sldMkLst>
          <pc:docMk/>
          <pc:sldMk cId="1152421876" sldId="482"/>
        </pc:sldMkLst>
        <pc:spChg chg="add mod">
          <ac:chgData name="Lucia Vilaplana Mateu" userId="90782ebb-6599-4f4d-9af2-10dd18150d8b" providerId="ADAL" clId="{AF6D4327-A319-4F66-BE5C-3C33801A4BBE}" dt="2018-12-19T08:44:02.515" v="120" actId="20577"/>
          <ac:spMkLst>
            <pc:docMk/>
            <pc:sldMk cId="1152421876" sldId="482"/>
            <ac:spMk id="3" creationId="{D20EB898-786E-4567-ADBD-4304CDF072F9}"/>
          </ac:spMkLst>
        </pc:spChg>
        <pc:spChg chg="mod ord">
          <ac:chgData name="Lucia Vilaplana Mateu" userId="90782ebb-6599-4f4d-9af2-10dd18150d8b" providerId="ADAL" clId="{AF6D4327-A319-4F66-BE5C-3C33801A4BBE}" dt="2018-12-19T08:35:07.474" v="15" actId="26606"/>
          <ac:spMkLst>
            <pc:docMk/>
            <pc:sldMk cId="1152421876" sldId="482"/>
            <ac:spMk id="4" creationId="{4E757774-D57A-4C6A-86FC-090DBDFE5376}"/>
          </ac:spMkLst>
        </pc:spChg>
        <pc:spChg chg="mod">
          <ac:chgData name="Lucia Vilaplana Mateu" userId="90782ebb-6599-4f4d-9af2-10dd18150d8b" providerId="ADAL" clId="{AF6D4327-A319-4F66-BE5C-3C33801A4BBE}" dt="2018-12-19T08:35:07.474" v="15" actId="26606"/>
          <ac:spMkLst>
            <pc:docMk/>
            <pc:sldMk cId="1152421876" sldId="482"/>
            <ac:spMk id="6" creationId="{C8307B03-B365-4B99-AB37-5AF9ADEEBE0A}"/>
          </ac:spMkLst>
        </pc:spChg>
        <pc:spChg chg="add del">
          <ac:chgData name="Lucia Vilaplana Mateu" userId="90782ebb-6599-4f4d-9af2-10dd18150d8b" providerId="ADAL" clId="{AF6D4327-A319-4F66-BE5C-3C33801A4BBE}" dt="2018-12-19T08:35:07.454" v="14" actId="26606"/>
          <ac:spMkLst>
            <pc:docMk/>
            <pc:sldMk cId="1152421876" sldId="482"/>
            <ac:spMk id="11" creationId="{605494DE-B078-4D87-BB01-C84320618DAD}"/>
          </ac:spMkLst>
        </pc:spChg>
        <pc:spChg chg="del">
          <ac:chgData name="Lucia Vilaplana Mateu" userId="90782ebb-6599-4f4d-9af2-10dd18150d8b" providerId="ADAL" clId="{AF6D4327-A319-4F66-BE5C-3C33801A4BBE}" dt="2018-12-19T08:31:15.102" v="7" actId="478"/>
          <ac:spMkLst>
            <pc:docMk/>
            <pc:sldMk cId="1152421876" sldId="482"/>
            <ac:spMk id="12" creationId="{53123EF8-F2FC-4978-AEC0-FF3AE2749CA5}"/>
          </ac:spMkLst>
        </pc:spChg>
        <pc:spChg chg="del mod">
          <ac:chgData name="Lucia Vilaplana Mateu" userId="90782ebb-6599-4f4d-9af2-10dd18150d8b" providerId="ADAL" clId="{AF6D4327-A319-4F66-BE5C-3C33801A4BBE}" dt="2018-12-19T08:32:06.854" v="12" actId="478"/>
          <ac:spMkLst>
            <pc:docMk/>
            <pc:sldMk cId="1152421876" sldId="482"/>
            <ac:spMk id="13" creationId="{251C2E58-73F2-40F6-B581-6EEB25F1CEA0}"/>
          </ac:spMkLst>
        </pc:spChg>
        <pc:spChg chg="add del">
          <ac:chgData name="Lucia Vilaplana Mateu" userId="90782ebb-6599-4f4d-9af2-10dd18150d8b" providerId="ADAL" clId="{AF6D4327-A319-4F66-BE5C-3C33801A4BBE}" dt="2018-12-19T08:35:07.454" v="14" actId="26606"/>
          <ac:spMkLst>
            <pc:docMk/>
            <pc:sldMk cId="1152421876" sldId="482"/>
            <ac:spMk id="14" creationId="{9A0576B0-CD8C-4661-95C8-A9F2CE7CDDB0}"/>
          </ac:spMkLst>
        </pc:spChg>
        <pc:spChg chg="del">
          <ac:chgData name="Lucia Vilaplana Mateu" userId="90782ebb-6599-4f4d-9af2-10dd18150d8b" providerId="ADAL" clId="{AF6D4327-A319-4F66-BE5C-3C33801A4BBE}" dt="2018-12-19T08:31:14.522" v="6" actId="478"/>
          <ac:spMkLst>
            <pc:docMk/>
            <pc:sldMk cId="1152421876" sldId="482"/>
            <ac:spMk id="15" creationId="{32AF9759-AC1E-4C01-B41B-567CBC084B06}"/>
          </ac:spMkLst>
        </pc:spChg>
        <pc:spChg chg="add del">
          <ac:chgData name="Lucia Vilaplana Mateu" userId="90782ebb-6599-4f4d-9af2-10dd18150d8b" providerId="ADAL" clId="{AF6D4327-A319-4F66-BE5C-3C33801A4BBE}" dt="2018-12-19T08:35:07.454" v="14" actId="26606"/>
          <ac:spMkLst>
            <pc:docMk/>
            <pc:sldMk cId="1152421876" sldId="482"/>
            <ac:spMk id="16" creationId="{3FF60E2B-3919-423C-B1FF-56CDE6681165}"/>
          </ac:spMkLst>
        </pc:spChg>
        <pc:spChg chg="del">
          <ac:chgData name="Lucia Vilaplana Mateu" userId="90782ebb-6599-4f4d-9af2-10dd18150d8b" providerId="ADAL" clId="{AF6D4327-A319-4F66-BE5C-3C33801A4BBE}" dt="2018-12-19T08:31:13.942" v="5" actId="478"/>
          <ac:spMkLst>
            <pc:docMk/>
            <pc:sldMk cId="1152421876" sldId="482"/>
            <ac:spMk id="17" creationId="{3493D642-26A7-4BF0-8C0F-A5C1DD6BC0F8}"/>
          </ac:spMkLst>
        </pc:spChg>
        <pc:spChg chg="add">
          <ac:chgData name="Lucia Vilaplana Mateu" userId="90782ebb-6599-4f4d-9af2-10dd18150d8b" providerId="ADAL" clId="{AF6D4327-A319-4F66-BE5C-3C33801A4BBE}" dt="2018-12-19T08:35:07.474" v="15" actId="26606"/>
          <ac:spMkLst>
            <pc:docMk/>
            <pc:sldMk cId="1152421876" sldId="482"/>
            <ac:spMk id="18" creationId="{02D44074-0B69-4F0C-A7B3-5645CE40D8E3}"/>
          </ac:spMkLst>
        </pc:spChg>
        <pc:spChg chg="del">
          <ac:chgData name="Lucia Vilaplana Mateu" userId="90782ebb-6599-4f4d-9af2-10dd18150d8b" providerId="ADAL" clId="{AF6D4327-A319-4F66-BE5C-3C33801A4BBE}" dt="2018-12-19T08:30:59.075" v="1"/>
          <ac:spMkLst>
            <pc:docMk/>
            <pc:sldMk cId="1152421876" sldId="482"/>
            <ac:spMk id="21" creationId="{A4AC5506-6312-4701-8D3C-40187889A947}"/>
          </ac:spMkLst>
        </pc:spChg>
        <pc:graphicFrameChg chg="del">
          <ac:chgData name="Lucia Vilaplana Mateu" userId="90782ebb-6599-4f4d-9af2-10dd18150d8b" providerId="ADAL" clId="{AF6D4327-A319-4F66-BE5C-3C33801A4BBE}" dt="2018-12-19T08:31:13.382" v="4" actId="478"/>
          <ac:graphicFrameMkLst>
            <pc:docMk/>
            <pc:sldMk cId="1152421876" sldId="482"/>
            <ac:graphicFrameMk id="10" creationId="{1D680CAA-2CB8-4E86-9B56-17E4D2AA2FC6}"/>
          </ac:graphicFrameMkLst>
        </pc:graphicFrameChg>
        <pc:picChg chg="add mod ord">
          <ac:chgData name="Lucia Vilaplana Mateu" userId="90782ebb-6599-4f4d-9af2-10dd18150d8b" providerId="ADAL" clId="{AF6D4327-A319-4F66-BE5C-3C33801A4BBE}" dt="2018-12-19T08:42:54.464" v="82" actId="1076"/>
          <ac:picMkLst>
            <pc:docMk/>
            <pc:sldMk cId="1152421876" sldId="482"/>
            <ac:picMk id="2" creationId="{D914CF90-E655-45D3-91F8-746D6DE0D567}"/>
          </ac:picMkLst>
        </pc:picChg>
        <pc:picChg chg="del">
          <ac:chgData name="Lucia Vilaplana Mateu" userId="90782ebb-6599-4f4d-9af2-10dd18150d8b" providerId="ADAL" clId="{AF6D4327-A319-4F66-BE5C-3C33801A4BBE}" dt="2018-12-19T08:31:11.182" v="2" actId="478"/>
          <ac:picMkLst>
            <pc:docMk/>
            <pc:sldMk cId="1152421876" sldId="482"/>
            <ac:picMk id="3" creationId="{5B553A08-DB51-475E-9033-A33F895D3E89}"/>
          </ac:picMkLst>
        </pc:picChg>
        <pc:picChg chg="del">
          <ac:chgData name="Lucia Vilaplana Mateu" userId="90782ebb-6599-4f4d-9af2-10dd18150d8b" providerId="ADAL" clId="{AF6D4327-A319-4F66-BE5C-3C33801A4BBE}" dt="2018-12-19T08:31:12.322" v="3" actId="478"/>
          <ac:picMkLst>
            <pc:docMk/>
            <pc:sldMk cId="1152421876" sldId="482"/>
            <ac:picMk id="8" creationId="{7C47A333-1E5F-4259-B09F-D1883B9F4905}"/>
          </ac:picMkLst>
        </pc:picChg>
        <pc:picChg chg="del">
          <ac:chgData name="Lucia Vilaplana Mateu" userId="90782ebb-6599-4f4d-9af2-10dd18150d8b" providerId="ADAL" clId="{AF6D4327-A319-4F66-BE5C-3C33801A4BBE}" dt="2018-12-19T08:31:15.592" v="8" actId="478"/>
          <ac:picMkLst>
            <pc:docMk/>
            <pc:sldMk cId="1152421876" sldId="482"/>
            <ac:picMk id="9" creationId="{9ADBBD5B-C1A0-4F3E-8419-D16B9204D47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6AB463-4E24-074A-94DE-4B19453E6E2D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AAF6DD-DB45-8D4C-AC87-38FEFF9E88FB}">
      <dgm:prSet phldrT="[Text]"/>
      <dgm:spPr/>
      <dgm:t>
        <a:bodyPr/>
        <a:lstStyle/>
        <a:p>
          <a:r>
            <a:rPr lang="en-US" dirty="0"/>
            <a:t>CONTEXT</a:t>
          </a:r>
        </a:p>
        <a:p>
          <a:r>
            <a:rPr lang="en-US" dirty="0"/>
            <a:t>Product mix problem</a:t>
          </a:r>
        </a:p>
        <a:p>
          <a:r>
            <a:rPr lang="en-US" dirty="0"/>
            <a:t>Case study:  Goldratt’s PQ problem</a:t>
          </a:r>
        </a:p>
        <a:p>
          <a:r>
            <a:rPr lang="en-GB" dirty="0"/>
            <a:t>“</a:t>
          </a:r>
          <a:r>
            <a:rPr lang="en-GB" i="1" dirty="0"/>
            <a:t>The Haystack Syndrome”</a:t>
          </a:r>
          <a:endParaRPr lang="en-US" dirty="0"/>
        </a:p>
        <a:p>
          <a:endParaRPr lang="en-US" dirty="0"/>
        </a:p>
      </dgm:t>
    </dgm:pt>
    <dgm:pt modelId="{D84E572F-9D29-914E-A2A4-66202AEA6593}" type="parTrans" cxnId="{44AC81C2-DD2B-A046-B0F1-0FD66F5A7594}">
      <dgm:prSet/>
      <dgm:spPr/>
      <dgm:t>
        <a:bodyPr/>
        <a:lstStyle/>
        <a:p>
          <a:endParaRPr lang="en-US"/>
        </a:p>
      </dgm:t>
    </dgm:pt>
    <dgm:pt modelId="{1AE13DF3-866B-364F-9C82-1313196A7F7A}" type="sibTrans" cxnId="{44AC81C2-DD2B-A046-B0F1-0FD66F5A7594}">
      <dgm:prSet/>
      <dgm:spPr/>
      <dgm:t>
        <a:bodyPr/>
        <a:lstStyle/>
        <a:p>
          <a:endParaRPr lang="en-US"/>
        </a:p>
      </dgm:t>
    </dgm:pt>
    <dgm:pt modelId="{365B6648-4F96-B645-B21C-BF21572D6CC2}">
      <dgm:prSet phldrT="[Text]"/>
      <dgm:spPr/>
      <dgm:t>
        <a:bodyPr/>
        <a:lstStyle/>
        <a:p>
          <a:r>
            <a:rPr lang="en-GB" dirty="0"/>
            <a:t>BASELINE</a:t>
          </a:r>
        </a:p>
        <a:p>
          <a:r>
            <a:rPr lang="en-GB" dirty="0"/>
            <a:t>Deterministic scenario</a:t>
          </a:r>
        </a:p>
        <a:p>
          <a:r>
            <a:rPr lang="en-GB" i="1" dirty="0"/>
            <a:t>T: $6,300 / week</a:t>
          </a:r>
        </a:p>
        <a:p>
          <a:r>
            <a:rPr lang="en-GB" i="1" dirty="0"/>
            <a:t>NP: $300 / week</a:t>
          </a:r>
          <a:endParaRPr lang="en-US" dirty="0"/>
        </a:p>
      </dgm:t>
    </dgm:pt>
    <dgm:pt modelId="{2B1A5C4D-3FBA-C149-B099-903ADE31291D}" type="parTrans" cxnId="{15A5A910-D043-F74B-9788-6C28BAA907E4}">
      <dgm:prSet/>
      <dgm:spPr/>
      <dgm:t>
        <a:bodyPr/>
        <a:lstStyle/>
        <a:p>
          <a:endParaRPr lang="en-US"/>
        </a:p>
      </dgm:t>
    </dgm:pt>
    <dgm:pt modelId="{D935240C-411A-FA43-88F8-AE6FAE6F6114}" type="sibTrans" cxnId="{15A5A910-D043-F74B-9788-6C28BAA907E4}">
      <dgm:prSet/>
      <dgm:spPr/>
      <dgm:t>
        <a:bodyPr/>
        <a:lstStyle/>
        <a:p>
          <a:endParaRPr lang="en-US"/>
        </a:p>
      </dgm:t>
    </dgm:pt>
    <dgm:pt modelId="{84363F08-BDEB-F348-ACF9-297BA61F77F4}">
      <dgm:prSet phldrT="[Text]"/>
      <dgm:spPr/>
      <dgm:t>
        <a:bodyPr/>
        <a:lstStyle/>
        <a:p>
          <a:r>
            <a:rPr lang="en-US" dirty="0"/>
            <a:t>OBJECTIVE / TARGET CONDITION</a:t>
          </a:r>
        </a:p>
        <a:p>
          <a:r>
            <a:rPr lang="en-US" dirty="0"/>
            <a:t>Understand effects of  internal system noise</a:t>
          </a:r>
        </a:p>
        <a:p>
          <a:r>
            <a:rPr lang="en-US" dirty="0"/>
            <a:t>Six bog losses, Nakajima</a:t>
          </a:r>
        </a:p>
        <a:p>
          <a:r>
            <a:rPr lang="en-US" dirty="0"/>
            <a:t>And seek what can be done to minimize undesirable economic effects driven by noise conditions</a:t>
          </a:r>
        </a:p>
        <a:p>
          <a:endParaRPr lang="en-US" dirty="0"/>
        </a:p>
      </dgm:t>
    </dgm:pt>
    <dgm:pt modelId="{0C52D865-BA67-8645-B0E3-7852B630CC20}" type="parTrans" cxnId="{149467CA-F3D1-2942-AD02-5DC1D90FD733}">
      <dgm:prSet/>
      <dgm:spPr/>
      <dgm:t>
        <a:bodyPr/>
        <a:lstStyle/>
        <a:p>
          <a:endParaRPr lang="en-US"/>
        </a:p>
      </dgm:t>
    </dgm:pt>
    <dgm:pt modelId="{8B5EDDB4-CDC5-2A47-AB0F-BDB0E98BC61B}" type="sibTrans" cxnId="{149467CA-F3D1-2942-AD02-5DC1D90FD733}">
      <dgm:prSet/>
      <dgm:spPr/>
      <dgm:t>
        <a:bodyPr/>
        <a:lstStyle/>
        <a:p>
          <a:endParaRPr lang="en-US"/>
        </a:p>
      </dgm:t>
    </dgm:pt>
    <dgm:pt modelId="{1DBCEA71-D4CE-E04D-8E67-10C0B11999ED}">
      <dgm:prSet phldrT="[Text]"/>
      <dgm:spPr/>
      <dgm:t>
        <a:bodyPr/>
        <a:lstStyle/>
        <a:p>
          <a:r>
            <a:rPr lang="en-US" dirty="0"/>
            <a:t>APPROACH</a:t>
          </a:r>
        </a:p>
        <a:p>
          <a:r>
            <a:rPr lang="en-US" dirty="0"/>
            <a:t>Agent based modeling and simulation</a:t>
          </a:r>
        </a:p>
        <a:p>
          <a:r>
            <a:rPr lang="en-US" dirty="0"/>
            <a:t>Petri nets</a:t>
          </a:r>
        </a:p>
        <a:p>
          <a:r>
            <a:rPr lang="en-US" dirty="0"/>
            <a:t>Heuristics</a:t>
          </a:r>
        </a:p>
        <a:p>
          <a:r>
            <a:rPr lang="en-US" dirty="0"/>
            <a:t>APICS inventory management policy</a:t>
          </a:r>
        </a:p>
        <a:p>
          <a:r>
            <a:rPr lang="en-US" dirty="0"/>
            <a:t>Designed experiments</a:t>
          </a:r>
        </a:p>
      </dgm:t>
    </dgm:pt>
    <dgm:pt modelId="{14107330-220B-7141-A9D9-4B125065FFCE}" type="parTrans" cxnId="{8514074C-326F-4544-8ED6-033860AE3507}">
      <dgm:prSet/>
      <dgm:spPr/>
      <dgm:t>
        <a:bodyPr/>
        <a:lstStyle/>
        <a:p>
          <a:endParaRPr lang="en-US"/>
        </a:p>
      </dgm:t>
    </dgm:pt>
    <dgm:pt modelId="{17D4E666-8883-244D-A336-082CC6FD851F}" type="sibTrans" cxnId="{8514074C-326F-4544-8ED6-033860AE3507}">
      <dgm:prSet/>
      <dgm:spPr/>
      <dgm:t>
        <a:bodyPr/>
        <a:lstStyle/>
        <a:p>
          <a:endParaRPr lang="en-US"/>
        </a:p>
      </dgm:t>
    </dgm:pt>
    <dgm:pt modelId="{F481BC29-9B3C-5B4C-9309-BC7DB9E58E8B}">
      <dgm:prSet phldrT="[Text]"/>
      <dgm:spPr/>
      <dgm:t>
        <a:bodyPr/>
        <a:lstStyle/>
        <a:p>
          <a:r>
            <a:rPr lang="en-US" dirty="0"/>
            <a:t>TEAM CHARTER</a:t>
          </a:r>
        </a:p>
        <a:p>
          <a:r>
            <a:rPr lang="en-US" dirty="0"/>
            <a:t>Research work organization</a:t>
          </a:r>
        </a:p>
        <a:p>
          <a:r>
            <a:rPr lang="en-US" dirty="0"/>
            <a:t>Architect role</a:t>
          </a:r>
        </a:p>
        <a:p>
          <a:r>
            <a:rPr lang="en-US" dirty="0"/>
            <a:t>Test engineer role</a:t>
          </a:r>
        </a:p>
        <a:p>
          <a:r>
            <a:rPr lang="en-US" dirty="0"/>
            <a:t>Scribe role</a:t>
          </a:r>
        </a:p>
        <a:p>
          <a:r>
            <a:rPr lang="en-US" dirty="0"/>
            <a:t>Internal reviewer</a:t>
          </a:r>
        </a:p>
      </dgm:t>
    </dgm:pt>
    <dgm:pt modelId="{651D4CBA-2FBE-864C-A67C-98CF15123567}" type="parTrans" cxnId="{4F25CDBB-E28E-F14B-AB0D-6DEEE20323B3}">
      <dgm:prSet/>
      <dgm:spPr/>
      <dgm:t>
        <a:bodyPr/>
        <a:lstStyle/>
        <a:p>
          <a:endParaRPr lang="en-US"/>
        </a:p>
      </dgm:t>
    </dgm:pt>
    <dgm:pt modelId="{09BC05BD-7C0F-A34E-87E0-74BE13550302}" type="sibTrans" cxnId="{4F25CDBB-E28E-F14B-AB0D-6DEEE20323B3}">
      <dgm:prSet/>
      <dgm:spPr/>
      <dgm:t>
        <a:bodyPr/>
        <a:lstStyle/>
        <a:p>
          <a:endParaRPr lang="en-US"/>
        </a:p>
      </dgm:t>
    </dgm:pt>
    <dgm:pt modelId="{10CB2C5B-B127-0B4E-BFF0-AAD6EB2B1D8D}" type="pres">
      <dgm:prSet presAssocID="{F56AB463-4E24-074A-94DE-4B19453E6E2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9966EF0-8D58-4D43-92E1-B49E0EB49B1D}" type="pres">
      <dgm:prSet presAssocID="{F56AB463-4E24-074A-94DE-4B19453E6E2D}" presName="matrix" presStyleCnt="0"/>
      <dgm:spPr/>
    </dgm:pt>
    <dgm:pt modelId="{87A34E28-CA33-2544-AC65-3A49E173593B}" type="pres">
      <dgm:prSet presAssocID="{F56AB463-4E24-074A-94DE-4B19453E6E2D}" presName="tile1" presStyleLbl="node1" presStyleIdx="0" presStyleCnt="4"/>
      <dgm:spPr/>
    </dgm:pt>
    <dgm:pt modelId="{D69AA5BA-476E-8946-A1C7-16B70FD95EF0}" type="pres">
      <dgm:prSet presAssocID="{F56AB463-4E24-074A-94DE-4B19453E6E2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35A7CED-957D-7941-8A0E-063DCD99CC06}" type="pres">
      <dgm:prSet presAssocID="{F56AB463-4E24-074A-94DE-4B19453E6E2D}" presName="tile2" presStyleLbl="node1" presStyleIdx="1" presStyleCnt="4"/>
      <dgm:spPr/>
    </dgm:pt>
    <dgm:pt modelId="{2184CA09-79B3-3D4A-9129-4C83E2721836}" type="pres">
      <dgm:prSet presAssocID="{F56AB463-4E24-074A-94DE-4B19453E6E2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B061AD1-CD7C-7742-AA84-D84FCC700AD0}" type="pres">
      <dgm:prSet presAssocID="{F56AB463-4E24-074A-94DE-4B19453E6E2D}" presName="tile3" presStyleLbl="node1" presStyleIdx="2" presStyleCnt="4"/>
      <dgm:spPr/>
    </dgm:pt>
    <dgm:pt modelId="{52734AEF-F51A-394A-992B-6189C2198054}" type="pres">
      <dgm:prSet presAssocID="{F56AB463-4E24-074A-94DE-4B19453E6E2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CA77841-6922-704E-8F02-C5890D4F82D8}" type="pres">
      <dgm:prSet presAssocID="{F56AB463-4E24-074A-94DE-4B19453E6E2D}" presName="tile4" presStyleLbl="node1" presStyleIdx="3" presStyleCnt="4"/>
      <dgm:spPr/>
    </dgm:pt>
    <dgm:pt modelId="{995B88C4-EE2A-A54D-A1A4-4CDD9BFBF3B2}" type="pres">
      <dgm:prSet presAssocID="{F56AB463-4E24-074A-94DE-4B19453E6E2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5C558B0-F253-6E46-80D8-94800C6D37E1}" type="pres">
      <dgm:prSet presAssocID="{F56AB463-4E24-074A-94DE-4B19453E6E2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5BB8402-5362-8246-9C98-7F88D0EBA094}" type="presOf" srcId="{1DBCEA71-D4CE-E04D-8E67-10C0B11999ED}" destId="{6B061AD1-CD7C-7742-AA84-D84FCC700AD0}" srcOrd="0" destOrd="0" presId="urn:microsoft.com/office/officeart/2005/8/layout/matrix1"/>
    <dgm:cxn modelId="{15A5A910-D043-F74B-9788-6C28BAA907E4}" srcId="{2CAAF6DD-DB45-8D4C-AC87-38FEFF9E88FB}" destId="{365B6648-4F96-B645-B21C-BF21572D6CC2}" srcOrd="0" destOrd="0" parTransId="{2B1A5C4D-3FBA-C149-B099-903ADE31291D}" sibTransId="{D935240C-411A-FA43-88F8-AE6FAE6F6114}"/>
    <dgm:cxn modelId="{E5682744-9E67-144D-999D-6A80ACFED15A}" type="presOf" srcId="{84363F08-BDEB-F348-ACF9-297BA61F77F4}" destId="{2184CA09-79B3-3D4A-9129-4C83E2721836}" srcOrd="1" destOrd="0" presId="urn:microsoft.com/office/officeart/2005/8/layout/matrix1"/>
    <dgm:cxn modelId="{44177145-A6F6-BC4F-AD80-7F5E72FAC775}" type="presOf" srcId="{2CAAF6DD-DB45-8D4C-AC87-38FEFF9E88FB}" destId="{55C558B0-F253-6E46-80D8-94800C6D37E1}" srcOrd="0" destOrd="0" presId="urn:microsoft.com/office/officeart/2005/8/layout/matrix1"/>
    <dgm:cxn modelId="{66808448-34F5-7D4C-B3A5-FCC5E59FEB89}" type="presOf" srcId="{84363F08-BDEB-F348-ACF9-297BA61F77F4}" destId="{535A7CED-957D-7941-8A0E-063DCD99CC06}" srcOrd="0" destOrd="0" presId="urn:microsoft.com/office/officeart/2005/8/layout/matrix1"/>
    <dgm:cxn modelId="{8514074C-326F-4544-8ED6-033860AE3507}" srcId="{2CAAF6DD-DB45-8D4C-AC87-38FEFF9E88FB}" destId="{1DBCEA71-D4CE-E04D-8E67-10C0B11999ED}" srcOrd="2" destOrd="0" parTransId="{14107330-220B-7141-A9D9-4B125065FFCE}" sibTransId="{17D4E666-8883-244D-A336-082CC6FD851F}"/>
    <dgm:cxn modelId="{6E64286D-55FC-0647-B2E3-438551029FEA}" type="presOf" srcId="{F481BC29-9B3C-5B4C-9309-BC7DB9E58E8B}" destId="{995B88C4-EE2A-A54D-A1A4-4CDD9BFBF3B2}" srcOrd="1" destOrd="0" presId="urn:microsoft.com/office/officeart/2005/8/layout/matrix1"/>
    <dgm:cxn modelId="{6D10CF9E-027E-4F42-8B0C-81A8540E434C}" type="presOf" srcId="{365B6648-4F96-B645-B21C-BF21572D6CC2}" destId="{87A34E28-CA33-2544-AC65-3A49E173593B}" srcOrd="0" destOrd="0" presId="urn:microsoft.com/office/officeart/2005/8/layout/matrix1"/>
    <dgm:cxn modelId="{528B72AA-170F-1246-A7DB-D1AA9C2A085B}" type="presOf" srcId="{365B6648-4F96-B645-B21C-BF21572D6CC2}" destId="{D69AA5BA-476E-8946-A1C7-16B70FD95EF0}" srcOrd="1" destOrd="0" presId="urn:microsoft.com/office/officeart/2005/8/layout/matrix1"/>
    <dgm:cxn modelId="{AD6F4FAD-CD8C-024D-B009-2200516A6328}" type="presOf" srcId="{F481BC29-9B3C-5B4C-9309-BC7DB9E58E8B}" destId="{5CA77841-6922-704E-8F02-C5890D4F82D8}" srcOrd="0" destOrd="0" presId="urn:microsoft.com/office/officeart/2005/8/layout/matrix1"/>
    <dgm:cxn modelId="{3C594EB4-E6A3-4841-923F-F06D11D3290C}" type="presOf" srcId="{F56AB463-4E24-074A-94DE-4B19453E6E2D}" destId="{10CB2C5B-B127-0B4E-BFF0-AAD6EB2B1D8D}" srcOrd="0" destOrd="0" presId="urn:microsoft.com/office/officeart/2005/8/layout/matrix1"/>
    <dgm:cxn modelId="{4F25CDBB-E28E-F14B-AB0D-6DEEE20323B3}" srcId="{2CAAF6DD-DB45-8D4C-AC87-38FEFF9E88FB}" destId="{F481BC29-9B3C-5B4C-9309-BC7DB9E58E8B}" srcOrd="3" destOrd="0" parTransId="{651D4CBA-2FBE-864C-A67C-98CF15123567}" sibTransId="{09BC05BD-7C0F-A34E-87E0-74BE13550302}"/>
    <dgm:cxn modelId="{44AC81C2-DD2B-A046-B0F1-0FD66F5A7594}" srcId="{F56AB463-4E24-074A-94DE-4B19453E6E2D}" destId="{2CAAF6DD-DB45-8D4C-AC87-38FEFF9E88FB}" srcOrd="0" destOrd="0" parTransId="{D84E572F-9D29-914E-A2A4-66202AEA6593}" sibTransId="{1AE13DF3-866B-364F-9C82-1313196A7F7A}"/>
    <dgm:cxn modelId="{149467CA-F3D1-2942-AD02-5DC1D90FD733}" srcId="{2CAAF6DD-DB45-8D4C-AC87-38FEFF9E88FB}" destId="{84363F08-BDEB-F348-ACF9-297BA61F77F4}" srcOrd="1" destOrd="0" parTransId="{0C52D865-BA67-8645-B0E3-7852B630CC20}" sibTransId="{8B5EDDB4-CDC5-2A47-AB0F-BDB0E98BC61B}"/>
    <dgm:cxn modelId="{9F3727FD-4E87-A140-8D5B-FA77566549C0}" type="presOf" srcId="{1DBCEA71-D4CE-E04D-8E67-10C0B11999ED}" destId="{52734AEF-F51A-394A-992B-6189C2198054}" srcOrd="1" destOrd="0" presId="urn:microsoft.com/office/officeart/2005/8/layout/matrix1"/>
    <dgm:cxn modelId="{0588AA26-BBFF-EB4C-A71F-F2FBC8E0619F}" type="presParOf" srcId="{10CB2C5B-B127-0B4E-BFF0-AAD6EB2B1D8D}" destId="{09966EF0-8D58-4D43-92E1-B49E0EB49B1D}" srcOrd="0" destOrd="0" presId="urn:microsoft.com/office/officeart/2005/8/layout/matrix1"/>
    <dgm:cxn modelId="{F1CA1BDC-4090-B748-8008-0EB7E0327014}" type="presParOf" srcId="{09966EF0-8D58-4D43-92E1-B49E0EB49B1D}" destId="{87A34E28-CA33-2544-AC65-3A49E173593B}" srcOrd="0" destOrd="0" presId="urn:microsoft.com/office/officeart/2005/8/layout/matrix1"/>
    <dgm:cxn modelId="{AAE73768-6E95-4B4E-8250-9BC7D2C23E26}" type="presParOf" srcId="{09966EF0-8D58-4D43-92E1-B49E0EB49B1D}" destId="{D69AA5BA-476E-8946-A1C7-16B70FD95EF0}" srcOrd="1" destOrd="0" presId="urn:microsoft.com/office/officeart/2005/8/layout/matrix1"/>
    <dgm:cxn modelId="{68CF08EC-E0CA-5D49-B73F-01EA0F435D5E}" type="presParOf" srcId="{09966EF0-8D58-4D43-92E1-B49E0EB49B1D}" destId="{535A7CED-957D-7941-8A0E-063DCD99CC06}" srcOrd="2" destOrd="0" presId="urn:microsoft.com/office/officeart/2005/8/layout/matrix1"/>
    <dgm:cxn modelId="{97B24EF1-5207-114E-96C3-A5A950F94188}" type="presParOf" srcId="{09966EF0-8D58-4D43-92E1-B49E0EB49B1D}" destId="{2184CA09-79B3-3D4A-9129-4C83E2721836}" srcOrd="3" destOrd="0" presId="urn:microsoft.com/office/officeart/2005/8/layout/matrix1"/>
    <dgm:cxn modelId="{250FFCF9-D8F1-AF49-8457-5828FAFB3838}" type="presParOf" srcId="{09966EF0-8D58-4D43-92E1-B49E0EB49B1D}" destId="{6B061AD1-CD7C-7742-AA84-D84FCC700AD0}" srcOrd="4" destOrd="0" presId="urn:microsoft.com/office/officeart/2005/8/layout/matrix1"/>
    <dgm:cxn modelId="{E02E564C-08CA-4344-B374-6B3C95951C4D}" type="presParOf" srcId="{09966EF0-8D58-4D43-92E1-B49E0EB49B1D}" destId="{52734AEF-F51A-394A-992B-6189C2198054}" srcOrd="5" destOrd="0" presId="urn:microsoft.com/office/officeart/2005/8/layout/matrix1"/>
    <dgm:cxn modelId="{DCE7AA24-3A01-BB47-B418-0A162FA0F2FB}" type="presParOf" srcId="{09966EF0-8D58-4D43-92E1-B49E0EB49B1D}" destId="{5CA77841-6922-704E-8F02-C5890D4F82D8}" srcOrd="6" destOrd="0" presId="urn:microsoft.com/office/officeart/2005/8/layout/matrix1"/>
    <dgm:cxn modelId="{FF6EC9BB-EA8A-DD49-A09B-FE4F67FF8041}" type="presParOf" srcId="{09966EF0-8D58-4D43-92E1-B49E0EB49B1D}" destId="{995B88C4-EE2A-A54D-A1A4-4CDD9BFBF3B2}" srcOrd="7" destOrd="0" presId="urn:microsoft.com/office/officeart/2005/8/layout/matrix1"/>
    <dgm:cxn modelId="{346BD9BB-9216-9247-B05D-BAB30A001332}" type="presParOf" srcId="{10CB2C5B-B127-0B4E-BFF0-AAD6EB2B1D8D}" destId="{55C558B0-F253-6E46-80D8-94800C6D37E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34E28-CA33-2544-AC65-3A49E173593B}">
      <dsp:nvSpPr>
        <dsp:cNvPr id="0" name=""/>
        <dsp:cNvSpPr/>
      </dsp:nvSpPr>
      <dsp:spPr>
        <a:xfrm rot="16200000">
          <a:off x="1541065" y="-1541065"/>
          <a:ext cx="2175669" cy="5257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BASELINE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Deterministic scenario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i="1" kern="1200" dirty="0"/>
            <a:t>T: $6,300 / week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i="1" kern="1200" dirty="0"/>
            <a:t>NP: $300 / week</a:t>
          </a:r>
          <a:endParaRPr lang="en-US" sz="900" kern="1200" dirty="0"/>
        </a:p>
      </dsp:txBody>
      <dsp:txXfrm rot="5400000">
        <a:off x="0" y="0"/>
        <a:ext cx="5257800" cy="1631751"/>
      </dsp:txXfrm>
    </dsp:sp>
    <dsp:sp modelId="{535A7CED-957D-7941-8A0E-063DCD99CC06}">
      <dsp:nvSpPr>
        <dsp:cNvPr id="0" name=""/>
        <dsp:cNvSpPr/>
      </dsp:nvSpPr>
      <dsp:spPr>
        <a:xfrm>
          <a:off x="5257800" y="0"/>
          <a:ext cx="5257800" cy="217566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OBJECTIVE / TARGET CONDITION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Understand effects of  internal system noise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Six bog losses, Nakajima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And seek what can be done to minimize undesirable economic effects driven by noise conditions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5257800" y="0"/>
        <a:ext cx="5257800" cy="1631751"/>
      </dsp:txXfrm>
    </dsp:sp>
    <dsp:sp modelId="{6B061AD1-CD7C-7742-AA84-D84FCC700AD0}">
      <dsp:nvSpPr>
        <dsp:cNvPr id="0" name=""/>
        <dsp:cNvSpPr/>
      </dsp:nvSpPr>
      <dsp:spPr>
        <a:xfrm rot="10800000">
          <a:off x="0" y="2175669"/>
          <a:ext cx="5257800" cy="217566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APPROACH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Agent based modeling and simulation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Petri nets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Heuristics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APICS inventory management policy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Designed experiments</a:t>
          </a:r>
        </a:p>
      </dsp:txBody>
      <dsp:txXfrm rot="10800000">
        <a:off x="0" y="2719586"/>
        <a:ext cx="5257800" cy="1631751"/>
      </dsp:txXfrm>
    </dsp:sp>
    <dsp:sp modelId="{5CA77841-6922-704E-8F02-C5890D4F82D8}">
      <dsp:nvSpPr>
        <dsp:cNvPr id="0" name=""/>
        <dsp:cNvSpPr/>
      </dsp:nvSpPr>
      <dsp:spPr>
        <a:xfrm rot="5400000">
          <a:off x="6798865" y="634603"/>
          <a:ext cx="2175669" cy="5257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TEAM CHARTER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Research work organization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Architect role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Test engineer role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Scribe role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Internal reviewer</a:t>
          </a:r>
        </a:p>
      </dsp:txBody>
      <dsp:txXfrm rot="-5400000">
        <a:off x="5257800" y="2719586"/>
        <a:ext cx="5257800" cy="1631751"/>
      </dsp:txXfrm>
    </dsp:sp>
    <dsp:sp modelId="{55C558B0-F253-6E46-80D8-94800C6D37E1}">
      <dsp:nvSpPr>
        <dsp:cNvPr id="0" name=""/>
        <dsp:cNvSpPr/>
      </dsp:nvSpPr>
      <dsp:spPr>
        <a:xfrm>
          <a:off x="3680460" y="1631751"/>
          <a:ext cx="3154680" cy="108783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CONTEXT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Product mix problem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Case study:  Goldratt’s PQ problem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“</a:t>
          </a:r>
          <a:r>
            <a:rPr lang="en-GB" sz="900" i="1" kern="1200" dirty="0"/>
            <a:t>The Haystack Syndrome”</a:t>
          </a:r>
          <a:endParaRPr lang="en-US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3733564" y="1684855"/>
        <a:ext cx="3048472" cy="981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430" tIns="47215" rIns="94430" bIns="47215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430" tIns="47215" rIns="94430" bIns="47215" rtlCol="0"/>
          <a:lstStyle>
            <a:lvl1pPr algn="r">
              <a:defRPr sz="1200"/>
            </a:lvl1pPr>
          </a:lstStyle>
          <a:p>
            <a:fld id="{20A6870A-0479-44B9-A8E6-48197DE0467B}" type="datetimeFigureOut">
              <a:rPr lang="es-ES_tradnl" smtClean="0"/>
              <a:t>16/10/19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4430" tIns="47215" rIns="94430" bIns="47215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0506" y="9722309"/>
            <a:ext cx="3077137" cy="512304"/>
          </a:xfrm>
          <a:prstGeom prst="rect">
            <a:avLst/>
          </a:prstGeom>
        </p:spPr>
        <p:txBody>
          <a:bodyPr vert="horz" lIns="94430" tIns="47215" rIns="94430" bIns="47215" rtlCol="0" anchor="b"/>
          <a:lstStyle>
            <a:lvl1pPr algn="r">
              <a:defRPr sz="1200"/>
            </a:lvl1pPr>
          </a:lstStyle>
          <a:p>
            <a:fld id="{A053D5E4-00A7-45F7-9E1E-9C696B302D1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29226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4430" tIns="47215" rIns="94430" bIns="47215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430" tIns="47215" rIns="94430" bIns="47215" rtlCol="0"/>
          <a:lstStyle>
            <a:lvl1pPr algn="r">
              <a:defRPr sz="1200"/>
            </a:lvl1pPr>
          </a:lstStyle>
          <a:p>
            <a:fld id="{FDF554B1-11F5-4719-9DFB-57738D40D818}" type="datetimeFigureOut">
              <a:rPr lang="es-ES_tradnl" smtClean="0"/>
              <a:t>16/10/19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30" tIns="47215" rIns="94430" bIns="47215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430" tIns="47215" rIns="94430" bIns="47215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6363" cy="513507"/>
          </a:xfrm>
          <a:prstGeom prst="rect">
            <a:avLst/>
          </a:prstGeom>
        </p:spPr>
        <p:txBody>
          <a:bodyPr vert="horz" lIns="94430" tIns="47215" rIns="94430" bIns="47215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4430" tIns="47215" rIns="94430" bIns="47215" rtlCol="0" anchor="b"/>
          <a:lstStyle>
            <a:lvl1pPr algn="r">
              <a:defRPr sz="1200"/>
            </a:lvl1pPr>
          </a:lstStyle>
          <a:p>
            <a:fld id="{0101AC06-6711-4FAE-BFAE-F2FF0913959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644747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1AC06-6711-4FAE-BFAE-F2FF0913959F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229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AC06-6711-4FAE-BFAE-F2FF0913959F}" type="slidenum">
              <a:rPr lang="es-ES_tradnl" smtClean="0"/>
              <a:t>29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3306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17/10/2019</a:t>
            </a:r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Madrid  </a:t>
            </a:r>
            <a:r>
              <a:rPr lang="es-ES_tradnl" dirty="0" err="1"/>
              <a:t>Stata</a:t>
            </a:r>
            <a:r>
              <a:rPr lang="es-ES_tradnl" dirty="0"/>
              <a:t> </a:t>
            </a:r>
            <a:r>
              <a:rPr lang="es-ES_tradnl" dirty="0" err="1"/>
              <a:t>conference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62F3-9662-43C5-BE63-653338DF709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667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17/10/2019</a:t>
            </a:r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Madrid – </a:t>
            </a:r>
            <a:r>
              <a:rPr lang="es-ES_tradnl" dirty="0" err="1"/>
              <a:t>Stata</a:t>
            </a:r>
            <a:r>
              <a:rPr lang="es-ES_tradnl" dirty="0"/>
              <a:t> </a:t>
            </a:r>
            <a:r>
              <a:rPr lang="es-ES_tradnl" dirty="0" err="1"/>
              <a:t>conference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62F3-9662-43C5-BE63-653338DF709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2833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17/10/2019</a:t>
            </a:r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Madrid – </a:t>
            </a:r>
            <a:r>
              <a:rPr lang="es-ES_tradnl" dirty="0" err="1"/>
              <a:t>Stata</a:t>
            </a:r>
            <a:r>
              <a:rPr lang="es-ES_tradnl" dirty="0"/>
              <a:t> </a:t>
            </a:r>
            <a:r>
              <a:rPr lang="es-ES_tradnl" dirty="0" err="1"/>
              <a:t>conference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62F3-9662-43C5-BE63-653338DF709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8189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17/10/2019</a:t>
            </a:r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Madrid – </a:t>
            </a:r>
            <a:r>
              <a:rPr lang="es-ES_tradnl" dirty="0" err="1"/>
              <a:t>Stata</a:t>
            </a:r>
            <a:r>
              <a:rPr lang="es-ES_tradnl" dirty="0"/>
              <a:t> </a:t>
            </a:r>
            <a:r>
              <a:rPr lang="es-ES_tradnl" dirty="0" err="1"/>
              <a:t>conference</a:t>
            </a:r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62F3-9662-43C5-BE63-653338DF709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0989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17/10/2019</a:t>
            </a:r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 dirty="0"/>
              <a:t>Madrid – </a:t>
            </a:r>
            <a:r>
              <a:rPr lang="es-ES_tradnl" dirty="0" err="1"/>
              <a:t>Stata</a:t>
            </a:r>
            <a:r>
              <a:rPr lang="es-ES_tradnl" dirty="0"/>
              <a:t> </a:t>
            </a:r>
            <a:r>
              <a:rPr lang="es-ES_tradnl" dirty="0" err="1"/>
              <a:t>conference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662F3-9662-43C5-BE63-653338DF709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025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2110155"/>
            <a:ext cx="12172950" cy="1744388"/>
          </a:xfrm>
          <a:prstGeom prst="rect">
            <a:avLst/>
          </a:prstGeom>
          <a:gradFill flip="none" rotWithShape="1">
            <a:gsLst>
              <a:gs pos="0">
                <a:srgbClr val="F7F7F7"/>
              </a:gs>
              <a:gs pos="48000">
                <a:schemeClr val="bg2"/>
              </a:gs>
              <a:gs pos="84000">
                <a:srgbClr val="0070C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03821" y="3967433"/>
            <a:ext cx="95916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dirty="0"/>
            </a:br>
            <a:endParaRPr lang="en-US" dirty="0"/>
          </a:p>
          <a:p>
            <a:r>
              <a:rPr lang="en-US" sz="2400" b="1" dirty="0"/>
              <a:t>12</a:t>
            </a:r>
            <a:r>
              <a:rPr lang="en-US" sz="2400" b="1" baseline="30000" dirty="0"/>
              <a:t>th</a:t>
            </a:r>
            <a:r>
              <a:rPr lang="en-US" sz="2400" b="1" dirty="0"/>
              <a:t> Spanish Stata User Conference </a:t>
            </a: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</a:endParaRPr>
          </a:p>
          <a:p>
            <a:r>
              <a:rPr lang="en-US" dirty="0"/>
              <a:t>Madrid, 17 de </a:t>
            </a:r>
            <a:r>
              <a:rPr lang="en-US" dirty="0" err="1"/>
              <a:t>octubre</a:t>
            </a:r>
            <a:r>
              <a:rPr lang="en-US" dirty="0"/>
              <a:t> de 2019 </a:t>
            </a:r>
          </a:p>
          <a:p>
            <a:r>
              <a:rPr lang="en-US" dirty="0"/>
              <a:t>On the cost of uncertainties in product-mix decisions: A simulation study built upon Goldratt’s PQ problem </a:t>
            </a:r>
          </a:p>
          <a:p>
            <a:r>
              <a:rPr lang="en-US" dirty="0"/>
              <a:t>José Costas. Continuous Improvement director. Plastic7A, S.L. 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80" b="94686" l="2797" r="99401">
                        <a14:foregroundMark x1="15884" y1="57971" x2="15884" y2="57971"/>
                        <a14:foregroundMark x1="23477" y1="59420" x2="23477" y2="59420"/>
                        <a14:foregroundMark x1="31069" y1="52174" x2="31069" y2="52174"/>
                        <a14:foregroundMark x1="42657" y1="55072" x2="42657" y2="55072"/>
                        <a14:foregroundMark x1="48052" y1="56522" x2="48052" y2="56522"/>
                        <a14:foregroundMark x1="59041" y1="65700" x2="59041" y2="65700"/>
                        <a14:foregroundMark x1="64136" y1="57971" x2="64136" y2="57971"/>
                        <a14:foregroundMark x1="66633" y1="59420" x2="66633" y2="59420"/>
                        <a14:foregroundMark x1="81219" y1="34783" x2="81219" y2="34783"/>
                        <a14:foregroundMark x1="77822" y1="68599" x2="77822" y2="68599"/>
                        <a14:foregroundMark x1="83916" y1="68599" x2="83916" y2="68599"/>
                        <a14:foregroundMark x1="87812" y1="30435" x2="87812" y2="30435"/>
                        <a14:foregroundMark x1="93906" y1="65700" x2="93906" y2="65700"/>
                        <a14:backgroundMark x1="27473" y1="24638" x2="27473" y2="24638"/>
                        <a14:backgroundMark x1="20180" y1="18357" x2="20180" y2="18357"/>
                        <a14:backgroundMark x1="10789" y1="12560" x2="10789" y2="12560"/>
                        <a14:backgroundMark x1="8591" y1="83092" x2="8591" y2="83092"/>
                        <a14:backgroundMark x1="23477" y1="85990" x2="23477" y2="85990"/>
                        <a14:backgroundMark x1="62937" y1="84541" x2="62937" y2="84541"/>
                        <a14:backgroundMark x1="65734" y1="24638" x2="65734" y2="24638"/>
                        <a14:backgroundMark x1="52947" y1="36232" x2="52947" y2="36232"/>
                        <a14:backgroundMark x1="44456" y1="27536" x2="44456" y2="27536"/>
                        <a14:backgroundMark x1="79620" y1="83092" x2="79620" y2="83092"/>
                        <a14:backgroundMark x1="95704" y1="22705" x2="95704" y2="22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22" y="2582778"/>
            <a:ext cx="6054478" cy="12520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62F3-9662-43C5-BE63-653338DF7090}" type="slidenum">
              <a:rPr lang="es-ES_tradnl" smtClean="0"/>
              <a:t>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61201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BB721-C50C-3441-9A19-E8482B82E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 about Petri nets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4B83A0B-26DA-354E-863B-24EBA9F788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9075"/>
            <a:ext cx="5181600" cy="388443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8140C-B69C-8442-88AC-3E682A37EF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Carl Adam Petri, 1962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Application here: flexible manufacturing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Places may hold tokens.</a:t>
            </a:r>
          </a:p>
          <a:p>
            <a:r>
              <a:rPr lang="en-US" dirty="0"/>
              <a:t>A transition is enabled when the number of tokens in each of its input places is at least equal to the arc weight going from the place to the transition. </a:t>
            </a:r>
          </a:p>
          <a:p>
            <a:r>
              <a:rPr lang="en-US" dirty="0"/>
              <a:t>When a transition fires, it takes the tokens that enabled it from the input places; it then distributes tokens to output places according to arc weights.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A4392-7337-D24B-A011-97F7849E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17/10/2019</a:t>
            </a:r>
            <a:endParaRPr lang="es-ES_trad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5A355-82AD-8B4C-870E-CFC606726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Madrid – Stata conference</a:t>
            </a:r>
            <a:endParaRPr lang="es-ES_trad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325B6-6C13-AA40-9D4F-F463D118E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62F3-9662-43C5-BE63-653338DF7090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91142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A4C19E0-C32B-7F4C-ACFB-E64CFF2FA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representation shipping loop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FCF829A-D212-C642-8EFA-539925B164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87635"/>
            <a:ext cx="5181600" cy="3227317"/>
          </a:xfr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268EA50-7BF4-2D41-8B15-524DCEEDB5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Tokens at sales order place (for P, Q) delay 1 week.</a:t>
            </a:r>
          </a:p>
          <a:p>
            <a:r>
              <a:rPr lang="en-US" dirty="0"/>
              <a:t>They enable Sales transition.</a:t>
            </a:r>
          </a:p>
          <a:p>
            <a:r>
              <a:rPr lang="en-US" dirty="0"/>
              <a:t>Once sales transition fires, it burns part tokens (color P) from On hand place.</a:t>
            </a:r>
          </a:p>
          <a:p>
            <a:r>
              <a:rPr lang="en-US" dirty="0"/>
              <a:t>Orders and parts burnt are sent to “sink-..” places for statistical analysis.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BDD2F-4BFC-8446-8BB1-6077FF469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17/10/2019</a:t>
            </a:r>
            <a:endParaRPr lang="es-ES_trad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6823F-1C36-354A-B7A4-3B2018F38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Madrid – Stata conference</a:t>
            </a:r>
            <a:endParaRPr lang="es-ES_trad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69BF5-0B4D-B044-8931-D2FACBA21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62F3-9662-43C5-BE63-653338DF7090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4423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BA9131D-1E25-274B-9FE3-893E3E71E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Netlogo</a:t>
            </a:r>
            <a:r>
              <a:rPr lang="en-US" dirty="0"/>
              <a:t> model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68D22A6-C069-DF4F-8A5A-98969E57A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7" y="1825625"/>
            <a:ext cx="10337346" cy="4351338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A2109-5A98-4F43-A406-B38608ABC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17/10/2019</a:t>
            </a:r>
            <a:endParaRPr lang="es-ES_trad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07BA5-D805-0F4E-B019-F5ED1436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Madrid – Stata conference</a:t>
            </a:r>
            <a:endParaRPr lang="es-ES_trad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DCB4CD-B913-5C47-B329-365E80EB0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62F3-9662-43C5-BE63-653338DF7090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5320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5AF6D-4B15-B94C-9C8E-34D654B24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Inspecting </a:t>
            </a:r>
            <a:r>
              <a:rPr lang="en-US" dirty="0" err="1"/>
              <a:t>Netlogo</a:t>
            </a:r>
            <a:r>
              <a:rPr lang="en-US" dirty="0"/>
              <a:t> model agents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10585C6-26FF-F24C-A846-19F1B85F72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89" y="1825625"/>
            <a:ext cx="1952221" cy="4351338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DBC64F-FFC4-FA44-9E2D-380204D7E6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Agents have attributes (properties) to describe themselves and their current state, and have also behavior, according to their beliefs, desires and intentions (BDI).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5783E-D6E2-3944-9E2F-CB2FFEF0F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17/10/2019</a:t>
            </a:r>
            <a:endParaRPr lang="es-ES_trad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7C1DE-E9BD-EC47-9DE0-14F21AC0A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Madrid – Stata conference</a:t>
            </a:r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F0122-4BB7-C54A-B72D-FEB783DB2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62F3-9662-43C5-BE63-653338DF7090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1947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2707CA1-254A-BB4F-8FCE-2FE43D105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Logfile (csv) for data analysis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400A2AE-65B8-DB4B-B0D7-D28CA6922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6267"/>
            <a:ext cx="10515600" cy="4010053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3E6CC-2F6F-9740-806F-760A84EC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17/10/2019</a:t>
            </a:r>
            <a:endParaRPr lang="es-ES_trad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7137B-D077-124F-8F3F-0C794F88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Madrid – Stata conference</a:t>
            </a:r>
            <a:endParaRPr lang="es-ES_trad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2674E-4E0E-1844-BE3D-ACF699929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62F3-9662-43C5-BE63-653338DF7090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3375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CF1C53F-6173-D34B-AB8D-530B68DA02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Model verification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041E0453-36C2-0D4C-8477-896D72811D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SAT / site acceptance tests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EA017-06E7-864F-A243-EA49154C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17/10/2019</a:t>
            </a:r>
            <a:endParaRPr lang="es-ES_trad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7DDFB-E168-3145-AAA5-875092B0C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Madrid – Stata conference</a:t>
            </a:r>
            <a:endParaRPr lang="es-ES_trad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9DDDE-0B44-664E-BE89-0D34D54E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62F3-9662-43C5-BE63-653338DF7090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21818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51CE6-A14D-9D4D-9116-91DE3464B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ACCEPTANCE TESTS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BBD81-CEA8-804D-AEAB-A740B4B85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17/10/2019</a:t>
            </a:r>
            <a:endParaRPr lang="es-ES_trad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191E4-BAFA-A940-995E-BB8FD18C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Madrid – Stata conference</a:t>
            </a:r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17BC2-F1BC-FB42-9048-A77142071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62F3-9662-43C5-BE63-653338DF7090}" type="slidenum">
              <a:rPr lang="es-ES_tradnl" smtClean="0"/>
              <a:t>16</a:t>
            </a:fld>
            <a:endParaRPr lang="es-ES_trad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749319-E98D-664C-8DA8-74BBF6DE6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0627EC-0350-5245-972E-626898F3D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D09F8F-F696-CF4A-AF39-341EFA7DC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1635A72-942A-9D4F-85E0-C4D25FAA63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911557"/>
              </p:ext>
            </p:extLst>
          </p:nvPr>
        </p:nvGraphicFramePr>
        <p:xfrm>
          <a:off x="746816" y="1327150"/>
          <a:ext cx="10516673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193">
                  <a:extLst>
                    <a:ext uri="{9D8B030D-6E8A-4147-A177-3AD203B41FA5}">
                      <a16:colId xmlns:a16="http://schemas.microsoft.com/office/drawing/2014/main" val="375976122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5700104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78454328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1220146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16630996"/>
                    </a:ext>
                  </a:extLst>
                </a:gridCol>
              </a:tblGrid>
              <a:tr h="281225">
                <a:tc>
                  <a:txBody>
                    <a:bodyPr/>
                    <a:lstStyle/>
                    <a:p>
                      <a:r>
                        <a:rPr lang="en-US" dirty="0"/>
                        <a:t>SAT#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Exit criteria (DoD)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111524"/>
                  </a:ext>
                </a:extLst>
              </a:tr>
              <a:tr h="1335816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Analysis of Goldratt’s setting in the deterministic scenario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system performs as intended in the traditional PQ problem</a:t>
                      </a:r>
                      <a:r>
                        <a:rPr lang="en-US" dirty="0">
                          <a:effectLst/>
                        </a:rPr>
                        <a:t>  (matches simplex calculations)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Prio</a:t>
                      </a:r>
                      <a:r>
                        <a:rPr lang="en-US" dirty="0"/>
                        <a:t> in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T: $6,300.- </a:t>
                      </a:r>
                    </a:p>
                    <a:p>
                      <a:r>
                        <a:rPr lang="en-US" dirty="0"/>
                        <a:t>NP: $300</a:t>
                      </a:r>
                    </a:p>
                    <a:p>
                      <a:r>
                        <a:rPr lang="en-US" dirty="0"/>
                        <a:t>Sales : [100, 30]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61113"/>
                  </a:ext>
                </a:extLst>
              </a:tr>
              <a:tr h="703061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Same as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But now, </a:t>
                      </a:r>
                      <a:r>
                        <a:rPr lang="en-US"/>
                        <a:t>Prio</a:t>
                      </a:r>
                      <a:r>
                        <a:rPr lang="en-US" dirty="0"/>
                        <a:t> in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T: $5,700.-</a:t>
                      </a:r>
                    </a:p>
                    <a:p>
                      <a:r>
                        <a:rPr lang="en-US" dirty="0"/>
                        <a:t>NP: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-$300.</a:t>
                      </a:r>
                    </a:p>
                    <a:p>
                      <a:r>
                        <a:rPr lang="en-US" dirty="0"/>
                        <a:t>Sales [60, 50]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507787"/>
                  </a:ext>
                </a:extLst>
              </a:tr>
              <a:tr h="1546735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Low PPM rate on workstation A, material 3.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Before the bottleneck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 expect the system to be able to preserve sales, with some increase in operational expense and some erosion in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Prio</a:t>
                      </a:r>
                      <a:r>
                        <a:rPr lang="en-US" dirty="0"/>
                        <a:t> automatic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 ~ $6,300 - $31</a:t>
                      </a:r>
                    </a:p>
                    <a:p>
                      <a:r>
                        <a:rPr lang="en-US" dirty="0"/>
                        <a:t>NP &lt; $300, because</a:t>
                      </a:r>
                    </a:p>
                    <a:p>
                      <a:r>
                        <a:rPr lang="en-US" dirty="0"/>
                        <a:t>Some more inv level</a:t>
                      </a:r>
                    </a:p>
                    <a:p>
                      <a:r>
                        <a:rPr lang="en-US" dirty="0"/>
                        <a:t>Some disposal cost</a:t>
                      </a:r>
                    </a:p>
                    <a:p>
                      <a:r>
                        <a:rPr lang="en-US" dirty="0"/>
                        <a:t>Sales [100, 30]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150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691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FB3E3-E681-674A-BC76-9903B17F7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– simplex solution / SAT #1 – DoD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12D213A-3FE8-9E4A-AFCB-845EDE50A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52094"/>
            <a:ext cx="10515600" cy="349840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AF226-9D8C-454E-B4A0-B04D0E84B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62F3-9662-43C5-BE63-653338DF7090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5743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532C21-62D7-4FAC-97F3-10DE13A49D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78828" y="6518"/>
            <a:ext cx="1219198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A99ED8-3E9E-2B43-AE48-53722374E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/>
              <a:t>Critical questions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A073682-CAEE-9844-B5A1-72A6A5497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US" sz="2000" dirty="0"/>
              <a:t>For research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87C74-7A4A-F240-83A5-0E85D82AC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5161" y="2640943"/>
            <a:ext cx="365760" cy="365125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fld id="{49A662F3-9662-43C5-BE63-653338DF7090}" type="slidenum">
              <a:rPr lang="es-ES_tradnl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s-ES_tradnl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4A44A-83AB-B047-B5F1-9665D49E03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65779" y="6499226"/>
            <a:ext cx="2564524" cy="274692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17/10/2019</a:t>
            </a:r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B2477-803B-CD4E-96BA-535A5E0D1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3531" y="6137248"/>
            <a:ext cx="3069020" cy="36197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_tradnl" sz="1000">
                <a:solidFill>
                  <a:schemeClr val="tx1"/>
                </a:solidFill>
              </a:rPr>
              <a:t>Madrid – Stata conference</a:t>
            </a:r>
          </a:p>
        </p:txBody>
      </p:sp>
    </p:spTree>
    <p:extLst>
      <p:ext uri="{BB962C8B-B14F-4D97-AF65-F5344CB8AC3E}">
        <p14:creationId xmlns:p14="http://schemas.microsoft.com/office/powerpoint/2010/main" val="174467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BC6F6-2EF5-DB47-8CEE-179591A79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basic considerations </a:t>
            </a:r>
            <a:r>
              <a:rPr lang="en-US" sz="2000" dirty="0"/>
              <a:t>– about scrap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B8B1E-A5E2-254B-887E-0BFCBC0EA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Scrap implies to increment OE due to disposal cost, extra inv holding cost, and the use of overtime to catch up </a:t>
            </a:r>
            <a:r>
              <a:rPr lang="en-US"/>
              <a:t>target production</a:t>
            </a:r>
            <a:endParaRPr lang="en-US" dirty="0"/>
          </a:p>
          <a:p>
            <a:pPr lvl="0"/>
            <a:r>
              <a:rPr lang="en-US" dirty="0"/>
              <a:t>Scrap implies loss of T, even if you can protect sales</a:t>
            </a:r>
          </a:p>
          <a:p>
            <a:pPr lvl="0"/>
            <a:r>
              <a:rPr lang="en-US" dirty="0"/>
              <a:t>Clerical MUDA o tackle scrap </a:t>
            </a:r>
          </a:p>
          <a:p>
            <a:pPr lvl="0"/>
            <a:r>
              <a:rPr lang="en-US" dirty="0"/>
              <a:t>Risk of defects escaping controls, hence, customer claims.</a:t>
            </a:r>
          </a:p>
          <a:p>
            <a:pPr lvl="0"/>
            <a:r>
              <a:rPr lang="en-US" dirty="0"/>
              <a:t>MUDA (MUV, LEV, …) due to loss of parts, labor, capacity of assets, …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2157F-607A-FB42-A5BF-193C2AF7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17/10/2019</a:t>
            </a:r>
            <a:endParaRPr lang="es-ES_trad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63C48-2479-BC48-A463-1F580A782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Madrid – Stata conference</a:t>
            </a:r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276CC-7F16-564D-8FB1-237E2679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62F3-9662-43C5-BE63-653338DF7090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9844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F6E93-6CD8-EE4A-8CEA-8CC9ED431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A3 thinking / the overall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6D4BD-65D2-354D-80F4-CC988CC1D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62F3-9662-43C5-BE63-653338DF7090}" type="slidenum">
              <a:rPr lang="es-ES_tradnl" smtClean="0"/>
              <a:t>2</a:t>
            </a:fld>
            <a:endParaRPr lang="es-ES_tradnl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E6CB14C-5860-314F-8B7B-175C0589FC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1894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8260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313AF-653A-9A4C-9B19-6D68E03F0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… critical questions for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ED6D5-A2AF-8D44-A28D-EB1ACFBAA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CQ1: (critical question number 1) a 5% scrap level in  raw-1 has the same effect than in raw-3 in  workstation A?</a:t>
            </a:r>
          </a:p>
          <a:p>
            <a:r>
              <a:rPr lang="en-US" dirty="0"/>
              <a:t>CQ2: same scrap level in a workstation before the bottleneck hast the same effect than after the bottleneck?</a:t>
            </a:r>
          </a:p>
          <a:p>
            <a:r>
              <a:rPr lang="en-US" dirty="0"/>
              <a:t>CQ3: is the effect of scrap linear or do we expect an abrupt change once we cross the saturation point of the workstation? Say, once we get rid of idle time. </a:t>
            </a:r>
          </a:p>
          <a:p>
            <a:r>
              <a:rPr lang="en-US" dirty="0"/>
              <a:t>CQ4: same RTY generate same effects or not?</a:t>
            </a:r>
          </a:p>
          <a:p>
            <a:r>
              <a:rPr lang="en-US" dirty="0"/>
              <a:t> CQ5: what can agents in workstations do to schedule overtime with anticipation?</a:t>
            </a:r>
          </a:p>
          <a:p>
            <a:r>
              <a:rPr lang="en-US" dirty="0"/>
              <a:t> CQ6: the bottleneck is sensitive to scrap allocations in the value stream; so what?</a:t>
            </a:r>
          </a:p>
          <a:p>
            <a:r>
              <a:rPr lang="en-US" dirty="0"/>
              <a:t> CQ7: what can agents do to redefine priority depending of scrap distribution across the value stream?</a:t>
            </a:r>
          </a:p>
          <a:p>
            <a:r>
              <a:rPr lang="en-US" dirty="0"/>
              <a:t> CQ8: what about sensitivity (prices, overtime cost, disposal cost, inv holding cost, ..?)</a:t>
            </a:r>
          </a:p>
          <a:p>
            <a:r>
              <a:rPr lang="en-US" i="1" dirty="0"/>
              <a:t> </a:t>
            </a:r>
            <a:r>
              <a:rPr lang="en-US" dirty="0"/>
              <a:t>CQ9: what about lead time?  Time between two consecutive good parts in workstation D.</a:t>
            </a:r>
          </a:p>
          <a:p>
            <a:r>
              <a:rPr lang="en-US" i="1" dirty="0"/>
              <a:t>CQ10: variance </a:t>
            </a:r>
            <a:r>
              <a:rPr lang="en-US" i="1" dirty="0" err="1"/>
              <a:t>absorbe</a:t>
            </a:r>
            <a:r>
              <a:rPr lang="en-US" i="1" dirty="0"/>
              <a:t> variance; linearly?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6D67C-DB31-2548-A58B-79810A99C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17/10/2019</a:t>
            </a:r>
            <a:endParaRPr lang="es-ES_trad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83043-EFE1-EB41-9EA2-333056B73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Madrid – Stata conference</a:t>
            </a:r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7896B-0114-9A4E-B5C8-E0D7284BE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62F3-9662-43C5-BE63-653338DF7090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0287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8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6"/>
          </a:solidFill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27A46F0-B493-CB48-B021-78C07ECBD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277" y="2061838"/>
            <a:ext cx="6959446" cy="16624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Experimenting with the model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62E6E6E-F4DF-FE48-B32B-F0EE3AA58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8938" y="3783690"/>
            <a:ext cx="5414125" cy="119671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DoE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6F7E8-3898-5845-903E-4186C6755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17/10/2019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E7D16-45F8-904A-8009-D2F83550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3200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9A662F3-9662-43C5-BE63-653338DF7090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AAF96-0338-0A40-B2C8-042B1AC70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0873" y="6412867"/>
            <a:ext cx="93302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Madrid – Stata conference</a:t>
            </a:r>
          </a:p>
        </p:txBody>
      </p:sp>
    </p:spTree>
    <p:extLst>
      <p:ext uri="{BB962C8B-B14F-4D97-AF65-F5344CB8AC3E}">
        <p14:creationId xmlns:p14="http://schemas.microsoft.com/office/powerpoint/2010/main" val="794089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7A1AA90-CB90-D744-95C7-39FC2BBC5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Effects of scrap in workstation A, wo overtime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1E626-8D68-124F-95E5-4E6F77B76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17/10/2019</a:t>
            </a:r>
            <a:endParaRPr lang="es-ES_trad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81B89-206C-3941-8856-BC35520A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Madrid – Stata conference</a:t>
            </a:r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98132-C861-9C47-970A-E5953146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62F3-9662-43C5-BE63-653338DF7090}" type="slidenum">
              <a:rPr lang="es-ES_tradnl" smtClean="0"/>
              <a:t>22</a:t>
            </a:fld>
            <a:endParaRPr lang="es-ES_tradnl"/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5AD41D3A-5192-CD4A-B84D-D9CE3E9237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17824"/>
            <a:ext cx="5181600" cy="3766940"/>
          </a:xfr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4C21FDD8-8982-6245-B46D-0BC90E3537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17982"/>
            <a:ext cx="5181600" cy="3766624"/>
          </a:xfrm>
        </p:spPr>
      </p:pic>
    </p:spTree>
    <p:extLst>
      <p:ext uri="{BB962C8B-B14F-4D97-AF65-F5344CB8AC3E}">
        <p14:creationId xmlns:p14="http://schemas.microsoft.com/office/powerpoint/2010/main" val="2770543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9DBFA-F160-BE4C-AA61-DBD0FA03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34000" cy="820208"/>
          </a:xfrm>
        </p:spPr>
        <p:txBody>
          <a:bodyPr>
            <a:normAutofit/>
          </a:bodyPr>
          <a:lstStyle/>
          <a:p>
            <a:r>
              <a:rPr lang="en-US" sz="3200" dirty="0"/>
              <a:t>Scrap in A, no overtime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432C6-16BE-514A-9D0A-B6A07F6247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err="1"/>
              <a:t>robvar</a:t>
            </a:r>
            <a:r>
              <a:rPr lang="en-US" dirty="0"/>
              <a:t> throughput, by(level) /* </a:t>
            </a:r>
            <a:r>
              <a:rPr lang="en-US" dirty="0" err="1"/>
              <a:t>Levene's</a:t>
            </a:r>
            <a:r>
              <a:rPr lang="en-US" dirty="0"/>
              <a:t> test */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|            Summary of T</a:t>
            </a:r>
          </a:p>
          <a:p>
            <a:pPr marL="0" indent="0">
              <a:buNone/>
            </a:pPr>
            <a:r>
              <a:rPr lang="en-US" dirty="0"/>
              <a:t>      level |        Mean   Std. Dev.       Freq.</a:t>
            </a:r>
          </a:p>
          <a:p>
            <a:pPr marL="0" indent="0">
              <a:buNone/>
            </a:pPr>
            <a:r>
              <a:rPr lang="en-US" dirty="0"/>
              <a:t>------------+------------------------------------</a:t>
            </a:r>
          </a:p>
          <a:p>
            <a:pPr marL="0" indent="0">
              <a:buNone/>
            </a:pPr>
            <a:r>
              <a:rPr lang="en-US" dirty="0"/>
              <a:t>        .02 |   6246.7045   33.007103          44</a:t>
            </a:r>
          </a:p>
          <a:p>
            <a:pPr marL="0" indent="0">
              <a:buNone/>
            </a:pPr>
            <a:r>
              <a:rPr lang="en-US" dirty="0"/>
              <a:t>        .05 |   6166.3636   54.178469          44</a:t>
            </a:r>
          </a:p>
          <a:p>
            <a:pPr marL="0" indent="0">
              <a:buNone/>
            </a:pPr>
            <a:r>
              <a:rPr lang="en-US" dirty="0"/>
              <a:t>        .08 |   6066.5909   90.655063          44</a:t>
            </a:r>
          </a:p>
          <a:p>
            <a:pPr marL="0" indent="0">
              <a:buNone/>
            </a:pPr>
            <a:r>
              <a:rPr lang="en-US" dirty="0"/>
              <a:t>        .13 |   5906.0227   102.25697          44</a:t>
            </a:r>
          </a:p>
          <a:p>
            <a:pPr marL="0" indent="0">
              <a:buNone/>
            </a:pPr>
            <a:r>
              <a:rPr lang="en-US" dirty="0"/>
              <a:t>        .21 |   5625.9091   137.86273          44</a:t>
            </a:r>
          </a:p>
          <a:p>
            <a:pPr marL="0" indent="0">
              <a:buNone/>
            </a:pPr>
            <a:r>
              <a:rPr lang="en-US" dirty="0"/>
              <a:t>------------+------------------------------------</a:t>
            </a:r>
          </a:p>
          <a:p>
            <a:pPr marL="0" indent="0">
              <a:buNone/>
            </a:pPr>
            <a:r>
              <a:rPr lang="en-US" dirty="0"/>
              <a:t>      Total |   6002.3182   238.23138         220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W0  =  13.698391   df(4, 215)     </a:t>
            </a:r>
            <a:r>
              <a:rPr lang="en-US" dirty="0" err="1">
                <a:solidFill>
                  <a:srgbClr val="FF0000"/>
                </a:solidFill>
              </a:rPr>
              <a:t>Pr</a:t>
            </a:r>
            <a:r>
              <a:rPr lang="en-US" dirty="0">
                <a:solidFill>
                  <a:srgbClr val="FF0000"/>
                </a:solidFill>
              </a:rPr>
              <a:t> &gt; F = 0.00000000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73358-350F-614B-9890-B3FF33A2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96711"/>
            <a:ext cx="5181600" cy="5996164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 regress throughput level, ///</a:t>
            </a:r>
          </a:p>
          <a:p>
            <a:r>
              <a:rPr lang="en-US" dirty="0"/>
              <a:t>&gt;         </a:t>
            </a:r>
            <a:r>
              <a:rPr lang="en-US" dirty="0" err="1"/>
              <a:t>vce</a:t>
            </a:r>
            <a:r>
              <a:rPr lang="en-US" dirty="0"/>
              <a:t>(robust)  /* trying linear regression */</a:t>
            </a:r>
          </a:p>
          <a:p>
            <a:endParaRPr lang="en-US" dirty="0"/>
          </a:p>
          <a:p>
            <a:r>
              <a:rPr lang="en-US" dirty="0"/>
              <a:t>Linear regression                               Number of </a:t>
            </a:r>
            <a:r>
              <a:rPr lang="en-US" dirty="0" err="1"/>
              <a:t>obs</a:t>
            </a:r>
            <a:r>
              <a:rPr lang="en-US" dirty="0"/>
              <a:t>     =        220</a:t>
            </a:r>
          </a:p>
          <a:p>
            <a:r>
              <a:rPr lang="en-US" dirty="0"/>
              <a:t>                                                F(1, 218)         =     898.31</a:t>
            </a:r>
          </a:p>
          <a:p>
            <a:r>
              <a:rPr lang="en-US" dirty="0"/>
              <a:t>                                                Prob &gt; F          =     0.0000</a:t>
            </a:r>
          </a:p>
          <a:p>
            <a:r>
              <a:rPr lang="en-US" dirty="0"/>
              <a:t>                                                R-squared         =     0.8545</a:t>
            </a:r>
          </a:p>
          <a:p>
            <a:r>
              <a:rPr lang="en-US" dirty="0"/>
              <a:t>                                                Root MSE          =     91.095</a:t>
            </a:r>
          </a:p>
          <a:p>
            <a:endParaRPr lang="en-US" dirty="0"/>
          </a:p>
          <a:p>
            <a:r>
              <a:rPr lang="en-US" dirty="0"/>
              <a:t>------------------------------------------------------------------------------</a:t>
            </a:r>
          </a:p>
          <a:p>
            <a:r>
              <a:rPr lang="en-US" dirty="0"/>
              <a:t>             |               Robust</a:t>
            </a:r>
          </a:p>
          <a:p>
            <a:r>
              <a:rPr lang="en-US" dirty="0"/>
              <a:t>  throughput |      Coef.   Std. Err.      t    P&gt;|t|     [95% Conf. Interval]</a:t>
            </a:r>
          </a:p>
          <a:p>
            <a:r>
              <a:rPr lang="en-US" dirty="0"/>
              <a:t>-------------+----------------------------------------------------------------</a:t>
            </a:r>
          </a:p>
          <a:p>
            <a:r>
              <a:rPr lang="en-US" dirty="0"/>
              <a:t>       level |  -3291.405   109.8168   -29.97   0.000    -3507.844   -3074.966</a:t>
            </a:r>
          </a:p>
          <a:p>
            <a:r>
              <a:rPr lang="en-US" dirty="0"/>
              <a:t>       _cons |   6324.876   8.445666   748.89   0.000      6308.23    6341.521</a:t>
            </a:r>
          </a:p>
          <a:p>
            <a:r>
              <a:rPr lang="en-US" dirty="0"/>
              <a:t>------------------------------------------------------------------------------</a:t>
            </a:r>
          </a:p>
          <a:p>
            <a:r>
              <a:rPr lang="en-US" dirty="0">
                <a:solidFill>
                  <a:srgbClr val="92D050"/>
                </a:solidFill>
              </a:rPr>
              <a:t>NB: </a:t>
            </a:r>
            <a:r>
              <a:rPr lang="en-US" dirty="0" err="1">
                <a:solidFill>
                  <a:srgbClr val="92D050"/>
                </a:solidFill>
              </a:rPr>
              <a:t>Linktest</a:t>
            </a:r>
            <a:r>
              <a:rPr lang="en-US" dirty="0">
                <a:solidFill>
                  <a:srgbClr val="92D050"/>
                </a:solidFill>
              </a:rPr>
              <a:t> reveals no issues for this linear model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501CB-9B63-4949-AC89-EFC104BBE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17/10/2019</a:t>
            </a:r>
            <a:endParaRPr lang="es-ES_trad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5FD7C-77D9-6347-98CF-71ABEEAAD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Madrid – Stata conference</a:t>
            </a:r>
            <a:endParaRPr lang="es-ES_trad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D1AE0-68F9-9844-A357-D94BC138E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62F3-9662-43C5-BE63-653338DF7090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07011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C9270-1CAE-894D-AA70-1241E9A64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Predictions – scrap at workstation 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3A726-D6BA-FC43-973F-B29E39557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17/10/2019</a:t>
            </a:r>
            <a:endParaRPr lang="es-ES_trad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04F8D-4584-1E42-B973-3C7745634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Madrid – Stata conference</a:t>
            </a:r>
            <a:endParaRPr lang="es-ES_trad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AB49F-D74D-9943-B569-8C0F87FE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62F3-9662-43C5-BE63-653338DF7090}" type="slidenum">
              <a:rPr lang="es-ES_tradnl" smtClean="0"/>
              <a:t>24</a:t>
            </a:fld>
            <a:endParaRPr lang="es-ES_tradnl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CFC198BB-AB8E-834B-BC25-CA8BBB9FAB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17982"/>
            <a:ext cx="5181600" cy="3766624"/>
          </a:xfr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5362F7BE-F156-AA42-85AA-AA6316894D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17982"/>
            <a:ext cx="5181600" cy="3766624"/>
          </a:xfrm>
        </p:spPr>
      </p:pic>
    </p:spTree>
    <p:extLst>
      <p:ext uri="{BB962C8B-B14F-4D97-AF65-F5344CB8AC3E}">
        <p14:creationId xmlns:p14="http://schemas.microsoft.com/office/powerpoint/2010/main" val="3125173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962D-BB3B-394B-A1BE-E3B7F1100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Scrap in A: Agents deciding to allocate overtime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16BBA-267E-6247-972C-CFC31F44E2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/>
              <a:t> regress </a:t>
            </a:r>
            <a:r>
              <a:rPr lang="en-US" dirty="0" err="1"/>
              <a:t>netprofit</a:t>
            </a:r>
            <a:r>
              <a:rPr lang="en-US" dirty="0"/>
              <a:t> level </a:t>
            </a:r>
            <a:r>
              <a:rPr lang="en-US" dirty="0" err="1"/>
              <a:t>i.overtime_flag</a:t>
            </a:r>
            <a:r>
              <a:rPr lang="en-US" dirty="0"/>
              <a:t>, ///</a:t>
            </a:r>
          </a:p>
          <a:p>
            <a:r>
              <a:rPr lang="en-US" dirty="0"/>
              <a:t>&gt;                         </a:t>
            </a:r>
            <a:r>
              <a:rPr lang="en-US" dirty="0" err="1"/>
              <a:t>vce</a:t>
            </a:r>
            <a:r>
              <a:rPr lang="en-US" dirty="0"/>
              <a:t>(robust)  /* trying linear regression */</a:t>
            </a:r>
          </a:p>
          <a:p>
            <a:endParaRPr lang="en-US" dirty="0"/>
          </a:p>
          <a:p>
            <a:r>
              <a:rPr lang="en-US" dirty="0"/>
              <a:t>Linear regression                               Number of </a:t>
            </a:r>
            <a:r>
              <a:rPr lang="en-US" dirty="0" err="1"/>
              <a:t>obs</a:t>
            </a:r>
            <a:r>
              <a:rPr lang="en-US" dirty="0"/>
              <a:t>     =        440</a:t>
            </a:r>
          </a:p>
          <a:p>
            <a:r>
              <a:rPr lang="en-US" dirty="0"/>
              <a:t>                                                F(2, 437)         =    1174.14</a:t>
            </a:r>
          </a:p>
          <a:p>
            <a:r>
              <a:rPr lang="en-US" dirty="0"/>
              <a:t>                                                Prob &gt; F          =     0.0000</a:t>
            </a:r>
          </a:p>
          <a:p>
            <a:r>
              <a:rPr lang="en-US" dirty="0"/>
              <a:t>                                                R-squared         =     0.8805</a:t>
            </a:r>
          </a:p>
          <a:p>
            <a:r>
              <a:rPr lang="en-US" dirty="0"/>
              <a:t>                                                Root MSE          =     100.77</a:t>
            </a:r>
          </a:p>
          <a:p>
            <a:endParaRPr lang="en-US" dirty="0"/>
          </a:p>
          <a:p>
            <a:r>
              <a:rPr lang="en-US" dirty="0"/>
              <a:t>-------------------------------------------------------------------------------</a:t>
            </a:r>
          </a:p>
          <a:p>
            <a:r>
              <a:rPr lang="en-US" dirty="0"/>
              <a:t>              |               Robust</a:t>
            </a:r>
          </a:p>
          <a:p>
            <a:r>
              <a:rPr lang="en-US" dirty="0"/>
              <a:t>    </a:t>
            </a:r>
            <a:r>
              <a:rPr lang="en-US" dirty="0" err="1"/>
              <a:t>netprofit</a:t>
            </a:r>
            <a:r>
              <a:rPr lang="en-US" dirty="0"/>
              <a:t> |      Coef.   Std. Err.      t    P&gt;|t|     [95% Conf. Interval]</a:t>
            </a:r>
          </a:p>
          <a:p>
            <a:r>
              <a:rPr lang="en-US" dirty="0"/>
              <a:t>--------------+----------------------------------------------------------------</a:t>
            </a:r>
          </a:p>
          <a:p>
            <a:r>
              <a:rPr lang="en-US" dirty="0"/>
              <a:t>        level |  -4082.374   84.59097   -48.26   0.000    -4248.629   -3916.118</a:t>
            </a:r>
          </a:p>
          <a:p>
            <a:r>
              <a:rPr lang="en-US" dirty="0"/>
              <a:t>              |</a:t>
            </a:r>
          </a:p>
          <a:p>
            <a:r>
              <a:rPr lang="en-US" dirty="0" err="1"/>
              <a:t>overtime_flag</a:t>
            </a:r>
            <a:r>
              <a:rPr lang="en-US" dirty="0"/>
              <a:t> |</a:t>
            </a:r>
          </a:p>
          <a:p>
            <a:r>
              <a:rPr lang="en-US" dirty="0"/>
              <a:t>        TRUE  |  -11.44091   9.608013    -1.19   0.234    -30.32457     7.44275</a:t>
            </a:r>
          </a:p>
          <a:p>
            <a:r>
              <a:rPr lang="en-US" dirty="0"/>
              <a:t>        _cons |   325.5834   8.082171    40.28   0.000     309.6986    341.4681</a:t>
            </a:r>
          </a:p>
          <a:p>
            <a:r>
              <a:rPr lang="en-US" dirty="0"/>
              <a:t>-------------------------------------------------------------------------------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DD659-A689-3941-BA33-01C3A3B04E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Agents may decide</a:t>
            </a:r>
          </a:p>
          <a:p>
            <a:pPr lvl="1"/>
            <a:r>
              <a:rPr lang="en-US" sz="1400" dirty="0">
                <a:solidFill>
                  <a:srgbClr val="002060"/>
                </a:solidFill>
              </a:rPr>
              <a:t>To allocate a different amount of overtime each week  in each workstation depending on the scrap distributions for workstation and parts</a:t>
            </a:r>
          </a:p>
          <a:p>
            <a:pPr lvl="2"/>
            <a:r>
              <a:rPr lang="en-US" sz="1400" dirty="0">
                <a:solidFill>
                  <a:srgbClr val="002060"/>
                </a:solidFill>
              </a:rPr>
              <a:t>NB: Scrap  downstream may provoke need of overtime </a:t>
            </a:r>
          </a:p>
          <a:p>
            <a:pPr lvl="1"/>
            <a:r>
              <a:rPr lang="en-US" sz="1400" dirty="0">
                <a:solidFill>
                  <a:srgbClr val="002060"/>
                </a:solidFill>
              </a:rPr>
              <a:t>To adjust  the rope (hence buffer) length depending on historical performance analysis</a:t>
            </a:r>
          </a:p>
          <a:p>
            <a:pPr lvl="1"/>
            <a:r>
              <a:rPr lang="en-US" sz="1400" dirty="0">
                <a:solidFill>
                  <a:srgbClr val="002060"/>
                </a:solidFill>
              </a:rPr>
              <a:t>Prioritize the intended sequence of parts in each workstation</a:t>
            </a:r>
          </a:p>
          <a:p>
            <a:pPr lvl="1"/>
            <a:endParaRPr lang="en-US" sz="140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Overtime trade off </a:t>
            </a:r>
          </a:p>
          <a:p>
            <a:pPr lvl="1"/>
            <a:r>
              <a:rPr lang="en-US" sz="1400" dirty="0">
                <a:solidFill>
                  <a:srgbClr val="002060"/>
                </a:solidFill>
              </a:rPr>
              <a:t>Cost of overtime</a:t>
            </a:r>
          </a:p>
          <a:p>
            <a:pPr lvl="1"/>
            <a:r>
              <a:rPr lang="en-US" sz="1400" dirty="0">
                <a:solidFill>
                  <a:srgbClr val="002060"/>
                </a:solidFill>
              </a:rPr>
              <a:t>Versus ability to prevent loss of sales of finish goods</a:t>
            </a:r>
          </a:p>
          <a:p>
            <a:pPr lvl="1"/>
            <a:endParaRPr lang="en-US" sz="140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Prioritize heuristics</a:t>
            </a:r>
          </a:p>
          <a:p>
            <a:pPr lvl="1"/>
            <a:r>
              <a:rPr lang="en-US" sz="1400" dirty="0">
                <a:solidFill>
                  <a:srgbClr val="002060"/>
                </a:solidFill>
              </a:rPr>
              <a:t>Burndown curves, debt</a:t>
            </a:r>
          </a:p>
          <a:p>
            <a:pPr lvl="1"/>
            <a:r>
              <a:rPr lang="en-US" sz="1400" dirty="0">
                <a:solidFill>
                  <a:srgbClr val="002060"/>
                </a:solidFill>
              </a:rPr>
              <a:t>Every product each X (interval of time)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5D2EB-A8EA-E34E-9675-67A5CD05A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17/10/2019</a:t>
            </a:r>
            <a:endParaRPr lang="es-ES_trad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C7CFA-31C6-5C43-817F-B352807E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Madrid – Stata conference</a:t>
            </a:r>
            <a:endParaRPr lang="es-ES_trad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911A3-44EC-E746-BFEA-AD692BC40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62F3-9662-43C5-BE63-653338DF7090}" type="slidenum">
              <a:rPr lang="es-ES_tradnl" smtClean="0"/>
              <a:t>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2352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6EEB7-9116-7D4B-A195-20EEB55D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Scrap after the bottleneck.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D612E60-4B92-F84B-B0FD-960F305AF9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17824"/>
            <a:ext cx="5181600" cy="3766940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81605-AAA8-CF48-8EE0-6ABE66E84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17/10/2019</a:t>
            </a:r>
            <a:endParaRPr lang="es-ES_trad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BDE8A-9717-EA44-8FDE-3856220C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Madrid – Stata conference</a:t>
            </a:r>
            <a:endParaRPr lang="es-ES_trad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12749-0054-8148-84BF-E99CE75D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62F3-9662-43C5-BE63-653338DF7090}" type="slidenum">
              <a:rPr lang="es-ES_tradnl" smtClean="0"/>
              <a:t>26</a:t>
            </a:fld>
            <a:endParaRPr lang="es-ES_tradnl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862182A5-EFAE-8A42-A033-8028303140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17824"/>
            <a:ext cx="5181600" cy="3766940"/>
          </a:xfrm>
        </p:spPr>
      </p:pic>
    </p:spTree>
    <p:extLst>
      <p:ext uri="{BB962C8B-B14F-4D97-AF65-F5344CB8AC3E}">
        <p14:creationId xmlns:p14="http://schemas.microsoft.com/office/powerpoint/2010/main" val="3158703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596A9-6AA3-2C41-AFAD-F4368E886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throughput / </a:t>
            </a:r>
            <a:r>
              <a:rPr lang="en-US" sz="3200" dirty="0"/>
              <a:t>non-linear – scrap in “C”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5331D-4129-D74B-923B-B8B372C32D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err="1"/>
              <a:t>fp</a:t>
            </a:r>
            <a:r>
              <a:rPr lang="en-US" dirty="0"/>
              <a:t> &lt;level&gt;, power(-1 -.5 1 2) dimension(3) replace: regress throughput &lt;level&gt;  </a:t>
            </a:r>
          </a:p>
          <a:p>
            <a:r>
              <a:rPr lang="en-US" dirty="0"/>
              <a:t>(fitting 34 models)</a:t>
            </a:r>
          </a:p>
          <a:p>
            <a:r>
              <a:rPr lang="en-US" dirty="0"/>
              <a:t>(....10%....20%....30%....40%....50%....60%....70%....80%....90%....100%)</a:t>
            </a:r>
          </a:p>
          <a:p>
            <a:endParaRPr lang="en-US" dirty="0"/>
          </a:p>
          <a:p>
            <a:r>
              <a:rPr lang="en-US" dirty="0"/>
              <a:t>Fractional polynomial comparisons:</a:t>
            </a:r>
          </a:p>
          <a:p>
            <a:r>
              <a:rPr lang="en-US" dirty="0"/>
              <a:t>(*) P = sig. level of model with m = 3 based on F with 213 denominator </a:t>
            </a:r>
            <a:r>
              <a:rPr lang="en-US" dirty="0" err="1"/>
              <a:t>dof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	m = 3 |    6   2925.976    188.705      0.000       --   </a:t>
            </a:r>
            <a:r>
              <a:rPr lang="en-US" dirty="0">
                <a:solidFill>
                  <a:srgbClr val="7030A0"/>
                </a:solidFill>
              </a:rPr>
              <a:t>-1 -1 2 </a:t>
            </a:r>
          </a:p>
          <a:p>
            <a:r>
              <a:rPr lang="en-US" dirty="0"/>
              <a:t>      Source |       SS           df       MS      Number of </a:t>
            </a:r>
            <a:r>
              <a:rPr lang="en-US" dirty="0" err="1"/>
              <a:t>obs</a:t>
            </a:r>
            <a:r>
              <a:rPr lang="en-US" dirty="0"/>
              <a:t>   =       220</a:t>
            </a:r>
          </a:p>
          <a:p>
            <a:r>
              <a:rPr lang="en-US" dirty="0"/>
              <a:t>-------------+----------------------------------   F(3, 216)       =    996.70</a:t>
            </a:r>
          </a:p>
          <a:p>
            <a:r>
              <a:rPr lang="en-US" dirty="0"/>
              <a:t>       Model |   106475286         3  35491762.1   Prob &gt; F        =    0.0000</a:t>
            </a:r>
          </a:p>
          <a:p>
            <a:r>
              <a:rPr lang="en-US" dirty="0"/>
              <a:t>    Residual |  7691629.58       216  35609.3962   R-squared       =    0.9326</a:t>
            </a:r>
          </a:p>
          <a:p>
            <a:r>
              <a:rPr lang="en-US" dirty="0"/>
              <a:t>-------------+----------------------------------   Adj R-squared   =    0.9317</a:t>
            </a:r>
          </a:p>
          <a:p>
            <a:r>
              <a:rPr lang="en-US" dirty="0"/>
              <a:t>       Total |   114166916       219  521310.118   Root MSE        =     188.7</a:t>
            </a:r>
          </a:p>
          <a:p>
            <a:endParaRPr lang="en-US" dirty="0"/>
          </a:p>
          <a:p>
            <a:r>
              <a:rPr lang="en-US" dirty="0"/>
              <a:t>------------------------------------------------------------------------------</a:t>
            </a:r>
          </a:p>
          <a:p>
            <a:r>
              <a:rPr lang="en-US" dirty="0"/>
              <a:t>  throughput |      Coef.   Std. Err.      t    P&gt;|t|     [95% Conf. Interval]</a:t>
            </a:r>
          </a:p>
          <a:p>
            <a:r>
              <a:rPr lang="en-US" dirty="0"/>
              <a:t>-------------+----------------------------------------------------------------</a:t>
            </a:r>
          </a:p>
          <a:p>
            <a:r>
              <a:rPr lang="en-US" dirty="0"/>
              <a:t>     level_1 |   110.8113   29.38085     3.77   0.000     52.90147    168.7212</a:t>
            </a:r>
          </a:p>
          <a:p>
            <a:r>
              <a:rPr lang="en-US" dirty="0"/>
              <a:t>     level_2 |   22.95592   6.647391     3.45   0.001     9.853867    36.05798</a:t>
            </a:r>
          </a:p>
          <a:p>
            <a:r>
              <a:rPr lang="en-US" dirty="0"/>
              <a:t>     level_3 |  -29424.31   2281.403   -12.90   0.000    -33920.97   -24927.65</a:t>
            </a:r>
          </a:p>
          <a:p>
            <a:r>
              <a:rPr lang="en-US" dirty="0"/>
              <a:t>       _cons |   5102.846   176.9565    28.84   0.000     4754.063    5451.629</a:t>
            </a:r>
          </a:p>
          <a:p>
            <a:r>
              <a:rPr lang="en-US" dirty="0"/>
              <a:t>------------------------------------------------------------------------------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4E59AB0-3EDC-1C46-BBF8-F85BE036B6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17824"/>
            <a:ext cx="5181600" cy="3766940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A5455-B6FE-D547-8B66-11DE2C04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17/10/2019</a:t>
            </a:r>
            <a:endParaRPr lang="es-ES_trad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88744-0DD2-5C4A-A776-6A0595064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Madrid – Stata conference</a:t>
            </a:r>
            <a:endParaRPr lang="es-ES_trad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53ED9-6E94-964C-98EA-A1955AB69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62F3-9662-43C5-BE63-653338DF7090}" type="slidenum">
              <a:rPr lang="es-ES_tradnl" smtClean="0"/>
              <a:t>27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11273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57D6-BB26-8741-8268-CD823AA87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TABLES OF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6D97-B8D8-C345-B190-C179CEF319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SCRAP IN WORKSTATION “A”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Not a huge drop in throughput between levels of scrap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 relevant differences in T using overtime or not.</a:t>
            </a:r>
          </a:p>
          <a:p>
            <a:r>
              <a:rPr lang="en-US" dirty="0"/>
              <a:t>tabulate  </a:t>
            </a:r>
            <a:r>
              <a:rPr lang="en-US" dirty="0" err="1"/>
              <a:t>overtime_flag</a:t>
            </a:r>
            <a:r>
              <a:rPr lang="en-US" dirty="0"/>
              <a:t> level, summarize(throughput)</a:t>
            </a:r>
          </a:p>
          <a:p>
            <a:endParaRPr lang="en-US" dirty="0"/>
          </a:p>
          <a:p>
            <a:r>
              <a:rPr lang="en-US" dirty="0"/>
              <a:t>              </a:t>
            </a:r>
            <a:r>
              <a:rPr lang="en-US" sz="2300" dirty="0"/>
              <a:t>Means, Standard Deviations and Frequencies of T</a:t>
            </a:r>
          </a:p>
          <a:p>
            <a:endParaRPr lang="en-US" sz="2300" dirty="0"/>
          </a:p>
          <a:p>
            <a:r>
              <a:rPr lang="en-US" sz="2300" dirty="0"/>
              <a:t>           |                       level</a:t>
            </a:r>
          </a:p>
          <a:p>
            <a:r>
              <a:rPr lang="en-US" sz="2300" dirty="0"/>
              <a:t> overtime? |       .02        .05        .08        .13        .21 |     Total</a:t>
            </a:r>
          </a:p>
          <a:p>
            <a:r>
              <a:rPr lang="en-US" sz="2300" dirty="0"/>
              <a:t>-----------+-------------------------------------------------------+----------</a:t>
            </a:r>
          </a:p>
          <a:p>
            <a:r>
              <a:rPr lang="en-US" sz="2300" dirty="0"/>
              <a:t>     FALSE |  6,246.70   6,166.36   6,066.59   5,906.02   </a:t>
            </a:r>
            <a:r>
              <a:rPr lang="en-US" sz="2300" dirty="0">
                <a:solidFill>
                  <a:srgbClr val="7030A0"/>
                </a:solidFill>
              </a:rPr>
              <a:t>5,625.91</a:t>
            </a:r>
            <a:r>
              <a:rPr lang="en-US" sz="2300" dirty="0"/>
              <a:t> |  6,002.32</a:t>
            </a:r>
          </a:p>
          <a:p>
            <a:r>
              <a:rPr lang="en-US" sz="2300" dirty="0"/>
              <a:t>           |     33.01      54.18      90.66     102.26     137.86 |    238.23</a:t>
            </a:r>
          </a:p>
          <a:p>
            <a:r>
              <a:rPr lang="en-US" sz="2300" dirty="0"/>
              <a:t>           |        44         44         44         44         44 |       220</a:t>
            </a:r>
          </a:p>
          <a:p>
            <a:r>
              <a:rPr lang="en-US" sz="2300" dirty="0"/>
              <a:t>-----------+-------------------------------------------------------+----------</a:t>
            </a:r>
          </a:p>
          <a:p>
            <a:r>
              <a:rPr lang="en-US" sz="2300" dirty="0"/>
              <a:t>      TRUE |  6,244.55   6,156.59   6,068.18   5,898.98   </a:t>
            </a:r>
            <a:r>
              <a:rPr lang="en-US" sz="2300" dirty="0">
                <a:solidFill>
                  <a:srgbClr val="7030A0"/>
                </a:solidFill>
              </a:rPr>
              <a:t>5,583.07</a:t>
            </a:r>
            <a:r>
              <a:rPr lang="en-US" sz="2300" dirty="0"/>
              <a:t> |  5,990.27</a:t>
            </a:r>
          </a:p>
          <a:p>
            <a:r>
              <a:rPr lang="en-US" sz="2300" dirty="0"/>
              <a:t>           |     39.50      67.44      68.79     101.59     121.10 |    248.58</a:t>
            </a:r>
          </a:p>
          <a:p>
            <a:r>
              <a:rPr lang="en-US" sz="2300" dirty="0"/>
              <a:t>           |        44         44         44         44         44 |       220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E98F1-0575-E247-AEE7-FC47098C4A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SCRAP IN WORKSTATION “C”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 huge drop in throughput between levels of scrap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Relevant differences in T using overtime or not.</a:t>
            </a:r>
          </a:p>
          <a:p>
            <a:r>
              <a:rPr lang="en-US" dirty="0"/>
              <a:t>tabulate  </a:t>
            </a:r>
            <a:r>
              <a:rPr lang="en-US" dirty="0" err="1"/>
              <a:t>overtime_flag</a:t>
            </a:r>
            <a:r>
              <a:rPr lang="en-US" dirty="0"/>
              <a:t> level, summarize(throughput)</a:t>
            </a:r>
          </a:p>
          <a:p>
            <a:r>
              <a:rPr lang="en-US" dirty="0"/>
              <a:t>           |                       level</a:t>
            </a:r>
          </a:p>
          <a:p>
            <a:r>
              <a:rPr lang="en-US" dirty="0"/>
              <a:t> overtime? |       .02        .05        .08        .13        .21 |     Total</a:t>
            </a:r>
          </a:p>
          <a:p>
            <a:r>
              <a:rPr lang="en-US" dirty="0"/>
              <a:t>-----------+-------------------------------------------------------+----------</a:t>
            </a:r>
          </a:p>
          <a:p>
            <a:r>
              <a:rPr lang="en-US" dirty="0"/>
              <a:t>     FALSE |  6,140.23   5,885.68   5,542.73   </a:t>
            </a:r>
            <a:r>
              <a:rPr lang="en-US" dirty="0">
                <a:solidFill>
                  <a:srgbClr val="7030A0"/>
                </a:solidFill>
              </a:rPr>
              <a:t>5,120.45</a:t>
            </a:r>
            <a:r>
              <a:rPr lang="en-US" dirty="0"/>
              <a:t>   4,157.39 |  5,369.30</a:t>
            </a:r>
          </a:p>
          <a:p>
            <a:r>
              <a:rPr lang="en-US" dirty="0"/>
              <a:t>           |     71.86      75.31      94.36     201.99     341.28 |    722.02</a:t>
            </a:r>
          </a:p>
          <a:p>
            <a:r>
              <a:rPr lang="en-US" dirty="0"/>
              <a:t>           |        44         44         44         44         44 |       220</a:t>
            </a:r>
          </a:p>
          <a:p>
            <a:r>
              <a:rPr lang="en-US" dirty="0"/>
              <a:t>-----------+-------------------------------------------------------+----------</a:t>
            </a:r>
          </a:p>
          <a:p>
            <a:r>
              <a:rPr lang="en-US" dirty="0"/>
              <a:t>      TRUE |  6,285.91   6,127.73   5,948.64   </a:t>
            </a:r>
            <a:r>
              <a:rPr lang="en-US" dirty="0">
                <a:solidFill>
                  <a:srgbClr val="7030A0"/>
                </a:solidFill>
              </a:rPr>
              <a:t>5,651.36 </a:t>
            </a:r>
            <a:r>
              <a:rPr lang="en-US" dirty="0"/>
              <a:t>  5,075.45 |  5,817.82</a:t>
            </a:r>
          </a:p>
          <a:p>
            <a:r>
              <a:rPr lang="en-US" dirty="0"/>
              <a:t>           |     37.50      90.27     125.32     160.38     225.20 |    450.57</a:t>
            </a:r>
          </a:p>
          <a:p>
            <a:r>
              <a:rPr lang="en-US" dirty="0"/>
              <a:t>           |        44         44         44         44         44 |       220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EFE55-992D-CB41-A60D-52E90FF3F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17/10/2019</a:t>
            </a:r>
            <a:endParaRPr lang="es-ES_trad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E6832-5B2C-9243-BE71-0AF51D6E6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Madrid – Stata conference</a:t>
            </a:r>
            <a:endParaRPr lang="es-ES_trad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229C8-29C9-8A47-BC7F-A3B8C16F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62F3-9662-43C5-BE63-653338DF7090}" type="slidenum">
              <a:rPr lang="es-ES_tradnl" smtClean="0"/>
              <a:t>28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9449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65976-9CBB-5A40-8EB6-0185E153E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file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BED51-FFFE-0F4A-B25D-CD81B20C9F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Sentinel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F397B-3946-914E-BA14-A58BBDE82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62F3-9662-43C5-BE63-653338DF7090}" type="slidenum">
              <a:rPr lang="es-ES_tradnl" smtClean="0"/>
              <a:t>29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3171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16F7-68B4-4A49-B83A-06A44CF2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Turtle diagram / process domain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166D11C-FBA3-8E4C-A04A-5A1459F90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65" y="1558338"/>
            <a:ext cx="8100604" cy="435133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556BD-D722-5C4D-8288-2F2F566B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62F3-9662-43C5-BE63-653338DF7090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9007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E2E5A-0847-6946-BBC9-3F002A09F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593725"/>
          </a:xfrm>
        </p:spPr>
        <p:txBody>
          <a:bodyPr>
            <a:normAutofit fontScale="90000"/>
          </a:bodyPr>
          <a:lstStyle/>
          <a:p>
            <a:r>
              <a:rPr lang="en-US" dirty="0"/>
              <a:t>PQ problem / parameters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F0F27AB-B590-B34C-B80A-39DC092B8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804565"/>
            <a:ext cx="9177997" cy="5394623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A7-5117-0846-BDB3-5350C895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62F3-9662-43C5-BE63-653338DF7090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37370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E831E-6CD0-CB42-8B2C-0784C3A3B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evaluation / TOC metrics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D99105F-10D0-7340-A880-A37B738E06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2248694"/>
            <a:ext cx="4673600" cy="350520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6C7E45F-0975-E746-9FB6-95263BCF5C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0" y="2274094"/>
            <a:ext cx="4457700" cy="34544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9B51D-9D3F-9148-8E44-E2FFA945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17/10/2019</a:t>
            </a:r>
            <a:endParaRPr lang="es-ES_trad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D89D-6FC2-D34B-8F3D-32B92F251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Madrid – </a:t>
            </a:r>
            <a:r>
              <a:rPr lang="es-ES_tradnl" dirty="0" err="1"/>
              <a:t>Stata</a:t>
            </a:r>
            <a:r>
              <a:rPr lang="es-ES_tradnl" dirty="0"/>
              <a:t> </a:t>
            </a:r>
            <a:r>
              <a:rPr lang="es-ES_tradnl" dirty="0" err="1"/>
              <a:t>conference</a:t>
            </a:r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2486F-E29E-EC4F-9322-2B80CB8E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62F3-9662-43C5-BE63-653338DF7090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9513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82C19A8-73A0-7E4F-8B22-E00DAA585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Perturbations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2332934-9409-A647-8D20-DFEEB25A1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Noise conditions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CC821-B73C-F54F-9281-F7A76F9B7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3832203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s-ES_tradnl" sz="1000">
                <a:solidFill>
                  <a:srgbClr val="898989"/>
                </a:solidFill>
              </a:rPr>
              <a:t>Madrid – Stata conference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3C772-2881-BC49-8E38-4F9B33C1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4138" y="6223702"/>
            <a:ext cx="3108065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000">
                <a:solidFill>
                  <a:srgbClr val="898989"/>
                </a:solidFill>
              </a:rPr>
              <a:t>17/10/2019</a:t>
            </a:r>
            <a:endParaRPr lang="es-ES_tradnl" sz="1000">
              <a:solidFill>
                <a:srgbClr val="898989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75389-AE24-654D-BF15-3AA094198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9A662F3-9662-43C5-BE63-653338DF7090}" type="slidenum">
              <a:rPr lang="es-ES_tradnl" sz="900">
                <a:solidFill>
                  <a:srgbClr val="898989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s-ES_tradnl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19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EDDBF-A661-E042-BCA1-C58337F24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p-Diagram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B84F9A8-2BF3-394B-9E19-3C89E0695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630" y="1825625"/>
            <a:ext cx="8038739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EC74D-0C1D-B24C-B1BD-9F60CDA6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17/10/2019</a:t>
            </a:r>
            <a:endParaRPr lang="es-ES_trad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96E0C-1DEA-C24B-9A77-AA7A2BB38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Madrid – Stata conference</a:t>
            </a:r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108C0-7533-764B-8C32-6C4E25096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62F3-9662-43C5-BE63-653338DF7090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60577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F8E6-8A36-214F-9F3F-403094C9B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big losses – Internal noise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4491752-99DC-E341-A664-2A930B09FA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13" y="1825625"/>
            <a:ext cx="4949364" cy="4117871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C4526D-15E2-A04E-8AC5-DA385F9C9B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Internal noise effects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/>
              <a:t> Downtimes (machine breakdowns, change over, operator availability issues, …) in workstations erode available time.</a:t>
            </a:r>
          </a:p>
          <a:p>
            <a:pPr lvl="1">
              <a:buFont typeface="Wingdings" pitchFamily="2" charset="2"/>
              <a:buChar char="v"/>
            </a:pPr>
            <a:r>
              <a:rPr lang="en-US" dirty="0"/>
              <a:t>Speed perturbations reduce performance</a:t>
            </a:r>
          </a:p>
          <a:p>
            <a:pPr lvl="1">
              <a:buFont typeface="Wingdings" pitchFamily="2" charset="2"/>
              <a:buChar char="v"/>
            </a:pPr>
            <a:r>
              <a:rPr lang="en-US" dirty="0"/>
              <a:t>Scrap (and other quality losses) reduce yield</a:t>
            </a:r>
          </a:p>
          <a:p>
            <a:pPr lvl="1"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A6363-6CA1-404E-ADF9-C1DD81088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17/10/2019</a:t>
            </a:r>
            <a:endParaRPr lang="es-ES_trad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3AE1C-58C5-4B49-B8FD-E6877B2C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Madrid – Stata conference</a:t>
            </a:r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C119F-E4C0-C940-8189-7CE1576B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62F3-9662-43C5-BE63-653338DF7090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8242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6C12CBE-2FC6-F849-8CC5-3E36B05C9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25347"/>
            <a:ext cx="6801321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System model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869CA6E-A7BA-D84D-84D6-B348BEDC4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1258" y="4525347"/>
            <a:ext cx="3258675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Shipping loop, manufacturing loop, incoming loop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28B21-0409-1A42-BD51-B5759AFD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3968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17/10/2019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500B2-8BB7-C346-A46B-1B2982C56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1" y="6356350"/>
            <a:ext cx="44391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Madrid – Stata conference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337C0E-04C2-AF44-81C7-27917378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2528" y="6356350"/>
            <a:ext cx="365760" cy="365125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49A662F3-9662-43C5-BE63-653338DF7090}" type="slidenum">
              <a:rPr lang="en-US" sz="105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9</a:t>
            </a:fld>
            <a:endParaRPr lang="en-US" sz="10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387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tatus xmlns="http://schemas.microsoft.com/sharepoint/v3/fields">Publicado</_Status>
    <ReportOwner xmlns="http://schemas.microsoft.com/sharepoint/v3">
      <UserInfo>
        <DisplayName>Lucia Vilaplana Mateu</DisplayName>
        <AccountId>62</AccountId>
        <AccountType/>
      </UserInfo>
    </ReportOwn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6605DE243DFF146AAA8A9CCABBF76E7" ma:contentTypeVersion="8" ma:contentTypeDescription="Crear nuevo documento." ma:contentTypeScope="" ma:versionID="1f6e98d0920722ea0602a611035e2fcd">
  <xsd:schema xmlns:xsd="http://www.w3.org/2001/XMLSchema" xmlns:xs="http://www.w3.org/2001/XMLSchema" xmlns:p="http://schemas.microsoft.com/office/2006/metadata/properties" xmlns:ns1="http://schemas.microsoft.com/sharepoint/v3" xmlns:ns2="6b9e52f3-e259-4571-a91b-60802bdd1baf" xmlns:ns3="http://schemas.microsoft.com/sharepoint/v3/fields" xmlns:ns4="73c7d45f-72b0-4407-9765-f5f81c2d6cfd" targetNamespace="http://schemas.microsoft.com/office/2006/metadata/properties" ma:root="true" ma:fieldsID="c443ee9d22e59b835471aca08f990ddd" ns1:_="" ns2:_="" ns3:_="" ns4:_="">
    <xsd:import namespace="http://schemas.microsoft.com/sharepoint/v3"/>
    <xsd:import namespace="6b9e52f3-e259-4571-a91b-60802bdd1baf"/>
    <xsd:import namespace="http://schemas.microsoft.com/sharepoint/v3/fields"/>
    <xsd:import namespace="73c7d45f-72b0-4407-9765-f5f81c2d6cf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ReportOwner"/>
                <xsd:element ref="ns3:_Status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portOwner" ma:index="11" ma:displayName="Propietario" ma:description="Propietario de este documento" ma:list="UserInfo" ma:SearchPeopleOnly="false" ma:SharePointGroup="0" ma:internalName="Report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9e52f3-e259-4571-a91b-60802bdd1ba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2" ma:displayName="Estado" ma:default="Borrador" ma:format="Dropdown" ma:internalName="_Status">
      <xsd:simpleType>
        <xsd:union memberTypes="dms:Text">
          <xsd:simpleType>
            <xsd:restriction base="dms:Choice">
              <xsd:enumeration value="No iniciado"/>
              <xsd:enumeration value="Borrador"/>
              <xsd:enumeration value="Revisado"/>
              <xsd:enumeration value="programada"/>
              <xsd:enumeration value="Publicado"/>
              <xsd:enumeration value="Final"/>
              <xsd:enumeration value="Expirado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c7d45f-72b0-4407-9765-f5f81c2d6c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 ma:index="10" ma:displayName="Comentario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axOccurs="1" ma:displayName="Estado">
          <xsd:simpleType xmlns:xs="http://www.w3.org/2001/XMLSchema">
            <xsd:restriction base="xsd:string">
              <xsd:minLength value="1"/>
            </xsd:restriction>
          </xsd:simpleType>
        </xsd:element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AD3010-E2D2-489F-9839-41C4E49CA3C4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73c7d45f-72b0-4407-9765-f5f81c2d6cfd"/>
    <ds:schemaRef ds:uri="http://schemas.microsoft.com/office/2006/documentManagement/types"/>
    <ds:schemaRef ds:uri="http://schemas.microsoft.com/office/infopath/2007/PartnerControls"/>
    <ds:schemaRef ds:uri="6b9e52f3-e259-4571-a91b-60802bdd1baf"/>
    <ds:schemaRef ds:uri="http://schemas.microsoft.com/sharepoint/v3/fields"/>
    <ds:schemaRef ds:uri="http://schemas.microsoft.com/sharepoint/v3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7026541-A792-4763-A7B2-A5E8710A2C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b9e52f3-e259-4571-a91b-60802bdd1baf"/>
    <ds:schemaRef ds:uri="http://schemas.microsoft.com/sharepoint/v3/fields"/>
    <ds:schemaRef ds:uri="73c7d45f-72b0-4407-9765-f5f81c2d6c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288F98-A565-4E44-8BB2-06B82030E6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1878</Words>
  <Application>Microsoft Macintosh PowerPoint</Application>
  <PresentationFormat>Widescreen</PresentationFormat>
  <Paragraphs>313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Rockwell</vt:lpstr>
      <vt:lpstr>Wingdings</vt:lpstr>
      <vt:lpstr>Tema de Office</vt:lpstr>
      <vt:lpstr>PowerPoint Presentation</vt:lpstr>
      <vt:lpstr>A3 thinking / the overall picture</vt:lpstr>
      <vt:lpstr>Turtle diagram / process domain</vt:lpstr>
      <vt:lpstr>PQ problem / parameters</vt:lpstr>
      <vt:lpstr>Process evaluation / TOC metrics</vt:lpstr>
      <vt:lpstr>Perturbations</vt:lpstr>
      <vt:lpstr>p-Diagram</vt:lpstr>
      <vt:lpstr>Six big losses – Internal noise </vt:lpstr>
      <vt:lpstr>System model</vt:lpstr>
      <vt:lpstr>Key points about Petri nets </vt:lpstr>
      <vt:lpstr>Simplified representation shipping loop</vt:lpstr>
      <vt:lpstr>Netlogo model</vt:lpstr>
      <vt:lpstr>Inspecting Netlogo model agents </vt:lpstr>
      <vt:lpstr>Logfile (csv) for data analysis</vt:lpstr>
      <vt:lpstr>Model verification</vt:lpstr>
      <vt:lpstr>SITE ACCEPTANCE TESTS</vt:lpstr>
      <vt:lpstr>Baseline – simplex solution / SAT #1 – DoD</vt:lpstr>
      <vt:lpstr>Critical questions</vt:lpstr>
      <vt:lpstr>Some basic considerations – about scrap effects</vt:lpstr>
      <vt:lpstr>Now … critical questions for research</vt:lpstr>
      <vt:lpstr>Experimenting with the model</vt:lpstr>
      <vt:lpstr>Effects of scrap in workstation A, wo overtime</vt:lpstr>
      <vt:lpstr>Scrap in A, no overtime</vt:lpstr>
      <vt:lpstr>Predictions – scrap at workstation A</vt:lpstr>
      <vt:lpstr>Scrap in A: Agents deciding to allocate overtime</vt:lpstr>
      <vt:lpstr>Scrap after the bottleneck.</vt:lpstr>
      <vt:lpstr>Predicting throughput / non-linear – scrap in “C”</vt:lpstr>
      <vt:lpstr>SUMMARY TABLES OF STATISTICS</vt:lpstr>
      <vt:lpstr>End of file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Costas</dc:creator>
  <cp:lastModifiedBy>Jose Costas</cp:lastModifiedBy>
  <cp:revision>11</cp:revision>
  <dcterms:created xsi:type="dcterms:W3CDTF">2019-10-15T17:25:25Z</dcterms:created>
  <dcterms:modified xsi:type="dcterms:W3CDTF">2019-10-16T20:24:52Z</dcterms:modified>
</cp:coreProperties>
</file>