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4" r:id="rId3"/>
    <p:sldId id="287" r:id="rId4"/>
    <p:sldId id="288" r:id="rId5"/>
    <p:sldId id="257" r:id="rId6"/>
    <p:sldId id="289" r:id="rId7"/>
    <p:sldId id="258" r:id="rId8"/>
    <p:sldId id="259" r:id="rId9"/>
    <p:sldId id="295" r:id="rId10"/>
    <p:sldId id="299" r:id="rId11"/>
    <p:sldId id="262" r:id="rId12"/>
    <p:sldId id="293" r:id="rId13"/>
    <p:sldId id="261" r:id="rId14"/>
    <p:sldId id="302" r:id="rId15"/>
    <p:sldId id="300" r:id="rId16"/>
    <p:sldId id="290" r:id="rId17"/>
    <p:sldId id="301" r:id="rId18"/>
    <p:sldId id="303" r:id="rId19"/>
    <p:sldId id="296" r:id="rId20"/>
    <p:sldId id="274" r:id="rId21"/>
    <p:sldId id="284" r:id="rId22"/>
    <p:sldId id="267" r:id="rId23"/>
    <p:sldId id="281" r:id="rId24"/>
    <p:sldId id="278" r:id="rId25"/>
    <p:sldId id="280" r:id="rId26"/>
    <p:sldId id="286" r:id="rId27"/>
    <p:sldId id="269" r:id="rId28"/>
    <p:sldId id="291" r:id="rId29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ª Carmen Rodriguez Blazquez" initials="MCRB" lastIdx="6" clrIdx="0">
    <p:extLst>
      <p:ext uri="{19B8F6BF-5375-455C-9EA6-DF929625EA0E}">
        <p15:presenceInfo xmlns:p15="http://schemas.microsoft.com/office/powerpoint/2012/main" userId="S-1-5-21-515967899-1078081533-839522115-2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391" autoAdjust="0"/>
  </p:normalViewPr>
  <p:slideViewPr>
    <p:cSldViewPr snapToGrid="0">
      <p:cViewPr varScale="1">
        <p:scale>
          <a:sx n="91" d="100"/>
          <a:sy n="91" d="100"/>
        </p:scale>
        <p:origin x="129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A9E945C-8496-4760-BB88-EBB1FB483120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E266568-2ACB-4378-9AC2-E26A62909A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120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633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516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104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211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dirty="0"/>
              <a:t> </a:t>
            </a:r>
          </a:p>
          <a:p>
            <a:pPr>
              <a:spcBef>
                <a:spcPct val="0"/>
              </a:spcBef>
            </a:pPr>
            <a:endParaRPr lang="es-ES" dirty="0"/>
          </a:p>
        </p:txBody>
      </p:sp>
      <p:sp>
        <p:nvSpPr>
          <p:cNvPr id="2355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60268E-B6C1-4173-A2E2-546DF450567D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118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655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0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5839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677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Obtuvimos los siguientes resultados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9181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63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6711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461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125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3408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317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50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614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693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04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9427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799" y="4400550"/>
            <a:ext cx="5627077" cy="501894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7330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03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2481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4558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149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66568-2ACB-4378-9AC2-E26A62909AB6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643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6FF5E-AACB-4274-A6EE-A6EF3F84F36D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8940D-DD8E-4975-BFE4-F698FC9C0CB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BD0BC-407B-4584-AEA2-CB19D854A143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AD8C6-1FB2-419B-BF34-D59D23A7899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498DB-EAA9-43BB-8C3E-323BE9DCA8C1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2958-D32A-4D78-A91D-79B23F2668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49B42-87F6-4DC8-BB21-2AD2A588B514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90CD-680E-4407-AEB8-226374BBB0D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FB31B-A920-445C-A736-83063CA3C8D9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22FDC-624E-4D8D-8B07-74A20565A1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C2F22-D531-4783-AE63-99761186CFD8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D056D-A0F1-4C57-B567-840441BC35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1CA27-06B8-4608-B2FB-D47B9ED37D38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8B0A-982A-4024-BD61-26EEE76E62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F7918-7ECA-4942-9C6F-0AF7358C2884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B9AA2-D749-4F3C-8A57-C1B3B0A499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9BED6-D50D-4428-BCC8-B320F1C8BE13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89C59-6BC4-4485-BC0D-9828230261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AFC15-B8CF-4AB7-9C9A-D2251815D121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CA22-7A43-4992-B08E-9CD2A25547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9A0C3-F4D8-439B-A3D1-4EEFE394BD8C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3DEC3-8B1A-4455-86EA-B560B92253D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89BEE5-3AE9-4423-9E48-CADD1556D625}" type="datetimeFigureOut">
              <a:rPr lang="es-ES"/>
              <a:pPr>
                <a:defRPr/>
              </a:pPr>
              <a:t>02/11/2017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42CCC8-D7EC-4D49-ACE0-81E50B11B5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Excel_Worksheet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34.png"/><Relationship Id="rId4" Type="http://schemas.openxmlformats.org/officeDocument/2006/relationships/image" Target="../media/image44.png"/><Relationship Id="rId9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>
            <a:spLocks noGrp="1"/>
          </p:cNvSpPr>
          <p:nvPr>
            <p:ph type="ctrTitle"/>
          </p:nvPr>
        </p:nvSpPr>
        <p:spPr>
          <a:xfrm>
            <a:off x="1403276" y="1452283"/>
            <a:ext cx="9807388" cy="2452128"/>
          </a:xfrm>
        </p:spPr>
        <p:txBody>
          <a:bodyPr/>
          <a:lstStyle/>
          <a:p>
            <a:br>
              <a:rPr lang="es-ES" sz="3600" b="1" dirty="0">
                <a:solidFill>
                  <a:srgbClr val="C00000"/>
                </a:solidFill>
              </a:rPr>
            </a:br>
            <a:br>
              <a:rPr lang="es-ES" sz="3600" b="1" dirty="0">
                <a:solidFill>
                  <a:srgbClr val="C00000"/>
                </a:solidFill>
              </a:rPr>
            </a:br>
            <a:br>
              <a:rPr lang="es-ES" sz="3600" b="1" dirty="0">
                <a:solidFill>
                  <a:srgbClr val="C00000"/>
                </a:solidFill>
              </a:rPr>
            </a:br>
            <a:br>
              <a:rPr lang="es-ES" sz="3600" b="1" dirty="0">
                <a:solidFill>
                  <a:srgbClr val="C00000"/>
                </a:solidFill>
              </a:rPr>
            </a:br>
            <a:br>
              <a:rPr lang="es-ES" sz="3600" b="1" dirty="0">
                <a:solidFill>
                  <a:srgbClr val="C00000"/>
                </a:solidFill>
              </a:rPr>
            </a:br>
            <a:br>
              <a:rPr lang="es-ES" sz="3600" b="1" dirty="0">
                <a:solidFill>
                  <a:srgbClr val="C00000"/>
                </a:solidFill>
              </a:rPr>
            </a:br>
            <a:br>
              <a:rPr lang="es-ES" sz="3600" b="1" dirty="0">
                <a:solidFill>
                  <a:srgbClr val="C00000"/>
                </a:solidFill>
              </a:rPr>
            </a:br>
            <a:br>
              <a:rPr lang="es-ES" sz="3600" b="1" dirty="0">
                <a:solidFill>
                  <a:srgbClr val="C00000"/>
                </a:solidFill>
              </a:rPr>
            </a:br>
            <a:br>
              <a:rPr lang="es-ES" sz="3600" b="1" dirty="0">
                <a:solidFill>
                  <a:srgbClr val="C00000"/>
                </a:solidFill>
              </a:rPr>
            </a:br>
            <a:r>
              <a:rPr lang="es-ES" sz="3600" b="1" dirty="0">
                <a:solidFill>
                  <a:srgbClr val="C00000"/>
                </a:solidFill>
              </a:rPr>
              <a:t>   </a:t>
            </a:r>
            <a:r>
              <a:rPr lang="es-ES" sz="3600" b="1" dirty="0">
                <a:solidFill>
                  <a:srgbClr val="002060"/>
                </a:solidFill>
              </a:rPr>
              <a:t>2017 </a:t>
            </a:r>
            <a:r>
              <a:rPr lang="es-ES" sz="3600" b="1" dirty="0" err="1">
                <a:solidFill>
                  <a:srgbClr val="002060"/>
                </a:solidFill>
              </a:rPr>
              <a:t>Spanish</a:t>
            </a:r>
            <a:r>
              <a:rPr lang="es-ES" sz="3600" b="1" dirty="0">
                <a:solidFill>
                  <a:srgbClr val="002060"/>
                </a:solidFill>
              </a:rPr>
              <a:t> Stata </a:t>
            </a:r>
            <a:r>
              <a:rPr lang="es-ES" sz="3600" b="1" dirty="0" err="1">
                <a:solidFill>
                  <a:srgbClr val="002060"/>
                </a:solidFill>
              </a:rPr>
              <a:t>Users</a:t>
            </a:r>
            <a:r>
              <a:rPr lang="es-ES" sz="3600" b="1" dirty="0">
                <a:solidFill>
                  <a:srgbClr val="002060"/>
                </a:solidFill>
              </a:rPr>
              <a:t> </a:t>
            </a:r>
            <a:r>
              <a:rPr lang="es-ES" sz="3600" b="1" dirty="0" err="1">
                <a:solidFill>
                  <a:srgbClr val="002060"/>
                </a:solidFill>
              </a:rPr>
              <a:t>Group</a:t>
            </a:r>
            <a:r>
              <a:rPr lang="es-ES" sz="3600" b="1" dirty="0">
                <a:solidFill>
                  <a:srgbClr val="002060"/>
                </a:solidFill>
              </a:rPr>
              <a:t> meeting</a:t>
            </a:r>
            <a:br>
              <a:rPr lang="es-ES" sz="3600" b="1" dirty="0">
                <a:solidFill>
                  <a:srgbClr val="C00000"/>
                </a:solidFill>
              </a:rPr>
            </a:br>
            <a:br>
              <a:rPr lang="es-ES" sz="3600" b="1" dirty="0">
                <a:solidFill>
                  <a:srgbClr val="C00000"/>
                </a:solidFill>
              </a:rPr>
            </a:br>
            <a:br>
              <a:rPr lang="es-ES" sz="3600" b="1" dirty="0">
                <a:solidFill>
                  <a:srgbClr val="C00000"/>
                </a:solidFill>
              </a:rPr>
            </a:br>
            <a:r>
              <a:rPr lang="es-ES" sz="3600" b="1" dirty="0">
                <a:solidFill>
                  <a:srgbClr val="C00000"/>
                </a:solidFill>
              </a:rPr>
              <a:t>EVOLUCIÓN DE LOS SÍNTOMAS AUTONÓMICOS EN PACIENTES CON PARKINSON Y SU RELACIÓN CON SINTOMATOLOGÍA MOTORA Y NO MOTORA</a:t>
            </a:r>
            <a:br>
              <a:rPr lang="es-ES" sz="3600" b="1" dirty="0">
                <a:solidFill>
                  <a:srgbClr val="C00000"/>
                </a:solidFill>
              </a:rPr>
            </a:br>
            <a:endParaRPr lang="es-ES" sz="3600" b="1" dirty="0">
              <a:solidFill>
                <a:srgbClr val="C00000"/>
              </a:solidFill>
            </a:endParaRPr>
          </a:p>
        </p:txBody>
      </p:sp>
      <p:pic>
        <p:nvPicPr>
          <p:cNvPr id="14338" name="Imagen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928960"/>
            <a:ext cx="66516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1" descr="C:\Users\mmmartin\AppData\Local\Temp\Rar$DI14.521\MEIC.Gob.Web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25971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1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939554"/>
              </p:ext>
            </p:extLst>
          </p:nvPr>
        </p:nvGraphicFramePr>
        <p:xfrm>
          <a:off x="10668000" y="182640"/>
          <a:ext cx="1085329" cy="65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r:id="rId6" imgW="5361905" imgH="3134162" progId="MSPhotoEd.3">
                  <p:embed/>
                </p:oleObj>
              </mc:Choice>
              <mc:Fallback>
                <p:oleObj r:id="rId6" imgW="5361905" imgH="31341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0" y="182640"/>
                        <a:ext cx="1085329" cy="6587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B25CFD-CFC7-4D80-BC1D-71D26069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Comandos de Stata  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41D983-5403-4BA2-903D-1E661EFE5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append</a:t>
            </a:r>
            <a:r>
              <a:rPr lang="es-ES" dirty="0"/>
              <a:t>: unión de bases española y holandesa.</a:t>
            </a:r>
          </a:p>
          <a:p>
            <a:r>
              <a:rPr lang="es-ES" dirty="0" err="1"/>
              <a:t>merge</a:t>
            </a:r>
            <a:r>
              <a:rPr lang="es-ES" dirty="0"/>
              <a:t>: se añadieron variables de ambas bases</a:t>
            </a:r>
          </a:p>
          <a:p>
            <a:r>
              <a:rPr lang="es-ES" dirty="0" err="1"/>
              <a:t>update</a:t>
            </a:r>
            <a:r>
              <a:rPr lang="es-ES" dirty="0"/>
              <a:t> y </a:t>
            </a:r>
            <a:r>
              <a:rPr lang="es-ES" dirty="0" err="1"/>
              <a:t>replace</a:t>
            </a:r>
            <a:r>
              <a:rPr lang="es-ES" dirty="0"/>
              <a:t>: opciones del comando </a:t>
            </a:r>
            <a:r>
              <a:rPr lang="es-ES" dirty="0" err="1"/>
              <a:t>merge</a:t>
            </a:r>
            <a:endParaRPr lang="es-ES" dirty="0"/>
          </a:p>
          <a:p>
            <a:r>
              <a:rPr lang="es-ES" dirty="0"/>
              <a:t>dc y </a:t>
            </a:r>
            <a:r>
              <a:rPr lang="es-ES" dirty="0" err="1"/>
              <a:t>dcreport</a:t>
            </a:r>
            <a:r>
              <a:rPr lang="es-ES" dirty="0"/>
              <a:t>: depuración de las bases de datos</a:t>
            </a:r>
          </a:p>
          <a:p>
            <a:r>
              <a:rPr lang="es-ES" dirty="0" err="1"/>
              <a:t>generate</a:t>
            </a:r>
            <a:r>
              <a:rPr lang="es-ES" dirty="0"/>
              <a:t> subíndices: _n ; _N ( número de visitas, visitas totales)</a:t>
            </a:r>
          </a:p>
          <a:p>
            <a:r>
              <a:rPr lang="es-ES" dirty="0" err="1"/>
              <a:t>reshape</a:t>
            </a:r>
            <a:r>
              <a:rPr lang="es-ES" dirty="0"/>
              <a:t> (de </a:t>
            </a:r>
            <a:r>
              <a:rPr lang="es-ES" dirty="0" err="1"/>
              <a:t>long</a:t>
            </a:r>
            <a:r>
              <a:rPr lang="es-ES" dirty="0"/>
              <a:t> a </a:t>
            </a:r>
            <a:r>
              <a:rPr lang="es-ES" dirty="0" err="1"/>
              <a:t>wide</a:t>
            </a:r>
            <a:r>
              <a:rPr lang="es-ES" dirty="0"/>
              <a:t>)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637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Métodos II</a:t>
            </a:r>
          </a:p>
        </p:txBody>
      </p:sp>
      <p:sp>
        <p:nvSpPr>
          <p:cNvPr id="21506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533400"/>
            <a:r>
              <a:rPr lang="es-ES" b="1" u="sng" dirty="0"/>
              <a:t>Evaluación:</a:t>
            </a:r>
            <a:r>
              <a:rPr lang="es-ES" dirty="0"/>
              <a:t> </a:t>
            </a:r>
          </a:p>
          <a:p>
            <a:pPr marL="0" indent="0">
              <a:buNone/>
            </a:pPr>
            <a:endParaRPr lang="es-ES" dirty="0"/>
          </a:p>
          <a:p>
            <a:pPr marL="457200" lvl="1" indent="0">
              <a:buNone/>
            </a:pPr>
            <a:r>
              <a:rPr lang="es-ES" sz="2800" dirty="0"/>
              <a:t>1- Motora (SCOPA-Motor)</a:t>
            </a:r>
          </a:p>
          <a:p>
            <a:pPr marL="457200" lvl="1" indent="0">
              <a:buNone/>
            </a:pPr>
            <a:r>
              <a:rPr lang="es-ES" sz="2800" dirty="0"/>
              <a:t>2- Cognitiva (SCOPA-</a:t>
            </a:r>
            <a:r>
              <a:rPr lang="es-ES" sz="2800" dirty="0" err="1"/>
              <a:t>Cognition</a:t>
            </a:r>
            <a:r>
              <a:rPr lang="es-ES" sz="2800" dirty="0"/>
              <a:t>)</a:t>
            </a:r>
          </a:p>
          <a:p>
            <a:pPr marL="457200" lvl="1" indent="0">
              <a:buNone/>
            </a:pPr>
            <a:r>
              <a:rPr lang="es-ES" sz="2800" dirty="0"/>
              <a:t>3-  Sueño: SCOPA –sueño</a:t>
            </a:r>
          </a:p>
          <a:p>
            <a:pPr marL="457200" lvl="1" indent="0">
              <a:buNone/>
            </a:pPr>
            <a:r>
              <a:rPr lang="es-ES" sz="2800" dirty="0"/>
              <a:t>4- Autonómica: SCOPA-AUT: gastrointestinal, urinaria, cardiovascular, termorreguladora, pupilar, sexual.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60" y="158968"/>
            <a:ext cx="3077901" cy="20519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220" y="130311"/>
            <a:ext cx="3700480" cy="208059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02" y="3508509"/>
            <a:ext cx="3250705" cy="22524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220" y="3379303"/>
            <a:ext cx="3700480" cy="251687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946" y="158968"/>
            <a:ext cx="3419889" cy="205193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1560" y="3508510"/>
            <a:ext cx="3003275" cy="225245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29659" y="2305707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Cardiovasc</a:t>
            </a:r>
            <a:r>
              <a:rPr lang="es-ES" dirty="0"/>
              <a:t> : Hipotensión O</a:t>
            </a:r>
          </a:p>
          <a:p>
            <a:r>
              <a:rPr lang="es-ES" dirty="0"/>
              <a:t>P. Max: 8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527399" y="2305707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Sexual : Impotencia</a:t>
            </a:r>
          </a:p>
          <a:p>
            <a:r>
              <a:rPr lang="es-ES" dirty="0"/>
              <a:t>P. Max: 8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301008" y="2305707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Gastrointestinal estreñimiento.</a:t>
            </a:r>
          </a:p>
          <a:p>
            <a:r>
              <a:rPr lang="es-ES" dirty="0"/>
              <a:t>P. Max : 17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77687" y="6013173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Urinario: </a:t>
            </a:r>
            <a:r>
              <a:rPr lang="es-ES" dirty="0" err="1"/>
              <a:t>Nicturia</a:t>
            </a:r>
            <a:endParaRPr lang="es-ES" dirty="0"/>
          </a:p>
          <a:p>
            <a:r>
              <a:rPr lang="es-ES" dirty="0"/>
              <a:t>P. Max 24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915242" y="6013173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Pupilar: fotofobia</a:t>
            </a:r>
          </a:p>
          <a:p>
            <a:r>
              <a:rPr lang="es-ES" dirty="0"/>
              <a:t>P. Max 3 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8385316" y="6013173"/>
            <a:ext cx="341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Termorregulac</a:t>
            </a:r>
            <a:r>
              <a:rPr lang="es-ES" dirty="0"/>
              <a:t>: </a:t>
            </a:r>
            <a:r>
              <a:rPr lang="es-ES" dirty="0" err="1"/>
              <a:t>Intolerancial</a:t>
            </a:r>
            <a:r>
              <a:rPr lang="es-ES" dirty="0"/>
              <a:t> frio</a:t>
            </a:r>
          </a:p>
          <a:p>
            <a:r>
              <a:rPr lang="es-ES" dirty="0"/>
              <a:t>P. Max : 10 </a:t>
            </a:r>
          </a:p>
        </p:txBody>
      </p:sp>
    </p:spTree>
    <p:extLst>
      <p:ext uri="{BB962C8B-B14F-4D97-AF65-F5344CB8AC3E}">
        <p14:creationId xmlns:p14="http://schemas.microsoft.com/office/powerpoint/2010/main" val="253445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Métodos II</a:t>
            </a:r>
          </a:p>
        </p:txBody>
      </p:sp>
      <p:sp>
        <p:nvSpPr>
          <p:cNvPr id="22530" name="Marcador de contenido 2"/>
          <p:cNvSpPr>
            <a:spLocks noGrp="1"/>
          </p:cNvSpPr>
          <p:nvPr>
            <p:ph idx="1"/>
          </p:nvPr>
        </p:nvSpPr>
        <p:spPr>
          <a:xfrm>
            <a:off x="443883" y="1553592"/>
            <a:ext cx="11283519" cy="4971495"/>
          </a:xfrm>
        </p:spPr>
        <p:txBody>
          <a:bodyPr/>
          <a:lstStyle/>
          <a:p>
            <a:r>
              <a:rPr lang="es-ES" sz="2400" dirty="0"/>
              <a:t>Estadísticos de </a:t>
            </a:r>
            <a:r>
              <a:rPr lang="es-ES" sz="2400" b="1" u="sng" dirty="0"/>
              <a:t>magnitud del cambio</a:t>
            </a:r>
            <a:r>
              <a:rPr lang="es-ES" sz="2400" dirty="0"/>
              <a:t>: tamaño del efecto (diferencia de medias entre 4to año y 1er año de cada subescala  dividido sobre desviación estándar basal)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2400" dirty="0"/>
          </a:p>
          <a:p>
            <a:endParaRPr lang="es-ES" sz="2400" dirty="0"/>
          </a:p>
          <a:p>
            <a:endParaRPr lang="es-ES" sz="2400" dirty="0"/>
          </a:p>
          <a:p>
            <a:endParaRPr lang="es-ES" sz="2400" dirty="0"/>
          </a:p>
          <a:p>
            <a:r>
              <a:rPr lang="es-ES" sz="2400" dirty="0"/>
              <a:t>Cambio relativo de las medias de 4to respecto al  1ero.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20" y="2811686"/>
            <a:ext cx="2352675" cy="17240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37F4F69-8F60-4079-994D-D05297374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437" y="3119427"/>
            <a:ext cx="2727070" cy="7051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35A4C5B-7CB7-483D-8AEB-C9FDD89B9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998" y="5016167"/>
            <a:ext cx="2848388" cy="736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0662E4-E764-4EB7-8020-25A902727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Métodos II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CC23EF-C866-4F81-A6E3-06612558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Estadísticos de </a:t>
            </a:r>
            <a:r>
              <a:rPr lang="es-ES" sz="2400" b="1" dirty="0"/>
              <a:t>i</a:t>
            </a:r>
            <a:r>
              <a:rPr lang="es-ES" sz="2400" b="1" u="sng" dirty="0"/>
              <a:t>nterpretabilidad</a:t>
            </a:r>
            <a:r>
              <a:rPr lang="es-ES" sz="2400" dirty="0"/>
              <a:t>: </a:t>
            </a:r>
          </a:p>
          <a:p>
            <a:r>
              <a:rPr lang="es-ES" sz="2400" dirty="0"/>
              <a:t>10% PMT: del puntaje máximo total</a:t>
            </a:r>
          </a:p>
          <a:p>
            <a:r>
              <a:rPr lang="es-ES" sz="2400" dirty="0"/>
              <a:t> ½ SD : desviación estándar basal.</a:t>
            </a:r>
          </a:p>
          <a:p>
            <a:r>
              <a:rPr lang="es-ES" sz="2400" dirty="0"/>
              <a:t>Error estándar de la medida : SEM : </a:t>
            </a:r>
            <a:r>
              <a:rPr lang="es-ES" sz="2400" dirty="0" err="1"/>
              <a:t>Raiz</a:t>
            </a:r>
            <a:r>
              <a:rPr lang="es-ES" sz="2400" dirty="0"/>
              <a:t>(1-alfa de </a:t>
            </a:r>
            <a:r>
              <a:rPr lang="es-ES" sz="2400" dirty="0" err="1"/>
              <a:t>combrach</a:t>
            </a:r>
            <a:r>
              <a:rPr lang="es-ES" sz="2400" dirty="0"/>
              <a:t>)* SD ( 1er año) </a:t>
            </a:r>
          </a:p>
          <a:p>
            <a:r>
              <a:rPr lang="es-ES" sz="2400" b="1" dirty="0"/>
              <a:t>Valor estimado del cambio (VEC): </a:t>
            </a:r>
            <a:r>
              <a:rPr lang="es-ES" sz="2400" dirty="0"/>
              <a:t>valor umbral (promedio de estadísticos de interpretabilidad)  </a:t>
            </a:r>
          </a:p>
          <a:p>
            <a:endParaRPr lang="es-ES" sz="2400" dirty="0"/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01745F-B6BB-4592-AC21-E2498FDF2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440" y="4186768"/>
            <a:ext cx="3562637" cy="92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85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52D81-AB6C-4703-850D-F3CEEC34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Comandos de Stata II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751F54-8267-4CCD-B5CD-87845BF45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egen</a:t>
            </a:r>
            <a:r>
              <a:rPr lang="es-ES" dirty="0"/>
              <a:t>: (mean) medias de variables numéricas </a:t>
            </a:r>
          </a:p>
          <a:p>
            <a:r>
              <a:rPr lang="es-ES" dirty="0" err="1"/>
              <a:t>generate</a:t>
            </a:r>
            <a:r>
              <a:rPr lang="es-ES" dirty="0"/>
              <a:t>: variables contenidas en formulas</a:t>
            </a:r>
          </a:p>
          <a:p>
            <a:r>
              <a:rPr lang="es-ES" dirty="0" err="1"/>
              <a:t>encode</a:t>
            </a:r>
            <a:r>
              <a:rPr lang="es-ES" dirty="0"/>
              <a:t>: de variables categóricas a numéricas</a:t>
            </a:r>
          </a:p>
          <a:p>
            <a:r>
              <a:rPr lang="es-ES" dirty="0"/>
              <a:t>t </a:t>
            </a:r>
            <a:r>
              <a:rPr lang="es-ES" dirty="0" err="1"/>
              <a:t>student</a:t>
            </a:r>
            <a:r>
              <a:rPr lang="es-ES" dirty="0"/>
              <a:t>: diferencia de medias, </a:t>
            </a:r>
            <a:r>
              <a:rPr lang="es-ES" dirty="0" err="1"/>
              <a:t>dif</a:t>
            </a:r>
            <a:r>
              <a:rPr lang="es-ES" dirty="0"/>
              <a:t> desviación standard</a:t>
            </a:r>
          </a:p>
          <a:p>
            <a:r>
              <a:rPr lang="es-ES" dirty="0" err="1"/>
              <a:t>icc</a:t>
            </a:r>
            <a:r>
              <a:rPr lang="es-ES" dirty="0"/>
              <a:t>:  coeficiente de </a:t>
            </a:r>
            <a:r>
              <a:rPr lang="es-ES" dirty="0" err="1"/>
              <a:t>correlacion</a:t>
            </a:r>
            <a:r>
              <a:rPr lang="es-ES" dirty="0"/>
              <a:t> intraclase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523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Métodos III: Análisis de datos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b="1" dirty="0"/>
              <a:t>Análisis descriptivo</a:t>
            </a:r>
            <a:r>
              <a:rPr lang="es-ES" sz="2400" dirty="0"/>
              <a:t>: </a:t>
            </a:r>
          </a:p>
          <a:p>
            <a:r>
              <a:rPr lang="es-ES" sz="2400" dirty="0"/>
              <a:t>Prevalencia de cada subescala autonómica.</a:t>
            </a:r>
          </a:p>
          <a:p>
            <a:r>
              <a:rPr lang="es-ES" sz="2400" b="1" dirty="0"/>
              <a:t>Regresión logística multivariante: </a:t>
            </a:r>
          </a:p>
          <a:p>
            <a:r>
              <a:rPr lang="es-ES" sz="2400" dirty="0"/>
              <a:t>Variable dependiente: el VEC para cada subescala autonómica</a:t>
            </a:r>
          </a:p>
          <a:p>
            <a:r>
              <a:rPr lang="es-ES" sz="2400" dirty="0"/>
              <a:t>Variables independientes: edad, sexo, duración de la enfermedad, SCOPA-COG, SCOPA-M y SCOPA-S como variables independientes.</a:t>
            </a:r>
          </a:p>
          <a:p>
            <a:pPr marL="457200" lvl="1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8675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785C9-B886-4892-913D-1C4383DCF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Comandos de Stata III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2B0FED-83B4-4545-BA5C-1819DD7B4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Tab</a:t>
            </a:r>
            <a:r>
              <a:rPr lang="es-ES" dirty="0"/>
              <a:t>  de frecuencia</a:t>
            </a:r>
          </a:p>
          <a:p>
            <a:r>
              <a:rPr lang="es-ES" dirty="0"/>
              <a:t>chi cuadrado de </a:t>
            </a:r>
            <a:r>
              <a:rPr lang="es-ES" dirty="0" err="1"/>
              <a:t>pearson</a:t>
            </a:r>
            <a:endParaRPr lang="es-ES" dirty="0"/>
          </a:p>
          <a:p>
            <a:r>
              <a:rPr lang="es-ES" dirty="0" err="1"/>
              <a:t>ranksum</a:t>
            </a:r>
            <a:r>
              <a:rPr lang="es-ES" dirty="0"/>
              <a:t> : U de Man </a:t>
            </a:r>
            <a:r>
              <a:rPr lang="es-ES" dirty="0" err="1"/>
              <a:t>Withney</a:t>
            </a:r>
            <a:endParaRPr lang="es-ES" dirty="0"/>
          </a:p>
          <a:p>
            <a:r>
              <a:rPr lang="es-ES" dirty="0" err="1"/>
              <a:t>graph</a:t>
            </a:r>
            <a:r>
              <a:rPr lang="es-ES" dirty="0"/>
              <a:t> box </a:t>
            </a:r>
          </a:p>
          <a:p>
            <a:r>
              <a:rPr lang="es-ES" dirty="0" err="1"/>
              <a:t>Logistic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228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72348-2929-47AB-B21A-C5CD95821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25118"/>
            <a:ext cx="10515600" cy="2556769"/>
          </a:xfrm>
        </p:spPr>
        <p:txBody>
          <a:bodyPr/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RESULTADOS</a:t>
            </a:r>
            <a:r>
              <a:rPr lang="es-ES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6871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36" y="821808"/>
            <a:ext cx="8749933" cy="5740697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9D14A520-5EE3-410E-9BF5-6FC114B85C43}"/>
              </a:ext>
            </a:extLst>
          </p:cNvPr>
          <p:cNvSpPr/>
          <p:nvPr/>
        </p:nvSpPr>
        <p:spPr>
          <a:xfrm>
            <a:off x="1427736" y="2133600"/>
            <a:ext cx="3501616" cy="397291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11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449" y="280781"/>
            <a:ext cx="623887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05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49" y="1690688"/>
            <a:ext cx="10037180" cy="3748314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0076688" y="3108960"/>
            <a:ext cx="758952" cy="6126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10076688" y="4562856"/>
            <a:ext cx="758952" cy="32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936065"/>
              </p:ext>
            </p:extLst>
          </p:nvPr>
        </p:nvGraphicFramePr>
        <p:xfrm>
          <a:off x="533400" y="1216025"/>
          <a:ext cx="10896600" cy="331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Hoja de cálculo" r:id="rId4" imgW="7010294" imgH="1653556" progId="Excel.Sheet.12">
                  <p:embed/>
                </p:oleObj>
              </mc:Choice>
              <mc:Fallback>
                <p:oleObj name="Hoja de cálculo" r:id="rId4" imgW="7010294" imgH="16535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1216025"/>
                        <a:ext cx="10896600" cy="331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407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3996985" y="1650225"/>
            <a:ext cx="5116512" cy="3746500"/>
            <a:chOff x="1688873" y="1386681"/>
            <a:chExt cx="5116512" cy="3746500"/>
          </a:xfrm>
        </p:grpSpPr>
        <p:pic>
          <p:nvPicPr>
            <p:cNvPr id="31747" name="Imagen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8873" y="1386681"/>
              <a:ext cx="5116512" cy="374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8" name="Imagen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44635" y="1596899"/>
              <a:ext cx="1804988" cy="317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CuadroTexto 3"/>
            <p:cNvSpPr txBox="1"/>
            <p:nvPr/>
          </p:nvSpPr>
          <p:spPr>
            <a:xfrm>
              <a:off x="3909536" y="1944380"/>
              <a:ext cx="6751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VEC=1</a:t>
              </a: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611188" y="248930"/>
            <a:ext cx="1111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+mn-lt"/>
              </a:rPr>
              <a:t>Asociación con peor evolución de la sintomatología digestiva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996985" y="1768475"/>
            <a:ext cx="5116512" cy="3744913"/>
            <a:chOff x="7085013" y="2987675"/>
            <a:chExt cx="5116512" cy="3744913"/>
          </a:xfrm>
        </p:grpSpPr>
        <p:pic>
          <p:nvPicPr>
            <p:cNvPr id="31749" name="Imagen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85013" y="2987675"/>
              <a:ext cx="5116512" cy="374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n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11053" y="3259932"/>
              <a:ext cx="1784804" cy="263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CuadroTexto 4"/>
            <p:cNvSpPr txBox="1"/>
            <p:nvPr/>
          </p:nvSpPr>
          <p:spPr>
            <a:xfrm>
              <a:off x="9021657" y="3523475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VEC =  0</a:t>
              </a:r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53" y="2785833"/>
            <a:ext cx="2464644" cy="107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605721" y="1653755"/>
            <a:ext cx="5118100" cy="3746500"/>
            <a:chOff x="1520030" y="1719070"/>
            <a:chExt cx="5118100" cy="3746500"/>
          </a:xfrm>
        </p:grpSpPr>
        <p:pic>
          <p:nvPicPr>
            <p:cNvPr id="32771" name="Imagen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0030" y="1719070"/>
              <a:ext cx="5118100" cy="374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2" name="Imagen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72165" y="2040636"/>
              <a:ext cx="1408113" cy="32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2787" y="2387811"/>
              <a:ext cx="682811" cy="323116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1520030" y="273348"/>
            <a:ext cx="9289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Asociación con peor evolución de la sintomatología urinaria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3605721" y="1653755"/>
            <a:ext cx="5116513" cy="3746500"/>
            <a:chOff x="7075487" y="2522904"/>
            <a:chExt cx="5116513" cy="3746500"/>
          </a:xfrm>
        </p:grpSpPr>
        <p:pic>
          <p:nvPicPr>
            <p:cNvPr id="32773" name="Imagen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75487" y="2522904"/>
              <a:ext cx="5116513" cy="374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43380" y="3102056"/>
              <a:ext cx="810838" cy="329213"/>
            </a:xfrm>
            <a:prstGeom prst="rect">
              <a:avLst/>
            </a:prstGeom>
          </p:spPr>
        </p:pic>
        <p:pic>
          <p:nvPicPr>
            <p:cNvPr id="10" name="Imagen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744743" y="2886136"/>
              <a:ext cx="1408113" cy="32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81" y="3071266"/>
            <a:ext cx="2438248" cy="1056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3470614" y="1665029"/>
            <a:ext cx="5118100" cy="3746500"/>
            <a:chOff x="1718130" y="1679274"/>
            <a:chExt cx="5118100" cy="3746500"/>
          </a:xfrm>
        </p:grpSpPr>
        <p:pic>
          <p:nvPicPr>
            <p:cNvPr id="33795" name="Imagen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18130" y="1679274"/>
              <a:ext cx="5118100" cy="374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Imagen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26650" y="1989029"/>
              <a:ext cx="1871663" cy="350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1077" y="2339640"/>
              <a:ext cx="682811" cy="339401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391886" y="322106"/>
            <a:ext cx="10678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Asociación con peor evolución de la sintomatología cardiovascular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367453" y="1678723"/>
            <a:ext cx="5324421" cy="3897086"/>
            <a:chOff x="5926505" y="5700233"/>
            <a:chExt cx="5324421" cy="3897086"/>
          </a:xfrm>
        </p:grpSpPr>
        <p:pic>
          <p:nvPicPr>
            <p:cNvPr id="33796" name="Imagen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26505" y="5700233"/>
              <a:ext cx="5324421" cy="3897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83297" y="6437239"/>
              <a:ext cx="810838" cy="32921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2899" y="6089737"/>
              <a:ext cx="1871634" cy="347502"/>
            </a:xfrm>
            <a:prstGeom prst="rect">
              <a:avLst/>
            </a:prstGeom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077" y="2744942"/>
            <a:ext cx="2320672" cy="1005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3246668" y="1771648"/>
            <a:ext cx="5118100" cy="3744913"/>
            <a:chOff x="1662887" y="1695448"/>
            <a:chExt cx="5118100" cy="3744913"/>
          </a:xfrm>
        </p:grpSpPr>
        <p:pic>
          <p:nvPicPr>
            <p:cNvPr id="34819" name="Imagen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62887" y="1695448"/>
              <a:ext cx="5118100" cy="374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0" name="Imagen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28546" y="1884694"/>
              <a:ext cx="1931988" cy="378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729" y="2259445"/>
              <a:ext cx="682811" cy="323116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1306287" y="420077"/>
            <a:ext cx="9307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Asociación con peor evolución en al sintomatología sexual</a:t>
            </a:r>
          </a:p>
          <a:p>
            <a:pPr algn="ctr"/>
            <a:endParaRPr lang="es-ES" sz="2400" b="1" dirty="0">
              <a:latin typeface="+mn-lt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3246668" y="1771648"/>
            <a:ext cx="5118100" cy="3746500"/>
            <a:chOff x="6950075" y="2713038"/>
            <a:chExt cx="5118100" cy="3746500"/>
          </a:xfrm>
        </p:grpSpPr>
        <p:pic>
          <p:nvPicPr>
            <p:cNvPr id="34821" name="Imagen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50075" y="2713038"/>
              <a:ext cx="5118100" cy="374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3706" y="3403299"/>
              <a:ext cx="810838" cy="32921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65529" y="3025314"/>
              <a:ext cx="1932599" cy="377985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280" y="3430937"/>
            <a:ext cx="2446149" cy="721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987" y="1390765"/>
            <a:ext cx="8144125" cy="395593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79400" y="5765800"/>
            <a:ext cx="1141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Variable dependiente: VEC. </a:t>
            </a:r>
          </a:p>
          <a:p>
            <a:pPr algn="ctr"/>
            <a:r>
              <a:rPr lang="es-ES" dirty="0"/>
              <a:t>Variables independientes: edad, sexo, duración de la enfermedad, SCOPA-COG, SCOPA-M y SCOPA-S como variables independientes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58800" y="187750"/>
            <a:ext cx="10515600" cy="1031875"/>
          </a:xfrm>
        </p:spPr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            Regresión logística </a:t>
            </a:r>
            <a:r>
              <a:rPr lang="es-ES" b="1" dirty="0" err="1">
                <a:solidFill>
                  <a:srgbClr val="C00000"/>
                </a:solidFill>
              </a:rPr>
              <a:t>multivariante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428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>
                <a:solidFill>
                  <a:srgbClr val="C00000"/>
                </a:solidFill>
              </a:rPr>
              <a:t>Conclusiones</a:t>
            </a:r>
          </a:p>
        </p:txBody>
      </p:sp>
      <p:sp>
        <p:nvSpPr>
          <p:cNvPr id="36866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el estudio se apreciaron cambios en los SA, si bien el porcentaje de pacientes que mostró empeoramiento fue diferente en cada </a:t>
            </a:r>
            <a:r>
              <a:rPr lang="es-ES" dirty="0" err="1"/>
              <a:t>subescala</a:t>
            </a:r>
            <a:r>
              <a:rPr lang="es-ES" dirty="0"/>
              <a:t> de la SCOPA-AUT. </a:t>
            </a:r>
          </a:p>
          <a:p>
            <a:r>
              <a:rPr lang="es-ES"/>
              <a:t>Los </a:t>
            </a:r>
            <a:r>
              <a:rPr lang="es-ES" dirty="0"/>
              <a:t>problemas de sueño se asociaron con el empeoramiento de </a:t>
            </a:r>
            <a:r>
              <a:rPr lang="es-ES"/>
              <a:t>algunos síntomas autonómicos.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BS Off-On Demo- Parkinson's Sympto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583" y="417443"/>
            <a:ext cx="1881913" cy="26585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16" y="417443"/>
            <a:ext cx="2466975" cy="20872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209" y="3707296"/>
            <a:ext cx="3086317" cy="20538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270" y="417443"/>
            <a:ext cx="1808934" cy="27183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16" y="3076018"/>
            <a:ext cx="2122691" cy="26850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1487" y="3495954"/>
            <a:ext cx="3023566" cy="226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0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753" y="1405508"/>
            <a:ext cx="5966828" cy="38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67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Introducción</a:t>
            </a:r>
          </a:p>
        </p:txBody>
      </p:sp>
      <p:sp>
        <p:nvSpPr>
          <p:cNvPr id="15362" name="Marcador de contenido 2"/>
          <p:cNvSpPr>
            <a:spLocks noGrp="1"/>
          </p:cNvSpPr>
          <p:nvPr>
            <p:ph idx="1"/>
          </p:nvPr>
        </p:nvSpPr>
        <p:spPr>
          <a:xfrm>
            <a:off x="457200" y="1825625"/>
            <a:ext cx="11449878" cy="4351338"/>
          </a:xfrm>
        </p:spPr>
        <p:txBody>
          <a:bodyPr/>
          <a:lstStyle/>
          <a:p>
            <a:r>
              <a:rPr lang="es-ES" dirty="0"/>
              <a:t>En España, hay entre 100.000 y 180.000 pacientes con enfermedad de Parkinson (censo nacional EP 2015). Entre un 30 y un 50% no están  diagnosticados.</a:t>
            </a:r>
          </a:p>
          <a:p>
            <a:r>
              <a:rPr lang="es-ES" dirty="0"/>
              <a:t>Los síntomas autonómicos (SA) pueden estar presentes desde el momento del diagnóstico e incluso precederlo. Los SA varía de 14% a 80%.</a:t>
            </a:r>
          </a:p>
          <a:p>
            <a:r>
              <a:rPr lang="es-ES" dirty="0"/>
              <a:t>Existen muchas incógnitas en la relación entre la evolución de SA y otras variables de la enfermedad.</a:t>
            </a:r>
          </a:p>
          <a:p>
            <a:endParaRPr lang="es-ES" dirty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48056" y="1"/>
            <a:ext cx="9948672" cy="1033271"/>
          </a:xfrm>
        </p:spPr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Problema de Salud Pública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820" y="1097280"/>
            <a:ext cx="6292596" cy="586130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017520" y="5312664"/>
            <a:ext cx="2203704" cy="3566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7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>
                <a:solidFill>
                  <a:srgbClr val="C00000"/>
                </a:solidFill>
              </a:rPr>
              <a:t>Objetivos</a:t>
            </a:r>
          </a:p>
        </p:txBody>
      </p:sp>
      <p:sp>
        <p:nvSpPr>
          <p:cNvPr id="18434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Describir la evolución de los síntomas autonómicos. </a:t>
            </a:r>
          </a:p>
          <a:p>
            <a:r>
              <a:rPr lang="es-ES" dirty="0"/>
              <a:t>Analizar su relación con las variables demográficas, edad, sexo y duración de la enfermedad.</a:t>
            </a:r>
          </a:p>
          <a:p>
            <a:r>
              <a:rPr lang="es-ES" dirty="0"/>
              <a:t>Analizar su relación con los síntomas motores y no motores.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Métodos I</a:t>
            </a:r>
          </a:p>
        </p:txBody>
      </p:sp>
      <p:sp>
        <p:nvSpPr>
          <p:cNvPr id="19458" name="Marcador de contenido 2"/>
          <p:cNvSpPr>
            <a:spLocks noGrp="1"/>
          </p:cNvSpPr>
          <p:nvPr>
            <p:ph idx="1"/>
          </p:nvPr>
        </p:nvSpPr>
        <p:spPr>
          <a:xfrm>
            <a:off x="828675" y="1682750"/>
            <a:ext cx="10525125" cy="4494213"/>
          </a:xfrm>
        </p:spPr>
        <p:txBody>
          <a:bodyPr/>
          <a:lstStyle/>
          <a:p>
            <a:r>
              <a:rPr lang="es-ES" b="1" u="sng" dirty="0"/>
              <a:t>Diseño del estudio</a:t>
            </a:r>
            <a:r>
              <a:rPr lang="es-ES" dirty="0"/>
              <a:t>:  Observacional, </a:t>
            </a:r>
            <a:r>
              <a:rPr lang="es-ES" dirty="0" err="1"/>
              <a:t>multicéntrico</a:t>
            </a:r>
            <a:r>
              <a:rPr lang="es-ES" dirty="0"/>
              <a:t> de seguimiento longitudinal con evaluaciones transversales en el primer y cuarto año. </a:t>
            </a:r>
          </a:p>
          <a:p>
            <a:r>
              <a:rPr lang="es-ES" b="1" u="sng" dirty="0"/>
              <a:t>Población:</a:t>
            </a:r>
            <a:r>
              <a:rPr lang="es-ES" dirty="0"/>
              <a:t> España (estudio ELEP) y Holanda (estudio PROPARK).</a:t>
            </a:r>
          </a:p>
          <a:p>
            <a:r>
              <a:rPr lang="es-ES" dirty="0"/>
              <a:t>Los criterios de inclusión fueron: </a:t>
            </a:r>
          </a:p>
          <a:p>
            <a:pPr lvl="1"/>
            <a:r>
              <a:rPr lang="es-ES" sz="2800" dirty="0"/>
              <a:t>Edad &gt;= 30 años en el momento del diagnóstico (EP). </a:t>
            </a:r>
          </a:p>
          <a:p>
            <a:pPr lvl="1"/>
            <a:r>
              <a:rPr lang="es-ES" sz="2800" dirty="0"/>
              <a:t>No padecer comorbilidad médica o psiquiátrica que impida la auto-evaluación.</a:t>
            </a:r>
          </a:p>
          <a:p>
            <a:endParaRPr lang="es-ES" dirty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291480" y="2040116"/>
            <a:ext cx="268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Total de pacientes : 766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13836" y="27275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354 españoles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308772" y="27275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412 holandeses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70" y="3339512"/>
            <a:ext cx="1878128" cy="18781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211" y="3339512"/>
            <a:ext cx="1605998" cy="160599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317433" y="503297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562 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5536096" y="2727500"/>
            <a:ext cx="0" cy="18784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5206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12691</TotalTime>
  <Words>689</Words>
  <Application>Microsoft Office PowerPoint</Application>
  <PresentationFormat>Panorámica</PresentationFormat>
  <Paragraphs>123</Paragraphs>
  <Slides>28</Slides>
  <Notes>27</Notes>
  <HiddenSlides>0</HiddenSlides>
  <MMClips>1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Tema de Office</vt:lpstr>
      <vt:lpstr>MSPhotoEd.3</vt:lpstr>
      <vt:lpstr>Hoja de cálculo</vt:lpstr>
      <vt:lpstr>            2017 Spanish Stata Users Group meeting   EVOLUCIÓN DE LOS SÍNTOMAS AUTONÓMICOS EN PACIENTES CON PARKINSON Y SU RELACIÓN CON SINTOMATOLOGÍA MOTORA Y NO MOTORA </vt:lpstr>
      <vt:lpstr>Presentación de PowerPoint</vt:lpstr>
      <vt:lpstr>Presentación de PowerPoint</vt:lpstr>
      <vt:lpstr>Presentación de PowerPoint</vt:lpstr>
      <vt:lpstr>Introducción</vt:lpstr>
      <vt:lpstr>Problema de Salud Pública</vt:lpstr>
      <vt:lpstr>Objetivos</vt:lpstr>
      <vt:lpstr>Métodos I</vt:lpstr>
      <vt:lpstr>Presentación de PowerPoint</vt:lpstr>
      <vt:lpstr>Comandos de Stata  I</vt:lpstr>
      <vt:lpstr>Métodos II</vt:lpstr>
      <vt:lpstr>Presentación de PowerPoint</vt:lpstr>
      <vt:lpstr>Métodos II</vt:lpstr>
      <vt:lpstr>Métodos II</vt:lpstr>
      <vt:lpstr>Comandos de Stata II</vt:lpstr>
      <vt:lpstr>Métodos III: Análisis de datos </vt:lpstr>
      <vt:lpstr>Comandos de Stata III</vt:lpstr>
      <vt:lpstr>RESULTADOS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Regresión logística multivariante</vt:lpstr>
      <vt:lpstr>Conclusiones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Abelardo</dc:creator>
  <cp:lastModifiedBy>Abelardo Claudio F</cp:lastModifiedBy>
  <cp:revision>141</cp:revision>
  <dcterms:created xsi:type="dcterms:W3CDTF">2017-01-17T11:20:04Z</dcterms:created>
  <dcterms:modified xsi:type="dcterms:W3CDTF">2017-11-02T17:51:41Z</dcterms:modified>
</cp:coreProperties>
</file>