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38"/>
  </p:notesMasterIdLst>
  <p:handoutMasterIdLst>
    <p:handoutMasterId r:id="rId39"/>
  </p:handoutMasterIdLst>
  <p:sldIdLst>
    <p:sldId id="708" r:id="rId3"/>
    <p:sldId id="695" r:id="rId4"/>
    <p:sldId id="730" r:id="rId5"/>
    <p:sldId id="648" r:id="rId6"/>
    <p:sldId id="765" r:id="rId7"/>
    <p:sldId id="802" r:id="rId8"/>
    <p:sldId id="790" r:id="rId9"/>
    <p:sldId id="814" r:id="rId10"/>
    <p:sldId id="731" r:id="rId11"/>
    <p:sldId id="627" r:id="rId12"/>
    <p:sldId id="812" r:id="rId13"/>
    <p:sldId id="813" r:id="rId14"/>
    <p:sldId id="780" r:id="rId15"/>
    <p:sldId id="781" r:id="rId16"/>
    <p:sldId id="782" r:id="rId17"/>
    <p:sldId id="792" r:id="rId18"/>
    <p:sldId id="797" r:id="rId19"/>
    <p:sldId id="799" r:id="rId20"/>
    <p:sldId id="785" r:id="rId21"/>
    <p:sldId id="680" r:id="rId22"/>
    <p:sldId id="787" r:id="rId23"/>
    <p:sldId id="786" r:id="rId24"/>
    <p:sldId id="801" r:id="rId25"/>
    <p:sldId id="788" r:id="rId26"/>
    <p:sldId id="800" r:id="rId27"/>
    <p:sldId id="791" r:id="rId28"/>
    <p:sldId id="789" r:id="rId29"/>
    <p:sldId id="803" r:id="rId30"/>
    <p:sldId id="804" r:id="rId31"/>
    <p:sldId id="806" r:id="rId32"/>
    <p:sldId id="807" r:id="rId33"/>
    <p:sldId id="808" r:id="rId34"/>
    <p:sldId id="805" r:id="rId35"/>
    <p:sldId id="810" r:id="rId36"/>
    <p:sldId id="811" r:id="rId37"/>
  </p:sldIdLst>
  <p:sldSz cx="9144000" cy="6858000" type="screen4x3"/>
  <p:notesSz cx="6797675" cy="9874250"/>
  <p:custDataLst>
    <p:tags r:id="rId40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EE2E1092-45B7-4228-8AA2-2FDEA3BF53C9}">
          <p14:sldIdLst>
            <p14:sldId id="327"/>
            <p14:sldId id="651"/>
            <p14:sldId id="627"/>
            <p14:sldId id="635"/>
            <p14:sldId id="630"/>
            <p14:sldId id="633"/>
            <p14:sldId id="631"/>
            <p14:sldId id="632"/>
            <p14:sldId id="636"/>
            <p14:sldId id="571"/>
            <p14:sldId id="644"/>
            <p14:sldId id="603"/>
            <p14:sldId id="602"/>
            <p14:sldId id="637"/>
            <p14:sldId id="645"/>
            <p14:sldId id="614"/>
            <p14:sldId id="639"/>
            <p14:sldId id="609"/>
            <p14:sldId id="549"/>
            <p14:sldId id="638"/>
            <p14:sldId id="617"/>
            <p14:sldId id="641"/>
            <p14:sldId id="640"/>
            <p14:sldId id="591"/>
            <p14:sldId id="557"/>
            <p14:sldId id="570"/>
            <p14:sldId id="563"/>
            <p14:sldId id="559"/>
            <p14:sldId id="569"/>
            <p14:sldId id="649"/>
            <p14:sldId id="634"/>
            <p14:sldId id="5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FFFF"/>
    <a:srgbClr val="FFCCCC"/>
    <a:srgbClr val="F0FFFF"/>
    <a:srgbClr val="F0FCFF"/>
    <a:srgbClr val="F0FBFF"/>
    <a:srgbClr val="F0FBFE"/>
    <a:srgbClr val="E1F7FC"/>
    <a:srgbClr val="E1F4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 amb tema 1 - èmfasi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 amb tema 1 - èmfasi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 autoAdjust="0"/>
    <p:restoredTop sz="94043" autoAdjust="0"/>
  </p:normalViewPr>
  <p:slideViewPr>
    <p:cSldViewPr snapToGrid="0" snapToObjects="1">
      <p:cViewPr>
        <p:scale>
          <a:sx n="75" d="100"/>
          <a:sy n="75" d="100"/>
        </p:scale>
        <p:origin x="-126" y="-300"/>
      </p:cViewPr>
      <p:guideLst>
        <p:guide orient="horz" pos="16"/>
        <p:guide pos="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2" cy="49403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209" y="0"/>
            <a:ext cx="2945872" cy="49403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18C96098-5F57-43C8-9CEE-EECB487F96E8}" type="datetimeFigureOut">
              <a:rPr lang="ca-ES" smtClean="0"/>
              <a:pPr/>
              <a:t>22/10/2014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378632"/>
            <a:ext cx="2945872" cy="494031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209" y="9378632"/>
            <a:ext cx="2945872" cy="494031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7FE00BDD-CA23-46D4-AFC8-42BE4BD846B5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872" cy="494030"/>
          </a:xfrm>
          <a:prstGeom prst="rect">
            <a:avLst/>
          </a:prstGeom>
        </p:spPr>
        <p:txBody>
          <a:bodyPr vert="horz" lIns="91618" tIns="45810" rIns="91618" bIns="458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211" y="3"/>
            <a:ext cx="2945872" cy="494030"/>
          </a:xfrm>
          <a:prstGeom prst="rect">
            <a:avLst/>
          </a:prstGeom>
        </p:spPr>
        <p:txBody>
          <a:bodyPr vert="horz" lIns="91618" tIns="45810" rIns="91618" bIns="458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DD5343-CEAC-4B43-AE98-73B9A9FA6625}" type="datetimeFigureOut">
              <a:rPr lang="es-ES"/>
              <a:pPr>
                <a:defRPr/>
              </a:pPr>
              <a:t>22/10/2014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8" tIns="45810" rIns="91618" bIns="4581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690907"/>
            <a:ext cx="5438778" cy="4443095"/>
          </a:xfrm>
          <a:prstGeom prst="rect">
            <a:avLst/>
          </a:prstGeom>
        </p:spPr>
        <p:txBody>
          <a:bodyPr vert="horz" lIns="91618" tIns="45810" rIns="91618" bIns="4581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378634"/>
            <a:ext cx="2945872" cy="494030"/>
          </a:xfrm>
          <a:prstGeom prst="rect">
            <a:avLst/>
          </a:prstGeom>
        </p:spPr>
        <p:txBody>
          <a:bodyPr vert="horz" lIns="91618" tIns="45810" rIns="91618" bIns="458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211" y="9378634"/>
            <a:ext cx="2945872" cy="494030"/>
          </a:xfrm>
          <a:prstGeom prst="rect">
            <a:avLst/>
          </a:prstGeom>
        </p:spPr>
        <p:txBody>
          <a:bodyPr vert="horz" lIns="91618" tIns="45810" rIns="91618" bIns="458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7CDB04-CB72-46AE-B4F1-AF2E92173F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8721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2A379-209D-4E08-84B1-8DA80A7154A1}" type="slidenum">
              <a:rPr lang="ca-ES" smtClean="0">
                <a:ea typeface="ＭＳ Ｐゴシック" charset="-128"/>
              </a:rPr>
              <a:pPr/>
              <a:t>1</a:t>
            </a:fld>
            <a:endParaRPr lang="ca-ES" smtClean="0">
              <a:ea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u="none" dirty="0" smtClean="0">
                <a:hlinkClick r:id="" action="ppaction://hlinkfile" tooltip="Llistar el desglossament de les ocurrències d‘aquesta agrupació"/>
              </a:rPr>
              <a:t>54602</a:t>
            </a:r>
            <a:r>
              <a:rPr lang="ca-ES" u="none" dirty="0" smtClean="0"/>
              <a:t> genoll primària</a:t>
            </a:r>
            <a:r>
              <a:rPr lang="ca-ES" u="none" baseline="0" dirty="0" smtClean="0"/>
              <a:t> </a:t>
            </a:r>
            <a:r>
              <a:rPr lang="ca-ES" u="none" dirty="0" smtClean="0">
                <a:hlinkClick r:id="" action="ppaction://hlinkfile" tooltip="Llistar el desglossament de les ocurrències d‘aquesta agrupació"/>
              </a:rPr>
              <a:t>5721</a:t>
            </a:r>
            <a:r>
              <a:rPr lang="ca-ES" u="none" dirty="0" smtClean="0"/>
              <a:t> revisions en tot el període.</a:t>
            </a:r>
          </a:p>
          <a:p>
            <a:endParaRPr lang="ca-ES" u="none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sz="1200" b="1" dirty="0" smtClean="0">
                <a:solidFill>
                  <a:srgbClr val="002776"/>
                </a:solidFill>
                <a:latin typeface="+mn-lt"/>
                <a:cs typeface="Times New Roman" pitchFamily="18" charset="0"/>
              </a:rPr>
              <a:t>Casuística: errors de codificació  i/o</a:t>
            </a:r>
          </a:p>
          <a:p>
            <a:r>
              <a:rPr lang="ca-ES" sz="1200" b="1" dirty="0" smtClean="0">
                <a:solidFill>
                  <a:srgbClr val="002776"/>
                </a:solidFill>
                <a:latin typeface="+mn-lt"/>
                <a:cs typeface="Times New Roman" pitchFamily="18" charset="0"/>
              </a:rPr>
              <a:t>	  no enviament 100% dades</a:t>
            </a:r>
          </a:p>
          <a:p>
            <a:endParaRPr lang="ca-ES" baseline="0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Se </a:t>
            </a:r>
            <a:r>
              <a:rPr lang="ca-ES" dirty="0" err="1" smtClean="0"/>
              <a:t>crearon</a:t>
            </a:r>
            <a:r>
              <a:rPr lang="ca-ES" dirty="0" smtClean="0"/>
              <a:t> dos indicadores</a:t>
            </a:r>
            <a:r>
              <a:rPr lang="ca-ES" baseline="0" dirty="0" smtClean="0"/>
              <a:t> X y i. i es el </a:t>
            </a:r>
            <a:r>
              <a:rPr lang="ca-ES" baseline="0" dirty="0" err="1" smtClean="0"/>
              <a:t>indicadore</a:t>
            </a:r>
            <a:r>
              <a:rPr lang="ca-ES" baseline="0" dirty="0" smtClean="0"/>
              <a:t> para el centro y X para el hospital. </a:t>
            </a:r>
            <a:r>
              <a:rPr lang="ca-ES" baseline="0" dirty="0" err="1" smtClean="0"/>
              <a:t>Tabout</a:t>
            </a:r>
            <a:r>
              <a:rPr lang="ca-ES" baseline="0" dirty="0" smtClean="0"/>
              <a:t> </a:t>
            </a:r>
            <a:r>
              <a:rPr lang="es-ES" baseline="0" dirty="0" smtClean="0"/>
              <a:t>permite producir múltiples tabulaciones cruzadas por cada centre i.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15422-95A0-47F9-AFC2-1ADC0B1E82C8}" type="slidenum">
              <a:rPr lang="ca-E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a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15422-95A0-47F9-AFC2-1ADC0B1E82C8}" type="slidenum">
              <a:rPr lang="ca-E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a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Primera </a:t>
            </a:r>
            <a:r>
              <a:rPr lang="ca-ES" dirty="0" err="1" smtClean="0"/>
              <a:t>iluminación</a:t>
            </a:r>
            <a:r>
              <a:rPr lang="ca-ES" dirty="0" smtClean="0"/>
              <a:t>:</a:t>
            </a:r>
            <a:r>
              <a:rPr lang="ca-ES" baseline="0" dirty="0" smtClean="0"/>
              <a:t> </a:t>
            </a:r>
            <a:r>
              <a:rPr lang="ca-ES" baseline="0" dirty="0" err="1" smtClean="0"/>
              <a:t>cartilago</a:t>
            </a:r>
            <a:r>
              <a:rPr lang="ca-ES" baseline="0" dirty="0" smtClean="0"/>
              <a:t> articular. 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 sz="900" dirty="0" err="1" smtClean="0"/>
              <a:t>L’organització</a:t>
            </a:r>
            <a:r>
              <a:rPr lang="es-ES" sz="900" dirty="0" smtClean="0"/>
              <a:t> i el </a:t>
            </a:r>
            <a:r>
              <a:rPr lang="es-ES" sz="900" dirty="0" err="1" smtClean="0"/>
              <a:t>funcionament</a:t>
            </a:r>
            <a:r>
              <a:rPr lang="es-ES" sz="900" dirty="0" smtClean="0"/>
              <a:t> del RACat es van </a:t>
            </a:r>
            <a:r>
              <a:rPr lang="es-ES" sz="900" dirty="0" err="1" smtClean="0"/>
              <a:t>dissenyar</a:t>
            </a:r>
            <a:r>
              <a:rPr lang="es-ES" sz="900" baseline="0" dirty="0" smtClean="0"/>
              <a:t> per </a:t>
            </a:r>
            <a:r>
              <a:rPr lang="es-ES" sz="900" baseline="0" dirty="0" err="1" smtClean="0"/>
              <a:t>minimitzar</a:t>
            </a:r>
            <a:r>
              <a:rPr lang="es-ES" sz="900" baseline="0" dirty="0" smtClean="0"/>
              <a:t> la </a:t>
            </a:r>
            <a:r>
              <a:rPr lang="pt-BR" sz="900" dirty="0" err="1" smtClean="0"/>
              <a:t>càrrega</a:t>
            </a:r>
            <a:r>
              <a:rPr lang="pt-BR" sz="900" dirty="0" smtClean="0"/>
              <a:t> de </a:t>
            </a:r>
            <a:r>
              <a:rPr lang="pt-BR" sz="900" dirty="0" err="1" smtClean="0"/>
              <a:t>treball</a:t>
            </a:r>
            <a:r>
              <a:rPr lang="pt-BR" sz="900" dirty="0" smtClean="0"/>
              <a:t> </a:t>
            </a:r>
            <a:r>
              <a:rPr lang="pt-BR" sz="900" dirty="0" err="1" smtClean="0"/>
              <a:t>dels</a:t>
            </a:r>
            <a:r>
              <a:rPr lang="pt-BR" sz="900" dirty="0" smtClean="0"/>
              <a:t> </a:t>
            </a:r>
            <a:r>
              <a:rPr lang="pt-BR" sz="900" dirty="0" err="1" smtClean="0"/>
              <a:t>serveis</a:t>
            </a:r>
            <a:r>
              <a:rPr lang="pt-BR" sz="900" dirty="0" smtClean="0"/>
              <a:t> de Cirurgia </a:t>
            </a:r>
            <a:r>
              <a:rPr lang="pt-BR" sz="900" dirty="0" err="1" smtClean="0"/>
              <a:t>Ortopèdica</a:t>
            </a:r>
            <a:r>
              <a:rPr lang="pt-BR" sz="900" dirty="0" smtClean="0"/>
              <a:t> i Traumatologia</a:t>
            </a:r>
            <a:r>
              <a:rPr lang="pt-BR" sz="900" baseline="0" dirty="0" smtClean="0"/>
              <a:t> </a:t>
            </a:r>
            <a:r>
              <a:rPr lang="pt-BR" sz="900" baseline="0" dirty="0" err="1" smtClean="0"/>
              <a:t>dels</a:t>
            </a:r>
            <a:r>
              <a:rPr lang="pt-BR" sz="900" baseline="0" dirty="0" smtClean="0"/>
              <a:t> </a:t>
            </a:r>
            <a:r>
              <a:rPr lang="pt-BR" sz="900" baseline="0" dirty="0" err="1" smtClean="0"/>
              <a:t>hospitals</a:t>
            </a:r>
            <a:r>
              <a:rPr lang="pt-BR" sz="900" baseline="0" dirty="0" smtClean="0"/>
              <a:t>. Per </a:t>
            </a:r>
            <a:r>
              <a:rPr lang="pt-BR" sz="900" baseline="0" dirty="0" err="1" smtClean="0"/>
              <a:t>tant</a:t>
            </a:r>
            <a:r>
              <a:rPr lang="pt-BR" sz="900" baseline="0" dirty="0" smtClean="0"/>
              <a:t>, </a:t>
            </a:r>
            <a:r>
              <a:rPr lang="pt-BR" sz="900" baseline="0" dirty="0" err="1" smtClean="0"/>
              <a:t>es</a:t>
            </a:r>
            <a:r>
              <a:rPr lang="pt-BR" sz="900" baseline="0" dirty="0" smtClean="0"/>
              <a:t> </a:t>
            </a:r>
            <a:r>
              <a:rPr lang="pt-BR" sz="900" baseline="0" dirty="0" err="1" smtClean="0"/>
              <a:t>va</a:t>
            </a:r>
            <a:r>
              <a:rPr lang="pt-BR" sz="900" baseline="0" dirty="0" smtClean="0"/>
              <a:t> decidir d’</a:t>
            </a:r>
            <a:r>
              <a:rPr lang="pt-BR" sz="900" baseline="0" dirty="0" err="1" smtClean="0"/>
              <a:t>utilitzar</a:t>
            </a:r>
            <a:r>
              <a:rPr lang="pt-BR" sz="900" baseline="0" dirty="0" smtClean="0"/>
              <a:t> </a:t>
            </a:r>
            <a:r>
              <a:rPr lang="pt-BR" sz="900" baseline="0" dirty="0" err="1" smtClean="0"/>
              <a:t>fonts</a:t>
            </a:r>
            <a:r>
              <a:rPr lang="pt-BR" sz="900" baseline="0" dirty="0" smtClean="0"/>
              <a:t> d’</a:t>
            </a:r>
            <a:r>
              <a:rPr lang="pt-BR" sz="900" baseline="0" dirty="0" err="1" smtClean="0"/>
              <a:t>informació</a:t>
            </a:r>
            <a:r>
              <a:rPr lang="pt-BR" sz="900" baseline="0" dirty="0" smtClean="0"/>
              <a:t> já </a:t>
            </a:r>
            <a:r>
              <a:rPr lang="pt-BR" sz="900" baseline="0" dirty="0" err="1" smtClean="0"/>
              <a:t>existents</a:t>
            </a:r>
            <a:r>
              <a:rPr lang="pt-BR" sz="900" baseline="0" dirty="0" smtClean="0"/>
              <a:t>. </a:t>
            </a:r>
            <a:endParaRPr lang="pt-BR" sz="900" dirty="0" smtClean="0"/>
          </a:p>
          <a:p>
            <a:pPr>
              <a:defRPr/>
            </a:pPr>
            <a:endParaRPr lang="ca-ES" sz="900" dirty="0" smtClean="0"/>
          </a:p>
          <a:p>
            <a:pPr>
              <a:defRPr/>
            </a:pPr>
            <a:r>
              <a:rPr lang="ca-ES" sz="900" dirty="0" smtClean="0"/>
              <a:t>En aquest sentit, les fonts de les que es nodreix el RACat són: la del propi centre hospitalari (relatives</a:t>
            </a:r>
            <a:r>
              <a:rPr lang="ca-ES" sz="900" baseline="0" dirty="0" smtClean="0"/>
              <a:t> al pacient, la pròtesi i la tècnica quirúrgica)</a:t>
            </a:r>
            <a:r>
              <a:rPr lang="ca-ES" sz="900" dirty="0" smtClean="0"/>
              <a:t>, el Registre </a:t>
            </a:r>
            <a:r>
              <a:rPr lang="pt-BR" sz="900" dirty="0" smtClean="0"/>
              <a:t>Central d’</a:t>
            </a:r>
            <a:r>
              <a:rPr lang="pt-BR" sz="900" dirty="0" err="1" smtClean="0"/>
              <a:t>Assegurats</a:t>
            </a:r>
            <a:r>
              <a:rPr lang="pt-BR" sz="900" dirty="0" smtClean="0"/>
              <a:t> (</a:t>
            </a:r>
            <a:r>
              <a:rPr lang="pt-BR" sz="900" dirty="0" err="1" smtClean="0"/>
              <a:t>integrat</a:t>
            </a:r>
            <a:r>
              <a:rPr lang="pt-BR" sz="900" baseline="0" dirty="0" smtClean="0"/>
              <a:t> </a:t>
            </a:r>
            <a:r>
              <a:rPr lang="pt-BR" sz="900" baseline="0" dirty="0" err="1" smtClean="0"/>
              <a:t>en</a:t>
            </a:r>
            <a:r>
              <a:rPr lang="pt-BR" sz="900" baseline="0" dirty="0" smtClean="0"/>
              <a:t> </a:t>
            </a:r>
            <a:r>
              <a:rPr lang="pt-BR" sz="900" baseline="0" dirty="0" err="1" smtClean="0"/>
              <a:t>el</a:t>
            </a:r>
            <a:r>
              <a:rPr lang="pt-BR" sz="900" baseline="0" dirty="0" smtClean="0"/>
              <a:t> Registre)</a:t>
            </a:r>
            <a:r>
              <a:rPr lang="pt-BR" sz="900" dirty="0" smtClean="0"/>
              <a:t>, </a:t>
            </a:r>
            <a:r>
              <a:rPr lang="pt-BR" sz="900" dirty="0" err="1" smtClean="0"/>
              <a:t>el</a:t>
            </a:r>
            <a:r>
              <a:rPr lang="pt-BR" sz="900" dirty="0" smtClean="0"/>
              <a:t> </a:t>
            </a:r>
            <a:r>
              <a:rPr lang="pt-BR" sz="900" dirty="0" err="1" smtClean="0"/>
              <a:t>Conjunt</a:t>
            </a:r>
            <a:r>
              <a:rPr lang="pt-BR" sz="900" dirty="0" smtClean="0"/>
              <a:t> Mínim </a:t>
            </a:r>
            <a:r>
              <a:rPr lang="pt-BR" sz="900" dirty="0" err="1" smtClean="0"/>
              <a:t>Bàsic</a:t>
            </a:r>
            <a:r>
              <a:rPr lang="pt-BR" sz="900" dirty="0" smtClean="0"/>
              <a:t> de </a:t>
            </a:r>
            <a:r>
              <a:rPr lang="pt-BR" sz="900" dirty="0" err="1" smtClean="0"/>
              <a:t>Dades</a:t>
            </a:r>
            <a:r>
              <a:rPr lang="pt-BR" sz="900" dirty="0" smtClean="0"/>
              <a:t> a </a:t>
            </a:r>
            <a:r>
              <a:rPr lang="pt-BR" sz="900" dirty="0" err="1" smtClean="0"/>
              <a:t>l'Alta</a:t>
            </a:r>
            <a:r>
              <a:rPr lang="pt-BR" sz="900" dirty="0" smtClean="0"/>
              <a:t> </a:t>
            </a:r>
            <a:r>
              <a:rPr lang="pt-BR" sz="900" dirty="0" err="1" smtClean="0"/>
              <a:t>Hospitalària</a:t>
            </a:r>
            <a:r>
              <a:rPr lang="pt-BR" sz="900" dirty="0" smtClean="0"/>
              <a:t> (CMBDAH).</a:t>
            </a:r>
            <a:r>
              <a:rPr lang="pt-BR" sz="900" baseline="0" dirty="0" smtClean="0"/>
              <a:t> </a:t>
            </a:r>
          </a:p>
          <a:p>
            <a:pPr>
              <a:defRPr/>
            </a:pPr>
            <a:r>
              <a:rPr lang="es-ES" sz="900" dirty="0" err="1" smtClean="0"/>
              <a:t>Aquest</a:t>
            </a:r>
            <a:r>
              <a:rPr lang="es-ES" sz="900" dirty="0" smtClean="0"/>
              <a:t> full proporciona </a:t>
            </a:r>
            <a:r>
              <a:rPr lang="es-ES" sz="900" dirty="0" err="1" smtClean="0"/>
              <a:t>informació</a:t>
            </a:r>
            <a:r>
              <a:rPr lang="es-ES" sz="900" dirty="0" smtClean="0"/>
              <a:t> sobre el </a:t>
            </a:r>
            <a:r>
              <a:rPr lang="es-ES" sz="900" dirty="0" err="1" smtClean="0"/>
              <a:t>pacient</a:t>
            </a:r>
            <a:r>
              <a:rPr lang="es-ES" sz="900" dirty="0" smtClean="0"/>
              <a:t>, el </a:t>
            </a:r>
            <a:r>
              <a:rPr lang="es-ES" sz="900" dirty="0" err="1" smtClean="0"/>
              <a:t>cirurgià</a:t>
            </a:r>
            <a:r>
              <a:rPr lang="es-ES" sz="900" dirty="0" smtClean="0"/>
              <a:t>, la </a:t>
            </a:r>
            <a:r>
              <a:rPr lang="es-ES" sz="900" dirty="0" err="1" smtClean="0"/>
              <a:t>intervenció</a:t>
            </a:r>
            <a:r>
              <a:rPr lang="es-ES" sz="900" dirty="0" smtClean="0"/>
              <a:t>, la </a:t>
            </a:r>
            <a:r>
              <a:rPr lang="es-ES" sz="900" dirty="0" err="1" smtClean="0"/>
              <a:t>pròtesi</a:t>
            </a:r>
            <a:r>
              <a:rPr lang="es-ES" sz="900" dirty="0" smtClean="0"/>
              <a:t> i les </a:t>
            </a:r>
            <a:r>
              <a:rPr lang="es-ES" sz="900" dirty="0" err="1" smtClean="0"/>
              <a:t>complicacions</a:t>
            </a:r>
            <a:r>
              <a:rPr lang="es-ES" sz="900" dirty="0" smtClean="0"/>
              <a:t> </a:t>
            </a:r>
            <a:r>
              <a:rPr lang="es-ES" sz="900" dirty="0" err="1" smtClean="0"/>
              <a:t>intraoperatòries</a:t>
            </a:r>
            <a:r>
              <a:rPr lang="es-ES" sz="900" dirty="0" smtClean="0"/>
              <a:t>.</a:t>
            </a:r>
            <a:endParaRPr lang="pt-BR" sz="900" dirty="0" smtClean="0"/>
          </a:p>
          <a:p>
            <a:pPr>
              <a:defRPr/>
            </a:pPr>
            <a:endParaRPr lang="pt-BR" sz="900" dirty="0" smtClean="0"/>
          </a:p>
          <a:p>
            <a:pPr>
              <a:defRPr/>
            </a:pPr>
            <a:r>
              <a:rPr lang="es-ES" sz="900" dirty="0" err="1" smtClean="0"/>
              <a:t>Altres</a:t>
            </a:r>
            <a:r>
              <a:rPr lang="es-ES" sz="900" dirty="0" smtClean="0"/>
              <a:t> registres disponibles:</a:t>
            </a:r>
          </a:p>
          <a:p>
            <a:pPr>
              <a:defRPr/>
            </a:pPr>
            <a:r>
              <a:rPr lang="es-ES" sz="900" b="1" dirty="0" err="1" smtClean="0"/>
              <a:t>Llistes</a:t>
            </a:r>
            <a:r>
              <a:rPr lang="es-ES" sz="900" b="1" dirty="0" smtClean="0"/>
              <a:t> </a:t>
            </a:r>
            <a:r>
              <a:rPr lang="es-ES" sz="900" b="1" dirty="0" err="1" smtClean="0"/>
              <a:t>d’espera</a:t>
            </a:r>
            <a:r>
              <a:rPr lang="es-ES" sz="900" b="1" dirty="0" smtClean="0"/>
              <a:t>: que </a:t>
            </a:r>
            <a:r>
              <a:rPr lang="es-ES" sz="900" b="1" dirty="0" err="1" smtClean="0"/>
              <a:t>pro</a:t>
            </a:r>
            <a:r>
              <a:rPr lang="es-ES" sz="900" dirty="0" err="1" smtClean="0"/>
              <a:t>porcionaria</a:t>
            </a:r>
            <a:r>
              <a:rPr lang="es-ES" sz="900" dirty="0" smtClean="0"/>
              <a:t> </a:t>
            </a:r>
            <a:r>
              <a:rPr lang="es-ES" sz="900" dirty="0" err="1" smtClean="0"/>
              <a:t>informació</a:t>
            </a:r>
            <a:r>
              <a:rPr lang="es-ES" sz="900" dirty="0" smtClean="0"/>
              <a:t> sobre el </a:t>
            </a:r>
            <a:r>
              <a:rPr lang="es-ES" sz="900" dirty="0" err="1" smtClean="0"/>
              <a:t>temps</a:t>
            </a:r>
            <a:r>
              <a:rPr lang="es-ES" sz="900" dirty="0" smtClean="0"/>
              <a:t> </a:t>
            </a:r>
            <a:r>
              <a:rPr lang="es-ES" sz="900" dirty="0" err="1" smtClean="0"/>
              <a:t>d’espera</a:t>
            </a:r>
            <a:r>
              <a:rPr lang="es-ES" sz="900" dirty="0" smtClean="0"/>
              <a:t> i la </a:t>
            </a:r>
            <a:r>
              <a:rPr lang="es-ES" sz="900" dirty="0" err="1" smtClean="0"/>
              <a:t>puntuació</a:t>
            </a:r>
            <a:r>
              <a:rPr lang="es-ES" sz="900" dirty="0" smtClean="0"/>
              <a:t> de </a:t>
            </a:r>
            <a:r>
              <a:rPr lang="es-ES" sz="900" dirty="0" err="1" smtClean="0"/>
              <a:t>prioritat</a:t>
            </a:r>
            <a:r>
              <a:rPr lang="es-ES" sz="900" dirty="0" smtClean="0"/>
              <a:t> </a:t>
            </a:r>
            <a:r>
              <a:rPr lang="es-ES" sz="900" dirty="0" err="1" smtClean="0"/>
              <a:t>dels</a:t>
            </a:r>
            <a:r>
              <a:rPr lang="es-ES" sz="900" dirty="0" smtClean="0"/>
              <a:t> </a:t>
            </a:r>
            <a:r>
              <a:rPr lang="es-ES" sz="900" dirty="0" err="1" smtClean="0"/>
              <a:t>pacients</a:t>
            </a:r>
            <a:r>
              <a:rPr lang="es-ES" sz="900" dirty="0" smtClean="0"/>
              <a:t>. </a:t>
            </a:r>
          </a:p>
          <a:p>
            <a:pPr>
              <a:defRPr/>
            </a:pPr>
            <a:r>
              <a:rPr lang="ca-ES" sz="900" b="1" dirty="0" smtClean="0"/>
              <a:t>SIDIAP( Sistema d’Informació per al Desenvolupament d’Investigació en Atenció Primària) </a:t>
            </a:r>
          </a:p>
          <a:p>
            <a:pPr>
              <a:defRPr/>
            </a:pPr>
            <a:r>
              <a:rPr lang="ca-ES" sz="900" dirty="0" smtClean="0"/>
              <a:t>Treballa amb dades </a:t>
            </a:r>
            <a:r>
              <a:rPr lang="ca-ES" sz="900" dirty="0" err="1" smtClean="0"/>
              <a:t>anonimitzades</a:t>
            </a:r>
            <a:r>
              <a:rPr lang="ca-ES" sz="900" dirty="0" smtClean="0"/>
              <a:t> de pacients visitats en els centres d’atenció primària de tot Catalunya. Informació sobre comorbiditats, fàrmacs, estatus socioeconòmic...</a:t>
            </a:r>
          </a:p>
          <a:p>
            <a:pPr>
              <a:defRPr/>
            </a:pPr>
            <a:endParaRPr lang="es-ES" sz="900" dirty="0" smtClean="0"/>
          </a:p>
          <a:p>
            <a:pPr>
              <a:defRPr/>
            </a:pPr>
            <a:r>
              <a:rPr lang="es-ES" sz="900" dirty="0" smtClean="0"/>
              <a:t>El </a:t>
            </a:r>
            <a:r>
              <a:rPr lang="es-ES" sz="900" dirty="0" err="1" smtClean="0"/>
              <a:t>novembre</a:t>
            </a:r>
            <a:r>
              <a:rPr lang="es-ES" sz="900" dirty="0" smtClean="0"/>
              <a:t> de 2013 el RACat</a:t>
            </a:r>
            <a:r>
              <a:rPr lang="es-ES" sz="900" baseline="0" dirty="0" smtClean="0"/>
              <a:t> va ser </a:t>
            </a:r>
            <a:r>
              <a:rPr lang="es-ES" sz="900" baseline="0" dirty="0" err="1" smtClean="0"/>
              <a:t>migrat</a:t>
            </a:r>
            <a:r>
              <a:rPr lang="es-ES" sz="900" baseline="0" dirty="0" smtClean="0"/>
              <a:t> a la plataforma de Registres </a:t>
            </a:r>
            <a:r>
              <a:rPr lang="es-ES" sz="900" baseline="0" dirty="0" err="1" smtClean="0"/>
              <a:t>Sanitaris</a:t>
            </a:r>
            <a:r>
              <a:rPr lang="es-ES" sz="900" baseline="0" dirty="0" smtClean="0"/>
              <a:t> del CatSalut. </a:t>
            </a:r>
            <a:r>
              <a:rPr lang="es-ES" sz="900" baseline="0" dirty="0" err="1" smtClean="0"/>
              <a:t>Aquesta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migració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implicava</a:t>
            </a:r>
            <a:r>
              <a:rPr lang="es-ES" sz="900" baseline="0" dirty="0" smtClean="0"/>
              <a:t> un </a:t>
            </a:r>
            <a:r>
              <a:rPr lang="es-ES" sz="900" baseline="0" dirty="0" err="1" smtClean="0"/>
              <a:t>nou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procés</a:t>
            </a:r>
            <a:r>
              <a:rPr lang="es-ES" sz="900" baseline="0" dirty="0" smtClean="0"/>
              <a:t> de </a:t>
            </a:r>
            <a:r>
              <a:rPr lang="es-ES" sz="900" baseline="0" dirty="0" err="1" smtClean="0"/>
              <a:t>comunicació</a:t>
            </a:r>
            <a:r>
              <a:rPr lang="es-ES" sz="900" baseline="0" dirty="0" smtClean="0"/>
              <a:t> de les </a:t>
            </a:r>
            <a:r>
              <a:rPr lang="es-ES" sz="900" baseline="0" dirty="0" err="1" smtClean="0"/>
              <a:t>dades</a:t>
            </a:r>
            <a:r>
              <a:rPr lang="es-ES" sz="900" baseline="0" dirty="0" smtClean="0"/>
              <a:t> del Registre </a:t>
            </a:r>
            <a:r>
              <a:rPr lang="es-ES" sz="900" baseline="0" dirty="0" err="1" smtClean="0"/>
              <a:t>via</a:t>
            </a:r>
            <a:r>
              <a:rPr lang="es-ES" sz="900" baseline="0" dirty="0" smtClean="0"/>
              <a:t> web </a:t>
            </a:r>
            <a:r>
              <a:rPr lang="es-ES" sz="900" baseline="0" dirty="0" err="1" smtClean="0"/>
              <a:t>services</a:t>
            </a:r>
            <a:r>
              <a:rPr lang="es-ES" sz="900" baseline="0" dirty="0" smtClean="0"/>
              <a:t>, </a:t>
            </a:r>
            <a:r>
              <a:rPr lang="es-ES" sz="900" baseline="0" dirty="0" err="1" smtClean="0"/>
              <a:t>amb</a:t>
            </a:r>
            <a:r>
              <a:rPr lang="es-ES" sz="900" baseline="0" dirty="0" smtClean="0"/>
              <a:t> la </a:t>
            </a:r>
            <a:r>
              <a:rPr lang="es-ES" sz="900" baseline="0" dirty="0" err="1" smtClean="0"/>
              <a:t>qual</a:t>
            </a:r>
            <a:r>
              <a:rPr lang="es-ES" sz="900" baseline="0" dirty="0" smtClean="0"/>
              <a:t> cosa </a:t>
            </a:r>
            <a:r>
              <a:rPr lang="es-ES" sz="900" baseline="0" dirty="0" err="1" smtClean="0"/>
              <a:t>els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hospitals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participants</a:t>
            </a:r>
            <a:r>
              <a:rPr lang="es-ES" sz="900" baseline="0" dirty="0" smtClean="0"/>
              <a:t> han </a:t>
            </a:r>
            <a:r>
              <a:rPr lang="es-ES" sz="900" baseline="0" dirty="0" err="1" smtClean="0"/>
              <a:t>hagut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d’adequar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durant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aquest</a:t>
            </a:r>
            <a:r>
              <a:rPr lang="es-ES" sz="900" baseline="0" dirty="0" smtClean="0"/>
              <a:t> 2014 </a:t>
            </a:r>
            <a:r>
              <a:rPr lang="es-ES" sz="900" baseline="0" dirty="0" err="1" smtClean="0"/>
              <a:t>els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seus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sistemes</a:t>
            </a:r>
            <a:r>
              <a:rPr lang="es-ES" sz="900" baseline="0" dirty="0" smtClean="0"/>
              <a:t> a </a:t>
            </a:r>
            <a:r>
              <a:rPr lang="es-ES" sz="900" baseline="0" dirty="0" err="1" smtClean="0"/>
              <a:t>l’actual</a:t>
            </a:r>
            <a:r>
              <a:rPr lang="es-ES" sz="900" baseline="0" dirty="0" smtClean="0"/>
              <a:t> i </a:t>
            </a:r>
            <a:r>
              <a:rPr lang="es-ES" sz="900" baseline="0" dirty="0" err="1" smtClean="0"/>
              <a:t>això</a:t>
            </a:r>
            <a:r>
              <a:rPr lang="es-ES" sz="900" baseline="0" dirty="0" smtClean="0"/>
              <a:t> ha </a:t>
            </a:r>
            <a:r>
              <a:rPr lang="es-ES" sz="900" baseline="0" dirty="0" err="1" smtClean="0"/>
              <a:t>fet</a:t>
            </a:r>
            <a:r>
              <a:rPr lang="es-ES" sz="900" baseline="0" dirty="0" smtClean="0"/>
              <a:t> que no es </a:t>
            </a:r>
            <a:r>
              <a:rPr lang="es-ES" sz="900" baseline="0" dirty="0" err="1" smtClean="0"/>
              <a:t>disposi</a:t>
            </a:r>
            <a:r>
              <a:rPr lang="es-ES" sz="900" baseline="0" dirty="0" smtClean="0"/>
              <a:t> del </a:t>
            </a:r>
            <a:r>
              <a:rPr lang="es-ES" sz="900" baseline="0" dirty="0" err="1" smtClean="0"/>
              <a:t>darrer</a:t>
            </a:r>
            <a:r>
              <a:rPr lang="es-ES" sz="900" baseline="0" dirty="0" smtClean="0"/>
              <a:t> trimestre de 2013 al </a:t>
            </a:r>
            <a:r>
              <a:rPr lang="es-ES" sz="900" baseline="0" dirty="0" err="1" smtClean="0"/>
              <a:t>complet</a:t>
            </a:r>
            <a:r>
              <a:rPr lang="es-ES" sz="900" baseline="0" dirty="0" smtClean="0"/>
              <a:t>. </a:t>
            </a:r>
          </a:p>
          <a:p>
            <a:pPr>
              <a:defRPr/>
            </a:pPr>
            <a:r>
              <a:rPr lang="es-ES" sz="900" baseline="0" dirty="0" err="1" smtClean="0"/>
              <a:t>Els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mesos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previs</a:t>
            </a:r>
            <a:r>
              <a:rPr lang="es-ES" sz="900" baseline="0" dirty="0" smtClean="0"/>
              <a:t> a la </a:t>
            </a:r>
            <a:r>
              <a:rPr lang="es-ES" sz="900" baseline="0" dirty="0" err="1" smtClean="0"/>
              <a:t>migració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l’àgència</a:t>
            </a:r>
            <a:r>
              <a:rPr lang="es-ES" sz="900" baseline="0" dirty="0" smtClean="0"/>
              <a:t> va </a:t>
            </a:r>
            <a:r>
              <a:rPr lang="es-ES" sz="900" baseline="0" dirty="0" err="1" smtClean="0"/>
              <a:t>col·laborar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amb</a:t>
            </a:r>
            <a:r>
              <a:rPr lang="es-ES" sz="900" baseline="0" dirty="0" smtClean="0"/>
              <a:t> la </a:t>
            </a:r>
            <a:r>
              <a:rPr lang="es-ES" sz="900" baseline="0" dirty="0" err="1" smtClean="0"/>
              <a:t>Divisió</a:t>
            </a:r>
            <a:r>
              <a:rPr lang="es-ES" sz="900" baseline="0" dirty="0" smtClean="0"/>
              <a:t> de </a:t>
            </a:r>
            <a:r>
              <a:rPr lang="es-ES" sz="900" baseline="0" dirty="0" err="1" smtClean="0"/>
              <a:t>Sistemes</a:t>
            </a:r>
            <a:r>
              <a:rPr lang="es-ES" sz="900" baseline="0" dirty="0" smtClean="0"/>
              <a:t> en un </a:t>
            </a:r>
            <a:r>
              <a:rPr lang="es-ES" sz="900" baseline="0" dirty="0" err="1" smtClean="0"/>
              <a:t>nou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disseny</a:t>
            </a:r>
            <a:r>
              <a:rPr lang="es-ES" sz="900" baseline="0" dirty="0" smtClean="0"/>
              <a:t> del Registre i les </a:t>
            </a:r>
            <a:r>
              <a:rPr lang="es-ES" sz="900" baseline="0" dirty="0" err="1" smtClean="0"/>
              <a:t>novetats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més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importants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són</a:t>
            </a:r>
            <a:r>
              <a:rPr lang="es-ES" sz="900" baseline="0" dirty="0" smtClean="0"/>
              <a:t>:</a:t>
            </a:r>
          </a:p>
          <a:p>
            <a:pPr>
              <a:defRPr/>
            </a:pPr>
            <a:r>
              <a:rPr lang="es-ES" sz="900" baseline="0" dirty="0" smtClean="0"/>
              <a:t>La </a:t>
            </a:r>
            <a:r>
              <a:rPr lang="es-ES" sz="900" baseline="0" dirty="0" err="1" smtClean="0"/>
              <a:t>inclusió</a:t>
            </a:r>
            <a:r>
              <a:rPr lang="es-ES" sz="900" baseline="0" dirty="0" smtClean="0"/>
              <a:t> de les variables del full </a:t>
            </a:r>
            <a:r>
              <a:rPr lang="es-ES" sz="900" baseline="0" dirty="0" err="1" smtClean="0"/>
              <a:t>quirúrgic</a:t>
            </a:r>
            <a:r>
              <a:rPr lang="es-ES" sz="900" baseline="0" dirty="0" smtClean="0"/>
              <a:t> a la </a:t>
            </a:r>
            <a:r>
              <a:rPr lang="es-ES" sz="900" baseline="0" dirty="0" err="1" smtClean="0"/>
              <a:t>bbdd</a:t>
            </a:r>
            <a:r>
              <a:rPr lang="es-ES" sz="900" baseline="0" dirty="0" smtClean="0"/>
              <a:t> del Registre per tal de poder </a:t>
            </a:r>
            <a:r>
              <a:rPr lang="es-ES" sz="900" baseline="0" dirty="0" err="1" smtClean="0"/>
              <a:t>recollir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informació</a:t>
            </a:r>
            <a:r>
              <a:rPr lang="es-ES" sz="900" baseline="0" dirty="0" smtClean="0"/>
              <a:t> de la </a:t>
            </a:r>
            <a:r>
              <a:rPr lang="es-ES" sz="900" baseline="0" dirty="0" err="1" smtClean="0"/>
              <a:t>itervenció</a:t>
            </a:r>
            <a:r>
              <a:rPr lang="es-ES" sz="900" baseline="0" dirty="0" smtClean="0"/>
              <a:t> i la </a:t>
            </a:r>
            <a:r>
              <a:rPr lang="es-ES" sz="900" baseline="0" dirty="0" err="1" smtClean="0"/>
              <a:t>tècnica</a:t>
            </a:r>
            <a:r>
              <a:rPr lang="es-ES" sz="900" baseline="0" dirty="0" smtClean="0"/>
              <a:t>, la </a:t>
            </a:r>
            <a:r>
              <a:rPr lang="es-ES" sz="900" baseline="0" dirty="0" err="1" smtClean="0"/>
              <a:t>inclusió</a:t>
            </a:r>
            <a:r>
              <a:rPr lang="es-ES" sz="900" baseline="0" dirty="0" smtClean="0"/>
              <a:t> del </a:t>
            </a:r>
            <a:r>
              <a:rPr lang="es-ES" sz="900" baseline="0" dirty="0" err="1" smtClean="0"/>
              <a:t>catàleg</a:t>
            </a:r>
            <a:r>
              <a:rPr lang="es-ES" sz="900" baseline="0" dirty="0" smtClean="0"/>
              <a:t> de </a:t>
            </a:r>
            <a:r>
              <a:rPr lang="es-ES" sz="900" baseline="0" dirty="0" err="1" smtClean="0"/>
              <a:t>pròtesis</a:t>
            </a:r>
            <a:r>
              <a:rPr lang="es-ES" sz="900" baseline="0" dirty="0" smtClean="0"/>
              <a:t> de </a:t>
            </a:r>
            <a:r>
              <a:rPr lang="es-ES" sz="900" baseline="0" dirty="0" err="1" smtClean="0"/>
              <a:t>l’agència</a:t>
            </a:r>
            <a:r>
              <a:rPr lang="es-ES" sz="900" baseline="0" dirty="0" smtClean="0"/>
              <a:t>, que </a:t>
            </a:r>
            <a:r>
              <a:rPr lang="es-ES" sz="900" baseline="0" dirty="0" err="1" smtClean="0"/>
              <a:t>com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recordareu</a:t>
            </a:r>
            <a:r>
              <a:rPr lang="es-ES" sz="900" baseline="0" dirty="0" smtClean="0"/>
              <a:t>, </a:t>
            </a:r>
            <a:r>
              <a:rPr lang="es-ES" sz="900" baseline="0" dirty="0" err="1" smtClean="0"/>
              <a:t>aquesta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eina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estava</a:t>
            </a:r>
            <a:r>
              <a:rPr lang="es-ES" sz="900" baseline="0" dirty="0" smtClean="0"/>
              <a:t> integrada en la intranet RACat </a:t>
            </a:r>
            <a:r>
              <a:rPr lang="es-ES" sz="900" baseline="0" dirty="0" err="1" smtClean="0"/>
              <a:t>dissenyada</a:t>
            </a:r>
            <a:r>
              <a:rPr lang="es-ES" sz="900" baseline="0" dirty="0" smtClean="0"/>
              <a:t> per la Beatriz </a:t>
            </a:r>
            <a:r>
              <a:rPr lang="es-ES" sz="900" baseline="0" dirty="0" err="1" smtClean="0"/>
              <a:t>Buisac</a:t>
            </a:r>
            <a:r>
              <a:rPr lang="es-ES" sz="900" baseline="0" dirty="0" smtClean="0"/>
              <a:t>. A banda, </a:t>
            </a:r>
            <a:r>
              <a:rPr lang="es-ES" sz="900" baseline="0" dirty="0" err="1" smtClean="0"/>
              <a:t>s’ha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automatitzat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diferents</a:t>
            </a:r>
            <a:r>
              <a:rPr lang="es-ES" sz="900" baseline="0" dirty="0" smtClean="0"/>
              <a:t> consultes </a:t>
            </a:r>
            <a:r>
              <a:rPr lang="es-ES" sz="900" baseline="0" dirty="0" err="1" smtClean="0"/>
              <a:t>relacionades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amb</a:t>
            </a:r>
            <a:r>
              <a:rPr lang="es-ES" sz="900" baseline="0" dirty="0" smtClean="0"/>
              <a:t> la </a:t>
            </a:r>
            <a:r>
              <a:rPr lang="es-ES" sz="900" baseline="0" dirty="0" err="1" smtClean="0"/>
              <a:t>qualitat</a:t>
            </a:r>
            <a:r>
              <a:rPr lang="es-ES" sz="900" baseline="0" dirty="0" smtClean="0"/>
              <a:t> de la </a:t>
            </a:r>
            <a:r>
              <a:rPr lang="es-ES" sz="900" baseline="0" dirty="0" err="1" smtClean="0"/>
              <a:t>informació</a:t>
            </a:r>
            <a:r>
              <a:rPr lang="es-ES" sz="900" baseline="0" dirty="0" smtClean="0"/>
              <a:t> disponibles per </a:t>
            </a:r>
            <a:r>
              <a:rPr lang="es-ES" sz="900" baseline="0" dirty="0" err="1" smtClean="0"/>
              <a:t>als</a:t>
            </a:r>
            <a:r>
              <a:rPr lang="es-ES" sz="900" baseline="0" dirty="0" smtClean="0"/>
              <a:t> </a:t>
            </a:r>
            <a:r>
              <a:rPr lang="es-ES" sz="900" baseline="0" dirty="0" err="1" smtClean="0"/>
              <a:t>hospitals</a:t>
            </a:r>
            <a:r>
              <a:rPr lang="es-ES" sz="900" baseline="0" smtClean="0"/>
              <a:t>. </a:t>
            </a:r>
            <a:endParaRPr lang="es-ES" sz="900" baseline="0" dirty="0" smtClean="0"/>
          </a:p>
          <a:p>
            <a:pPr>
              <a:defRPr/>
            </a:pPr>
            <a:endParaRPr lang="es-ES" sz="900" dirty="0" smtClean="0"/>
          </a:p>
          <a:p>
            <a:pPr>
              <a:defRPr/>
            </a:pPr>
            <a:r>
              <a:rPr lang="es-ES" sz="900" dirty="0" smtClean="0"/>
              <a:t>Des de </a:t>
            </a:r>
            <a:r>
              <a:rPr lang="ca-ES" sz="900" dirty="0" err="1" smtClean="0"/>
              <a:t>l’AATRM</a:t>
            </a:r>
            <a:r>
              <a:rPr lang="ca-ES" sz="900" dirty="0" smtClean="0"/>
              <a:t> es va desenvolupar un instrument per prioritzar pacients en llista d’espera per a artroplàsties de maluc i genoll. Aquest instrument inclou informació sobre la gravetat de </a:t>
            </a:r>
            <a:r>
              <a:rPr lang="es-ES" sz="900" dirty="0" smtClean="0"/>
              <a:t>la </a:t>
            </a:r>
            <a:r>
              <a:rPr lang="es-ES" sz="900" dirty="0" err="1" smtClean="0"/>
              <a:t>malaltia</a:t>
            </a:r>
            <a:r>
              <a:rPr lang="es-ES" sz="900" dirty="0" smtClean="0"/>
              <a:t>, el dolor, les </a:t>
            </a:r>
            <a:r>
              <a:rPr lang="es-ES" sz="900" dirty="0" err="1" smtClean="0"/>
              <a:t>limitacions</a:t>
            </a:r>
            <a:r>
              <a:rPr lang="es-ES" sz="900" dirty="0" smtClean="0"/>
              <a:t> </a:t>
            </a:r>
            <a:r>
              <a:rPr lang="es-ES" sz="900" dirty="0" err="1" smtClean="0"/>
              <a:t>funcionals</a:t>
            </a:r>
            <a:r>
              <a:rPr lang="es-ES" sz="900" dirty="0" smtClean="0"/>
              <a:t>, la </a:t>
            </a:r>
            <a:r>
              <a:rPr lang="es-ES" sz="900" dirty="0" err="1" smtClean="0"/>
              <a:t>limitació</a:t>
            </a:r>
            <a:r>
              <a:rPr lang="es-ES" sz="900" dirty="0" smtClean="0"/>
              <a:t> per </a:t>
            </a:r>
            <a:r>
              <a:rPr lang="es-ES" sz="900" dirty="0" err="1" smtClean="0"/>
              <a:t>treballar</a:t>
            </a:r>
            <a:r>
              <a:rPr lang="es-ES" sz="900" dirty="0" smtClean="0"/>
              <a:t> i si el </a:t>
            </a:r>
            <a:r>
              <a:rPr lang="es-ES" sz="900" dirty="0" err="1" smtClean="0"/>
              <a:t>pacient</a:t>
            </a:r>
            <a:r>
              <a:rPr lang="es-ES" sz="900" dirty="0" smtClean="0"/>
              <a:t> té </a:t>
            </a:r>
            <a:r>
              <a:rPr lang="es-ES" sz="900" dirty="0" err="1" smtClean="0"/>
              <a:t>algú</a:t>
            </a:r>
            <a:r>
              <a:rPr lang="es-ES" sz="900" dirty="0" smtClean="0"/>
              <a:t> que el </a:t>
            </a:r>
            <a:r>
              <a:rPr lang="es-ES" sz="900" dirty="0" err="1" smtClean="0"/>
              <a:t>cuidi</a:t>
            </a:r>
            <a:r>
              <a:rPr lang="es-ES" sz="900" dirty="0" smtClean="0"/>
              <a:t> o </a:t>
            </a:r>
            <a:r>
              <a:rPr lang="es-ES" sz="900" dirty="0" err="1" smtClean="0"/>
              <a:t>algú</a:t>
            </a:r>
            <a:r>
              <a:rPr lang="es-ES" sz="900" dirty="0" smtClean="0"/>
              <a:t> per cuidar en una escala de 0 –mínima </a:t>
            </a:r>
            <a:r>
              <a:rPr lang="es-ES" sz="900" dirty="0" err="1" smtClean="0"/>
              <a:t>prioritat</a:t>
            </a:r>
            <a:r>
              <a:rPr lang="es-ES" sz="900" dirty="0" smtClean="0"/>
              <a:t>- a 100 –</a:t>
            </a:r>
            <a:r>
              <a:rPr lang="es-ES" sz="900" dirty="0" err="1" smtClean="0"/>
              <a:t>màxima</a:t>
            </a:r>
            <a:r>
              <a:rPr lang="es-ES" sz="900" dirty="0" smtClean="0"/>
              <a:t> </a:t>
            </a:r>
            <a:r>
              <a:rPr lang="es-ES" sz="900" dirty="0" err="1" smtClean="0"/>
              <a:t>prioritat</a:t>
            </a:r>
            <a:r>
              <a:rPr lang="es-ES" sz="900" dirty="0" smtClean="0"/>
              <a:t>. </a:t>
            </a:r>
            <a:r>
              <a:rPr lang="es-ES" sz="900" dirty="0" err="1" smtClean="0"/>
              <a:t>Aquesta</a:t>
            </a:r>
            <a:r>
              <a:rPr lang="es-ES" sz="900" dirty="0" smtClean="0"/>
              <a:t> </a:t>
            </a:r>
            <a:r>
              <a:rPr lang="es-ES" sz="900" dirty="0" err="1" smtClean="0"/>
              <a:t>puntuació</a:t>
            </a:r>
            <a:r>
              <a:rPr lang="es-ES" sz="900" dirty="0" smtClean="0"/>
              <a:t> </a:t>
            </a:r>
            <a:r>
              <a:rPr lang="es-ES" sz="900" dirty="0" err="1" smtClean="0"/>
              <a:t>proporcionaria</a:t>
            </a:r>
            <a:r>
              <a:rPr lang="es-ES" sz="900" dirty="0" smtClean="0"/>
              <a:t> </a:t>
            </a:r>
            <a:r>
              <a:rPr lang="es-ES" sz="900" dirty="0" err="1" smtClean="0"/>
              <a:t>informació</a:t>
            </a:r>
            <a:r>
              <a:rPr lang="es-ES" sz="900" dirty="0" smtClean="0"/>
              <a:t> sobre </a:t>
            </a:r>
            <a:r>
              <a:rPr lang="es-ES" sz="900" dirty="0" err="1" smtClean="0"/>
              <a:t>l’estat</a:t>
            </a:r>
            <a:r>
              <a:rPr lang="es-ES" sz="900" dirty="0" smtClean="0"/>
              <a:t> funcional del </a:t>
            </a:r>
            <a:r>
              <a:rPr lang="es-ES" sz="900" dirty="0" err="1" smtClean="0"/>
              <a:t>pacient</a:t>
            </a:r>
            <a:r>
              <a:rPr lang="es-ES" sz="900" dirty="0" smtClean="0"/>
              <a:t> </a:t>
            </a:r>
            <a:r>
              <a:rPr lang="es-ES" sz="900" dirty="0" err="1" smtClean="0"/>
              <a:t>abans</a:t>
            </a:r>
            <a:r>
              <a:rPr lang="es-ES" sz="900" dirty="0" smtClean="0"/>
              <a:t> de la </a:t>
            </a:r>
            <a:r>
              <a:rPr lang="es-ES" sz="900" dirty="0" err="1" smtClean="0"/>
              <a:t>intervenció</a:t>
            </a:r>
            <a:r>
              <a:rPr lang="es-ES" sz="900" dirty="0" smtClean="0"/>
              <a:t>. </a:t>
            </a:r>
            <a:r>
              <a:rPr lang="es-ES" sz="900" dirty="0" err="1" smtClean="0"/>
              <a:t>Els</a:t>
            </a:r>
            <a:r>
              <a:rPr lang="es-ES" sz="900" dirty="0" smtClean="0"/>
              <a:t> centres </a:t>
            </a:r>
            <a:r>
              <a:rPr lang="es-ES" sz="900" dirty="0" err="1" smtClean="0"/>
              <a:t>envien</a:t>
            </a:r>
            <a:r>
              <a:rPr lang="es-ES" sz="900" dirty="0" smtClean="0"/>
              <a:t> </a:t>
            </a:r>
            <a:r>
              <a:rPr lang="es-ES" sz="900" dirty="0" err="1" smtClean="0"/>
              <a:t>aquesta</a:t>
            </a:r>
            <a:r>
              <a:rPr lang="es-ES" sz="900" dirty="0" smtClean="0"/>
              <a:t> </a:t>
            </a:r>
            <a:r>
              <a:rPr lang="es-ES" sz="900" dirty="0" err="1" smtClean="0"/>
              <a:t>informació</a:t>
            </a:r>
            <a:r>
              <a:rPr lang="es-ES" sz="900" dirty="0" smtClean="0"/>
              <a:t> al Registre de </a:t>
            </a:r>
            <a:r>
              <a:rPr lang="es-ES" sz="900" dirty="0" err="1" smtClean="0"/>
              <a:t>Pacients</a:t>
            </a:r>
            <a:r>
              <a:rPr lang="es-ES" sz="900" dirty="0" smtClean="0"/>
              <a:t> en </a:t>
            </a:r>
            <a:r>
              <a:rPr lang="es-ES" sz="900" dirty="0" err="1" smtClean="0"/>
              <a:t>Llista</a:t>
            </a:r>
            <a:r>
              <a:rPr lang="es-ES" sz="900" dirty="0" smtClean="0"/>
              <a:t> </a:t>
            </a:r>
            <a:r>
              <a:rPr lang="es-ES" sz="900" dirty="0" err="1" smtClean="0"/>
              <a:t>d’Espera</a:t>
            </a:r>
            <a:r>
              <a:rPr lang="es-ES" sz="900" dirty="0" smtClean="0"/>
              <a:t> del </a:t>
            </a:r>
            <a:r>
              <a:rPr lang="es-ES" sz="900" dirty="0" err="1" smtClean="0"/>
              <a:t>pacients</a:t>
            </a:r>
            <a:r>
              <a:rPr lang="es-ES" sz="900" dirty="0" smtClean="0"/>
              <a:t> </a:t>
            </a:r>
            <a:r>
              <a:rPr lang="es-ES" sz="900" dirty="0" err="1" smtClean="0"/>
              <a:t>operats</a:t>
            </a:r>
            <a:r>
              <a:rPr lang="es-ES" sz="900" dirty="0" smtClean="0"/>
              <a:t> de </a:t>
            </a:r>
            <a:r>
              <a:rPr lang="es-ES" sz="900" dirty="0" err="1" smtClean="0"/>
              <a:t>genoll</a:t>
            </a:r>
            <a:r>
              <a:rPr lang="es-ES" sz="900" dirty="0" smtClean="0"/>
              <a:t>.</a:t>
            </a:r>
            <a:endParaRPr lang="es-ES" sz="900" b="1" dirty="0" smtClean="0"/>
          </a:p>
          <a:p>
            <a:pPr>
              <a:defRPr/>
            </a:pPr>
            <a:endParaRPr lang="ca-ES" sz="900" b="1" dirty="0" smtClean="0"/>
          </a:p>
          <a:p>
            <a:pPr>
              <a:defRPr/>
            </a:pPr>
            <a:endParaRPr lang="ca-ES" sz="900" dirty="0" smtClean="0"/>
          </a:p>
          <a:p>
            <a:pPr defTabSz="916412">
              <a:defRPr/>
            </a:pPr>
            <a:r>
              <a:rPr lang="en-GB" sz="900" baseline="30000" dirty="0" smtClean="0">
                <a:cs typeface="Arial" pitchFamily="34" charset="0"/>
              </a:rPr>
              <a:t>1</a:t>
            </a:r>
            <a:r>
              <a:rPr lang="en-GB" sz="900" dirty="0" smtClean="0">
                <a:cs typeface="Arial" pitchFamily="34" charset="0"/>
              </a:rPr>
              <a:t> Registre Sanitari </a:t>
            </a:r>
            <a:r>
              <a:rPr lang="en-GB" sz="900" dirty="0" err="1" smtClean="0">
                <a:cs typeface="Arial" pitchFamily="34" charset="0"/>
              </a:rPr>
              <a:t>d’Artroplàsties</a:t>
            </a:r>
            <a:r>
              <a:rPr lang="en-GB" sz="900" dirty="0" smtClean="0">
                <a:cs typeface="Arial" pitchFamily="34" charset="0"/>
              </a:rPr>
              <a:t> del Portal </a:t>
            </a:r>
            <a:r>
              <a:rPr lang="en-GB" sz="900" dirty="0" err="1" smtClean="0">
                <a:cs typeface="Arial" pitchFamily="34" charset="0"/>
              </a:rPr>
              <a:t>d’aplicacions</a:t>
            </a:r>
            <a:r>
              <a:rPr lang="en-GB" sz="900" dirty="0" smtClean="0">
                <a:cs typeface="Arial" pitchFamily="34" charset="0"/>
              </a:rPr>
              <a:t> del CatSalut. </a:t>
            </a:r>
            <a:r>
              <a:rPr lang="en-GB" sz="900" baseline="30000" dirty="0" smtClean="0">
                <a:cs typeface="Arial" pitchFamily="34" charset="0"/>
              </a:rPr>
              <a:t>2 </a:t>
            </a:r>
            <a:r>
              <a:rPr lang="en-GB" sz="900" dirty="0" err="1" smtClean="0">
                <a:cs typeface="Arial" pitchFamily="34" charset="0"/>
              </a:rPr>
              <a:t>Identificació</a:t>
            </a:r>
            <a:r>
              <a:rPr lang="en-GB" sz="900" dirty="0" smtClean="0">
                <a:cs typeface="Arial" pitchFamily="34" charset="0"/>
              </a:rPr>
              <a:t> del </a:t>
            </a:r>
            <a:r>
              <a:rPr lang="en-GB" sz="900" dirty="0" err="1" smtClean="0">
                <a:cs typeface="Arial" pitchFamily="34" charset="0"/>
              </a:rPr>
              <a:t>pacient</a:t>
            </a:r>
            <a:r>
              <a:rPr lang="en-GB" sz="900" dirty="0" smtClean="0">
                <a:cs typeface="Arial" pitchFamily="34" charset="0"/>
              </a:rPr>
              <a:t>, </a:t>
            </a:r>
            <a:r>
              <a:rPr lang="en-GB" sz="900" dirty="0" err="1" smtClean="0">
                <a:cs typeface="Arial" pitchFamily="34" charset="0"/>
              </a:rPr>
              <a:t>tipus</a:t>
            </a:r>
            <a:r>
              <a:rPr lang="en-GB" sz="900" dirty="0" smtClean="0">
                <a:cs typeface="Arial" pitchFamily="34" charset="0"/>
              </a:rPr>
              <a:t> </a:t>
            </a:r>
            <a:r>
              <a:rPr lang="en-GB" sz="900" dirty="0" err="1" smtClean="0">
                <a:cs typeface="Arial" pitchFamily="34" charset="0"/>
              </a:rPr>
              <a:t>d’artroplàstia</a:t>
            </a:r>
            <a:r>
              <a:rPr lang="en-GB" sz="900" dirty="0" smtClean="0">
                <a:cs typeface="Arial" pitchFamily="34" charset="0"/>
              </a:rPr>
              <a:t> (</a:t>
            </a:r>
            <a:r>
              <a:rPr lang="en-GB" sz="900" dirty="0" err="1" smtClean="0">
                <a:cs typeface="Arial" pitchFamily="34" charset="0"/>
              </a:rPr>
              <a:t>primària</a:t>
            </a:r>
            <a:r>
              <a:rPr lang="en-GB" sz="900" dirty="0" smtClean="0">
                <a:cs typeface="Arial" pitchFamily="34" charset="0"/>
              </a:rPr>
              <a:t>/</a:t>
            </a:r>
            <a:r>
              <a:rPr lang="en-GB" sz="900" dirty="0" err="1" smtClean="0">
                <a:cs typeface="Arial" pitchFamily="34" charset="0"/>
              </a:rPr>
              <a:t>revisió</a:t>
            </a:r>
            <a:r>
              <a:rPr lang="en-GB" sz="900" dirty="0" smtClean="0">
                <a:cs typeface="Arial" pitchFamily="34" charset="0"/>
              </a:rPr>
              <a:t>), </a:t>
            </a:r>
            <a:r>
              <a:rPr lang="en-GB" sz="900" dirty="0" err="1" smtClean="0">
                <a:cs typeface="Arial" pitchFamily="34" charset="0"/>
              </a:rPr>
              <a:t>articulació</a:t>
            </a:r>
            <a:r>
              <a:rPr lang="en-GB" sz="900" dirty="0" smtClean="0">
                <a:cs typeface="Arial" pitchFamily="34" charset="0"/>
              </a:rPr>
              <a:t> (</a:t>
            </a:r>
            <a:r>
              <a:rPr lang="en-GB" sz="900" dirty="0" err="1" smtClean="0">
                <a:cs typeface="Arial" pitchFamily="34" charset="0"/>
              </a:rPr>
              <a:t>maluc</a:t>
            </a:r>
            <a:r>
              <a:rPr lang="en-GB" sz="900" dirty="0" smtClean="0">
                <a:cs typeface="Arial" pitchFamily="34" charset="0"/>
              </a:rPr>
              <a:t>/</a:t>
            </a:r>
            <a:r>
              <a:rPr lang="en-GB" sz="900" dirty="0" err="1" smtClean="0">
                <a:cs typeface="Arial" pitchFamily="34" charset="0"/>
              </a:rPr>
              <a:t>genoll</a:t>
            </a:r>
            <a:r>
              <a:rPr lang="en-GB" sz="900" dirty="0" smtClean="0">
                <a:cs typeface="Arial" pitchFamily="34" charset="0"/>
              </a:rPr>
              <a:t>),  </a:t>
            </a:r>
            <a:r>
              <a:rPr lang="en-GB" sz="900" dirty="0" err="1" smtClean="0">
                <a:cs typeface="Arial" pitchFamily="34" charset="0"/>
              </a:rPr>
              <a:t>costat</a:t>
            </a:r>
            <a:r>
              <a:rPr lang="en-GB" sz="900" dirty="0" smtClean="0">
                <a:cs typeface="Arial" pitchFamily="34" charset="0"/>
              </a:rPr>
              <a:t> </a:t>
            </a:r>
            <a:r>
              <a:rPr lang="en-GB" sz="900" dirty="0" err="1" smtClean="0">
                <a:cs typeface="Arial" pitchFamily="34" charset="0"/>
              </a:rPr>
              <a:t>operat</a:t>
            </a:r>
            <a:r>
              <a:rPr lang="en-GB" sz="900" dirty="0" smtClean="0">
                <a:cs typeface="Arial" pitchFamily="34" charset="0"/>
              </a:rPr>
              <a:t>, dates </a:t>
            </a:r>
            <a:r>
              <a:rPr lang="en-GB" sz="900" dirty="0" err="1" smtClean="0">
                <a:cs typeface="Arial" pitchFamily="34" charset="0"/>
              </a:rPr>
              <a:t>ingrés</a:t>
            </a:r>
            <a:r>
              <a:rPr lang="en-GB" sz="900" dirty="0" smtClean="0">
                <a:cs typeface="Arial" pitchFamily="34" charset="0"/>
              </a:rPr>
              <a:t>  i de </a:t>
            </a:r>
            <a:r>
              <a:rPr lang="en-GB" sz="900" dirty="0" err="1" smtClean="0">
                <a:cs typeface="Arial" pitchFamily="34" charset="0"/>
              </a:rPr>
              <a:t>cirurgia</a:t>
            </a:r>
            <a:r>
              <a:rPr lang="en-GB" sz="900" dirty="0" smtClean="0">
                <a:cs typeface="Arial" pitchFamily="34" charset="0"/>
              </a:rPr>
              <a:t>, </a:t>
            </a:r>
            <a:r>
              <a:rPr lang="en-GB" sz="900" dirty="0" err="1" smtClean="0">
                <a:cs typeface="Arial" pitchFamily="34" charset="0"/>
              </a:rPr>
              <a:t>pròtesis</a:t>
            </a:r>
            <a:r>
              <a:rPr lang="en-GB" sz="900" dirty="0" smtClean="0">
                <a:cs typeface="Arial" pitchFamily="34" charset="0"/>
              </a:rPr>
              <a:t>  (fabricant, </a:t>
            </a:r>
            <a:r>
              <a:rPr lang="en-GB" sz="900" dirty="0" err="1" smtClean="0">
                <a:cs typeface="Arial" pitchFamily="34" charset="0"/>
              </a:rPr>
              <a:t>número</a:t>
            </a:r>
            <a:r>
              <a:rPr lang="en-GB" sz="900" dirty="0" smtClean="0">
                <a:cs typeface="Arial" pitchFamily="34" charset="0"/>
              </a:rPr>
              <a:t> de </a:t>
            </a:r>
            <a:r>
              <a:rPr lang="en-GB" sz="900" dirty="0" err="1" smtClean="0">
                <a:cs typeface="Arial" pitchFamily="34" charset="0"/>
              </a:rPr>
              <a:t>referència</a:t>
            </a:r>
            <a:r>
              <a:rPr lang="en-GB" sz="900" dirty="0" smtClean="0">
                <a:cs typeface="Arial" pitchFamily="34" charset="0"/>
              </a:rPr>
              <a:t>, </a:t>
            </a:r>
            <a:r>
              <a:rPr lang="en-GB" sz="900" dirty="0" err="1" smtClean="0">
                <a:cs typeface="Arial" pitchFamily="34" charset="0"/>
              </a:rPr>
              <a:t>número</a:t>
            </a:r>
            <a:r>
              <a:rPr lang="en-GB" sz="900" dirty="0" smtClean="0">
                <a:cs typeface="Arial" pitchFamily="34" charset="0"/>
              </a:rPr>
              <a:t> de lot); </a:t>
            </a:r>
            <a:r>
              <a:rPr lang="en-GB" sz="900" baseline="30000" dirty="0" smtClean="0">
                <a:cs typeface="Arial" pitchFamily="34" charset="0"/>
              </a:rPr>
              <a:t>3</a:t>
            </a:r>
            <a:r>
              <a:rPr lang="pt-BR" sz="900" dirty="0" smtClean="0"/>
              <a:t>CMBDAH: </a:t>
            </a:r>
            <a:r>
              <a:rPr lang="pt-BR" sz="900" dirty="0" err="1" smtClean="0"/>
              <a:t>Conjunt</a:t>
            </a:r>
            <a:r>
              <a:rPr lang="pt-BR" sz="900" dirty="0" smtClean="0"/>
              <a:t> Mínim </a:t>
            </a:r>
            <a:r>
              <a:rPr lang="pt-BR" sz="900" dirty="0" err="1" smtClean="0"/>
              <a:t>Bàsic</a:t>
            </a:r>
            <a:r>
              <a:rPr lang="pt-BR" sz="900" dirty="0" smtClean="0"/>
              <a:t> de </a:t>
            </a:r>
            <a:r>
              <a:rPr lang="pt-BR" sz="900" dirty="0" err="1" smtClean="0"/>
              <a:t>Dades</a:t>
            </a:r>
            <a:r>
              <a:rPr lang="pt-BR" sz="900" dirty="0" smtClean="0"/>
              <a:t> a </a:t>
            </a:r>
            <a:r>
              <a:rPr lang="pt-BR" sz="900" dirty="0" err="1" smtClean="0"/>
              <a:t>l‟Alta</a:t>
            </a:r>
            <a:r>
              <a:rPr lang="pt-BR" sz="900" dirty="0" smtClean="0"/>
              <a:t> </a:t>
            </a:r>
            <a:r>
              <a:rPr lang="pt-BR" sz="900" dirty="0" err="1" smtClean="0"/>
              <a:t>Hospitalària</a:t>
            </a:r>
            <a:r>
              <a:rPr lang="pt-BR" sz="900" dirty="0" smtClean="0"/>
              <a:t>; </a:t>
            </a:r>
            <a:r>
              <a:rPr lang="pt-BR" sz="900" baseline="30000" dirty="0" smtClean="0"/>
              <a:t>4</a:t>
            </a:r>
            <a:r>
              <a:rPr lang="ca-ES" sz="900" dirty="0" smtClean="0"/>
              <a:t>Catàleg creat des de l‟Agència de Qualitat i Avaluació Sanitàries; </a:t>
            </a:r>
            <a:r>
              <a:rPr lang="ca-ES" sz="900" baseline="30000" dirty="0" smtClean="0"/>
              <a:t>6</a:t>
            </a:r>
            <a:r>
              <a:rPr lang="es-ES" sz="900" dirty="0" err="1" smtClean="0"/>
              <a:t>Dades</a:t>
            </a:r>
            <a:r>
              <a:rPr lang="es-ES" sz="900" dirty="0" smtClean="0"/>
              <a:t> </a:t>
            </a:r>
            <a:r>
              <a:rPr lang="es-ES" sz="900" dirty="0" err="1" smtClean="0"/>
              <a:t>procedents</a:t>
            </a:r>
            <a:r>
              <a:rPr lang="es-ES" sz="900" dirty="0" smtClean="0"/>
              <a:t> del Registre Central </a:t>
            </a:r>
            <a:r>
              <a:rPr lang="es-ES" sz="900" dirty="0" err="1" smtClean="0"/>
              <a:t>d’Assegurats</a:t>
            </a:r>
            <a:r>
              <a:rPr lang="es-ES" sz="900" dirty="0" smtClean="0"/>
              <a:t> que integra el Portal </a:t>
            </a:r>
            <a:r>
              <a:rPr lang="es-ES" sz="900" dirty="0" err="1" smtClean="0"/>
              <a:t>d‟Aplicacions</a:t>
            </a:r>
            <a:r>
              <a:rPr lang="es-ES" sz="900" dirty="0" smtClean="0"/>
              <a:t> del </a:t>
            </a:r>
            <a:r>
              <a:rPr lang="es-ES" sz="900" dirty="0" err="1" smtClean="0"/>
              <a:t>Catsalut</a:t>
            </a:r>
            <a:r>
              <a:rPr lang="es-ES" sz="900" dirty="0" smtClean="0"/>
              <a:t>. </a:t>
            </a:r>
            <a:endParaRPr lang="en-GB" sz="900" baseline="30000" dirty="0" smtClean="0">
              <a:cs typeface="Arial" pitchFamily="34" charset="0"/>
            </a:endParaRPr>
          </a:p>
          <a:p>
            <a:pPr>
              <a:defRPr/>
            </a:pPr>
            <a:endParaRPr lang="ca-ES" sz="900" dirty="0"/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F5190-48DB-48AA-9FC3-698FE044604C}" type="slidenum">
              <a:rPr lang="ca-ES" smtClean="0">
                <a:latin typeface="Arial" pitchFamily="34" charset="0"/>
              </a:rPr>
              <a:pPr/>
              <a:t>7</a:t>
            </a:fld>
            <a:endParaRPr lang="ca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304">
              <a:spcBef>
                <a:spcPct val="0"/>
              </a:spcBef>
              <a:defRPr/>
            </a:pPr>
            <a:r>
              <a:rPr lang="es-ES" dirty="0" err="1" smtClean="0">
                <a:solidFill>
                  <a:srgbClr val="231106"/>
                </a:solidFill>
                <a:latin typeface="Calibri" charset="0"/>
                <a:ea typeface="Arial" pitchFamily="54" charset="0"/>
                <a:cs typeface="Arial" pitchFamily="54" charset="0"/>
              </a:rPr>
              <a:t>Millora</a:t>
            </a:r>
            <a:r>
              <a:rPr lang="es-ES" dirty="0" smtClean="0">
                <a:solidFill>
                  <a:srgbClr val="231106"/>
                </a:solidFill>
                <a:latin typeface="Calibri" charset="0"/>
                <a:ea typeface="Arial" pitchFamily="54" charset="0"/>
                <a:cs typeface="Arial" pitchFamily="54" charset="0"/>
              </a:rPr>
              <a:t> de la </a:t>
            </a:r>
            <a:r>
              <a:rPr lang="es-ES" dirty="0" err="1" smtClean="0">
                <a:solidFill>
                  <a:srgbClr val="231106"/>
                </a:solidFill>
                <a:latin typeface="Calibri" charset="0"/>
                <a:ea typeface="Arial" pitchFamily="54" charset="0"/>
                <a:cs typeface="Arial" pitchFamily="54" charset="0"/>
              </a:rPr>
              <a:t>qualitat</a:t>
            </a:r>
            <a:r>
              <a:rPr lang="es-ES" dirty="0" smtClean="0">
                <a:solidFill>
                  <a:srgbClr val="231106"/>
                </a:solidFill>
                <a:latin typeface="Calibri" charset="0"/>
                <a:ea typeface="Arial" pitchFamily="54" charset="0"/>
                <a:cs typeface="Arial" pitchFamily="54" charset="0"/>
              </a:rPr>
              <a:t> </a:t>
            </a:r>
            <a:r>
              <a:rPr lang="es-ES" dirty="0" err="1" smtClean="0">
                <a:solidFill>
                  <a:srgbClr val="231106"/>
                </a:solidFill>
                <a:latin typeface="Calibri" charset="0"/>
                <a:ea typeface="Arial" pitchFamily="54" charset="0"/>
                <a:cs typeface="Arial" pitchFamily="54" charset="0"/>
              </a:rPr>
              <a:t>assistencial</a:t>
            </a:r>
            <a:r>
              <a:rPr lang="es-ES" dirty="0" smtClean="0">
                <a:solidFill>
                  <a:srgbClr val="231106"/>
                </a:solidFill>
                <a:latin typeface="Calibri" charset="0"/>
                <a:ea typeface="Arial" pitchFamily="54" charset="0"/>
                <a:cs typeface="Arial" pitchFamily="54" charset="0"/>
              </a:rPr>
              <a:t> i </a:t>
            </a:r>
            <a:r>
              <a:rPr lang="es-ES" dirty="0" err="1" smtClean="0">
                <a:solidFill>
                  <a:srgbClr val="231106"/>
                </a:solidFill>
                <a:latin typeface="Calibri" charset="0"/>
                <a:ea typeface="Arial" pitchFamily="54" charset="0"/>
                <a:cs typeface="Arial" pitchFamily="54" charset="0"/>
              </a:rPr>
              <a:t>l’eficiència</a:t>
            </a:r>
            <a:endParaRPr lang="es-ES" dirty="0" smtClean="0">
              <a:solidFill>
                <a:srgbClr val="231106"/>
              </a:solidFill>
              <a:latin typeface="Calibri" charset="0"/>
              <a:ea typeface="Arial" pitchFamily="54" charset="0"/>
              <a:cs typeface="Arial" pitchFamily="54" charset="0"/>
            </a:endParaRPr>
          </a:p>
          <a:p>
            <a:pPr defTabSz="914304">
              <a:spcBef>
                <a:spcPct val="0"/>
              </a:spcBef>
              <a:defRPr/>
            </a:pPr>
            <a:r>
              <a:rPr lang="es-ES" dirty="0" smtClean="0"/>
              <a:t>Una </a:t>
            </a:r>
            <a:r>
              <a:rPr lang="es-ES" dirty="0" err="1" smtClean="0"/>
              <a:t>eina</a:t>
            </a:r>
            <a:r>
              <a:rPr lang="es-ES" dirty="0" smtClean="0"/>
              <a:t> per a </a:t>
            </a:r>
            <a:r>
              <a:rPr lang="es-ES" dirty="0" err="1" smtClean="0"/>
              <a:t>l’avaluació</a:t>
            </a:r>
            <a:r>
              <a:rPr lang="es-ES" dirty="0" smtClean="0"/>
              <a:t> i la </a:t>
            </a:r>
            <a:r>
              <a:rPr lang="es-ES" dirty="0" err="1" smtClean="0"/>
              <a:t>millora</a:t>
            </a:r>
            <a:r>
              <a:rPr lang="es-ES" dirty="0" smtClean="0"/>
              <a:t> de la </a:t>
            </a:r>
            <a:r>
              <a:rPr lang="es-ES" dirty="0" err="1" smtClean="0"/>
              <a:t>qualitat</a:t>
            </a:r>
            <a:r>
              <a:rPr lang="es-ES" dirty="0" smtClean="0"/>
              <a:t> </a:t>
            </a:r>
            <a:r>
              <a:rPr lang="es-ES" dirty="0" err="1" smtClean="0"/>
              <a:t>assistencial</a:t>
            </a:r>
            <a:endParaRPr lang="es-ES" dirty="0" smtClean="0">
              <a:solidFill>
                <a:srgbClr val="231106"/>
              </a:solidFill>
              <a:latin typeface="Calibri" charset="0"/>
              <a:ea typeface="Arial" pitchFamily="54" charset="0"/>
              <a:cs typeface="Arial" pitchFamily="5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Help </a:t>
            </a:r>
            <a:r>
              <a:rPr lang="ca-ES" dirty="0" err="1" smtClean="0"/>
              <a:t>texdoc</a:t>
            </a:r>
            <a:endParaRPr lang="ca-ES" dirty="0" smtClean="0"/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LaTeX</a:t>
            </a:r>
            <a:r>
              <a:rPr lang="es-ES" dirty="0" smtClean="0"/>
              <a:t> tiene que saber el tipo de documento que el autor quiere crear. Esto se especifica con el comando \ </a:t>
            </a:r>
            <a:r>
              <a:rPr lang="es-ES" dirty="0" err="1" smtClean="0"/>
              <a:t>documentclass</a:t>
            </a:r>
            <a:r>
              <a:rPr lang="es-ES" dirty="0" smtClean="0"/>
              <a:t>.</a:t>
            </a:r>
            <a:endParaRPr lang="ca-ES" dirty="0" smtClean="0"/>
          </a:p>
          <a:p>
            <a:r>
              <a:rPr lang="ca-ES" dirty="0" err="1" smtClean="0"/>
              <a:t>Usepackage</a:t>
            </a:r>
            <a:r>
              <a:rPr lang="ca-ES" dirty="0" smtClean="0"/>
              <a:t>(</a:t>
            </a:r>
            <a:r>
              <a:rPr lang="ca-ES" dirty="0" err="1" smtClean="0"/>
              <a:t>catalan</a:t>
            </a:r>
            <a:r>
              <a:rPr lang="ca-ES" dirty="0" smtClean="0"/>
              <a:t>):</a:t>
            </a:r>
            <a:r>
              <a:rPr lang="ca-ES" baseline="0" dirty="0" smtClean="0"/>
              <a:t>  </a:t>
            </a:r>
            <a:r>
              <a:rPr lang="ca-ES" baseline="0" dirty="0" err="1" smtClean="0"/>
              <a:t>acentos</a:t>
            </a:r>
            <a:r>
              <a:rPr lang="ca-ES" baseline="0" dirty="0" smtClean="0"/>
              <a:t> </a:t>
            </a:r>
            <a:r>
              <a:rPr lang="ca-ES" baseline="0" dirty="0" err="1" smtClean="0"/>
              <a:t>LaTeX</a:t>
            </a:r>
            <a:r>
              <a:rPr lang="ca-ES" baseline="0" dirty="0" smtClean="0"/>
              <a:t> en </a:t>
            </a:r>
            <a:r>
              <a:rPr lang="ca-ES" baseline="0" dirty="0" err="1" smtClean="0"/>
              <a:t>castellano</a:t>
            </a:r>
            <a:r>
              <a:rPr lang="ca-ES" baseline="0" dirty="0" smtClean="0"/>
              <a:t>. </a:t>
            </a:r>
            <a:r>
              <a:rPr lang="ca-ES" baseline="0" dirty="0" err="1" smtClean="0"/>
              <a:t>Tabularx</a:t>
            </a:r>
            <a:r>
              <a:rPr lang="ca-ES" baseline="0" dirty="0" smtClean="0"/>
              <a:t>: es un </a:t>
            </a:r>
            <a:r>
              <a:rPr lang="ca-ES" baseline="0" dirty="0" err="1" smtClean="0"/>
              <a:t>packete</a:t>
            </a:r>
            <a:r>
              <a:rPr lang="ca-ES" baseline="0" dirty="0" smtClean="0"/>
              <a:t> </a:t>
            </a:r>
            <a:r>
              <a:rPr lang="es-ES" baseline="0" dirty="0" smtClean="0"/>
              <a:t>que implementa tablas y es una versión mejorada del entorno tabula.</a:t>
            </a:r>
          </a:p>
          <a:p>
            <a:r>
              <a:rPr lang="es-ES" baseline="0" dirty="0" err="1" smtClean="0"/>
              <a:t>Graphicx</a:t>
            </a:r>
            <a:r>
              <a:rPr lang="es-ES" baseline="0" dirty="0" smtClean="0"/>
              <a:t> para incluir imágenes.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CDB04-CB72-46AE-B4F1-AF2E92173F5A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E882-9E42-4DAC-A141-1C8D34CD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Imatge 4" descr="salut_color_h2.jpg"/>
          <p:cNvPicPr>
            <a:picLocks noChangeAspect="1"/>
          </p:cNvPicPr>
          <p:nvPr userDrawn="1"/>
        </p:nvPicPr>
        <p:blipFill>
          <a:blip r:embed="rId2" cstate="print"/>
          <a:srcRect r="55486"/>
          <a:stretch>
            <a:fillRect/>
          </a:stretch>
        </p:blipFill>
        <p:spPr bwMode="auto">
          <a:xfrm>
            <a:off x="5278000" y="6050613"/>
            <a:ext cx="3057392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962" y="6064060"/>
            <a:ext cx="38338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3" y="2670657"/>
            <a:ext cx="6112353" cy="1128762"/>
          </a:xfrm>
        </p:spPr>
        <p:txBody>
          <a:bodyPr/>
          <a:lstStyle>
            <a:lvl1pPr>
              <a:lnSpc>
                <a:spcPts val="4665"/>
              </a:lnSpc>
              <a:defRPr sz="47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s-ES"/>
              <a:t>Click to edit </a:t>
            </a:r>
            <a:br>
              <a:rPr lang="es-ES"/>
            </a:br>
            <a:r>
              <a:rPr lang="es-ES"/>
              <a:t>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95F542-EFDC-4099-BEA2-3D58006CB76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1525" y="6554788"/>
            <a:ext cx="4318000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075"/>
              </a:lnSpc>
              <a:defRPr sz="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Elaboració del pla estratègic de la Fundació Salut Empordà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3B62-6329-488F-B22C-794E4871412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1" y="4407220"/>
            <a:ext cx="7771750" cy="1361237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1" y="2907337"/>
            <a:ext cx="7771750" cy="1499881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068" indent="0">
              <a:buNone/>
              <a:defRPr sz="1600"/>
            </a:lvl2pPr>
            <a:lvl3pPr marL="820138" indent="0">
              <a:buNone/>
              <a:defRPr sz="1400"/>
            </a:lvl3pPr>
            <a:lvl4pPr marL="1230206" indent="0">
              <a:buNone/>
              <a:defRPr sz="1300"/>
            </a:lvl4pPr>
            <a:lvl5pPr marL="1640273" indent="0">
              <a:buNone/>
              <a:defRPr sz="1300"/>
            </a:lvl5pPr>
            <a:lvl6pPr marL="2050342" indent="0">
              <a:buNone/>
              <a:defRPr sz="1300"/>
            </a:lvl6pPr>
            <a:lvl7pPr marL="2460410" indent="0">
              <a:buNone/>
              <a:defRPr sz="1300"/>
            </a:lvl7pPr>
            <a:lvl8pPr marL="2870478" indent="0">
              <a:buNone/>
              <a:defRPr sz="1300"/>
            </a:lvl8pPr>
            <a:lvl9pPr marL="328054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3CBE-22A2-41EC-884E-96782B43D9E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3" y="1190382"/>
            <a:ext cx="4141278" cy="52194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76" y="1190382"/>
            <a:ext cx="4142721" cy="52194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7B0D-01CF-4512-BF08-632D6421922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7" y="274491"/>
            <a:ext cx="8229166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0" y="1534892"/>
            <a:ext cx="4040271" cy="64000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068" indent="0">
              <a:buNone/>
              <a:defRPr sz="1800" b="1"/>
            </a:lvl2pPr>
            <a:lvl3pPr marL="820138" indent="0">
              <a:buNone/>
              <a:defRPr sz="1600" b="1"/>
            </a:lvl3pPr>
            <a:lvl4pPr marL="1230206" indent="0">
              <a:buNone/>
              <a:defRPr sz="1400" b="1"/>
            </a:lvl4pPr>
            <a:lvl5pPr marL="1640273" indent="0">
              <a:buNone/>
              <a:defRPr sz="1400" b="1"/>
            </a:lvl5pPr>
            <a:lvl6pPr marL="2050342" indent="0">
              <a:buNone/>
              <a:defRPr sz="1400" b="1"/>
            </a:lvl6pPr>
            <a:lvl7pPr marL="2460410" indent="0">
              <a:buNone/>
              <a:defRPr sz="1400" b="1"/>
            </a:lvl7pPr>
            <a:lvl8pPr marL="2870478" indent="0">
              <a:buNone/>
              <a:defRPr sz="1400" b="1"/>
            </a:lvl8pPr>
            <a:lvl9pPr marL="328054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0" y="2174900"/>
            <a:ext cx="4040271" cy="3950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892"/>
            <a:ext cx="4041714" cy="64000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068" indent="0">
              <a:buNone/>
              <a:defRPr sz="1800" b="1"/>
            </a:lvl2pPr>
            <a:lvl3pPr marL="820138" indent="0">
              <a:buNone/>
              <a:defRPr sz="1600" b="1"/>
            </a:lvl3pPr>
            <a:lvl4pPr marL="1230206" indent="0">
              <a:buNone/>
              <a:defRPr sz="1400" b="1"/>
            </a:lvl4pPr>
            <a:lvl5pPr marL="1640273" indent="0">
              <a:buNone/>
              <a:defRPr sz="1400" b="1"/>
            </a:lvl5pPr>
            <a:lvl6pPr marL="2050342" indent="0">
              <a:buNone/>
              <a:defRPr sz="1400" b="1"/>
            </a:lvl6pPr>
            <a:lvl7pPr marL="2460410" indent="0">
              <a:buNone/>
              <a:defRPr sz="1400" b="1"/>
            </a:lvl7pPr>
            <a:lvl8pPr marL="2870478" indent="0">
              <a:buNone/>
              <a:defRPr sz="1400" b="1"/>
            </a:lvl8pPr>
            <a:lvl9pPr marL="328054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900"/>
            <a:ext cx="4041714" cy="3950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4E28-E1BE-4F72-8255-1DEE394EA09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E1CB-C162-44E8-B0BE-3A81940CCA8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AA76-7CF6-47F9-AA4E-AA0271A8722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3092"/>
            <a:ext cx="3008559" cy="11623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5" y="273090"/>
            <a:ext cx="5110943" cy="585247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0" y="1435461"/>
            <a:ext cx="3008559" cy="4690104"/>
          </a:xfrm>
        </p:spPr>
        <p:txBody>
          <a:bodyPr/>
          <a:lstStyle>
            <a:lvl1pPr marL="0" indent="0">
              <a:buNone/>
              <a:defRPr sz="1300"/>
            </a:lvl1pPr>
            <a:lvl2pPr marL="410068" indent="0">
              <a:buNone/>
              <a:defRPr sz="1100"/>
            </a:lvl2pPr>
            <a:lvl3pPr marL="820138" indent="0">
              <a:buNone/>
              <a:defRPr sz="900"/>
            </a:lvl3pPr>
            <a:lvl4pPr marL="1230206" indent="0">
              <a:buNone/>
              <a:defRPr sz="800"/>
            </a:lvl4pPr>
            <a:lvl5pPr marL="1640273" indent="0">
              <a:buNone/>
              <a:defRPr sz="800"/>
            </a:lvl5pPr>
            <a:lvl6pPr marL="2050342" indent="0">
              <a:buNone/>
              <a:defRPr sz="800"/>
            </a:lvl6pPr>
            <a:lvl7pPr marL="2460410" indent="0">
              <a:buNone/>
              <a:defRPr sz="800"/>
            </a:lvl7pPr>
            <a:lvl8pPr marL="2870478" indent="0">
              <a:buNone/>
              <a:defRPr sz="800"/>
            </a:lvl8pPr>
            <a:lvl9pPr marL="328054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C0AA-960B-4D69-B751-D876400BAF2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53" y="4800740"/>
            <a:ext cx="5486111" cy="5671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53" y="613399"/>
            <a:ext cx="5486111" cy="4114520"/>
          </a:xfrm>
        </p:spPr>
        <p:txBody>
          <a:bodyPr/>
          <a:lstStyle>
            <a:lvl1pPr marL="0" indent="0">
              <a:buNone/>
              <a:defRPr sz="2900"/>
            </a:lvl1pPr>
            <a:lvl2pPr marL="410068" indent="0">
              <a:buNone/>
              <a:defRPr sz="2500"/>
            </a:lvl2pPr>
            <a:lvl3pPr marL="820138" indent="0">
              <a:buNone/>
              <a:defRPr sz="2200"/>
            </a:lvl3pPr>
            <a:lvl4pPr marL="1230206" indent="0">
              <a:buNone/>
              <a:defRPr sz="1800"/>
            </a:lvl4pPr>
            <a:lvl5pPr marL="1640273" indent="0">
              <a:buNone/>
              <a:defRPr sz="1800"/>
            </a:lvl5pPr>
            <a:lvl6pPr marL="2050342" indent="0">
              <a:buNone/>
              <a:defRPr sz="1800"/>
            </a:lvl6pPr>
            <a:lvl7pPr marL="2460410" indent="0">
              <a:buNone/>
              <a:defRPr sz="1800"/>
            </a:lvl7pPr>
            <a:lvl8pPr marL="2870478" indent="0">
              <a:buNone/>
              <a:defRPr sz="1800"/>
            </a:lvl8pPr>
            <a:lvl9pPr marL="3280547" indent="0">
              <a:buNone/>
              <a:defRPr sz="18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53" y="5367922"/>
            <a:ext cx="5486111" cy="803858"/>
          </a:xfrm>
        </p:spPr>
        <p:txBody>
          <a:bodyPr/>
          <a:lstStyle>
            <a:lvl1pPr marL="0" indent="0">
              <a:buNone/>
              <a:defRPr sz="1300"/>
            </a:lvl1pPr>
            <a:lvl2pPr marL="410068" indent="0">
              <a:buNone/>
              <a:defRPr sz="1100"/>
            </a:lvl2pPr>
            <a:lvl3pPr marL="820138" indent="0">
              <a:buNone/>
              <a:defRPr sz="900"/>
            </a:lvl3pPr>
            <a:lvl4pPr marL="1230206" indent="0">
              <a:buNone/>
              <a:defRPr sz="800"/>
            </a:lvl4pPr>
            <a:lvl5pPr marL="1640273" indent="0">
              <a:buNone/>
              <a:defRPr sz="800"/>
            </a:lvl5pPr>
            <a:lvl6pPr marL="2050342" indent="0">
              <a:buNone/>
              <a:defRPr sz="800"/>
            </a:lvl6pPr>
            <a:lvl7pPr marL="2460410" indent="0">
              <a:buNone/>
              <a:defRPr sz="800"/>
            </a:lvl7pPr>
            <a:lvl8pPr marL="2870478" indent="0">
              <a:buNone/>
              <a:defRPr sz="800"/>
            </a:lvl8pPr>
            <a:lvl9pPr marL="328054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AABA-778E-4536-BEBD-513B9E7FE3B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6404-CE0C-4FEA-B128-93CBE9D02CF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1" y="1190382"/>
            <a:ext cx="4141279" cy="52194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91" y="1190382"/>
            <a:ext cx="4142721" cy="52194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221F-8E4B-43B0-8B47-644E11F4B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Imatge 4" descr="salut_color_h2.jpg"/>
          <p:cNvPicPr>
            <a:picLocks noChangeAspect="1"/>
          </p:cNvPicPr>
          <p:nvPr userDrawn="1"/>
        </p:nvPicPr>
        <p:blipFill>
          <a:blip r:embed="rId2" cstate="print"/>
          <a:srcRect r="55486"/>
          <a:stretch>
            <a:fillRect/>
          </a:stretch>
        </p:blipFill>
        <p:spPr bwMode="auto">
          <a:xfrm>
            <a:off x="5278000" y="6050613"/>
            <a:ext cx="3057392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962" y="6064060"/>
            <a:ext cx="38338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10" y="350114"/>
            <a:ext cx="2105269" cy="6059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73" y="350114"/>
            <a:ext cx="6181615" cy="6059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850F-46E1-4B90-8BA2-F5A2AC7901A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2555875" y="6345238"/>
            <a:ext cx="5072063" cy="482600"/>
          </a:xfrm>
          <a:prstGeom prst="rect">
            <a:avLst/>
          </a:prstGeom>
          <a:solidFill>
            <a:schemeClr val="bg1"/>
          </a:solidFill>
          <a:ln w="12700" cap="rnd" algn="ctr">
            <a:noFill/>
            <a:miter lim="800000"/>
            <a:headEnd/>
            <a:tailEnd/>
          </a:ln>
        </p:spPr>
        <p:txBody>
          <a:bodyPr lIns="140414" tIns="50950" rIns="0" bIns="50950" anchor="ctr"/>
          <a:lstStyle/>
          <a:p>
            <a:pPr algn="ctr" defTabSz="787400">
              <a:lnSpc>
                <a:spcPct val="95000"/>
              </a:lnSpc>
              <a:spcBef>
                <a:spcPct val="80000"/>
              </a:spcBef>
              <a:buClr>
                <a:srgbClr val="002776"/>
              </a:buClr>
              <a:defRPr/>
            </a:pPr>
            <a:endParaRPr lang="ca-ES" sz="1200" b="1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278" y="1195983"/>
            <a:ext cx="4572722" cy="523908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s-ES" noProof="0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766215" y="2886328"/>
            <a:ext cx="4090773" cy="1128762"/>
          </a:xfrm>
        </p:spPr>
        <p:txBody>
          <a:bodyPr/>
          <a:lstStyle>
            <a:lvl1pPr>
              <a:lnSpc>
                <a:spcPct val="95000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3" y="6028942"/>
            <a:ext cx="4740104" cy="303897"/>
          </a:xfrm>
        </p:spPr>
        <p:txBody>
          <a:bodyPr anchor="b"/>
          <a:lstStyle>
            <a:lvl1pPr>
              <a:lnSpc>
                <a:spcPts val="1994"/>
              </a:lnSpc>
              <a:defRPr sz="1600" b="1" smtClean="0"/>
            </a:lvl1pPr>
          </a:lstStyle>
          <a:p>
            <a:r>
              <a:rPr lang="en-US" smtClean="0"/>
              <a:t>Click to edit Master subtitle style</a:t>
            </a:r>
            <a:endParaRPr lang="es-ES" dirty="0" smtClean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BE4F-7259-4386-8C90-AC6D0AF3722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88AF-B80A-467D-8D51-486B97B2C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Imatge 4" descr="salut_color_h2.jpg"/>
          <p:cNvPicPr>
            <a:picLocks noChangeAspect="1"/>
          </p:cNvPicPr>
          <p:nvPr userDrawn="1"/>
        </p:nvPicPr>
        <p:blipFill>
          <a:blip r:embed="rId2" cstate="print"/>
          <a:srcRect r="55486"/>
          <a:stretch>
            <a:fillRect/>
          </a:stretch>
        </p:blipFill>
        <p:spPr bwMode="auto">
          <a:xfrm>
            <a:off x="5278000" y="6050613"/>
            <a:ext cx="3057392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962" y="6064060"/>
            <a:ext cx="38338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3338" y="6450013"/>
            <a:ext cx="4311650" cy="390525"/>
          </a:xfrm>
          <a:prstGeom prst="rect">
            <a:avLst/>
          </a:prstGeom>
          <a:solidFill>
            <a:schemeClr val="bg1"/>
          </a:solidFill>
        </p:spPr>
        <p:txBody>
          <a:bodyPr lIns="81804" tIns="40902" rIns="81804" bIns="409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srgbClr val="002776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278" y="1195983"/>
            <a:ext cx="4572722" cy="523908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766229" y="2886328"/>
            <a:ext cx="4090773" cy="1128762"/>
          </a:xfrm>
        </p:spPr>
        <p:txBody>
          <a:bodyPr/>
          <a:lstStyle>
            <a:lvl1pPr>
              <a:lnSpc>
                <a:spcPct val="95000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3" y="6028954"/>
            <a:ext cx="4740104" cy="303897"/>
          </a:xfrm>
        </p:spPr>
        <p:txBody>
          <a:bodyPr anchor="b"/>
          <a:lstStyle>
            <a:lvl1pPr>
              <a:lnSpc>
                <a:spcPts val="1994"/>
              </a:lnSpc>
              <a:defRPr sz="1600" b="1"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F33C1C-E18A-43E4-B8A4-9E2CDECD3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1525" y="6554788"/>
            <a:ext cx="4318000" cy="142875"/>
          </a:xfrm>
          <a:prstGeom prst="rect">
            <a:avLst/>
          </a:prstGeom>
        </p:spPr>
        <p:txBody>
          <a:bodyPr vert="horz" wrap="square" lIns="81804" tIns="40902" rIns="81804" bIns="4090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Título presentación</a:t>
            </a:r>
          </a:p>
        </p:txBody>
      </p:sp>
      <p:pic>
        <p:nvPicPr>
          <p:cNvPr id="12" name="Imatge 4" descr="salut_color_h2.jpg"/>
          <p:cNvPicPr>
            <a:picLocks noChangeAspect="1"/>
          </p:cNvPicPr>
          <p:nvPr userDrawn="1"/>
        </p:nvPicPr>
        <p:blipFill>
          <a:blip r:embed="rId2" cstate="print"/>
          <a:srcRect r="55486"/>
          <a:stretch>
            <a:fillRect/>
          </a:stretch>
        </p:blipFill>
        <p:spPr bwMode="auto">
          <a:xfrm>
            <a:off x="5278000" y="6050613"/>
            <a:ext cx="3057392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962" y="6064060"/>
            <a:ext cx="38338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75A-E4FA-4E2F-82C4-9C432EB88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Imatge 4" descr="salut_color_h2.jpg"/>
          <p:cNvPicPr>
            <a:picLocks noChangeAspect="1"/>
          </p:cNvPicPr>
          <p:nvPr userDrawn="1"/>
        </p:nvPicPr>
        <p:blipFill>
          <a:blip r:embed="rId2" cstate="print"/>
          <a:srcRect r="55486"/>
          <a:stretch>
            <a:fillRect/>
          </a:stretch>
        </p:blipFill>
        <p:spPr bwMode="auto">
          <a:xfrm>
            <a:off x="5278000" y="6050613"/>
            <a:ext cx="3057392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962" y="6064060"/>
            <a:ext cx="38338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es-E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>
          <a:xfrm>
            <a:off x="500063" y="6429375"/>
            <a:ext cx="8215312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>
                <a:solidFill>
                  <a:srgbClr val="E2783B">
                    <a:lumMod val="50000"/>
                  </a:srgbClr>
                </a:solidFill>
              </a:rPr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r>
              <a:rPr lang="ca-ES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54" charset="2"/>
              <a:buNone/>
              <a:defRPr sz="2200" b="1"/>
            </a:lvl1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54AF9239-A695-4C39-BAA6-143F1E8A2F81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a-ES" noProof="0" smtClean="0"/>
              <a:t>Feu clic aquí per editar els estils de text</a:t>
            </a:r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>
          <a:xfrm>
            <a:off x="500063" y="6429375"/>
            <a:ext cx="8215312" cy="33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176027"/>
            <a:ext cx="84232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90625"/>
            <a:ext cx="8423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925" y="6554788"/>
            <a:ext cx="282575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auto">
              <a:lnSpc>
                <a:spcPts val="1077"/>
              </a:lnSpc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0027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29AB8D-C371-486B-A56F-296695FF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/>
          <p:nvPr userDrawn="1"/>
        </p:nvSpPr>
        <p:spPr>
          <a:xfrm>
            <a:off x="0" y="898432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/>
          </a:p>
        </p:txBody>
      </p:sp>
      <p:sp>
        <p:nvSpPr>
          <p:cNvPr id="6" name="Rectangle 14"/>
          <p:cNvSpPr/>
          <p:nvPr userDrawn="1"/>
        </p:nvSpPr>
        <p:spPr>
          <a:xfrm>
            <a:off x="874713" y="898432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80" r:id="rId4"/>
    <p:sldLayoutId id="2147483673" r:id="rId5"/>
    <p:sldLayoutId id="2147483699" r:id="rId6"/>
    <p:sldLayoutId id="2147483701" r:id="rId7"/>
    <p:sldLayoutId id="2147483703" r:id="rId8"/>
    <p:sldLayoutId id="2147483704" r:id="rId9"/>
  </p:sldLayoutIdLst>
  <p:hf hdr="0" dt="0"/>
  <p:txStyles>
    <p:titleStyle>
      <a:lvl1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09009" algn="l" defTabSz="91174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818017" algn="l" defTabSz="91174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227021" algn="l" defTabSz="91174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636031" algn="l" defTabSz="91174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303213" indent="-303213" algn="l" defTabSz="908050" rtl="0" eaLnBrk="0" fontAlgn="base" hangingPunct="0">
        <a:spcBef>
          <a:spcPct val="0"/>
        </a:spcBef>
        <a:spcAft>
          <a:spcPts val="275"/>
        </a:spcAft>
        <a:buFont typeface="Arial" charset="0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155575" indent="-153988" algn="l" defTabSz="908050" rtl="0" eaLnBrk="0" fontAlgn="base" hangingPunct="0">
        <a:spcBef>
          <a:spcPct val="0"/>
        </a:spcBef>
        <a:spcAft>
          <a:spcPts val="275"/>
        </a:spcAft>
        <a:buChar char="•"/>
        <a:defRPr>
          <a:solidFill>
            <a:schemeClr val="tx2"/>
          </a:solidFill>
          <a:latin typeface="+mn-lt"/>
        </a:defRPr>
      </a:lvl2pPr>
      <a:lvl3pPr marL="317500" indent="-153988" algn="l" defTabSz="908050" rtl="0" eaLnBrk="0" fontAlgn="base" hangingPunct="0">
        <a:spcBef>
          <a:spcPct val="0"/>
        </a:spcBef>
        <a:spcAft>
          <a:spcPts val="275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3pPr>
      <a:lvl4pPr marL="477838" indent="-153988" algn="l" defTabSz="908050" rtl="0" eaLnBrk="0" fontAlgn="base" hangingPunct="0">
        <a:spcBef>
          <a:spcPct val="0"/>
        </a:spcBef>
        <a:spcAft>
          <a:spcPts val="538"/>
        </a:spcAft>
        <a:buChar char="•"/>
        <a:defRPr>
          <a:solidFill>
            <a:schemeClr val="tx2"/>
          </a:solidFill>
          <a:latin typeface="+mn-lt"/>
        </a:defRPr>
      </a:lvl4pPr>
      <a:lvl5pPr marL="636588" indent="-153988" algn="l" defTabSz="908050" rtl="0" eaLnBrk="0" fontAlgn="base" hangingPunct="0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1050919" indent="-159051" algn="l" defTabSz="911743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6pPr>
      <a:lvl7pPr marL="1459923" indent="-159051" algn="l" defTabSz="911743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7pPr>
      <a:lvl8pPr marL="1868932" indent="-159051" algn="l" defTabSz="911743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8pPr>
      <a:lvl9pPr marL="2277935" indent="-159051" algn="l" defTabSz="911743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09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017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021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031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030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038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043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052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50838"/>
            <a:ext cx="84232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90625"/>
            <a:ext cx="8423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925" y="6554788"/>
            <a:ext cx="282575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075"/>
              </a:lnSpc>
              <a:defRPr sz="900" b="1">
                <a:solidFill>
                  <a:srgbClr val="0027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04F108-413D-46C8-8D1B-AAA415852D6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5pPr>
      <a:lvl6pPr marL="410068" algn="l" defTabSz="914111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820138" algn="l" defTabSz="914111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230206" algn="l" defTabSz="914111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640273" algn="l" defTabSz="914111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304800" indent="-304800" algn="l" rtl="0" eaLnBrk="0" fontAlgn="base" hangingPunct="0">
        <a:spcBef>
          <a:spcPct val="0"/>
        </a:spcBef>
        <a:spcAft>
          <a:spcPts val="275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158750" indent="-157163" algn="l" rtl="0" eaLnBrk="0" fontAlgn="base" hangingPunct="0">
        <a:spcBef>
          <a:spcPct val="0"/>
        </a:spcBef>
        <a:spcAft>
          <a:spcPts val="275"/>
        </a:spcAft>
        <a:buChar char="•"/>
        <a:defRPr sz="2800">
          <a:solidFill>
            <a:schemeClr val="tx2"/>
          </a:solidFill>
          <a:latin typeface="+mn-lt"/>
        </a:defRPr>
      </a:lvl2pPr>
      <a:lvl3pPr marL="319088" indent="-157163" algn="l" rtl="0" eaLnBrk="0" fontAlgn="base" hangingPunct="0">
        <a:spcBef>
          <a:spcPct val="0"/>
        </a:spcBef>
        <a:spcAft>
          <a:spcPts val="275"/>
        </a:spcAft>
        <a:buFont typeface="Arial" charset="0"/>
        <a:buChar char="‒"/>
        <a:defRPr sz="2400">
          <a:solidFill>
            <a:schemeClr val="tx2"/>
          </a:solidFill>
          <a:latin typeface="+mn-lt"/>
        </a:defRPr>
      </a:lvl3pPr>
      <a:lvl4pPr marL="481013" indent="-157163" algn="l" rtl="0" eaLnBrk="0" fontAlgn="base" hangingPunct="0">
        <a:spcBef>
          <a:spcPct val="0"/>
        </a:spcBef>
        <a:spcAft>
          <a:spcPts val="538"/>
        </a:spcAft>
        <a:buChar char="•"/>
        <a:defRPr sz="2000">
          <a:solidFill>
            <a:schemeClr val="tx2"/>
          </a:solidFill>
          <a:latin typeface="+mn-lt"/>
        </a:defRPr>
      </a:lvl4pPr>
      <a:lvl5pPr marL="641350" indent="-157163" algn="l" rtl="0" eaLnBrk="0" fontAlgn="base" hangingPunct="0">
        <a:spcBef>
          <a:spcPct val="0"/>
        </a:spcBef>
        <a:spcAft>
          <a:spcPts val="538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5pPr>
      <a:lvl6pPr marL="1053648" indent="-159470" algn="l" defTabSz="914111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6pPr>
      <a:lvl7pPr marL="1463716" indent="-159470" algn="l" defTabSz="914111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7pPr>
      <a:lvl8pPr marL="1873784" indent="-159470" algn="l" defTabSz="914111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8pPr>
      <a:lvl9pPr marL="2283853" indent="-159470" algn="l" defTabSz="914111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68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138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206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273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342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410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478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547" algn="l" defTabSz="8201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Imatge 4" descr="RACa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149080"/>
            <a:ext cx="1944216" cy="6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093296"/>
            <a:ext cx="259551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021288"/>
            <a:ext cx="3456384" cy="62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9914" y="382020"/>
            <a:ext cx="8702566" cy="292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Integration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between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STATA and 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</a:rPr>
              <a:t>LaTeX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to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create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hospital reports for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the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Catalan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arthroplasty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register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(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RACat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):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summary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results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for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the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a-ES" sz="2800" b="1" dirty="0" err="1" smtClean="0">
                <a:solidFill>
                  <a:srgbClr val="C00000"/>
                </a:solidFill>
                <a:latin typeface="Verdana" pitchFamily="34" charset="0"/>
              </a:rPr>
              <a:t>period</a:t>
            </a:r>
            <a:r>
              <a:rPr lang="ca-ES" sz="2800" b="1" dirty="0" smtClean="0">
                <a:solidFill>
                  <a:srgbClr val="C00000"/>
                </a:solidFill>
                <a:latin typeface="Verdana" pitchFamily="34" charset="0"/>
              </a:rPr>
              <a:t> 2005-2013.</a:t>
            </a:r>
            <a:endParaRPr lang="ca-ES" sz="2800" dirty="0" smtClean="0">
              <a:solidFill>
                <a:srgbClr val="C00000"/>
              </a:solidFill>
              <a:latin typeface="Verdana" pitchFamily="34" charset="0"/>
            </a:endParaRPr>
          </a:p>
          <a:p>
            <a:r>
              <a:rPr lang="ca-ES" sz="3600" dirty="0" smtClean="0"/>
              <a:t/>
            </a:r>
            <a:br>
              <a:rPr lang="ca-ES" sz="3600" dirty="0" smtClean="0"/>
            </a:br>
            <a:endParaRPr kumimoji="0" lang="ca-ES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pitchFamily="54" charset="-128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1259632" y="2348880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28033" name="Rectangle 1"/>
          <p:cNvSpPr>
            <a:spLocks noChangeArrowheads="1"/>
          </p:cNvSpPr>
          <p:nvPr/>
        </p:nvSpPr>
        <p:spPr bwMode="auto">
          <a:xfrm>
            <a:off x="755576" y="2495203"/>
            <a:ext cx="813690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dirty="0" smtClean="0">
                <a:latin typeface="Verdana" pitchFamily="34" charset="0"/>
              </a:rPr>
              <a:t>Marcella Marinelli, Cristian </a:t>
            </a:r>
            <a:r>
              <a:rPr lang="en-US" dirty="0" err="1" smtClean="0">
                <a:latin typeface="Verdana" pitchFamily="34" charset="0"/>
              </a:rPr>
              <a:t>Tebé</a:t>
            </a:r>
            <a:r>
              <a:rPr lang="en-US" dirty="0" smtClean="0">
                <a:latin typeface="Verdana" pitchFamily="34" charset="0"/>
              </a:rPr>
              <a:t>, Olga Martinez-Cruz, Mireia Espallargues en </a:t>
            </a:r>
            <a:r>
              <a:rPr lang="en-US" dirty="0" err="1" smtClean="0">
                <a:latin typeface="Verdana" pitchFamily="34" charset="0"/>
              </a:rPr>
              <a:t>nombre</a:t>
            </a:r>
            <a:r>
              <a:rPr lang="en-US" dirty="0" smtClean="0">
                <a:latin typeface="Verdana" pitchFamily="34" charset="0"/>
              </a:rPr>
              <a:t> del </a:t>
            </a:r>
            <a:r>
              <a:rPr lang="en-US" b="1" dirty="0" smtClean="0">
                <a:latin typeface="Verdana" pitchFamily="34" charset="0"/>
              </a:rPr>
              <a:t>Registre </a:t>
            </a:r>
            <a:r>
              <a:rPr lang="en-US" b="1" dirty="0" err="1" smtClean="0">
                <a:latin typeface="Verdana" pitchFamily="34" charset="0"/>
              </a:rPr>
              <a:t>d'Artroplàsties</a:t>
            </a:r>
            <a:r>
              <a:rPr lang="en-US" b="1" dirty="0" smtClean="0">
                <a:latin typeface="Verdana" pitchFamily="34" charset="0"/>
              </a:rPr>
              <a:t> de Catalunya (RACat)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lvl="0">
              <a:spcBef>
                <a:spcPct val="0"/>
              </a:spcBef>
            </a:pPr>
            <a:endParaRPr kumimoji="0" lang="ca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7584" y="4725144"/>
            <a:ext cx="7632848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11" name="Bisell 10"/>
          <p:cNvSpPr/>
          <p:nvPr/>
        </p:nvSpPr>
        <p:spPr bwMode="auto">
          <a:xfrm>
            <a:off x="827584" y="4797152"/>
            <a:ext cx="864096" cy="576064"/>
          </a:xfrm>
          <a:prstGeom prst="beve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5576" y="4797152"/>
            <a:ext cx="7632848" cy="1008112"/>
          </a:xfrm>
          <a:prstGeom prst="rect">
            <a:avLst/>
          </a:prstGeom>
          <a:solidFill>
            <a:srgbClr val="90BB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23 de </a:t>
            </a:r>
            <a:r>
              <a:rPr lang="es-ES" b="1" dirty="0" smtClean="0">
                <a:solidFill>
                  <a:srgbClr val="000000"/>
                </a:solidFill>
                <a:latin typeface="Verdana" pitchFamily="34" charset="0"/>
              </a:rPr>
              <a:t>octubre 2014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ca-E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3568" y="3429000"/>
            <a:ext cx="7488832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Transmitir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de forma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periódica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información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a los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centros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68"/>
          <p:cNvGrpSpPr/>
          <p:nvPr/>
        </p:nvGrpSpPr>
        <p:grpSpPr>
          <a:xfrm>
            <a:off x="161764" y="1877052"/>
            <a:ext cx="4824536" cy="3868690"/>
            <a:chOff x="251520" y="2348880"/>
            <a:chExt cx="4824536" cy="3868690"/>
          </a:xfrm>
        </p:grpSpPr>
        <p:sp>
          <p:nvSpPr>
            <p:cNvPr id="46" name="Rectangle 45"/>
            <p:cNvSpPr/>
            <p:nvPr/>
          </p:nvSpPr>
          <p:spPr>
            <a:xfrm>
              <a:off x="323528" y="2348880"/>
              <a:ext cx="2016224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7" name="QuadreDeText 46"/>
            <p:cNvSpPr txBox="1"/>
            <p:nvPr/>
          </p:nvSpPr>
          <p:spPr>
            <a:xfrm>
              <a:off x="395536" y="242088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Criterio </a:t>
              </a:r>
              <a:endPara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QuadreDeText 47"/>
            <p:cNvSpPr txBox="1"/>
            <p:nvPr/>
          </p:nvSpPr>
          <p:spPr>
            <a:xfrm>
              <a:off x="251520" y="2852937"/>
              <a:ext cx="41943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No copiar los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resultados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manualmente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: informes para cada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centros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(50) y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tipo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artroplastia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rodilla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y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cadera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3528" y="4390075"/>
              <a:ext cx="2016224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4" name="QuadreDeText 53"/>
            <p:cNvSpPr txBox="1"/>
            <p:nvPr/>
          </p:nvSpPr>
          <p:spPr>
            <a:xfrm>
              <a:off x="323528" y="4524799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 Criterio </a:t>
              </a:r>
              <a:endPara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QuadreDeText 54"/>
            <p:cNvSpPr txBox="1"/>
            <p:nvPr/>
          </p:nvSpPr>
          <p:spPr>
            <a:xfrm>
              <a:off x="251520" y="4894131"/>
              <a:ext cx="48245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2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Posibilidad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cambiar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el informe </a:t>
              </a:r>
            </a:p>
            <a:p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con la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actualización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de la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información</a:t>
              </a:r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ca-ES" sz="2000" b="1" dirty="0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del </a:t>
              </a:r>
              <a:r>
                <a:rPr lang="ca-ES" sz="2000" b="1" dirty="0" err="1" smtClean="0">
                  <a:solidFill>
                    <a:srgbClr val="002776"/>
                  </a:solidFill>
                  <a:latin typeface="Times New Roman" pitchFamily="18" charset="0"/>
                  <a:cs typeface="Times New Roman" pitchFamily="18" charset="0"/>
                </a:rPr>
                <a:t>RACat</a:t>
              </a:r>
              <a:endParaRPr lang="ca-ES" sz="20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Agrupa 75"/>
          <p:cNvGrpSpPr/>
          <p:nvPr/>
        </p:nvGrpSpPr>
        <p:grpSpPr>
          <a:xfrm>
            <a:off x="4735164" y="3412450"/>
            <a:ext cx="3738848" cy="2376264"/>
            <a:chOff x="4499992" y="3789040"/>
            <a:chExt cx="4464496" cy="2376264"/>
          </a:xfrm>
        </p:grpSpPr>
        <p:sp>
          <p:nvSpPr>
            <p:cNvPr id="38" name="Rectangle 37"/>
            <p:cNvSpPr/>
            <p:nvPr/>
          </p:nvSpPr>
          <p:spPr>
            <a:xfrm>
              <a:off x="4499992" y="3789040"/>
              <a:ext cx="4464496" cy="237626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9" name="Oval 38"/>
            <p:cNvSpPr/>
            <p:nvPr/>
          </p:nvSpPr>
          <p:spPr>
            <a:xfrm>
              <a:off x="5833406" y="4149080"/>
              <a:ext cx="2232248" cy="12241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7" name="Clau doble 56"/>
            <p:cNvSpPr/>
            <p:nvPr/>
          </p:nvSpPr>
          <p:spPr>
            <a:xfrm>
              <a:off x="5329350" y="4429561"/>
              <a:ext cx="3146147" cy="576064"/>
            </a:xfrm>
            <a:prstGeom prst="bracePai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STATA+LaTeX</a:t>
              </a:r>
              <a:endParaRPr lang="ca-E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32040" y="5517232"/>
              <a:ext cx="2520280" cy="5040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2" name="QuadreDeText 61"/>
            <p:cNvSpPr txBox="1"/>
            <p:nvPr/>
          </p:nvSpPr>
          <p:spPr>
            <a:xfrm>
              <a:off x="4932040" y="557994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BDDD otros estudios</a:t>
              </a:r>
              <a:endPara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letxa dreta 62"/>
            <p:cNvSpPr/>
            <p:nvPr/>
          </p:nvSpPr>
          <p:spPr>
            <a:xfrm>
              <a:off x="7524328" y="5589240"/>
              <a:ext cx="288032" cy="216024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68" name="QuadreDeText 67"/>
          <p:cNvSpPr txBox="1"/>
          <p:nvPr/>
        </p:nvSpPr>
        <p:spPr bwMode="auto">
          <a:xfrm>
            <a:off x="305780" y="367880"/>
            <a:ext cx="741549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fr-FR" sz="2500" b="1" dirty="0" err="1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Criterios</a:t>
            </a:r>
            <a:r>
              <a:rPr lang="fr-FR" sz="2500" b="1" dirty="0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 para la </a:t>
            </a:r>
            <a:r>
              <a:rPr lang="fr-FR" sz="2500" b="1" dirty="0" err="1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creación</a:t>
            </a:r>
            <a:r>
              <a:rPr lang="fr-FR" sz="2500" b="1" dirty="0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 de los reports </a:t>
            </a:r>
            <a:endParaRPr lang="ca-ES" sz="2500" b="1" dirty="0" smtClean="0">
              <a:solidFill>
                <a:srgbClr val="002776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0804" y="2381109"/>
            <a:ext cx="3523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creación de documentos con </a:t>
            </a:r>
          </a:p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una alta calidad tipográfica</a:t>
            </a:r>
            <a:endParaRPr lang="ca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0804" y="1877052"/>
            <a:ext cx="2016224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Criterio </a:t>
            </a:r>
            <a:endParaRPr lang="ca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Integración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STATA-LaTeX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Rectángulo"/>
          <p:cNvSpPr>
            <a:spLocks noChangeArrowheads="1"/>
          </p:cNvSpPr>
          <p:nvPr/>
        </p:nvSpPr>
        <p:spPr bwMode="auto">
          <a:xfrm>
            <a:off x="310984" y="242270"/>
            <a:ext cx="8437480" cy="59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STATA</a:t>
            </a: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: </a:t>
            </a: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instalar</a:t>
            </a: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 </a:t>
            </a: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packetes</a:t>
            </a:r>
            <a:endParaRPr lang="ca-ES" sz="2500" b="1" dirty="0">
              <a:solidFill>
                <a:schemeClr val="accent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71539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714" y="871539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letxa cap amunt 23"/>
          <p:cNvSpPr/>
          <p:nvPr/>
        </p:nvSpPr>
        <p:spPr>
          <a:xfrm rot="16200000">
            <a:off x="3522529" y="513042"/>
            <a:ext cx="144000" cy="1943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Rectangle 25"/>
          <p:cNvSpPr/>
          <p:nvPr/>
        </p:nvSpPr>
        <p:spPr>
          <a:xfrm>
            <a:off x="4927603" y="1089708"/>
            <a:ext cx="4216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módulo STATA para crear un documento </a:t>
            </a:r>
            <a:r>
              <a:rPr lang="es-ES" dirty="0" err="1" smtClean="0"/>
              <a:t>LaTeX</a:t>
            </a:r>
            <a:endParaRPr lang="ca-ES" dirty="0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268" y="1412874"/>
            <a:ext cx="2073787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etxa cap amunt 31"/>
          <p:cNvSpPr/>
          <p:nvPr/>
        </p:nvSpPr>
        <p:spPr>
          <a:xfrm rot="16200000">
            <a:off x="3418109" y="3135948"/>
            <a:ext cx="144002" cy="2076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Rectangle 32"/>
          <p:cNvSpPr/>
          <p:nvPr/>
        </p:nvSpPr>
        <p:spPr>
          <a:xfrm>
            <a:off x="4699002" y="3778935"/>
            <a:ext cx="3809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módulo de exportación de tablas de calidad</a:t>
            </a:r>
            <a:endParaRPr lang="ca-ES" dirty="0"/>
          </a:p>
        </p:txBody>
      </p:sp>
      <p:sp>
        <p:nvSpPr>
          <p:cNvPr id="34" name="Rectangle 33"/>
          <p:cNvSpPr/>
          <p:nvPr/>
        </p:nvSpPr>
        <p:spPr>
          <a:xfrm>
            <a:off x="4566361" y="4693986"/>
            <a:ext cx="3942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genera código </a:t>
            </a:r>
            <a:r>
              <a:rPr lang="es-ES" dirty="0" err="1" smtClean="0"/>
              <a:t>LaTeX</a:t>
            </a:r>
            <a:r>
              <a:rPr lang="es-ES" dirty="0" smtClean="0"/>
              <a:t> para la inclusión de observaciones de una lista de variables</a:t>
            </a:r>
            <a:endParaRPr lang="ca-ES" dirty="0"/>
          </a:p>
        </p:txBody>
      </p:sp>
      <p:sp>
        <p:nvSpPr>
          <p:cNvPr id="35" name="Fletxa cap amunt 34"/>
          <p:cNvSpPr/>
          <p:nvPr/>
        </p:nvSpPr>
        <p:spPr>
          <a:xfrm rot="16200000">
            <a:off x="3456208" y="3794720"/>
            <a:ext cx="144000" cy="20763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Oval 35"/>
          <p:cNvSpPr/>
          <p:nvPr/>
        </p:nvSpPr>
        <p:spPr>
          <a:xfrm>
            <a:off x="4566361" y="973389"/>
            <a:ext cx="3650539" cy="87897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Oval 36"/>
          <p:cNvSpPr/>
          <p:nvPr/>
        </p:nvSpPr>
        <p:spPr>
          <a:xfrm>
            <a:off x="4212464" y="4541585"/>
            <a:ext cx="4702936" cy="1363914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Oval 38"/>
          <p:cNvSpPr/>
          <p:nvPr/>
        </p:nvSpPr>
        <p:spPr>
          <a:xfrm>
            <a:off x="4566361" y="3662615"/>
            <a:ext cx="4182103" cy="87897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Rectángulo"/>
          <p:cNvSpPr>
            <a:spLocks noChangeArrowheads="1"/>
          </p:cNvSpPr>
          <p:nvPr/>
        </p:nvSpPr>
        <p:spPr bwMode="auto">
          <a:xfrm>
            <a:off x="310984" y="242270"/>
            <a:ext cx="8437480" cy="59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Creación</a:t>
            </a: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 de los reports</a:t>
            </a:r>
            <a:endParaRPr lang="ca-ES" sz="2500" b="1" dirty="0">
              <a:solidFill>
                <a:schemeClr val="accent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71539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714" y="871539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QuadreDeText 8"/>
          <p:cNvSpPr txBox="1"/>
          <p:nvPr/>
        </p:nvSpPr>
        <p:spPr bwMode="auto">
          <a:xfrm>
            <a:off x="3513055" y="1221786"/>
            <a:ext cx="5356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Creacíon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de 50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documentos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LateX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 r="53466"/>
          <a:stretch>
            <a:fillRect/>
          </a:stretch>
        </p:blipFill>
        <p:spPr bwMode="auto">
          <a:xfrm>
            <a:off x="-12622" y="1276450"/>
            <a:ext cx="3202073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 cstate="print"/>
          <a:srcRect r="48200"/>
          <a:stretch>
            <a:fillRect/>
          </a:stretch>
        </p:blipFill>
        <p:spPr bwMode="auto">
          <a:xfrm>
            <a:off x="310982" y="2501900"/>
            <a:ext cx="2878469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etxa dreta 12"/>
          <p:cNvSpPr/>
          <p:nvPr/>
        </p:nvSpPr>
        <p:spPr>
          <a:xfrm>
            <a:off x="3513055" y="2501900"/>
            <a:ext cx="1346201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 bwMode="auto">
          <a:xfrm>
            <a:off x="4931372" y="2312568"/>
            <a:ext cx="3574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Tipo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de documento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LateX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Clau de tancament 17"/>
          <p:cNvSpPr/>
          <p:nvPr/>
        </p:nvSpPr>
        <p:spPr>
          <a:xfrm>
            <a:off x="5939880" y="3032765"/>
            <a:ext cx="578018" cy="284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angle 18"/>
          <p:cNvSpPr/>
          <p:nvPr/>
        </p:nvSpPr>
        <p:spPr>
          <a:xfrm>
            <a:off x="6517899" y="4205932"/>
            <a:ext cx="2626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err="1" smtClean="0">
                <a:latin typeface="Times New Roman" pitchFamily="18" charset="0"/>
                <a:cs typeface="Times New Roman" pitchFamily="18" charset="0"/>
              </a:rPr>
              <a:t>Instalar</a:t>
            </a:r>
            <a:r>
              <a:rPr lang="ca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400" b="1" dirty="0" err="1" smtClean="0">
                <a:latin typeface="Times New Roman" pitchFamily="18" charset="0"/>
                <a:cs typeface="Times New Roman" pitchFamily="18" charset="0"/>
              </a:rPr>
              <a:t>paquetes</a:t>
            </a:r>
            <a:endParaRPr lang="ca-E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982" y="3032765"/>
            <a:ext cx="5734521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543271" y="4205932"/>
            <a:ext cx="2969783" cy="180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Oval 22"/>
          <p:cNvSpPr/>
          <p:nvPr/>
        </p:nvSpPr>
        <p:spPr>
          <a:xfrm>
            <a:off x="543271" y="5039700"/>
            <a:ext cx="2969783" cy="180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Rectangle 23"/>
          <p:cNvSpPr/>
          <p:nvPr/>
        </p:nvSpPr>
        <p:spPr>
          <a:xfrm>
            <a:off x="4231900" y="31058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incluir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imágenes</a:t>
            </a:r>
            <a:endParaRPr lang="ca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etxa dreta 24"/>
          <p:cNvSpPr/>
          <p:nvPr/>
        </p:nvSpPr>
        <p:spPr>
          <a:xfrm rot="20346539">
            <a:off x="2904273" y="3664288"/>
            <a:ext cx="1346201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lau de tancament 19"/>
          <p:cNvSpPr/>
          <p:nvPr/>
        </p:nvSpPr>
        <p:spPr>
          <a:xfrm>
            <a:off x="3467335" y="1221786"/>
            <a:ext cx="45719" cy="82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txa dreta 25"/>
          <p:cNvSpPr/>
          <p:nvPr/>
        </p:nvSpPr>
        <p:spPr>
          <a:xfrm>
            <a:off x="3585171" y="1905786"/>
            <a:ext cx="1346201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QuadreDeText 26"/>
          <p:cNvSpPr txBox="1"/>
          <p:nvPr/>
        </p:nvSpPr>
        <p:spPr bwMode="auto">
          <a:xfrm>
            <a:off x="4949433" y="1735118"/>
            <a:ext cx="2192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Nombre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18" grpId="0" animBg="1"/>
      <p:bldP spid="19" grpId="0"/>
      <p:bldP spid="22" grpId="0" animBg="1"/>
      <p:bldP spid="23" grpId="0" animBg="1"/>
      <p:bldP spid="24" grpId="0"/>
      <p:bldP spid="25" grpId="0" animBg="1"/>
      <p:bldP spid="20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Rectángulo"/>
          <p:cNvSpPr>
            <a:spLocks noChangeArrowheads="1"/>
          </p:cNvSpPr>
          <p:nvPr/>
        </p:nvSpPr>
        <p:spPr bwMode="auto">
          <a:xfrm>
            <a:off x="310984" y="242270"/>
            <a:ext cx="8437480" cy="59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Creación</a:t>
            </a: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 de los reports</a:t>
            </a:r>
            <a:endParaRPr lang="ca-ES" sz="2500" b="1" dirty="0">
              <a:solidFill>
                <a:schemeClr val="accent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71539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714" y="871539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 cstate="print"/>
          <a:srcRect r="11100"/>
          <a:stretch>
            <a:fillRect/>
          </a:stretch>
        </p:blipFill>
        <p:spPr bwMode="auto">
          <a:xfrm>
            <a:off x="-28636" y="1935163"/>
            <a:ext cx="576656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etxa dreta 12"/>
          <p:cNvSpPr/>
          <p:nvPr/>
        </p:nvSpPr>
        <p:spPr>
          <a:xfrm>
            <a:off x="5812416" y="1935163"/>
            <a:ext cx="1346201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 bwMode="auto">
          <a:xfrm>
            <a:off x="7374517" y="1719719"/>
            <a:ext cx="8231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Titul</a:t>
            </a:r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6" name="Fletxa dreta 15"/>
          <p:cNvSpPr/>
          <p:nvPr/>
        </p:nvSpPr>
        <p:spPr>
          <a:xfrm>
            <a:off x="5812416" y="2468827"/>
            <a:ext cx="1346201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QuadreDeText 17"/>
          <p:cNvSpPr txBox="1"/>
          <p:nvPr/>
        </p:nvSpPr>
        <p:spPr bwMode="auto">
          <a:xfrm>
            <a:off x="7388880" y="2284161"/>
            <a:ext cx="666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Logo</a:t>
            </a:r>
            <a:endParaRPr lang="ca-ES" sz="2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etxa dreta 18"/>
          <p:cNvSpPr/>
          <p:nvPr/>
        </p:nvSpPr>
        <p:spPr>
          <a:xfrm>
            <a:off x="4072136" y="2967500"/>
            <a:ext cx="1346201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QuadreDeText 19"/>
          <p:cNvSpPr txBox="1"/>
          <p:nvPr/>
        </p:nvSpPr>
        <p:spPr bwMode="auto">
          <a:xfrm>
            <a:off x="5418337" y="2863374"/>
            <a:ext cx="3651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Empezamos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el documento!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4487" y="3797300"/>
            <a:ext cx="5067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2332949" y="4289584"/>
            <a:ext cx="756000" cy="288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QuadreDeText 23"/>
          <p:cNvSpPr txBox="1"/>
          <p:nvPr/>
        </p:nvSpPr>
        <p:spPr bwMode="auto">
          <a:xfrm>
            <a:off x="4743200" y="3694920"/>
            <a:ext cx="37614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Actualizar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información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de</a:t>
            </a:r>
          </a:p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los 50 reports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7" cstate="print"/>
          <a:srcRect b="7519"/>
          <a:stretch>
            <a:fillRect/>
          </a:stretch>
        </p:blipFill>
        <p:spPr bwMode="auto">
          <a:xfrm>
            <a:off x="2170486" y="1007300"/>
            <a:ext cx="5145428" cy="558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Fletxa cap amunt 30"/>
          <p:cNvSpPr/>
          <p:nvPr/>
        </p:nvSpPr>
        <p:spPr>
          <a:xfrm rot="4647885">
            <a:off x="3856406" y="3695300"/>
            <a:ext cx="216000" cy="115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8" cstate="print"/>
          <a:srcRect r="2562"/>
          <a:stretch>
            <a:fillRect/>
          </a:stretch>
        </p:blipFill>
        <p:spPr bwMode="auto">
          <a:xfrm>
            <a:off x="310984" y="1460038"/>
            <a:ext cx="8591272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16" grpId="0" animBg="1"/>
      <p:bldP spid="16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2" grpId="0" animBg="1"/>
      <p:bldP spid="22" grpId="1" animBg="1"/>
      <p:bldP spid="24" grpId="0"/>
      <p:bldP spid="24" grpId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Exhaustivitad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7821" y="1194991"/>
            <a:ext cx="7110247" cy="52057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43272" y="441434"/>
            <a:ext cx="5973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500" b="1" dirty="0" smtClean="0">
                <a:latin typeface="Verdana" pitchFamily="34" charset="0"/>
                <a:ea typeface="ＭＳ Ｐゴシック" charset="-128"/>
              </a:rPr>
              <a:t>Volumen artroplastias de rodilla</a:t>
            </a:r>
            <a:endParaRPr lang="ca-ES" sz="2500" b="1" dirty="0"/>
          </a:p>
        </p:txBody>
      </p:sp>
      <p:sp>
        <p:nvSpPr>
          <p:cNvPr id="11" name="Rectangle 10"/>
          <p:cNvSpPr/>
          <p:nvPr/>
        </p:nvSpPr>
        <p:spPr>
          <a:xfrm flipV="1">
            <a:off x="7289910" y="2846619"/>
            <a:ext cx="356400" cy="530895"/>
          </a:xfrm>
          <a:prstGeom prst="rect">
            <a:avLst/>
          </a:prstGeom>
          <a:solidFill>
            <a:srgbClr val="09456D"/>
          </a:solidFill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ctr"/>
            <a:endParaRPr lang="ca-ES"/>
          </a:p>
        </p:txBody>
      </p:sp>
      <p:grpSp>
        <p:nvGrpSpPr>
          <p:cNvPr id="2" name="Agrupa 14"/>
          <p:cNvGrpSpPr/>
          <p:nvPr/>
        </p:nvGrpSpPr>
        <p:grpSpPr>
          <a:xfrm>
            <a:off x="1844526" y="5648325"/>
            <a:ext cx="4718199" cy="479123"/>
            <a:chOff x="1844526" y="5648325"/>
            <a:chExt cx="4718199" cy="479123"/>
          </a:xfrm>
        </p:grpSpPr>
        <p:sp>
          <p:nvSpPr>
            <p:cNvPr id="12" name="QuadreDeText 11"/>
            <p:cNvSpPr txBox="1"/>
            <p:nvPr/>
          </p:nvSpPr>
          <p:spPr bwMode="auto">
            <a:xfrm>
              <a:off x="1844526" y="5988949"/>
              <a:ext cx="3965723" cy="138499"/>
            </a:xfrm>
            <a:prstGeom prst="rect">
              <a:avLst/>
            </a:prstGeom>
            <a:solidFill>
              <a:srgbClr val="F0FFFF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a-ES" sz="9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01/10/14: Volum global Primàries 54.602 (56%)/ Revisions 5.721 (54%)</a:t>
              </a:r>
            </a:p>
          </p:txBody>
        </p:sp>
        <p:sp>
          <p:nvSpPr>
            <p:cNvPr id="13" name="QuadreDeText 12"/>
            <p:cNvSpPr txBox="1"/>
            <p:nvPr/>
          </p:nvSpPr>
          <p:spPr bwMode="auto">
            <a:xfrm>
              <a:off x="5734050" y="5648325"/>
              <a:ext cx="82867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a-ES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Revisions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3272" y="441434"/>
            <a:ext cx="79383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500" b="1" dirty="0" err="1" smtClean="0">
                <a:latin typeface="Verdana" pitchFamily="34" charset="0"/>
                <a:ea typeface="ＭＳ Ｐゴシック" charset="-128"/>
              </a:rPr>
              <a:t>Exhaustivitad</a:t>
            </a:r>
            <a:r>
              <a:rPr lang="es-ES_tradnl" sz="2500" b="1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es-ES_tradnl" sz="2500" b="1" dirty="0" err="1" smtClean="0">
                <a:latin typeface="Verdana" pitchFamily="34" charset="0"/>
                <a:ea typeface="ＭＳ Ｐゴシック" charset="-128"/>
              </a:rPr>
              <a:t>primària</a:t>
            </a:r>
            <a:r>
              <a:rPr lang="es-ES_tradnl" sz="2500" b="1" dirty="0" smtClean="0">
                <a:latin typeface="Verdana" pitchFamily="34" charset="0"/>
                <a:ea typeface="ＭＳ Ｐゴシック" charset="-128"/>
              </a:rPr>
              <a:t> y revisión de rodilla</a:t>
            </a:r>
            <a:endParaRPr lang="ca-ES" sz="25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3638" y="1851251"/>
            <a:ext cx="4427537" cy="3240088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7688" y="1851251"/>
            <a:ext cx="4425950" cy="324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QuadreDeText 6"/>
          <p:cNvSpPr txBox="1"/>
          <p:nvPr/>
        </p:nvSpPr>
        <p:spPr bwMode="auto">
          <a:xfrm>
            <a:off x="190847" y="5238750"/>
            <a:ext cx="40279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ca-ES" sz="1400" b="1" dirty="0" smtClean="0">
                <a:solidFill>
                  <a:srgbClr val="002776"/>
                </a:solidFill>
                <a:latin typeface="+mn-lt"/>
                <a:cs typeface="Times New Roman" pitchFamily="18" charset="0"/>
              </a:rPr>
              <a:t>A partir de 2010 </a:t>
            </a:r>
            <a:r>
              <a:rPr lang="ca-ES" sz="1400" b="1" dirty="0" err="1" smtClean="0">
                <a:solidFill>
                  <a:srgbClr val="002776"/>
                </a:solidFill>
                <a:latin typeface="+mn-lt"/>
                <a:cs typeface="Times New Roman" pitchFamily="18" charset="0"/>
              </a:rPr>
              <a:t>exhaustividat</a:t>
            </a:r>
            <a:r>
              <a:rPr lang="ca-ES" sz="1400" b="1" dirty="0" smtClean="0">
                <a:solidFill>
                  <a:srgbClr val="002776"/>
                </a:solidFill>
                <a:latin typeface="+mn-lt"/>
                <a:cs typeface="Times New Roman" pitchFamily="18" charset="0"/>
              </a:rPr>
              <a:t> &gt;80%  </a:t>
            </a:r>
          </a:p>
        </p:txBody>
      </p:sp>
      <p:sp>
        <p:nvSpPr>
          <p:cNvPr id="11" name="QuadreDeText 10"/>
          <p:cNvSpPr txBox="1"/>
          <p:nvPr/>
        </p:nvSpPr>
        <p:spPr bwMode="auto">
          <a:xfrm>
            <a:off x="4667597" y="5238750"/>
            <a:ext cx="4027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ca-ES" sz="1400" b="1" dirty="0" err="1" smtClean="0">
                <a:solidFill>
                  <a:srgbClr val="002776"/>
                </a:solidFill>
                <a:latin typeface="+mn-lt"/>
                <a:cs typeface="Times New Roman" pitchFamily="18" charset="0"/>
              </a:rPr>
              <a:t>Exhaustivitad</a:t>
            </a:r>
            <a:r>
              <a:rPr lang="ca-ES" sz="1400" b="1" dirty="0" smtClean="0">
                <a:solidFill>
                  <a:srgbClr val="002776"/>
                </a:solidFill>
                <a:latin typeface="+mn-lt"/>
                <a:cs typeface="Times New Roman" pitchFamily="18" charset="0"/>
              </a:rPr>
              <a:t> &lt;60%</a:t>
            </a:r>
          </a:p>
          <a:p>
            <a:endParaRPr lang="ca-ES" sz="1400" b="1" dirty="0" smtClean="0">
              <a:solidFill>
                <a:srgbClr val="002776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Rectángulo"/>
          <p:cNvSpPr>
            <a:spLocks noChangeArrowheads="1"/>
          </p:cNvSpPr>
          <p:nvPr/>
        </p:nvSpPr>
        <p:spPr bwMode="auto">
          <a:xfrm>
            <a:off x="310984" y="242270"/>
            <a:ext cx="8437480" cy="59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Exhaustivitad</a:t>
            </a: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 de los </a:t>
            </a: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centros</a:t>
            </a: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: </a:t>
            </a: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tablas</a:t>
            </a:r>
            <a:endParaRPr lang="ca-ES" sz="2500" b="1" dirty="0">
              <a:solidFill>
                <a:schemeClr val="accent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71539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714" y="871539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5" cstate="print"/>
          <a:srcRect r="1458"/>
          <a:stretch>
            <a:fillRect/>
          </a:stretch>
        </p:blipFill>
        <p:spPr bwMode="auto">
          <a:xfrm>
            <a:off x="310984" y="2730445"/>
            <a:ext cx="8668761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etxa dreta 11"/>
          <p:cNvSpPr/>
          <p:nvPr/>
        </p:nvSpPr>
        <p:spPr>
          <a:xfrm rot="19520280">
            <a:off x="6870850" y="4674444"/>
            <a:ext cx="1346201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QuadreDeText 12"/>
          <p:cNvSpPr txBox="1"/>
          <p:nvPr/>
        </p:nvSpPr>
        <p:spPr bwMode="auto">
          <a:xfrm>
            <a:off x="5853426" y="5232400"/>
            <a:ext cx="2285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Por cada hospital</a:t>
            </a:r>
          </a:p>
        </p:txBody>
      </p:sp>
      <p:sp>
        <p:nvSpPr>
          <p:cNvPr id="16" name="Oval 15"/>
          <p:cNvSpPr/>
          <p:nvPr/>
        </p:nvSpPr>
        <p:spPr>
          <a:xfrm>
            <a:off x="115791" y="4063999"/>
            <a:ext cx="854961" cy="313113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984" y="4746445"/>
            <a:ext cx="3829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984" y="1358845"/>
            <a:ext cx="3609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744538" y="2101900"/>
            <a:ext cx="1145829" cy="216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Oval 19"/>
          <p:cNvSpPr/>
          <p:nvPr/>
        </p:nvSpPr>
        <p:spPr>
          <a:xfrm>
            <a:off x="744538" y="5759730"/>
            <a:ext cx="1145829" cy="216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0752" y="1081089"/>
            <a:ext cx="6953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96" y="1797581"/>
            <a:ext cx="6975806" cy="363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QuadreDeText 16"/>
          <p:cNvSpPr txBox="1"/>
          <p:nvPr/>
        </p:nvSpPr>
        <p:spPr bwMode="auto">
          <a:xfrm>
            <a:off x="2247900" y="4063999"/>
            <a:ext cx="27106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8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Lista</a:t>
            </a:r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de variables</a:t>
            </a:r>
          </a:p>
        </p:txBody>
      </p:sp>
      <p:sp>
        <p:nvSpPr>
          <p:cNvPr id="18" name="Fletxa dreta 17"/>
          <p:cNvSpPr/>
          <p:nvPr/>
        </p:nvSpPr>
        <p:spPr>
          <a:xfrm>
            <a:off x="970752" y="4063999"/>
            <a:ext cx="1277148" cy="24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17" grpId="0"/>
      <p:bldP spid="17" grpId="1"/>
      <p:bldP spid="17" grpId="2"/>
      <p:bldP spid="18" grpId="1" animBg="1"/>
      <p:bldP spid="1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3988" cy="1008062"/>
          </a:xfrm>
        </p:spPr>
        <p:txBody>
          <a:bodyPr/>
          <a:lstStyle/>
          <a:p>
            <a:r>
              <a:rPr lang="ca-ES" sz="2500" dirty="0" smtClean="0">
                <a:latin typeface="Verdana" pitchFamily="34" charset="0"/>
              </a:rPr>
              <a:t>Resumen</a:t>
            </a:r>
            <a:endParaRPr lang="ca-ES" sz="2500" dirty="0">
              <a:latin typeface="Verdana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 bwMode="auto">
          <a:xfrm>
            <a:off x="438558" y="850900"/>
            <a:ext cx="8349842" cy="1277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AutoNum type="arabicPeriod"/>
            </a:pP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Registro de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artroplastias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de Catalunya: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Artroplastia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de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rodilla</a:t>
            </a: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Fuentes de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información</a:t>
            </a: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>
                <a:solidFill>
                  <a:srgbClr val="000000"/>
                </a:solidFill>
                <a:latin typeface="Verdana" pitchFamily="34" charset="0"/>
              </a:rPr>
              <a:t>Objetivos</a:t>
            </a: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Transmitir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de forma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periódica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información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a los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centros</a:t>
            </a: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Integración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STATA-LaTeX</a:t>
            </a: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Exhaustivitad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primarias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y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revisiones</a:t>
            </a: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Análisis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descriptivos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de los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pacientes</a:t>
            </a: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Modelos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de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protesis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más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frecuentes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en los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ultimos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tres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años</a:t>
            </a: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Supervivencia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del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implante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y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comparación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de </a:t>
            </a:r>
            <a:r>
              <a:rPr lang="ca-ES" b="1" dirty="0" err="1" smtClean="0">
                <a:solidFill>
                  <a:srgbClr val="000000"/>
                </a:solidFill>
                <a:latin typeface="Verdana" pitchFamily="34" charset="0"/>
              </a:rPr>
              <a:t>resultados</a:t>
            </a:r>
            <a:r>
              <a:rPr lang="ca-ES" b="1" dirty="0" smtClean="0">
                <a:solidFill>
                  <a:srgbClr val="000000"/>
                </a:solidFill>
                <a:latin typeface="Verdana" pitchFamily="34" charset="0"/>
              </a:rPr>
              <a:t> (benchmarking)</a:t>
            </a: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/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/>
            <a:endParaRPr lang="ca-ES" b="1" dirty="0" smtClean="0">
              <a:solidFill>
                <a:srgbClr val="E2783B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E2783B"/>
              </a:solidFill>
              <a:latin typeface="Verdana" pitchFamily="34" charset="0"/>
            </a:endParaRPr>
          </a:p>
          <a:p>
            <a:pPr marL="514350" indent="-514350"/>
            <a:endParaRPr lang="ca-ES" b="1" dirty="0" smtClean="0">
              <a:solidFill>
                <a:srgbClr val="E2783B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E2783B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E2783B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E2783B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E47D49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E47D49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E47D49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E47D49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E47D49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b="1" dirty="0" smtClean="0">
              <a:solidFill>
                <a:srgbClr val="E47D49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ca-ES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sz="28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ca-ES" sz="28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9" y="1366838"/>
            <a:ext cx="9438375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etxa dreta 6"/>
          <p:cNvSpPr/>
          <p:nvPr/>
        </p:nvSpPr>
        <p:spPr>
          <a:xfrm rot="19419373">
            <a:off x="3588050" y="4110653"/>
            <a:ext cx="787989" cy="164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Oval 7"/>
          <p:cNvSpPr/>
          <p:nvPr/>
        </p:nvSpPr>
        <p:spPr>
          <a:xfrm>
            <a:off x="4944779" y="2962100"/>
            <a:ext cx="576000" cy="378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 bwMode="auto">
          <a:xfrm>
            <a:off x="2622696" y="4492205"/>
            <a:ext cx="43425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crear los 50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grafícos</a:t>
            </a:r>
            <a:endParaRPr lang="ca-ES" sz="2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exhaustivitad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de las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primarias</a:t>
            </a:r>
            <a:endParaRPr lang="ca-ES" sz="2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7906" y="1366838"/>
            <a:ext cx="576000" cy="378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299824" y="330200"/>
            <a:ext cx="7066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Exhaustivitad</a:t>
            </a:r>
            <a:r>
              <a:rPr lang="ca-ES" sz="2400" b="1" dirty="0" smtClean="0">
                <a:solidFill>
                  <a:schemeClr val="accent1"/>
                </a:solidFill>
                <a:latin typeface="Verdana" pitchFamily="34" charset="0"/>
              </a:rPr>
              <a:t> de las </a:t>
            </a: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primarias</a:t>
            </a:r>
            <a:r>
              <a:rPr lang="ca-ES" sz="2400" b="1" dirty="0" smtClean="0">
                <a:solidFill>
                  <a:schemeClr val="accent1"/>
                </a:solidFill>
                <a:latin typeface="Verdana" pitchFamily="34" charset="0"/>
              </a:rPr>
              <a:t>: </a:t>
            </a: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Graficos</a:t>
            </a:r>
            <a:endParaRPr lang="ca-ES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944779" y="2962100"/>
            <a:ext cx="576000" cy="378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 bwMode="auto">
          <a:xfrm>
            <a:off x="2475657" y="4492205"/>
            <a:ext cx="40902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crear los 50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grafícos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para la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exhaustivitad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de las 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revisiones</a:t>
            </a:r>
            <a:endParaRPr lang="ca-ES" sz="2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24" y="330200"/>
            <a:ext cx="729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Exhaustivitad</a:t>
            </a:r>
            <a:r>
              <a:rPr lang="ca-ES" sz="2400" b="1" dirty="0" smtClean="0">
                <a:solidFill>
                  <a:schemeClr val="accent1"/>
                </a:solidFill>
                <a:latin typeface="Verdana" pitchFamily="34" charset="0"/>
              </a:rPr>
              <a:t> de las </a:t>
            </a: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revisiones</a:t>
            </a:r>
            <a:r>
              <a:rPr lang="ca-ES" sz="2400" b="1" dirty="0" smtClean="0">
                <a:solidFill>
                  <a:schemeClr val="accent1"/>
                </a:solidFill>
                <a:latin typeface="Verdana" pitchFamily="34" charset="0"/>
              </a:rPr>
              <a:t>: </a:t>
            </a: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Graficos</a:t>
            </a:r>
            <a:r>
              <a:rPr lang="ca-ES" sz="2400" b="1" dirty="0" smtClean="0">
                <a:solidFill>
                  <a:schemeClr val="accent1"/>
                </a:solidFill>
                <a:latin typeface="Verdana" pitchFamily="34" charset="0"/>
              </a:rPr>
              <a:t> </a:t>
            </a:r>
            <a:endParaRPr lang="ca-ES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5" cstate="print"/>
          <a:srcRect r="11629"/>
          <a:stretch>
            <a:fillRect/>
          </a:stretch>
        </p:blipFill>
        <p:spPr bwMode="auto">
          <a:xfrm>
            <a:off x="299824" y="1172154"/>
            <a:ext cx="875351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etxa dreta 11"/>
          <p:cNvSpPr/>
          <p:nvPr/>
        </p:nvSpPr>
        <p:spPr>
          <a:xfrm rot="19419373">
            <a:off x="3717398" y="4110655"/>
            <a:ext cx="787989" cy="164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Oval 13"/>
          <p:cNvSpPr/>
          <p:nvPr/>
        </p:nvSpPr>
        <p:spPr>
          <a:xfrm>
            <a:off x="765906" y="988838"/>
            <a:ext cx="576000" cy="378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Oval 15"/>
          <p:cNvSpPr/>
          <p:nvPr/>
        </p:nvSpPr>
        <p:spPr>
          <a:xfrm>
            <a:off x="4477345" y="3515114"/>
            <a:ext cx="576000" cy="378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Rectángulo"/>
          <p:cNvSpPr>
            <a:spLocks noChangeArrowheads="1"/>
          </p:cNvSpPr>
          <p:nvPr/>
        </p:nvSpPr>
        <p:spPr bwMode="auto">
          <a:xfrm>
            <a:off x="270388" y="202149"/>
            <a:ext cx="8873612" cy="6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Combinar </a:t>
            </a: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exhaustivitad</a:t>
            </a: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 </a:t>
            </a: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primarias</a:t>
            </a:r>
            <a:r>
              <a:rPr lang="ca-ES" sz="2500" b="1" dirty="0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 y </a:t>
            </a:r>
            <a:r>
              <a:rPr lang="ca-ES" sz="2500" b="1" dirty="0" err="1" smtClean="0">
                <a:solidFill>
                  <a:schemeClr val="accent1"/>
                </a:solidFill>
                <a:latin typeface="Verdana" pitchFamily="34" charset="0"/>
                <a:cs typeface="Arial" charset="0"/>
              </a:rPr>
              <a:t>revisiones</a:t>
            </a:r>
            <a:endParaRPr lang="ca-ES" sz="2500" b="1" dirty="0">
              <a:solidFill>
                <a:schemeClr val="accent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71539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714" y="871539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72" y="6456118"/>
            <a:ext cx="2079424" cy="4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0949" y="6445923"/>
            <a:ext cx="2521830" cy="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QuadreDeText 11"/>
          <p:cNvSpPr txBox="1"/>
          <p:nvPr/>
        </p:nvSpPr>
        <p:spPr bwMode="auto">
          <a:xfrm>
            <a:off x="7372839" y="3759200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endParaRPr lang="ca-ES" sz="28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130" y="1246862"/>
            <a:ext cx="80200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etxa dreta 14"/>
          <p:cNvSpPr/>
          <p:nvPr/>
        </p:nvSpPr>
        <p:spPr>
          <a:xfrm>
            <a:off x="4186155" y="3513700"/>
            <a:ext cx="1346201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QuadreDeText 15"/>
          <p:cNvSpPr txBox="1"/>
          <p:nvPr/>
        </p:nvSpPr>
        <p:spPr bwMode="auto">
          <a:xfrm>
            <a:off x="5543228" y="3144368"/>
            <a:ext cx="32052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incluir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las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graficas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en el documento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LateX</a:t>
            </a:r>
            <a:endParaRPr lang="ca-ES" sz="2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au de tancament 16"/>
          <p:cNvSpPr/>
          <p:nvPr/>
        </p:nvSpPr>
        <p:spPr>
          <a:xfrm>
            <a:off x="7908598" y="1081089"/>
            <a:ext cx="844872" cy="12938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QuadreDeText 19"/>
          <p:cNvSpPr txBox="1"/>
          <p:nvPr/>
        </p:nvSpPr>
        <p:spPr bwMode="auto">
          <a:xfrm>
            <a:off x="4489128" y="1803400"/>
            <a:ext cx="3522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Para combinar las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graficas</a:t>
            </a:r>
            <a:endParaRPr lang="ca-ES" sz="2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 l="6043"/>
          <a:stretch>
            <a:fillRect/>
          </a:stretch>
        </p:blipFill>
        <p:spPr bwMode="auto">
          <a:xfrm>
            <a:off x="874714" y="1401200"/>
            <a:ext cx="7106037" cy="471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29" y="1923200"/>
            <a:ext cx="6435651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176130" y="1782032"/>
            <a:ext cx="986912" cy="378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20" grpId="0"/>
      <p:bldP spid="20" grpId="1"/>
      <p:bldP spid="22" grpId="2" animBg="1"/>
      <p:bldP spid="22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Análisis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descriptivos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de los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pacientes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9824" y="330200"/>
            <a:ext cx="564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Caracteristicas</a:t>
            </a:r>
            <a:r>
              <a:rPr lang="ca-ES" sz="2400" b="1" dirty="0" smtClean="0">
                <a:solidFill>
                  <a:schemeClr val="accent1"/>
                </a:solidFill>
                <a:latin typeface="Verdana" pitchFamily="34" charset="0"/>
              </a:rPr>
              <a:t> de los </a:t>
            </a: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pacientes</a:t>
            </a:r>
            <a:endParaRPr lang="ca-ES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7" y="976531"/>
            <a:ext cx="6680596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153532" y="4311699"/>
            <a:ext cx="722301" cy="225719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Oval 17"/>
          <p:cNvSpPr/>
          <p:nvPr/>
        </p:nvSpPr>
        <p:spPr>
          <a:xfrm>
            <a:off x="2573600" y="4198618"/>
            <a:ext cx="791900" cy="3388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403" y="508531"/>
            <a:ext cx="5336462" cy="6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Oval 18"/>
          <p:cNvSpPr/>
          <p:nvPr/>
        </p:nvSpPr>
        <p:spPr>
          <a:xfrm>
            <a:off x="191927" y="4424559"/>
            <a:ext cx="775167" cy="180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Rectangle 22"/>
          <p:cNvSpPr/>
          <p:nvPr/>
        </p:nvSpPr>
        <p:spPr>
          <a:xfrm>
            <a:off x="1890715" y="44245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Determina el contenido de las celdas de la tabla.</a:t>
            </a:r>
            <a:endParaRPr lang="ca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3735" y="6032500"/>
            <a:ext cx="999668" cy="180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Rectangle 24"/>
          <p:cNvSpPr/>
          <p:nvPr/>
        </p:nvSpPr>
        <p:spPr>
          <a:xfrm>
            <a:off x="1890715" y="39633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2400" b="1" dirty="0" err="1" smtClean="0">
                <a:latin typeface="Times New Roman" pitchFamily="18" charset="0"/>
                <a:cs typeface="Times New Roman" pitchFamily="18" charset="0"/>
              </a:rPr>
              <a:t>Tabout</a:t>
            </a:r>
            <a:r>
              <a:rPr lang="ca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permite producir múltiples tablas cruzadas </a:t>
            </a:r>
            <a:endParaRPr lang="ca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etxa dreta 26"/>
          <p:cNvSpPr/>
          <p:nvPr/>
        </p:nvSpPr>
        <p:spPr>
          <a:xfrm>
            <a:off x="875832" y="4378840"/>
            <a:ext cx="101488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Fletxa dreta 31"/>
          <p:cNvSpPr/>
          <p:nvPr/>
        </p:nvSpPr>
        <p:spPr>
          <a:xfrm>
            <a:off x="2305310" y="1383383"/>
            <a:ext cx="1226915" cy="135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QuadreDeText 32"/>
          <p:cNvSpPr txBox="1"/>
          <p:nvPr/>
        </p:nvSpPr>
        <p:spPr bwMode="auto">
          <a:xfrm>
            <a:off x="3568700" y="1149482"/>
            <a:ext cx="43640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Una variable </a:t>
            </a:r>
            <a:r>
              <a:rPr lang="ca-ES" sz="24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dummy</a:t>
            </a:r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para</a:t>
            </a:r>
          </a:p>
          <a:p>
            <a:r>
              <a:rPr lang="ca-ES" sz="24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cada centro</a:t>
            </a:r>
          </a:p>
        </p:txBody>
      </p:sp>
      <p:sp>
        <p:nvSpPr>
          <p:cNvPr id="36" name="Oval 35"/>
          <p:cNvSpPr/>
          <p:nvPr/>
        </p:nvSpPr>
        <p:spPr>
          <a:xfrm>
            <a:off x="503735" y="6274900"/>
            <a:ext cx="999668" cy="180000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Fletxa dreta 36"/>
          <p:cNvSpPr/>
          <p:nvPr/>
        </p:nvSpPr>
        <p:spPr>
          <a:xfrm>
            <a:off x="967094" y="4491700"/>
            <a:ext cx="8871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8" grpId="0" animBg="1"/>
      <p:bldP spid="18" grpId="1" animBg="1"/>
      <p:bldP spid="19" grpId="0" animBg="1"/>
      <p:bldP spid="19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5" grpId="2"/>
      <p:bldP spid="27" grpId="0" animBg="1"/>
      <p:bldP spid="27" grpId="1" animBg="1"/>
      <p:bldP spid="32" grpId="0" animBg="1"/>
      <p:bldP spid="32" grpId="1" animBg="1"/>
      <p:bldP spid="33" grpId="1"/>
      <p:bldP spid="33" grpId="2"/>
      <p:bldP spid="36" grpId="0" animBg="1"/>
      <p:bldP spid="36" grpId="1" animBg="1"/>
      <p:bldP spid="37" grpId="0" animBg="1"/>
      <p:bldP spid="3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Tipos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de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protesis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: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analisis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descriptivo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357" y="1277609"/>
            <a:ext cx="1997186" cy="22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1021" y="1204693"/>
            <a:ext cx="1920972" cy="467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4"/>
          <p:cNvPicPr>
            <a:picLocks noChangeAspect="1" noChangeArrowheads="1"/>
          </p:cNvPicPr>
          <p:nvPr/>
        </p:nvPicPr>
        <p:blipFill>
          <a:blip r:embed="rId5" cstate="print"/>
          <a:srcRect l="13568" t="24123" r="54022" b="16840"/>
          <a:stretch>
            <a:fillRect/>
          </a:stretch>
        </p:blipFill>
        <p:spPr bwMode="auto">
          <a:xfrm>
            <a:off x="4227543" y="1435270"/>
            <a:ext cx="2058330" cy="21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03" y="1119949"/>
            <a:ext cx="17716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0510" y="3515882"/>
            <a:ext cx="1795013" cy="26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QuadreDeText 15"/>
          <p:cNvSpPr txBox="1"/>
          <p:nvPr/>
        </p:nvSpPr>
        <p:spPr bwMode="auto">
          <a:xfrm>
            <a:off x="346841" y="488745"/>
            <a:ext cx="720334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ca-ES" sz="2500" b="1" dirty="0" err="1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Tipos</a:t>
            </a:r>
            <a:r>
              <a:rPr lang="ca-ES" sz="2500" b="1" dirty="0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 de </a:t>
            </a:r>
            <a:r>
              <a:rPr lang="ca-ES" sz="2500" b="1" dirty="0" err="1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protesis</a:t>
            </a:r>
            <a:r>
              <a:rPr lang="ca-ES" sz="2500" b="1" dirty="0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 de </a:t>
            </a:r>
            <a:r>
              <a:rPr lang="ca-ES" sz="2500" b="1" dirty="0" err="1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rodilla</a:t>
            </a:r>
            <a:endParaRPr lang="ca-ES" sz="2500" b="1" dirty="0" smtClean="0">
              <a:solidFill>
                <a:srgbClr val="002776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0475" y="3581400"/>
            <a:ext cx="1543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6120" y="581794"/>
            <a:ext cx="9620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9824" y="330200"/>
            <a:ext cx="5376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Caracteristicas</a:t>
            </a:r>
            <a:r>
              <a:rPr lang="ca-ES" sz="2400" b="1" dirty="0" smtClean="0">
                <a:solidFill>
                  <a:schemeClr val="accent1"/>
                </a:solidFill>
                <a:latin typeface="Verdana" pitchFamily="34" charset="0"/>
              </a:rPr>
              <a:t> de las </a:t>
            </a:r>
            <a:r>
              <a:rPr lang="ca-ES" sz="2400" b="1" dirty="0" err="1" smtClean="0">
                <a:solidFill>
                  <a:schemeClr val="accent1"/>
                </a:solidFill>
                <a:latin typeface="Verdana" pitchFamily="34" charset="0"/>
              </a:rPr>
              <a:t>protesis</a:t>
            </a:r>
            <a:endParaRPr lang="ca-ES" sz="24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 r="17195" b="4010"/>
          <a:stretch>
            <a:fillRect/>
          </a:stretch>
        </p:blipFill>
        <p:spPr bwMode="auto">
          <a:xfrm>
            <a:off x="299824" y="976531"/>
            <a:ext cx="7015732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au de tancament 6"/>
          <p:cNvSpPr/>
          <p:nvPr/>
        </p:nvSpPr>
        <p:spPr>
          <a:xfrm>
            <a:off x="3060700" y="2794000"/>
            <a:ext cx="155448" cy="39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3756082" y="44081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Determina los encabezados de columna para la tercera fila de la tabla</a:t>
            </a:r>
            <a:endParaRPr lang="ca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6148" y="2618500"/>
            <a:ext cx="4441952" cy="759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a-ES" sz="2400" b="1" dirty="0" err="1" smtClean="0">
                <a:latin typeface="Times New Roman" pitchFamily="18" charset="0"/>
                <a:cs typeface="Times New Roman" pitchFamily="18" charset="0"/>
              </a:rPr>
              <a:t>Encabezados</a:t>
            </a:r>
            <a:r>
              <a:rPr lang="ca-ES" sz="2400" b="1" dirty="0" smtClean="0">
                <a:latin typeface="Times New Roman" pitchFamily="18" charset="0"/>
                <a:cs typeface="Times New Roman" pitchFamily="18" charset="0"/>
              </a:rPr>
              <a:t> de la columna para la primera y la </a:t>
            </a:r>
            <a:r>
              <a:rPr lang="ca-ES" sz="2400" b="1" dirty="0" err="1" smtClean="0">
                <a:latin typeface="Times New Roman" pitchFamily="18" charset="0"/>
                <a:cs typeface="Times New Roman" pitchFamily="18" charset="0"/>
              </a:rPr>
              <a:t>segunda</a:t>
            </a:r>
            <a:r>
              <a:rPr lang="ca-ES" sz="2400" b="1" dirty="0" smtClean="0">
                <a:latin typeface="Times New Roman" pitchFamily="18" charset="0"/>
                <a:cs typeface="Times New Roman" pitchFamily="18" charset="0"/>
              </a:rPr>
              <a:t> fila</a:t>
            </a:r>
            <a:endParaRPr lang="ca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etxa dreta 13"/>
          <p:cNvSpPr/>
          <p:nvPr/>
        </p:nvSpPr>
        <p:spPr>
          <a:xfrm rot="1599842">
            <a:off x="2336800" y="4478971"/>
            <a:ext cx="14478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5"/>
          <p:cNvSpPr/>
          <p:nvPr/>
        </p:nvSpPr>
        <p:spPr>
          <a:xfrm>
            <a:off x="5268082" y="3946512"/>
            <a:ext cx="3561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Dice qué etiqueta utilizar </a:t>
            </a:r>
          </a:p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para los totales</a:t>
            </a:r>
            <a:endParaRPr lang="ca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etxa dreta 16"/>
          <p:cNvSpPr/>
          <p:nvPr/>
        </p:nvSpPr>
        <p:spPr>
          <a:xfrm>
            <a:off x="3756082" y="4075600"/>
            <a:ext cx="1512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22" y="1146200"/>
            <a:ext cx="8962878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1150" y="166688"/>
            <a:ext cx="5981700" cy="6524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8" grpId="2"/>
      <p:bldP spid="12" grpId="0" animBg="1"/>
      <p:bldP spid="12" grpId="1" animBg="1"/>
      <p:bldP spid="14" grpId="0" animBg="1"/>
      <p:bldP spid="14" grpId="1" animBg="1"/>
      <p:bldP spid="14" grpId="2" animBg="1"/>
      <p:bldP spid="16" grpId="0"/>
      <p:bldP spid="16" grpId="1"/>
      <p:bldP spid="17" grpId="0" animBg="1"/>
      <p:bldP spid="1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Modelos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de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protesis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más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frecuentes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en los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ultimos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tres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años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 r="23068"/>
          <a:stretch>
            <a:fillRect/>
          </a:stretch>
        </p:blipFill>
        <p:spPr bwMode="auto">
          <a:xfrm>
            <a:off x="279424" y="1094288"/>
            <a:ext cx="8552598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4643290"/>
            <a:ext cx="1409700" cy="543219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Fletxa dreta 6"/>
          <p:cNvSpPr/>
          <p:nvPr/>
        </p:nvSpPr>
        <p:spPr>
          <a:xfrm>
            <a:off x="1257300" y="4914900"/>
            <a:ext cx="838200" cy="10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2260600" y="4489450"/>
            <a:ext cx="4775200" cy="1054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sz="28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salida</a:t>
            </a:r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a una </a:t>
            </a:r>
            <a:r>
              <a:rPr lang="ca-ES" sz="28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lista</a:t>
            </a:r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de variables </a:t>
            </a:r>
          </a:p>
          <a:p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en un file .tex</a:t>
            </a:r>
          </a:p>
          <a:p>
            <a:pPr algn="ctr"/>
            <a:endParaRPr lang="ca-ES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824" y="1389881"/>
            <a:ext cx="7491678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1100" y="452437"/>
            <a:ext cx="6690522" cy="586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Registre d'artroplàsties de Catalunya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Supervivencia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del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implante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y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comparación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de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resultados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(benchmarking)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608459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16 Rectángulo"/>
          <p:cNvSpPr>
            <a:spLocks noChangeArrowheads="1"/>
          </p:cNvSpPr>
          <p:nvPr/>
        </p:nvSpPr>
        <p:spPr bwMode="auto">
          <a:xfrm>
            <a:off x="706520" y="332656"/>
            <a:ext cx="8437480" cy="47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 defTabSz="910986" eaLnBrk="0" hangingPunct="0"/>
            <a:r>
              <a:rPr lang="es-ES" sz="2500" b="1" dirty="0" smtClean="0">
                <a:latin typeface="Verdana" pitchFamily="34" charset="0"/>
              </a:rPr>
              <a:t>Descripción de la base de datos</a:t>
            </a:r>
            <a:endParaRPr lang="es-ES" sz="2500" b="1" dirty="0"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71539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4714" y="871539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608459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QuadreDeText 17"/>
          <p:cNvSpPr txBox="1"/>
          <p:nvPr/>
        </p:nvSpPr>
        <p:spPr>
          <a:xfrm>
            <a:off x="6012160" y="5085184"/>
            <a:ext cx="2942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2000" i="1" dirty="0" err="1" smtClean="0">
                <a:solidFill>
                  <a:prstClr val="black"/>
                </a:solidFill>
                <a:latin typeface="Calibri" pitchFamily="34" charset="0"/>
              </a:rPr>
              <a:t>tiempo</a:t>
            </a:r>
            <a:r>
              <a:rPr lang="fr-FR" sz="2000" i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2000" i="1" dirty="0" err="1" smtClean="0">
                <a:solidFill>
                  <a:prstClr val="black"/>
                </a:solidFill>
                <a:latin typeface="Calibri" pitchFamily="34" charset="0"/>
              </a:rPr>
              <a:t>hasta</a:t>
            </a:r>
            <a:r>
              <a:rPr lang="fr-FR" sz="2000" i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Calibri" pitchFamily="34" charset="0"/>
              </a:rPr>
              <a:t>la </a:t>
            </a:r>
            <a:r>
              <a:rPr lang="fr-FR" sz="2000" i="1" dirty="0" err="1" smtClean="0">
                <a:solidFill>
                  <a:prstClr val="black"/>
                </a:solidFill>
                <a:latin typeface="Calibri" pitchFamily="34" charset="0"/>
              </a:rPr>
              <a:t>revisió</a:t>
            </a:r>
            <a:endParaRPr lang="ca-ES" sz="2000" b="0" i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61976"/>
            <a:ext cx="60486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QuadreDeText 26"/>
          <p:cNvSpPr txBox="1"/>
          <p:nvPr/>
        </p:nvSpPr>
        <p:spPr>
          <a:xfrm>
            <a:off x="706520" y="2780928"/>
            <a:ext cx="12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0" dirty="0" smtClean="0">
                <a:latin typeface="Calibri" pitchFamily="34" charset="0"/>
              </a:rPr>
              <a:t>2° </a:t>
            </a:r>
            <a:r>
              <a:rPr lang="ca-ES" b="0" dirty="0" err="1" smtClean="0">
                <a:latin typeface="Calibri" pitchFamily="34" charset="0"/>
              </a:rPr>
              <a:t>Paciente</a:t>
            </a:r>
            <a:endParaRPr lang="ca-ES" b="0" dirty="0">
              <a:latin typeface="Calibri" pitchFamily="34" charset="0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706520" y="4253593"/>
            <a:ext cx="12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0" dirty="0" smtClean="0">
                <a:latin typeface="Calibri" pitchFamily="34" charset="0"/>
              </a:rPr>
              <a:t>3° </a:t>
            </a:r>
            <a:r>
              <a:rPr lang="ca-ES" b="0" dirty="0" err="1" smtClean="0">
                <a:latin typeface="Calibri" pitchFamily="34" charset="0"/>
              </a:rPr>
              <a:t>Paciente</a:t>
            </a:r>
            <a:endParaRPr lang="ca-ES" b="0" dirty="0">
              <a:latin typeface="Calibri" pitchFamily="34" charset="0"/>
            </a:endParaRPr>
          </a:p>
        </p:txBody>
      </p:sp>
      <p:cxnSp>
        <p:nvCxnSpPr>
          <p:cNvPr id="31" name="Connector recte 30"/>
          <p:cNvCxnSpPr/>
          <p:nvPr/>
        </p:nvCxnSpPr>
        <p:spPr>
          <a:xfrm rot="5400000">
            <a:off x="179512" y="3284984"/>
            <a:ext cx="417646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QuadreDeText 34"/>
          <p:cNvSpPr txBox="1"/>
          <p:nvPr/>
        </p:nvSpPr>
        <p:spPr>
          <a:xfrm>
            <a:off x="1619672" y="5373216"/>
            <a:ext cx="124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0" dirty="0" smtClean="0">
                <a:latin typeface="Calibri" pitchFamily="34" charset="0"/>
              </a:rPr>
              <a:t>Intervenció</a:t>
            </a:r>
            <a:endParaRPr lang="ca-ES" b="0" dirty="0">
              <a:latin typeface="Calibri" pitchFamily="34" charset="0"/>
            </a:endParaRPr>
          </a:p>
        </p:txBody>
      </p:sp>
      <p:cxnSp>
        <p:nvCxnSpPr>
          <p:cNvPr id="37" name="Connector recte 36"/>
          <p:cNvCxnSpPr/>
          <p:nvPr/>
        </p:nvCxnSpPr>
        <p:spPr>
          <a:xfrm rot="5400000">
            <a:off x="7543440" y="2960948"/>
            <a:ext cx="3600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QuadreDeText 42"/>
          <p:cNvSpPr txBox="1"/>
          <p:nvPr/>
        </p:nvSpPr>
        <p:spPr>
          <a:xfrm>
            <a:off x="7302704" y="2213620"/>
            <a:ext cx="96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>
                <a:latin typeface="Calibri" pitchFamily="34" charset="0"/>
              </a:rPr>
              <a:t>Revisión</a:t>
            </a:r>
            <a:endParaRPr lang="ca-ES" dirty="0">
              <a:latin typeface="Calibri" pitchFamily="34" charset="0"/>
            </a:endParaRPr>
          </a:p>
        </p:txBody>
      </p:sp>
      <p:cxnSp>
        <p:nvCxnSpPr>
          <p:cNvPr id="44" name="30 Conector recto"/>
          <p:cNvCxnSpPr/>
          <p:nvPr/>
        </p:nvCxnSpPr>
        <p:spPr>
          <a:xfrm>
            <a:off x="6372200" y="4253593"/>
            <a:ext cx="576064" cy="4320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30 Conector recto"/>
          <p:cNvCxnSpPr/>
          <p:nvPr/>
        </p:nvCxnSpPr>
        <p:spPr>
          <a:xfrm rot="10800000" flipV="1">
            <a:off x="6444208" y="4261976"/>
            <a:ext cx="504056" cy="4236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QuadreDeText 54"/>
          <p:cNvSpPr txBox="1"/>
          <p:nvPr/>
        </p:nvSpPr>
        <p:spPr>
          <a:xfrm>
            <a:off x="6215725" y="3663072"/>
            <a:ext cx="92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latin typeface="Calibri" pitchFamily="34" charset="0"/>
              </a:rPr>
              <a:t>Muerte</a:t>
            </a:r>
            <a:endParaRPr lang="ca-ES" dirty="0">
              <a:latin typeface="Calibri" pitchFamily="34" charset="0"/>
            </a:endParaRPr>
          </a:p>
        </p:txBody>
      </p:sp>
      <p:sp>
        <p:nvSpPr>
          <p:cNvPr id="69" name="QuadreDeText 68"/>
          <p:cNvSpPr txBox="1"/>
          <p:nvPr/>
        </p:nvSpPr>
        <p:spPr>
          <a:xfrm>
            <a:off x="5076056" y="537321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0" dirty="0" smtClean="0">
                <a:latin typeface="Calibri" pitchFamily="34" charset="0"/>
              </a:rPr>
              <a:t>3 mesos</a:t>
            </a:r>
            <a:endParaRPr lang="ca-ES" b="0" dirty="0">
              <a:latin typeface="Calibri" pitchFamily="34" charset="0"/>
            </a:endParaRPr>
          </a:p>
        </p:txBody>
      </p:sp>
      <p:sp>
        <p:nvSpPr>
          <p:cNvPr id="33" name="QuadreDeText 32"/>
          <p:cNvSpPr txBox="1"/>
          <p:nvPr/>
        </p:nvSpPr>
        <p:spPr>
          <a:xfrm>
            <a:off x="7723460" y="1196752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>
                <a:latin typeface="Calibri" pitchFamily="34" charset="0"/>
              </a:rPr>
              <a:t>Censurado</a:t>
            </a:r>
            <a:endParaRPr lang="ca-ES" dirty="0">
              <a:latin typeface="Calibri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611560" y="1412776"/>
            <a:ext cx="12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0" dirty="0" smtClean="0">
                <a:latin typeface="Calibri" pitchFamily="34" charset="0"/>
              </a:rPr>
              <a:t>1° </a:t>
            </a:r>
            <a:r>
              <a:rPr lang="ca-ES" b="0" dirty="0" err="1" smtClean="0">
                <a:latin typeface="Calibri" pitchFamily="34" charset="0"/>
              </a:rPr>
              <a:t>Paciente</a:t>
            </a:r>
            <a:endParaRPr lang="ca-ES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16 Rectángulo"/>
          <p:cNvSpPr>
            <a:spLocks noChangeArrowheads="1"/>
          </p:cNvSpPr>
          <p:nvPr/>
        </p:nvSpPr>
        <p:spPr bwMode="auto">
          <a:xfrm>
            <a:off x="334396" y="119558"/>
            <a:ext cx="8454003" cy="86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 algn="just" defTabSz="910986" eaLnBrk="0" hangingPunct="0"/>
            <a:r>
              <a:rPr lang="es-ES" sz="2500" b="1" dirty="0" smtClean="0">
                <a:solidFill>
                  <a:schemeClr val="tx2"/>
                </a:solidFill>
                <a:latin typeface="Verdana" pitchFamily="34" charset="0"/>
              </a:rPr>
              <a:t>Análisis de supervivencia: muerte como evento competitivo</a:t>
            </a:r>
            <a:endParaRPr lang="es-ES" sz="25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196752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4713" y="1196752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800" b="0" dirty="0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560" y="1556792"/>
            <a:ext cx="8280920" cy="3456547"/>
            <a:chOff x="-2" y="932"/>
            <a:chExt cx="5926" cy="2598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-2" y="2356"/>
              <a:ext cx="1806" cy="862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solidFill>
                    <a:schemeClr val="tx1"/>
                  </a:solidFill>
                  <a:latin typeface="Calibri" pitchFamily="34" charset="0"/>
                </a:rPr>
                <a:t>Artroplastia</a:t>
              </a:r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Calibri" pitchFamily="34" charset="0"/>
                </a:rPr>
                <a:t>Primària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1492" y="932"/>
              <a:ext cx="2834" cy="786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latin typeface="Calibri" pitchFamily="34" charset="0"/>
                </a:rPr>
                <a:t>Evento</a:t>
              </a:r>
              <a:r>
                <a:rPr lang="en-US" b="1" dirty="0" smtClean="0">
                  <a:latin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</a:rPr>
                <a:t>competitivo</a:t>
              </a:r>
              <a:r>
                <a:rPr lang="en-US" b="1" dirty="0" smtClean="0">
                  <a:latin typeface="Calibri" pitchFamily="34" charset="0"/>
                </a:rPr>
                <a:t>: </a:t>
              </a:r>
            </a:p>
            <a:p>
              <a:pPr algn="ctr" eaLnBrk="0" hangingPunct="0"/>
              <a:r>
                <a:rPr lang="en-US" dirty="0" err="1" smtClean="0">
                  <a:latin typeface="Calibri" pitchFamily="34" charset="0"/>
                </a:rPr>
                <a:t>Muerte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605" y="2285"/>
              <a:ext cx="2319" cy="1245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0" hangingPunct="0"/>
              <a:endParaRPr lang="en-US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fr-FR" dirty="0" err="1" smtClean="0">
                  <a:latin typeface="Calibri" pitchFamily="34" charset="0"/>
                </a:rPr>
                <a:t>Evento</a:t>
              </a:r>
              <a:r>
                <a:rPr lang="fr-FR" dirty="0" smtClean="0">
                  <a:latin typeface="Calibri" pitchFamily="34" charset="0"/>
                </a:rPr>
                <a:t> de </a:t>
              </a:r>
              <a:r>
                <a:rPr lang="fr-FR" dirty="0" err="1" smtClean="0">
                  <a:latin typeface="Calibri" pitchFamily="34" charset="0"/>
                </a:rPr>
                <a:t>interés</a:t>
              </a:r>
              <a:r>
                <a:rPr lang="fr-FR" dirty="0" smtClean="0">
                  <a:latin typeface="Calibri" pitchFamily="34" charset="0"/>
                </a:rPr>
                <a:t>: </a:t>
              </a:r>
            </a:p>
            <a:p>
              <a:pPr algn="ctr" eaLnBrk="0" hangingPunct="0"/>
              <a:r>
                <a:rPr lang="fr-FR" dirty="0" err="1" smtClean="0">
                  <a:latin typeface="Calibri" pitchFamily="34" charset="0"/>
                </a:rPr>
                <a:t>Artroplastia</a:t>
              </a:r>
              <a:r>
                <a:rPr lang="fr-FR" dirty="0" smtClean="0">
                  <a:latin typeface="Calibri" pitchFamily="34" charset="0"/>
                </a:rPr>
                <a:t> de </a:t>
              </a:r>
              <a:r>
                <a:rPr lang="fr-FR" dirty="0" err="1" smtClean="0">
                  <a:latin typeface="Calibri" pitchFamily="34" charset="0"/>
                </a:rPr>
                <a:t>Revisión</a:t>
              </a:r>
              <a:r>
                <a:rPr lang="en-US" b="0" dirty="0" smtClean="0">
                  <a:latin typeface="Calibri" pitchFamily="34" charset="0"/>
                </a:rPr>
                <a:t> </a:t>
              </a:r>
              <a:endParaRPr lang="en-US" b="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771" y="1472"/>
              <a:ext cx="670" cy="858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326" y="1325"/>
              <a:ext cx="1082" cy="884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1853" y="2749"/>
              <a:ext cx="1700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" name="25 Flecha derecha"/>
          <p:cNvSpPr/>
          <p:nvPr/>
        </p:nvSpPr>
        <p:spPr>
          <a:xfrm>
            <a:off x="3635896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860032" y="5373216"/>
            <a:ext cx="40324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Sesgo del RIESGO DE REVISIÓN</a:t>
            </a:r>
            <a:endParaRPr lang="ca-ES" dirty="0" smtClean="0">
              <a:latin typeface="Calibri" pitchFamily="34" charset="0"/>
            </a:endParaRPr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6876256" y="2348880"/>
            <a:ext cx="936104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16200000" flipH="1">
            <a:off x="6876256" y="2492896"/>
            <a:ext cx="936104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4538" y="5211517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 smtClean="0">
                <a:latin typeface="Calibri" pitchFamily="34" charset="0"/>
              </a:rPr>
              <a:t>KAPLAN-MEIER</a:t>
            </a:r>
            <a:r>
              <a:rPr lang="ca-ES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ca-ES" dirty="0" smtClean="0">
                <a:latin typeface="Calibri" pitchFamily="34" charset="0"/>
              </a:rPr>
              <a:t>CÀLCULO SUPERVIVÈNCIA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16" y="1206500"/>
            <a:ext cx="749769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au de tancament 7"/>
          <p:cNvSpPr/>
          <p:nvPr/>
        </p:nvSpPr>
        <p:spPr>
          <a:xfrm>
            <a:off x="7467600" y="1206500"/>
            <a:ext cx="309508" cy="108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Fletxa dreta 8"/>
          <p:cNvSpPr/>
          <p:nvPr/>
        </p:nvSpPr>
        <p:spPr>
          <a:xfrm rot="19404482">
            <a:off x="6377104" y="2128001"/>
            <a:ext cx="1104900" cy="31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/>
          <p:cNvSpPr txBox="1"/>
          <p:nvPr/>
        </p:nvSpPr>
        <p:spPr bwMode="auto">
          <a:xfrm>
            <a:off x="5410200" y="2743084"/>
            <a:ext cx="34913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Modelo </a:t>
            </a:r>
            <a:r>
              <a:rPr lang="ca-ES" sz="28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Fine</a:t>
            </a:r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y Gray</a:t>
            </a:r>
          </a:p>
          <a:p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a-ES" sz="28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eventos</a:t>
            </a:r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a-ES" sz="28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competitivos</a:t>
            </a:r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17" y="876300"/>
            <a:ext cx="8778058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etxa dreta 13"/>
          <p:cNvSpPr/>
          <p:nvPr/>
        </p:nvSpPr>
        <p:spPr>
          <a:xfrm rot="2370405">
            <a:off x="4790415" y="4200311"/>
            <a:ext cx="648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QuadreDeText 14"/>
          <p:cNvSpPr txBox="1"/>
          <p:nvPr/>
        </p:nvSpPr>
        <p:spPr bwMode="auto">
          <a:xfrm>
            <a:off x="5410200" y="4103096"/>
            <a:ext cx="30040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ca-ES" sz="28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Encabezado</a:t>
            </a:r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</a:p>
          <a:p>
            <a:pPr algn="just"/>
            <a:r>
              <a:rPr lang="ca-ES" sz="28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columna de la </a:t>
            </a:r>
            <a:r>
              <a:rPr lang="ca-ES" sz="2800" b="1" dirty="0" err="1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tabla</a:t>
            </a:r>
            <a:endParaRPr lang="ca-ES" sz="28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etxa dreta 15"/>
          <p:cNvSpPr/>
          <p:nvPr/>
        </p:nvSpPr>
        <p:spPr>
          <a:xfrm rot="2370405">
            <a:off x="2339315" y="4200311"/>
            <a:ext cx="648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>
            <a:off x="2667000" y="4533982"/>
            <a:ext cx="2743200" cy="7365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sz="2800" b="1" dirty="0" smtClean="0">
                <a:latin typeface="Times New Roman" pitchFamily="18" charset="0"/>
                <a:cs typeface="Times New Roman" pitchFamily="18" charset="0"/>
              </a:rPr>
              <a:t>N. de </a:t>
            </a:r>
            <a:r>
              <a:rPr lang="ca-ES" sz="2800" b="1" dirty="0" err="1" smtClean="0">
                <a:latin typeface="Times New Roman" pitchFamily="18" charset="0"/>
                <a:cs typeface="Times New Roman" pitchFamily="18" charset="0"/>
              </a:rPr>
              <a:t>columnas</a:t>
            </a:r>
            <a:endParaRPr lang="ca-E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051" y="1922640"/>
            <a:ext cx="6223057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53" y="1206500"/>
            <a:ext cx="7411065" cy="48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ectangle 22"/>
          <p:cNvSpPr/>
          <p:nvPr/>
        </p:nvSpPr>
        <p:spPr>
          <a:xfrm>
            <a:off x="381000" y="226324"/>
            <a:ext cx="85205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0986" eaLnBrk="0" hangingPunct="0"/>
            <a:r>
              <a:rPr lang="es-ES" sz="2500" b="1" dirty="0" smtClean="0">
                <a:solidFill>
                  <a:schemeClr val="tx2"/>
                </a:solidFill>
                <a:latin typeface="Verdana" pitchFamily="34" charset="0"/>
              </a:rPr>
              <a:t>Modelo Fine y Gray y </a:t>
            </a:r>
            <a:r>
              <a:rPr lang="es-ES" sz="2500" b="1" dirty="0" err="1" smtClean="0">
                <a:solidFill>
                  <a:schemeClr val="tx2"/>
                </a:solidFill>
                <a:latin typeface="Verdana" pitchFamily="34" charset="0"/>
              </a:rPr>
              <a:t>taxa</a:t>
            </a:r>
            <a:r>
              <a:rPr lang="es-ES" sz="2500" b="1" dirty="0" smtClean="0">
                <a:solidFill>
                  <a:schemeClr val="tx2"/>
                </a:solidFill>
                <a:latin typeface="Verdana" pitchFamily="34" charset="0"/>
              </a:rPr>
              <a:t> de revisión</a:t>
            </a:r>
            <a:endParaRPr lang="es-ES" sz="25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6" grpId="2" animBg="1"/>
      <p:bldP spid="20" grpId="0" animBg="1"/>
      <p:bldP spid="20" grpId="1" animBg="1"/>
      <p:bldP spid="20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48" y="935038"/>
            <a:ext cx="7889565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arrodonit 5"/>
          <p:cNvSpPr/>
          <p:nvPr/>
        </p:nvSpPr>
        <p:spPr>
          <a:xfrm>
            <a:off x="3490617" y="3622557"/>
            <a:ext cx="5080000" cy="1104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genera un archivo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eps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y el</a:t>
            </a: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código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LaTeX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correspondiente</a:t>
            </a:r>
            <a:endParaRPr lang="ca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a-ES" dirty="0"/>
          </a:p>
        </p:txBody>
      </p:sp>
      <p:sp>
        <p:nvSpPr>
          <p:cNvPr id="8" name="Fletxa dreta 7"/>
          <p:cNvSpPr/>
          <p:nvPr/>
        </p:nvSpPr>
        <p:spPr>
          <a:xfrm rot="19804899" flipV="1">
            <a:off x="1084814" y="4805504"/>
            <a:ext cx="2552889" cy="92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Oval 8"/>
          <p:cNvSpPr/>
          <p:nvPr/>
        </p:nvSpPr>
        <p:spPr>
          <a:xfrm>
            <a:off x="464148" y="5528295"/>
            <a:ext cx="1409700" cy="288305"/>
          </a:xfrm>
          <a:prstGeom prst="ellipse">
            <a:avLst/>
          </a:prstGeom>
          <a:noFill/>
          <a:ln>
            <a:solidFill>
              <a:srgbClr val="C0000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848" y="2506557"/>
            <a:ext cx="5939171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etxa dreta 11"/>
          <p:cNvSpPr/>
          <p:nvPr/>
        </p:nvSpPr>
        <p:spPr>
          <a:xfrm>
            <a:off x="3771900" y="2552276"/>
            <a:ext cx="15113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arrodonit 12"/>
          <p:cNvSpPr/>
          <p:nvPr/>
        </p:nvSpPr>
        <p:spPr>
          <a:xfrm>
            <a:off x="5463519" y="2140795"/>
            <a:ext cx="289019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Colocación de la figura en el texto</a:t>
            </a:r>
            <a:endParaRPr lang="ca-E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848" y="935038"/>
            <a:ext cx="5259265" cy="565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QuadreDeText 13"/>
          <p:cNvSpPr txBox="1"/>
          <p:nvPr/>
        </p:nvSpPr>
        <p:spPr bwMode="auto">
          <a:xfrm>
            <a:off x="464148" y="241713"/>
            <a:ext cx="248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ca-ES" sz="2800" b="1" dirty="0" err="1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Funnel</a:t>
            </a:r>
            <a:r>
              <a:rPr lang="ca-ES" sz="2800" b="1" dirty="0" smtClean="0">
                <a:solidFill>
                  <a:srgbClr val="002776"/>
                </a:solidFill>
                <a:latin typeface="Verdana" pitchFamily="34" charset="0"/>
                <a:cs typeface="Times New Roman" pitchFamily="18" charset="0"/>
              </a:rPr>
              <a:t> 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Muchas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Gracias</a:t>
            </a: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!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 bwMode="auto">
          <a:xfrm>
            <a:off x="684213" y="43656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7D4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Artroplastia</a:t>
            </a:r>
            <a:r>
              <a:rPr kumimoji="0" lang="ca-ES" sz="3600" b="1" i="0" u="none" strike="noStrike" kern="1200" cap="none" spc="0" normalizeH="0" noProof="0" dirty="0" smtClean="0">
                <a:ln>
                  <a:noFill/>
                </a:ln>
                <a:solidFill>
                  <a:srgbClr val="E47D4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de </a:t>
            </a:r>
            <a:r>
              <a:rPr kumimoji="0" lang="ca-E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E47D4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rodilla</a:t>
            </a:r>
            <a:endParaRPr kumimoji="0" lang="ca-ES" sz="3600" b="1" i="0" u="none" strike="noStrike" kern="1200" cap="none" spc="0" normalizeH="0" baseline="0" noProof="0" dirty="0">
              <a:ln>
                <a:noFill/>
              </a:ln>
              <a:solidFill>
                <a:srgbClr val="E47D49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07988" y="491145"/>
            <a:ext cx="8423275" cy="630237"/>
          </a:xfrm>
        </p:spPr>
        <p:txBody>
          <a:bodyPr/>
          <a:lstStyle/>
          <a:p>
            <a:r>
              <a:rPr lang="ca-ES" dirty="0" err="1" smtClean="0">
                <a:latin typeface="Verdana" pitchFamily="34" charset="0"/>
              </a:rPr>
              <a:t>Artroplastia</a:t>
            </a:r>
            <a:r>
              <a:rPr lang="ca-ES" dirty="0" smtClean="0">
                <a:latin typeface="Verdana" pitchFamily="34" charset="0"/>
              </a:rPr>
              <a:t> de </a:t>
            </a:r>
            <a:r>
              <a:rPr lang="ca-ES" dirty="0" err="1" smtClean="0">
                <a:latin typeface="Verdana" pitchFamily="34" charset="0"/>
              </a:rPr>
              <a:t>rodilla</a:t>
            </a:r>
            <a:endParaRPr lang="ca-ES" dirty="0">
              <a:latin typeface="Verdana" pitchFamily="34" charset="0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7" name="Rectangle 6"/>
          <p:cNvSpPr/>
          <p:nvPr/>
        </p:nvSpPr>
        <p:spPr>
          <a:xfrm>
            <a:off x="407988" y="1121382"/>
            <a:ext cx="8278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Verdana" pitchFamily="34" charset="0"/>
              </a:rPr>
              <a:t>La artroplastia de rodilla (por artrosis severa </a:t>
            </a:r>
            <a:r>
              <a:rPr lang="es-ES" sz="2000" dirty="0" err="1" smtClean="0">
                <a:latin typeface="Verdana" pitchFamily="34" charset="0"/>
              </a:rPr>
              <a:t>invalidante</a:t>
            </a:r>
            <a:r>
              <a:rPr lang="es-ES" sz="2000" dirty="0" smtClean="0">
                <a:latin typeface="Verdana" pitchFamily="34" charset="0"/>
              </a:rPr>
              <a:t>) es una cirugía para reemplazar una o varias superficies de la articulación de la rodilla empleando una prótesis.</a:t>
            </a:r>
            <a:endParaRPr lang="ca-ES" sz="2000" b="0" dirty="0">
              <a:latin typeface="Verdana" pitchFamily="34" charset="0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92" y="2365016"/>
            <a:ext cx="3970191" cy="33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QuadreDeText 7"/>
          <p:cNvSpPr txBox="1"/>
          <p:nvPr/>
        </p:nvSpPr>
        <p:spPr bwMode="auto">
          <a:xfrm>
            <a:off x="4114800" y="2137045"/>
            <a:ext cx="4716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endParaRPr lang="ca-ES" sz="28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b="5905"/>
          <a:stretch>
            <a:fillRect/>
          </a:stretch>
        </p:blipFill>
        <p:spPr bwMode="auto">
          <a:xfrm>
            <a:off x="4366949" y="2226111"/>
            <a:ext cx="4493277" cy="36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a lliure 8"/>
          <p:cNvSpPr/>
          <p:nvPr/>
        </p:nvSpPr>
        <p:spPr>
          <a:xfrm>
            <a:off x="1511300" y="3035300"/>
            <a:ext cx="1389215" cy="1293317"/>
          </a:xfrm>
          <a:custGeom>
            <a:avLst/>
            <a:gdLst>
              <a:gd name="connsiteX0" fmla="*/ 349250 w 1389215"/>
              <a:gd name="connsiteY0" fmla="*/ 1257300 h 1293317"/>
              <a:gd name="connsiteX1" fmla="*/ 311150 w 1389215"/>
              <a:gd name="connsiteY1" fmla="*/ 1238250 h 1293317"/>
              <a:gd name="connsiteX2" fmla="*/ 273050 w 1389215"/>
              <a:gd name="connsiteY2" fmla="*/ 1225550 h 1293317"/>
              <a:gd name="connsiteX3" fmla="*/ 228600 w 1389215"/>
              <a:gd name="connsiteY3" fmla="*/ 1212850 h 1293317"/>
              <a:gd name="connsiteX4" fmla="*/ 209550 w 1389215"/>
              <a:gd name="connsiteY4" fmla="*/ 1200150 h 1293317"/>
              <a:gd name="connsiteX5" fmla="*/ 184150 w 1389215"/>
              <a:gd name="connsiteY5" fmla="*/ 1193800 h 1293317"/>
              <a:gd name="connsiteX6" fmla="*/ 165100 w 1389215"/>
              <a:gd name="connsiteY6" fmla="*/ 1187450 h 1293317"/>
              <a:gd name="connsiteX7" fmla="*/ 101600 w 1389215"/>
              <a:gd name="connsiteY7" fmla="*/ 1149350 h 1293317"/>
              <a:gd name="connsiteX8" fmla="*/ 82550 w 1389215"/>
              <a:gd name="connsiteY8" fmla="*/ 1136650 h 1293317"/>
              <a:gd name="connsiteX9" fmla="*/ 63500 w 1389215"/>
              <a:gd name="connsiteY9" fmla="*/ 1123950 h 1293317"/>
              <a:gd name="connsiteX10" fmla="*/ 44450 w 1389215"/>
              <a:gd name="connsiteY10" fmla="*/ 1104900 h 1293317"/>
              <a:gd name="connsiteX11" fmla="*/ 25400 w 1389215"/>
              <a:gd name="connsiteY11" fmla="*/ 1066800 h 1293317"/>
              <a:gd name="connsiteX12" fmla="*/ 12700 w 1389215"/>
              <a:gd name="connsiteY12" fmla="*/ 1028700 h 1293317"/>
              <a:gd name="connsiteX13" fmla="*/ 0 w 1389215"/>
              <a:gd name="connsiteY13" fmla="*/ 977900 h 1293317"/>
              <a:gd name="connsiteX14" fmla="*/ 6350 w 1389215"/>
              <a:gd name="connsiteY14" fmla="*/ 812800 h 1293317"/>
              <a:gd name="connsiteX15" fmla="*/ 31750 w 1389215"/>
              <a:gd name="connsiteY15" fmla="*/ 723900 h 1293317"/>
              <a:gd name="connsiteX16" fmla="*/ 69850 w 1389215"/>
              <a:gd name="connsiteY16" fmla="*/ 654050 h 1293317"/>
              <a:gd name="connsiteX17" fmla="*/ 88900 w 1389215"/>
              <a:gd name="connsiteY17" fmla="*/ 603250 h 1293317"/>
              <a:gd name="connsiteX18" fmla="*/ 101600 w 1389215"/>
              <a:gd name="connsiteY18" fmla="*/ 558800 h 1293317"/>
              <a:gd name="connsiteX19" fmla="*/ 114300 w 1389215"/>
              <a:gd name="connsiteY19" fmla="*/ 539750 h 1293317"/>
              <a:gd name="connsiteX20" fmla="*/ 120650 w 1389215"/>
              <a:gd name="connsiteY20" fmla="*/ 508000 h 1293317"/>
              <a:gd name="connsiteX21" fmla="*/ 127000 w 1389215"/>
              <a:gd name="connsiteY21" fmla="*/ 488950 h 1293317"/>
              <a:gd name="connsiteX22" fmla="*/ 139700 w 1389215"/>
              <a:gd name="connsiteY22" fmla="*/ 425450 h 1293317"/>
              <a:gd name="connsiteX23" fmla="*/ 152400 w 1389215"/>
              <a:gd name="connsiteY23" fmla="*/ 387350 h 1293317"/>
              <a:gd name="connsiteX24" fmla="*/ 158750 w 1389215"/>
              <a:gd name="connsiteY24" fmla="*/ 368300 h 1293317"/>
              <a:gd name="connsiteX25" fmla="*/ 184150 w 1389215"/>
              <a:gd name="connsiteY25" fmla="*/ 298450 h 1293317"/>
              <a:gd name="connsiteX26" fmla="*/ 196850 w 1389215"/>
              <a:gd name="connsiteY26" fmla="*/ 222250 h 1293317"/>
              <a:gd name="connsiteX27" fmla="*/ 203200 w 1389215"/>
              <a:gd name="connsiteY27" fmla="*/ 165100 h 1293317"/>
              <a:gd name="connsiteX28" fmla="*/ 228600 w 1389215"/>
              <a:gd name="connsiteY28" fmla="*/ 152400 h 1293317"/>
              <a:gd name="connsiteX29" fmla="*/ 247650 w 1389215"/>
              <a:gd name="connsiteY29" fmla="*/ 139700 h 1293317"/>
              <a:gd name="connsiteX30" fmla="*/ 317500 w 1389215"/>
              <a:gd name="connsiteY30" fmla="*/ 152400 h 1293317"/>
              <a:gd name="connsiteX31" fmla="*/ 349250 w 1389215"/>
              <a:gd name="connsiteY31" fmla="*/ 158750 h 1293317"/>
              <a:gd name="connsiteX32" fmla="*/ 419100 w 1389215"/>
              <a:gd name="connsiteY32" fmla="*/ 184150 h 1293317"/>
              <a:gd name="connsiteX33" fmla="*/ 609600 w 1389215"/>
              <a:gd name="connsiteY33" fmla="*/ 177800 h 1293317"/>
              <a:gd name="connsiteX34" fmla="*/ 647700 w 1389215"/>
              <a:gd name="connsiteY34" fmla="*/ 165100 h 1293317"/>
              <a:gd name="connsiteX35" fmla="*/ 692150 w 1389215"/>
              <a:gd name="connsiteY35" fmla="*/ 139700 h 1293317"/>
              <a:gd name="connsiteX36" fmla="*/ 730250 w 1389215"/>
              <a:gd name="connsiteY36" fmla="*/ 120650 h 1293317"/>
              <a:gd name="connsiteX37" fmla="*/ 762000 w 1389215"/>
              <a:gd name="connsiteY37" fmla="*/ 82550 h 1293317"/>
              <a:gd name="connsiteX38" fmla="*/ 800100 w 1389215"/>
              <a:gd name="connsiteY38" fmla="*/ 19050 h 1293317"/>
              <a:gd name="connsiteX39" fmla="*/ 812800 w 1389215"/>
              <a:gd name="connsiteY39" fmla="*/ 0 h 1293317"/>
              <a:gd name="connsiteX40" fmla="*/ 831850 w 1389215"/>
              <a:gd name="connsiteY40" fmla="*/ 88900 h 1293317"/>
              <a:gd name="connsiteX41" fmla="*/ 838200 w 1389215"/>
              <a:gd name="connsiteY41" fmla="*/ 285750 h 1293317"/>
              <a:gd name="connsiteX42" fmla="*/ 844550 w 1389215"/>
              <a:gd name="connsiteY42" fmla="*/ 304800 h 1293317"/>
              <a:gd name="connsiteX43" fmla="*/ 857250 w 1389215"/>
              <a:gd name="connsiteY43" fmla="*/ 381000 h 1293317"/>
              <a:gd name="connsiteX44" fmla="*/ 869950 w 1389215"/>
              <a:gd name="connsiteY44" fmla="*/ 438150 h 1293317"/>
              <a:gd name="connsiteX45" fmla="*/ 882650 w 1389215"/>
              <a:gd name="connsiteY45" fmla="*/ 463550 h 1293317"/>
              <a:gd name="connsiteX46" fmla="*/ 895350 w 1389215"/>
              <a:gd name="connsiteY46" fmla="*/ 520700 h 1293317"/>
              <a:gd name="connsiteX47" fmla="*/ 908050 w 1389215"/>
              <a:gd name="connsiteY47" fmla="*/ 571500 h 1293317"/>
              <a:gd name="connsiteX48" fmla="*/ 920750 w 1389215"/>
              <a:gd name="connsiteY48" fmla="*/ 590550 h 1293317"/>
              <a:gd name="connsiteX49" fmla="*/ 946150 w 1389215"/>
              <a:gd name="connsiteY49" fmla="*/ 654050 h 1293317"/>
              <a:gd name="connsiteX50" fmla="*/ 946150 w 1389215"/>
              <a:gd name="connsiteY50" fmla="*/ 654050 h 1293317"/>
              <a:gd name="connsiteX51" fmla="*/ 965200 w 1389215"/>
              <a:gd name="connsiteY51" fmla="*/ 711200 h 1293317"/>
              <a:gd name="connsiteX52" fmla="*/ 971550 w 1389215"/>
              <a:gd name="connsiteY52" fmla="*/ 730250 h 1293317"/>
              <a:gd name="connsiteX53" fmla="*/ 984250 w 1389215"/>
              <a:gd name="connsiteY53" fmla="*/ 749300 h 1293317"/>
              <a:gd name="connsiteX54" fmla="*/ 990600 w 1389215"/>
              <a:gd name="connsiteY54" fmla="*/ 768350 h 1293317"/>
              <a:gd name="connsiteX55" fmla="*/ 1003300 w 1389215"/>
              <a:gd name="connsiteY55" fmla="*/ 800100 h 1293317"/>
              <a:gd name="connsiteX56" fmla="*/ 1022350 w 1389215"/>
              <a:gd name="connsiteY56" fmla="*/ 838200 h 1293317"/>
              <a:gd name="connsiteX57" fmla="*/ 1028700 w 1389215"/>
              <a:gd name="connsiteY57" fmla="*/ 857250 h 1293317"/>
              <a:gd name="connsiteX58" fmla="*/ 1054100 w 1389215"/>
              <a:gd name="connsiteY58" fmla="*/ 895350 h 1293317"/>
              <a:gd name="connsiteX59" fmla="*/ 1073150 w 1389215"/>
              <a:gd name="connsiteY59" fmla="*/ 939800 h 1293317"/>
              <a:gd name="connsiteX60" fmla="*/ 1092200 w 1389215"/>
              <a:gd name="connsiteY60" fmla="*/ 958850 h 1293317"/>
              <a:gd name="connsiteX61" fmla="*/ 1111250 w 1389215"/>
              <a:gd name="connsiteY61" fmla="*/ 996950 h 1293317"/>
              <a:gd name="connsiteX62" fmla="*/ 1149350 w 1389215"/>
              <a:gd name="connsiteY62" fmla="*/ 1060450 h 1293317"/>
              <a:gd name="connsiteX63" fmla="*/ 1162050 w 1389215"/>
              <a:gd name="connsiteY63" fmla="*/ 1079500 h 1293317"/>
              <a:gd name="connsiteX64" fmla="*/ 1200150 w 1389215"/>
              <a:gd name="connsiteY64" fmla="*/ 1117600 h 1293317"/>
              <a:gd name="connsiteX65" fmla="*/ 1219200 w 1389215"/>
              <a:gd name="connsiteY65" fmla="*/ 1136650 h 1293317"/>
              <a:gd name="connsiteX66" fmla="*/ 1244600 w 1389215"/>
              <a:gd name="connsiteY66" fmla="*/ 1143000 h 1293317"/>
              <a:gd name="connsiteX67" fmla="*/ 1308100 w 1389215"/>
              <a:gd name="connsiteY67" fmla="*/ 1187450 h 1293317"/>
              <a:gd name="connsiteX68" fmla="*/ 1346200 w 1389215"/>
              <a:gd name="connsiteY68" fmla="*/ 1200150 h 1293317"/>
              <a:gd name="connsiteX69" fmla="*/ 1339850 w 1389215"/>
              <a:gd name="connsiteY69" fmla="*/ 1231900 h 1293317"/>
              <a:gd name="connsiteX70" fmla="*/ 965200 w 1389215"/>
              <a:gd name="connsiteY70" fmla="*/ 1225550 h 1293317"/>
              <a:gd name="connsiteX71" fmla="*/ 901700 w 1389215"/>
              <a:gd name="connsiteY71" fmla="*/ 1219200 h 1293317"/>
              <a:gd name="connsiteX72" fmla="*/ 876300 w 1389215"/>
              <a:gd name="connsiteY72" fmla="*/ 1181100 h 1293317"/>
              <a:gd name="connsiteX73" fmla="*/ 844550 w 1389215"/>
              <a:gd name="connsiteY73" fmla="*/ 1143000 h 1293317"/>
              <a:gd name="connsiteX74" fmla="*/ 825500 w 1389215"/>
              <a:gd name="connsiteY74" fmla="*/ 1123950 h 1293317"/>
              <a:gd name="connsiteX75" fmla="*/ 793750 w 1389215"/>
              <a:gd name="connsiteY75" fmla="*/ 1035050 h 1293317"/>
              <a:gd name="connsiteX76" fmla="*/ 774700 w 1389215"/>
              <a:gd name="connsiteY76" fmla="*/ 1003300 h 1293317"/>
              <a:gd name="connsiteX77" fmla="*/ 762000 w 1389215"/>
              <a:gd name="connsiteY77" fmla="*/ 965200 h 1293317"/>
              <a:gd name="connsiteX78" fmla="*/ 749300 w 1389215"/>
              <a:gd name="connsiteY78" fmla="*/ 933450 h 1293317"/>
              <a:gd name="connsiteX79" fmla="*/ 742950 w 1389215"/>
              <a:gd name="connsiteY79" fmla="*/ 914400 h 1293317"/>
              <a:gd name="connsiteX80" fmla="*/ 730250 w 1389215"/>
              <a:gd name="connsiteY80" fmla="*/ 895350 h 1293317"/>
              <a:gd name="connsiteX81" fmla="*/ 723900 w 1389215"/>
              <a:gd name="connsiteY81" fmla="*/ 869950 h 1293317"/>
              <a:gd name="connsiteX82" fmla="*/ 711200 w 1389215"/>
              <a:gd name="connsiteY82" fmla="*/ 831850 h 1293317"/>
              <a:gd name="connsiteX83" fmla="*/ 698500 w 1389215"/>
              <a:gd name="connsiteY83" fmla="*/ 774700 h 1293317"/>
              <a:gd name="connsiteX84" fmla="*/ 685800 w 1389215"/>
              <a:gd name="connsiteY84" fmla="*/ 742950 h 1293317"/>
              <a:gd name="connsiteX85" fmla="*/ 673100 w 1389215"/>
              <a:gd name="connsiteY85" fmla="*/ 704850 h 1293317"/>
              <a:gd name="connsiteX86" fmla="*/ 666750 w 1389215"/>
              <a:gd name="connsiteY86" fmla="*/ 685800 h 1293317"/>
              <a:gd name="connsiteX87" fmla="*/ 628650 w 1389215"/>
              <a:gd name="connsiteY87" fmla="*/ 641350 h 1293317"/>
              <a:gd name="connsiteX88" fmla="*/ 603250 w 1389215"/>
              <a:gd name="connsiteY88" fmla="*/ 609600 h 1293317"/>
              <a:gd name="connsiteX89" fmla="*/ 546100 w 1389215"/>
              <a:gd name="connsiteY89" fmla="*/ 590550 h 1293317"/>
              <a:gd name="connsiteX90" fmla="*/ 457200 w 1389215"/>
              <a:gd name="connsiteY90" fmla="*/ 609600 h 1293317"/>
              <a:gd name="connsiteX91" fmla="*/ 419100 w 1389215"/>
              <a:gd name="connsiteY91" fmla="*/ 635000 h 1293317"/>
              <a:gd name="connsiteX92" fmla="*/ 400050 w 1389215"/>
              <a:gd name="connsiteY92" fmla="*/ 666750 h 1293317"/>
              <a:gd name="connsiteX93" fmla="*/ 387350 w 1389215"/>
              <a:gd name="connsiteY93" fmla="*/ 685800 h 1293317"/>
              <a:gd name="connsiteX94" fmla="*/ 381000 w 1389215"/>
              <a:gd name="connsiteY94" fmla="*/ 711200 h 1293317"/>
              <a:gd name="connsiteX95" fmla="*/ 374650 w 1389215"/>
              <a:gd name="connsiteY95" fmla="*/ 730250 h 1293317"/>
              <a:gd name="connsiteX96" fmla="*/ 361950 w 1389215"/>
              <a:gd name="connsiteY96" fmla="*/ 838200 h 1293317"/>
              <a:gd name="connsiteX97" fmla="*/ 355600 w 1389215"/>
              <a:gd name="connsiteY97" fmla="*/ 933450 h 1293317"/>
              <a:gd name="connsiteX98" fmla="*/ 342900 w 1389215"/>
              <a:gd name="connsiteY98" fmla="*/ 1016000 h 1293317"/>
              <a:gd name="connsiteX99" fmla="*/ 349250 w 1389215"/>
              <a:gd name="connsiteY99" fmla="*/ 1155700 h 1293317"/>
              <a:gd name="connsiteX100" fmla="*/ 349250 w 1389215"/>
              <a:gd name="connsiteY100" fmla="*/ 1257300 h 12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389215" h="1293317">
                <a:moveTo>
                  <a:pt x="349250" y="1257300"/>
                </a:moveTo>
                <a:cubicBezTo>
                  <a:pt x="342900" y="1271058"/>
                  <a:pt x="385008" y="1271076"/>
                  <a:pt x="311150" y="1238250"/>
                </a:cubicBezTo>
                <a:cubicBezTo>
                  <a:pt x="298917" y="1232813"/>
                  <a:pt x="286037" y="1228797"/>
                  <a:pt x="273050" y="1225550"/>
                </a:cubicBezTo>
                <a:cubicBezTo>
                  <a:pt x="264912" y="1223515"/>
                  <a:pt x="237710" y="1217405"/>
                  <a:pt x="228600" y="1212850"/>
                </a:cubicBezTo>
                <a:cubicBezTo>
                  <a:pt x="221774" y="1209437"/>
                  <a:pt x="216565" y="1203156"/>
                  <a:pt x="209550" y="1200150"/>
                </a:cubicBezTo>
                <a:cubicBezTo>
                  <a:pt x="201528" y="1196712"/>
                  <a:pt x="192541" y="1196198"/>
                  <a:pt x="184150" y="1193800"/>
                </a:cubicBezTo>
                <a:cubicBezTo>
                  <a:pt x="177714" y="1191961"/>
                  <a:pt x="171252" y="1190087"/>
                  <a:pt x="165100" y="1187450"/>
                </a:cubicBezTo>
                <a:cubicBezTo>
                  <a:pt x="137764" y="1175734"/>
                  <a:pt x="128685" y="1167407"/>
                  <a:pt x="101600" y="1149350"/>
                </a:cubicBezTo>
                <a:lnTo>
                  <a:pt x="82550" y="1136650"/>
                </a:lnTo>
                <a:cubicBezTo>
                  <a:pt x="76200" y="1132417"/>
                  <a:pt x="68896" y="1129346"/>
                  <a:pt x="63500" y="1123950"/>
                </a:cubicBezTo>
                <a:lnTo>
                  <a:pt x="44450" y="1104900"/>
                </a:lnTo>
                <a:cubicBezTo>
                  <a:pt x="21292" y="1035425"/>
                  <a:pt x="58226" y="1140658"/>
                  <a:pt x="25400" y="1066800"/>
                </a:cubicBezTo>
                <a:cubicBezTo>
                  <a:pt x="19963" y="1054567"/>
                  <a:pt x="15947" y="1041687"/>
                  <a:pt x="12700" y="1028700"/>
                </a:cubicBezTo>
                <a:lnTo>
                  <a:pt x="0" y="977900"/>
                </a:lnTo>
                <a:cubicBezTo>
                  <a:pt x="2117" y="922867"/>
                  <a:pt x="1509" y="867661"/>
                  <a:pt x="6350" y="812800"/>
                </a:cubicBezTo>
                <a:cubicBezTo>
                  <a:pt x="6781" y="807920"/>
                  <a:pt x="25431" y="733379"/>
                  <a:pt x="31750" y="723900"/>
                </a:cubicBezTo>
                <a:cubicBezTo>
                  <a:pt x="45660" y="703035"/>
                  <a:pt x="64087" y="677100"/>
                  <a:pt x="69850" y="654050"/>
                </a:cubicBezTo>
                <a:cubicBezTo>
                  <a:pt x="86149" y="588852"/>
                  <a:pt x="63996" y="669662"/>
                  <a:pt x="88900" y="603250"/>
                </a:cubicBezTo>
                <a:cubicBezTo>
                  <a:pt x="95004" y="586974"/>
                  <a:pt x="93924" y="574152"/>
                  <a:pt x="101600" y="558800"/>
                </a:cubicBezTo>
                <a:cubicBezTo>
                  <a:pt x="105013" y="551974"/>
                  <a:pt x="110067" y="546100"/>
                  <a:pt x="114300" y="539750"/>
                </a:cubicBezTo>
                <a:cubicBezTo>
                  <a:pt x="116417" y="529167"/>
                  <a:pt x="118032" y="518471"/>
                  <a:pt x="120650" y="508000"/>
                </a:cubicBezTo>
                <a:cubicBezTo>
                  <a:pt x="122273" y="501506"/>
                  <a:pt x="125548" y="495484"/>
                  <a:pt x="127000" y="488950"/>
                </a:cubicBezTo>
                <a:cubicBezTo>
                  <a:pt x="136808" y="444814"/>
                  <a:pt x="128856" y="461597"/>
                  <a:pt x="139700" y="425450"/>
                </a:cubicBezTo>
                <a:cubicBezTo>
                  <a:pt x="143547" y="412628"/>
                  <a:pt x="148167" y="400050"/>
                  <a:pt x="152400" y="387350"/>
                </a:cubicBezTo>
                <a:cubicBezTo>
                  <a:pt x="154517" y="381000"/>
                  <a:pt x="156264" y="374515"/>
                  <a:pt x="158750" y="368300"/>
                </a:cubicBezTo>
                <a:cubicBezTo>
                  <a:pt x="166010" y="350151"/>
                  <a:pt x="180074" y="316793"/>
                  <a:pt x="184150" y="298450"/>
                </a:cubicBezTo>
                <a:cubicBezTo>
                  <a:pt x="189736" y="273313"/>
                  <a:pt x="194006" y="247843"/>
                  <a:pt x="196850" y="222250"/>
                </a:cubicBezTo>
                <a:cubicBezTo>
                  <a:pt x="198967" y="203200"/>
                  <a:pt x="195269" y="182549"/>
                  <a:pt x="203200" y="165100"/>
                </a:cubicBezTo>
                <a:cubicBezTo>
                  <a:pt x="207117" y="156482"/>
                  <a:pt x="220381" y="157096"/>
                  <a:pt x="228600" y="152400"/>
                </a:cubicBezTo>
                <a:cubicBezTo>
                  <a:pt x="235226" y="148614"/>
                  <a:pt x="241300" y="143933"/>
                  <a:pt x="247650" y="139700"/>
                </a:cubicBezTo>
                <a:lnTo>
                  <a:pt x="317500" y="152400"/>
                </a:lnTo>
                <a:cubicBezTo>
                  <a:pt x="328108" y="154389"/>
                  <a:pt x="339387" y="154367"/>
                  <a:pt x="349250" y="158750"/>
                </a:cubicBezTo>
                <a:cubicBezTo>
                  <a:pt x="424489" y="192190"/>
                  <a:pt x="310623" y="168653"/>
                  <a:pt x="419100" y="184150"/>
                </a:cubicBezTo>
                <a:cubicBezTo>
                  <a:pt x="482600" y="182033"/>
                  <a:pt x="546284" y="183076"/>
                  <a:pt x="609600" y="177800"/>
                </a:cubicBezTo>
                <a:cubicBezTo>
                  <a:pt x="622941" y="176688"/>
                  <a:pt x="647700" y="165100"/>
                  <a:pt x="647700" y="165100"/>
                </a:cubicBezTo>
                <a:cubicBezTo>
                  <a:pt x="709119" y="119036"/>
                  <a:pt x="643666" y="163942"/>
                  <a:pt x="692150" y="139700"/>
                </a:cubicBezTo>
                <a:cubicBezTo>
                  <a:pt x="741389" y="115081"/>
                  <a:pt x="682367" y="136611"/>
                  <a:pt x="730250" y="120650"/>
                </a:cubicBezTo>
                <a:cubicBezTo>
                  <a:pt x="775632" y="52577"/>
                  <a:pt x="704958" y="155889"/>
                  <a:pt x="762000" y="82550"/>
                </a:cubicBezTo>
                <a:cubicBezTo>
                  <a:pt x="795458" y="39533"/>
                  <a:pt x="778833" y="56267"/>
                  <a:pt x="800100" y="19050"/>
                </a:cubicBezTo>
                <a:cubicBezTo>
                  <a:pt x="803886" y="12424"/>
                  <a:pt x="808567" y="6350"/>
                  <a:pt x="812800" y="0"/>
                </a:cubicBezTo>
                <a:cubicBezTo>
                  <a:pt x="837290" y="36735"/>
                  <a:pt x="828420" y="16866"/>
                  <a:pt x="831850" y="88900"/>
                </a:cubicBezTo>
                <a:cubicBezTo>
                  <a:pt x="834973" y="154476"/>
                  <a:pt x="834345" y="220212"/>
                  <a:pt x="838200" y="285750"/>
                </a:cubicBezTo>
                <a:cubicBezTo>
                  <a:pt x="838593" y="292432"/>
                  <a:pt x="843237" y="298236"/>
                  <a:pt x="844550" y="304800"/>
                </a:cubicBezTo>
                <a:cubicBezTo>
                  <a:pt x="849600" y="330050"/>
                  <a:pt x="852200" y="355750"/>
                  <a:pt x="857250" y="381000"/>
                </a:cubicBezTo>
                <a:cubicBezTo>
                  <a:pt x="858974" y="389621"/>
                  <a:pt x="866107" y="427901"/>
                  <a:pt x="869950" y="438150"/>
                </a:cubicBezTo>
                <a:cubicBezTo>
                  <a:pt x="873274" y="447013"/>
                  <a:pt x="878417" y="455083"/>
                  <a:pt x="882650" y="463550"/>
                </a:cubicBezTo>
                <a:cubicBezTo>
                  <a:pt x="900123" y="568391"/>
                  <a:pt x="879718" y="458171"/>
                  <a:pt x="895350" y="520700"/>
                </a:cubicBezTo>
                <a:cubicBezTo>
                  <a:pt x="898973" y="535191"/>
                  <a:pt x="900792" y="556985"/>
                  <a:pt x="908050" y="571500"/>
                </a:cubicBezTo>
                <a:cubicBezTo>
                  <a:pt x="911463" y="578326"/>
                  <a:pt x="917552" y="583621"/>
                  <a:pt x="920750" y="590550"/>
                </a:cubicBezTo>
                <a:cubicBezTo>
                  <a:pt x="930303" y="611249"/>
                  <a:pt x="937683" y="632883"/>
                  <a:pt x="946150" y="654050"/>
                </a:cubicBezTo>
                <a:lnTo>
                  <a:pt x="946150" y="654050"/>
                </a:lnTo>
                <a:lnTo>
                  <a:pt x="965200" y="711200"/>
                </a:lnTo>
                <a:cubicBezTo>
                  <a:pt x="967317" y="717550"/>
                  <a:pt x="967837" y="724681"/>
                  <a:pt x="971550" y="730250"/>
                </a:cubicBezTo>
                <a:cubicBezTo>
                  <a:pt x="975783" y="736600"/>
                  <a:pt x="980837" y="742474"/>
                  <a:pt x="984250" y="749300"/>
                </a:cubicBezTo>
                <a:cubicBezTo>
                  <a:pt x="987243" y="755287"/>
                  <a:pt x="988250" y="762083"/>
                  <a:pt x="990600" y="768350"/>
                </a:cubicBezTo>
                <a:cubicBezTo>
                  <a:pt x="994602" y="779023"/>
                  <a:pt x="998583" y="789723"/>
                  <a:pt x="1003300" y="800100"/>
                </a:cubicBezTo>
                <a:cubicBezTo>
                  <a:pt x="1009176" y="813026"/>
                  <a:pt x="1016583" y="825225"/>
                  <a:pt x="1022350" y="838200"/>
                </a:cubicBezTo>
                <a:cubicBezTo>
                  <a:pt x="1025068" y="844317"/>
                  <a:pt x="1025449" y="851399"/>
                  <a:pt x="1028700" y="857250"/>
                </a:cubicBezTo>
                <a:cubicBezTo>
                  <a:pt x="1036113" y="870593"/>
                  <a:pt x="1049273" y="880870"/>
                  <a:pt x="1054100" y="895350"/>
                </a:cubicBezTo>
                <a:cubicBezTo>
                  <a:pt x="1059282" y="910896"/>
                  <a:pt x="1063342" y="926068"/>
                  <a:pt x="1073150" y="939800"/>
                </a:cubicBezTo>
                <a:cubicBezTo>
                  <a:pt x="1078370" y="947108"/>
                  <a:pt x="1085850" y="952500"/>
                  <a:pt x="1092200" y="958850"/>
                </a:cubicBezTo>
                <a:cubicBezTo>
                  <a:pt x="1103842" y="993777"/>
                  <a:pt x="1091555" y="962483"/>
                  <a:pt x="1111250" y="996950"/>
                </a:cubicBezTo>
                <a:cubicBezTo>
                  <a:pt x="1150302" y="1065291"/>
                  <a:pt x="1087214" y="967247"/>
                  <a:pt x="1149350" y="1060450"/>
                </a:cubicBezTo>
                <a:cubicBezTo>
                  <a:pt x="1153583" y="1066800"/>
                  <a:pt x="1156654" y="1074104"/>
                  <a:pt x="1162050" y="1079500"/>
                </a:cubicBezTo>
                <a:lnTo>
                  <a:pt x="1200150" y="1117600"/>
                </a:lnTo>
                <a:cubicBezTo>
                  <a:pt x="1206500" y="1123950"/>
                  <a:pt x="1210488" y="1134472"/>
                  <a:pt x="1219200" y="1136650"/>
                </a:cubicBezTo>
                <a:lnTo>
                  <a:pt x="1244600" y="1143000"/>
                </a:lnTo>
                <a:cubicBezTo>
                  <a:pt x="1256192" y="1151694"/>
                  <a:pt x="1298719" y="1184323"/>
                  <a:pt x="1308100" y="1187450"/>
                </a:cubicBezTo>
                <a:lnTo>
                  <a:pt x="1346200" y="1200150"/>
                </a:lnTo>
                <a:cubicBezTo>
                  <a:pt x="1356829" y="1210779"/>
                  <a:pt x="1389215" y="1231116"/>
                  <a:pt x="1339850" y="1231900"/>
                </a:cubicBezTo>
                <a:lnTo>
                  <a:pt x="965200" y="1225550"/>
                </a:lnTo>
                <a:cubicBezTo>
                  <a:pt x="944033" y="1223433"/>
                  <a:pt x="920726" y="1228713"/>
                  <a:pt x="901700" y="1219200"/>
                </a:cubicBezTo>
                <a:cubicBezTo>
                  <a:pt x="888048" y="1212374"/>
                  <a:pt x="887093" y="1191893"/>
                  <a:pt x="876300" y="1181100"/>
                </a:cubicBezTo>
                <a:cubicBezTo>
                  <a:pt x="820645" y="1125445"/>
                  <a:pt x="888753" y="1196044"/>
                  <a:pt x="844550" y="1143000"/>
                </a:cubicBezTo>
                <a:cubicBezTo>
                  <a:pt x="838801" y="1136101"/>
                  <a:pt x="831850" y="1130300"/>
                  <a:pt x="825500" y="1123950"/>
                </a:cubicBezTo>
                <a:cubicBezTo>
                  <a:pt x="817537" y="1092097"/>
                  <a:pt x="812162" y="1065737"/>
                  <a:pt x="793750" y="1035050"/>
                </a:cubicBezTo>
                <a:cubicBezTo>
                  <a:pt x="787400" y="1024467"/>
                  <a:pt x="779807" y="1014536"/>
                  <a:pt x="774700" y="1003300"/>
                </a:cubicBezTo>
                <a:cubicBezTo>
                  <a:pt x="769160" y="991113"/>
                  <a:pt x="766972" y="977629"/>
                  <a:pt x="762000" y="965200"/>
                </a:cubicBezTo>
                <a:cubicBezTo>
                  <a:pt x="757767" y="954617"/>
                  <a:pt x="753302" y="944123"/>
                  <a:pt x="749300" y="933450"/>
                </a:cubicBezTo>
                <a:cubicBezTo>
                  <a:pt x="746950" y="927183"/>
                  <a:pt x="745943" y="920387"/>
                  <a:pt x="742950" y="914400"/>
                </a:cubicBezTo>
                <a:cubicBezTo>
                  <a:pt x="739537" y="907574"/>
                  <a:pt x="734483" y="901700"/>
                  <a:pt x="730250" y="895350"/>
                </a:cubicBezTo>
                <a:cubicBezTo>
                  <a:pt x="728133" y="886883"/>
                  <a:pt x="726408" y="878309"/>
                  <a:pt x="723900" y="869950"/>
                </a:cubicBezTo>
                <a:cubicBezTo>
                  <a:pt x="720053" y="857128"/>
                  <a:pt x="714722" y="844765"/>
                  <a:pt x="711200" y="831850"/>
                </a:cubicBezTo>
                <a:cubicBezTo>
                  <a:pt x="703651" y="804169"/>
                  <a:pt x="707053" y="800360"/>
                  <a:pt x="698500" y="774700"/>
                </a:cubicBezTo>
                <a:cubicBezTo>
                  <a:pt x="694895" y="763886"/>
                  <a:pt x="689695" y="753662"/>
                  <a:pt x="685800" y="742950"/>
                </a:cubicBezTo>
                <a:cubicBezTo>
                  <a:pt x="681225" y="730369"/>
                  <a:pt x="677333" y="717550"/>
                  <a:pt x="673100" y="704850"/>
                </a:cubicBezTo>
                <a:cubicBezTo>
                  <a:pt x="670983" y="698500"/>
                  <a:pt x="670766" y="691155"/>
                  <a:pt x="666750" y="685800"/>
                </a:cubicBezTo>
                <a:cubicBezTo>
                  <a:pt x="642312" y="653216"/>
                  <a:pt x="655184" y="667884"/>
                  <a:pt x="628650" y="641350"/>
                </a:cubicBezTo>
                <a:cubicBezTo>
                  <a:pt x="621976" y="621329"/>
                  <a:pt x="625487" y="618865"/>
                  <a:pt x="603250" y="609600"/>
                </a:cubicBezTo>
                <a:cubicBezTo>
                  <a:pt x="584714" y="601877"/>
                  <a:pt x="546100" y="590550"/>
                  <a:pt x="546100" y="590550"/>
                </a:cubicBezTo>
                <a:cubicBezTo>
                  <a:pt x="516467" y="596900"/>
                  <a:pt x="485805" y="599588"/>
                  <a:pt x="457200" y="609600"/>
                </a:cubicBezTo>
                <a:cubicBezTo>
                  <a:pt x="442793" y="614642"/>
                  <a:pt x="419100" y="635000"/>
                  <a:pt x="419100" y="635000"/>
                </a:cubicBezTo>
                <a:cubicBezTo>
                  <a:pt x="412750" y="645583"/>
                  <a:pt x="406591" y="656284"/>
                  <a:pt x="400050" y="666750"/>
                </a:cubicBezTo>
                <a:cubicBezTo>
                  <a:pt x="396005" y="673222"/>
                  <a:pt x="390356" y="678785"/>
                  <a:pt x="387350" y="685800"/>
                </a:cubicBezTo>
                <a:cubicBezTo>
                  <a:pt x="383912" y="693822"/>
                  <a:pt x="383398" y="702809"/>
                  <a:pt x="381000" y="711200"/>
                </a:cubicBezTo>
                <a:cubicBezTo>
                  <a:pt x="379161" y="717636"/>
                  <a:pt x="376767" y="723900"/>
                  <a:pt x="374650" y="730250"/>
                </a:cubicBezTo>
                <a:cubicBezTo>
                  <a:pt x="371421" y="756081"/>
                  <a:pt x="364009" y="813496"/>
                  <a:pt x="361950" y="838200"/>
                </a:cubicBezTo>
                <a:cubicBezTo>
                  <a:pt x="359307" y="869911"/>
                  <a:pt x="358138" y="901731"/>
                  <a:pt x="355600" y="933450"/>
                </a:cubicBezTo>
                <a:cubicBezTo>
                  <a:pt x="350430" y="998071"/>
                  <a:pt x="355396" y="978512"/>
                  <a:pt x="342900" y="1016000"/>
                </a:cubicBezTo>
                <a:cubicBezTo>
                  <a:pt x="345017" y="1062567"/>
                  <a:pt x="345929" y="1109204"/>
                  <a:pt x="349250" y="1155700"/>
                </a:cubicBezTo>
                <a:cubicBezTo>
                  <a:pt x="359080" y="1293317"/>
                  <a:pt x="355600" y="1243542"/>
                  <a:pt x="349250" y="125730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Forma lliure 10"/>
          <p:cNvSpPr/>
          <p:nvPr/>
        </p:nvSpPr>
        <p:spPr>
          <a:xfrm>
            <a:off x="1703403" y="2559050"/>
            <a:ext cx="627047" cy="514350"/>
          </a:xfrm>
          <a:custGeom>
            <a:avLst/>
            <a:gdLst>
              <a:gd name="connsiteX0" fmla="*/ 214297 w 627047"/>
              <a:gd name="connsiteY0" fmla="*/ 25400 h 514350"/>
              <a:gd name="connsiteX1" fmla="*/ 144447 w 627047"/>
              <a:gd name="connsiteY1" fmla="*/ 57150 h 514350"/>
              <a:gd name="connsiteX2" fmla="*/ 106347 w 627047"/>
              <a:gd name="connsiteY2" fmla="*/ 76200 h 514350"/>
              <a:gd name="connsiteX3" fmla="*/ 93647 w 627047"/>
              <a:gd name="connsiteY3" fmla="*/ 95250 h 514350"/>
              <a:gd name="connsiteX4" fmla="*/ 87297 w 627047"/>
              <a:gd name="connsiteY4" fmla="*/ 114300 h 514350"/>
              <a:gd name="connsiteX5" fmla="*/ 68247 w 627047"/>
              <a:gd name="connsiteY5" fmla="*/ 127000 h 514350"/>
              <a:gd name="connsiteX6" fmla="*/ 49197 w 627047"/>
              <a:gd name="connsiteY6" fmla="*/ 146050 h 514350"/>
              <a:gd name="connsiteX7" fmla="*/ 42847 w 627047"/>
              <a:gd name="connsiteY7" fmla="*/ 165100 h 514350"/>
              <a:gd name="connsiteX8" fmla="*/ 17447 w 627047"/>
              <a:gd name="connsiteY8" fmla="*/ 203200 h 514350"/>
              <a:gd name="connsiteX9" fmla="*/ 11097 w 627047"/>
              <a:gd name="connsiteY9" fmla="*/ 222250 h 514350"/>
              <a:gd name="connsiteX10" fmla="*/ 11097 w 627047"/>
              <a:gd name="connsiteY10" fmla="*/ 342900 h 514350"/>
              <a:gd name="connsiteX11" fmla="*/ 23797 w 627047"/>
              <a:gd name="connsiteY11" fmla="*/ 381000 h 514350"/>
              <a:gd name="connsiteX12" fmla="*/ 30147 w 627047"/>
              <a:gd name="connsiteY12" fmla="*/ 400050 h 514350"/>
              <a:gd name="connsiteX13" fmla="*/ 49197 w 627047"/>
              <a:gd name="connsiteY13" fmla="*/ 419100 h 514350"/>
              <a:gd name="connsiteX14" fmla="*/ 80947 w 627047"/>
              <a:gd name="connsiteY14" fmla="*/ 450850 h 514350"/>
              <a:gd name="connsiteX15" fmla="*/ 93647 w 627047"/>
              <a:gd name="connsiteY15" fmla="*/ 469900 h 514350"/>
              <a:gd name="connsiteX16" fmla="*/ 112697 w 627047"/>
              <a:gd name="connsiteY16" fmla="*/ 476250 h 514350"/>
              <a:gd name="connsiteX17" fmla="*/ 131747 w 627047"/>
              <a:gd name="connsiteY17" fmla="*/ 488950 h 514350"/>
              <a:gd name="connsiteX18" fmla="*/ 169847 w 627047"/>
              <a:gd name="connsiteY18" fmla="*/ 501650 h 514350"/>
              <a:gd name="connsiteX19" fmla="*/ 188897 w 627047"/>
              <a:gd name="connsiteY19" fmla="*/ 508000 h 514350"/>
              <a:gd name="connsiteX20" fmla="*/ 207947 w 627047"/>
              <a:gd name="connsiteY20" fmla="*/ 514350 h 514350"/>
              <a:gd name="connsiteX21" fmla="*/ 468297 w 627047"/>
              <a:gd name="connsiteY21" fmla="*/ 508000 h 514350"/>
              <a:gd name="connsiteX22" fmla="*/ 512747 w 627047"/>
              <a:gd name="connsiteY22" fmla="*/ 482600 h 514350"/>
              <a:gd name="connsiteX23" fmla="*/ 550847 w 627047"/>
              <a:gd name="connsiteY23" fmla="*/ 457200 h 514350"/>
              <a:gd name="connsiteX24" fmla="*/ 569897 w 627047"/>
              <a:gd name="connsiteY24" fmla="*/ 419100 h 514350"/>
              <a:gd name="connsiteX25" fmla="*/ 595297 w 627047"/>
              <a:gd name="connsiteY25" fmla="*/ 355600 h 514350"/>
              <a:gd name="connsiteX26" fmla="*/ 607997 w 627047"/>
              <a:gd name="connsiteY26" fmla="*/ 317500 h 514350"/>
              <a:gd name="connsiteX27" fmla="*/ 614347 w 627047"/>
              <a:gd name="connsiteY27" fmla="*/ 298450 h 514350"/>
              <a:gd name="connsiteX28" fmla="*/ 627047 w 627047"/>
              <a:gd name="connsiteY28" fmla="*/ 234950 h 514350"/>
              <a:gd name="connsiteX29" fmla="*/ 620697 w 627047"/>
              <a:gd name="connsiteY29" fmla="*/ 146050 h 514350"/>
              <a:gd name="connsiteX30" fmla="*/ 614347 w 627047"/>
              <a:gd name="connsiteY30" fmla="*/ 127000 h 514350"/>
              <a:gd name="connsiteX31" fmla="*/ 588947 w 627047"/>
              <a:gd name="connsiteY31" fmla="*/ 82550 h 514350"/>
              <a:gd name="connsiteX32" fmla="*/ 569897 w 627047"/>
              <a:gd name="connsiteY32" fmla="*/ 63500 h 514350"/>
              <a:gd name="connsiteX33" fmla="*/ 550847 w 627047"/>
              <a:gd name="connsiteY33" fmla="*/ 50800 h 514350"/>
              <a:gd name="connsiteX34" fmla="*/ 525447 w 627047"/>
              <a:gd name="connsiteY34" fmla="*/ 31750 h 514350"/>
              <a:gd name="connsiteX35" fmla="*/ 487347 w 627047"/>
              <a:gd name="connsiteY35" fmla="*/ 19050 h 514350"/>
              <a:gd name="connsiteX36" fmla="*/ 468297 w 627047"/>
              <a:gd name="connsiteY36" fmla="*/ 12700 h 514350"/>
              <a:gd name="connsiteX37" fmla="*/ 442897 w 627047"/>
              <a:gd name="connsiteY37" fmla="*/ 0 h 514350"/>
              <a:gd name="connsiteX38" fmla="*/ 246047 w 627047"/>
              <a:gd name="connsiteY38" fmla="*/ 6350 h 514350"/>
              <a:gd name="connsiteX39" fmla="*/ 207947 w 627047"/>
              <a:gd name="connsiteY39" fmla="*/ 25400 h 514350"/>
              <a:gd name="connsiteX40" fmla="*/ 214297 w 627047"/>
              <a:gd name="connsiteY40" fmla="*/ 254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27047" h="514350">
                <a:moveTo>
                  <a:pt x="214297" y="25400"/>
                </a:moveTo>
                <a:cubicBezTo>
                  <a:pt x="181589" y="36303"/>
                  <a:pt x="189065" y="32813"/>
                  <a:pt x="144447" y="57150"/>
                </a:cubicBezTo>
                <a:cubicBezTo>
                  <a:pt x="105759" y="78252"/>
                  <a:pt x="144976" y="63324"/>
                  <a:pt x="106347" y="76200"/>
                </a:cubicBezTo>
                <a:cubicBezTo>
                  <a:pt x="102114" y="82550"/>
                  <a:pt x="97060" y="88424"/>
                  <a:pt x="93647" y="95250"/>
                </a:cubicBezTo>
                <a:cubicBezTo>
                  <a:pt x="90654" y="101237"/>
                  <a:pt x="91478" y="109073"/>
                  <a:pt x="87297" y="114300"/>
                </a:cubicBezTo>
                <a:cubicBezTo>
                  <a:pt x="82529" y="120259"/>
                  <a:pt x="74110" y="122114"/>
                  <a:pt x="68247" y="127000"/>
                </a:cubicBezTo>
                <a:cubicBezTo>
                  <a:pt x="61348" y="132749"/>
                  <a:pt x="55547" y="139700"/>
                  <a:pt x="49197" y="146050"/>
                </a:cubicBezTo>
                <a:cubicBezTo>
                  <a:pt x="47080" y="152400"/>
                  <a:pt x="46098" y="159249"/>
                  <a:pt x="42847" y="165100"/>
                </a:cubicBezTo>
                <a:cubicBezTo>
                  <a:pt x="35434" y="178443"/>
                  <a:pt x="22274" y="188720"/>
                  <a:pt x="17447" y="203200"/>
                </a:cubicBezTo>
                <a:lnTo>
                  <a:pt x="11097" y="222250"/>
                </a:lnTo>
                <a:cubicBezTo>
                  <a:pt x="3200" y="277527"/>
                  <a:pt x="0" y="276316"/>
                  <a:pt x="11097" y="342900"/>
                </a:cubicBezTo>
                <a:cubicBezTo>
                  <a:pt x="13298" y="356105"/>
                  <a:pt x="19564" y="368300"/>
                  <a:pt x="23797" y="381000"/>
                </a:cubicBezTo>
                <a:cubicBezTo>
                  <a:pt x="25914" y="387350"/>
                  <a:pt x="25414" y="395317"/>
                  <a:pt x="30147" y="400050"/>
                </a:cubicBezTo>
                <a:cubicBezTo>
                  <a:pt x="36497" y="406400"/>
                  <a:pt x="43448" y="412201"/>
                  <a:pt x="49197" y="419100"/>
                </a:cubicBezTo>
                <a:cubicBezTo>
                  <a:pt x="75655" y="450850"/>
                  <a:pt x="46022" y="427567"/>
                  <a:pt x="80947" y="450850"/>
                </a:cubicBezTo>
                <a:cubicBezTo>
                  <a:pt x="85180" y="457200"/>
                  <a:pt x="87688" y="465132"/>
                  <a:pt x="93647" y="469900"/>
                </a:cubicBezTo>
                <a:cubicBezTo>
                  <a:pt x="98874" y="474081"/>
                  <a:pt x="106710" y="473257"/>
                  <a:pt x="112697" y="476250"/>
                </a:cubicBezTo>
                <a:cubicBezTo>
                  <a:pt x="119523" y="479663"/>
                  <a:pt x="124773" y="485850"/>
                  <a:pt x="131747" y="488950"/>
                </a:cubicBezTo>
                <a:cubicBezTo>
                  <a:pt x="143980" y="494387"/>
                  <a:pt x="157147" y="497417"/>
                  <a:pt x="169847" y="501650"/>
                </a:cubicBezTo>
                <a:lnTo>
                  <a:pt x="188897" y="508000"/>
                </a:lnTo>
                <a:lnTo>
                  <a:pt x="207947" y="514350"/>
                </a:lnTo>
                <a:cubicBezTo>
                  <a:pt x="294730" y="512233"/>
                  <a:pt x="381577" y="511942"/>
                  <a:pt x="468297" y="508000"/>
                </a:cubicBezTo>
                <a:cubicBezTo>
                  <a:pt x="486079" y="507192"/>
                  <a:pt x="499872" y="491612"/>
                  <a:pt x="512747" y="482600"/>
                </a:cubicBezTo>
                <a:cubicBezTo>
                  <a:pt x="525251" y="473847"/>
                  <a:pt x="550847" y="457200"/>
                  <a:pt x="550847" y="457200"/>
                </a:cubicBezTo>
                <a:cubicBezTo>
                  <a:pt x="575253" y="420591"/>
                  <a:pt x="554123" y="455906"/>
                  <a:pt x="569897" y="419100"/>
                </a:cubicBezTo>
                <a:cubicBezTo>
                  <a:pt x="597927" y="353696"/>
                  <a:pt x="566390" y="442321"/>
                  <a:pt x="595297" y="355600"/>
                </a:cubicBezTo>
                <a:lnTo>
                  <a:pt x="607997" y="317500"/>
                </a:lnTo>
                <a:cubicBezTo>
                  <a:pt x="610114" y="311150"/>
                  <a:pt x="612724" y="304944"/>
                  <a:pt x="614347" y="298450"/>
                </a:cubicBezTo>
                <a:cubicBezTo>
                  <a:pt x="623820" y="260559"/>
                  <a:pt x="619262" y="281658"/>
                  <a:pt x="627047" y="234950"/>
                </a:cubicBezTo>
                <a:cubicBezTo>
                  <a:pt x="624930" y="205317"/>
                  <a:pt x="624168" y="175555"/>
                  <a:pt x="620697" y="146050"/>
                </a:cubicBezTo>
                <a:cubicBezTo>
                  <a:pt x="619915" y="139402"/>
                  <a:pt x="616984" y="133152"/>
                  <a:pt x="614347" y="127000"/>
                </a:cubicBezTo>
                <a:cubicBezTo>
                  <a:pt x="608867" y="114213"/>
                  <a:pt x="598325" y="93804"/>
                  <a:pt x="588947" y="82550"/>
                </a:cubicBezTo>
                <a:cubicBezTo>
                  <a:pt x="583198" y="75651"/>
                  <a:pt x="576796" y="69249"/>
                  <a:pt x="569897" y="63500"/>
                </a:cubicBezTo>
                <a:cubicBezTo>
                  <a:pt x="564034" y="58614"/>
                  <a:pt x="557057" y="55236"/>
                  <a:pt x="550847" y="50800"/>
                </a:cubicBezTo>
                <a:cubicBezTo>
                  <a:pt x="542235" y="44649"/>
                  <a:pt x="534913" y="36483"/>
                  <a:pt x="525447" y="31750"/>
                </a:cubicBezTo>
                <a:cubicBezTo>
                  <a:pt x="513473" y="25763"/>
                  <a:pt x="500047" y="23283"/>
                  <a:pt x="487347" y="19050"/>
                </a:cubicBezTo>
                <a:cubicBezTo>
                  <a:pt x="480997" y="16933"/>
                  <a:pt x="474284" y="15693"/>
                  <a:pt x="468297" y="12700"/>
                </a:cubicBezTo>
                <a:lnTo>
                  <a:pt x="442897" y="0"/>
                </a:lnTo>
                <a:cubicBezTo>
                  <a:pt x="377280" y="2117"/>
                  <a:pt x="311585" y="2495"/>
                  <a:pt x="246047" y="6350"/>
                </a:cubicBezTo>
                <a:cubicBezTo>
                  <a:pt x="235072" y="6996"/>
                  <a:pt x="215104" y="18243"/>
                  <a:pt x="207947" y="25400"/>
                </a:cubicBezTo>
                <a:lnTo>
                  <a:pt x="214297" y="254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Forma lliure 22"/>
          <p:cNvSpPr/>
          <p:nvPr/>
        </p:nvSpPr>
        <p:spPr>
          <a:xfrm>
            <a:off x="2234464" y="4425158"/>
            <a:ext cx="705586" cy="407192"/>
          </a:xfrm>
          <a:custGeom>
            <a:avLst/>
            <a:gdLst>
              <a:gd name="connsiteX0" fmla="*/ 216636 w 705586"/>
              <a:gd name="connsiteY0" fmla="*/ 64292 h 407192"/>
              <a:gd name="connsiteX1" fmla="*/ 267436 w 705586"/>
              <a:gd name="connsiteY1" fmla="*/ 45242 h 407192"/>
              <a:gd name="connsiteX2" fmla="*/ 305536 w 705586"/>
              <a:gd name="connsiteY2" fmla="*/ 32542 h 407192"/>
              <a:gd name="connsiteX3" fmla="*/ 324586 w 705586"/>
              <a:gd name="connsiteY3" fmla="*/ 26192 h 407192"/>
              <a:gd name="connsiteX4" fmla="*/ 343636 w 705586"/>
              <a:gd name="connsiteY4" fmla="*/ 19842 h 407192"/>
              <a:gd name="connsiteX5" fmla="*/ 400786 w 705586"/>
              <a:gd name="connsiteY5" fmla="*/ 792 h 407192"/>
              <a:gd name="connsiteX6" fmla="*/ 483336 w 705586"/>
              <a:gd name="connsiteY6" fmla="*/ 7142 h 407192"/>
              <a:gd name="connsiteX7" fmla="*/ 527786 w 705586"/>
              <a:gd name="connsiteY7" fmla="*/ 19842 h 407192"/>
              <a:gd name="connsiteX8" fmla="*/ 546836 w 705586"/>
              <a:gd name="connsiteY8" fmla="*/ 32542 h 407192"/>
              <a:gd name="connsiteX9" fmla="*/ 565886 w 705586"/>
              <a:gd name="connsiteY9" fmla="*/ 38892 h 407192"/>
              <a:gd name="connsiteX10" fmla="*/ 629386 w 705586"/>
              <a:gd name="connsiteY10" fmla="*/ 83342 h 407192"/>
              <a:gd name="connsiteX11" fmla="*/ 648436 w 705586"/>
              <a:gd name="connsiteY11" fmla="*/ 96042 h 407192"/>
              <a:gd name="connsiteX12" fmla="*/ 680186 w 705586"/>
              <a:gd name="connsiteY12" fmla="*/ 134142 h 407192"/>
              <a:gd name="connsiteX13" fmla="*/ 692886 w 705586"/>
              <a:gd name="connsiteY13" fmla="*/ 172242 h 407192"/>
              <a:gd name="connsiteX14" fmla="*/ 699236 w 705586"/>
              <a:gd name="connsiteY14" fmla="*/ 191292 h 407192"/>
              <a:gd name="connsiteX15" fmla="*/ 705586 w 705586"/>
              <a:gd name="connsiteY15" fmla="*/ 210342 h 407192"/>
              <a:gd name="connsiteX16" fmla="*/ 699236 w 705586"/>
              <a:gd name="connsiteY16" fmla="*/ 311942 h 407192"/>
              <a:gd name="connsiteX17" fmla="*/ 667486 w 705586"/>
              <a:gd name="connsiteY17" fmla="*/ 337342 h 407192"/>
              <a:gd name="connsiteX18" fmla="*/ 642086 w 705586"/>
              <a:gd name="connsiteY18" fmla="*/ 350042 h 407192"/>
              <a:gd name="connsiteX19" fmla="*/ 610336 w 705586"/>
              <a:gd name="connsiteY19" fmla="*/ 362742 h 407192"/>
              <a:gd name="connsiteX20" fmla="*/ 540486 w 705586"/>
              <a:gd name="connsiteY20" fmla="*/ 381792 h 407192"/>
              <a:gd name="connsiteX21" fmla="*/ 521436 w 705586"/>
              <a:gd name="connsiteY21" fmla="*/ 388142 h 407192"/>
              <a:gd name="connsiteX22" fmla="*/ 476986 w 705586"/>
              <a:gd name="connsiteY22" fmla="*/ 394492 h 407192"/>
              <a:gd name="connsiteX23" fmla="*/ 407136 w 705586"/>
              <a:gd name="connsiteY23" fmla="*/ 407192 h 407192"/>
              <a:gd name="connsiteX24" fmla="*/ 159486 w 705586"/>
              <a:gd name="connsiteY24" fmla="*/ 400842 h 407192"/>
              <a:gd name="connsiteX25" fmla="*/ 95986 w 705586"/>
              <a:gd name="connsiteY25" fmla="*/ 369092 h 407192"/>
              <a:gd name="connsiteX26" fmla="*/ 76936 w 705586"/>
              <a:gd name="connsiteY26" fmla="*/ 356392 h 407192"/>
              <a:gd name="connsiteX27" fmla="*/ 38836 w 705586"/>
              <a:gd name="connsiteY27" fmla="*/ 318292 h 407192"/>
              <a:gd name="connsiteX28" fmla="*/ 19786 w 705586"/>
              <a:gd name="connsiteY28" fmla="*/ 305592 h 407192"/>
              <a:gd name="connsiteX29" fmla="*/ 7086 w 705586"/>
              <a:gd name="connsiteY29" fmla="*/ 286542 h 407192"/>
              <a:gd name="connsiteX30" fmla="*/ 51536 w 705586"/>
              <a:gd name="connsiteY30" fmla="*/ 292892 h 407192"/>
              <a:gd name="connsiteX31" fmla="*/ 89636 w 705586"/>
              <a:gd name="connsiteY31" fmla="*/ 305592 h 407192"/>
              <a:gd name="connsiteX32" fmla="*/ 108686 w 705586"/>
              <a:gd name="connsiteY32" fmla="*/ 311942 h 407192"/>
              <a:gd name="connsiteX33" fmla="*/ 127736 w 705586"/>
              <a:gd name="connsiteY33" fmla="*/ 324642 h 407192"/>
              <a:gd name="connsiteX34" fmla="*/ 159486 w 705586"/>
              <a:gd name="connsiteY34" fmla="*/ 330992 h 407192"/>
              <a:gd name="connsiteX35" fmla="*/ 178536 w 705586"/>
              <a:gd name="connsiteY35" fmla="*/ 337342 h 407192"/>
              <a:gd name="connsiteX36" fmla="*/ 210286 w 705586"/>
              <a:gd name="connsiteY36" fmla="*/ 343692 h 407192"/>
              <a:gd name="connsiteX37" fmla="*/ 235686 w 705586"/>
              <a:gd name="connsiteY37" fmla="*/ 350042 h 407192"/>
              <a:gd name="connsiteX38" fmla="*/ 375386 w 705586"/>
              <a:gd name="connsiteY38" fmla="*/ 343692 h 407192"/>
              <a:gd name="connsiteX39" fmla="*/ 457936 w 705586"/>
              <a:gd name="connsiteY39" fmla="*/ 299242 h 407192"/>
              <a:gd name="connsiteX40" fmla="*/ 464286 w 705586"/>
              <a:gd name="connsiteY40" fmla="*/ 280192 h 407192"/>
              <a:gd name="connsiteX41" fmla="*/ 476986 w 705586"/>
              <a:gd name="connsiteY41" fmla="*/ 261142 h 407192"/>
              <a:gd name="connsiteX42" fmla="*/ 464286 w 705586"/>
              <a:gd name="connsiteY42" fmla="*/ 165892 h 407192"/>
              <a:gd name="connsiteX43" fmla="*/ 451586 w 705586"/>
              <a:gd name="connsiteY43" fmla="*/ 146842 h 407192"/>
              <a:gd name="connsiteX44" fmla="*/ 413486 w 705586"/>
              <a:gd name="connsiteY44" fmla="*/ 108742 h 407192"/>
              <a:gd name="connsiteX45" fmla="*/ 381736 w 705586"/>
              <a:gd name="connsiteY45" fmla="*/ 102392 h 407192"/>
              <a:gd name="connsiteX46" fmla="*/ 362686 w 705586"/>
              <a:gd name="connsiteY46" fmla="*/ 89692 h 407192"/>
              <a:gd name="connsiteX47" fmla="*/ 292836 w 705586"/>
              <a:gd name="connsiteY47" fmla="*/ 70642 h 407192"/>
              <a:gd name="connsiteX48" fmla="*/ 254736 w 705586"/>
              <a:gd name="connsiteY48" fmla="*/ 64292 h 407192"/>
              <a:gd name="connsiteX49" fmla="*/ 216636 w 705586"/>
              <a:gd name="connsiteY49" fmla="*/ 64292 h 40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05586" h="407192">
                <a:moveTo>
                  <a:pt x="216636" y="64292"/>
                </a:moveTo>
                <a:cubicBezTo>
                  <a:pt x="218753" y="61117"/>
                  <a:pt x="183914" y="75614"/>
                  <a:pt x="267436" y="45242"/>
                </a:cubicBezTo>
                <a:cubicBezTo>
                  <a:pt x="280017" y="40667"/>
                  <a:pt x="292836" y="36775"/>
                  <a:pt x="305536" y="32542"/>
                </a:cubicBezTo>
                <a:lnTo>
                  <a:pt x="324586" y="26192"/>
                </a:lnTo>
                <a:cubicBezTo>
                  <a:pt x="330936" y="24075"/>
                  <a:pt x="338067" y="23555"/>
                  <a:pt x="343636" y="19842"/>
                </a:cubicBezTo>
                <a:cubicBezTo>
                  <a:pt x="373399" y="0"/>
                  <a:pt x="355158" y="8397"/>
                  <a:pt x="400786" y="792"/>
                </a:cubicBezTo>
                <a:cubicBezTo>
                  <a:pt x="428303" y="2909"/>
                  <a:pt x="455927" y="3917"/>
                  <a:pt x="483336" y="7142"/>
                </a:cubicBezTo>
                <a:cubicBezTo>
                  <a:pt x="488657" y="7768"/>
                  <a:pt x="520837" y="16367"/>
                  <a:pt x="527786" y="19842"/>
                </a:cubicBezTo>
                <a:cubicBezTo>
                  <a:pt x="534612" y="23255"/>
                  <a:pt x="540010" y="29129"/>
                  <a:pt x="546836" y="32542"/>
                </a:cubicBezTo>
                <a:cubicBezTo>
                  <a:pt x="552823" y="35535"/>
                  <a:pt x="560035" y="35641"/>
                  <a:pt x="565886" y="38892"/>
                </a:cubicBezTo>
                <a:cubicBezTo>
                  <a:pt x="592162" y="53490"/>
                  <a:pt x="606079" y="66694"/>
                  <a:pt x="629386" y="83342"/>
                </a:cubicBezTo>
                <a:cubicBezTo>
                  <a:pt x="635596" y="87778"/>
                  <a:pt x="642573" y="91156"/>
                  <a:pt x="648436" y="96042"/>
                </a:cubicBezTo>
                <a:cubicBezTo>
                  <a:pt x="658992" y="104838"/>
                  <a:pt x="674310" y="120920"/>
                  <a:pt x="680186" y="134142"/>
                </a:cubicBezTo>
                <a:cubicBezTo>
                  <a:pt x="685623" y="146375"/>
                  <a:pt x="688653" y="159542"/>
                  <a:pt x="692886" y="172242"/>
                </a:cubicBezTo>
                <a:lnTo>
                  <a:pt x="699236" y="191292"/>
                </a:lnTo>
                <a:lnTo>
                  <a:pt x="705586" y="210342"/>
                </a:lnTo>
                <a:cubicBezTo>
                  <a:pt x="703469" y="244209"/>
                  <a:pt x="704528" y="278424"/>
                  <a:pt x="699236" y="311942"/>
                </a:cubicBezTo>
                <a:cubicBezTo>
                  <a:pt x="695774" y="333866"/>
                  <a:pt x="682417" y="330943"/>
                  <a:pt x="667486" y="337342"/>
                </a:cubicBezTo>
                <a:cubicBezTo>
                  <a:pt x="658785" y="341071"/>
                  <a:pt x="650736" y="346197"/>
                  <a:pt x="642086" y="350042"/>
                </a:cubicBezTo>
                <a:cubicBezTo>
                  <a:pt x="631670" y="354671"/>
                  <a:pt x="621150" y="359137"/>
                  <a:pt x="610336" y="362742"/>
                </a:cubicBezTo>
                <a:cubicBezTo>
                  <a:pt x="556903" y="380553"/>
                  <a:pt x="581171" y="370168"/>
                  <a:pt x="540486" y="381792"/>
                </a:cubicBezTo>
                <a:cubicBezTo>
                  <a:pt x="534050" y="383631"/>
                  <a:pt x="528000" y="386829"/>
                  <a:pt x="521436" y="388142"/>
                </a:cubicBezTo>
                <a:cubicBezTo>
                  <a:pt x="506760" y="391077"/>
                  <a:pt x="491779" y="392216"/>
                  <a:pt x="476986" y="394492"/>
                </a:cubicBezTo>
                <a:cubicBezTo>
                  <a:pt x="441781" y="399908"/>
                  <a:pt x="440160" y="400587"/>
                  <a:pt x="407136" y="407192"/>
                </a:cubicBezTo>
                <a:cubicBezTo>
                  <a:pt x="324586" y="405075"/>
                  <a:pt x="241974" y="404679"/>
                  <a:pt x="159486" y="400842"/>
                </a:cubicBezTo>
                <a:cubicBezTo>
                  <a:pt x="132471" y="399586"/>
                  <a:pt x="118273" y="383950"/>
                  <a:pt x="95986" y="369092"/>
                </a:cubicBezTo>
                <a:cubicBezTo>
                  <a:pt x="89636" y="364859"/>
                  <a:pt x="82332" y="361788"/>
                  <a:pt x="76936" y="356392"/>
                </a:cubicBezTo>
                <a:cubicBezTo>
                  <a:pt x="64236" y="343692"/>
                  <a:pt x="53780" y="328255"/>
                  <a:pt x="38836" y="318292"/>
                </a:cubicBezTo>
                <a:lnTo>
                  <a:pt x="19786" y="305592"/>
                </a:lnTo>
                <a:cubicBezTo>
                  <a:pt x="15553" y="299242"/>
                  <a:pt x="0" y="289376"/>
                  <a:pt x="7086" y="286542"/>
                </a:cubicBezTo>
                <a:cubicBezTo>
                  <a:pt x="20983" y="280983"/>
                  <a:pt x="36952" y="289527"/>
                  <a:pt x="51536" y="292892"/>
                </a:cubicBezTo>
                <a:cubicBezTo>
                  <a:pt x="64580" y="295902"/>
                  <a:pt x="76936" y="301359"/>
                  <a:pt x="89636" y="305592"/>
                </a:cubicBezTo>
                <a:cubicBezTo>
                  <a:pt x="95986" y="307709"/>
                  <a:pt x="103117" y="308229"/>
                  <a:pt x="108686" y="311942"/>
                </a:cubicBezTo>
                <a:cubicBezTo>
                  <a:pt x="115036" y="316175"/>
                  <a:pt x="120590" y="321962"/>
                  <a:pt x="127736" y="324642"/>
                </a:cubicBezTo>
                <a:cubicBezTo>
                  <a:pt x="137842" y="328432"/>
                  <a:pt x="149015" y="328374"/>
                  <a:pt x="159486" y="330992"/>
                </a:cubicBezTo>
                <a:cubicBezTo>
                  <a:pt x="165980" y="332615"/>
                  <a:pt x="172042" y="335719"/>
                  <a:pt x="178536" y="337342"/>
                </a:cubicBezTo>
                <a:cubicBezTo>
                  <a:pt x="189007" y="339960"/>
                  <a:pt x="199750" y="341351"/>
                  <a:pt x="210286" y="343692"/>
                </a:cubicBezTo>
                <a:cubicBezTo>
                  <a:pt x="218805" y="345585"/>
                  <a:pt x="227219" y="347925"/>
                  <a:pt x="235686" y="350042"/>
                </a:cubicBezTo>
                <a:cubicBezTo>
                  <a:pt x="282253" y="347925"/>
                  <a:pt x="329037" y="348658"/>
                  <a:pt x="375386" y="343692"/>
                </a:cubicBezTo>
                <a:cubicBezTo>
                  <a:pt x="408582" y="340135"/>
                  <a:pt x="432721" y="318153"/>
                  <a:pt x="457936" y="299242"/>
                </a:cubicBezTo>
                <a:cubicBezTo>
                  <a:pt x="460053" y="292892"/>
                  <a:pt x="461293" y="286179"/>
                  <a:pt x="464286" y="280192"/>
                </a:cubicBezTo>
                <a:cubicBezTo>
                  <a:pt x="467699" y="273366"/>
                  <a:pt x="476478" y="268757"/>
                  <a:pt x="476986" y="261142"/>
                </a:cubicBezTo>
                <a:cubicBezTo>
                  <a:pt x="477821" y="248624"/>
                  <a:pt x="476663" y="190647"/>
                  <a:pt x="464286" y="165892"/>
                </a:cubicBezTo>
                <a:cubicBezTo>
                  <a:pt x="460873" y="159066"/>
                  <a:pt x="456022" y="153052"/>
                  <a:pt x="451586" y="146842"/>
                </a:cubicBezTo>
                <a:cubicBezTo>
                  <a:pt x="440486" y="131302"/>
                  <a:pt x="432307" y="115800"/>
                  <a:pt x="413486" y="108742"/>
                </a:cubicBezTo>
                <a:cubicBezTo>
                  <a:pt x="403380" y="104952"/>
                  <a:pt x="392319" y="104509"/>
                  <a:pt x="381736" y="102392"/>
                </a:cubicBezTo>
                <a:cubicBezTo>
                  <a:pt x="375386" y="98159"/>
                  <a:pt x="369660" y="92792"/>
                  <a:pt x="362686" y="89692"/>
                </a:cubicBezTo>
                <a:cubicBezTo>
                  <a:pt x="338652" y="79010"/>
                  <a:pt x="318118" y="75239"/>
                  <a:pt x="292836" y="70642"/>
                </a:cubicBezTo>
                <a:cubicBezTo>
                  <a:pt x="280168" y="68339"/>
                  <a:pt x="267578" y="65209"/>
                  <a:pt x="254736" y="64292"/>
                </a:cubicBezTo>
                <a:cubicBezTo>
                  <a:pt x="237846" y="63086"/>
                  <a:pt x="214519" y="67467"/>
                  <a:pt x="216636" y="64292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orma lliure 25"/>
          <p:cNvSpPr/>
          <p:nvPr/>
        </p:nvSpPr>
        <p:spPr>
          <a:xfrm>
            <a:off x="1516643" y="4328617"/>
            <a:ext cx="489957" cy="494026"/>
          </a:xfrm>
          <a:custGeom>
            <a:avLst/>
            <a:gdLst>
              <a:gd name="connsiteX0" fmla="*/ 445507 w 489957"/>
              <a:gd name="connsiteY0" fmla="*/ 12139 h 516782"/>
              <a:gd name="connsiteX1" fmla="*/ 166107 w 489957"/>
              <a:gd name="connsiteY1" fmla="*/ 12139 h 516782"/>
              <a:gd name="connsiteX2" fmla="*/ 134357 w 489957"/>
              <a:gd name="connsiteY2" fmla="*/ 24839 h 516782"/>
              <a:gd name="connsiteX3" fmla="*/ 77207 w 489957"/>
              <a:gd name="connsiteY3" fmla="*/ 69289 h 516782"/>
              <a:gd name="connsiteX4" fmla="*/ 64507 w 489957"/>
              <a:gd name="connsiteY4" fmla="*/ 88339 h 516782"/>
              <a:gd name="connsiteX5" fmla="*/ 45457 w 489957"/>
              <a:gd name="connsiteY5" fmla="*/ 101039 h 516782"/>
              <a:gd name="connsiteX6" fmla="*/ 13707 w 489957"/>
              <a:gd name="connsiteY6" fmla="*/ 139139 h 516782"/>
              <a:gd name="connsiteX7" fmla="*/ 1007 w 489957"/>
              <a:gd name="connsiteY7" fmla="*/ 189939 h 516782"/>
              <a:gd name="connsiteX8" fmla="*/ 13707 w 489957"/>
              <a:gd name="connsiteY8" fmla="*/ 291539 h 516782"/>
              <a:gd name="connsiteX9" fmla="*/ 26407 w 489957"/>
              <a:gd name="connsiteY9" fmla="*/ 310589 h 516782"/>
              <a:gd name="connsiteX10" fmla="*/ 51807 w 489957"/>
              <a:gd name="connsiteY10" fmla="*/ 355039 h 516782"/>
              <a:gd name="connsiteX11" fmla="*/ 83557 w 489957"/>
              <a:gd name="connsiteY11" fmla="*/ 386789 h 516782"/>
              <a:gd name="connsiteX12" fmla="*/ 96257 w 489957"/>
              <a:gd name="connsiteY12" fmla="*/ 412189 h 516782"/>
              <a:gd name="connsiteX13" fmla="*/ 147057 w 489957"/>
              <a:gd name="connsiteY13" fmla="*/ 443939 h 516782"/>
              <a:gd name="connsiteX14" fmla="*/ 235957 w 489957"/>
              <a:gd name="connsiteY14" fmla="*/ 494739 h 516782"/>
              <a:gd name="connsiteX15" fmla="*/ 337557 w 489957"/>
              <a:gd name="connsiteY15" fmla="*/ 507439 h 516782"/>
              <a:gd name="connsiteX16" fmla="*/ 356607 w 489957"/>
              <a:gd name="connsiteY16" fmla="*/ 513789 h 516782"/>
              <a:gd name="connsiteX17" fmla="*/ 362957 w 489957"/>
              <a:gd name="connsiteY17" fmla="*/ 494739 h 516782"/>
              <a:gd name="connsiteX18" fmla="*/ 356607 w 489957"/>
              <a:gd name="connsiteY18" fmla="*/ 443939 h 516782"/>
              <a:gd name="connsiteX19" fmla="*/ 350257 w 489957"/>
              <a:gd name="connsiteY19" fmla="*/ 386789 h 516782"/>
              <a:gd name="connsiteX20" fmla="*/ 331207 w 489957"/>
              <a:gd name="connsiteY20" fmla="*/ 374089 h 516782"/>
              <a:gd name="connsiteX21" fmla="*/ 305807 w 489957"/>
              <a:gd name="connsiteY21" fmla="*/ 355039 h 516782"/>
              <a:gd name="connsiteX22" fmla="*/ 235957 w 489957"/>
              <a:gd name="connsiteY22" fmla="*/ 310589 h 516782"/>
              <a:gd name="connsiteX23" fmla="*/ 229607 w 489957"/>
              <a:gd name="connsiteY23" fmla="*/ 291539 h 516782"/>
              <a:gd name="connsiteX24" fmla="*/ 235957 w 489957"/>
              <a:gd name="connsiteY24" fmla="*/ 234389 h 516782"/>
              <a:gd name="connsiteX25" fmla="*/ 255007 w 489957"/>
              <a:gd name="connsiteY25" fmla="*/ 221689 h 516782"/>
              <a:gd name="connsiteX26" fmla="*/ 274057 w 489957"/>
              <a:gd name="connsiteY26" fmla="*/ 202639 h 516782"/>
              <a:gd name="connsiteX27" fmla="*/ 299457 w 489957"/>
              <a:gd name="connsiteY27" fmla="*/ 196289 h 516782"/>
              <a:gd name="connsiteX28" fmla="*/ 318507 w 489957"/>
              <a:gd name="connsiteY28" fmla="*/ 189939 h 516782"/>
              <a:gd name="connsiteX29" fmla="*/ 362957 w 489957"/>
              <a:gd name="connsiteY29" fmla="*/ 183589 h 516782"/>
              <a:gd name="connsiteX30" fmla="*/ 394707 w 489957"/>
              <a:gd name="connsiteY30" fmla="*/ 177239 h 516782"/>
              <a:gd name="connsiteX31" fmla="*/ 413757 w 489957"/>
              <a:gd name="connsiteY31" fmla="*/ 164539 h 516782"/>
              <a:gd name="connsiteX32" fmla="*/ 426457 w 489957"/>
              <a:gd name="connsiteY32" fmla="*/ 126439 h 516782"/>
              <a:gd name="connsiteX33" fmla="*/ 432807 w 489957"/>
              <a:gd name="connsiteY33" fmla="*/ 75639 h 516782"/>
              <a:gd name="connsiteX34" fmla="*/ 445507 w 489957"/>
              <a:gd name="connsiteY34" fmla="*/ 12139 h 51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9957" h="516782">
                <a:moveTo>
                  <a:pt x="445507" y="12139"/>
                </a:moveTo>
                <a:cubicBezTo>
                  <a:pt x="401057" y="1556"/>
                  <a:pt x="291540" y="0"/>
                  <a:pt x="166107" y="12139"/>
                </a:cubicBezTo>
                <a:cubicBezTo>
                  <a:pt x="154761" y="13237"/>
                  <a:pt x="144364" y="19381"/>
                  <a:pt x="134357" y="24839"/>
                </a:cubicBezTo>
                <a:cubicBezTo>
                  <a:pt x="112723" y="36639"/>
                  <a:pt x="92966" y="50378"/>
                  <a:pt x="77207" y="69289"/>
                </a:cubicBezTo>
                <a:cubicBezTo>
                  <a:pt x="72321" y="75152"/>
                  <a:pt x="69903" y="82943"/>
                  <a:pt x="64507" y="88339"/>
                </a:cubicBezTo>
                <a:cubicBezTo>
                  <a:pt x="59111" y="93735"/>
                  <a:pt x="51320" y="96153"/>
                  <a:pt x="45457" y="101039"/>
                </a:cubicBezTo>
                <a:cubicBezTo>
                  <a:pt x="33420" y="111070"/>
                  <a:pt x="20843" y="124868"/>
                  <a:pt x="13707" y="139139"/>
                </a:cubicBezTo>
                <a:cubicBezTo>
                  <a:pt x="7198" y="152156"/>
                  <a:pt x="3422" y="177863"/>
                  <a:pt x="1007" y="189939"/>
                </a:cubicBezTo>
                <a:cubicBezTo>
                  <a:pt x="2219" y="205695"/>
                  <a:pt x="0" y="264126"/>
                  <a:pt x="13707" y="291539"/>
                </a:cubicBezTo>
                <a:cubicBezTo>
                  <a:pt x="17120" y="298365"/>
                  <a:pt x="22994" y="303763"/>
                  <a:pt x="26407" y="310589"/>
                </a:cubicBezTo>
                <a:cubicBezTo>
                  <a:pt x="43712" y="345200"/>
                  <a:pt x="16711" y="315556"/>
                  <a:pt x="51807" y="355039"/>
                </a:cubicBezTo>
                <a:cubicBezTo>
                  <a:pt x="61751" y="366226"/>
                  <a:pt x="74368" y="374975"/>
                  <a:pt x="83557" y="386789"/>
                </a:cubicBezTo>
                <a:cubicBezTo>
                  <a:pt x="89369" y="394261"/>
                  <a:pt x="90097" y="405002"/>
                  <a:pt x="96257" y="412189"/>
                </a:cubicBezTo>
                <a:cubicBezTo>
                  <a:pt x="111864" y="430397"/>
                  <a:pt x="127723" y="432339"/>
                  <a:pt x="147057" y="443939"/>
                </a:cubicBezTo>
                <a:cubicBezTo>
                  <a:pt x="169223" y="457239"/>
                  <a:pt x="210807" y="490547"/>
                  <a:pt x="235957" y="494739"/>
                </a:cubicBezTo>
                <a:cubicBezTo>
                  <a:pt x="295040" y="504586"/>
                  <a:pt x="261246" y="499808"/>
                  <a:pt x="337557" y="507439"/>
                </a:cubicBezTo>
                <a:cubicBezTo>
                  <a:pt x="343907" y="509556"/>
                  <a:pt x="350620" y="516782"/>
                  <a:pt x="356607" y="513789"/>
                </a:cubicBezTo>
                <a:cubicBezTo>
                  <a:pt x="362594" y="510796"/>
                  <a:pt x="362957" y="501432"/>
                  <a:pt x="362957" y="494739"/>
                </a:cubicBezTo>
                <a:cubicBezTo>
                  <a:pt x="362957" y="477674"/>
                  <a:pt x="358601" y="460887"/>
                  <a:pt x="356607" y="443939"/>
                </a:cubicBezTo>
                <a:cubicBezTo>
                  <a:pt x="354367" y="424903"/>
                  <a:pt x="356807" y="404802"/>
                  <a:pt x="350257" y="386789"/>
                </a:cubicBezTo>
                <a:cubicBezTo>
                  <a:pt x="347649" y="379617"/>
                  <a:pt x="337417" y="378525"/>
                  <a:pt x="331207" y="374089"/>
                </a:cubicBezTo>
                <a:cubicBezTo>
                  <a:pt x="322595" y="367938"/>
                  <a:pt x="314949" y="360372"/>
                  <a:pt x="305807" y="355039"/>
                </a:cubicBezTo>
                <a:cubicBezTo>
                  <a:pt x="235208" y="313856"/>
                  <a:pt x="273975" y="348607"/>
                  <a:pt x="235957" y="310589"/>
                </a:cubicBezTo>
                <a:cubicBezTo>
                  <a:pt x="233840" y="304239"/>
                  <a:pt x="229607" y="298232"/>
                  <a:pt x="229607" y="291539"/>
                </a:cubicBezTo>
                <a:cubicBezTo>
                  <a:pt x="229607" y="272372"/>
                  <a:pt x="229407" y="252402"/>
                  <a:pt x="235957" y="234389"/>
                </a:cubicBezTo>
                <a:cubicBezTo>
                  <a:pt x="238565" y="227217"/>
                  <a:pt x="249144" y="226575"/>
                  <a:pt x="255007" y="221689"/>
                </a:cubicBezTo>
                <a:cubicBezTo>
                  <a:pt x="261906" y="215940"/>
                  <a:pt x="266260" y="207094"/>
                  <a:pt x="274057" y="202639"/>
                </a:cubicBezTo>
                <a:cubicBezTo>
                  <a:pt x="281634" y="198309"/>
                  <a:pt x="291066" y="198687"/>
                  <a:pt x="299457" y="196289"/>
                </a:cubicBezTo>
                <a:cubicBezTo>
                  <a:pt x="305893" y="194450"/>
                  <a:pt x="311943" y="191252"/>
                  <a:pt x="318507" y="189939"/>
                </a:cubicBezTo>
                <a:cubicBezTo>
                  <a:pt x="333183" y="187004"/>
                  <a:pt x="348194" y="186050"/>
                  <a:pt x="362957" y="183589"/>
                </a:cubicBezTo>
                <a:cubicBezTo>
                  <a:pt x="373603" y="181815"/>
                  <a:pt x="384124" y="179356"/>
                  <a:pt x="394707" y="177239"/>
                </a:cubicBezTo>
                <a:cubicBezTo>
                  <a:pt x="401057" y="173006"/>
                  <a:pt x="409712" y="171011"/>
                  <a:pt x="413757" y="164539"/>
                </a:cubicBezTo>
                <a:cubicBezTo>
                  <a:pt x="420852" y="153187"/>
                  <a:pt x="426457" y="126439"/>
                  <a:pt x="426457" y="126439"/>
                </a:cubicBezTo>
                <a:cubicBezTo>
                  <a:pt x="428574" y="109506"/>
                  <a:pt x="429754" y="92429"/>
                  <a:pt x="432807" y="75639"/>
                </a:cubicBezTo>
                <a:cubicBezTo>
                  <a:pt x="435049" y="63308"/>
                  <a:pt x="489957" y="22722"/>
                  <a:pt x="445507" y="1213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Forma lliure 29"/>
          <p:cNvSpPr/>
          <p:nvPr/>
        </p:nvSpPr>
        <p:spPr>
          <a:xfrm>
            <a:off x="1444206" y="4685242"/>
            <a:ext cx="1484244" cy="585258"/>
          </a:xfrm>
          <a:custGeom>
            <a:avLst/>
            <a:gdLst>
              <a:gd name="connsiteX0" fmla="*/ 16294 w 1484244"/>
              <a:gd name="connsiteY0" fmla="*/ 7408 h 401108"/>
              <a:gd name="connsiteX1" fmla="*/ 60744 w 1484244"/>
              <a:gd name="connsiteY1" fmla="*/ 58208 h 401108"/>
              <a:gd name="connsiteX2" fmla="*/ 117894 w 1484244"/>
              <a:gd name="connsiteY2" fmla="*/ 102658 h 401108"/>
              <a:gd name="connsiteX3" fmla="*/ 136944 w 1484244"/>
              <a:gd name="connsiteY3" fmla="*/ 109008 h 401108"/>
              <a:gd name="connsiteX4" fmla="*/ 175044 w 1484244"/>
              <a:gd name="connsiteY4" fmla="*/ 134408 h 401108"/>
              <a:gd name="connsiteX5" fmla="*/ 200444 w 1484244"/>
              <a:gd name="connsiteY5" fmla="*/ 153458 h 401108"/>
              <a:gd name="connsiteX6" fmla="*/ 238544 w 1484244"/>
              <a:gd name="connsiteY6" fmla="*/ 166158 h 401108"/>
              <a:gd name="connsiteX7" fmla="*/ 276644 w 1484244"/>
              <a:gd name="connsiteY7" fmla="*/ 178858 h 401108"/>
              <a:gd name="connsiteX8" fmla="*/ 333794 w 1484244"/>
              <a:gd name="connsiteY8" fmla="*/ 197908 h 401108"/>
              <a:gd name="connsiteX9" fmla="*/ 352844 w 1484244"/>
              <a:gd name="connsiteY9" fmla="*/ 204258 h 401108"/>
              <a:gd name="connsiteX10" fmla="*/ 371894 w 1484244"/>
              <a:gd name="connsiteY10" fmla="*/ 210608 h 401108"/>
              <a:gd name="connsiteX11" fmla="*/ 460794 w 1484244"/>
              <a:gd name="connsiteY11" fmla="*/ 223308 h 401108"/>
              <a:gd name="connsiteX12" fmla="*/ 511594 w 1484244"/>
              <a:gd name="connsiteY12" fmla="*/ 236008 h 401108"/>
              <a:gd name="connsiteX13" fmla="*/ 771944 w 1484244"/>
              <a:gd name="connsiteY13" fmla="*/ 255058 h 401108"/>
              <a:gd name="connsiteX14" fmla="*/ 867194 w 1484244"/>
              <a:gd name="connsiteY14" fmla="*/ 261408 h 401108"/>
              <a:gd name="connsiteX15" fmla="*/ 1305344 w 1484244"/>
              <a:gd name="connsiteY15" fmla="*/ 255058 h 401108"/>
              <a:gd name="connsiteX16" fmla="*/ 1362494 w 1484244"/>
              <a:gd name="connsiteY16" fmla="*/ 236008 h 401108"/>
              <a:gd name="connsiteX17" fmla="*/ 1413294 w 1484244"/>
              <a:gd name="connsiteY17" fmla="*/ 223308 h 401108"/>
              <a:gd name="connsiteX18" fmla="*/ 1457744 w 1484244"/>
              <a:gd name="connsiteY18" fmla="*/ 210608 h 401108"/>
              <a:gd name="connsiteX19" fmla="*/ 1476794 w 1484244"/>
              <a:gd name="connsiteY19" fmla="*/ 197908 h 401108"/>
              <a:gd name="connsiteX20" fmla="*/ 1483144 w 1484244"/>
              <a:gd name="connsiteY20" fmla="*/ 216958 h 401108"/>
              <a:gd name="connsiteX21" fmla="*/ 1451394 w 1484244"/>
              <a:gd name="connsiteY21" fmla="*/ 255058 h 401108"/>
              <a:gd name="connsiteX22" fmla="*/ 1438694 w 1484244"/>
              <a:gd name="connsiteY22" fmla="*/ 274108 h 401108"/>
              <a:gd name="connsiteX23" fmla="*/ 1419644 w 1484244"/>
              <a:gd name="connsiteY23" fmla="*/ 312208 h 401108"/>
              <a:gd name="connsiteX24" fmla="*/ 1400594 w 1484244"/>
              <a:gd name="connsiteY24" fmla="*/ 324908 h 401108"/>
              <a:gd name="connsiteX25" fmla="*/ 1375194 w 1484244"/>
              <a:gd name="connsiteY25" fmla="*/ 363008 h 401108"/>
              <a:gd name="connsiteX26" fmla="*/ 1298994 w 1484244"/>
              <a:gd name="connsiteY26" fmla="*/ 394758 h 401108"/>
              <a:gd name="connsiteX27" fmla="*/ 854494 w 1484244"/>
              <a:gd name="connsiteY27" fmla="*/ 401108 h 401108"/>
              <a:gd name="connsiteX28" fmla="*/ 492544 w 1484244"/>
              <a:gd name="connsiteY28" fmla="*/ 394758 h 401108"/>
              <a:gd name="connsiteX29" fmla="*/ 448094 w 1484244"/>
              <a:gd name="connsiteY29" fmla="*/ 388408 h 401108"/>
              <a:gd name="connsiteX30" fmla="*/ 390944 w 1484244"/>
              <a:gd name="connsiteY30" fmla="*/ 375708 h 401108"/>
              <a:gd name="connsiteX31" fmla="*/ 371894 w 1484244"/>
              <a:gd name="connsiteY31" fmla="*/ 369358 h 401108"/>
              <a:gd name="connsiteX32" fmla="*/ 333794 w 1484244"/>
              <a:gd name="connsiteY32" fmla="*/ 363008 h 401108"/>
              <a:gd name="connsiteX33" fmla="*/ 308394 w 1484244"/>
              <a:gd name="connsiteY33" fmla="*/ 356658 h 401108"/>
              <a:gd name="connsiteX34" fmla="*/ 263944 w 1484244"/>
              <a:gd name="connsiteY34" fmla="*/ 350308 h 401108"/>
              <a:gd name="connsiteX35" fmla="*/ 155994 w 1484244"/>
              <a:gd name="connsiteY35" fmla="*/ 331258 h 401108"/>
              <a:gd name="connsiteX36" fmla="*/ 136944 w 1484244"/>
              <a:gd name="connsiteY36" fmla="*/ 324908 h 401108"/>
              <a:gd name="connsiteX37" fmla="*/ 79794 w 1484244"/>
              <a:gd name="connsiteY37" fmla="*/ 280458 h 401108"/>
              <a:gd name="connsiteX38" fmla="*/ 67094 w 1484244"/>
              <a:gd name="connsiteY38" fmla="*/ 236008 h 401108"/>
              <a:gd name="connsiteX39" fmla="*/ 54394 w 1484244"/>
              <a:gd name="connsiteY39" fmla="*/ 197908 h 401108"/>
              <a:gd name="connsiteX40" fmla="*/ 48044 w 1484244"/>
              <a:gd name="connsiteY40" fmla="*/ 178858 h 401108"/>
              <a:gd name="connsiteX41" fmla="*/ 35344 w 1484244"/>
              <a:gd name="connsiteY41" fmla="*/ 159808 h 401108"/>
              <a:gd name="connsiteX42" fmla="*/ 9944 w 1484244"/>
              <a:gd name="connsiteY42" fmla="*/ 102658 h 401108"/>
              <a:gd name="connsiteX43" fmla="*/ 16294 w 1484244"/>
              <a:gd name="connsiteY43" fmla="*/ 7408 h 40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84244" h="401108">
                <a:moveTo>
                  <a:pt x="16294" y="7408"/>
                </a:moveTo>
                <a:cubicBezTo>
                  <a:pt x="24761" y="0"/>
                  <a:pt x="21056" y="25135"/>
                  <a:pt x="60744" y="58208"/>
                </a:cubicBezTo>
                <a:cubicBezTo>
                  <a:pt x="82660" y="76471"/>
                  <a:pt x="85796" y="91959"/>
                  <a:pt x="117894" y="102658"/>
                </a:cubicBezTo>
                <a:cubicBezTo>
                  <a:pt x="124244" y="104775"/>
                  <a:pt x="131093" y="105757"/>
                  <a:pt x="136944" y="109008"/>
                </a:cubicBezTo>
                <a:cubicBezTo>
                  <a:pt x="150287" y="116421"/>
                  <a:pt x="162833" y="125250"/>
                  <a:pt x="175044" y="134408"/>
                </a:cubicBezTo>
                <a:cubicBezTo>
                  <a:pt x="183511" y="140758"/>
                  <a:pt x="190978" y="148725"/>
                  <a:pt x="200444" y="153458"/>
                </a:cubicBezTo>
                <a:cubicBezTo>
                  <a:pt x="212418" y="159445"/>
                  <a:pt x="225844" y="161925"/>
                  <a:pt x="238544" y="166158"/>
                </a:cubicBezTo>
                <a:lnTo>
                  <a:pt x="276644" y="178858"/>
                </a:lnTo>
                <a:lnTo>
                  <a:pt x="333794" y="197908"/>
                </a:lnTo>
                <a:lnTo>
                  <a:pt x="352844" y="204258"/>
                </a:lnTo>
                <a:cubicBezTo>
                  <a:pt x="359194" y="206375"/>
                  <a:pt x="365330" y="209295"/>
                  <a:pt x="371894" y="210608"/>
                </a:cubicBezTo>
                <a:cubicBezTo>
                  <a:pt x="422439" y="220717"/>
                  <a:pt x="392917" y="215766"/>
                  <a:pt x="460794" y="223308"/>
                </a:cubicBezTo>
                <a:cubicBezTo>
                  <a:pt x="486519" y="231883"/>
                  <a:pt x="479028" y="230261"/>
                  <a:pt x="511594" y="236008"/>
                </a:cubicBezTo>
                <a:cubicBezTo>
                  <a:pt x="645512" y="259641"/>
                  <a:pt x="568896" y="245829"/>
                  <a:pt x="771944" y="255058"/>
                </a:cubicBezTo>
                <a:cubicBezTo>
                  <a:pt x="803732" y="256503"/>
                  <a:pt x="835444" y="259291"/>
                  <a:pt x="867194" y="261408"/>
                </a:cubicBezTo>
                <a:cubicBezTo>
                  <a:pt x="1013244" y="259291"/>
                  <a:pt x="1159395" y="260896"/>
                  <a:pt x="1305344" y="255058"/>
                </a:cubicBezTo>
                <a:cubicBezTo>
                  <a:pt x="1321219" y="254423"/>
                  <a:pt x="1345032" y="239500"/>
                  <a:pt x="1362494" y="236008"/>
                </a:cubicBezTo>
                <a:cubicBezTo>
                  <a:pt x="1427045" y="223098"/>
                  <a:pt x="1367733" y="236325"/>
                  <a:pt x="1413294" y="223308"/>
                </a:cubicBezTo>
                <a:cubicBezTo>
                  <a:pt x="1422789" y="220595"/>
                  <a:pt x="1447594" y="215683"/>
                  <a:pt x="1457744" y="210608"/>
                </a:cubicBezTo>
                <a:cubicBezTo>
                  <a:pt x="1464570" y="207195"/>
                  <a:pt x="1470444" y="202141"/>
                  <a:pt x="1476794" y="197908"/>
                </a:cubicBezTo>
                <a:cubicBezTo>
                  <a:pt x="1478911" y="204258"/>
                  <a:pt x="1484244" y="210356"/>
                  <a:pt x="1483144" y="216958"/>
                </a:cubicBezTo>
                <a:cubicBezTo>
                  <a:pt x="1481173" y="228782"/>
                  <a:pt x="1457354" y="247906"/>
                  <a:pt x="1451394" y="255058"/>
                </a:cubicBezTo>
                <a:cubicBezTo>
                  <a:pt x="1446508" y="260921"/>
                  <a:pt x="1442107" y="267282"/>
                  <a:pt x="1438694" y="274108"/>
                </a:cubicBezTo>
                <a:cubicBezTo>
                  <a:pt x="1428365" y="294766"/>
                  <a:pt x="1437842" y="294010"/>
                  <a:pt x="1419644" y="312208"/>
                </a:cubicBezTo>
                <a:cubicBezTo>
                  <a:pt x="1414248" y="317604"/>
                  <a:pt x="1406944" y="320675"/>
                  <a:pt x="1400594" y="324908"/>
                </a:cubicBezTo>
                <a:cubicBezTo>
                  <a:pt x="1392127" y="337608"/>
                  <a:pt x="1387894" y="354541"/>
                  <a:pt x="1375194" y="363008"/>
                </a:cubicBezTo>
                <a:cubicBezTo>
                  <a:pt x="1340193" y="386342"/>
                  <a:pt x="1340499" y="393666"/>
                  <a:pt x="1298994" y="394758"/>
                </a:cubicBezTo>
                <a:cubicBezTo>
                  <a:pt x="1150863" y="398656"/>
                  <a:pt x="1002661" y="398991"/>
                  <a:pt x="854494" y="401108"/>
                </a:cubicBezTo>
                <a:lnTo>
                  <a:pt x="492544" y="394758"/>
                </a:lnTo>
                <a:cubicBezTo>
                  <a:pt x="477584" y="394291"/>
                  <a:pt x="462857" y="390869"/>
                  <a:pt x="448094" y="388408"/>
                </a:cubicBezTo>
                <a:cubicBezTo>
                  <a:pt x="432381" y="385789"/>
                  <a:pt x="406927" y="380275"/>
                  <a:pt x="390944" y="375708"/>
                </a:cubicBezTo>
                <a:cubicBezTo>
                  <a:pt x="384508" y="373869"/>
                  <a:pt x="378428" y="370810"/>
                  <a:pt x="371894" y="369358"/>
                </a:cubicBezTo>
                <a:cubicBezTo>
                  <a:pt x="359325" y="366565"/>
                  <a:pt x="346419" y="365533"/>
                  <a:pt x="333794" y="363008"/>
                </a:cubicBezTo>
                <a:cubicBezTo>
                  <a:pt x="325236" y="361296"/>
                  <a:pt x="316980" y="358219"/>
                  <a:pt x="308394" y="356658"/>
                </a:cubicBezTo>
                <a:cubicBezTo>
                  <a:pt x="293668" y="353981"/>
                  <a:pt x="278683" y="352909"/>
                  <a:pt x="263944" y="350308"/>
                </a:cubicBezTo>
                <a:cubicBezTo>
                  <a:pt x="131044" y="326855"/>
                  <a:pt x="259757" y="346081"/>
                  <a:pt x="155994" y="331258"/>
                </a:cubicBezTo>
                <a:cubicBezTo>
                  <a:pt x="149644" y="329141"/>
                  <a:pt x="142513" y="328621"/>
                  <a:pt x="136944" y="324908"/>
                </a:cubicBezTo>
                <a:cubicBezTo>
                  <a:pt x="116864" y="311521"/>
                  <a:pt x="79794" y="280458"/>
                  <a:pt x="79794" y="280458"/>
                </a:cubicBezTo>
                <a:cubicBezTo>
                  <a:pt x="58454" y="216437"/>
                  <a:pt x="91014" y="315742"/>
                  <a:pt x="67094" y="236008"/>
                </a:cubicBezTo>
                <a:cubicBezTo>
                  <a:pt x="63247" y="223186"/>
                  <a:pt x="58627" y="210608"/>
                  <a:pt x="54394" y="197908"/>
                </a:cubicBezTo>
                <a:cubicBezTo>
                  <a:pt x="52277" y="191558"/>
                  <a:pt x="51757" y="184427"/>
                  <a:pt x="48044" y="178858"/>
                </a:cubicBezTo>
                <a:cubicBezTo>
                  <a:pt x="43811" y="172508"/>
                  <a:pt x="38444" y="166782"/>
                  <a:pt x="35344" y="159808"/>
                </a:cubicBezTo>
                <a:cubicBezTo>
                  <a:pt x="5117" y="91798"/>
                  <a:pt x="38686" y="145771"/>
                  <a:pt x="9944" y="102658"/>
                </a:cubicBezTo>
                <a:cubicBezTo>
                  <a:pt x="0" y="62884"/>
                  <a:pt x="7827" y="14816"/>
                  <a:pt x="16294" y="7408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smtClean="0">
                <a:solidFill>
                  <a:srgbClr val="E47D49"/>
                </a:solidFill>
                <a:latin typeface="Verdana" pitchFamily="34" charset="0"/>
              </a:rPr>
              <a:t>Fuentes de </a:t>
            </a: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información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zzle3"/>
          <p:cNvSpPr>
            <a:spLocks noChangeAspect="1" noEditPoints="1" noChangeArrowheads="1"/>
          </p:cNvSpPr>
          <p:nvPr/>
        </p:nvSpPr>
        <p:spPr bwMode="auto">
          <a:xfrm>
            <a:off x="4460107" y="3806380"/>
            <a:ext cx="1399674" cy="170717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64 w 21600"/>
              <a:gd name="T25" fmla="*/ 7714 h 21600"/>
              <a:gd name="T26" fmla="*/ 19145 w 21600"/>
              <a:gd name="T27" fmla="*/ 2023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3077" name="Títol 1"/>
          <p:cNvSpPr>
            <a:spLocks noGrp="1"/>
          </p:cNvSpPr>
          <p:nvPr>
            <p:ph type="title"/>
          </p:nvPr>
        </p:nvSpPr>
        <p:spPr>
          <a:xfrm>
            <a:off x="85726" y="176027"/>
            <a:ext cx="8520112" cy="630237"/>
          </a:xfrm>
        </p:spPr>
        <p:txBody>
          <a:bodyPr/>
          <a:lstStyle/>
          <a:p>
            <a:pPr algn="ctr"/>
            <a:r>
              <a:rPr lang="es-ES" dirty="0" smtClean="0">
                <a:latin typeface="Verdana" pitchFamily="34" charset="0"/>
              </a:rPr>
              <a:t>Integración fuentes información a la nueva plataforma de Registros Sanitarios (RSA)</a:t>
            </a:r>
            <a:endParaRPr lang="ca-ES" dirty="0" smtClean="0">
              <a:latin typeface="Verdana" pitchFamily="34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395288" y="1933745"/>
            <a:ext cx="3198812" cy="1865313"/>
            <a:chOff x="52" y="1391"/>
            <a:chExt cx="2015" cy="1175"/>
          </a:xfrm>
        </p:grpSpPr>
        <p:sp>
          <p:nvSpPr>
            <p:cNvPr id="5145" name="Puzzle1"/>
            <p:cNvSpPr>
              <a:spLocks noChangeAspect="1" noEditPoints="1" noChangeArrowheads="1"/>
            </p:cNvSpPr>
            <p:nvPr/>
          </p:nvSpPr>
          <p:spPr bwMode="auto">
            <a:xfrm>
              <a:off x="52" y="1391"/>
              <a:ext cx="2015" cy="11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9 w 21600"/>
                <a:gd name="T25" fmla="*/ 2574 h 21600"/>
                <a:gd name="T26" fmla="*/ 16133 w 21600"/>
                <a:gd name="T27" fmla="*/ 1955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9999FF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ca-ES"/>
            </a:p>
          </p:txBody>
        </p:sp>
        <p:sp>
          <p:nvSpPr>
            <p:cNvPr id="3109" name="Text Box 70"/>
            <p:cNvSpPr txBox="1">
              <a:spLocks noChangeArrowheads="1"/>
            </p:cNvSpPr>
            <p:nvPr/>
          </p:nvSpPr>
          <p:spPr bwMode="auto">
            <a:xfrm>
              <a:off x="672" y="1872"/>
              <a:ext cx="85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</a:rPr>
                <a:t>Hospital</a:t>
              </a:r>
              <a:r>
                <a:rPr lang="es-ES" sz="1400" b="1" cap="all" baseline="3000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</a:rPr>
                <a:t>2</a:t>
              </a:r>
              <a:endParaRPr lang="es-ES" sz="1400" b="1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4" name="Puzzle3"/>
          <p:cNvSpPr>
            <a:spLocks noChangeAspect="1" noEditPoints="1" noChangeArrowheads="1"/>
          </p:cNvSpPr>
          <p:nvPr/>
        </p:nvSpPr>
        <p:spPr bwMode="auto">
          <a:xfrm>
            <a:off x="2847975" y="1117879"/>
            <a:ext cx="1978025" cy="26876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1 w 21600"/>
              <a:gd name="T25" fmla="*/ 7719 h 21600"/>
              <a:gd name="T26" fmla="*/ 19156 w 21600"/>
              <a:gd name="T27" fmla="*/ 202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146" name="Text Box 73"/>
          <p:cNvSpPr txBox="1">
            <a:spLocks noChangeArrowheads="1"/>
          </p:cNvSpPr>
          <p:nvPr/>
        </p:nvSpPr>
        <p:spPr bwMode="auto">
          <a:xfrm>
            <a:off x="4349627" y="4372100"/>
            <a:ext cx="136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CMBDAH</a:t>
            </a:r>
            <a:r>
              <a:rPr lang="es-ES" sz="1400" b="1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5</a:t>
            </a: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465138" y="3065633"/>
            <a:ext cx="3159125" cy="2447925"/>
            <a:chOff x="620" y="2330"/>
            <a:chExt cx="1990" cy="1542"/>
          </a:xfrm>
        </p:grpSpPr>
        <p:sp>
          <p:nvSpPr>
            <p:cNvPr id="5141" name="Puzzle2"/>
            <p:cNvSpPr>
              <a:spLocks noChangeAspect="1" noEditPoints="1" noChangeArrowheads="1"/>
            </p:cNvSpPr>
            <p:nvPr/>
          </p:nvSpPr>
          <p:spPr bwMode="auto">
            <a:xfrm>
              <a:off x="620" y="2330"/>
              <a:ext cx="1990" cy="15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4 w 21600"/>
                <a:gd name="T25" fmla="*/ 6738 h 21600"/>
                <a:gd name="T26" fmla="*/ 16173 w 21600"/>
                <a:gd name="T27" fmla="*/ 20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99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ca-ES"/>
            </a:p>
          </p:txBody>
        </p:sp>
        <p:sp>
          <p:nvSpPr>
            <p:cNvPr id="3105" name="Text Box 76"/>
            <p:cNvSpPr txBox="1">
              <a:spLocks noChangeArrowheads="1"/>
            </p:cNvSpPr>
            <p:nvPr/>
          </p:nvSpPr>
          <p:spPr bwMode="auto">
            <a:xfrm>
              <a:off x="980" y="2914"/>
              <a:ext cx="12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</a:rPr>
                <a:t>catálogo </a:t>
              </a:r>
              <a:r>
                <a:rPr lang="es-ES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</a:rPr>
                <a:t>de pròtesis</a:t>
              </a:r>
              <a:r>
                <a:rPr lang="es-ES" sz="1400" b="1" cap="all" baseline="3000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</a:rPr>
                <a:t>4</a:t>
              </a:r>
            </a:p>
          </p:txBody>
        </p:sp>
      </p:grpSp>
      <p:sp>
        <p:nvSpPr>
          <p:cNvPr id="5127" name="AutoShape 80"/>
          <p:cNvSpPr>
            <a:spLocks noChangeArrowheads="1"/>
          </p:cNvSpPr>
          <p:nvPr/>
        </p:nvSpPr>
        <p:spPr bwMode="auto">
          <a:xfrm rot="10800000">
            <a:off x="3740027" y="4526088"/>
            <a:ext cx="609600" cy="517525"/>
          </a:xfrm>
          <a:prstGeom prst="rightArrow">
            <a:avLst>
              <a:gd name="adj1" fmla="val 50000"/>
              <a:gd name="adj2" fmla="val 29448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ca-ES">
              <a:ea typeface="ＭＳ Ｐゴシック"/>
              <a:cs typeface="ＭＳ Ｐゴシック"/>
            </a:endParaRPr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6602413" y="1497823"/>
            <a:ext cx="1306512" cy="774700"/>
            <a:chOff x="3312" y="1008"/>
            <a:chExt cx="823" cy="488"/>
          </a:xfrm>
        </p:grpSpPr>
        <p:pic>
          <p:nvPicPr>
            <p:cNvPr id="3100" name="Picture 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1008"/>
              <a:ext cx="82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1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1168"/>
              <a:ext cx="783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0" name="Rectangle 87"/>
          <p:cNvSpPr>
            <a:spLocks noChangeArrowheads="1"/>
          </p:cNvSpPr>
          <p:nvPr/>
        </p:nvSpPr>
        <p:spPr bwMode="auto">
          <a:xfrm>
            <a:off x="6084888" y="2513823"/>
            <a:ext cx="30591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ES" sz="2400" b="1" baseline="30000" dirty="0" smtClean="0">
                <a:solidFill>
                  <a:srgbClr val="FF0000"/>
                </a:solidFill>
                <a:latin typeface="Verdana" pitchFamily="34" charset="0"/>
                <a:ea typeface="ＭＳ Ｐゴシック"/>
                <a:cs typeface="ＭＳ Ｐゴシック"/>
              </a:rPr>
              <a:t>RACat/ RCA</a:t>
            </a:r>
            <a:r>
              <a:rPr lang="es-ES" sz="1200" b="0" baseline="60000" dirty="0" smtClean="0">
                <a:latin typeface="Verdana" pitchFamily="34" charset="0"/>
                <a:ea typeface="ＭＳ Ｐゴシック"/>
                <a:cs typeface="ＭＳ Ｐゴシック"/>
              </a:rPr>
              <a:t>1</a:t>
            </a:r>
            <a:endParaRPr lang="es-ES" sz="1200" b="0" baseline="60000" dirty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1 Datos demográficos (RCA)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  1 Estado vital paciente (RCA)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  2 Datos episodio asistencial / implantes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  3 Datos intervención / </a:t>
            </a:r>
            <a:r>
              <a:rPr lang="es-ES" sz="1400" b="1" baseline="30000" dirty="0" err="1" smtClean="0">
                <a:latin typeface="Verdana" pitchFamily="34" charset="0"/>
                <a:ea typeface="ＭＳ Ｐゴシック"/>
                <a:cs typeface="ＭＳ Ｐゴシック"/>
              </a:rPr>
              <a:t>téc</a:t>
            </a: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. quirúrgica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  4 Catálogo de prótesis </a:t>
            </a: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de </a:t>
            </a:r>
            <a:r>
              <a:rPr lang="es-ES" sz="1400" b="1" baseline="30000" dirty="0" err="1" smtClean="0">
                <a:latin typeface="Verdana" pitchFamily="34" charset="0"/>
                <a:ea typeface="ＭＳ Ｐゴシック"/>
                <a:cs typeface="ＭＳ Ｐゴシック"/>
              </a:rPr>
              <a:t>AQuAS</a:t>
            </a: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 </a:t>
            </a:r>
            <a:endParaRPr lang="es-ES" sz="1400" b="1" baseline="30000" dirty="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400" b="1" baseline="30000" dirty="0" smtClean="0">
                <a:latin typeface="Verdana" pitchFamily="34" charset="0"/>
                <a:ea typeface="ＭＳ Ｐゴシック"/>
                <a:cs typeface="ＭＳ Ｐゴシック"/>
              </a:rPr>
              <a:t>  5 Datos clínico-administrativas.</a:t>
            </a:r>
            <a:endParaRPr lang="es-ES" sz="1400" b="1" baseline="30000" dirty="0">
              <a:solidFill>
                <a:srgbClr val="000000"/>
              </a:solidFill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spcBef>
                <a:spcPts val="0"/>
              </a:spcBef>
              <a:defRPr/>
            </a:pPr>
            <a:endParaRPr lang="es-ES" sz="1050" dirty="0">
              <a:ea typeface="ＭＳ Ｐゴシック"/>
              <a:cs typeface="ＭＳ Ｐゴシック"/>
            </a:endParaRPr>
          </a:p>
        </p:txBody>
      </p:sp>
      <p:pic>
        <p:nvPicPr>
          <p:cNvPr id="3089" name="Picture 88"/>
          <p:cNvPicPr>
            <a:picLocks noChangeAspect="1" noChangeArrowheads="1"/>
          </p:cNvPicPr>
          <p:nvPr/>
        </p:nvPicPr>
        <p:blipFill>
          <a:blip r:embed="rId5" cstate="print"/>
          <a:srcRect r="1402"/>
          <a:stretch>
            <a:fillRect/>
          </a:stretch>
        </p:blipFill>
        <p:spPr bwMode="auto">
          <a:xfrm>
            <a:off x="7554913" y="2167748"/>
            <a:ext cx="1050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 Box 93"/>
          <p:cNvSpPr txBox="1">
            <a:spLocks noChangeArrowheads="1"/>
          </p:cNvSpPr>
          <p:nvPr/>
        </p:nvSpPr>
        <p:spPr bwMode="auto">
          <a:xfrm>
            <a:off x="3053962" y="2032170"/>
            <a:ext cx="1598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HOJA quirÚrgicA</a:t>
            </a:r>
            <a:r>
              <a:rPr lang="es-ES" sz="14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3</a:t>
            </a:r>
            <a:endParaRPr lang="es-ES" sz="1400" b="1" cap="all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2" name="Puzzle3"/>
          <p:cNvSpPr>
            <a:spLocks noChangeAspect="1" noEditPoints="1" noChangeArrowheads="1"/>
          </p:cNvSpPr>
          <p:nvPr/>
        </p:nvSpPr>
        <p:spPr bwMode="auto">
          <a:xfrm rot="16200000">
            <a:off x="7005880" y="4046922"/>
            <a:ext cx="1256400" cy="1533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1 w 21600"/>
              <a:gd name="T25" fmla="*/ 7719 h 21600"/>
              <a:gd name="T26" fmla="*/ 19156 w 21600"/>
              <a:gd name="T27" fmla="*/ 2023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35" name="AutoShape 80"/>
          <p:cNvSpPr>
            <a:spLocks noChangeArrowheads="1"/>
          </p:cNvSpPr>
          <p:nvPr/>
        </p:nvSpPr>
        <p:spPr bwMode="auto">
          <a:xfrm rot="10800000">
            <a:off x="6176916" y="4575154"/>
            <a:ext cx="609600" cy="517525"/>
          </a:xfrm>
          <a:prstGeom prst="rightArrow">
            <a:avLst>
              <a:gd name="adj1" fmla="val 50000"/>
              <a:gd name="adj2" fmla="val 29448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ca-ES">
              <a:ea typeface="ＭＳ Ｐゴシック"/>
              <a:cs typeface="ＭＳ Ｐゴシック"/>
            </a:endParaRPr>
          </a:p>
        </p:txBody>
      </p:sp>
      <p:sp>
        <p:nvSpPr>
          <p:cNvPr id="36" name="QuadreDeText 35"/>
          <p:cNvSpPr txBox="1">
            <a:spLocks noChangeArrowheads="1"/>
          </p:cNvSpPr>
          <p:nvPr/>
        </p:nvSpPr>
        <p:spPr bwMode="auto">
          <a:xfrm>
            <a:off x="7239763" y="4374713"/>
            <a:ext cx="1648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400" b="1" dirty="0" err="1" smtClean="0"/>
              <a:t>Otros</a:t>
            </a:r>
            <a:r>
              <a:rPr lang="ca-ES" sz="1400" b="1" dirty="0" smtClean="0"/>
              <a:t> </a:t>
            </a:r>
            <a:r>
              <a:rPr lang="ca-ES" sz="1400" b="1" dirty="0" err="1" smtClean="0"/>
              <a:t>registros</a:t>
            </a:r>
            <a:endParaRPr lang="ca-ES" sz="1400" b="1" dirty="0"/>
          </a:p>
          <a:p>
            <a:pPr>
              <a:buFont typeface="Arial" pitchFamily="34" charset="0"/>
              <a:buChar char="•"/>
            </a:pPr>
            <a:r>
              <a:rPr lang="ca-ES" sz="1400" b="1" dirty="0" err="1" smtClean="0"/>
              <a:t>Lista</a:t>
            </a:r>
            <a:r>
              <a:rPr lang="ca-ES" sz="1400" b="1" dirty="0" smtClean="0"/>
              <a:t> de espera</a:t>
            </a:r>
            <a:endParaRPr lang="ca-ES" sz="1400" b="1" dirty="0"/>
          </a:p>
          <a:p>
            <a:pPr>
              <a:buFont typeface="Arial" pitchFamily="34" charset="0"/>
              <a:buChar char="•"/>
            </a:pPr>
            <a:r>
              <a:rPr lang="ca-ES" sz="1400" b="1" dirty="0"/>
              <a:t> SIDIAP</a:t>
            </a:r>
          </a:p>
        </p:txBody>
      </p:sp>
      <p:sp>
        <p:nvSpPr>
          <p:cNvPr id="23" name="Fletxa corbada cap avall 22"/>
          <p:cNvSpPr/>
          <p:nvPr/>
        </p:nvSpPr>
        <p:spPr>
          <a:xfrm>
            <a:off x="2451100" y="1704198"/>
            <a:ext cx="977900" cy="4635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39" grpId="0"/>
      <p:bldP spid="36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5 Rectángulo"/>
          <p:cNvSpPr/>
          <p:nvPr/>
        </p:nvSpPr>
        <p:spPr>
          <a:xfrm>
            <a:off x="279417" y="226324"/>
            <a:ext cx="1847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2300" dirty="0">
              <a:solidFill>
                <a:srgbClr val="3D48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" y="3752166"/>
            <a:ext cx="777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ca-ES" sz="3600" b="1" dirty="0" err="1" smtClean="0">
                <a:solidFill>
                  <a:srgbClr val="E47D49"/>
                </a:solidFill>
                <a:latin typeface="Verdana" pitchFamily="34" charset="0"/>
              </a:rPr>
              <a:t>Objetivos</a:t>
            </a:r>
            <a:endParaRPr lang="ca-ES" sz="3600" b="1" dirty="0">
              <a:solidFill>
                <a:srgbClr val="E47D4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>
            <a:spLocks noChangeArrowheads="1"/>
          </p:cNvSpPr>
          <p:nvPr/>
        </p:nvSpPr>
        <p:spPr bwMode="auto">
          <a:xfrm>
            <a:off x="1201738" y="2918143"/>
            <a:ext cx="6728400" cy="1098000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266673">
              <a:defRPr/>
            </a:pPr>
            <a:r>
              <a:rPr lang="es-ES" sz="2400" b="1" dirty="0" smtClean="0">
                <a:solidFill>
                  <a:srgbClr val="000000"/>
                </a:solidFill>
                <a:ea typeface="ＭＳ Ｐゴシック" charset="-128"/>
              </a:rPr>
              <a:t>Evaluar los resultados </a:t>
            </a:r>
            <a:r>
              <a:rPr lang="es-ES" sz="2400" dirty="0" smtClean="0">
                <a:solidFill>
                  <a:srgbClr val="000000"/>
                </a:solidFill>
                <a:ea typeface="ＭＳ Ｐゴシック" charset="-128"/>
              </a:rPr>
              <a:t>de las artroplastias (supervivencia, complicaciones, </a:t>
            </a:r>
            <a:r>
              <a:rPr lang="es-ES" sz="2400" dirty="0" err="1" smtClean="0">
                <a:solidFill>
                  <a:srgbClr val="000000"/>
                </a:solidFill>
                <a:ea typeface="ＭＳ Ｐゴシック" charset="-128"/>
              </a:rPr>
              <a:t>etc</a:t>
            </a:r>
            <a:r>
              <a:rPr lang="es-ES" sz="2400" dirty="0" smtClean="0">
                <a:solidFill>
                  <a:srgbClr val="000000"/>
                </a:solidFill>
                <a:ea typeface="ＭＳ Ｐゴシック" charset="-128"/>
              </a:rPr>
              <a:t>)</a:t>
            </a:r>
            <a:endParaRPr lang="es-ES" sz="2400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147" name="Rectangle 28"/>
          <p:cNvSpPr>
            <a:spLocks noChangeArrowheads="1"/>
          </p:cNvSpPr>
          <p:nvPr/>
        </p:nvSpPr>
        <p:spPr bwMode="auto">
          <a:xfrm>
            <a:off x="793114" y="252698"/>
            <a:ext cx="7785093" cy="59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500" b="1" dirty="0" err="1" smtClean="0">
                <a:latin typeface="Verdana" pitchFamily="34" charset="0"/>
                <a:ea typeface="ＭＳ Ｐゴシック" charset="-128"/>
              </a:rPr>
              <a:t>Objetivos</a:t>
            </a:r>
            <a:endParaRPr lang="ca-ES" sz="2500" b="1" dirty="0"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7" name="16 Rectángulo redondeado"/>
          <p:cNvSpPr>
            <a:spLocks noChangeArrowheads="1"/>
          </p:cNvSpPr>
          <p:nvPr/>
        </p:nvSpPr>
        <p:spPr bwMode="auto">
          <a:xfrm>
            <a:off x="1187450" y="1410018"/>
            <a:ext cx="6699250" cy="1098550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266673">
              <a:defRPr/>
            </a:pPr>
            <a:r>
              <a:rPr lang="es-ES" sz="2400" b="1" dirty="0" smtClean="0">
                <a:solidFill>
                  <a:srgbClr val="000000"/>
                </a:solidFill>
                <a:ea typeface="ＭＳ Ｐゴシック" charset="-128"/>
              </a:rPr>
              <a:t>Describir las características </a:t>
            </a:r>
            <a:r>
              <a:rPr lang="es-ES" sz="2400" dirty="0" smtClean="0">
                <a:solidFill>
                  <a:srgbClr val="000000"/>
                </a:solidFill>
                <a:ea typeface="ＭＳ Ｐゴシック" charset="-128"/>
              </a:rPr>
              <a:t>de la población intervenida, de las intervenciones y de las prótesis utilizadas</a:t>
            </a:r>
            <a:endParaRPr lang="es-E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9" name="18 Rectángulo redondeado"/>
          <p:cNvSpPr>
            <a:spLocks noChangeArrowheads="1"/>
          </p:cNvSpPr>
          <p:nvPr/>
        </p:nvSpPr>
        <p:spPr bwMode="auto">
          <a:xfrm>
            <a:off x="1189038" y="4451670"/>
            <a:ext cx="6728400" cy="1098000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266673">
              <a:defRPr/>
            </a:pPr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Transmitir 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de forma periódica información a los profesionales y gestores sanitarios</a:t>
            </a:r>
          </a:p>
        </p:txBody>
      </p:sp>
      <p:sp>
        <p:nvSpPr>
          <p:cNvPr id="20" name="19 Elipse"/>
          <p:cNvSpPr/>
          <p:nvPr/>
        </p:nvSpPr>
        <p:spPr>
          <a:xfrm>
            <a:off x="862014" y="1654493"/>
            <a:ext cx="609600" cy="628650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es-ES" sz="2400" b="1" dirty="0" smtClean="0">
                <a:solidFill>
                  <a:srgbClr val="002776"/>
                </a:solidFill>
              </a:rPr>
              <a:t>1</a:t>
            </a:r>
            <a:endParaRPr lang="es-ES" sz="2400" b="1" dirty="0">
              <a:solidFill>
                <a:srgbClr val="002776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862014" y="3178493"/>
            <a:ext cx="609600" cy="628650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es-ES" sz="2400" b="1" dirty="0" smtClean="0">
                <a:solidFill>
                  <a:srgbClr val="002776"/>
                </a:solidFill>
              </a:rPr>
              <a:t>2</a:t>
            </a:r>
            <a:endParaRPr lang="es-ES" sz="2400" b="1" dirty="0">
              <a:solidFill>
                <a:srgbClr val="002776"/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862014" y="4739005"/>
            <a:ext cx="609600" cy="628650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es-ES" sz="2400" b="1" dirty="0" smtClean="0">
                <a:solidFill>
                  <a:srgbClr val="002776"/>
                </a:solidFill>
              </a:rPr>
              <a:t>3</a:t>
            </a:r>
            <a:endParaRPr lang="es-ES" sz="2400" b="1" dirty="0">
              <a:solidFill>
                <a:srgbClr val="002776"/>
              </a:solidFill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0" y="871539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3" name="Rectangle 9"/>
          <p:cNvSpPr/>
          <p:nvPr/>
        </p:nvSpPr>
        <p:spPr>
          <a:xfrm>
            <a:off x="874714" y="871539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defPPr>
              <a:defRPr lang="ca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3" cstate="print"/>
          <a:srcRect r="1402"/>
          <a:stretch>
            <a:fillRect/>
          </a:stretch>
        </p:blipFill>
        <p:spPr bwMode="auto">
          <a:xfrm>
            <a:off x="7255830" y="142806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2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2.71000000000000000000E+000&quot;&gt;&lt;m_ppcolschidx val=&quot;0&quot;/&gt;&lt;m_rgb r=&quot;77&quot; g=&quot;aa&quot; b=&quot;ee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NP_IDX" val="2"/>
  <p:tag name="THINKCELLUNDODONOTDELETE" val="0"/>
</p:tagLst>
</file>

<file path=ppt/theme/theme1.xml><?xml version="1.0" encoding="utf-8"?>
<a:theme xmlns:a="http://schemas.openxmlformats.org/drawingml/2006/main" name="2_Separadores">
  <a:themeElements>
    <a:clrScheme name="Separadores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2064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Separad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/>
      <a:lstStyle>
        <a:defPPr>
          <a:defRPr sz="2800" b="1" dirty="0" smtClean="0">
            <a:solidFill>
              <a:srgbClr val="002776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Separadores 1">
        <a:dk1>
          <a:srgbClr val="002776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2064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paradores">
  <a:themeElements>
    <a:clrScheme name="Separadores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2064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Separad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paradores 1">
        <a:dk1>
          <a:srgbClr val="002776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2064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22150</TotalTime>
  <Words>1355</Words>
  <Application>Microsoft Office PowerPoint</Application>
  <PresentationFormat>Presentació en pantalla (4:3)</PresentationFormat>
  <Paragraphs>230</Paragraphs>
  <Slides>35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35</vt:i4>
      </vt:variant>
    </vt:vector>
  </HeadingPairs>
  <TitlesOfParts>
    <vt:vector size="37" baseType="lpstr">
      <vt:lpstr>2_Separadores</vt:lpstr>
      <vt:lpstr>Separadores</vt:lpstr>
      <vt:lpstr>Diapositiva 1</vt:lpstr>
      <vt:lpstr>Resumen</vt:lpstr>
      <vt:lpstr>Diapositiva 3</vt:lpstr>
      <vt:lpstr>Diapositiva 4</vt:lpstr>
      <vt:lpstr>Artroplastia de rodilla</vt:lpstr>
      <vt:lpstr>Diapositiva 6</vt:lpstr>
      <vt:lpstr>Integración fuentes información a la nueva plataforma de Registros Sanitarios (RSA)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Estratègic AQuAS</dc:title>
  <dc:creator>AQuAS</dc:creator>
  <cp:lastModifiedBy>X9201354C</cp:lastModifiedBy>
  <cp:revision>3554</cp:revision>
  <dcterms:created xsi:type="dcterms:W3CDTF">2012-11-28T11:17:26Z</dcterms:created>
  <dcterms:modified xsi:type="dcterms:W3CDTF">2014-10-22T16:13:16Z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Pla Estratègic AQuAS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