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56" r:id="rId2"/>
    <p:sldId id="269" r:id="rId3"/>
    <p:sldId id="270" r:id="rId4"/>
    <p:sldId id="285" r:id="rId5"/>
    <p:sldId id="293" r:id="rId6"/>
    <p:sldId id="318" r:id="rId7"/>
    <p:sldId id="290" r:id="rId8"/>
    <p:sldId id="319" r:id="rId9"/>
    <p:sldId id="291" r:id="rId10"/>
    <p:sldId id="273" r:id="rId11"/>
    <p:sldId id="274" r:id="rId12"/>
    <p:sldId id="295" r:id="rId13"/>
    <p:sldId id="260" r:id="rId14"/>
    <p:sldId id="279" r:id="rId15"/>
    <p:sldId id="263" r:id="rId16"/>
    <p:sldId id="266" r:id="rId17"/>
    <p:sldId id="297" r:id="rId18"/>
    <p:sldId id="299" r:id="rId19"/>
    <p:sldId id="301" r:id="rId20"/>
    <p:sldId id="300" r:id="rId21"/>
    <p:sldId id="303" r:id="rId22"/>
    <p:sldId id="306" r:id="rId23"/>
    <p:sldId id="307" r:id="rId24"/>
    <p:sldId id="308" r:id="rId25"/>
    <p:sldId id="312" r:id="rId26"/>
    <p:sldId id="314" r:id="rId27"/>
    <p:sldId id="315" r:id="rId28"/>
    <p:sldId id="316" r:id="rId29"/>
    <p:sldId id="313" r:id="rId30"/>
    <p:sldId id="296" r:id="rId31"/>
    <p:sldId id="302" r:id="rId32"/>
    <p:sldId id="309" r:id="rId33"/>
    <p:sldId id="310" r:id="rId34"/>
    <p:sldId id="311" r:id="rId35"/>
  </p:sldIdLst>
  <p:sldSz cx="9144000" cy="6858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3500" autoAdjust="0"/>
  </p:normalViewPr>
  <p:slideViewPr>
    <p:cSldViewPr>
      <p:cViewPr varScale="1">
        <p:scale>
          <a:sx n="74" d="100"/>
          <a:sy n="74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10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088" y="0"/>
            <a:ext cx="3076672" cy="5110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C9D06DDC-95CE-4120-9501-A14E74A8EC67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0" y="4861782"/>
            <a:ext cx="5678824" cy="460456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69"/>
            <a:ext cx="3076672" cy="51105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088" y="9721869"/>
            <a:ext cx="3076672" cy="51105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DBD91123-86F3-4AA0-98F5-B905BAADB84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Quelle:</a:t>
            </a:r>
          </a:p>
        </p:txBody>
      </p:sp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C91F66-2101-4476-95F8-5F5EAD9AD15F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8B6BB-46F2-4073-8D4D-50CCCE405B01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3DD4-7838-42FF-96D2-C1F7E624294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59F1-9E11-4044-9780-79B4BD9935C1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535EE-DBDE-4340-8592-5581ADE3598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88E6-1C79-42F9-814D-FEBD5B8C5257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97D1-9B2F-49D5-BA54-61FBDBA378A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83C56-67B4-47B7-9F8C-8557B50F0F6C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204200" y="6477000"/>
            <a:ext cx="7334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08B97-D802-4F0E-B230-C7375036797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5A721-810E-4F02-AC3E-EC06B07849F5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C0B3-A8FB-48A4-B747-58C94C963B8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F3E11-1BBD-461F-B3DD-3356674ED93E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DD4C1-4AAA-4967-9656-0230D606B79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761D0-E13F-4135-A1E0-CBA28811CB30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6385D-8073-4B0B-AF14-77FAB70DBC1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2529-7E18-481B-989F-1BA54291C72E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9D184-D732-45E0-A87A-4BF3D242D46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5B80E-EAF3-43BC-8E90-DFCDB7522796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48D8B-E75C-4DFD-8DD5-0E075D3BFFF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438B-3BE2-4204-A445-0E153FD8EFF8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3E2C0-F0B2-4997-AE4D-6907211864D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95781-E67F-4D69-B981-80BA5B68C005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0FD20-4525-421D-81D0-793A582B9C6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791E-6D74-4F32-870C-909D2F60ABE6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2D9D1-8C65-4680-B22F-0CF87033B99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0CC6449-2C8A-42A2-B4EB-666CB63B7503}" type="datetimeFigureOut">
              <a:rPr lang="pt-BR"/>
              <a:pPr>
                <a:defRPr/>
              </a:pPr>
              <a:t>21/09/2010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61088EF-4DA9-45C3-A0AA-968C7F92038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1" r:id="rId2"/>
    <p:sldLayoutId id="2147483734" r:id="rId3"/>
    <p:sldLayoutId id="2147483730" r:id="rId4"/>
    <p:sldLayoutId id="2147483729" r:id="rId5"/>
    <p:sldLayoutId id="2147483728" r:id="rId6"/>
    <p:sldLayoutId id="2147483735" r:id="rId7"/>
    <p:sldLayoutId id="2147483736" r:id="rId8"/>
    <p:sldLayoutId id="2147483737" r:id="rId9"/>
    <p:sldLayoutId id="2147483727" r:id="rId10"/>
    <p:sldLayoutId id="2147483738" r:id="rId11"/>
    <p:sldLayoutId id="214748373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Do the rich save more in Brazil?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395288" y="2786063"/>
            <a:ext cx="8497887" cy="2286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endParaRPr lang="pt-BR" dirty="0" smtClean="0"/>
          </a:p>
          <a:p>
            <a:pPr eaLnBrk="1" hangingPunct="1">
              <a:lnSpc>
                <a:spcPct val="120000"/>
              </a:lnSpc>
            </a:pPr>
            <a:endParaRPr lang="pt-BR" dirty="0" smtClean="0"/>
          </a:p>
          <a:p>
            <a:pPr eaLnBrk="1" hangingPunct="1">
              <a:lnSpc>
                <a:spcPct val="120000"/>
              </a:lnSpc>
            </a:pPr>
            <a:endParaRPr lang="pt-BR" dirty="0" smtClean="0"/>
          </a:p>
          <a:p>
            <a:pPr eaLnBrk="1" hangingPunct="1">
              <a:lnSpc>
                <a:spcPct val="120000"/>
              </a:lnSpc>
            </a:pPr>
            <a:endParaRPr lang="pt-BR" dirty="0" smtClean="0"/>
          </a:p>
          <a:p>
            <a:pPr algn="r" eaLnBrk="1" hangingPunct="1">
              <a:lnSpc>
                <a:spcPct val="120000"/>
              </a:lnSpc>
            </a:pPr>
            <a:endParaRPr lang="pt-BR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pt-BR" sz="2400" dirty="0" smtClean="0">
                <a:solidFill>
                  <a:schemeClr val="tx1"/>
                </a:solidFill>
              </a:rPr>
              <a:t>Pedro Henrique Sant’Anna		Universidad Carlos III</a:t>
            </a:r>
          </a:p>
          <a:p>
            <a:pPr eaLnBrk="1" hangingPunct="1">
              <a:lnSpc>
                <a:spcPct val="120000"/>
              </a:lnSpc>
            </a:pPr>
            <a:r>
              <a:rPr lang="pt-BR" sz="2400" dirty="0" smtClean="0">
                <a:solidFill>
                  <a:schemeClr val="tx1"/>
                </a:solidFill>
              </a:rPr>
              <a:t>Fábio Gomes 				Insper</a:t>
            </a:r>
          </a:p>
          <a:p>
            <a:pPr eaLnBrk="1" hangingPunct="1">
              <a:lnSpc>
                <a:spcPct val="120000"/>
              </a:lnSpc>
            </a:pPr>
            <a:r>
              <a:rPr lang="pt-BR" sz="2400" dirty="0" smtClean="0">
                <a:solidFill>
                  <a:schemeClr val="tx1"/>
                </a:solidFill>
              </a:rPr>
              <a:t>Márcio Salvato			Ibmec - MG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Database</a:t>
            </a:r>
            <a:endParaRPr lang="pt-BR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Brazilian Household Budget Surveys  2002-2003</a:t>
            </a:r>
            <a:r>
              <a:rPr lang="pt-BR" sz="2800" dirty="0" smtClean="0"/>
              <a:t>.</a:t>
            </a:r>
          </a:p>
          <a:p>
            <a:pPr eaLnBrk="1" hangingPunct="1"/>
            <a:endParaRPr lang="pt-BR" sz="2800" dirty="0" smtClean="0"/>
          </a:p>
          <a:p>
            <a:r>
              <a:rPr lang="en-US" sz="2800" dirty="0" smtClean="0"/>
              <a:t>Data on the main features of the house and the residents, the collective and individual cost structure and individual income.</a:t>
            </a:r>
          </a:p>
          <a:p>
            <a:pPr algn="just" eaLnBrk="1" hangingPunct="1"/>
            <a:endParaRPr lang="pt-BR" sz="2800" dirty="0" smtClean="0"/>
          </a:p>
          <a:p>
            <a:pPr algn="just" eaLnBrk="1" hangingPunct="1"/>
            <a:r>
              <a:rPr lang="pt-BR" sz="2800" dirty="0" smtClean="0"/>
              <a:t>48.568 interviewed families.</a:t>
            </a:r>
          </a:p>
          <a:p>
            <a:pPr algn="just" eaLnBrk="1" hangingPunct="1"/>
            <a:endParaRPr lang="pt-BR" sz="2800" dirty="0" smtClean="0"/>
          </a:p>
          <a:p>
            <a:pPr algn="just" eaLnBrk="1" hangingPunct="1"/>
            <a:r>
              <a:rPr lang="pt-BR" sz="2800" dirty="0" smtClean="0"/>
              <a:t>We have to merge 13 different files</a:t>
            </a:r>
          </a:p>
          <a:p>
            <a:pPr lvl="1" algn="just" eaLnBrk="1" hangingPunct="1"/>
            <a:r>
              <a:rPr lang="pt-BR" sz="2400" dirty="0" smtClean="0"/>
              <a:t>Create the identificator</a:t>
            </a:r>
          </a:p>
          <a:p>
            <a:pPr lvl="1" algn="just" eaLnBrk="1" hangingPunct="1"/>
            <a:r>
              <a:rPr lang="pt-BR" sz="2400" dirty="0" smtClean="0"/>
              <a:t>Joinby command</a:t>
            </a:r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Database</a:t>
            </a:r>
            <a:endParaRPr lang="pt-BR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285750" y="1774825"/>
            <a:ext cx="8572500" cy="4868863"/>
          </a:xfrm>
        </p:spPr>
        <p:txBody>
          <a:bodyPr/>
          <a:lstStyle/>
          <a:p>
            <a:pPr eaLnBrk="1" hangingPunct="1"/>
            <a:r>
              <a:rPr lang="pt-BR" dirty="0" smtClean="0"/>
              <a:t>Three measures of Savings:</a:t>
            </a:r>
          </a:p>
          <a:p>
            <a:pPr lvl="1" algn="just" eaLnBrk="1" hangingPunct="1"/>
            <a:endParaRPr lang="pt-BR" sz="2400" dirty="0" smtClean="0"/>
          </a:p>
          <a:p>
            <a:pPr lvl="1" algn="just" eaLnBrk="1" hangingPunct="1"/>
            <a:r>
              <a:rPr lang="pt-BR" sz="2400" dirty="0" smtClean="0"/>
              <a:t>Net Income – Total Expenditure</a:t>
            </a:r>
          </a:p>
          <a:p>
            <a:pPr lvl="1" algn="just" eaLnBrk="1" hangingPunct="1"/>
            <a:endParaRPr lang="pt-BR" sz="2400" dirty="0" smtClean="0"/>
          </a:p>
          <a:p>
            <a:pPr lvl="1" algn="just" eaLnBrk="1" hangingPunct="1"/>
            <a:r>
              <a:rPr lang="pt-BR" sz="2400" dirty="0" smtClean="0"/>
              <a:t>Net Income – Expenditure with non-durable goods.</a:t>
            </a:r>
          </a:p>
          <a:p>
            <a:pPr lvl="1" algn="just" eaLnBrk="1" hangingPunct="1"/>
            <a:endParaRPr lang="pt-BR" sz="2400" dirty="0" smtClean="0"/>
          </a:p>
          <a:p>
            <a:pPr lvl="1" algn="just" eaLnBrk="1" hangingPunct="1"/>
            <a:r>
              <a:rPr lang="pt-BR" sz="2400" dirty="0" smtClean="0"/>
              <a:t>Net Income – Expenditure with non-durable goods excluding social security, vehicles leasing, health insurance and mortgage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dirty="0" smtClean="0"/>
              <a:t>Methodology and Results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Methodology</a:t>
            </a:r>
            <a:endParaRPr lang="pt-BR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We estimate the following regression via Least Absolute Deviations: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Qreg command</a:t>
            </a:r>
          </a:p>
          <a:p>
            <a:pPr lvl="1" eaLnBrk="1" hangingPunct="1"/>
            <a:r>
              <a:rPr lang="pt-BR" dirty="0" smtClean="0"/>
              <a:t>qreg </a:t>
            </a:r>
            <a:r>
              <a:rPr lang="pt-BR" smtClean="0"/>
              <a:t>dep_var regressors [</a:t>
            </a:r>
            <a:r>
              <a:rPr lang="pt-BR" dirty="0" smtClean="0"/>
              <a:t>aweight = fator_set], quantile(50)</a:t>
            </a: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2765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3786188"/>
            <a:ext cx="8643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472518" cy="125272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dirty="0" smtClean="0"/>
              <a:t>Result - LAD for current income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2867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773238"/>
            <a:ext cx="7361237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Box 8"/>
          <p:cNvSpPr txBox="1">
            <a:spLocks noChangeArrowheads="1"/>
          </p:cNvSpPr>
          <p:nvPr/>
        </p:nvSpPr>
        <p:spPr bwMode="auto">
          <a:xfrm>
            <a:off x="6215063" y="6429375"/>
            <a:ext cx="257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3" action="ppaction://hlinksldjump"/>
              </a:rPr>
              <a:t>Table 2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Methodology</a:t>
            </a:r>
            <a:endParaRPr lang="pt-BR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7188" y="1643063"/>
            <a:ext cx="8229600" cy="4625975"/>
          </a:xfrm>
        </p:spPr>
        <p:txBody>
          <a:bodyPr/>
          <a:lstStyle/>
          <a:p>
            <a:pPr algn="just" eaLnBrk="1" hangingPunct="1"/>
            <a:r>
              <a:rPr lang="en-US" sz="2400" dirty="0" smtClean="0"/>
              <a:t>Relation between lifetime income and savings rate</a:t>
            </a:r>
          </a:p>
          <a:p>
            <a:pPr lvl="1" algn="just" eaLnBrk="1" hangingPunct="1"/>
            <a:endParaRPr lang="en-US" sz="2000" dirty="0" smtClean="0"/>
          </a:p>
          <a:p>
            <a:pPr lvl="1" algn="just" eaLnBrk="1" hangingPunct="1"/>
            <a:r>
              <a:rPr lang="en-US" sz="2000" dirty="0" smtClean="0"/>
              <a:t>Lifetime income need to be estimated</a:t>
            </a:r>
          </a:p>
          <a:p>
            <a:pPr lvl="1" algn="just" eaLnBrk="1" hangingPunct="1"/>
            <a:endParaRPr lang="en-US" sz="2000" dirty="0" smtClean="0"/>
          </a:p>
          <a:p>
            <a:pPr lvl="1" algn="just" eaLnBrk="1" hangingPunct="1"/>
            <a:r>
              <a:rPr lang="pt-BR" sz="2000" dirty="0" smtClean="0"/>
              <a:t>Measurement erros </a:t>
            </a:r>
          </a:p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Alternative:  instruments for permanent income</a:t>
            </a:r>
            <a:r>
              <a:rPr lang="pt-BR" dirty="0" smtClean="0"/>
              <a:t>.</a:t>
            </a:r>
          </a:p>
          <a:p>
            <a:pPr lvl="3" eaLnBrk="1" hangingPunct="1"/>
            <a:r>
              <a:rPr lang="pt-BR" dirty="0" smtClean="0"/>
              <a:t>Food Consumption</a:t>
            </a:r>
          </a:p>
          <a:p>
            <a:pPr lvl="3" eaLnBrk="1" hangingPunct="1"/>
            <a:r>
              <a:rPr lang="pt-BR" dirty="0" smtClean="0"/>
              <a:t>Non-Durable Consumption</a:t>
            </a:r>
          </a:p>
          <a:p>
            <a:pPr lvl="3" eaLnBrk="1" hangingPunct="1"/>
            <a:r>
              <a:rPr lang="pt-BR" dirty="0" smtClean="0"/>
              <a:t>Education of the household.</a:t>
            </a:r>
          </a:p>
          <a:p>
            <a:pPr lvl="3" eaLnBrk="1" hangingPunct="1"/>
            <a:r>
              <a:rPr lang="pt-BR" dirty="0" smtClean="0"/>
              <a:t>All previous together</a:t>
            </a:r>
          </a:p>
          <a:p>
            <a:pPr lvl="1" eaLnBrk="1" hangingPunct="1"/>
            <a:endParaRPr lang="pt-BR" dirty="0" smtClean="0"/>
          </a:p>
          <a:p>
            <a:pPr algn="just" eaLnBrk="1" hangingPunct="1"/>
            <a:endParaRPr lang="pt-BR" sz="2400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Methodology</a:t>
            </a:r>
            <a:endParaRPr lang="pt-BR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Wingdings" pitchFamily="2" charset="2"/>
              </a:rPr>
              <a:t>2  stages regressions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3072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7525" y="3500438"/>
            <a:ext cx="83026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pt-BR" sz="1200">
                <a:cs typeface="Times New Roman" pitchFamily="18" charset="0"/>
              </a:rPr>
              <a:t>      (7)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/>
          <a:lstStyle/>
          <a:p>
            <a:pPr>
              <a:defRPr/>
            </a:pPr>
            <a:r>
              <a:rPr lang="pt-BR" sz="4050" dirty="0" smtClean="0"/>
              <a:t>Results - LAD for permanent Income</a:t>
            </a:r>
            <a:endParaRPr lang="pt-BR" sz="405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2047875"/>
            <a:ext cx="7215187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/>
            <a:r>
              <a:rPr lang="pt-BR"/>
              <a:t>Instruments – Non-Durable Consumption</a:t>
            </a:r>
          </a:p>
          <a:p>
            <a:endParaRPr lang="pt-BR"/>
          </a:p>
        </p:txBody>
      </p:sp>
      <p:sp>
        <p:nvSpPr>
          <p:cNvPr id="31748" name="TextBox 6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3" action="ppaction://hlinksldjump"/>
              </a:rPr>
              <a:t>Tabela 3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/>
          <a:lstStyle/>
          <a:p>
            <a:pPr>
              <a:defRPr/>
            </a:pPr>
            <a:r>
              <a:rPr lang="pt-BR" sz="4050" dirty="0" smtClean="0"/>
              <a:t>Result - LAD for Permanent Income</a:t>
            </a:r>
            <a:endParaRPr lang="pt-BR" sz="4050" dirty="0"/>
          </a:p>
        </p:txBody>
      </p:sp>
      <p:sp>
        <p:nvSpPr>
          <p:cNvPr id="32770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Instrument – Food Consumption</a:t>
            </a:r>
          </a:p>
        </p:txBody>
      </p:sp>
      <p:sp>
        <p:nvSpPr>
          <p:cNvPr id="32771" name="TextBox 6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Tabela 3</a:t>
            </a:r>
            <a:endParaRPr lang="pt-BR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2000250"/>
            <a:ext cx="7331075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/>
          <a:lstStyle/>
          <a:p>
            <a:pPr>
              <a:defRPr/>
            </a:pPr>
            <a:r>
              <a:rPr lang="pt-BR" sz="4050" dirty="0" smtClean="0"/>
              <a:t>Results - LAD for Permanent Income</a:t>
            </a:r>
            <a:endParaRPr lang="pt-BR" sz="4050" dirty="0"/>
          </a:p>
        </p:txBody>
      </p:sp>
      <p:sp>
        <p:nvSpPr>
          <p:cNvPr id="33794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Instruments – Education</a:t>
            </a:r>
          </a:p>
        </p:txBody>
      </p:sp>
      <p:sp>
        <p:nvSpPr>
          <p:cNvPr id="33795" name="TextBox 6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Tabela 3</a:t>
            </a:r>
            <a:endParaRPr lang="pt-BR"/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047875"/>
            <a:ext cx="8286750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Introduction</a:t>
            </a:r>
            <a:endParaRPr lang="pt-BR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42875" y="1774825"/>
            <a:ext cx="8786813" cy="48688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Motivation: understanding savings heterogeneity</a:t>
            </a:r>
          </a:p>
          <a:p>
            <a:pPr lvl="1" eaLnBrk="1" hangingPunct="1">
              <a:lnSpc>
                <a:spcPct val="90000"/>
              </a:lnSpc>
            </a:pPr>
            <a:endParaRPr lang="pt-BR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Wellbeing = f(consumption)</a:t>
            </a:r>
          </a:p>
          <a:p>
            <a:pPr lvl="2" eaLnBrk="1" hangingPunct="1">
              <a:lnSpc>
                <a:spcPct val="90000"/>
              </a:lnSpc>
            </a:pPr>
            <a:endParaRPr lang="pt-BR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Consumtpion/GDP &gt; 50%, in general </a:t>
            </a:r>
          </a:p>
          <a:p>
            <a:pPr lvl="1" eaLnBrk="1" hangingPunct="1">
              <a:lnSpc>
                <a:spcPct val="90000"/>
              </a:lnSpc>
            </a:pPr>
            <a:endParaRPr lang="pt-BR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Our main goal:</a:t>
            </a:r>
          </a:p>
          <a:p>
            <a:pPr lvl="1" eaLnBrk="1" hangingPunct="1">
              <a:lnSpc>
                <a:spcPct val="90000"/>
              </a:lnSpc>
            </a:pPr>
            <a:endParaRPr lang="pt-BR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How savings rate is related to current income?</a:t>
            </a:r>
          </a:p>
          <a:p>
            <a:pPr lvl="2" eaLnBrk="1" hangingPunct="1">
              <a:lnSpc>
                <a:spcPct val="90000"/>
              </a:lnSpc>
            </a:pPr>
            <a:endParaRPr lang="pt-BR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How savings rate is related to lifetime (permanent) income?</a:t>
            </a:r>
          </a:p>
          <a:p>
            <a:pPr lvl="2" eaLnBrk="1" hangingPunct="1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/>
          <a:lstStyle/>
          <a:p>
            <a:pPr>
              <a:defRPr/>
            </a:pPr>
            <a:r>
              <a:rPr lang="pt-BR" sz="4050" dirty="0" smtClean="0"/>
              <a:t>Results - LAD for Permanent Income</a:t>
            </a:r>
            <a:endParaRPr lang="pt-BR" sz="4050" dirty="0"/>
          </a:p>
        </p:txBody>
      </p:sp>
      <p:sp>
        <p:nvSpPr>
          <p:cNvPr id="34818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Instruments – All together</a:t>
            </a:r>
          </a:p>
        </p:txBody>
      </p:sp>
      <p:sp>
        <p:nvSpPr>
          <p:cNvPr id="34819" name="TextBox 6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Tabela 3</a:t>
            </a:r>
            <a:endParaRPr lang="pt-BR"/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75" y="2047875"/>
            <a:ext cx="70961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Results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600" dirty="0" smtClean="0"/>
              <a:t>The results are sensible with respect the instrument used.</a:t>
            </a:r>
          </a:p>
          <a:p>
            <a:pPr lvl="1"/>
            <a:endParaRPr lang="pt-BR" sz="2600" dirty="0" smtClean="0"/>
          </a:p>
          <a:p>
            <a:r>
              <a:rPr lang="pt-BR" sz="2600" dirty="0" smtClean="0"/>
              <a:t>Education  migth be correlated with preference for savings, which is a error component. (ALAN; ATALAY; CROSSLEY, 2006).</a:t>
            </a:r>
          </a:p>
          <a:p>
            <a:endParaRPr lang="pt-BR" sz="2600" dirty="0" smtClean="0"/>
          </a:p>
          <a:p>
            <a:r>
              <a:rPr lang="pt-BR" sz="2800" dirty="0" smtClean="0"/>
              <a:t>Verify this hyphoteses:</a:t>
            </a:r>
          </a:p>
          <a:p>
            <a:pPr lvl="1"/>
            <a:r>
              <a:rPr lang="pt-BR" sz="2400" dirty="0" smtClean="0"/>
              <a:t>Covariates for preferences for savings (education, religion, gender, color).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715436" cy="125272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4000" dirty="0" smtClean="0"/>
              <a:t>Results - LAD for Permanent Income with controls</a:t>
            </a:r>
            <a:endParaRPr lang="pt-BR" sz="4000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928813"/>
            <a:ext cx="756920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Box 4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3" action="ppaction://hlinksldjump"/>
              </a:rPr>
              <a:t>Tabela 5</a:t>
            </a:r>
            <a:endParaRPr lang="pt-BR"/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Instruments – Non-durable goods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715436" cy="125272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4000" dirty="0" smtClean="0"/>
              <a:t>Results - LAD for Permanent Income with controls</a:t>
            </a:r>
            <a:endParaRPr lang="pt-BR" sz="4000" dirty="0"/>
          </a:p>
        </p:txBody>
      </p:sp>
      <p:sp>
        <p:nvSpPr>
          <p:cNvPr id="37890" name="TextBox 4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Tabela 5</a:t>
            </a:r>
            <a:endParaRPr lang="pt-BR"/>
          </a:p>
        </p:txBody>
      </p:sp>
      <p:sp>
        <p:nvSpPr>
          <p:cNvPr id="37891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Instruments – Food Consumption</a:t>
            </a: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2047875"/>
            <a:ext cx="81407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715436" cy="125272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4000" dirty="0" smtClean="0"/>
              <a:t>Results - LAD for Permanent Income with controls</a:t>
            </a:r>
            <a:endParaRPr lang="pt-BR" sz="4000" dirty="0"/>
          </a:p>
        </p:txBody>
      </p:sp>
      <p:sp>
        <p:nvSpPr>
          <p:cNvPr id="38914" name="TextBox 4"/>
          <p:cNvSpPr txBox="1">
            <a:spLocks noChangeArrowheads="1"/>
          </p:cNvSpPr>
          <p:nvPr/>
        </p:nvSpPr>
        <p:spPr bwMode="auto">
          <a:xfrm>
            <a:off x="6858000" y="64881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Tabela 5</a:t>
            </a:r>
            <a:endParaRPr lang="pt-BR"/>
          </a:p>
        </p:txBody>
      </p:sp>
      <p:sp>
        <p:nvSpPr>
          <p:cNvPr id="38915" name="TextBox 5"/>
          <p:cNvSpPr txBox="1">
            <a:spLocks noChangeArrowheads="1"/>
          </p:cNvSpPr>
          <p:nvPr/>
        </p:nvSpPr>
        <p:spPr bwMode="auto">
          <a:xfrm>
            <a:off x="428625" y="1571625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Instruments – Both 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2047875"/>
            <a:ext cx="7500937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Results</a:t>
            </a:r>
            <a:endParaRPr lang="pt-BR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Poor  families save more </a:t>
            </a:r>
          </a:p>
          <a:p>
            <a:endParaRPr lang="pt-BR" sz="2400" dirty="0" smtClean="0"/>
          </a:p>
          <a:p>
            <a:r>
              <a:rPr lang="pt-BR" sz="2400" dirty="0" smtClean="0"/>
              <a:t>Covariates</a:t>
            </a:r>
          </a:p>
          <a:p>
            <a:pPr lvl="1"/>
            <a:r>
              <a:rPr lang="pt-BR" sz="2000" dirty="0" smtClean="0"/>
              <a:t>Education :  More educated people save more.</a:t>
            </a:r>
          </a:p>
          <a:p>
            <a:pPr lvl="1"/>
            <a:r>
              <a:rPr lang="pt-BR" sz="2000" dirty="0" smtClean="0"/>
              <a:t>Religion: In general, does not matter</a:t>
            </a:r>
          </a:p>
          <a:p>
            <a:pPr lvl="1"/>
            <a:r>
              <a:rPr lang="pt-BR" sz="2000" dirty="0" smtClean="0"/>
              <a:t>Color: not conclusive </a:t>
            </a:r>
          </a:p>
          <a:p>
            <a:pPr lvl="1"/>
            <a:r>
              <a:rPr lang="pt-BR" sz="2000" dirty="0" smtClean="0"/>
              <a:t>Gender:  Woman save less</a:t>
            </a:r>
          </a:p>
          <a:p>
            <a:pPr lvl="1"/>
            <a:r>
              <a:rPr lang="pt-BR" sz="2000" dirty="0" smtClean="0"/>
              <a:t>Age:  Younger save less.</a:t>
            </a:r>
          </a:p>
          <a:p>
            <a:pPr lvl="1"/>
            <a:endParaRPr lang="pt-BR" sz="2000" dirty="0" smtClean="0"/>
          </a:p>
          <a:p>
            <a:pPr lvl="1"/>
            <a:endParaRPr lang="pt-BR" sz="2000" dirty="0" smtClean="0"/>
          </a:p>
          <a:p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dirty="0" smtClean="0"/>
              <a:t>Final Remarks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Conclusion</a:t>
            </a:r>
            <a:endParaRPr lang="pt-BR" dirty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 2002-2003, the poor saved more than the rich in Brazil.</a:t>
            </a:r>
          </a:p>
          <a:p>
            <a:endParaRPr lang="pt-BR" dirty="0" smtClean="0"/>
          </a:p>
          <a:p>
            <a:r>
              <a:rPr lang="pt-BR" dirty="0" smtClean="0"/>
              <a:t>Possible Explanations:</a:t>
            </a:r>
          </a:p>
          <a:p>
            <a:pPr lvl="1"/>
            <a:r>
              <a:rPr lang="pt-BR" dirty="0" smtClean="0"/>
              <a:t>Precautionary Savings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Conclusion</a:t>
            </a:r>
            <a:endParaRPr lang="pt-BR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142875" y="1571625"/>
            <a:ext cx="8786813" cy="4829175"/>
          </a:xfrm>
        </p:spPr>
        <p:txBody>
          <a:bodyPr/>
          <a:lstStyle/>
          <a:p>
            <a:r>
              <a:rPr lang="pt-BR" sz="2500" dirty="0" smtClean="0"/>
              <a:t>Limitations:</a:t>
            </a:r>
          </a:p>
          <a:p>
            <a:endParaRPr lang="pt-BR" sz="1600" dirty="0" smtClean="0"/>
          </a:p>
          <a:p>
            <a:pPr lvl="1"/>
            <a:r>
              <a:rPr lang="pt-BR" sz="2400" dirty="0" smtClean="0"/>
              <a:t>Permanetn Income is still not well estimated </a:t>
            </a:r>
          </a:p>
          <a:p>
            <a:pPr lvl="2"/>
            <a:r>
              <a:rPr lang="pt-BR" sz="2000" dirty="0" smtClean="0"/>
              <a:t>Inclusions of other variables correlated to the permanent income</a:t>
            </a:r>
          </a:p>
          <a:p>
            <a:pPr lvl="3"/>
            <a:r>
              <a:rPr lang="pt-BR" dirty="0" smtClean="0"/>
              <a:t>Location;</a:t>
            </a:r>
          </a:p>
          <a:p>
            <a:pPr lvl="3"/>
            <a:r>
              <a:rPr lang="pt-BR" dirty="0" smtClean="0"/>
              <a:t>Employment – sector and activity ;</a:t>
            </a:r>
          </a:p>
          <a:p>
            <a:endParaRPr lang="pt-BR" sz="2500" dirty="0" smtClean="0"/>
          </a:p>
          <a:p>
            <a:r>
              <a:rPr lang="pt-BR" sz="2500" dirty="0" smtClean="0"/>
              <a:t>Possible Extensions</a:t>
            </a:r>
            <a:r>
              <a:rPr lang="pt-BR" sz="2100" dirty="0" smtClean="0"/>
              <a:t>:</a:t>
            </a:r>
          </a:p>
          <a:p>
            <a:endParaRPr lang="pt-BR" sz="2100" dirty="0" smtClean="0"/>
          </a:p>
          <a:p>
            <a:pPr lvl="1"/>
            <a:r>
              <a:rPr lang="pt-BR" sz="2100" dirty="0" smtClean="0"/>
              <a:t>Include variables related to income uncertainty (Employment variables, in example);</a:t>
            </a:r>
          </a:p>
          <a:p>
            <a:pPr lvl="1"/>
            <a:r>
              <a:rPr lang="pt-BR" sz="2100" dirty="0" smtClean="0"/>
              <a:t>Use a Pseudo-Panel date analysys using the other Household Surveys Available.</a:t>
            </a:r>
          </a:p>
          <a:p>
            <a:pPr lvl="1"/>
            <a:endParaRPr lang="pt-BR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dirty="0" smtClean="0"/>
              <a:t>Backup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Introduction</a:t>
            </a:r>
            <a:endParaRPr lang="pt-BR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Dynan, Skinner e Zeldes (2004) </a:t>
            </a:r>
          </a:p>
          <a:p>
            <a:pPr lvl="1" eaLnBrk="1" hangingPunct="1"/>
            <a:r>
              <a:rPr lang="pt-BR" smtClean="0"/>
              <a:t>In the U.S.A., the rich save more.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 Alan, Atalay e Crossley (2006)</a:t>
            </a:r>
          </a:p>
          <a:p>
            <a:pPr lvl="1" eaLnBrk="1" hangingPunct="1"/>
            <a:r>
              <a:rPr lang="pt-BR" smtClean="0"/>
              <a:t>In Canada, savings rate is constant.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Nothing has been done for a developing country , as Brazil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Tabela 2 – LAD para renda corrente</a:t>
            </a:r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88" y="1500188"/>
          <a:ext cx="8358245" cy="5138624"/>
        </p:xfrm>
        <a:graphic>
          <a:graphicData uri="http://schemas.openxmlformats.org/drawingml/2006/table">
            <a:tbl>
              <a:tblPr/>
              <a:tblGrid>
                <a:gridCol w="3456581"/>
                <a:gridCol w="1633888"/>
                <a:gridCol w="1633888"/>
                <a:gridCol w="1633888"/>
              </a:tblGrid>
              <a:tr h="41217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Tx. de poupanca 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Tx. de poupanca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Tx. de poupanca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Renda </a:t>
                      </a: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-0.7838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-0.6620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-0.6544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0.0373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Renda </a:t>
                      </a: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-0.4224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-0.3051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-0.2965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0.0316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0.0262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0.0198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Renda </a:t>
                      </a: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-0.2309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-0.1092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-0.0894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0.0273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0.0264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0.0204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Renda </a:t>
                      </a: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-0.1268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0.0311*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0.0650*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0.0280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0.0160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Renda </a:t>
                      </a: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0.0049*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0.2054*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0.2412*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Idade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entre 30 e 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0.0410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0.0569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Idade </a:t>
                      </a:r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entre 50 e 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0.0498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0.0252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Pseudo R2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0.0620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0.1032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0.1152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7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Coeficiente da Renda/10000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0.0583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0.0622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0.0065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0.0043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0.0074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Número de observações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09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 </a:t>
                      </a:r>
                      <a:r>
                        <a:rPr lang="pt-BR" sz="8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Erros-Padrão 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são calculados pelo algoritmo de Huber Sandwich e apresentados em parênteses.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10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 * significa que o coeficiente do quintil da renda é estatisticamente diferente que o imediatamente anterior, a 5% de significância.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4444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 Todas as regressões são ponderadas pelos pesos disponibilizados pela POF.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143" name="TextBox 4"/>
          <p:cNvSpPr txBox="1">
            <a:spLocks noChangeArrowheads="1"/>
          </p:cNvSpPr>
          <p:nvPr/>
        </p:nvSpPr>
        <p:spPr bwMode="auto">
          <a:xfrm>
            <a:off x="7429500" y="6500813"/>
            <a:ext cx="1500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Voltar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Tabela 3 – LAD para renda permanente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50" y="1677988"/>
          <a:ext cx="8858278" cy="5052417"/>
        </p:xfrm>
        <a:graphic>
          <a:graphicData uri="http://schemas.openxmlformats.org/drawingml/2006/table">
            <a:tbl>
              <a:tblPr/>
              <a:tblGrid>
                <a:gridCol w="1551967"/>
                <a:gridCol w="609450"/>
                <a:gridCol w="609450"/>
                <a:gridCol w="609450"/>
                <a:gridCol w="609450"/>
                <a:gridCol w="609450"/>
                <a:gridCol w="609450"/>
                <a:gridCol w="609450"/>
                <a:gridCol w="609450"/>
                <a:gridCol w="609450"/>
                <a:gridCol w="609450"/>
                <a:gridCol w="609450"/>
                <a:gridCol w="602361"/>
              </a:tblGrid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Instrumento para Renda Permanente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Educação do Chefe de família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Despesa com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bens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não-duráveis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Despesa com alimentos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Todos os anteriores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R2 do Primeiro Estágio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0.1066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0.2901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0.0319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0.2995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Teste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F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Primeiro Estágio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527.6403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3012.6240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242.9934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1350.7830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80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Tx. de poupança 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Tx. de poupança 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Tx. de poupança 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Q1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-0.2452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-0.1063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-0.0727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0.0883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0.1502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0.1519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0.2152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0.3044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0.3188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-0.0168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0.0595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0.0667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(0.0510)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(0.0327)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(0.0322)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(0.0210)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(0.0180)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(0.0216)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(0.0327)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(0.0251)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(0.0205)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(0.0233)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Q2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-0.2394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-0.0884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-0.0641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-0.1631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-0.0606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-0.0438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-0.0215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0.1090*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0.1282*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-0.1903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-0.0787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-0.0717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(0.0181)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(0.0281)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(0.0148)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(0.0254)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(0.0224)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(0.0159)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(0.0143)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(0.0275)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(0.0205)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Q3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-0.2958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-0.1150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-0.0773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-0.2651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-0.1564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-0.1369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-0.1630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-0.0490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-0.0258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-0.2548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-0.1403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-0.1150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(0.0425)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(0.0335)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(0.0430)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(0.0233)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(0.0182)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(0.0271)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(0.0243)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(0.0123)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(0.0160)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(0.0364)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(0.0177)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Q4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-0.1995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-0.0423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-0.0001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-0.3083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-0.1210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-0.0813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-0.3012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-0.1530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-0.1273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-0.2850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-0.0828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-0.0422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(0.0387)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(0.0177)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(0.0207)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(0.0344)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(0.0335)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(0.0331)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(0.0208)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(0.0334)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(0.0299)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(0.0269)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Q5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-0.1622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0.0337*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0.0947*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-0.2884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-0.0884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-0.0300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-0.5106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-0.3196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-0.2866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-0.2408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-0.0453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0.0124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(0.0162)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(0.0215)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(0.0313)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(0.0138)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(0.0248)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(0.0298)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(0.0264)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(0.0263)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(0.0183)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(0.0133)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(0.0203)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entre 30 e 39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-0.0214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-0.0007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-0.0204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smtClean="0">
                          <a:latin typeface="Times New Roman"/>
                          <a:ea typeface="Times New Roman"/>
                          <a:cs typeface="Times New Roman"/>
                        </a:rPr>
                        <a:t>-0.0550</a:t>
                      </a:r>
                      <a:endParaRPr lang="pt-BR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-0.0275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-0.0211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smtClean="0">
                          <a:latin typeface="Times New Roman"/>
                          <a:ea typeface="Times New Roman"/>
                          <a:cs typeface="Times New Roman"/>
                        </a:rPr>
                        <a:t>-0.2659</a:t>
                      </a:r>
                      <a:endParaRPr lang="pt-BR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smtClean="0">
                          <a:latin typeface="Times New Roman"/>
                          <a:ea typeface="Times New Roman"/>
                          <a:cs typeface="Times New Roman"/>
                        </a:rPr>
                        <a:t>-0.2157</a:t>
                      </a:r>
                      <a:endParaRPr lang="pt-BR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smtClean="0">
                          <a:latin typeface="Times New Roman"/>
                          <a:ea typeface="Times New Roman"/>
                          <a:cs typeface="Times New Roman"/>
                        </a:rPr>
                        <a:t>-0.2151</a:t>
                      </a:r>
                      <a:endParaRPr lang="pt-BR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-0.0327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-0.0116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-0.0088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(0.0436)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(0.0221)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(0.0272)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(0.0236)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(0.0156)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(0.0241)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(0.0248)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(0.0223)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(0.0182)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(0.0260)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(0.0189)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entre 50 e 59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0.1162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0.0457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0.0274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0.0870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0.0658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>
                          <a:latin typeface="Times New Roman"/>
                          <a:ea typeface="Times New Roman"/>
                          <a:cs typeface="Times New Roman"/>
                        </a:rPr>
                        <a:t>0.0575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0.1810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0.1612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0.1498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0.0890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0.0609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0.0466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(0.0392)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(0.0268)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(0.0366)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(0.0230)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(0.0195)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(0.0239)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(0.0303)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(0.0209)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(0.0199)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(0.0272)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(0.0160)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(0.0217)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Pseudo R2 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0.0033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0.0045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0.0068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0.0216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0.0148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0.0124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0.0401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0.0432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0.0420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0.0094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0.0056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0.0056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Coeficiente da Renda/10000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0.0241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0.0336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0.0407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-0.0283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-0.0116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-0.0027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-0.2828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-0.2465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-0.2414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-0.0146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smtClean="0">
                          <a:latin typeface="Times New Roman"/>
                          <a:ea typeface="Times New Roman"/>
                          <a:cs typeface="Times New Roman"/>
                        </a:rPr>
                        <a:t>-0.0026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0.0050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(0.0082)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(0.0048)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(0.0057)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(0.0046)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(0.0009)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(0.0007)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(0.0306)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(0.0369)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(0.0149)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(0.0053)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(0.0022)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(0.0013)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Número de observações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Times New Roman"/>
                          <a:ea typeface="Times New Roman"/>
                          <a:cs typeface="Times New Roman"/>
                        </a:rPr>
                        <a:t>22.121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7478">
                <a:tc gridSpan="1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Notas:    1</a:t>
                      </a: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pt-BR" sz="900" smtClean="0">
                          <a:latin typeface="Times New Roman"/>
                          <a:ea typeface="Times New Roman"/>
                          <a:cs typeface="Times New Roman"/>
                        </a:rPr>
                        <a:t>Erros-Padrão </a:t>
                      </a: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são calculados pelo algoritmo de Huber Sandwich e apresentados em parênteses.</a:t>
                      </a:r>
                    </a:p>
                    <a:p>
                      <a:pPr marL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2. * significa que o coeficiente do quintil da renda é estatisticamente diferente que o imediatamente anterior, a 5% de significância.</a:t>
                      </a:r>
                    </a:p>
                    <a:p>
                      <a:pPr marL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3. Todas as regressões são ponderadas pelos pesos disponibilizados pela POF.</a:t>
                      </a:r>
                    </a:p>
                  </a:txBody>
                  <a:tcPr marL="19836" marR="19836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344" name="Rectangle 4"/>
          <p:cNvSpPr>
            <a:spLocks noChangeArrowheads="1"/>
          </p:cNvSpPr>
          <p:nvPr/>
        </p:nvSpPr>
        <p:spPr bwMode="auto">
          <a:xfrm>
            <a:off x="8226425" y="6357938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Voltar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Tabela 4 – LAD para renda corrente com controles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625" y="1509713"/>
          <a:ext cx="7500989" cy="5204777"/>
        </p:xfrm>
        <a:graphic>
          <a:graphicData uri="http://schemas.openxmlformats.org/drawingml/2006/table">
            <a:tbl>
              <a:tblPr/>
              <a:tblGrid>
                <a:gridCol w="2689855"/>
                <a:gridCol w="1719228"/>
                <a:gridCol w="1489696"/>
                <a:gridCol w="1602210"/>
              </a:tblGrid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Tx. de poupança 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Tx. de poupança 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Tx. de poupança 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Corrente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Q1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-0.8047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-0.6783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-0.6619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(0.0446)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(0.0256)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(0.0285)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Corrente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Q2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-0.4246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-0.3065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-0.2872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(0.0339)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(0.0321)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(0.0347)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Corrente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Q3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-0.2260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-0.0891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-0.0709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(0.0443)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(0.0281)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(0.0311)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Corrente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Q4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-0.0725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0.0821*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0.1122*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(0.0357)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(0.0244)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(0.0221)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Corrente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Q5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0.1408*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0.3262*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0.3487*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(0.0401)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(0.0272)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(0.0319)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entre 30 e 39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0.0473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0.0770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0.0656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(0.0259)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(0.0168)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(0.0155)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entre 50 e 59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0.0373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0.0013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-0.0016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(0.0246)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(0.0181)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(0.0186)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Ensino médio completo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-0.1340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-0.1442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-0.1190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(0.0241)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(0.0191)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(0.0163)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Ensino Superior incompleto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-0.2385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-0.2470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-0.2160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(0.0534)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(0.0533)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(0.0311)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Ensino superior completo ou mais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-0.2546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-0.2152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-0.1688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(0.0376)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(0.0243)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(0.0300)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Católico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-0.0248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-0.0182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-0.0152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(0.0281)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(0.0191)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(0.0204)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Evangélico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-0.0168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-0.0292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-0.0322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(0.0378)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(0.0251)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(0.0259)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Mulher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0.0385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-0.0042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-0.0002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(0.0265)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(0.0179)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(0.0144)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Negro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0.0688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0.0666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0.0563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(0.0391)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(0.0235)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(0.0423)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Amarelo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-0.0236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smtClean="0">
                          <a:latin typeface="Arial"/>
                          <a:ea typeface="Times New Roman"/>
                          <a:cs typeface="Times New Roman"/>
                        </a:rPr>
                        <a:t>-0.1717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smtClean="0">
                          <a:latin typeface="Arial"/>
                          <a:ea typeface="Times New Roman"/>
                          <a:cs typeface="Times New Roman"/>
                        </a:rPr>
                        <a:t>-0.1451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(0.0587)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(0.0379)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(0.2955)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Pardo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0.0633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Arial"/>
                          <a:ea typeface="Times New Roman"/>
                          <a:cs typeface="Times New Roman"/>
                        </a:rPr>
                        <a:t>0.0520</a:t>
                      </a:r>
                      <a:endParaRPr lang="pt-BR" sz="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0.0440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(0.0211)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(0.0145)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(0.0158)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Índio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Arial"/>
                          <a:ea typeface="Times New Roman"/>
                          <a:cs typeface="Times New Roman"/>
                        </a:rPr>
                        <a:t>0.1333</a:t>
                      </a:r>
                      <a:endParaRPr lang="pt-BR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0.2235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0.2255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(0.0589)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(0.2007)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(0.2001)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Pseudo R2 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0.0707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0.1153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0.1245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Coeficiente da Renda/10000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0.0614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0.0736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0.0729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(0.0048)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(0.0052)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(0.0044)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Número de observações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22121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97">
                <a:tc gridSpan="4">
                  <a:txBody>
                    <a:bodyPr/>
                    <a:lstStyle/>
                    <a:p>
                      <a:pPr marL="450215" indent="-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Times New Roman"/>
                          <a:ea typeface="Times New Roman"/>
                          <a:cs typeface="Times New Roman"/>
                        </a:rPr>
                        <a:t>Notas:   1</a:t>
                      </a:r>
                      <a:r>
                        <a:rPr lang="pt-BR" sz="60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pt-BR" sz="600" smtClean="0">
                          <a:latin typeface="Times New Roman"/>
                          <a:ea typeface="Times New Roman"/>
                          <a:cs typeface="Times New Roman"/>
                        </a:rPr>
                        <a:t>Erros-Padrão </a:t>
                      </a:r>
                      <a:r>
                        <a:rPr lang="pt-BR" sz="600" dirty="0">
                          <a:latin typeface="Times New Roman"/>
                          <a:ea typeface="Times New Roman"/>
                          <a:cs typeface="Times New Roman"/>
                        </a:rPr>
                        <a:t>são calculados pelo algoritmo de Huber Sandwich e apresentados em parênteses.</a:t>
                      </a:r>
                    </a:p>
                    <a:p>
                      <a:pPr marL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 dirty="0">
                          <a:latin typeface="Times New Roman"/>
                          <a:ea typeface="Times New Roman"/>
                          <a:cs typeface="Times New Roman"/>
                        </a:rPr>
                        <a:t>2. * significa que o coeficiente do quintil da renda é estatisticamente diferente que o imediatamente anterior, a 5% de significância.</a:t>
                      </a:r>
                    </a:p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pt-BR" sz="600" dirty="0">
                          <a:latin typeface="Times New Roman"/>
                          <a:ea typeface="Times New Roman"/>
                          <a:cs typeface="Times New Roman"/>
                        </a:rPr>
                        <a:t>3. Todas as regressões são ponderadas pelos pesos disponibilizados pela POF.</a:t>
                      </a:r>
                    </a:p>
                  </a:txBody>
                  <a:tcPr marL="29524" marR="29524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270" name="Rectangle 4"/>
          <p:cNvSpPr>
            <a:spLocks noChangeArrowheads="1"/>
          </p:cNvSpPr>
          <p:nvPr/>
        </p:nvSpPr>
        <p:spPr bwMode="auto">
          <a:xfrm>
            <a:off x="8226425" y="6357938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Voltar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Tabela </a:t>
            </a:r>
            <a:r>
              <a:rPr lang="pt-BR" smtClean="0"/>
              <a:t>5 - </a:t>
            </a:r>
            <a:r>
              <a:rPr lang="pt-BR" dirty="0" smtClean="0"/>
              <a:t>LAD para renda permanente com controles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50" y="1571625"/>
          <a:ext cx="8643996" cy="5159729"/>
        </p:xfrm>
        <a:graphic>
          <a:graphicData uri="http://schemas.openxmlformats.org/drawingml/2006/table">
            <a:tbl>
              <a:tblPr/>
              <a:tblGrid>
                <a:gridCol w="2500281"/>
                <a:gridCol w="1001765"/>
                <a:gridCol w="1028390"/>
                <a:gridCol w="1028390"/>
                <a:gridCol w="1028390"/>
                <a:gridCol w="1028390"/>
                <a:gridCol w="1028390"/>
              </a:tblGrid>
              <a:tr h="174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Instrumento para Renda Permanente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Despesa com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bens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não-duráveis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Despesa com alimentos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8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R2 do Primeiro Estágio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0.2915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0.1246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8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Teste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F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Primeiro Estágio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699.5616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242.0534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16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Tx. de poupança 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Tx. de poupança 2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Tx. de poupança 3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Tx. de poupança 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Tx. de poupança 2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Tx. de poupança 3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Q1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0.1707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0.2419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0.2610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0.2500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0.3887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0.4012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(0.0364)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(0.0272)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(0.0394)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(0.0447)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Q2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-0.1017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-0.0048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0.0191*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0.0177*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0.1641*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0.1827*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(0.0446)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(0.0248)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(0.0268)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(0.0222)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(0.0335)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Q3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-0.2335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-0.1090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-0.0817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-0.2106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-0.0200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-0.0008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(0.0383)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(0.0395)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(0.0352)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Q4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-0.3469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-0.1246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-0.0839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-0.4419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-0.2571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-0.2272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(0.0479)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(0.0355)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(0.0337)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(0.0523)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(0.0278)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Q5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-0.4537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-0.2280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-0.1690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-0.7615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-0.5346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-0.5169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(0.0411)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(0.0278)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(0.0629)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(0.0460)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(0.0550)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entre 30 e 39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-0.0786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-0.0475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-0.0493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-0.1882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-0.1572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-0.1523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(0.0216)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(0.0224)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(0.0197)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(0.0178)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(0.0202)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(0.0188)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entre 50 e 59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0.1135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0.0709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0.0577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0.2165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0.1688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0.1648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(0.0227)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(0.0205)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(0.0206)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(0.0252)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(0.0197)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(0.0236)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Ensino médio completo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0.1992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0.1726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0.1784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0.5366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0.5049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0.5160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(0.0237)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(0.0268)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(0.0253)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(0.0472)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(0.0343)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(0.0379)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Ensino Superior incompleto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0.3576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0.3035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0.3101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0.7538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0.7757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0.8139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(0.0368)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(0.0347)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(0.0603)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(0.0658)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(0.0583)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Ensino superior completo ou mais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0.3465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0.3265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0.3443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0.7445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0.7640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0.8116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(0.0402)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(0.0369)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(0.0283)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(0.0569)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(0.0589)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(0.0556)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Católico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-0.0414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-0.0407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-0.0425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-0.0525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-0.0686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-0.0715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(0.0323)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(0.0235)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(0.0223)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(0.0278)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(0.0214)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(0.0259)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Evangélico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-0.0358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-0.0601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-0.0501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-0.1218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-0.1405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-0.1491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(0.0367)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(0.0301)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(0.0445)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(0.0442)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(0.0288)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(0.0363)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Mulher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-0.0474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-0.0726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-0.0677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-0.1976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-0.2215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-0.2125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(0.0196)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(0.0208)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(0.0199)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(0.0301)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(0.0177)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(0.0232)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Negro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-0.0103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-0.0015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-0.0276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-0.1487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-0.1755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-0.1649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(0.0378)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(0.0339)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(0.0251)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(0.0415)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(0.0242)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(0.0446)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Amarelo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-0.0566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-0.1603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-0.2354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-0.1357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-0.2634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-0.2705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(0.0371)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(0.0299)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(0.0346)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(0.0185)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(0.0355)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Pardo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-0.1076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-0.0932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-0.1051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-0.1713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-0.1735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Times New Roman"/>
                          <a:ea typeface="Times New Roman"/>
                          <a:cs typeface="Times New Roman"/>
                        </a:rPr>
                        <a:t>-0.1821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(0.0195)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(0.0205)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(0.0181)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(0.0158)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Índio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0.2741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0.1602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Times New Roman"/>
                          <a:ea typeface="Times New Roman"/>
                          <a:cs typeface="Times New Roman"/>
                        </a:rPr>
                        <a:t>0.1829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0.3064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0.1149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0.1013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(0.0317)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(0.1083)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(0.1291)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(0.0139)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(0.2260)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(0.2062)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Pseudo R2 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0.0379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0.0323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0.0319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0.0355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0.0414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0.0441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Coeficiente da Renda/10000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-0.0726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-0.0408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-0.0308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-0.2511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-0.1864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-0.1667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(0.0084)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(0.0042)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(0.0050)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(0.0091)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(0.0176)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(0.0155)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Número de observações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22121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97">
                <a:tc gridSpan="7">
                  <a:txBody>
                    <a:bodyPr/>
                    <a:lstStyle/>
                    <a:p>
                      <a:pPr marL="450215" indent="-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Notas:   1</a:t>
                      </a:r>
                      <a:r>
                        <a:rPr lang="pt-BR" sz="60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pt-BR" sz="600" smtClean="0">
                          <a:latin typeface="Times New Roman"/>
                          <a:ea typeface="Times New Roman"/>
                          <a:cs typeface="Times New Roman"/>
                        </a:rPr>
                        <a:t>Erros-Padrão </a:t>
                      </a:r>
                      <a:r>
                        <a:rPr lang="pt-BR" sz="600" dirty="0">
                          <a:latin typeface="Times New Roman"/>
                          <a:ea typeface="Times New Roman"/>
                          <a:cs typeface="Times New Roman"/>
                        </a:rPr>
                        <a:t>são calculados pelo algoritmo de Huber Sandwich e apresentados em parênteses.</a:t>
                      </a:r>
                    </a:p>
                    <a:p>
                      <a:pPr marL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 dirty="0">
                          <a:latin typeface="Times New Roman"/>
                          <a:ea typeface="Times New Roman"/>
                          <a:cs typeface="Times New Roman"/>
                        </a:rPr>
                        <a:t>2. * significa que o coeficiente do quintil da renda é estatisticamente diferente que o imediatamente anterior, a 5% de significância.</a:t>
                      </a:r>
                    </a:p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pt-BR" sz="600" dirty="0">
                          <a:latin typeface="Times New Roman"/>
                          <a:ea typeface="Times New Roman"/>
                          <a:cs typeface="Times New Roman"/>
                        </a:rPr>
                        <a:t>3. Todas as regressões são ponderadas pelos pesos disponibilizados pela POF</a:t>
                      </a:r>
                    </a:p>
                  </a:txBody>
                  <a:tcPr marL="25506" marR="25506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422" name="Rectangle 4"/>
          <p:cNvSpPr>
            <a:spLocks noChangeArrowheads="1"/>
          </p:cNvSpPr>
          <p:nvPr/>
        </p:nvSpPr>
        <p:spPr bwMode="auto">
          <a:xfrm>
            <a:off x="8226425" y="6357938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Voltar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Tabela </a:t>
            </a:r>
            <a:r>
              <a:rPr lang="pt-BR" smtClean="0"/>
              <a:t>5 - </a:t>
            </a:r>
            <a:r>
              <a:rPr lang="pt-BR" dirty="0" smtClean="0"/>
              <a:t>LAD para renda permanente com controles</a:t>
            </a:r>
            <a:endParaRPr lang="pt-B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0063" y="1643063"/>
          <a:ext cx="7786743" cy="5112938"/>
        </p:xfrm>
        <a:graphic>
          <a:graphicData uri="http://schemas.openxmlformats.org/drawingml/2006/table">
            <a:tbl>
              <a:tblPr/>
              <a:tblGrid>
                <a:gridCol w="3468168"/>
                <a:gridCol w="1439525"/>
                <a:gridCol w="1439525"/>
                <a:gridCol w="1439525"/>
              </a:tblGrid>
              <a:tr h="192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Instrumento para Renda Permanente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Ambos os anteriores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R2 do Primeiro Estágio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0.3002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Teste </a:t>
                      </a: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F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Primeiro Estágio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677.2930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22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Tx. de poupança 1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Tx. de poupança 2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Tx. de poupança 3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Q1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0.0959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0.1634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0.1762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(0.0348)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(0.0432)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(0.0367)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Q2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-0.1292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-0.0391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-0.0170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(0.0335)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(0.0467)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(0.0370)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Q3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-0.1929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-0.0636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-0.0391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(0.0286)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(0.0434)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(0.0355)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Q4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-0.2755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-0.0667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-0.0317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(0.0368)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(0.0473)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(0.0367)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Renda </a:t>
                      </a: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Permanente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Q5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-0.3627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-0.1368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-0.0802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(0.0378)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(0.0500)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(0.0440)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entre 30 e 39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-0.0699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-0.0435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-0.0493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(0.0215)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(0.0233)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(0.0221)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Idade </a:t>
                      </a: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entre 50 e 59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0.1113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0.0504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0.0410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(0.0189)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(0.0249)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(0.0250)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Ensino médio completo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0.1465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0.1332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0.1329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(0.0191)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(0.0261)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(0.0257)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Ensino Superior incompleto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0.2695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0.2102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0.2341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(0.0424)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(0.0420)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(0.0498)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Ensino superior completo ou mais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0.2864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0.2571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0.2720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(0.0311)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(0.0489)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(0.0362)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Católico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-0.0387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-0.0296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-0.0283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(0.0251)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(0.0294)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(0.0235)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Evangélico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-0.0423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-0.0627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-0.0413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(0.0333)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(0.0401)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(0.0326)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Mulher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-0.0770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-0.0881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-0.0873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(0.0202)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(0.0218)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(0.0246)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Negro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-0.0176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-0.0092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-0.0207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(0.0340)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(0.0312)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(0.0384)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Amarelo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-0.0901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-0.1933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-0.2586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(0.0188)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(0.0527)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(0.4816)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Pardo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-0.0974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-0.0780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smtClean="0">
                          <a:latin typeface="Arial"/>
                          <a:ea typeface="Times New Roman"/>
                          <a:cs typeface="Times New Roman"/>
                        </a:rPr>
                        <a:t>-0.0817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(0.0200)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(0.0208)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(0.0192)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Índio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b="1" dirty="0">
                          <a:latin typeface="Arial"/>
                          <a:ea typeface="Times New Roman"/>
                          <a:cs typeface="Times New Roman"/>
                        </a:rPr>
                        <a:t>0.2599</a:t>
                      </a:r>
                      <a:endParaRPr lang="pt-BR" sz="7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0.1376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0.1795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(0.0386)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(0.1318)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(0.1008)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Pseudo R2 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0.0205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0.0162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0.0171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Coeficiente da Renda/10000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-0.0535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-0.0259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smtClean="0">
                          <a:latin typeface="Arial"/>
                          <a:ea typeface="Times New Roman"/>
                          <a:cs typeface="Times New Roman"/>
                        </a:rPr>
                        <a:t>-0.0172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6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(0.0094)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(0.0032)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(0.0059)</a:t>
                      </a:r>
                      <a:endParaRPr lang="pt-B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Número de observações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  <a:cs typeface="Times New Roman"/>
                        </a:rPr>
                        <a:t>22.121</a:t>
                      </a:r>
                      <a:endParaRPr lang="pt-B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7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58">
                <a:tc gridSpan="4">
                  <a:txBody>
                    <a:bodyPr/>
                    <a:lstStyle/>
                    <a:p>
                      <a:pPr marL="450215" indent="-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Notas:   1</a:t>
                      </a:r>
                      <a:r>
                        <a:rPr lang="pt-BR" sz="70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pt-BR" sz="700" smtClean="0">
                          <a:latin typeface="Times New Roman"/>
                          <a:ea typeface="Times New Roman"/>
                          <a:cs typeface="Times New Roman"/>
                        </a:rPr>
                        <a:t>Erros-Padrão 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são calculados pelo algoritmo de Huber Sandwich e apresentados em parênteses.</a:t>
                      </a:r>
                    </a:p>
                    <a:p>
                      <a:pPr marL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2. * significa que o coeficiente do quintil da renda é estatisticamente diferente que o imediatamente anterior, a 5% de significância.</a:t>
                      </a:r>
                    </a:p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3. Todas as regressões são ponderadas pelos pesos disponibilizados pela POF</a:t>
                      </a:r>
                    </a:p>
                  </a:txBody>
                  <a:tcPr marL="25487" marR="25487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326" name="Rectangle 3"/>
          <p:cNvSpPr>
            <a:spLocks noChangeArrowheads="1"/>
          </p:cNvSpPr>
          <p:nvPr/>
        </p:nvSpPr>
        <p:spPr bwMode="auto">
          <a:xfrm>
            <a:off x="8226425" y="6357938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>
                <a:hlinkClick r:id="rId2" action="ppaction://hlinksldjump"/>
              </a:rPr>
              <a:t>Voltar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643563" y="2357438"/>
            <a:ext cx="3214687" cy="292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Introduction</a:t>
            </a:r>
            <a:endParaRPr lang="de-DE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42900" y="1633538"/>
            <a:ext cx="3743325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de-DE" sz="1400" b="1"/>
          </a:p>
        </p:txBody>
      </p:sp>
      <p:sp>
        <p:nvSpPr>
          <p:cNvPr id="17412" name="AutoShape 5"/>
          <p:cNvSpPr>
            <a:spLocks noChangeArrowheads="1"/>
          </p:cNvSpPr>
          <p:nvPr/>
        </p:nvSpPr>
        <p:spPr bwMode="auto">
          <a:xfrm>
            <a:off x="3003550" y="2333625"/>
            <a:ext cx="3135313" cy="2946400"/>
          </a:xfrm>
          <a:prstGeom prst="rightArrow">
            <a:avLst>
              <a:gd name="adj1" fmla="val 77000"/>
              <a:gd name="adj2" fmla="val 18228"/>
            </a:avLst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pt-BR"/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361950" y="2706688"/>
            <a:ext cx="3135313" cy="2201862"/>
          </a:xfrm>
          <a:prstGeom prst="rightArrow">
            <a:avLst>
              <a:gd name="adj1" fmla="val 77000"/>
              <a:gd name="adj2" fmla="val 24392"/>
            </a:avLst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150000"/>
              </a:lnSpc>
            </a:pPr>
            <a:endParaRPr lang="pt-BR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428625" y="3044825"/>
            <a:ext cx="2797175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 anchor="ctr">
            <a:spAutoFit/>
          </a:bodyPr>
          <a:lstStyle/>
          <a:p>
            <a:pPr algn="ctr">
              <a:spcBef>
                <a:spcPts val="1800"/>
              </a:spcBef>
              <a:tabLst>
                <a:tab pos="8521700" algn="r"/>
              </a:tabLst>
            </a:pPr>
            <a:r>
              <a:rPr lang="de-DE" sz="2200" b="1"/>
              <a:t>Heterogeneous Savings rate in respect to wealth (Permanent Income)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571875" y="3429000"/>
            <a:ext cx="24288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 anchor="ctr">
            <a:spAutoFit/>
          </a:bodyPr>
          <a:lstStyle/>
          <a:p>
            <a:pPr algn="ctr">
              <a:spcBef>
                <a:spcPts val="1800"/>
              </a:spcBef>
              <a:tabLst>
                <a:tab pos="8521700" algn="r"/>
              </a:tabLst>
            </a:pPr>
            <a:r>
              <a:rPr lang="de-DE" sz="2200" b="1"/>
              <a:t>Public policy Evaluation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6072188" y="2981325"/>
            <a:ext cx="2500312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 anchor="ctr">
            <a:spAutoFit/>
          </a:bodyPr>
          <a:lstStyle/>
          <a:p>
            <a:pPr algn="ctr">
              <a:spcBef>
                <a:spcPts val="1800"/>
              </a:spcBef>
              <a:buFont typeface="Arial" charset="0"/>
              <a:buChar char="•"/>
              <a:tabLst>
                <a:tab pos="8521700" algn="r"/>
              </a:tabLst>
            </a:pPr>
            <a:r>
              <a:rPr lang="de-DE" sz="2200" b="1"/>
              <a:t> Tax Policy</a:t>
            </a:r>
          </a:p>
          <a:p>
            <a:pPr algn="ctr">
              <a:spcBef>
                <a:spcPts val="1800"/>
              </a:spcBef>
              <a:buFont typeface="Arial" charset="0"/>
              <a:buChar char="•"/>
              <a:tabLst>
                <a:tab pos="8521700" algn="r"/>
              </a:tabLst>
            </a:pPr>
            <a:endParaRPr lang="de-DE" sz="2200" b="1"/>
          </a:p>
          <a:p>
            <a:pPr algn="ctr">
              <a:spcBef>
                <a:spcPts val="1800"/>
              </a:spcBef>
              <a:buFont typeface="Arial" charset="0"/>
              <a:buChar char="•"/>
              <a:tabLst>
                <a:tab pos="8521700" algn="r"/>
              </a:tabLst>
            </a:pPr>
            <a:r>
              <a:rPr lang="de-DE" sz="2200" b="1"/>
              <a:t> Crisis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dirty="0" smtClean="0"/>
              <a:t>Literature Review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7143768" y="4214818"/>
            <a:ext cx="142876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Literature Review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dirty="0" smtClean="0"/>
              <a:t>Keynes (1936) –  Savings rate are decreasing with income</a:t>
            </a:r>
          </a:p>
          <a:p>
            <a:pPr lvl="1"/>
            <a:r>
              <a:rPr lang="pt-BR" sz="2400" dirty="0" smtClean="0"/>
              <a:t>It’s not the only theory who has this implication</a:t>
            </a:r>
          </a:p>
          <a:p>
            <a:endParaRPr lang="pt-BR" dirty="0" smtClean="0"/>
          </a:p>
          <a:p>
            <a:r>
              <a:rPr lang="pt-BR" sz="2800" dirty="0" smtClean="0"/>
              <a:t>Friedman (1957) </a:t>
            </a:r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smtClean="0"/>
              <a:t>Savings rate is constant with respect to permanent income</a:t>
            </a:r>
          </a:p>
          <a:p>
            <a:pPr>
              <a:buNone/>
            </a:pPr>
            <a:endParaRPr lang="pt-BR" sz="2800" dirty="0"/>
          </a:p>
        </p:txBody>
      </p:sp>
      <p:grpSp>
        <p:nvGrpSpPr>
          <p:cNvPr id="4" name="Group 19"/>
          <p:cNvGrpSpPr/>
          <p:nvPr/>
        </p:nvGrpSpPr>
        <p:grpSpPr>
          <a:xfrm>
            <a:off x="214282" y="4143380"/>
            <a:ext cx="7215238" cy="1571636"/>
            <a:chOff x="785786" y="4000504"/>
            <a:chExt cx="7215238" cy="1571636"/>
          </a:xfrm>
        </p:grpSpPr>
        <p:grpSp>
          <p:nvGrpSpPr>
            <p:cNvPr id="5" name="Group 16"/>
            <p:cNvGrpSpPr/>
            <p:nvPr/>
          </p:nvGrpSpPr>
          <p:grpSpPr>
            <a:xfrm>
              <a:off x="785786" y="4000504"/>
              <a:ext cx="7215238" cy="1571636"/>
              <a:chOff x="785786" y="4429132"/>
              <a:chExt cx="7215238" cy="1571636"/>
            </a:xfrm>
          </p:grpSpPr>
          <p:sp>
            <p:nvSpPr>
              <p:cNvPr id="7" name="AutoShape 4"/>
              <p:cNvSpPr>
                <a:spLocks noChangeArrowheads="1"/>
              </p:cNvSpPr>
              <p:nvPr/>
            </p:nvSpPr>
            <p:spPr bwMode="auto">
              <a:xfrm>
                <a:off x="5358191" y="4429132"/>
                <a:ext cx="2642833" cy="1571636"/>
              </a:xfrm>
              <a:prstGeom prst="rightArrow">
                <a:avLst>
                  <a:gd name="adj1" fmla="val 77000"/>
                  <a:gd name="adj2" fmla="val 15810"/>
                </a:avLst>
              </a:prstGeom>
              <a:solidFill>
                <a:schemeClr val="accent1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pt-BR"/>
              </a:p>
            </p:txBody>
          </p:sp>
          <p:sp>
            <p:nvSpPr>
              <p:cNvPr id="8" name="AutoShape 5"/>
              <p:cNvSpPr>
                <a:spLocks noChangeArrowheads="1"/>
              </p:cNvSpPr>
              <p:nvPr/>
            </p:nvSpPr>
            <p:spPr bwMode="auto">
              <a:xfrm>
                <a:off x="3072623" y="4591039"/>
                <a:ext cx="2641598" cy="1166783"/>
              </a:xfrm>
              <a:prstGeom prst="rightArrow">
                <a:avLst>
                  <a:gd name="adj1" fmla="val 77000"/>
                  <a:gd name="adj2" fmla="val 18221"/>
                </a:avLst>
              </a:prstGeom>
              <a:solidFill>
                <a:schemeClr val="accent1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pt-BR"/>
              </a:p>
            </p:txBody>
          </p:sp>
          <p:sp>
            <p:nvSpPr>
              <p:cNvPr id="9" name="AutoShape 6"/>
              <p:cNvSpPr>
                <a:spLocks noChangeArrowheads="1"/>
              </p:cNvSpPr>
              <p:nvPr/>
            </p:nvSpPr>
            <p:spPr bwMode="auto">
              <a:xfrm>
                <a:off x="785786" y="4712026"/>
                <a:ext cx="2642833" cy="871944"/>
              </a:xfrm>
              <a:prstGeom prst="rightArrow">
                <a:avLst>
                  <a:gd name="adj1" fmla="val 77000"/>
                  <a:gd name="adj2" fmla="val 24394"/>
                </a:avLst>
              </a:prstGeom>
              <a:solidFill>
                <a:schemeClr val="accent1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pt-BR"/>
              </a:p>
            </p:txBody>
          </p:sp>
        </p:grpSp>
        <p:grpSp>
          <p:nvGrpSpPr>
            <p:cNvPr id="6" name="Group 18"/>
            <p:cNvGrpSpPr/>
            <p:nvPr/>
          </p:nvGrpSpPr>
          <p:grpSpPr>
            <a:xfrm>
              <a:off x="928662" y="4429132"/>
              <a:ext cx="7072362" cy="717769"/>
              <a:chOff x="928662" y="4429132"/>
              <a:chExt cx="7072362" cy="717769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928662" y="4500570"/>
                <a:ext cx="2286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 smtClean="0"/>
                  <a:t>Higher Income</a:t>
                </a:r>
                <a:endParaRPr lang="pt-BR" dirty="0"/>
              </a:p>
            </p:txBody>
          </p:sp>
          <p:grpSp>
            <p:nvGrpSpPr>
              <p:cNvPr id="10" name="Group 17"/>
              <p:cNvGrpSpPr/>
              <p:nvPr/>
            </p:nvGrpSpPr>
            <p:grpSpPr>
              <a:xfrm>
                <a:off x="3428992" y="4429132"/>
                <a:ext cx="4572032" cy="717769"/>
                <a:chOff x="3428992" y="4429132"/>
                <a:chExt cx="4572032" cy="717769"/>
              </a:xfrm>
            </p:grpSpPr>
            <p:sp>
              <p:nvSpPr>
                <p:cNvPr id="15" name="TextBox 14"/>
                <p:cNvSpPr txBox="1"/>
                <p:nvPr/>
              </p:nvSpPr>
              <p:spPr>
                <a:xfrm>
                  <a:off x="3428992" y="4429132"/>
                  <a:ext cx="221457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dirty="0" smtClean="0"/>
                    <a:t>Positive Temporary shock on Income</a:t>
                  </a:r>
                  <a:endParaRPr lang="pt-BR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786446" y="4500570"/>
                  <a:ext cx="221457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dirty="0" smtClean="0"/>
                    <a:t>Higher transitory Income</a:t>
                  </a:r>
                  <a:endParaRPr lang="pt-BR" dirty="0"/>
                </a:p>
              </p:txBody>
            </p:sp>
          </p:grpSp>
        </p:grpSp>
      </p:grpSp>
      <p:sp>
        <p:nvSpPr>
          <p:cNvPr id="21" name="TextBox 20"/>
          <p:cNvSpPr txBox="1"/>
          <p:nvPr/>
        </p:nvSpPr>
        <p:spPr>
          <a:xfrm>
            <a:off x="7358082" y="457200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Higher Savings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Dynan, Skinner e Zeldes(2004)</a:t>
            </a:r>
            <a:endParaRPr lang="de-DE" dirty="0"/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3400425" y="3848100"/>
            <a:ext cx="1588" cy="276225"/>
          </a:xfrm>
          <a:prstGeom prst="rect">
            <a:avLst/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pt-BR"/>
          </a:p>
        </p:txBody>
      </p:sp>
      <p:grpSp>
        <p:nvGrpSpPr>
          <p:cNvPr id="20483" name="Group 36"/>
          <p:cNvGrpSpPr>
            <a:grpSpLocks/>
          </p:cNvGrpSpPr>
          <p:nvPr/>
        </p:nvGrpSpPr>
        <p:grpSpPr bwMode="auto">
          <a:xfrm>
            <a:off x="428625" y="1785938"/>
            <a:ext cx="7937500" cy="4627562"/>
            <a:chOff x="428596" y="1857364"/>
            <a:chExt cx="7936931" cy="4627604"/>
          </a:xfrm>
        </p:grpSpPr>
        <p:sp>
          <p:nvSpPr>
            <p:cNvPr id="20484" name="Text Box 17"/>
            <p:cNvSpPr txBox="1">
              <a:spLocks noChangeArrowheads="1"/>
            </p:cNvSpPr>
            <p:nvPr/>
          </p:nvSpPr>
          <p:spPr bwMode="auto">
            <a:xfrm>
              <a:off x="3428992" y="3741153"/>
              <a:ext cx="2079112" cy="67710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/>
              <a:r>
                <a:rPr lang="de-DE" sz="2200" b="1"/>
                <a:t>Heterogeneous Savings Rate</a:t>
              </a:r>
              <a:endParaRPr lang="de-DE" sz="2200" b="1">
                <a:solidFill>
                  <a:schemeClr val="bg1"/>
                </a:solidFill>
              </a:endParaRPr>
            </a:p>
          </p:txBody>
        </p:sp>
        <p:grpSp>
          <p:nvGrpSpPr>
            <p:cNvPr id="20485" name="Group 35"/>
            <p:cNvGrpSpPr>
              <a:grpSpLocks/>
            </p:cNvGrpSpPr>
            <p:nvPr/>
          </p:nvGrpSpPr>
          <p:grpSpPr bwMode="auto">
            <a:xfrm>
              <a:off x="428596" y="1857364"/>
              <a:ext cx="7936931" cy="4627604"/>
              <a:chOff x="428596" y="1857364"/>
              <a:chExt cx="7936931" cy="4627604"/>
            </a:xfrm>
          </p:grpSpPr>
          <p:sp>
            <p:nvSpPr>
              <p:cNvPr id="20486" name="AutoShape 10"/>
              <p:cNvSpPr>
                <a:spLocks noChangeArrowheads="1"/>
              </p:cNvSpPr>
              <p:nvPr/>
            </p:nvSpPr>
            <p:spPr bwMode="auto">
              <a:xfrm rot="10800000" flipV="1">
                <a:off x="4143372" y="3071810"/>
                <a:ext cx="331177" cy="436563"/>
              </a:xfrm>
              <a:prstGeom prst="downArrow">
                <a:avLst>
                  <a:gd name="adj1" fmla="val 54870"/>
                  <a:gd name="adj2" fmla="val 39827"/>
                </a:avLst>
              </a:prstGeom>
              <a:solidFill>
                <a:schemeClr val="accent1"/>
              </a:solidFill>
              <a:ln w="63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lIns="72000" tIns="0" rIns="0" bIns="0" anchor="ctr"/>
              <a:lstStyle/>
              <a:p>
                <a:endParaRPr lang="pt-BR"/>
              </a:p>
            </p:txBody>
          </p:sp>
          <p:grpSp>
            <p:nvGrpSpPr>
              <p:cNvPr id="20487" name="Group 28"/>
              <p:cNvGrpSpPr>
                <a:grpSpLocks/>
              </p:cNvGrpSpPr>
              <p:nvPr/>
            </p:nvGrpSpPr>
            <p:grpSpPr bwMode="auto">
              <a:xfrm>
                <a:off x="3214678" y="1857364"/>
                <a:ext cx="2215304" cy="1087436"/>
                <a:chOff x="3437362" y="2277218"/>
                <a:chExt cx="2006112" cy="979487"/>
              </a:xfrm>
            </p:grpSpPr>
            <p:sp>
              <p:nvSpPr>
                <p:cNvPr id="336901" name="Oval 5"/>
                <p:cNvSpPr>
                  <a:spLocks noChangeArrowheads="1"/>
                </p:cNvSpPr>
                <p:nvPr/>
              </p:nvSpPr>
              <p:spPr bwMode="auto">
                <a:xfrm>
                  <a:off x="3437164" y="2277218"/>
                  <a:ext cx="2006734" cy="979497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lIns="72000" tIns="0" rIns="0" bIns="0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501" name="Rectangle 11"/>
                <p:cNvSpPr>
                  <a:spLocks noChangeArrowheads="1"/>
                </p:cNvSpPr>
                <p:nvPr/>
              </p:nvSpPr>
              <p:spPr bwMode="auto">
                <a:xfrm>
                  <a:off x="3825515" y="2494699"/>
                  <a:ext cx="1324708" cy="443559"/>
                </a:xfrm>
                <a:prstGeom prst="rect">
                  <a:avLst/>
                </a:prstGeom>
                <a:noFill/>
                <a:ln w="6350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ts val="100"/>
                    </a:spcBef>
                    <a:tabLst>
                      <a:tab pos="8521700" algn="r"/>
                    </a:tabLst>
                  </a:pPr>
                  <a:r>
                    <a:rPr lang="de-DE" altLang="de-DE" sz="1600"/>
                    <a:t>Planned Bequest</a:t>
                  </a:r>
                  <a:endParaRPr lang="de-DE" altLang="de-DE" sz="1600">
                    <a:sym typeface="Monotype Sorts"/>
                  </a:endParaRPr>
                </a:p>
              </p:txBody>
            </p:sp>
          </p:grpSp>
          <p:grpSp>
            <p:nvGrpSpPr>
              <p:cNvPr id="20488" name="Group 25"/>
              <p:cNvGrpSpPr>
                <a:grpSpLocks/>
              </p:cNvGrpSpPr>
              <p:nvPr/>
            </p:nvGrpSpPr>
            <p:grpSpPr bwMode="auto">
              <a:xfrm>
                <a:off x="3143240" y="5214950"/>
                <a:ext cx="2434014" cy="1270018"/>
                <a:chOff x="4953873" y="5539449"/>
                <a:chExt cx="2148262" cy="1090635"/>
              </a:xfrm>
            </p:grpSpPr>
            <p:sp>
              <p:nvSpPr>
                <p:cNvPr id="336900" name="Oval 4"/>
                <p:cNvSpPr>
                  <a:spLocks noChangeArrowheads="1"/>
                </p:cNvSpPr>
                <p:nvPr/>
              </p:nvSpPr>
              <p:spPr bwMode="auto">
                <a:xfrm>
                  <a:off x="4953684" y="5539454"/>
                  <a:ext cx="2147777" cy="109063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lIns="72000" tIns="0" rIns="0" bIns="0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499" name="Rectangle 12"/>
                <p:cNvSpPr>
                  <a:spLocks noChangeArrowheads="1"/>
                </p:cNvSpPr>
                <p:nvPr/>
              </p:nvSpPr>
              <p:spPr bwMode="auto">
                <a:xfrm>
                  <a:off x="5143028" y="5775658"/>
                  <a:ext cx="1785950" cy="634332"/>
                </a:xfrm>
                <a:prstGeom prst="rect">
                  <a:avLst/>
                </a:prstGeom>
                <a:noFill/>
                <a:ln w="6350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ts val="100"/>
                    </a:spcBef>
                    <a:tabLst>
                      <a:tab pos="8521700" algn="r"/>
                    </a:tabLst>
                  </a:pPr>
                  <a:r>
                    <a:rPr lang="pt-BR" sz="1600"/>
                    <a:t>Heterogeneous Benefits from Social Security</a:t>
                  </a:r>
                  <a:endParaRPr lang="de-DE" altLang="de-DE" sz="1600">
                    <a:sym typeface="Monotype Sorts"/>
                  </a:endParaRPr>
                </a:p>
              </p:txBody>
            </p:sp>
          </p:grpSp>
          <p:grpSp>
            <p:nvGrpSpPr>
              <p:cNvPr id="20489" name="Group 26"/>
              <p:cNvGrpSpPr>
                <a:grpSpLocks/>
              </p:cNvGrpSpPr>
              <p:nvPr/>
            </p:nvGrpSpPr>
            <p:grpSpPr bwMode="auto">
              <a:xfrm>
                <a:off x="6143636" y="3357562"/>
                <a:ext cx="2221891" cy="1143008"/>
                <a:chOff x="7124293" y="3285826"/>
                <a:chExt cx="2007577" cy="979487"/>
              </a:xfrm>
            </p:grpSpPr>
            <p:sp>
              <p:nvSpPr>
                <p:cNvPr id="336903" name="Oval 7"/>
                <p:cNvSpPr>
                  <a:spLocks noChangeArrowheads="1"/>
                </p:cNvSpPr>
                <p:nvPr/>
              </p:nvSpPr>
              <p:spPr bwMode="auto">
                <a:xfrm>
                  <a:off x="7123886" y="3285829"/>
                  <a:ext cx="2007984" cy="979489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lIns="72000" tIns="0" rIns="0" bIns="0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497" name="Rectangle 14"/>
                <p:cNvSpPr>
                  <a:spLocks noChangeArrowheads="1"/>
                </p:cNvSpPr>
                <p:nvPr/>
              </p:nvSpPr>
              <p:spPr bwMode="auto">
                <a:xfrm>
                  <a:off x="7511577" y="3566597"/>
                  <a:ext cx="1326173" cy="421993"/>
                </a:xfrm>
                <a:prstGeom prst="rect">
                  <a:avLst/>
                </a:prstGeom>
                <a:noFill/>
                <a:ln w="6350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ts val="100"/>
                    </a:spcBef>
                    <a:tabLst>
                      <a:tab pos="8521700" algn="r"/>
                    </a:tabLst>
                  </a:pPr>
                  <a:r>
                    <a:rPr lang="de-DE" altLang="de-DE" sz="1600"/>
                    <a:t>Precautionary savings</a:t>
                  </a:r>
                  <a:endParaRPr lang="de-DE" altLang="de-DE" sz="1600">
                    <a:sym typeface="Monotype Sorts"/>
                  </a:endParaRPr>
                </a:p>
              </p:txBody>
            </p:sp>
          </p:grpSp>
          <p:grpSp>
            <p:nvGrpSpPr>
              <p:cNvPr id="20490" name="Group 24"/>
              <p:cNvGrpSpPr>
                <a:grpSpLocks/>
              </p:cNvGrpSpPr>
              <p:nvPr/>
            </p:nvGrpSpPr>
            <p:grpSpPr bwMode="auto">
              <a:xfrm>
                <a:off x="428596" y="3301990"/>
                <a:ext cx="2428891" cy="1323993"/>
                <a:chOff x="428597" y="4891089"/>
                <a:chExt cx="2428891" cy="1323993"/>
              </a:xfrm>
            </p:grpSpPr>
            <p:sp>
              <p:nvSpPr>
                <p:cNvPr id="336905" name="Oval 9"/>
                <p:cNvSpPr>
                  <a:spLocks noChangeArrowheads="1"/>
                </p:cNvSpPr>
                <p:nvPr/>
              </p:nvSpPr>
              <p:spPr bwMode="auto">
                <a:xfrm>
                  <a:off x="428597" y="4891101"/>
                  <a:ext cx="2428701" cy="1323987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lIns="72000" tIns="0" rIns="0" bIns="0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495" name="Rectangle 16"/>
                <p:cNvSpPr>
                  <a:spLocks noChangeArrowheads="1"/>
                </p:cNvSpPr>
                <p:nvPr/>
              </p:nvSpPr>
              <p:spPr bwMode="auto">
                <a:xfrm>
                  <a:off x="714348" y="5318295"/>
                  <a:ext cx="1803915" cy="492443"/>
                </a:xfrm>
                <a:prstGeom prst="rect">
                  <a:avLst/>
                </a:prstGeom>
                <a:noFill/>
                <a:ln w="6350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ts val="100"/>
                    </a:spcBef>
                    <a:tabLst>
                      <a:tab pos="8521700" algn="r"/>
                    </a:tabLst>
                  </a:pPr>
                  <a:r>
                    <a:rPr lang="pt-BR" sz="1600"/>
                    <a:t>Different discount factor</a:t>
                  </a:r>
                  <a:endParaRPr lang="de-DE" altLang="de-DE" sz="1600">
                    <a:sym typeface="Monotype Sorts"/>
                  </a:endParaRPr>
                </a:p>
              </p:txBody>
            </p:sp>
          </p:grpSp>
          <p:sp>
            <p:nvSpPr>
              <p:cNvPr id="20491" name="AutoShape 18"/>
              <p:cNvSpPr>
                <a:spLocks noChangeArrowheads="1"/>
              </p:cNvSpPr>
              <p:nvPr/>
            </p:nvSpPr>
            <p:spPr bwMode="auto">
              <a:xfrm flipV="1">
                <a:off x="4143372" y="4643446"/>
                <a:ext cx="331177" cy="430719"/>
              </a:xfrm>
              <a:prstGeom prst="downArrow">
                <a:avLst>
                  <a:gd name="adj1" fmla="val 54870"/>
                  <a:gd name="adj2" fmla="val 39830"/>
                </a:avLst>
              </a:prstGeom>
              <a:solidFill>
                <a:schemeClr val="accent1"/>
              </a:solidFill>
              <a:ln w="63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lIns="72000" tIns="0" rIns="0" bIns="0" anchor="ctr"/>
              <a:lstStyle/>
              <a:p>
                <a:endParaRPr lang="pt-BR"/>
              </a:p>
            </p:txBody>
          </p:sp>
          <p:sp>
            <p:nvSpPr>
              <p:cNvPr id="20492" name="AutoShape 20"/>
              <p:cNvSpPr>
                <a:spLocks noChangeArrowheads="1"/>
              </p:cNvSpPr>
              <p:nvPr/>
            </p:nvSpPr>
            <p:spPr bwMode="auto">
              <a:xfrm rot="5400000">
                <a:off x="5522796" y="3779954"/>
                <a:ext cx="358775" cy="402980"/>
              </a:xfrm>
              <a:prstGeom prst="downArrow">
                <a:avLst>
                  <a:gd name="adj1" fmla="val 54870"/>
                  <a:gd name="adj2" fmla="val 39827"/>
                </a:avLst>
              </a:prstGeom>
              <a:solidFill>
                <a:schemeClr val="accent1"/>
              </a:solidFill>
              <a:ln w="63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lIns="72000" tIns="0" rIns="0" bIns="0" anchor="ctr"/>
              <a:lstStyle/>
              <a:p>
                <a:endParaRPr lang="pt-BR"/>
              </a:p>
            </p:txBody>
          </p:sp>
          <p:sp>
            <p:nvSpPr>
              <p:cNvPr id="20493" name="AutoShape 22"/>
              <p:cNvSpPr>
                <a:spLocks noChangeArrowheads="1"/>
              </p:cNvSpPr>
              <p:nvPr/>
            </p:nvSpPr>
            <p:spPr bwMode="auto">
              <a:xfrm rot="-5560291">
                <a:off x="3018459" y="3722325"/>
                <a:ext cx="358775" cy="402981"/>
              </a:xfrm>
              <a:prstGeom prst="downArrow">
                <a:avLst>
                  <a:gd name="adj1" fmla="val 54870"/>
                  <a:gd name="adj2" fmla="val 39827"/>
                </a:avLst>
              </a:prstGeom>
              <a:solidFill>
                <a:schemeClr val="accent1"/>
              </a:solidFill>
              <a:ln w="63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lIns="72000" tIns="0" rIns="0" bIns="0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Empirical Evidence</a:t>
            </a:r>
            <a:endParaRPr lang="pt-B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520" y="1549800"/>
          <a:ext cx="8712969" cy="5308200"/>
        </p:xfrm>
        <a:graphic>
          <a:graphicData uri="http://schemas.openxmlformats.org/drawingml/2006/table">
            <a:tbl>
              <a:tblPr/>
              <a:tblGrid>
                <a:gridCol w="1904591"/>
                <a:gridCol w="1335769"/>
                <a:gridCol w="1000339"/>
                <a:gridCol w="1614872"/>
                <a:gridCol w="1425129"/>
                <a:gridCol w="1432269"/>
              </a:tblGrid>
              <a:tr h="523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Regressors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Expected sign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Empirical Results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47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Wang (1995)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Dynan, Skinner e Zeldes (2004)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Sameroynina (2005)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Alan, Atalay e Crossley (2006)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Current Income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Inconclusive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Permanent Income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Undetermined 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Age 30-39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different from 40-49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different from 40-49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Age 40-49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Age 50-59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different from 40-49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different from 40-49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Retirees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Incomplete High School (IHS)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Undetermined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Complete High School (CHS)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 IHS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 IHS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6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Higher education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 CHS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 CHS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13192" cy="1636776"/>
          </a:xfrm>
        </p:spPr>
        <p:txBody>
          <a:bodyPr/>
          <a:lstStyle/>
          <a:p>
            <a:pPr algn="ctr">
              <a:defRPr/>
            </a:pPr>
            <a:r>
              <a:rPr lang="pt-BR" dirty="0" smtClean="0"/>
              <a:t>Database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832</TotalTime>
  <Words>3110</Words>
  <Application>Microsoft Office PowerPoint</Application>
  <PresentationFormat>On-screen Show (4:3)</PresentationFormat>
  <Paragraphs>1097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Module</vt:lpstr>
      <vt:lpstr>Do the rich save more in Brazil?</vt:lpstr>
      <vt:lpstr>Introduction</vt:lpstr>
      <vt:lpstr>Introduction</vt:lpstr>
      <vt:lpstr>Introduction</vt:lpstr>
      <vt:lpstr>Literature Review</vt:lpstr>
      <vt:lpstr>Literature Review</vt:lpstr>
      <vt:lpstr>Dynan, Skinner e Zeldes(2004)</vt:lpstr>
      <vt:lpstr>Empirical Evidence</vt:lpstr>
      <vt:lpstr>Database</vt:lpstr>
      <vt:lpstr>Database</vt:lpstr>
      <vt:lpstr>Database</vt:lpstr>
      <vt:lpstr>Methodology and Results</vt:lpstr>
      <vt:lpstr>Methodology</vt:lpstr>
      <vt:lpstr>Result - LAD for current income </vt:lpstr>
      <vt:lpstr>Methodology</vt:lpstr>
      <vt:lpstr>Methodology</vt:lpstr>
      <vt:lpstr>Results - LAD for permanent Income</vt:lpstr>
      <vt:lpstr>Result - LAD for Permanent Income</vt:lpstr>
      <vt:lpstr>Results - LAD for Permanent Income</vt:lpstr>
      <vt:lpstr>Results - LAD for Permanent Income</vt:lpstr>
      <vt:lpstr>Results</vt:lpstr>
      <vt:lpstr>Results - LAD for Permanent Income with controls</vt:lpstr>
      <vt:lpstr>Results - LAD for Permanent Income with controls</vt:lpstr>
      <vt:lpstr>Results - LAD for Permanent Income with controls</vt:lpstr>
      <vt:lpstr>Results</vt:lpstr>
      <vt:lpstr>Final Remarks</vt:lpstr>
      <vt:lpstr>Conclusion</vt:lpstr>
      <vt:lpstr>Conclusion</vt:lpstr>
      <vt:lpstr>Backup</vt:lpstr>
      <vt:lpstr>Tabela 2 – LAD para renda corrente</vt:lpstr>
      <vt:lpstr>Tabela 3 – LAD para renda permanente</vt:lpstr>
      <vt:lpstr>Tabela 4 – LAD para renda corrente com controles</vt:lpstr>
      <vt:lpstr>Tabela 5 - LAD para renda permanente com controles</vt:lpstr>
      <vt:lpstr>Tabela 5 - LAD para renda permanente com controles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Ricos Poupam mais que os pobres no Brasil?</dc:title>
  <dc:creator>Pedro Sant'Anna</dc:creator>
  <cp:lastModifiedBy>Pedro Sant'Anna</cp:lastModifiedBy>
  <cp:revision>223</cp:revision>
  <dcterms:created xsi:type="dcterms:W3CDTF">2008-09-03T04:02:49Z</dcterms:created>
  <dcterms:modified xsi:type="dcterms:W3CDTF">2010-09-21T08:47:32Z</dcterms:modified>
</cp:coreProperties>
</file>