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embeddedFontLst>
    <p:embeddedFont>
      <p:font typeface="Bookman Old Style" pitchFamily="18" charset="0"/>
      <p:regular r:id="rId20"/>
      <p:bold r:id="rId21"/>
      <p:italic r:id="rId22"/>
      <p:boldItalic r:id="rId23"/>
    </p:embeddedFont>
    <p:embeddedFont>
      <p:font typeface="Gill Sans MT" pitchFamily="34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Consolas" pitchFamily="49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680"/>
    <a:srgbClr val="6EA8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7" autoAdjust="0"/>
  </p:normalViewPr>
  <p:slideViewPr>
    <p:cSldViewPr>
      <p:cViewPr varScale="1">
        <p:scale>
          <a:sx n="75" d="100"/>
          <a:sy n="75" d="100"/>
        </p:scale>
        <p:origin x="-2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099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4D6B-E4A5-4583-A7B2-6D13433104BB}" type="datetimeFigureOut">
              <a:rPr lang="es-ES" smtClean="0"/>
              <a:pPr/>
              <a:t>13/09/2010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A2A6-1B78-441E-AB11-EE116C258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A64E20D-9311-46A7-8347-9A4E17339FDC}" type="datetimeFigureOut">
              <a:rPr lang="es-ES"/>
              <a:pPr/>
              <a:t>13/09/2010</a:t>
            </a:fld>
            <a:endParaRPr lang="es-E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D3FCCD9-1620-4F35-B93B-E75C1E6A82E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98E41A7-8123-4173-A742-1B45D985F076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D8EAB1E-74BF-4A9C-A6BC-D42D6AA734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6EA8A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ap="rnd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ap="rnd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0A52C-47FC-4758-A9F8-79589CE47A9E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2394C-9C58-456F-BFC0-5EE3ED7A84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E38FA-CC81-4521-9016-D117BF11446E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49CD5-8B90-4AA8-ABF2-D69A2278DB4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F96E1-561E-45F3-8D1D-1540813CEC70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E61FE-A2F7-4952-9767-8FB32A69C83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pic>
        <p:nvPicPr>
          <p:cNvPr id="7" name="Picture 6" descr="http://irycis.org/img/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396"/>
            <a:ext cx="700989" cy="214442"/>
          </a:xfrm>
          <a:prstGeom prst="rect">
            <a:avLst/>
          </a:prstGeom>
          <a:noFill/>
        </p:spPr>
      </p:pic>
      <p:pic>
        <p:nvPicPr>
          <p:cNvPr id="9" name="Picture 10" descr="http://www.cochrane.es/images/ciberes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396"/>
            <a:ext cx="500066" cy="215029"/>
          </a:xfrm>
          <a:prstGeom prst="rect">
            <a:avLst/>
          </a:prstGeom>
          <a:noFill/>
        </p:spPr>
      </p:pic>
      <p:pic>
        <p:nvPicPr>
          <p:cNvPr id="10" name="9 Imagen" descr="Logo_HRy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58148" y="6429396"/>
            <a:ext cx="1145156" cy="226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2E785649-64E2-49F3-AB27-26C1E067C538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989F82E3-3B52-4E5B-8677-E7DEA655B7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BE479-74F6-46BE-952F-D0857A4EA8E8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F551B-0664-41E9-BC76-9433961F31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C54E7-54CB-4509-B921-1A56B2A1CAA5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2B6D-7DB3-4A89-92A5-5B655769E0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57CAD-41F5-4C1B-8D2D-DE29A9AD7BA3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9E93D-23C9-4736-99CB-B947EA700EF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0D873-17E2-43F3-AEC2-5D950365DA21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36A1-5EFC-4E4C-93DD-66AED15413C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5255C-69F8-41CC-B4A2-A14DD7D0F92D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619F5-7D4D-4DFB-9585-5309294A63D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4AE8F-2E6F-4214-B8FB-664AFAA213F5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66BDE-7A54-4A4A-A243-DC45F0D8204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68B9C3-E7A0-4506-B281-8CC428312EA0}" type="datetimeFigureOut">
              <a:rPr lang="es-ES" smtClean="0"/>
              <a:pPr>
                <a:defRPr/>
              </a:pPr>
              <a:t>13/09/2010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A170D0-64D4-4675-8399-6AB93C2C29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cap="flat" cmpd="sng" algn="ctr">
            <a:solidFill>
              <a:srgbClr val="6EA8A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19050" cap="flat" cmpd="sng" algn="ctr">
            <a:solidFill>
              <a:srgbClr val="6EA8A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6EA8A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1285852" y="3571876"/>
            <a:ext cx="6858000" cy="1357322"/>
          </a:xfrm>
        </p:spPr>
        <p:txBody>
          <a:bodyPr>
            <a:noAutofit/>
          </a:bodyPr>
          <a:lstStyle/>
          <a:p>
            <a:r>
              <a:rPr lang="es-ES" sz="2800" dirty="0" smtClean="0"/>
              <a:t>Implementación de dos generalizaciones del </a:t>
            </a:r>
            <a:br>
              <a:rPr lang="es-ES" sz="2800" dirty="0" smtClean="0"/>
            </a:br>
            <a:r>
              <a:rPr lang="es-ES" sz="2800" dirty="0" smtClean="0"/>
              <a:t>índice </a:t>
            </a:r>
            <a:r>
              <a:rPr lang="es-ES" sz="2800" i="1" dirty="0" smtClean="0"/>
              <a:t>kappa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Javier Zamora, Javier Lázaro, Víctor Abraira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200" dirty="0" smtClean="0"/>
              <a:t>Unidad de Bioestadística Clínica, Hospital Ramón y Cajal, </a:t>
            </a:r>
            <a:r>
              <a:rPr lang="es-ES" sz="1200" i="1" dirty="0" smtClean="0"/>
              <a:t>IRYCIS, CIBERESP </a:t>
            </a:r>
            <a:endParaRPr lang="es-ES" sz="1200" i="1" dirty="0"/>
          </a:p>
        </p:txBody>
      </p:sp>
      <p:pic>
        <p:nvPicPr>
          <p:cNvPr id="5" name="Picture 6" descr="http://irycis.org/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1853824" cy="567109"/>
          </a:xfrm>
          <a:prstGeom prst="rect">
            <a:avLst/>
          </a:prstGeom>
          <a:noFill/>
        </p:spPr>
      </p:pic>
      <p:pic>
        <p:nvPicPr>
          <p:cNvPr id="6" name="Picture 10" descr="http://www.cochrane.es/images/cibere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63797"/>
            <a:ext cx="1143008" cy="491494"/>
          </a:xfrm>
          <a:prstGeom prst="rect">
            <a:avLst/>
          </a:prstGeom>
          <a:noFill/>
        </p:spPr>
      </p:pic>
      <p:pic>
        <p:nvPicPr>
          <p:cNvPr id="7" name="6 Imagen" descr="Logo_HRy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57166"/>
            <a:ext cx="3582948" cy="70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Kappa2 - ejemplo</a:t>
            </a:r>
            <a:endParaRPr lang="es-E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905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Kappa2 – resultados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1100" b="1" dirty="0" smtClean="0">
                <a:latin typeface="Consolas" pitchFamily="49" charset="0"/>
              </a:rPr>
              <a:t>. kappa2  med1-med6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+--------------------------------------------------+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|      AGREEMENT |    Po         Pe          K     |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|----------------+---------------------------------|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|       </a:t>
            </a:r>
            <a:r>
              <a:rPr lang="es-ES" sz="1100" dirty="0" err="1" smtClean="0">
                <a:latin typeface="Consolas" pitchFamily="49" charset="0"/>
              </a:rPr>
              <a:t>pairwise</a:t>
            </a:r>
            <a:r>
              <a:rPr lang="es-ES" sz="1100" dirty="0" smtClean="0">
                <a:latin typeface="Consolas" pitchFamily="49" charset="0"/>
              </a:rPr>
              <a:t> |  .6666667   .2506667   </a:t>
            </a:r>
            <a:r>
              <a:rPr lang="es-ES" sz="1100" b="1" dirty="0" smtClean="0">
                <a:latin typeface="Consolas" pitchFamily="49" charset="0"/>
              </a:rPr>
              <a:t>.5551601 </a:t>
            </a:r>
            <a:r>
              <a:rPr lang="es-ES" sz="1100" dirty="0" smtClean="0">
                <a:latin typeface="Consolas" pitchFamily="49" charset="0"/>
              </a:rPr>
              <a:t>|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+--------------------------------------------------+</a:t>
            </a:r>
          </a:p>
          <a:p>
            <a:pPr>
              <a:spcBef>
                <a:spcPts val="0"/>
              </a:spcBef>
              <a:buNone/>
            </a:pPr>
            <a:endParaRPr lang="es-ES" sz="1100" b="1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100" b="1" dirty="0" smtClean="0">
                <a:latin typeface="Consolas" pitchFamily="49" charset="0"/>
              </a:rPr>
              <a:t>. kappa2  med1-med6, </a:t>
            </a:r>
            <a:r>
              <a:rPr lang="es-ES" sz="1100" b="1" dirty="0" err="1" smtClean="0">
                <a:latin typeface="Consolas" pitchFamily="49" charset="0"/>
              </a:rPr>
              <a:t>jackknife</a:t>
            </a:r>
            <a:endParaRPr lang="es-ES" sz="1100" b="1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100" dirty="0" err="1" smtClean="0">
                <a:latin typeface="Consolas" pitchFamily="49" charset="0"/>
              </a:rPr>
              <a:t>Jackknife</a:t>
            </a:r>
            <a:r>
              <a:rPr lang="es-ES" sz="1100" dirty="0" smtClean="0">
                <a:latin typeface="Consolas" pitchFamily="49" charset="0"/>
              </a:rPr>
              <a:t> </a:t>
            </a:r>
            <a:r>
              <a:rPr lang="es-ES" sz="1100" dirty="0" err="1" smtClean="0">
                <a:latin typeface="Consolas" pitchFamily="49" charset="0"/>
              </a:rPr>
              <a:t>replications</a:t>
            </a:r>
            <a:r>
              <a:rPr lang="es-ES" sz="1100" dirty="0" smtClean="0">
                <a:latin typeface="Consolas" pitchFamily="49" charset="0"/>
              </a:rPr>
              <a:t> (10)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----+--- 1 ---+--- 2 ---+--- 3 ---+--- 4 ---+--- 5 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..........</a:t>
            </a:r>
          </a:p>
          <a:p>
            <a:pPr>
              <a:spcBef>
                <a:spcPts val="0"/>
              </a:spcBef>
              <a:buNone/>
            </a:pPr>
            <a:endParaRPr lang="es-ES" sz="11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+---------------------------------------------------------------------------------------------+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|      AGREEMENT |    Po         Pe          K        PJ(K)      SE(K)    [95% </a:t>
            </a:r>
            <a:r>
              <a:rPr lang="es-ES" sz="1100" dirty="0" err="1" smtClean="0">
                <a:latin typeface="Consolas" pitchFamily="49" charset="0"/>
              </a:rPr>
              <a:t>Conf</a:t>
            </a:r>
            <a:r>
              <a:rPr lang="es-ES" sz="1100" dirty="0" smtClean="0">
                <a:latin typeface="Consolas" pitchFamily="49" charset="0"/>
              </a:rPr>
              <a:t> </a:t>
            </a:r>
            <a:r>
              <a:rPr lang="es-ES" sz="1100" dirty="0" err="1" smtClean="0">
                <a:latin typeface="Consolas" pitchFamily="49" charset="0"/>
              </a:rPr>
              <a:t>Interval</a:t>
            </a:r>
            <a:r>
              <a:rPr lang="es-ES" sz="1100" dirty="0" smtClean="0">
                <a:latin typeface="Consolas" pitchFamily="49" charset="0"/>
              </a:rPr>
              <a:t>] |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|----------------+----------------------------------------------------------------------------|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|       </a:t>
            </a:r>
            <a:r>
              <a:rPr lang="es-ES" sz="1100" dirty="0" err="1" smtClean="0">
                <a:latin typeface="Consolas" pitchFamily="49" charset="0"/>
              </a:rPr>
              <a:t>pairwise</a:t>
            </a:r>
            <a:r>
              <a:rPr lang="es-ES" sz="1100" dirty="0" smtClean="0">
                <a:latin typeface="Consolas" pitchFamily="49" charset="0"/>
              </a:rPr>
              <a:t> |  .6666667   .2506667   .</a:t>
            </a:r>
            <a:r>
              <a:rPr lang="es-ES" sz="1100" b="1" dirty="0" smtClean="0">
                <a:latin typeface="Consolas" pitchFamily="49" charset="0"/>
              </a:rPr>
              <a:t>5551601</a:t>
            </a:r>
            <a:r>
              <a:rPr lang="es-ES" sz="1100" dirty="0" smtClean="0">
                <a:latin typeface="Consolas" pitchFamily="49" charset="0"/>
              </a:rPr>
              <a:t>   </a:t>
            </a:r>
            <a:r>
              <a:rPr lang="es-ES" sz="1100" b="1" dirty="0" smtClean="0">
                <a:latin typeface="Consolas" pitchFamily="49" charset="0"/>
              </a:rPr>
              <a:t>.5757107   </a:t>
            </a:r>
            <a:r>
              <a:rPr lang="es-ES" sz="1100" dirty="0" smtClean="0">
                <a:latin typeface="Consolas" pitchFamily="49" charset="0"/>
              </a:rPr>
              <a:t>.1342583   .2719973   .879424 |</a:t>
            </a:r>
          </a:p>
          <a:p>
            <a:pPr>
              <a:spcBef>
                <a:spcPts val="0"/>
              </a:spcBef>
              <a:buNone/>
            </a:pPr>
            <a:r>
              <a:rPr lang="es-ES" sz="1100" dirty="0" smtClean="0">
                <a:latin typeface="Consolas" pitchFamily="49" charset="0"/>
              </a:rPr>
              <a:t>+---------------------------------------------------------------------------------------------+</a:t>
            </a:r>
          </a:p>
          <a:p>
            <a:pPr>
              <a:spcBef>
                <a:spcPts val="0"/>
              </a:spcBef>
              <a:buNone/>
            </a:pPr>
            <a:endParaRPr lang="en-US" sz="1100" b="1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1100" b="1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100" b="1" dirty="0" smtClean="0">
                <a:latin typeface="Consolas" pitchFamily="49" charset="0"/>
              </a:rPr>
              <a:t>. kappa2 </a:t>
            </a:r>
            <a:r>
              <a:rPr lang="es-ES" sz="1100" b="1" dirty="0" smtClean="0">
                <a:latin typeface="Consolas" pitchFamily="49" charset="0"/>
              </a:rPr>
              <a:t> med1-med6</a:t>
            </a:r>
            <a:r>
              <a:rPr lang="en-US" sz="1100" b="1" dirty="0" smtClean="0">
                <a:latin typeface="Consolas" pitchFamily="49" charset="0"/>
              </a:rPr>
              <a:t>, majority(3)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nsolas" pitchFamily="49" charset="0"/>
              </a:rPr>
              <a:t> The number of subjects observed whom it is able to observe the defined agreement is 5</a:t>
            </a:r>
          </a:p>
          <a:p>
            <a:pPr>
              <a:spcBef>
                <a:spcPts val="0"/>
              </a:spcBef>
              <a:buNone/>
            </a:pPr>
            <a:endParaRPr lang="en-US" sz="11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nsolas" pitchFamily="49" charset="0"/>
              </a:rPr>
              <a:t>+--------------------------------------------------+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nsolas" pitchFamily="49" charset="0"/>
              </a:rPr>
              <a:t>|      AGREEMENT |    Po         </a:t>
            </a:r>
            <a:r>
              <a:rPr lang="en-US" sz="1100" dirty="0" err="1" smtClean="0">
                <a:latin typeface="Consolas" pitchFamily="49" charset="0"/>
              </a:rPr>
              <a:t>Pe</a:t>
            </a:r>
            <a:r>
              <a:rPr lang="en-US" sz="1100" dirty="0" smtClean="0">
                <a:latin typeface="Consolas" pitchFamily="49" charset="0"/>
              </a:rPr>
              <a:t>          K     |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nsolas" pitchFamily="49" charset="0"/>
              </a:rPr>
              <a:t>|----------------+---------------------------------|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nsolas" pitchFamily="49" charset="0"/>
              </a:rPr>
              <a:t>|  majority of 3 |        .5      .0656   </a:t>
            </a:r>
            <a:r>
              <a:rPr lang="en-US" sz="1100" b="1" dirty="0" smtClean="0">
                <a:latin typeface="Consolas" pitchFamily="49" charset="0"/>
              </a:rPr>
              <a:t>.4648973 </a:t>
            </a:r>
            <a:r>
              <a:rPr lang="en-US" sz="1100" dirty="0" smtClean="0">
                <a:latin typeface="Consolas" pitchFamily="49" charset="0"/>
              </a:rPr>
              <a:t>|</a:t>
            </a:r>
          </a:p>
          <a:p>
            <a:pPr>
              <a:spcBef>
                <a:spcPts val="0"/>
              </a:spcBef>
              <a:buNone/>
            </a:pPr>
            <a:r>
              <a:rPr lang="en-US" sz="1100" dirty="0" smtClean="0">
                <a:latin typeface="Consolas" pitchFamily="49" charset="0"/>
              </a:rPr>
              <a:t>+--------------------------------------------------+</a:t>
            </a:r>
          </a:p>
          <a:p>
            <a:pPr>
              <a:spcBef>
                <a:spcPts val="0"/>
              </a:spcBef>
              <a:buNone/>
            </a:pPr>
            <a:endParaRPr lang="es-ES" sz="11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s-ES" sz="11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s-ES" sz="11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Kappa2 – resultados (y </a:t>
            </a:r>
            <a:r>
              <a:rPr lang="es-ES" dirty="0" err="1" smtClean="0"/>
              <a:t>ii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. </a:t>
            </a:r>
            <a:r>
              <a:rPr lang="en-US" sz="1200" b="1" dirty="0" smtClean="0">
                <a:latin typeface="Consolas" pitchFamily="49" charset="0"/>
              </a:rPr>
              <a:t>kappa2 </a:t>
            </a:r>
            <a:r>
              <a:rPr lang="es-ES" sz="1200" b="1" dirty="0" smtClean="0">
                <a:latin typeface="Consolas" pitchFamily="49" charset="0"/>
              </a:rPr>
              <a:t> med1-med6</a:t>
            </a:r>
            <a:r>
              <a:rPr lang="en-US" sz="1200" b="1" dirty="0" smtClean="0">
                <a:latin typeface="Consolas" pitchFamily="49" charset="0"/>
              </a:rPr>
              <a:t>, </a:t>
            </a:r>
            <a:r>
              <a:rPr lang="en-US" sz="1200" b="1" dirty="0" err="1" smtClean="0">
                <a:latin typeface="Consolas" pitchFamily="49" charset="0"/>
              </a:rPr>
              <a:t>wgt</a:t>
            </a:r>
            <a:r>
              <a:rPr lang="en-US" sz="1200" b="1" dirty="0" smtClean="0">
                <a:latin typeface="Consolas" pitchFamily="49" charset="0"/>
              </a:rPr>
              <a:t>(w2)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Ratings weighted by: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1.0000   0.8889   0.5556   0.0000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0.8889   1.0000   0.8889   0.5556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0.5556   0.8889   1.0000   0.8889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0.0000   0.5556   0.8889   1.0000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+--------------------------------------------------+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|      AGREEMENT |    Po         </a:t>
            </a:r>
            <a:r>
              <a:rPr lang="en-US" sz="1200" dirty="0" err="1" smtClean="0">
                <a:latin typeface="Consolas" pitchFamily="49" charset="0"/>
              </a:rPr>
              <a:t>Pe</a:t>
            </a:r>
            <a:r>
              <a:rPr lang="en-US" sz="1200" dirty="0" smtClean="0">
                <a:latin typeface="Consolas" pitchFamily="49" charset="0"/>
              </a:rPr>
              <a:t>          K     |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|----------------+---------------------------------|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|    </a:t>
            </a:r>
            <a:r>
              <a:rPr lang="en-US" sz="1200" dirty="0" err="1" smtClean="0">
                <a:latin typeface="Consolas" pitchFamily="49" charset="0"/>
              </a:rPr>
              <a:t>pairwise</a:t>
            </a:r>
            <a:r>
              <a:rPr lang="en-US" sz="1200" dirty="0" smtClean="0">
                <a:latin typeface="Consolas" pitchFamily="49" charset="0"/>
              </a:rPr>
              <a:t> we |  .9407407   .6868148   </a:t>
            </a:r>
            <a:r>
              <a:rPr lang="en-US" sz="1200" b="1" dirty="0" smtClean="0">
                <a:latin typeface="Consolas" pitchFamily="49" charset="0"/>
              </a:rPr>
              <a:t>.8107852 </a:t>
            </a:r>
            <a:r>
              <a:rPr lang="en-US" sz="1200" dirty="0" smtClean="0">
                <a:latin typeface="Consolas" pitchFamily="49" charset="0"/>
              </a:rPr>
              <a:t>|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+--------------------------------------------------+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. </a:t>
            </a:r>
            <a:r>
              <a:rPr lang="en-US" sz="1200" b="1" dirty="0" smtClean="0">
                <a:latin typeface="Consolas" pitchFamily="49" charset="0"/>
              </a:rPr>
              <a:t>kappa2 </a:t>
            </a:r>
            <a:r>
              <a:rPr lang="es-ES" sz="1200" b="1" dirty="0" smtClean="0">
                <a:latin typeface="Consolas" pitchFamily="49" charset="0"/>
              </a:rPr>
              <a:t> med1-med6</a:t>
            </a:r>
            <a:r>
              <a:rPr lang="en-US" sz="1200" b="1" dirty="0" smtClean="0">
                <a:latin typeface="Consolas" pitchFamily="49" charset="0"/>
              </a:rPr>
              <a:t>, </a:t>
            </a:r>
            <a:r>
              <a:rPr lang="en-US" sz="1200" b="1" dirty="0" err="1" smtClean="0">
                <a:latin typeface="Consolas" pitchFamily="49" charset="0"/>
              </a:rPr>
              <a:t>wgt</a:t>
            </a:r>
            <a:r>
              <a:rPr lang="en-US" sz="1200" b="1" dirty="0" smtClean="0">
                <a:latin typeface="Consolas" pitchFamily="49" charset="0"/>
              </a:rPr>
              <a:t>(w2) jackknife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Ratings weighted by: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1.0000   0.8889   0.5556   0.0000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0.8889   1.0000   0.8889   0.5556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0.5556   0.8889   1.0000   0.8889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   0.0000   0.5556   0.8889   1.0000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Jackknife replications (10)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----+--- 1 ---+--- 2 ---+--- 3 ---+--- 4 ---+--- 5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..........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+---------------------------------------------------------------------------------------------+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|      AGREEMENT |    Po         </a:t>
            </a:r>
            <a:r>
              <a:rPr lang="en-US" sz="1200" dirty="0" err="1" smtClean="0">
                <a:latin typeface="Consolas" pitchFamily="49" charset="0"/>
              </a:rPr>
              <a:t>Pe</a:t>
            </a:r>
            <a:r>
              <a:rPr lang="en-US" sz="1200" dirty="0" smtClean="0">
                <a:latin typeface="Consolas" pitchFamily="49" charset="0"/>
              </a:rPr>
              <a:t>          K        PJ(K)      SE(K)    [95% Conf Interval] |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|----------------+----------------------------------------------------------------------------|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|    </a:t>
            </a:r>
            <a:r>
              <a:rPr lang="en-US" sz="1200" dirty="0" err="1" smtClean="0">
                <a:latin typeface="Consolas" pitchFamily="49" charset="0"/>
              </a:rPr>
              <a:t>pairwise</a:t>
            </a:r>
            <a:r>
              <a:rPr lang="en-US" sz="1200" dirty="0" smtClean="0">
                <a:latin typeface="Consolas" pitchFamily="49" charset="0"/>
              </a:rPr>
              <a:t> we |  .9407407   .6868148   .</a:t>
            </a:r>
            <a:r>
              <a:rPr lang="en-US" sz="1200" b="1" dirty="0" smtClean="0">
                <a:latin typeface="Consolas" pitchFamily="49" charset="0"/>
              </a:rPr>
              <a:t>8107852</a:t>
            </a:r>
            <a:r>
              <a:rPr lang="en-US" sz="1200" dirty="0" smtClean="0">
                <a:latin typeface="Consolas" pitchFamily="49" charset="0"/>
              </a:rPr>
              <a:t>   </a:t>
            </a:r>
            <a:r>
              <a:rPr lang="en-US" sz="1200" b="1" dirty="0" smtClean="0">
                <a:latin typeface="Consolas" pitchFamily="49" charset="0"/>
              </a:rPr>
              <a:t>.8400713</a:t>
            </a:r>
            <a:r>
              <a:rPr lang="en-US" sz="1200" dirty="0" smtClean="0">
                <a:latin typeface="Consolas" pitchFamily="49" charset="0"/>
              </a:rPr>
              <a:t>   .1061957   .5998401  1.080303 |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onsolas" pitchFamily="49" charset="0"/>
              </a:rPr>
              <a:t>+---------------------------------------------------------------------------------------------+</a:t>
            </a:r>
            <a:endParaRPr lang="es-E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resultados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8229600" cy="27486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4470"/>
                <a:gridCol w="1128730"/>
                <a:gridCol w="1371600"/>
                <a:gridCol w="1371600"/>
                <a:gridCol w="1371600"/>
                <a:gridCol w="1371600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/>
                        <a:t>Acuerdo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086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/>
                        <a:t>Po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086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/>
                        <a:t>Pe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086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/>
                        <a:t>kappa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086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/>
                        <a:t>J(kappa)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086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/>
                        <a:t>SE(kappa)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08680"/>
                    </a:solidFill>
                  </a:tcPr>
                </a:tc>
              </a:tr>
              <a:tr h="6055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Por pares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0.6667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0.2507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0.5552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0.5757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0.1343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3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/>
                        <a:t>Por </a:t>
                      </a:r>
                      <a:r>
                        <a:rPr lang="es-ES" sz="1800" dirty="0"/>
                        <a:t>pares ponderado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/>
                        <a:t>0.9407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/>
                        <a:t>0.6868</a:t>
                      </a:r>
                      <a:endParaRPr lang="es-ES" sz="18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/>
                        <a:t>0.8108</a:t>
                      </a:r>
                      <a:endParaRPr lang="es-ES" sz="18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0.8401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0.1062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30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Mayoría de 3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0.5000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0.0656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0.4649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0.4825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/>
                        <a:t>0.1679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28596" y="4857760"/>
            <a:ext cx="81439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+mn-lt"/>
              </a:rPr>
              <a:t>Acuerdo </a:t>
            </a:r>
            <a:r>
              <a:rPr lang="es-ES" sz="1600" u="sng" dirty="0" smtClean="0">
                <a:latin typeface="+mn-lt"/>
              </a:rPr>
              <a:t>moderado</a:t>
            </a:r>
            <a:r>
              <a:rPr lang="es-ES" sz="1600" dirty="0" smtClean="0">
                <a:latin typeface="+mn-lt"/>
              </a:rPr>
              <a:t> (sustancial al ponderar)</a:t>
            </a:r>
          </a:p>
          <a:p>
            <a:r>
              <a:rPr lang="es-ES" sz="1600" dirty="0" smtClean="0">
                <a:latin typeface="+mn-lt"/>
              </a:rPr>
              <a:t>Fuentes de variación: </a:t>
            </a:r>
          </a:p>
          <a:p>
            <a:pPr lvl="1">
              <a:buFont typeface="Arial" pitchFamily="34" charset="0"/>
              <a:buChar char="•"/>
            </a:pPr>
            <a:r>
              <a:rPr lang="es-ES" sz="1400" dirty="0" smtClean="0">
                <a:latin typeface="+mn-lt"/>
              </a:rPr>
              <a:t>Comparación estimadores (estándar y </a:t>
            </a:r>
            <a:r>
              <a:rPr lang="es-ES" sz="1400" dirty="0" err="1" smtClean="0">
                <a:latin typeface="+mn-lt"/>
              </a:rPr>
              <a:t>Jackknifed</a:t>
            </a:r>
            <a:r>
              <a:rPr lang="es-ES" sz="1400" dirty="0" smtClean="0">
                <a:latin typeface="+mn-lt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ES" sz="1400" dirty="0" smtClean="0">
                <a:latin typeface="+mn-lt"/>
              </a:rPr>
              <a:t>Comparación ponderado y sin ponderar</a:t>
            </a:r>
          </a:p>
          <a:p>
            <a:pPr lvl="1">
              <a:buFont typeface="Arial" pitchFamily="34" charset="0"/>
              <a:buChar char="•"/>
            </a:pPr>
            <a:r>
              <a:rPr lang="es-ES" sz="1400" dirty="0" smtClean="0">
                <a:latin typeface="+mn-lt"/>
              </a:rPr>
              <a:t>Comparación por pares y mayoría de 3 (mayoría absoluta)</a:t>
            </a:r>
            <a:endParaRPr lang="es-E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" sz="2400" dirty="0" smtClean="0"/>
              <a:t>Los estudios de reproducibilidad con diseños incompletos son frecuentes.</a:t>
            </a:r>
          </a:p>
          <a:p>
            <a:pPr>
              <a:spcAft>
                <a:spcPts val="1200"/>
              </a:spcAft>
            </a:pPr>
            <a:r>
              <a:rPr lang="es-ES" sz="2400" dirty="0" smtClean="0"/>
              <a:t>La comparación de los distintos índices (ponderado, mayoría) permite identificar fuentes de variabilidad. </a:t>
            </a:r>
          </a:p>
          <a:p>
            <a:pPr>
              <a:spcAft>
                <a:spcPts val="1200"/>
              </a:spcAft>
            </a:pPr>
            <a:r>
              <a:rPr lang="es-ES" sz="2400" dirty="0" smtClean="0"/>
              <a:t>Se han implementado las generalizaciones del coeficiente kappa ponderado para diseños incompletos con distintas definiciones de acuerdo.</a:t>
            </a:r>
          </a:p>
          <a:p>
            <a:pPr>
              <a:spcAft>
                <a:spcPts val="1200"/>
              </a:spcAft>
            </a:pPr>
            <a:r>
              <a:rPr lang="es-ES" sz="2400" dirty="0" smtClean="0"/>
              <a:t>El fichero </a:t>
            </a:r>
            <a:r>
              <a:rPr lang="es-ES" sz="2400" dirty="0" err="1" smtClean="0"/>
              <a:t>ado</a:t>
            </a:r>
            <a:r>
              <a:rPr lang="es-ES" sz="2400" dirty="0" smtClean="0"/>
              <a:t> puede descargarse de </a:t>
            </a:r>
            <a:r>
              <a:rPr lang="es-ES" sz="2400" u="sng" dirty="0" smtClean="0">
                <a:solidFill>
                  <a:schemeClr val="accent2">
                    <a:lumMod val="50000"/>
                  </a:schemeClr>
                </a:solidFill>
              </a:rPr>
              <a:t>http://www.hrc.es/investigacion/unidadbio_software.htm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Agradecimientos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smtClean="0"/>
              <a:t>Financiación: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Acción específica CIBER Epidemiología y Salud Pública CIBERESP (PM08/008).</a:t>
            </a:r>
          </a:p>
          <a:p>
            <a:endParaRPr lang="es-ES" sz="2400" dirty="0" smtClean="0"/>
          </a:p>
          <a:p>
            <a:pPr>
              <a:buNone/>
            </a:pPr>
            <a:r>
              <a:rPr lang="es-ES" sz="2400" smtClean="0"/>
              <a:t>Agradecemos al </a:t>
            </a:r>
            <a:r>
              <a:rPr lang="es-ES" sz="2400" dirty="0" smtClean="0"/>
              <a:t>Dr. </a:t>
            </a:r>
            <a:r>
              <a:rPr lang="es-ES" sz="2400" dirty="0" err="1" smtClean="0"/>
              <a:t>Emparanza</a:t>
            </a:r>
            <a:r>
              <a:rPr lang="es-ES" sz="2400" dirty="0" smtClean="0"/>
              <a:t> (Hospital </a:t>
            </a:r>
            <a:r>
              <a:rPr lang="es-ES" sz="2400" dirty="0" err="1" smtClean="0"/>
              <a:t>Donosti</a:t>
            </a:r>
            <a:r>
              <a:rPr lang="es-ES" sz="2400" dirty="0" smtClean="0"/>
              <a:t>) y al Dr. Pijoan (Hospital de Cruces) por </a:t>
            </a:r>
            <a:r>
              <a:rPr lang="es-ES" sz="2400" smtClean="0"/>
              <a:t>sus comentarios y por las pruebas de la macro.</a:t>
            </a:r>
            <a:endParaRPr lang="es-ES" sz="2400" dirty="0" smtClean="0"/>
          </a:p>
          <a:p>
            <a:endParaRPr lang="es-ES" sz="2400" dirty="0" smtClean="0"/>
          </a:p>
          <a:p>
            <a:endParaRPr lang="es-ES" sz="240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hrc.es/images/investigacion/bioest/Forest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500594" cy="6476870"/>
          </a:xfrm>
          <a:prstGeom prst="rect">
            <a:avLst/>
          </a:prstGeom>
          <a:noFill/>
        </p:spPr>
      </p:pic>
      <p:pic>
        <p:nvPicPr>
          <p:cNvPr id="38918" name="Picture 6" descr="http://irycis.org/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16394"/>
            <a:ext cx="2143140" cy="655614"/>
          </a:xfrm>
          <a:prstGeom prst="rect">
            <a:avLst/>
          </a:prstGeom>
          <a:noFill/>
        </p:spPr>
      </p:pic>
      <p:pic>
        <p:nvPicPr>
          <p:cNvPr id="38920" name="Picture 8" descr="http://irycis.org/img/margen_inicio.jpg"/>
          <p:cNvPicPr>
            <a:picLocks noChangeAspect="1" noChangeArrowheads="1"/>
          </p:cNvPicPr>
          <p:nvPr/>
        </p:nvPicPr>
        <p:blipFill>
          <a:blip r:embed="rId4" cstate="print"/>
          <a:srcRect b="18103"/>
          <a:stretch>
            <a:fillRect/>
          </a:stretch>
        </p:blipFill>
        <p:spPr bwMode="auto">
          <a:xfrm>
            <a:off x="6000760" y="642918"/>
            <a:ext cx="1762125" cy="1357322"/>
          </a:xfrm>
          <a:prstGeom prst="rect">
            <a:avLst/>
          </a:prstGeom>
          <a:noFill/>
        </p:spPr>
      </p:pic>
      <p:pic>
        <p:nvPicPr>
          <p:cNvPr id="38922" name="Picture 10" descr="http://www.cochrane.es/images/ciberes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916394"/>
            <a:ext cx="1446216" cy="621873"/>
          </a:xfrm>
          <a:prstGeom prst="rect">
            <a:avLst/>
          </a:prstGeom>
          <a:noFill/>
        </p:spPr>
      </p:pic>
      <p:pic>
        <p:nvPicPr>
          <p:cNvPr id="6" name="5 Imagen" descr="Logo_HRy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2916262"/>
            <a:ext cx="3733800" cy="73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</a:p>
        </p:txBody>
      </p:sp>
      <p:sp>
        <p:nvSpPr>
          <p:cNvPr id="14338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Análisis de la concordancia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Generalizaciones del índice kappa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Macro kappa2 (</a:t>
            </a:r>
            <a:r>
              <a:rPr lang="es-ES" dirty="0" err="1" smtClean="0"/>
              <a:t>ado-file</a:t>
            </a:r>
            <a:r>
              <a:rPr lang="es-ES" dirty="0" smtClean="0"/>
              <a:t>). Sintaxis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Ejemplo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Resultados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Concordancia </a:t>
            </a:r>
          </a:p>
        </p:txBody>
      </p:sp>
      <p:sp>
        <p:nvSpPr>
          <p:cNvPr id="15362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 smtClean="0"/>
              <a:t>La reproducibilidad es una característica importante a evaluar en los procesos de medición.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En el caso de clasificaciones se denomina concordancia.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El diseño de estudios de concordancia requiere repetir el proceso de medición/clasificación (inter o </a:t>
            </a:r>
            <a:r>
              <a:rPr lang="es-ES" dirty="0" err="1" smtClean="0"/>
              <a:t>intra</a:t>
            </a:r>
            <a:r>
              <a:rPr lang="es-ES" dirty="0" smtClean="0"/>
              <a:t>-observador).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El coeficiente </a:t>
            </a:r>
            <a:r>
              <a:rPr lang="es-ES" i="1" dirty="0" smtClean="0"/>
              <a:t>kappa</a:t>
            </a:r>
            <a:r>
              <a:rPr lang="es-ES" dirty="0" smtClean="0"/>
              <a:t> mide el grado de acuerdo  observado en 2 o más observadores descontando el acuerdo obtenido por azar.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Concordancia: variables </a:t>
            </a:r>
            <a:r>
              <a:rPr lang="es-ES_tradnl" dirty="0" err="1" smtClean="0"/>
              <a:t>binomiales</a:t>
            </a:r>
            <a:r>
              <a:rPr lang="es-ES_tradnl" dirty="0" smtClean="0"/>
              <a:t>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476375" y="1773238"/>
          <a:ext cx="5332413" cy="1982787"/>
        </p:xfrm>
        <a:graphic>
          <a:graphicData uri="http://schemas.openxmlformats.org/presentationml/2006/ole">
            <p:oleObj spid="_x0000_s16387" name="Document" r:id="rId3" imgW="6165279" imgH="2292996" progId="Word.Document.8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541463" y="4387850"/>
          <a:ext cx="1692275" cy="969963"/>
        </p:xfrm>
        <a:graphic>
          <a:graphicData uri="http://schemas.openxmlformats.org/presentationml/2006/ole">
            <p:oleObj spid="_x0000_s16388" name="Equation" r:id="rId4" imgW="622080" imgH="355320" progId="Equation.DSMT4">
              <p:embed/>
            </p:oleObj>
          </a:graphicData>
        </a:graphic>
      </p:graphicFrame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835400" y="4691063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EA8A1"/>
          </a:solidFill>
          <a:ln w="9525">
            <a:solidFill>
              <a:srgbClr val="6EA8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435600" y="3989388"/>
          <a:ext cx="1624013" cy="958850"/>
        </p:xfrm>
        <a:graphic>
          <a:graphicData uri="http://schemas.openxmlformats.org/presentationml/2006/ole">
            <p:oleObj spid="_x0000_s16390" name="Equation" r:id="rId5" imgW="622080" imgH="368280" progId="Equation.DSMT4">
              <p:embed/>
            </p:oleObj>
          </a:graphicData>
        </a:graphic>
      </p:graphicFrame>
      <p:sp>
        <p:nvSpPr>
          <p:cNvPr id="16391" name="AutoShape 7"/>
          <p:cNvSpPr>
            <a:spLocks/>
          </p:cNvSpPr>
          <p:nvPr/>
        </p:nvSpPr>
        <p:spPr bwMode="auto">
          <a:xfrm>
            <a:off x="5054600" y="4157663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ln>
            <a:solidFill>
              <a:srgbClr val="6EA8A1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/>
            <a:endParaRPr lang="es-ES" sz="4800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283200" y="4978400"/>
          <a:ext cx="1852613" cy="993775"/>
        </p:xfrm>
        <a:graphic>
          <a:graphicData uri="http://schemas.openxmlformats.org/presentationml/2006/ole">
            <p:oleObj spid="_x0000_s16392" name="Equation" r:id="rId6" imgW="685800" imgH="368280" progId="Equation.DSMT4">
              <p:embed/>
            </p:oleObj>
          </a:graphicData>
        </a:graphic>
      </p:graphicFrame>
      <p:sp>
        <p:nvSpPr>
          <p:cNvPr id="9" name="8 Rectángulo"/>
          <p:cNvSpPr/>
          <p:nvPr/>
        </p:nvSpPr>
        <p:spPr>
          <a:xfrm>
            <a:off x="428596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n-lt"/>
              </a:rPr>
              <a:t>Cohen J. (1960) A coefficient of agreement for nominal scales. </a:t>
            </a:r>
          </a:p>
          <a:p>
            <a:r>
              <a:rPr lang="en-US" sz="1200" i="1" dirty="0" err="1" smtClean="0">
                <a:latin typeface="+mn-lt"/>
              </a:rPr>
              <a:t>Educ</a:t>
            </a:r>
            <a:r>
              <a:rPr lang="en-US" sz="1200" i="1" dirty="0" smtClean="0">
                <a:latin typeface="+mn-lt"/>
              </a:rPr>
              <a:t> </a:t>
            </a:r>
            <a:r>
              <a:rPr lang="en-US" sz="1200" i="1" dirty="0" err="1" smtClean="0">
                <a:latin typeface="+mn-lt"/>
              </a:rPr>
              <a:t>Psychol</a:t>
            </a:r>
            <a:r>
              <a:rPr lang="en-US" sz="1200" i="1" dirty="0" smtClean="0">
                <a:latin typeface="+mn-lt"/>
              </a:rPr>
              <a:t> </a:t>
            </a:r>
            <a:r>
              <a:rPr lang="en-US" sz="1200" i="1" dirty="0" err="1" smtClean="0">
                <a:latin typeface="+mn-lt"/>
              </a:rPr>
              <a:t>Meas</a:t>
            </a:r>
            <a:r>
              <a:rPr lang="en-US" sz="1200" i="1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20:</a:t>
            </a:r>
            <a:r>
              <a:rPr lang="en-US" sz="1200" dirty="0" smtClean="0">
                <a:latin typeface="+mn-lt"/>
              </a:rPr>
              <a:t>37-46.</a:t>
            </a:r>
            <a:endParaRPr lang="es-E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681414" y="4295777"/>
            <a:ext cx="3455988" cy="1438276"/>
            <a:chOff x="2496" y="2928"/>
            <a:chExt cx="2177" cy="906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736" y="2928"/>
              <a:ext cx="1632" cy="576"/>
            </a:xfrm>
            <a:prstGeom prst="rect">
              <a:avLst/>
            </a:prstGeom>
            <a:solidFill>
              <a:srgbClr val="6EA8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2736" y="3648"/>
              <a:ext cx="168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416" y="3504"/>
              <a:ext cx="2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</a:t>
              </a:r>
              <a:endParaRPr lang="es-ES_trad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496" y="3456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0</a:t>
              </a:r>
              <a:endParaRPr lang="es-ES_trad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7415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Interpretación </a:t>
            </a:r>
            <a:r>
              <a:rPr lang="es-ES_tradnl" dirty="0" smtClean="0">
                <a:latin typeface="Symbol" pitchFamily="18" charset="2"/>
              </a:rPr>
              <a:t>k</a:t>
            </a:r>
            <a:endParaRPr lang="es-ES_tradnl" dirty="0" smtClean="0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1547813" y="1628775"/>
            <a:ext cx="5208588" cy="1524000"/>
            <a:chOff x="1152" y="1248"/>
            <a:chExt cx="3281" cy="960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248" y="1632"/>
              <a:ext cx="3072" cy="576"/>
            </a:xfrm>
            <a:prstGeom prst="rect">
              <a:avLst/>
            </a:prstGeom>
            <a:solidFill>
              <a:srgbClr val="6EA8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0</a:t>
              </a:r>
              <a:endParaRPr lang="es-ES_trad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176" y="1248"/>
              <a:ext cx="2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</a:t>
              </a:r>
              <a:endParaRPr lang="es-ES_trad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1700213" y="1628775"/>
            <a:ext cx="3581400" cy="1524000"/>
            <a:chOff x="1248" y="1248"/>
            <a:chExt cx="2256" cy="960"/>
          </a:xfrm>
        </p:grpSpPr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3024" y="1248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</a:t>
              </a:r>
              <a:r>
                <a:rPr lang="es-ES_tradnl" sz="28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</a:t>
              </a:r>
              <a:endParaRPr lang="es-ES_tradnl" sz="4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1248" y="1632"/>
              <a:ext cx="2016" cy="5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3986213" y="3381375"/>
            <a:ext cx="2971800" cy="708025"/>
            <a:chOff x="2688" y="2352"/>
            <a:chExt cx="1872" cy="446"/>
          </a:xfrm>
        </p:grpSpPr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688" y="2352"/>
              <a:ext cx="163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688" y="2352"/>
              <a:ext cx="187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Concordancia </a:t>
              </a:r>
            </a:p>
            <a:p>
              <a:pPr algn="ctr" eaLnBrk="0" hangingPunct="0"/>
              <a:r>
                <a:rPr lang="es-ES_tradnl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más allá del azar</a:t>
              </a:r>
            </a:p>
          </p:txBody>
        </p:sp>
      </p:grp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4062413" y="4295777"/>
            <a:ext cx="914400" cy="2014539"/>
            <a:chOff x="2736" y="2928"/>
            <a:chExt cx="576" cy="1269"/>
          </a:xfrm>
        </p:grpSpPr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2736" y="2928"/>
              <a:ext cx="576" cy="5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2736" y="3840"/>
              <a:ext cx="57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922" y="3867"/>
              <a:ext cx="2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</a:t>
              </a:r>
              <a:endParaRPr lang="es-ES_trad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1700213" y="3381375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700213" y="3381375"/>
            <a:ext cx="2351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Concordancia </a:t>
            </a:r>
          </a:p>
          <a:p>
            <a:pPr algn="ctr" eaLnBrk="0" hangingPunct="0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azar</a:t>
            </a:r>
          </a:p>
        </p:txBody>
      </p:sp>
      <p:grpSp>
        <p:nvGrpSpPr>
          <p:cNvPr id="17434" name="Group 26"/>
          <p:cNvGrpSpPr>
            <a:grpSpLocks/>
          </p:cNvGrpSpPr>
          <p:nvPr/>
        </p:nvGrpSpPr>
        <p:grpSpPr bwMode="auto">
          <a:xfrm>
            <a:off x="1700213" y="1628775"/>
            <a:ext cx="2743200" cy="1524000"/>
            <a:chOff x="1248" y="1248"/>
            <a:chExt cx="1728" cy="960"/>
          </a:xfrm>
        </p:grpSpPr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496" y="1248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</a:t>
              </a:r>
              <a:r>
                <a:rPr lang="es-ES_tradnl" sz="28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</a:t>
              </a:r>
              <a:endParaRPr lang="es-ES_tradnl" sz="4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248" y="1632"/>
              <a:ext cx="1440" cy="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1357290" y="7857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animBg="1"/>
      <p:bldP spid="17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Escala de valoración de </a:t>
            </a:r>
            <a:r>
              <a:rPr lang="es-ES_tradnl" i="1" dirty="0" smtClean="0">
                <a:latin typeface="Symbol" pitchFamily="18" charset="2"/>
              </a:rPr>
              <a:t>k</a:t>
            </a:r>
            <a:endParaRPr lang="es-ES_tradnl" dirty="0" smtClean="0"/>
          </a:p>
        </p:txBody>
      </p:sp>
      <p:sp>
        <p:nvSpPr>
          <p:cNvPr id="20483" name="Rectangle 3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772400" cy="511493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  <a:buClr>
                <a:srgbClr val="3333FF"/>
              </a:buClr>
              <a:buFont typeface="Arial" charset="0"/>
              <a:buNone/>
            </a:pPr>
            <a:endParaRPr lang="es-ES_tradnl" sz="2200" dirty="0" smtClean="0"/>
          </a:p>
          <a:p>
            <a:pPr>
              <a:lnSpc>
                <a:spcPct val="90000"/>
              </a:lnSpc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lnSpc>
                <a:spcPct val="90000"/>
              </a:lnSpc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lnSpc>
                <a:spcPct val="90000"/>
              </a:lnSpc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spcBef>
                <a:spcPts val="0"/>
              </a:spcBef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spcBef>
                <a:spcPts val="0"/>
              </a:spcBef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spcBef>
                <a:spcPts val="0"/>
              </a:spcBef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spcBef>
                <a:spcPts val="0"/>
              </a:spcBef>
              <a:buClr>
                <a:srgbClr val="3333FF"/>
              </a:buClr>
              <a:buFont typeface="Arial" charset="0"/>
              <a:buNone/>
            </a:pPr>
            <a:endParaRPr lang="es-ES_tradnl" sz="1200" dirty="0" smtClean="0"/>
          </a:p>
          <a:p>
            <a:pPr>
              <a:spcBef>
                <a:spcPts val="0"/>
              </a:spcBef>
              <a:buClr>
                <a:srgbClr val="3333FF"/>
              </a:buClr>
              <a:buFont typeface="Arial" charset="0"/>
              <a:buNone/>
            </a:pPr>
            <a:r>
              <a:rPr lang="es-ES_tradnl" sz="1200" dirty="0" err="1" smtClean="0"/>
              <a:t>Landis</a:t>
            </a:r>
            <a:r>
              <a:rPr lang="es-ES_tradnl" sz="1200" dirty="0" smtClean="0"/>
              <a:t> J.R., Koch G.G. (1977). </a:t>
            </a:r>
          </a:p>
          <a:p>
            <a:pPr>
              <a:spcBef>
                <a:spcPts val="0"/>
              </a:spcBef>
              <a:buClr>
                <a:srgbClr val="3333FF"/>
              </a:buClr>
              <a:buFont typeface="Arial" charset="0"/>
              <a:buNone/>
            </a:pPr>
            <a:r>
              <a:rPr lang="es-ES_tradnl" sz="1200" dirty="0" smtClean="0"/>
              <a:t>The </a:t>
            </a:r>
            <a:r>
              <a:rPr lang="es-ES_tradnl" sz="1200" dirty="0" err="1" smtClean="0"/>
              <a:t>measurement</a:t>
            </a:r>
            <a:r>
              <a:rPr lang="es-ES_tradnl" sz="1200" dirty="0" smtClean="0"/>
              <a:t> of </a:t>
            </a:r>
            <a:r>
              <a:rPr lang="es-ES_tradnl" sz="1200" dirty="0" err="1" smtClean="0"/>
              <a:t>observer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agreement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for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categorical</a:t>
            </a:r>
            <a:r>
              <a:rPr lang="es-ES_tradnl" sz="1200" dirty="0" smtClean="0"/>
              <a:t> data. </a:t>
            </a:r>
            <a:r>
              <a:rPr lang="es-ES_tradnl" sz="1200" i="1" dirty="0" err="1" smtClean="0"/>
              <a:t>Biometric</a:t>
            </a:r>
            <a:r>
              <a:rPr lang="es-ES_tradnl" sz="1200" dirty="0" err="1" smtClean="0"/>
              <a:t>s</a:t>
            </a:r>
            <a:r>
              <a:rPr lang="es-ES_tradnl" sz="1200" dirty="0" smtClean="0"/>
              <a:t>. 33:159-174.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3700" y="1687513"/>
          <a:ext cx="7653338" cy="3460750"/>
        </p:xfrm>
        <a:graphic>
          <a:graphicData uri="http://schemas.openxmlformats.org/presentationml/2006/ole">
            <p:oleObj spid="_x0000_s20484" name="Document" r:id="rId3" imgW="5949910" imgH="260827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Generalizaciones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dirty="0" smtClean="0"/>
              <a:t>Variables </a:t>
            </a:r>
            <a:r>
              <a:rPr lang="es-ES" dirty="0" err="1" smtClean="0"/>
              <a:t>multinomiales</a:t>
            </a:r>
            <a:endParaRPr lang="es-ES" dirty="0" smtClean="0"/>
          </a:p>
          <a:p>
            <a:pPr>
              <a:spcAft>
                <a:spcPts val="1200"/>
              </a:spcAft>
            </a:pPr>
            <a:r>
              <a:rPr lang="es-ES" dirty="0" smtClean="0"/>
              <a:t>Ponderación del desacuerdo en clasificaciones ordinales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Múltiples observadores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Diseños incompletos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Distintas definiciones de acuerdo: por parejas o con definición explícita de mayoría.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Kappa2 - sintaxis</a:t>
            </a:r>
            <a:endParaRPr lang="es-E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04580"/>
            <a:ext cx="5429288" cy="509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Kappa2 - ejemplo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Estudio piloto de evaluación del estado de salud de una muestra de pacientes afectados por el SAT.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Análisis de la severidad de cambios </a:t>
            </a:r>
            <a:r>
              <a:rPr lang="es-ES" dirty="0" err="1" smtClean="0"/>
              <a:t>esclerodermiformes</a:t>
            </a:r>
            <a:r>
              <a:rPr lang="es-ES" dirty="0" smtClean="0"/>
              <a:t> en la piel (4 niveles).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Diseño de bloques incompletos balanceados: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10 pacientes, 6 dermatólogos.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Cada paciente evaluado por 3 dermatólogos.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Cada dermatólogo evalúa 5 pacientes.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519</TotalTime>
  <Words>709</Words>
  <Application>Microsoft Office PowerPoint</Application>
  <PresentationFormat>Presentación en pantalla (4:3)</PresentationFormat>
  <Paragraphs>162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Bookman Old Style</vt:lpstr>
      <vt:lpstr>Gill Sans MT</vt:lpstr>
      <vt:lpstr>Wingdings 3</vt:lpstr>
      <vt:lpstr>Verdana</vt:lpstr>
      <vt:lpstr>Symbol</vt:lpstr>
      <vt:lpstr>Consolas</vt:lpstr>
      <vt:lpstr>Calibri</vt:lpstr>
      <vt:lpstr>Times New Roman</vt:lpstr>
      <vt:lpstr>Wingdings</vt:lpstr>
      <vt:lpstr>Origen</vt:lpstr>
      <vt:lpstr>Document</vt:lpstr>
      <vt:lpstr>Equation</vt:lpstr>
      <vt:lpstr>Implementación de dos generalizaciones del  índice kappa</vt:lpstr>
      <vt:lpstr>Índice</vt:lpstr>
      <vt:lpstr>Concordancia </vt:lpstr>
      <vt:lpstr>Concordancia: variables binomiales </vt:lpstr>
      <vt:lpstr>Interpretación k</vt:lpstr>
      <vt:lpstr>Escala de valoración de k</vt:lpstr>
      <vt:lpstr>Generalizaciones</vt:lpstr>
      <vt:lpstr>Kappa2 - sintaxis</vt:lpstr>
      <vt:lpstr>Kappa2 - ejemplo</vt:lpstr>
      <vt:lpstr>Kappa2 - ejemplo</vt:lpstr>
      <vt:lpstr>Kappa2 – resultados (i)</vt:lpstr>
      <vt:lpstr>Kappa2 – resultados (y ii)</vt:lpstr>
      <vt:lpstr>Resumen de resultados</vt:lpstr>
      <vt:lpstr>Conclusiones</vt:lpstr>
      <vt:lpstr>Agradecimientos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dos generalizaciones del índice kappa</dc:title>
  <dc:creator>javier.zamora</dc:creator>
  <cp:lastModifiedBy>Javier Zamora</cp:lastModifiedBy>
  <cp:revision>47</cp:revision>
  <dcterms:modified xsi:type="dcterms:W3CDTF">2010-09-13T13:45:01Z</dcterms:modified>
</cp:coreProperties>
</file>