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0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8" r:id="rId18"/>
    <p:sldId id="296" r:id="rId19"/>
    <p:sldId id="300" r:id="rId20"/>
    <p:sldId id="312" r:id="rId21"/>
    <p:sldId id="313" r:id="rId22"/>
    <p:sldId id="314" r:id="rId23"/>
    <p:sldId id="315" r:id="rId24"/>
    <p:sldId id="306" r:id="rId25"/>
    <p:sldId id="316" r:id="rId26"/>
    <p:sldId id="310" r:id="rId27"/>
    <p:sldId id="311" r:id="rId28"/>
    <p:sldId id="302" r:id="rId29"/>
    <p:sldId id="317" r:id="rId30"/>
    <p:sldId id="318" r:id="rId3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B6D4"/>
    <a:srgbClr val="B40000"/>
    <a:srgbClr val="94795E"/>
    <a:srgbClr val="CBA46B"/>
    <a:srgbClr val="CC9900"/>
    <a:srgbClr val="000066"/>
    <a:srgbClr val="92B7D9"/>
    <a:srgbClr val="92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5" autoAdjust="0"/>
    <p:restoredTop sz="94660"/>
  </p:normalViewPr>
  <p:slideViewPr>
    <p:cSldViewPr>
      <p:cViewPr varScale="1">
        <p:scale>
          <a:sx n="69" d="100"/>
          <a:sy n="69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2" name="Group 42"/>
          <p:cNvGrpSpPr>
            <a:grpSpLocks/>
          </p:cNvGrpSpPr>
          <p:nvPr/>
        </p:nvGrpSpPr>
        <p:grpSpPr bwMode="auto">
          <a:xfrm>
            <a:off x="0" y="2422525"/>
            <a:ext cx="9144000" cy="4435475"/>
            <a:chOff x="0" y="1526"/>
            <a:chExt cx="5760" cy="2794"/>
          </a:xfrm>
        </p:grpSpPr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3923" y="3161"/>
              <a:ext cx="1837" cy="784"/>
            </a:xfrm>
            <a:prstGeom prst="rect">
              <a:avLst/>
            </a:prstGeom>
            <a:solidFill>
              <a:srgbClr val="92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0" y="3942"/>
              <a:ext cx="5760" cy="378"/>
            </a:xfrm>
            <a:prstGeom prst="rect">
              <a:avLst/>
            </a:prstGeom>
            <a:solidFill>
              <a:srgbClr val="E4E5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0" y="3161"/>
              <a:ext cx="3925" cy="784"/>
            </a:xfrm>
            <a:prstGeom prst="rect">
              <a:avLst/>
            </a:prstGeom>
            <a:solidFill>
              <a:srgbClr val="F3F5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4938" y="1526"/>
              <a:ext cx="822" cy="839"/>
            </a:xfrm>
            <a:prstGeom prst="rect">
              <a:avLst/>
            </a:prstGeom>
            <a:solidFill>
              <a:srgbClr val="92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0" y="1526"/>
              <a:ext cx="4934" cy="839"/>
            </a:xfrm>
            <a:prstGeom prst="rect">
              <a:avLst/>
            </a:prstGeom>
            <a:solidFill>
              <a:srgbClr val="F3F5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5161" name="Object 41"/>
            <p:cNvGraphicFramePr>
              <a:graphicFrameLocks noChangeAspect="1"/>
            </p:cNvGraphicFramePr>
            <p:nvPr/>
          </p:nvGraphicFramePr>
          <p:xfrm>
            <a:off x="3779" y="2364"/>
            <a:ext cx="1979" cy="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" name="Image" r:id="rId3" imgW="2011173" imgH="810427" progId="Photoshop.Image.9">
                    <p:embed/>
                  </p:oleObj>
                </mc:Choice>
                <mc:Fallback>
                  <p:oleObj name="Image" r:id="rId3" imgW="2011173" imgH="810427" progId="Photoshop.Image.9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2364"/>
                          <a:ext cx="1979" cy="7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0" y="3756025"/>
            <a:ext cx="5346700" cy="1262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419350"/>
            <a:ext cx="7199312" cy="1514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003675"/>
            <a:ext cx="4679950" cy="1512888"/>
          </a:xfrm>
        </p:spPr>
        <p:txBody>
          <a:bodyPr/>
          <a:lstStyle>
            <a:lvl1pPr marL="179388" indent="0">
              <a:buFontTx/>
              <a:buNone/>
              <a:defRPr sz="18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pic>
        <p:nvPicPr>
          <p:cNvPr id="5160" name="Picture 40" descr="logo_gr_ps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58763"/>
            <a:ext cx="266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CC9593-7BBF-47BC-8A9E-D43084ADECB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72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7467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7467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DA3B57-8A9E-40A2-8EA0-1C5B1D39E79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14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0AECC-410A-4ADC-B5D7-CA9C1D712BF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6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AE8330-53EA-4117-B5BE-535BDBF610E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66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971675"/>
            <a:ext cx="4038600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6288" y="1971675"/>
            <a:ext cx="4038600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7B0B03-EA33-4152-BC95-2CC9DDA8F0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38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DE9E56-62CF-4EBD-83A2-0E30FFE81F7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72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5FAB3B-1049-463F-BEEE-926BB565672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94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98AF33-D406-4F48-B1EB-47B9B2602B4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94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0AAB04-F4EA-434A-AA8F-20D76A6C4AF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91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18AD14-4262-413A-82D0-A18A3FFBB58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30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71675"/>
            <a:ext cx="8229600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0425" y="62357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325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2079BBE2-E7FB-44B2-BCF3-FB269A04AD4A}" type="slidenum">
              <a:rPr lang="de-DE"/>
              <a:pPr/>
              <a:t>‹Nr.›</a:t>
            </a:fld>
            <a:endParaRPr lang="de-DE"/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-3175" y="2438400"/>
            <a:ext cx="9144000" cy="4419600"/>
            <a:chOff x="-2" y="1536"/>
            <a:chExt cx="5760" cy="2784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-2" y="1536"/>
              <a:ext cx="156" cy="817"/>
            </a:xfrm>
            <a:prstGeom prst="rect">
              <a:avLst/>
            </a:prstGeom>
            <a:solidFill>
              <a:srgbClr val="92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9" name="Line 13"/>
            <p:cNvSpPr>
              <a:spLocks noChangeShapeType="1"/>
            </p:cNvSpPr>
            <p:nvPr userDrawn="1"/>
          </p:nvSpPr>
          <p:spPr bwMode="auto">
            <a:xfrm>
              <a:off x="-2" y="3953"/>
              <a:ext cx="5760" cy="0"/>
            </a:xfrm>
            <a:prstGeom prst="line">
              <a:avLst/>
            </a:prstGeom>
            <a:noFill/>
            <a:ln w="6350">
              <a:solidFill>
                <a:srgbClr val="E4E5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auto">
            <a:xfrm>
              <a:off x="-2" y="3176"/>
              <a:ext cx="156" cy="778"/>
            </a:xfrm>
            <a:prstGeom prst="rect">
              <a:avLst/>
            </a:prstGeom>
            <a:solidFill>
              <a:srgbClr val="92B7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auto">
            <a:xfrm>
              <a:off x="-2" y="3952"/>
              <a:ext cx="156" cy="368"/>
            </a:xfrm>
            <a:prstGeom prst="rect">
              <a:avLst/>
            </a:prstGeom>
            <a:solidFill>
              <a:srgbClr val="E4E5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auto">
            <a:xfrm>
              <a:off x="-2" y="2354"/>
              <a:ext cx="156" cy="821"/>
            </a:xfrm>
            <a:prstGeom prst="rect">
              <a:avLst/>
            </a:prstGeom>
            <a:solidFill>
              <a:srgbClr val="BFD6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118" name="Picture 22" descr="logo_kl_psep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6354763"/>
            <a:ext cx="1130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9pPr>
    </p:titleStyle>
    <p:bodyStyle>
      <a:lvl1pPr marL="342900" indent="-1603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808038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216025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n-lt"/>
        </a:defRPr>
      </a:lvl3pPr>
      <a:lvl4pPr marL="1624013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cer.seer.gov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19351"/>
            <a:ext cx="9144000" cy="1441698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Issues for analyzing competing-risks data with </a:t>
            </a:r>
            <a:br>
              <a:rPr lang="en-US" sz="2400" b="1" dirty="0" smtClean="0"/>
            </a:br>
            <a:r>
              <a:rPr lang="en-US" sz="2400" b="1" dirty="0" smtClean="0"/>
              <a:t>missing or misclassification in causes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2" y="4003675"/>
            <a:ext cx="5183807" cy="1009501"/>
          </a:xfrm>
        </p:spPr>
        <p:txBody>
          <a:bodyPr/>
          <a:lstStyle/>
          <a:p>
            <a:endParaRPr lang="de-DE" dirty="0" smtClean="0"/>
          </a:p>
          <a:p>
            <a:r>
              <a:rPr lang="de-DE" sz="2400" dirty="0" smtClean="0"/>
              <a:t>Dr. Ronny </a:t>
            </a:r>
            <a:r>
              <a:rPr lang="de-DE" sz="2400" dirty="0" err="1" smtClean="0"/>
              <a:t>Westerman</a:t>
            </a:r>
            <a:endParaRPr lang="de-DE" sz="2400" dirty="0" smtClean="0"/>
          </a:p>
          <a:p>
            <a:endParaRPr lang="de-DE" dirty="0"/>
          </a:p>
          <a:p>
            <a:r>
              <a:rPr lang="de-DE" sz="2000" dirty="0" smtClean="0"/>
              <a:t>Institute </a:t>
            </a:r>
            <a:r>
              <a:rPr lang="de-DE" sz="2000" dirty="0" err="1" smtClean="0"/>
              <a:t>of</a:t>
            </a:r>
            <a:r>
              <a:rPr lang="de-DE" sz="2000" dirty="0" smtClean="0"/>
              <a:t> Medical </a:t>
            </a:r>
            <a:r>
              <a:rPr lang="de-DE" sz="2000" dirty="0" err="1" smtClean="0"/>
              <a:t>Sociology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Social</a:t>
            </a:r>
            <a:r>
              <a:rPr lang="de-DE" sz="2000" dirty="0" smtClean="0"/>
              <a:t> </a:t>
            </a:r>
            <a:r>
              <a:rPr lang="de-DE" sz="2000" dirty="0" err="1" smtClean="0"/>
              <a:t>Medicine</a:t>
            </a:r>
            <a:endParaRPr lang="de-DE" sz="2000" dirty="0" smtClean="0"/>
          </a:p>
          <a:p>
            <a:r>
              <a:rPr lang="de-DE" sz="2000" dirty="0" smtClean="0"/>
              <a:t>Medical School &amp; University Hospital</a:t>
            </a:r>
            <a:endParaRPr lang="de-DE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000500" cy="114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588224" y="59492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July</a:t>
            </a:r>
            <a:r>
              <a:rPr lang="de-DE" dirty="0" smtClean="0"/>
              <a:t> 27, 2012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8229600" cy="4824637"/>
          </a:xfrm>
        </p:spPr>
        <p:txBody>
          <a:bodyPr/>
          <a:lstStyle/>
          <a:p>
            <a:pPr lvl="0"/>
            <a:r>
              <a:rPr lang="de-DE" dirty="0" err="1">
                <a:solidFill>
                  <a:srgbClr val="333399"/>
                </a:solidFill>
              </a:rPr>
              <a:t>Methods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for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treating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masked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cause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data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>
                <a:solidFill>
                  <a:srgbClr val="333399"/>
                </a:solidFill>
              </a:rPr>
              <a:t>1) </a:t>
            </a:r>
            <a:r>
              <a:rPr lang="de-DE" dirty="0" err="1">
                <a:solidFill>
                  <a:srgbClr val="333399"/>
                </a:solidFill>
              </a:rPr>
              <a:t>Mutiple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Imputations</a:t>
            </a:r>
            <a:endParaRPr lang="de-DE" dirty="0">
              <a:solidFill>
                <a:srgbClr val="333399"/>
              </a:solidFill>
            </a:endParaRPr>
          </a:p>
          <a:p>
            <a:pPr marL="182562" lvl="0" indent="0">
              <a:buNone/>
            </a:pPr>
            <a:r>
              <a:rPr lang="de-DE" dirty="0">
                <a:solidFill>
                  <a:srgbClr val="333399"/>
                </a:solidFill>
              </a:rPr>
              <a:t>     </a:t>
            </a:r>
            <a:r>
              <a:rPr lang="de-DE" dirty="0" err="1">
                <a:solidFill>
                  <a:srgbClr val="333399"/>
                </a:solidFill>
              </a:rPr>
              <a:t>Should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be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used</a:t>
            </a:r>
            <a:r>
              <a:rPr lang="de-DE" dirty="0">
                <a:solidFill>
                  <a:srgbClr val="333399"/>
                </a:solidFill>
              </a:rPr>
              <a:t>, </a:t>
            </a:r>
            <a:r>
              <a:rPr lang="de-DE" dirty="0" err="1">
                <a:solidFill>
                  <a:srgbClr val="333399"/>
                </a:solidFill>
              </a:rPr>
              <a:t>when</a:t>
            </a:r>
            <a:r>
              <a:rPr lang="de-DE" dirty="0">
                <a:solidFill>
                  <a:srgbClr val="333399"/>
                </a:solidFill>
              </a:rPr>
              <a:t> Baseline </a:t>
            </a:r>
            <a:r>
              <a:rPr lang="de-DE" dirty="0" err="1">
                <a:solidFill>
                  <a:srgbClr val="333399"/>
                </a:solidFill>
              </a:rPr>
              <a:t>are</a:t>
            </a:r>
            <a:r>
              <a:rPr lang="de-DE" dirty="0">
                <a:solidFill>
                  <a:srgbClr val="333399"/>
                </a:solidFill>
              </a:rPr>
              <a:t> not proportional</a:t>
            </a:r>
          </a:p>
          <a:p>
            <a:pPr marL="182562" lvl="0" indent="0">
              <a:buNone/>
            </a:pPr>
            <a:r>
              <a:rPr lang="de-DE" dirty="0">
                <a:solidFill>
                  <a:srgbClr val="333399"/>
                </a:solidFill>
              </a:rPr>
              <a:t>     Works </a:t>
            </a:r>
            <a:r>
              <a:rPr lang="de-DE" dirty="0" err="1">
                <a:solidFill>
                  <a:srgbClr val="333399"/>
                </a:solidFill>
              </a:rPr>
              <a:t>good</a:t>
            </a:r>
            <a:r>
              <a:rPr lang="de-DE" dirty="0">
                <a:solidFill>
                  <a:srgbClr val="333399"/>
                </a:solidFill>
              </a:rPr>
              <a:t> in </a:t>
            </a:r>
            <a:r>
              <a:rPr lang="de-DE" dirty="0" err="1">
                <a:solidFill>
                  <a:srgbClr val="333399"/>
                </a:solidFill>
              </a:rPr>
              <a:t>case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Missing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at</a:t>
            </a:r>
            <a:r>
              <a:rPr lang="de-DE" dirty="0">
                <a:solidFill>
                  <a:srgbClr val="333399"/>
                </a:solidFill>
              </a:rPr>
              <a:t> Random (</a:t>
            </a:r>
            <a:r>
              <a:rPr lang="de-DE" dirty="0" err="1">
                <a:solidFill>
                  <a:srgbClr val="333399"/>
                </a:solidFill>
              </a:rPr>
              <a:t>for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cause</a:t>
            </a:r>
            <a:r>
              <a:rPr lang="de-DE" dirty="0">
                <a:solidFill>
                  <a:srgbClr val="333399"/>
                </a:solidFill>
              </a:rPr>
              <a:t>)</a:t>
            </a:r>
          </a:p>
          <a:p>
            <a:pPr lvl="0"/>
            <a:r>
              <a:rPr lang="de-DE" dirty="0">
                <a:solidFill>
                  <a:srgbClr val="333399"/>
                </a:solidFill>
              </a:rPr>
              <a:t>  Problem: High-</a:t>
            </a:r>
            <a:r>
              <a:rPr lang="de-DE" dirty="0" err="1">
                <a:solidFill>
                  <a:srgbClr val="333399"/>
                </a:solidFill>
              </a:rPr>
              <a:t>Mortality</a:t>
            </a:r>
            <a:r>
              <a:rPr lang="de-DE" dirty="0">
                <a:solidFill>
                  <a:srgbClr val="333399"/>
                </a:solidFill>
              </a:rPr>
              <a:t>-</a:t>
            </a:r>
            <a:r>
              <a:rPr lang="de-DE" dirty="0" err="1">
                <a:solidFill>
                  <a:srgbClr val="333399"/>
                </a:solidFill>
              </a:rPr>
              <a:t>Risks</a:t>
            </a:r>
            <a:r>
              <a:rPr lang="de-DE" dirty="0">
                <a:solidFill>
                  <a:srgbClr val="333399"/>
                </a:solidFill>
              </a:rPr>
              <a:t>, Multiple-</a:t>
            </a:r>
            <a:r>
              <a:rPr lang="de-DE" dirty="0" err="1">
                <a:solidFill>
                  <a:srgbClr val="333399"/>
                </a:solidFill>
              </a:rPr>
              <a:t>Specific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and</a:t>
            </a:r>
            <a:r>
              <a:rPr lang="de-DE" dirty="0">
                <a:solidFill>
                  <a:srgbClr val="333399"/>
                </a:solidFill>
              </a:rPr>
              <a:t> High-</a:t>
            </a:r>
          </a:p>
          <a:p>
            <a:pPr marL="182562" lvl="0" indent="0">
              <a:buNone/>
            </a:pPr>
            <a:r>
              <a:rPr lang="de-DE" dirty="0">
                <a:solidFill>
                  <a:srgbClr val="333399"/>
                </a:solidFill>
              </a:rPr>
              <a:t>     Potential-</a:t>
            </a:r>
            <a:r>
              <a:rPr lang="de-DE" dirty="0" err="1">
                <a:solidFill>
                  <a:srgbClr val="333399"/>
                </a:solidFill>
              </a:rPr>
              <a:t>Risks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often</a:t>
            </a:r>
            <a:r>
              <a:rPr lang="de-DE" dirty="0">
                <a:solidFill>
                  <a:srgbClr val="333399"/>
                </a:solidFill>
              </a:rPr>
              <a:t> not </a:t>
            </a:r>
            <a:r>
              <a:rPr lang="de-DE" dirty="0" err="1">
                <a:solidFill>
                  <a:srgbClr val="333399"/>
                </a:solidFill>
              </a:rPr>
              <a:t>Missing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at</a:t>
            </a:r>
            <a:r>
              <a:rPr lang="de-DE" dirty="0">
                <a:solidFill>
                  <a:srgbClr val="333399"/>
                </a:solidFill>
              </a:rPr>
              <a:t> Random</a:t>
            </a:r>
          </a:p>
          <a:p>
            <a:pPr marL="182562" lvl="0" indent="0">
              <a:buNone/>
            </a:pPr>
            <a:r>
              <a:rPr lang="de-DE" dirty="0">
                <a:solidFill>
                  <a:srgbClr val="333399"/>
                </a:solidFill>
              </a:rPr>
              <a:t>             </a:t>
            </a:r>
            <a:r>
              <a:rPr lang="de-DE" dirty="0" err="1">
                <a:solidFill>
                  <a:srgbClr val="333399"/>
                </a:solidFill>
              </a:rPr>
              <a:t>False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classification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misinterpretation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cause-specific</a:t>
            </a:r>
            <a:endParaRPr lang="de-DE" dirty="0">
              <a:solidFill>
                <a:srgbClr val="333399"/>
              </a:solidFill>
            </a:endParaRPr>
          </a:p>
          <a:p>
            <a:pPr marL="182562" lvl="0" indent="0">
              <a:buNone/>
            </a:pPr>
            <a:r>
              <a:rPr lang="de-DE" dirty="0">
                <a:solidFill>
                  <a:srgbClr val="333399"/>
                </a:solidFill>
              </a:rPr>
              <a:t>             </a:t>
            </a:r>
            <a:r>
              <a:rPr lang="de-DE" dirty="0" err="1">
                <a:solidFill>
                  <a:srgbClr val="333399"/>
                </a:solidFill>
              </a:rPr>
              <a:t>mortality</a:t>
            </a:r>
            <a:endParaRPr lang="de-DE" dirty="0">
              <a:solidFill>
                <a:srgbClr val="333399"/>
              </a:solidFill>
            </a:endParaRPr>
          </a:p>
          <a:p>
            <a:pPr marL="182562" lvl="0" indent="0">
              <a:buNone/>
            </a:pPr>
            <a:r>
              <a:rPr lang="de-DE" dirty="0">
                <a:solidFill>
                  <a:srgbClr val="333399"/>
                </a:solidFill>
              </a:rPr>
              <a:t>      </a:t>
            </a:r>
          </a:p>
          <a:p>
            <a:pPr marL="182562" indent="0" eaLnBrk="1" hangingPunct="1">
              <a:buNone/>
            </a:pPr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Background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Data and Methods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07" y="3933056"/>
            <a:ext cx="463550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8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8229600" cy="4824637"/>
          </a:xfrm>
        </p:spPr>
        <p:txBody>
          <a:bodyPr/>
          <a:lstStyle/>
          <a:p>
            <a:pPr lvl="0"/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Methods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for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treating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masked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cause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data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>
                <a:solidFill>
                  <a:srgbClr val="333399"/>
                </a:solidFill>
              </a:rPr>
              <a:t>2) Second Stage Analysis</a:t>
            </a:r>
          </a:p>
          <a:p>
            <a:pPr lvl="0"/>
            <a:r>
              <a:rPr lang="de-DE" dirty="0">
                <a:solidFill>
                  <a:srgbClr val="333399"/>
                </a:solidFill>
              </a:rPr>
              <a:t>    Models </a:t>
            </a:r>
            <a:r>
              <a:rPr lang="de-DE" dirty="0" err="1">
                <a:solidFill>
                  <a:srgbClr val="333399"/>
                </a:solidFill>
              </a:rPr>
              <a:t>with</a:t>
            </a:r>
            <a:r>
              <a:rPr lang="de-DE" dirty="0">
                <a:solidFill>
                  <a:srgbClr val="333399"/>
                </a:solidFill>
              </a:rPr>
              <a:t> non-proportional </a:t>
            </a:r>
            <a:r>
              <a:rPr lang="de-DE" dirty="0" err="1">
                <a:solidFill>
                  <a:srgbClr val="333399"/>
                </a:solidFill>
              </a:rPr>
              <a:t>cause-specific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hazard</a:t>
            </a:r>
            <a:endParaRPr lang="de-DE" dirty="0">
              <a:solidFill>
                <a:srgbClr val="333399"/>
              </a:solidFill>
            </a:endParaRPr>
          </a:p>
          <a:p>
            <a:pPr marL="182562" lvl="0" indent="0">
              <a:buNone/>
            </a:pPr>
            <a:r>
              <a:rPr lang="de-DE" dirty="0">
                <a:solidFill>
                  <a:srgbClr val="333399"/>
                </a:solidFill>
              </a:rPr>
              <a:t>       </a:t>
            </a:r>
          </a:p>
          <a:p>
            <a:pPr lvl="0"/>
            <a:r>
              <a:rPr lang="de-DE" dirty="0">
                <a:solidFill>
                  <a:srgbClr val="333399"/>
                </a:solidFill>
              </a:rPr>
              <a:t>3) EM </a:t>
            </a:r>
            <a:r>
              <a:rPr lang="de-DE" dirty="0" err="1">
                <a:solidFill>
                  <a:srgbClr val="333399"/>
                </a:solidFill>
              </a:rPr>
              <a:t>for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grouped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Survival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data</a:t>
            </a:r>
            <a:endParaRPr lang="de-DE" dirty="0">
              <a:solidFill>
                <a:srgbClr val="333399"/>
              </a:solidFill>
            </a:endParaRPr>
          </a:p>
          <a:p>
            <a:pPr marL="182562" lvl="0" indent="0">
              <a:buNone/>
            </a:pPr>
            <a:r>
              <a:rPr lang="de-DE" dirty="0">
                <a:solidFill>
                  <a:srgbClr val="333399"/>
                </a:solidFill>
              </a:rPr>
              <a:t>       </a:t>
            </a:r>
            <a:r>
              <a:rPr lang="de-DE" dirty="0" err="1">
                <a:solidFill>
                  <a:srgbClr val="333399"/>
                </a:solidFill>
              </a:rPr>
              <a:t>Bayesian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Methods</a:t>
            </a:r>
            <a:endParaRPr lang="de-DE" dirty="0">
              <a:solidFill>
                <a:srgbClr val="333399"/>
              </a:solidFill>
            </a:endParaRPr>
          </a:p>
          <a:p>
            <a:pPr marL="182562" lvl="0" indent="0">
              <a:buNone/>
            </a:pPr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Assumptions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for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masked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causes</a:t>
            </a:r>
            <a:r>
              <a:rPr lang="de-DE" dirty="0">
                <a:solidFill>
                  <a:srgbClr val="333399"/>
                </a:solidFill>
              </a:rPr>
              <a:t>:</a:t>
            </a: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Right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censoring</a:t>
            </a:r>
            <a:r>
              <a:rPr lang="de-DE" dirty="0">
                <a:solidFill>
                  <a:srgbClr val="333399"/>
                </a:solidFill>
              </a:rPr>
              <a:t>, </a:t>
            </a:r>
            <a:r>
              <a:rPr lang="de-DE" dirty="0" err="1">
                <a:solidFill>
                  <a:srgbClr val="333399"/>
                </a:solidFill>
              </a:rPr>
              <a:t>if</a:t>
            </a:r>
            <a:r>
              <a:rPr lang="de-DE" dirty="0">
                <a:solidFill>
                  <a:srgbClr val="333399"/>
                </a:solidFill>
              </a:rPr>
              <a:t>  </a:t>
            </a:r>
            <a:r>
              <a:rPr lang="de-DE" dirty="0" err="1">
                <a:solidFill>
                  <a:srgbClr val="333399"/>
                </a:solidFill>
              </a:rPr>
              <a:t>causes</a:t>
            </a:r>
            <a:r>
              <a:rPr lang="de-DE" dirty="0">
                <a:solidFill>
                  <a:srgbClr val="333399"/>
                </a:solidFill>
              </a:rPr>
              <a:t> not </a:t>
            </a:r>
            <a:r>
              <a:rPr lang="de-DE" dirty="0" err="1">
                <a:solidFill>
                  <a:srgbClr val="333399"/>
                </a:solidFill>
              </a:rPr>
              <a:t>exactly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identified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Masking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probabilty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is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constant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over</a:t>
            </a:r>
            <a:r>
              <a:rPr lang="de-DE" dirty="0">
                <a:solidFill>
                  <a:srgbClr val="333399"/>
                </a:solidFill>
              </a:rPr>
              <a:t> time</a:t>
            </a:r>
          </a:p>
          <a:p>
            <a:pPr marL="182562" indent="0" eaLnBrk="1" hangingPunct="1">
              <a:buNone/>
            </a:pPr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Background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Data and Methods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8229600" cy="4824637"/>
          </a:xfrm>
        </p:spPr>
        <p:txBody>
          <a:bodyPr/>
          <a:lstStyle/>
          <a:p>
            <a:r>
              <a:rPr lang="en-US" dirty="0" smtClean="0">
                <a:latin typeface="CMSS12"/>
              </a:rPr>
              <a:t> SEER </a:t>
            </a:r>
            <a:r>
              <a:rPr lang="de-DE" dirty="0" err="1" smtClean="0">
                <a:latin typeface="CMSS12"/>
              </a:rPr>
              <a:t>Cancer</a:t>
            </a:r>
            <a:r>
              <a:rPr lang="de-DE" dirty="0" smtClean="0">
                <a:latin typeface="CMSS12"/>
              </a:rPr>
              <a:t> </a:t>
            </a:r>
            <a:r>
              <a:rPr lang="de-DE" dirty="0" err="1" smtClean="0">
                <a:latin typeface="CMSS12"/>
              </a:rPr>
              <a:t>Statistic</a:t>
            </a:r>
            <a:r>
              <a:rPr lang="de-DE" dirty="0" smtClean="0">
                <a:latin typeface="CMSS12"/>
              </a:rPr>
              <a:t> Data Base </a:t>
            </a:r>
            <a:r>
              <a:rPr lang="de-DE" dirty="0" smtClean="0">
                <a:latin typeface="CMSSI12"/>
              </a:rPr>
              <a:t>National </a:t>
            </a:r>
            <a:r>
              <a:rPr lang="de-DE" dirty="0" err="1">
                <a:latin typeface="CMSSI12"/>
              </a:rPr>
              <a:t>Cancer</a:t>
            </a:r>
            <a:r>
              <a:rPr lang="de-DE" dirty="0">
                <a:latin typeface="CMSSI12"/>
              </a:rPr>
              <a:t> Institute, </a:t>
            </a:r>
            <a:endParaRPr lang="de-DE" dirty="0" smtClean="0">
              <a:latin typeface="CMSSI12"/>
            </a:endParaRPr>
          </a:p>
          <a:p>
            <a:pPr marL="182562" indent="0">
              <a:buNone/>
            </a:pPr>
            <a:r>
              <a:rPr lang="de-DE" dirty="0">
                <a:latin typeface="CMSSI12"/>
              </a:rPr>
              <a:t> </a:t>
            </a:r>
            <a:r>
              <a:rPr lang="de-DE" dirty="0" smtClean="0">
                <a:latin typeface="CMSSI12"/>
              </a:rPr>
              <a:t>   DCCPS, </a:t>
            </a:r>
            <a:r>
              <a:rPr lang="en-US" dirty="0" smtClean="0">
                <a:latin typeface="CMSSI12"/>
              </a:rPr>
              <a:t>Surveillance </a:t>
            </a:r>
            <a:r>
              <a:rPr lang="en-US" dirty="0">
                <a:latin typeface="CMSSI12"/>
              </a:rPr>
              <a:t>Research Program, Cancer Statistics Branch</a:t>
            </a:r>
          </a:p>
          <a:p>
            <a:pPr marL="182562" indent="0">
              <a:buNone/>
            </a:pPr>
            <a:r>
              <a:rPr lang="de-DE" dirty="0" smtClean="0">
                <a:latin typeface="CMSSI12"/>
              </a:rPr>
              <a:t>    (</a:t>
            </a:r>
            <a:r>
              <a:rPr lang="de-DE" dirty="0" err="1">
                <a:latin typeface="CMSSI12"/>
              </a:rPr>
              <a:t>released</a:t>
            </a:r>
            <a:r>
              <a:rPr lang="de-DE" dirty="0">
                <a:latin typeface="CMSSI12"/>
              </a:rPr>
              <a:t> April </a:t>
            </a:r>
            <a:r>
              <a:rPr lang="de-DE" dirty="0" smtClean="0">
                <a:latin typeface="CMSSI12"/>
              </a:rPr>
              <a:t>2012)</a:t>
            </a:r>
          </a:p>
          <a:p>
            <a:pPr marL="182562" indent="0">
              <a:buNone/>
            </a:pPr>
            <a:endParaRPr lang="de-DE" dirty="0">
              <a:latin typeface="CMSSI12"/>
            </a:endParaRPr>
          </a:p>
          <a:p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Incidence</a:t>
            </a:r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by</a:t>
            </a:r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Race</a:t>
            </a:r>
            <a:r>
              <a:rPr lang="de-DE" dirty="0" smtClean="0">
                <a:latin typeface="CMSSI12"/>
              </a:rPr>
              <a:t>, Gender  </a:t>
            </a:r>
            <a:r>
              <a:rPr lang="de-DE" dirty="0" err="1" smtClean="0">
                <a:latin typeface="CMSSI12"/>
              </a:rPr>
              <a:t>and</a:t>
            </a:r>
            <a:r>
              <a:rPr lang="de-DE" dirty="0" smtClean="0">
                <a:latin typeface="CMSSI12"/>
              </a:rPr>
              <a:t> Age (different </a:t>
            </a:r>
            <a:r>
              <a:rPr lang="de-DE" dirty="0" err="1" smtClean="0">
                <a:latin typeface="CMSSI12"/>
              </a:rPr>
              <a:t>periods</a:t>
            </a:r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of</a:t>
            </a:r>
            <a:r>
              <a:rPr lang="de-DE" dirty="0" smtClean="0">
                <a:latin typeface="CMSSI12"/>
              </a:rPr>
              <a:t> time)</a:t>
            </a:r>
          </a:p>
          <a:p>
            <a:pPr marL="182562" indent="0">
              <a:buNone/>
            </a:pPr>
            <a:endParaRPr lang="de-DE" dirty="0" smtClean="0">
              <a:latin typeface="CMSSI12"/>
            </a:endParaRPr>
          </a:p>
          <a:p>
            <a:r>
              <a:rPr lang="de-DE" dirty="0" err="1" smtClean="0">
                <a:latin typeface="CMSSI12"/>
              </a:rPr>
              <a:t>Cause-Specific</a:t>
            </a:r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Mortality</a:t>
            </a:r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including</a:t>
            </a:r>
            <a:r>
              <a:rPr lang="de-DE" dirty="0" smtClean="0">
                <a:latin typeface="CMSSI12"/>
              </a:rPr>
              <a:t> all </a:t>
            </a:r>
            <a:r>
              <a:rPr lang="de-DE" dirty="0" err="1" smtClean="0">
                <a:latin typeface="CMSSI12"/>
              </a:rPr>
              <a:t>specific</a:t>
            </a:r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cancer</a:t>
            </a:r>
            <a:endParaRPr lang="de-DE" dirty="0" smtClean="0">
              <a:latin typeface="CMSSI12"/>
            </a:endParaRPr>
          </a:p>
          <a:p>
            <a:endParaRPr lang="de-DE" dirty="0">
              <a:latin typeface="CMSSI12"/>
            </a:endParaRPr>
          </a:p>
          <a:p>
            <a:r>
              <a:rPr lang="en-US" dirty="0" smtClean="0">
                <a:latin typeface="CMSS12"/>
              </a:rPr>
              <a:t>SEER </a:t>
            </a:r>
            <a:r>
              <a:rPr lang="en-US" dirty="0">
                <a:latin typeface="CMSS12"/>
              </a:rPr>
              <a:t>public use dataset on survival of breast cancer patients</a:t>
            </a:r>
          </a:p>
          <a:p>
            <a:pPr marL="182562" indent="0">
              <a:buNone/>
            </a:pPr>
            <a:r>
              <a:rPr lang="de-DE" dirty="0">
                <a:latin typeface="CMSS12"/>
              </a:rPr>
              <a:t>  </a:t>
            </a:r>
            <a:r>
              <a:rPr lang="de-DE" dirty="0" smtClean="0">
                <a:latin typeface="CMSS12"/>
              </a:rPr>
              <a:t> </a:t>
            </a:r>
            <a:r>
              <a:rPr lang="de-DE" dirty="0" err="1">
                <a:latin typeface="CMSS12"/>
              </a:rPr>
              <a:t>from</a:t>
            </a:r>
            <a:r>
              <a:rPr lang="de-DE" dirty="0">
                <a:latin typeface="CMSS12"/>
              </a:rPr>
              <a:t> </a:t>
            </a:r>
            <a:r>
              <a:rPr lang="de-DE" dirty="0" smtClean="0">
                <a:latin typeface="CMSS12"/>
              </a:rPr>
              <a:t>1992-2009 </a:t>
            </a:r>
            <a:r>
              <a:rPr lang="de-DE" dirty="0">
                <a:latin typeface="CMSS12"/>
              </a:rPr>
              <a:t>(n=69,990 in Situ)</a:t>
            </a:r>
            <a:endParaRPr lang="de-DE" dirty="0" smtClean="0">
              <a:latin typeface="CMSSI12"/>
            </a:endParaRPr>
          </a:p>
          <a:p>
            <a:pPr marL="182562" indent="0">
              <a:buNone/>
            </a:pPr>
            <a:endParaRPr lang="de-DE" dirty="0">
              <a:latin typeface="CMSSI12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chemeClr val="bg1"/>
                </a:solidFill>
              </a:rPr>
              <a:t>Background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/>
              <a:t>Data and Methods</a:t>
            </a:r>
            <a:endParaRPr lang="en-GB" sz="12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8229600" cy="4824637"/>
          </a:xfrm>
        </p:spPr>
        <p:txBody>
          <a:bodyPr/>
          <a:lstStyle/>
          <a:p>
            <a:r>
              <a:rPr lang="de-DE" dirty="0" err="1" smtClean="0"/>
              <a:t>Leading</a:t>
            </a:r>
            <a:r>
              <a:rPr lang="de-DE" dirty="0" smtClean="0"/>
              <a:t> </a:t>
            </a:r>
            <a:r>
              <a:rPr lang="de-DE" dirty="0" err="1" smtClean="0"/>
              <a:t>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Death in </a:t>
            </a:r>
            <a:r>
              <a:rPr lang="de-DE" dirty="0" err="1" smtClean="0"/>
              <a:t>the</a:t>
            </a:r>
            <a:r>
              <a:rPr lang="de-DE" dirty="0" smtClean="0"/>
              <a:t> U.S. 1975 vs. 2009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Data and Methods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5" y="1700808"/>
            <a:ext cx="8368594" cy="368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71785" y="5661248"/>
            <a:ext cx="7816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Source: US </a:t>
            </a:r>
            <a:r>
              <a:rPr lang="de-DE" sz="1200" dirty="0" err="1" smtClean="0"/>
              <a:t>Moratlity</a:t>
            </a:r>
            <a:r>
              <a:rPr lang="de-DE" sz="1200" dirty="0" smtClean="0"/>
              <a:t> Files, National Center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Health</a:t>
            </a:r>
            <a:r>
              <a:rPr lang="de-DE" sz="1200" dirty="0" smtClean="0"/>
              <a:t>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, Centers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Disease</a:t>
            </a:r>
            <a:r>
              <a:rPr lang="de-DE" sz="1200" dirty="0" smtClean="0"/>
              <a:t> </a:t>
            </a:r>
            <a:r>
              <a:rPr lang="de-DE" sz="1200" dirty="0" err="1" smtClean="0"/>
              <a:t>Control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Prevention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159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425184" cy="5256685"/>
          </a:xfrm>
        </p:spPr>
        <p:txBody>
          <a:bodyPr/>
          <a:lstStyle/>
          <a:p>
            <a:r>
              <a:rPr lang="de-DE" dirty="0" smtClean="0"/>
              <a:t>US </a:t>
            </a:r>
            <a:r>
              <a:rPr lang="de-DE" dirty="0"/>
              <a:t>Death Rates, </a:t>
            </a:r>
            <a:r>
              <a:rPr lang="de-DE" dirty="0" smtClean="0"/>
              <a:t>1975-2009 </a:t>
            </a:r>
            <a:r>
              <a:rPr lang="en-US" dirty="0" smtClean="0"/>
              <a:t>Heart </a:t>
            </a:r>
            <a:r>
              <a:rPr lang="en-US" dirty="0"/>
              <a:t>Disease compared to Neoplasms, by age at death</a:t>
            </a:r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Data and Methods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71785" y="5733256"/>
            <a:ext cx="781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0000"/>
                </a:solidFill>
              </a:rPr>
              <a:t>Source: US </a:t>
            </a:r>
            <a:r>
              <a:rPr lang="de-DE" sz="1200" dirty="0" err="1" smtClean="0">
                <a:solidFill>
                  <a:srgbClr val="000000"/>
                </a:solidFill>
              </a:rPr>
              <a:t>Moratlity</a:t>
            </a:r>
            <a:r>
              <a:rPr lang="de-DE" sz="1200" dirty="0" smtClean="0">
                <a:solidFill>
                  <a:srgbClr val="000000"/>
                </a:solidFill>
              </a:rPr>
              <a:t> Files, National Center </a:t>
            </a:r>
            <a:r>
              <a:rPr lang="de-DE" sz="1200" dirty="0" err="1" smtClean="0">
                <a:solidFill>
                  <a:srgbClr val="000000"/>
                </a:solidFill>
              </a:rPr>
              <a:t>of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Health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Statistics</a:t>
            </a:r>
            <a:r>
              <a:rPr lang="de-DE" sz="1200" dirty="0" smtClean="0">
                <a:solidFill>
                  <a:srgbClr val="000000"/>
                </a:solidFill>
              </a:rPr>
              <a:t>, Centers </a:t>
            </a:r>
            <a:r>
              <a:rPr lang="de-DE" sz="1200" dirty="0" err="1" smtClean="0">
                <a:solidFill>
                  <a:srgbClr val="000000"/>
                </a:solidFill>
              </a:rPr>
              <a:t>of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Disease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Control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and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Prevention</a:t>
            </a:r>
            <a:endParaRPr lang="de-DE" sz="1200" dirty="0" smtClean="0">
              <a:solidFill>
                <a:srgbClr val="000000"/>
              </a:solidFill>
            </a:endParaRPr>
          </a:p>
          <a:p>
            <a:r>
              <a:rPr lang="en-US" sz="1200" dirty="0"/>
              <a:t>Rates are per 100,000 and age-adjusted to the 2000 US </a:t>
            </a:r>
            <a:r>
              <a:rPr lang="en-US" sz="1200" dirty="0" err="1"/>
              <a:t>Std</a:t>
            </a:r>
            <a:r>
              <a:rPr lang="en-US" sz="1200" dirty="0"/>
              <a:t> Population (19 age groups - Census P25-1103).</a:t>
            </a:r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10" y="1484784"/>
            <a:ext cx="67310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6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425184" cy="5256685"/>
          </a:xfrm>
        </p:spPr>
        <p:txBody>
          <a:bodyPr/>
          <a:lstStyle/>
          <a:p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Data and Methods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71785" y="5733256"/>
            <a:ext cx="7816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0000"/>
                </a:solidFill>
              </a:rPr>
              <a:t>Source: US </a:t>
            </a:r>
            <a:r>
              <a:rPr lang="de-DE" sz="1200" dirty="0" err="1" smtClean="0">
                <a:solidFill>
                  <a:srgbClr val="000000"/>
                </a:solidFill>
              </a:rPr>
              <a:t>Moratlity</a:t>
            </a:r>
            <a:r>
              <a:rPr lang="de-DE" sz="1200" dirty="0" smtClean="0">
                <a:solidFill>
                  <a:srgbClr val="000000"/>
                </a:solidFill>
              </a:rPr>
              <a:t> Files, National Center </a:t>
            </a:r>
            <a:r>
              <a:rPr lang="de-DE" sz="1200" dirty="0" err="1" smtClean="0">
                <a:solidFill>
                  <a:srgbClr val="000000"/>
                </a:solidFill>
              </a:rPr>
              <a:t>of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Health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Statistics</a:t>
            </a:r>
            <a:r>
              <a:rPr lang="de-DE" sz="1200" dirty="0" smtClean="0">
                <a:solidFill>
                  <a:srgbClr val="000000"/>
                </a:solidFill>
              </a:rPr>
              <a:t>, Centers </a:t>
            </a:r>
            <a:r>
              <a:rPr lang="de-DE" sz="1200" dirty="0" err="1" smtClean="0">
                <a:solidFill>
                  <a:srgbClr val="000000"/>
                </a:solidFill>
              </a:rPr>
              <a:t>of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Disease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Control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and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Prevention</a:t>
            </a:r>
            <a:endParaRPr lang="de-DE" sz="1200" dirty="0" smtClean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22880"/>
            <a:ext cx="4194046" cy="478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5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425184" cy="5256685"/>
          </a:xfrm>
        </p:spPr>
        <p:txBody>
          <a:bodyPr/>
          <a:lstStyle/>
          <a:p>
            <a:r>
              <a:rPr lang="de-DE" dirty="0">
                <a:solidFill>
                  <a:srgbClr val="333399"/>
                </a:solidFill>
                <a:ea typeface="+mj-ea"/>
                <a:cs typeface="+mj-cs"/>
              </a:rPr>
              <a:t>5-year </a:t>
            </a:r>
            <a:r>
              <a:rPr lang="de-DE" dirty="0" err="1">
                <a:solidFill>
                  <a:srgbClr val="333399"/>
                </a:solidFill>
                <a:ea typeface="+mj-ea"/>
                <a:cs typeface="+mj-cs"/>
              </a:rPr>
              <a:t>Conditional</a:t>
            </a:r>
            <a:r>
              <a:rPr lang="de-DE" dirty="0">
                <a:solidFill>
                  <a:srgbClr val="333399"/>
                </a:solidFill>
                <a:ea typeface="+mj-ea"/>
                <a:cs typeface="+mj-cs"/>
              </a:rPr>
              <a:t>  Relative </a:t>
            </a:r>
            <a:r>
              <a:rPr lang="de-DE" dirty="0" err="1">
                <a:solidFill>
                  <a:srgbClr val="333399"/>
                </a:solidFill>
                <a:ea typeface="+mj-ea"/>
                <a:cs typeface="+mj-cs"/>
              </a:rPr>
              <a:t>Survival</a:t>
            </a:r>
            <a:r>
              <a:rPr lang="de-DE" dirty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>
                <a:solidFill>
                  <a:srgbClr val="333399"/>
                </a:solidFill>
                <a:ea typeface="+mj-ea"/>
                <a:cs typeface="+mj-cs"/>
              </a:rPr>
              <a:t>for</a:t>
            </a:r>
            <a:r>
              <a:rPr lang="de-DE" dirty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>
                <a:solidFill>
                  <a:srgbClr val="333399"/>
                </a:solidFill>
                <a:ea typeface="+mj-ea"/>
                <a:cs typeface="+mj-cs"/>
              </a:rPr>
              <a:t>Cancer</a:t>
            </a:r>
            <a:r>
              <a:rPr lang="de-DE" dirty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>
                <a:solidFill>
                  <a:srgbClr val="333399"/>
                </a:solidFill>
                <a:ea typeface="+mj-ea"/>
                <a:cs typeface="+mj-cs"/>
              </a:rPr>
              <a:t>of</a:t>
            </a:r>
            <a:r>
              <a:rPr lang="de-DE" dirty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>
                <a:solidFill>
                  <a:srgbClr val="333399"/>
                </a:solidFill>
                <a:ea typeface="+mj-ea"/>
                <a:cs typeface="+mj-cs"/>
              </a:rPr>
              <a:t>female</a:t>
            </a:r>
            <a:r>
              <a:rPr lang="de-DE" dirty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>
                <a:solidFill>
                  <a:srgbClr val="333399"/>
                </a:solidFill>
                <a:ea typeface="+mj-ea"/>
                <a:cs typeface="+mj-cs"/>
              </a:rPr>
              <a:t>Breast</a:t>
            </a:r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Data and Methods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6" y="1174321"/>
            <a:ext cx="5133033" cy="502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7346086" y="5863909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SEER, 2012</a:t>
            </a:r>
          </a:p>
        </p:txBody>
      </p:sp>
    </p:spTree>
    <p:extLst>
      <p:ext uri="{BB962C8B-B14F-4D97-AF65-F5344CB8AC3E}">
        <p14:creationId xmlns:p14="http://schemas.microsoft.com/office/powerpoint/2010/main" val="35872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425184" cy="5256685"/>
          </a:xfrm>
        </p:spPr>
        <p:txBody>
          <a:bodyPr/>
          <a:lstStyle/>
          <a:p>
            <a:pPr lvl="0"/>
            <a:endParaRPr lang="de-DE" dirty="0" smtClean="0">
              <a:solidFill>
                <a:srgbClr val="333399"/>
              </a:solidFill>
            </a:endParaRPr>
          </a:p>
          <a:p>
            <a:pPr lvl="0"/>
            <a:r>
              <a:rPr lang="de-DE" dirty="0" err="1" smtClean="0">
                <a:solidFill>
                  <a:srgbClr val="333399"/>
                </a:solidFill>
              </a:rPr>
              <a:t>And</a:t>
            </a:r>
            <a:r>
              <a:rPr lang="de-DE" dirty="0" smtClean="0">
                <a:solidFill>
                  <a:srgbClr val="333399"/>
                </a:solidFill>
              </a:rPr>
              <a:t> </a:t>
            </a:r>
            <a:r>
              <a:rPr lang="de-DE" dirty="0" err="1" smtClean="0">
                <a:solidFill>
                  <a:srgbClr val="333399"/>
                </a:solidFill>
              </a:rPr>
              <a:t>now</a:t>
            </a:r>
            <a:r>
              <a:rPr lang="de-DE" dirty="0" smtClean="0">
                <a:solidFill>
                  <a:srgbClr val="333399"/>
                </a:solidFill>
              </a:rPr>
              <a:t>, </a:t>
            </a:r>
            <a:r>
              <a:rPr lang="de-DE" dirty="0" err="1" smtClean="0">
                <a:solidFill>
                  <a:srgbClr val="333399"/>
                </a:solidFill>
              </a:rPr>
              <a:t>what‘s</a:t>
            </a:r>
            <a:r>
              <a:rPr lang="de-DE" dirty="0" smtClean="0">
                <a:solidFill>
                  <a:srgbClr val="333399"/>
                </a:solidFill>
              </a:rPr>
              <a:t> </a:t>
            </a:r>
            <a:r>
              <a:rPr lang="de-DE" dirty="0" err="1" smtClean="0">
                <a:solidFill>
                  <a:srgbClr val="333399"/>
                </a:solidFill>
              </a:rPr>
              <a:t>the</a:t>
            </a:r>
            <a:r>
              <a:rPr lang="de-DE" dirty="0" smtClean="0">
                <a:solidFill>
                  <a:srgbClr val="333399"/>
                </a:solidFill>
              </a:rPr>
              <a:t> </a:t>
            </a:r>
            <a:r>
              <a:rPr lang="de-DE" dirty="0" err="1" smtClean="0">
                <a:solidFill>
                  <a:srgbClr val="333399"/>
                </a:solidFill>
              </a:rPr>
              <a:t>problem</a:t>
            </a:r>
            <a:r>
              <a:rPr lang="de-DE" dirty="0" smtClean="0">
                <a:solidFill>
                  <a:srgbClr val="333399"/>
                </a:solidFill>
              </a:rPr>
              <a:t>? </a:t>
            </a:r>
            <a:endParaRPr lang="de-DE" dirty="0">
              <a:solidFill>
                <a:srgbClr val="333399"/>
              </a:solidFill>
            </a:endParaRPr>
          </a:p>
          <a:p>
            <a:pPr marL="182562" lvl="0" indent="0">
              <a:buNone/>
            </a:pPr>
            <a:r>
              <a:rPr lang="de-DE" dirty="0" smtClean="0">
                <a:solidFill>
                  <a:srgbClr val="333399"/>
                </a:solidFill>
              </a:rPr>
              <a:t>   </a:t>
            </a:r>
            <a:r>
              <a:rPr lang="de-DE" dirty="0" err="1" smtClean="0">
                <a:solidFill>
                  <a:srgbClr val="333399"/>
                </a:solidFill>
              </a:rPr>
              <a:t>Preliminary</a:t>
            </a:r>
            <a:r>
              <a:rPr lang="de-DE" dirty="0" smtClean="0">
                <a:solidFill>
                  <a:srgbClr val="333399"/>
                </a:solidFill>
              </a:rPr>
              <a:t> </a:t>
            </a:r>
            <a:r>
              <a:rPr lang="de-DE" dirty="0">
                <a:solidFill>
                  <a:srgbClr val="333399"/>
                </a:solidFill>
              </a:rPr>
              <a:t>Analysis </a:t>
            </a:r>
            <a:r>
              <a:rPr lang="de-DE" dirty="0" err="1">
                <a:solidFill>
                  <a:srgbClr val="333399"/>
                </a:solidFill>
              </a:rPr>
              <a:t>with</a:t>
            </a:r>
            <a:r>
              <a:rPr lang="de-DE" dirty="0">
                <a:solidFill>
                  <a:srgbClr val="333399"/>
                </a:solidFill>
              </a:rPr>
              <a:t> SEER- DATA (Sen et al. 2010)</a:t>
            </a: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>
                <a:solidFill>
                  <a:srgbClr val="333399"/>
                </a:solidFill>
              </a:rPr>
              <a:t>Over-sampling </a:t>
            </a:r>
            <a:r>
              <a:rPr lang="de-DE" dirty="0" err="1">
                <a:solidFill>
                  <a:srgbClr val="333399"/>
                </a:solidFill>
              </a:rPr>
              <a:t>the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masked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cases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>
                <a:solidFill>
                  <a:srgbClr val="333399"/>
                </a:solidFill>
              </a:rPr>
              <a:t>46 %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the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women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died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during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follow-up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Specific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mortality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related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to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breast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cancer</a:t>
            </a:r>
            <a:r>
              <a:rPr lang="de-DE" dirty="0">
                <a:solidFill>
                  <a:srgbClr val="333399"/>
                </a:solidFill>
              </a:rPr>
              <a:t>, </a:t>
            </a:r>
            <a:r>
              <a:rPr lang="de-DE" dirty="0" err="1">
                <a:solidFill>
                  <a:srgbClr val="333399"/>
                </a:solidFill>
              </a:rPr>
              <a:t>other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cancer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or</a:t>
            </a:r>
            <a:r>
              <a:rPr lang="de-DE" dirty="0">
                <a:solidFill>
                  <a:srgbClr val="333399"/>
                </a:solidFill>
              </a:rPr>
              <a:t> non-</a:t>
            </a:r>
            <a:r>
              <a:rPr lang="de-DE" dirty="0" err="1">
                <a:solidFill>
                  <a:srgbClr val="333399"/>
                </a:solidFill>
              </a:rPr>
              <a:t>cancer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related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causes</a:t>
            </a:r>
            <a:endParaRPr lang="de-DE" dirty="0">
              <a:solidFill>
                <a:srgbClr val="333399"/>
              </a:solidFill>
            </a:endParaRPr>
          </a:p>
          <a:p>
            <a:pPr marL="182562" lvl="0" indent="0">
              <a:buNone/>
            </a:pPr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for</a:t>
            </a:r>
            <a:r>
              <a:rPr lang="de-DE" dirty="0">
                <a:solidFill>
                  <a:srgbClr val="333399"/>
                </a:solidFill>
              </a:rPr>
              <a:t> 56 % </a:t>
            </a:r>
            <a:r>
              <a:rPr lang="de-DE" dirty="0" err="1">
                <a:solidFill>
                  <a:srgbClr val="333399"/>
                </a:solidFill>
              </a:rPr>
              <a:t>the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exact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cause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death</a:t>
            </a:r>
            <a:r>
              <a:rPr lang="de-DE" dirty="0">
                <a:solidFill>
                  <a:srgbClr val="333399"/>
                </a:solidFill>
              </a:rPr>
              <a:t> was </a:t>
            </a:r>
            <a:r>
              <a:rPr lang="de-DE" dirty="0" err="1">
                <a:solidFill>
                  <a:srgbClr val="333399"/>
                </a:solidFill>
              </a:rPr>
              <a:t>known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for</a:t>
            </a:r>
            <a:r>
              <a:rPr lang="de-DE" dirty="0">
                <a:solidFill>
                  <a:srgbClr val="333399"/>
                </a:solidFill>
              </a:rPr>
              <a:t> 35 %  partial </a:t>
            </a:r>
            <a:r>
              <a:rPr lang="de-DE" dirty="0" err="1">
                <a:solidFill>
                  <a:srgbClr val="333399"/>
                </a:solidFill>
              </a:rPr>
              <a:t>information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available</a:t>
            </a:r>
            <a:endParaRPr lang="de-DE" dirty="0">
              <a:solidFill>
                <a:srgbClr val="333399"/>
              </a:solidFill>
            </a:endParaRPr>
          </a:p>
          <a:p>
            <a:pPr marL="182562" lvl="0" indent="0">
              <a:buNone/>
            </a:pPr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>
                <a:solidFill>
                  <a:srgbClr val="333399"/>
                </a:solidFill>
              </a:rPr>
              <a:t>30 % </a:t>
            </a:r>
            <a:r>
              <a:rPr lang="de-DE" dirty="0" err="1">
                <a:solidFill>
                  <a:srgbClr val="333399"/>
                </a:solidFill>
              </a:rPr>
              <a:t>with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missing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cause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death</a:t>
            </a:r>
            <a:r>
              <a:rPr lang="de-DE" dirty="0">
                <a:solidFill>
                  <a:srgbClr val="333399"/>
                </a:solidFill>
              </a:rPr>
              <a:t>: </a:t>
            </a:r>
            <a:r>
              <a:rPr lang="de-DE" dirty="0" err="1">
                <a:solidFill>
                  <a:srgbClr val="333399"/>
                </a:solidFill>
              </a:rPr>
              <a:t>false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classification</a:t>
            </a:r>
            <a:r>
              <a:rPr lang="de-DE" dirty="0">
                <a:solidFill>
                  <a:srgbClr val="333399"/>
                </a:solidFill>
              </a:rPr>
              <a:t> (</a:t>
            </a:r>
            <a:r>
              <a:rPr lang="de-DE" dirty="0" err="1">
                <a:solidFill>
                  <a:srgbClr val="333399"/>
                </a:solidFill>
              </a:rPr>
              <a:t>breast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cancer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to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other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or</a:t>
            </a:r>
            <a:r>
              <a:rPr lang="de-DE" dirty="0">
                <a:solidFill>
                  <a:srgbClr val="333399"/>
                </a:solidFill>
              </a:rPr>
              <a:t> multiples </a:t>
            </a:r>
            <a:r>
              <a:rPr lang="de-DE" dirty="0" err="1">
                <a:solidFill>
                  <a:srgbClr val="333399"/>
                </a:solidFill>
              </a:rPr>
              <a:t>cancer</a:t>
            </a:r>
            <a:r>
              <a:rPr lang="de-DE" dirty="0">
                <a:solidFill>
                  <a:srgbClr val="333399"/>
                </a:solidFill>
              </a:rPr>
              <a:t>)</a:t>
            </a:r>
          </a:p>
          <a:p>
            <a:pPr lvl="0"/>
            <a:r>
              <a:rPr lang="de-DE" dirty="0">
                <a:solidFill>
                  <a:srgbClr val="333399"/>
                </a:solidFill>
              </a:rPr>
              <a:t>65 %  </a:t>
            </a:r>
            <a:r>
              <a:rPr lang="de-DE" dirty="0" err="1">
                <a:solidFill>
                  <a:srgbClr val="333399"/>
                </a:solidFill>
              </a:rPr>
              <a:t>missing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causes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 smtClean="0">
                <a:solidFill>
                  <a:srgbClr val="333399"/>
                </a:solidFill>
              </a:rPr>
              <a:t>were</a:t>
            </a:r>
            <a:r>
              <a:rPr lang="de-DE" dirty="0" smtClean="0">
                <a:solidFill>
                  <a:srgbClr val="333399"/>
                </a:solidFill>
              </a:rPr>
              <a:t> </a:t>
            </a:r>
            <a:r>
              <a:rPr lang="de-DE" dirty="0" err="1" smtClean="0">
                <a:solidFill>
                  <a:srgbClr val="333399"/>
                </a:solidFill>
              </a:rPr>
              <a:t>complety</a:t>
            </a:r>
            <a:r>
              <a:rPr lang="de-DE" dirty="0" smtClean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masked</a:t>
            </a:r>
            <a:endParaRPr lang="de-DE" dirty="0">
              <a:solidFill>
                <a:srgbClr val="333399"/>
              </a:solidFill>
            </a:endParaRPr>
          </a:p>
          <a:p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Data and Methods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425184" cy="5256685"/>
          </a:xfrm>
        </p:spPr>
        <p:txBody>
          <a:bodyPr/>
          <a:lstStyle/>
          <a:p>
            <a:endParaRPr lang="de-DE" dirty="0" smtClean="0">
              <a:solidFill>
                <a:srgbClr val="333399"/>
              </a:solidFill>
              <a:ea typeface="+mj-ea"/>
              <a:cs typeface="+mj-cs"/>
            </a:endParaRPr>
          </a:p>
          <a:p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How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do deal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with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masked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causes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?</a:t>
            </a:r>
          </a:p>
          <a:p>
            <a:endParaRPr lang="de-DE" dirty="0">
              <a:solidFill>
                <a:srgbClr val="333399"/>
              </a:solidFill>
              <a:ea typeface="+mj-ea"/>
              <a:cs typeface="+mj-cs"/>
            </a:endParaRPr>
          </a:p>
          <a:p>
            <a:r>
              <a:rPr lang="de-DE" dirty="0"/>
              <a:t>Motivation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-</a:t>
            </a:r>
            <a:r>
              <a:rPr lang="de-DE" dirty="0" err="1"/>
              <a:t>Component</a:t>
            </a:r>
            <a:r>
              <a:rPr lang="de-DE" dirty="0"/>
              <a:t>-Model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masked</a:t>
            </a:r>
            <a:r>
              <a:rPr lang="de-DE" dirty="0"/>
              <a:t> </a:t>
            </a:r>
            <a:r>
              <a:rPr lang="de-DE" dirty="0" err="1"/>
              <a:t>causes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latent: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failure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individuals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susceptible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endParaRPr lang="de-DE" dirty="0"/>
          </a:p>
          <a:p>
            <a:pPr marL="182562" indent="0">
              <a:buNone/>
            </a:pPr>
            <a:r>
              <a:rPr lang="de-DE" dirty="0"/>
              <a:t>  (</a:t>
            </a:r>
            <a:r>
              <a:rPr lang="de-DE" dirty="0" err="1"/>
              <a:t>curability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recessive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)</a:t>
            </a:r>
          </a:p>
          <a:p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Data and Methods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764704"/>
                <a:ext cx="8425184" cy="5256685"/>
              </a:xfrm>
            </p:spPr>
            <p:txBody>
              <a:bodyPr/>
              <a:lstStyle/>
              <a:p>
                <a:endParaRPr lang="de-DE" dirty="0" smtClean="0">
                  <a:solidFill>
                    <a:srgbClr val="333399"/>
                  </a:solidFill>
                  <a:ea typeface="+mj-ea"/>
                  <a:cs typeface="+mj-cs"/>
                </a:endParaRPr>
              </a:p>
              <a:p>
                <a:pPr lvl="0"/>
                <a:r>
                  <a:rPr lang="de-DE" dirty="0">
                    <a:solidFill>
                      <a:srgbClr val="333399"/>
                    </a:solidFill>
                  </a:rPr>
                  <a:t>Two-</a:t>
                </a:r>
                <a:r>
                  <a:rPr lang="de-DE" dirty="0" err="1">
                    <a:solidFill>
                      <a:srgbClr val="333399"/>
                    </a:solidFill>
                  </a:rPr>
                  <a:t>Component</a:t>
                </a:r>
                <a:r>
                  <a:rPr lang="de-DE" dirty="0">
                    <a:solidFill>
                      <a:srgbClr val="333399"/>
                    </a:solidFill>
                  </a:rPr>
                  <a:t>-Model </a:t>
                </a:r>
                <a:r>
                  <a:rPr lang="de-DE" dirty="0" err="1">
                    <a:solidFill>
                      <a:srgbClr val="333399"/>
                    </a:solidFill>
                  </a:rPr>
                  <a:t>for</a:t>
                </a:r>
                <a:r>
                  <a:rPr lang="de-DE" dirty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>
                    <a:solidFill>
                      <a:srgbClr val="333399"/>
                    </a:solidFill>
                  </a:rPr>
                  <a:t>masked</a:t>
                </a:r>
                <a:r>
                  <a:rPr lang="de-DE" dirty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>
                    <a:solidFill>
                      <a:srgbClr val="333399"/>
                    </a:solidFill>
                  </a:rPr>
                  <a:t>causes</a:t>
                </a:r>
                <a:r>
                  <a:rPr lang="de-DE" dirty="0">
                    <a:solidFill>
                      <a:srgbClr val="333399"/>
                    </a:solidFill>
                  </a:rPr>
                  <a:t> (Maller </a:t>
                </a:r>
                <a:r>
                  <a:rPr lang="de-DE" dirty="0" err="1">
                    <a:solidFill>
                      <a:srgbClr val="333399"/>
                    </a:solidFill>
                  </a:rPr>
                  <a:t>and</a:t>
                </a:r>
                <a:r>
                  <a:rPr lang="de-DE" dirty="0">
                    <a:solidFill>
                      <a:srgbClr val="333399"/>
                    </a:solidFill>
                  </a:rPr>
                  <a:t> Zhou, 1996</a:t>
                </a:r>
                <a:r>
                  <a:rPr lang="de-DE" dirty="0" smtClean="0">
                    <a:solidFill>
                      <a:srgbClr val="333399"/>
                    </a:solidFill>
                  </a:rPr>
                  <a:t>)</a:t>
                </a:r>
              </a:p>
              <a:p>
                <a:pPr marL="182562" lvl="0" indent="0">
                  <a:buNone/>
                </a:pPr>
                <a:endParaRPr lang="de-DE" dirty="0">
                  <a:solidFill>
                    <a:srgbClr val="333399"/>
                  </a:solidFill>
                </a:endParaRPr>
              </a:p>
              <a:p>
                <a:pPr lvl="0"/>
                <a:endParaRPr lang="de-DE" dirty="0">
                  <a:solidFill>
                    <a:srgbClr val="333399"/>
                  </a:solidFill>
                </a:endParaRPr>
              </a:p>
              <a:p>
                <a:pPr lvl="0"/>
                <a:r>
                  <a:rPr lang="de-DE" dirty="0">
                    <a:solidFill>
                      <a:srgbClr val="333399"/>
                    </a:solidFill>
                  </a:rPr>
                  <a:t>First </a:t>
                </a:r>
                <a:r>
                  <a:rPr lang="de-DE" dirty="0" err="1">
                    <a:solidFill>
                      <a:srgbClr val="333399"/>
                    </a:solidFill>
                  </a:rPr>
                  <a:t>component</a:t>
                </a:r>
                <a:r>
                  <a:rPr lang="de-DE" dirty="0">
                    <a:solidFill>
                      <a:srgbClr val="333399"/>
                    </a:solidFill>
                  </a:rPr>
                  <a:t>: </a:t>
                </a:r>
                <a:r>
                  <a:rPr lang="de-DE" dirty="0" err="1">
                    <a:solidFill>
                      <a:srgbClr val="333399"/>
                    </a:solidFill>
                  </a:rPr>
                  <a:t>failure</a:t>
                </a:r>
                <a:r>
                  <a:rPr lang="de-DE" dirty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>
                    <a:solidFill>
                      <a:srgbClr val="333399"/>
                    </a:solidFill>
                  </a:rPr>
                  <a:t>and</a:t>
                </a:r>
                <a:r>
                  <a:rPr lang="de-DE" dirty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>
                    <a:solidFill>
                      <a:srgbClr val="333399"/>
                    </a:solidFill>
                  </a:rPr>
                  <a:t>survival</a:t>
                </a:r>
                <a:r>
                  <a:rPr lang="de-DE" dirty="0">
                    <a:solidFill>
                      <a:srgbClr val="333399"/>
                    </a:solidFill>
                  </a:rPr>
                  <a:t> time </a:t>
                </a:r>
                <a:r>
                  <a:rPr lang="de-DE" dirty="0" err="1">
                    <a:solidFill>
                      <a:srgbClr val="333399"/>
                    </a:solidFill>
                  </a:rPr>
                  <a:t>of</a:t>
                </a:r>
                <a:r>
                  <a:rPr lang="de-DE" dirty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>
                    <a:solidFill>
                      <a:srgbClr val="333399"/>
                    </a:solidFill>
                  </a:rPr>
                  <a:t>susceptible</a:t>
                </a:r>
                <a:r>
                  <a:rPr lang="de-DE" dirty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>
                    <a:solidFill>
                      <a:srgbClr val="333399"/>
                    </a:solidFill>
                  </a:rPr>
                  <a:t>individuals</a:t>
                </a:r>
                <a:endParaRPr lang="de-DE" dirty="0">
                  <a:solidFill>
                    <a:srgbClr val="333399"/>
                  </a:solidFill>
                </a:endParaRPr>
              </a:p>
              <a:p>
                <a:pPr marL="182562" lvl="0" indent="0">
                  <a:buNone/>
                </a:pPr>
                <a:r>
                  <a:rPr lang="de-DE" dirty="0">
                    <a:solidFill>
                      <a:srgbClr val="333399"/>
                    </a:solidFill>
                  </a:rPr>
                  <a:t>                               </a:t>
                </a:r>
                <a:r>
                  <a:rPr lang="de-DE" dirty="0" err="1">
                    <a:solidFill>
                      <a:srgbClr val="333399"/>
                    </a:solidFill>
                  </a:rPr>
                  <a:t>for</a:t>
                </a:r>
                <a:r>
                  <a:rPr lang="de-DE" dirty="0">
                    <a:solidFill>
                      <a:srgbClr val="333399"/>
                    </a:solidFill>
                  </a:rPr>
                  <a:t>  a </a:t>
                </a:r>
                <a:r>
                  <a:rPr lang="de-DE" dirty="0" err="1">
                    <a:solidFill>
                      <a:srgbClr val="333399"/>
                    </a:solidFill>
                  </a:rPr>
                  <a:t>certain</a:t>
                </a:r>
                <a:r>
                  <a:rPr lang="de-DE" dirty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>
                    <a:solidFill>
                      <a:srgbClr val="333399"/>
                    </a:solidFill>
                  </a:rPr>
                  <a:t>event</a:t>
                </a:r>
                <a:r>
                  <a:rPr lang="de-DE" dirty="0">
                    <a:solidFill>
                      <a:srgbClr val="333399"/>
                    </a:solidFill>
                  </a:rPr>
                  <a:t>  (in </a:t>
                </a:r>
                <a:r>
                  <a:rPr lang="de-DE" dirty="0" err="1">
                    <a:solidFill>
                      <a:srgbClr val="333399"/>
                    </a:solidFill>
                  </a:rPr>
                  <a:t>risk</a:t>
                </a:r>
                <a:r>
                  <a:rPr lang="de-DE" dirty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>
                    <a:solidFill>
                      <a:srgbClr val="333399"/>
                    </a:solidFill>
                  </a:rPr>
                  <a:t>individuals</a:t>
                </a:r>
                <a:r>
                  <a:rPr lang="de-DE" dirty="0">
                    <a:solidFill>
                      <a:srgbClr val="333399"/>
                    </a:solidFill>
                  </a:rPr>
                  <a:t> – IR)</a:t>
                </a:r>
              </a:p>
              <a:p>
                <a:pPr lvl="0"/>
                <a:endParaRPr lang="de-DE" dirty="0">
                  <a:solidFill>
                    <a:srgbClr val="333399"/>
                  </a:solidFill>
                </a:endParaRPr>
              </a:p>
              <a:p>
                <a:pPr lvl="0"/>
                <a:r>
                  <a:rPr lang="de-DE" dirty="0">
                    <a:solidFill>
                      <a:srgbClr val="333399"/>
                    </a:solidFill>
                  </a:rPr>
                  <a:t>Second </a:t>
                </a:r>
                <a:r>
                  <a:rPr lang="de-DE" dirty="0" err="1">
                    <a:solidFill>
                      <a:srgbClr val="333399"/>
                    </a:solidFill>
                  </a:rPr>
                  <a:t>component</a:t>
                </a:r>
                <a:r>
                  <a:rPr lang="de-DE" dirty="0">
                    <a:solidFill>
                      <a:srgbClr val="333399"/>
                    </a:solidFill>
                  </a:rPr>
                  <a:t>: </a:t>
                </a:r>
                <a:r>
                  <a:rPr lang="de-DE" dirty="0" err="1">
                    <a:solidFill>
                      <a:srgbClr val="333399"/>
                    </a:solidFill>
                  </a:rPr>
                  <a:t>failure</a:t>
                </a:r>
                <a:r>
                  <a:rPr lang="de-DE" dirty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>
                    <a:solidFill>
                      <a:srgbClr val="333399"/>
                    </a:solidFill>
                  </a:rPr>
                  <a:t>and</a:t>
                </a:r>
                <a:r>
                  <a:rPr lang="de-DE" dirty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>
                    <a:solidFill>
                      <a:srgbClr val="333399"/>
                    </a:solidFill>
                  </a:rPr>
                  <a:t>survival</a:t>
                </a:r>
                <a:r>
                  <a:rPr lang="de-DE" dirty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>
                    <a:solidFill>
                      <a:srgbClr val="333399"/>
                    </a:solidFill>
                  </a:rPr>
                  <a:t>times</a:t>
                </a:r>
                <a:r>
                  <a:rPr lang="de-DE" dirty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>
                    <a:solidFill>
                      <a:srgbClr val="333399"/>
                    </a:solidFill>
                  </a:rPr>
                  <a:t>for</a:t>
                </a:r>
                <a:r>
                  <a:rPr lang="de-DE" dirty="0">
                    <a:solidFill>
                      <a:srgbClr val="333399"/>
                    </a:solidFill>
                  </a:rPr>
                  <a:t> non-</a:t>
                </a:r>
                <a:r>
                  <a:rPr lang="de-DE" dirty="0" err="1">
                    <a:solidFill>
                      <a:srgbClr val="333399"/>
                    </a:solidFill>
                  </a:rPr>
                  <a:t>susceptible</a:t>
                </a:r>
                <a:endParaRPr lang="de-DE" dirty="0">
                  <a:solidFill>
                    <a:srgbClr val="333399"/>
                  </a:solidFill>
                </a:endParaRPr>
              </a:p>
              <a:p>
                <a:pPr marL="182562" lvl="0" indent="0">
                  <a:buNone/>
                </a:pPr>
                <a:r>
                  <a:rPr lang="de-DE" dirty="0">
                    <a:solidFill>
                      <a:srgbClr val="333399"/>
                    </a:solidFill>
                  </a:rPr>
                  <a:t>                                    </a:t>
                </a:r>
                <a:r>
                  <a:rPr lang="de-DE" dirty="0" err="1">
                    <a:solidFill>
                      <a:srgbClr val="333399"/>
                    </a:solidFill>
                  </a:rPr>
                  <a:t>individuals</a:t>
                </a:r>
                <a:r>
                  <a:rPr lang="de-DE" dirty="0">
                    <a:solidFill>
                      <a:srgbClr val="333399"/>
                    </a:solidFill>
                  </a:rPr>
                  <a:t>  (out </a:t>
                </a:r>
                <a:r>
                  <a:rPr lang="de-DE" dirty="0" err="1">
                    <a:solidFill>
                      <a:srgbClr val="333399"/>
                    </a:solidFill>
                  </a:rPr>
                  <a:t>of</a:t>
                </a:r>
                <a:r>
                  <a:rPr lang="de-DE" dirty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>
                    <a:solidFill>
                      <a:srgbClr val="333399"/>
                    </a:solidFill>
                  </a:rPr>
                  <a:t>risk</a:t>
                </a:r>
                <a:r>
                  <a:rPr lang="de-DE" dirty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>
                    <a:solidFill>
                      <a:srgbClr val="333399"/>
                    </a:solidFill>
                  </a:rPr>
                  <a:t>individuals</a:t>
                </a:r>
                <a:r>
                  <a:rPr lang="de-DE" dirty="0">
                    <a:solidFill>
                      <a:srgbClr val="333399"/>
                    </a:solidFill>
                  </a:rPr>
                  <a:t> –OR)</a:t>
                </a:r>
              </a:p>
              <a:p>
                <a:pPr lvl="0"/>
                <a:endParaRPr lang="de-DE" dirty="0">
                  <a:solidFill>
                    <a:srgbClr val="333399"/>
                  </a:solidFill>
                </a:endParaRPr>
              </a:p>
              <a:p>
                <a:pPr lvl="0"/>
                <a:r>
                  <a:rPr lang="de-DE" dirty="0">
                    <a:solidFill>
                      <a:srgbClr val="333399"/>
                    </a:solidFill>
                  </a:rPr>
                  <a:t>Population </a:t>
                </a:r>
                <a:r>
                  <a:rPr lang="de-DE" dirty="0" err="1">
                    <a:solidFill>
                      <a:srgbClr val="333399"/>
                    </a:solidFill>
                  </a:rPr>
                  <a:t>Survival</a:t>
                </a:r>
                <a:r>
                  <a:rPr lang="de-DE" dirty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>
                    <a:solidFill>
                      <a:srgbClr val="333399"/>
                    </a:solidFill>
                  </a:rPr>
                  <a:t>Function</a:t>
                </a:r>
                <a:r>
                  <a:rPr lang="de-DE" dirty="0">
                    <a:solidFill>
                      <a:srgbClr val="333399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333399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de-DE" i="1">
                            <a:solidFill>
                              <a:srgbClr val="3333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333399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e-DE" i="1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de-DE" i="1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𝑝𝑆𝑂𝑅</m:t>
                    </m:r>
                    <m:d>
                      <m:dPr>
                        <m:ctrlPr>
                          <a:rPr lang="de-DE" i="1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de-DE" i="1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+(1−</m:t>
                    </m:r>
                    <m:r>
                      <a:rPr lang="de-DE" i="1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i="1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de-DE" i="1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𝑆𝐼𝑅</m:t>
                    </m:r>
                  </m:oMath>
                </a14:m>
                <a:endParaRPr lang="de-DE" baseline="-25000" dirty="0" smtClean="0">
                  <a:solidFill>
                    <a:srgbClr val="333399"/>
                  </a:solidFill>
                </a:endParaRPr>
              </a:p>
              <a:p>
                <a:pPr lvl="0"/>
                <a:endParaRPr lang="de-DE" dirty="0">
                  <a:solidFill>
                    <a:srgbClr val="333399"/>
                  </a:solidFill>
                </a:endParaRPr>
              </a:p>
              <a:p>
                <a:pPr lvl="0"/>
                <a:r>
                  <a:rPr lang="de-DE" dirty="0" err="1" smtClean="0">
                    <a:solidFill>
                      <a:srgbClr val="333399"/>
                    </a:solidFill>
                  </a:rPr>
                  <a:t>We</a:t>
                </a:r>
                <a:r>
                  <a:rPr lang="de-DE" dirty="0" smtClean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333399"/>
                    </a:solidFill>
                  </a:rPr>
                  <a:t>can</a:t>
                </a:r>
                <a:r>
                  <a:rPr lang="de-DE" dirty="0" smtClean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333399"/>
                    </a:solidFill>
                  </a:rPr>
                  <a:t>use</a:t>
                </a:r>
                <a:r>
                  <a:rPr lang="de-DE" dirty="0" smtClean="0">
                    <a:solidFill>
                      <a:srgbClr val="333399"/>
                    </a:solidFill>
                  </a:rPr>
                  <a:t>  STATA </a:t>
                </a:r>
                <a:r>
                  <a:rPr lang="de-DE" dirty="0" err="1" smtClean="0">
                    <a:solidFill>
                      <a:srgbClr val="333399"/>
                    </a:solidFill>
                  </a:rPr>
                  <a:t>commands</a:t>
                </a:r>
                <a:r>
                  <a:rPr lang="de-DE" dirty="0" smtClean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333399"/>
                    </a:solidFill>
                  </a:rPr>
                  <a:t>for</a:t>
                </a:r>
                <a:r>
                  <a:rPr lang="de-DE" dirty="0" smtClean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333399"/>
                    </a:solidFill>
                  </a:rPr>
                  <a:t>Cure</a:t>
                </a:r>
                <a:r>
                  <a:rPr lang="de-DE" dirty="0" smtClean="0">
                    <a:solidFill>
                      <a:srgbClr val="333399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333399"/>
                    </a:solidFill>
                  </a:rPr>
                  <a:t>Survival</a:t>
                </a:r>
                <a:r>
                  <a:rPr lang="de-DE" dirty="0" smtClean="0">
                    <a:solidFill>
                      <a:srgbClr val="333399"/>
                    </a:solidFill>
                  </a:rPr>
                  <a:t> Models</a:t>
                </a:r>
                <a:endParaRPr lang="de-DE" dirty="0">
                  <a:solidFill>
                    <a:srgbClr val="333399"/>
                  </a:solidFill>
                </a:endParaRPr>
              </a:p>
              <a:p>
                <a:pPr lvl="0"/>
                <a:endParaRPr lang="de-DE" baseline="-25000" dirty="0" smtClean="0">
                  <a:solidFill>
                    <a:srgbClr val="333399"/>
                  </a:solidFill>
                </a:endParaRPr>
              </a:p>
              <a:p>
                <a:pPr marL="182562" lvl="0" indent="0">
                  <a:buNone/>
                </a:pPr>
                <a:endParaRPr lang="de-DE" baseline="-25000" dirty="0">
                  <a:solidFill>
                    <a:srgbClr val="333399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764704"/>
                <a:ext cx="8425184" cy="525668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Data and Methods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err="1" smtClean="0">
                <a:solidFill>
                  <a:srgbClr val="FFFFFF"/>
                </a:solidFill>
              </a:rPr>
              <a:t>Referenc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8229600" cy="4824637"/>
          </a:xfrm>
        </p:spPr>
        <p:txBody>
          <a:bodyPr/>
          <a:lstStyle/>
          <a:p>
            <a:pPr lvl="0"/>
            <a:r>
              <a:rPr lang="de-DE" dirty="0">
                <a:solidFill>
                  <a:srgbClr val="333399"/>
                </a:solidFill>
              </a:rPr>
              <a:t>Outline</a:t>
            </a: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Introduction</a:t>
            </a:r>
            <a:r>
              <a:rPr lang="de-DE" dirty="0">
                <a:solidFill>
                  <a:srgbClr val="333399"/>
                </a:solidFill>
              </a:rPr>
              <a:t>/Background</a:t>
            </a:r>
          </a:p>
          <a:p>
            <a:pPr lvl="0"/>
            <a:r>
              <a:rPr lang="de-DE" dirty="0">
                <a:solidFill>
                  <a:srgbClr val="333399"/>
                </a:solidFill>
              </a:rPr>
              <a:t>Data</a:t>
            </a: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Methods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Discussion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Perspectives</a:t>
            </a:r>
            <a:endParaRPr lang="de-DE" dirty="0">
              <a:solidFill>
                <a:srgbClr val="333399"/>
              </a:solidFill>
            </a:endParaRPr>
          </a:p>
          <a:p>
            <a:pPr eaLnBrk="1" hangingPunct="1"/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latin typeface="Arial" charset="0"/>
              </a:rPr>
              <a:t>Introduction</a:t>
            </a:r>
            <a:endParaRPr lang="en-GB" sz="1200" dirty="0">
              <a:latin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Background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Data and Methods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Results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Discussion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425184" cy="525668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Useful </a:t>
            </a:r>
            <a:r>
              <a:rPr lang="en-US" dirty="0" err="1" smtClean="0"/>
              <a:t>Stata</a:t>
            </a:r>
            <a:r>
              <a:rPr lang="en-US" dirty="0" smtClean="0"/>
              <a:t> </a:t>
            </a:r>
            <a:r>
              <a:rPr lang="en-US" dirty="0"/>
              <a:t>commands </a:t>
            </a:r>
            <a:r>
              <a:rPr lang="en-US" dirty="0" smtClean="0"/>
              <a:t>for cure models: </a:t>
            </a:r>
            <a:r>
              <a:rPr lang="en-US" dirty="0" err="1" smtClean="0"/>
              <a:t>lncure</a:t>
            </a:r>
            <a:r>
              <a:rPr lang="en-US" dirty="0"/>
              <a:t>, </a:t>
            </a:r>
            <a:r>
              <a:rPr lang="en-US" dirty="0" err="1"/>
              <a:t>spsurv</a:t>
            </a:r>
            <a:r>
              <a:rPr lang="en-US" dirty="0"/>
              <a:t>, and</a:t>
            </a:r>
          </a:p>
          <a:p>
            <a:pPr marL="182562" indent="0">
              <a:buNone/>
            </a:pPr>
            <a:r>
              <a:rPr lang="de-DE" dirty="0" smtClean="0"/>
              <a:t>   </a:t>
            </a:r>
            <a:r>
              <a:rPr lang="de-DE" dirty="0" err="1" smtClean="0"/>
              <a:t>cureregr</a:t>
            </a:r>
            <a:r>
              <a:rPr lang="de-DE" dirty="0" smtClean="0"/>
              <a:t> (Lambert, 2007)</a:t>
            </a:r>
          </a:p>
          <a:p>
            <a:pPr marL="182562" indent="0">
              <a:buNone/>
            </a:pPr>
            <a:endParaRPr lang="de-DE" dirty="0">
              <a:solidFill>
                <a:srgbClr val="333399"/>
              </a:solidFill>
              <a:ea typeface="+mj-ea"/>
              <a:cs typeface="+mj-cs"/>
            </a:endParaRPr>
          </a:p>
          <a:p>
            <a:r>
              <a:rPr lang="en-US" dirty="0" smtClean="0"/>
              <a:t>the advances of </a:t>
            </a:r>
            <a:r>
              <a:rPr lang="en-US" b="1" dirty="0" err="1" smtClean="0"/>
              <a:t>cureregr</a:t>
            </a:r>
            <a:r>
              <a:rPr lang="en-US" b="1" dirty="0" smtClean="0"/>
              <a:t>:</a:t>
            </a:r>
            <a:r>
              <a:rPr lang="en-US" dirty="0" smtClean="0"/>
              <a:t>  fits  both </a:t>
            </a:r>
            <a:r>
              <a:rPr lang="en-US" dirty="0"/>
              <a:t>mixture and </a:t>
            </a:r>
            <a:r>
              <a:rPr lang="en-US" dirty="0" err="1"/>
              <a:t>nonmixture</a:t>
            </a:r>
            <a:r>
              <a:rPr lang="en-US" dirty="0"/>
              <a:t> cure models </a:t>
            </a:r>
            <a:endParaRPr lang="en-US" dirty="0" smtClean="0"/>
          </a:p>
          <a:p>
            <a:pPr marL="182562" indent="0">
              <a:buNone/>
            </a:pPr>
            <a:r>
              <a:rPr lang="en-US" dirty="0"/>
              <a:t> </a:t>
            </a:r>
            <a:r>
              <a:rPr lang="en-US" dirty="0" smtClean="0"/>
              <a:t> parametric distributions: exponential, </a:t>
            </a:r>
            <a:r>
              <a:rPr lang="en-US" dirty="0" err="1"/>
              <a:t>Weibull</a:t>
            </a:r>
            <a:r>
              <a:rPr lang="en-US" dirty="0"/>
              <a:t>, lognormal, and </a:t>
            </a:r>
            <a:r>
              <a:rPr lang="en-US" dirty="0" smtClean="0"/>
              <a:t> </a:t>
            </a:r>
          </a:p>
          <a:p>
            <a:pPr marL="182562" indent="0">
              <a:buNone/>
            </a:pPr>
            <a:r>
              <a:rPr lang="en-US" dirty="0"/>
              <a:t> </a:t>
            </a:r>
            <a:r>
              <a:rPr lang="en-US" dirty="0" smtClean="0"/>
              <a:t> gamma </a:t>
            </a:r>
            <a:r>
              <a:rPr lang="en-US" dirty="0"/>
              <a:t>parametric </a:t>
            </a:r>
            <a:r>
              <a:rPr lang="en-US" dirty="0" smtClean="0"/>
              <a:t>distributions available</a:t>
            </a:r>
          </a:p>
          <a:p>
            <a:pPr marL="182562" indent="0">
              <a:buNone/>
            </a:pPr>
            <a:endParaRPr lang="en-US" dirty="0">
              <a:solidFill>
                <a:srgbClr val="333399"/>
              </a:solidFill>
              <a:ea typeface="+mj-ea"/>
              <a:cs typeface="+mj-cs"/>
            </a:endParaRPr>
          </a:p>
          <a:p>
            <a:r>
              <a:rPr lang="en-US" dirty="0" smtClean="0"/>
              <a:t>Optional:</a:t>
            </a:r>
            <a:r>
              <a:rPr lang="en-US" b="1" dirty="0" smtClean="0"/>
              <a:t> </a:t>
            </a:r>
            <a:r>
              <a:rPr lang="en-US" b="1" dirty="0" err="1" smtClean="0"/>
              <a:t>strsmix</a:t>
            </a:r>
            <a:r>
              <a:rPr lang="en-US" dirty="0" smtClean="0"/>
              <a:t>  allowing more flexible parametric distributions</a:t>
            </a:r>
            <a:endParaRPr lang="de-DE" dirty="0" smtClean="0">
              <a:solidFill>
                <a:srgbClr val="333399"/>
              </a:solidFill>
              <a:ea typeface="+mj-ea"/>
              <a:cs typeface="+mj-cs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Data and Methods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425184" cy="5256685"/>
          </a:xfrm>
        </p:spPr>
        <p:txBody>
          <a:bodyPr/>
          <a:lstStyle/>
          <a:p>
            <a:endParaRPr lang="en-US" dirty="0" smtClean="0"/>
          </a:p>
          <a:p>
            <a:pPr marL="182562" indent="0">
              <a:buNone/>
            </a:pPr>
            <a:r>
              <a:rPr lang="en-US" dirty="0" smtClean="0"/>
              <a:t>Data Analysis with SEER Breast Cancer Data</a:t>
            </a:r>
          </a:p>
          <a:p>
            <a:pPr marL="182562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CMSS12"/>
              </a:rPr>
              <a:t>Survival </a:t>
            </a:r>
            <a:r>
              <a:rPr lang="en-US" dirty="0">
                <a:latin typeface="CMSS12"/>
              </a:rPr>
              <a:t>of breast cancer patients</a:t>
            </a:r>
          </a:p>
          <a:p>
            <a:pPr marL="182562" indent="0">
              <a:buNone/>
            </a:pPr>
            <a:r>
              <a:rPr lang="de-DE" dirty="0">
                <a:latin typeface="CMSS12"/>
              </a:rPr>
              <a:t>   </a:t>
            </a:r>
            <a:r>
              <a:rPr lang="de-DE" dirty="0" err="1">
                <a:latin typeface="CMSS12"/>
              </a:rPr>
              <a:t>from</a:t>
            </a:r>
            <a:r>
              <a:rPr lang="de-DE" dirty="0">
                <a:latin typeface="CMSS12"/>
              </a:rPr>
              <a:t> 1992-2009 (n=69,990 in Situ</a:t>
            </a:r>
            <a:r>
              <a:rPr lang="de-DE" dirty="0" smtClean="0">
                <a:latin typeface="CMSS12"/>
              </a:rPr>
              <a:t>)</a:t>
            </a:r>
          </a:p>
          <a:p>
            <a:pPr marL="182562" indent="0">
              <a:buNone/>
            </a:pPr>
            <a:endParaRPr lang="de-DE" dirty="0">
              <a:latin typeface="CMSS12"/>
            </a:endParaRPr>
          </a:p>
          <a:p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cause</a:t>
            </a:r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of</a:t>
            </a:r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death</a:t>
            </a:r>
            <a:r>
              <a:rPr lang="de-DE" dirty="0" smtClean="0">
                <a:latin typeface="CMSSI12"/>
              </a:rPr>
              <a:t>:  </a:t>
            </a:r>
            <a:r>
              <a:rPr lang="de-DE" dirty="0" err="1" smtClean="0">
                <a:latin typeface="CMSSI12"/>
              </a:rPr>
              <a:t>breast</a:t>
            </a:r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cancer</a:t>
            </a:r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and</a:t>
            </a:r>
            <a:r>
              <a:rPr lang="de-DE" dirty="0" smtClean="0">
                <a:latin typeface="CMSSI12"/>
              </a:rPr>
              <a:t>  </a:t>
            </a:r>
            <a:r>
              <a:rPr lang="de-DE" dirty="0" err="1" smtClean="0">
                <a:latin typeface="CMSSI12"/>
              </a:rPr>
              <a:t>other</a:t>
            </a:r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causes</a:t>
            </a:r>
            <a:r>
              <a:rPr lang="de-DE" dirty="0" smtClean="0">
                <a:latin typeface="CMSSI12"/>
              </a:rPr>
              <a:t> </a:t>
            </a:r>
          </a:p>
          <a:p>
            <a:pPr marL="182562" indent="0">
              <a:buNone/>
            </a:pPr>
            <a:r>
              <a:rPr lang="de-DE" dirty="0">
                <a:latin typeface="CMSSI12"/>
              </a:rPr>
              <a:t> </a:t>
            </a:r>
            <a:r>
              <a:rPr lang="de-DE" dirty="0" smtClean="0">
                <a:latin typeface="CMSSI12"/>
              </a:rPr>
              <a:t>                              </a:t>
            </a:r>
            <a:r>
              <a:rPr lang="de-DE" dirty="0" err="1" smtClean="0">
                <a:latin typeface="CMSSI12"/>
              </a:rPr>
              <a:t>other</a:t>
            </a:r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causes</a:t>
            </a:r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as</a:t>
            </a:r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competing</a:t>
            </a:r>
            <a:r>
              <a:rPr lang="de-DE" dirty="0" smtClean="0">
                <a:latin typeface="CMSSI12"/>
              </a:rPr>
              <a:t> </a:t>
            </a:r>
            <a:r>
              <a:rPr lang="de-DE" dirty="0" err="1" smtClean="0">
                <a:latin typeface="CMSSI12"/>
              </a:rPr>
              <a:t>risks</a:t>
            </a:r>
            <a:endParaRPr lang="de-DE" dirty="0">
              <a:latin typeface="CMSSI12"/>
            </a:endParaRPr>
          </a:p>
          <a:p>
            <a:endParaRPr lang="en-US" dirty="0"/>
          </a:p>
          <a:p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We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used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a non-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mixture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cure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fraction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model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with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Weibull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and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Exponential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specification</a:t>
            </a:r>
            <a:endParaRPr lang="de-DE" dirty="0" smtClean="0">
              <a:solidFill>
                <a:srgbClr val="333399"/>
              </a:solidFill>
              <a:ea typeface="+mj-ea"/>
              <a:cs typeface="+mj-cs"/>
            </a:endParaRPr>
          </a:p>
          <a:p>
            <a:endParaRPr lang="de-DE" dirty="0" smtClean="0">
              <a:solidFill>
                <a:srgbClr val="333399"/>
              </a:solidFill>
              <a:ea typeface="+mj-ea"/>
              <a:cs typeface="+mj-cs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Data and Methods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425184" cy="5256685"/>
          </a:xfrm>
        </p:spPr>
        <p:txBody>
          <a:bodyPr/>
          <a:lstStyle/>
          <a:p>
            <a:endParaRPr lang="en-US" dirty="0" smtClean="0"/>
          </a:p>
          <a:p>
            <a:pPr marL="182562" indent="0">
              <a:buNone/>
            </a:pPr>
            <a:r>
              <a:rPr lang="en-US" dirty="0" smtClean="0"/>
              <a:t>Results from Data Analysis (</a:t>
            </a:r>
            <a:r>
              <a:rPr lang="en-US" sz="1800" dirty="0" smtClean="0"/>
              <a:t>Estimates for the Long-Term Survival Function)</a:t>
            </a:r>
            <a:endParaRPr lang="en-US" sz="1800" dirty="0"/>
          </a:p>
          <a:p>
            <a:endParaRPr lang="en-US" dirty="0" smtClean="0"/>
          </a:p>
          <a:p>
            <a:endParaRPr lang="de-DE" dirty="0" smtClean="0">
              <a:solidFill>
                <a:srgbClr val="333399"/>
              </a:solidFill>
              <a:ea typeface="+mj-ea"/>
              <a:cs typeface="+mj-cs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chemeClr val="bg1"/>
                </a:solidFill>
              </a:rPr>
              <a:t>Data and Methods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/>
              <a:t>Results</a:t>
            </a:r>
            <a:endParaRPr lang="en-GB" sz="1200" dirty="0"/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27" y="1927696"/>
            <a:ext cx="6313283" cy="109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29" y="4551289"/>
            <a:ext cx="6059228" cy="109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15616" y="342900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</a:t>
            </a:r>
            <a:r>
              <a:rPr lang="de-DE" dirty="0" smtClean="0"/>
              <a:t>-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parameter</a:t>
            </a:r>
            <a:r>
              <a:rPr lang="de-DE" dirty="0" smtClean="0"/>
              <a:t>, </a:t>
            </a:r>
            <a:r>
              <a:rPr lang="el-GR" dirty="0" smtClean="0"/>
              <a:t>φ</a:t>
            </a:r>
            <a:r>
              <a:rPr lang="de-DE" dirty="0" smtClean="0"/>
              <a:t>- </a:t>
            </a:r>
            <a:r>
              <a:rPr lang="de-DE" dirty="0" err="1" smtClean="0"/>
              <a:t>shape</a:t>
            </a:r>
            <a:r>
              <a:rPr lang="de-DE" dirty="0" smtClean="0"/>
              <a:t> </a:t>
            </a:r>
            <a:r>
              <a:rPr lang="de-DE" dirty="0" err="1" smtClean="0"/>
              <a:t>parameter</a:t>
            </a:r>
            <a:r>
              <a:rPr lang="de-DE" dirty="0" smtClean="0"/>
              <a:t>, p- </a:t>
            </a:r>
            <a:r>
              <a:rPr lang="de-DE" dirty="0" err="1" smtClean="0"/>
              <a:t>long</a:t>
            </a:r>
            <a:r>
              <a:rPr lang="de-DE" dirty="0" smtClean="0"/>
              <a:t>-term </a:t>
            </a:r>
            <a:r>
              <a:rPr lang="de-DE" dirty="0" err="1" smtClean="0"/>
              <a:t>parameter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9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425184" cy="5400600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Results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evidence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Weibull</a:t>
            </a:r>
            <a:r>
              <a:rPr lang="de-DE" dirty="0" smtClean="0"/>
              <a:t> </a:t>
            </a:r>
            <a:r>
              <a:rPr lang="de-DE" dirty="0" err="1" smtClean="0"/>
              <a:t>provides</a:t>
            </a:r>
            <a:r>
              <a:rPr lang="de-DE" dirty="0" smtClean="0"/>
              <a:t> a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fitting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Exponential</a:t>
            </a:r>
            <a:endParaRPr lang="de-DE" dirty="0" smtClean="0"/>
          </a:p>
          <a:p>
            <a:pPr marL="182562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Seer</a:t>
            </a:r>
            <a:r>
              <a:rPr lang="de-DE" dirty="0" smtClean="0"/>
              <a:t> </a:t>
            </a:r>
            <a:r>
              <a:rPr lang="de-DE" dirty="0" err="1" smtClean="0"/>
              <a:t>Breast</a:t>
            </a:r>
            <a:r>
              <a:rPr lang="de-DE" dirty="0" smtClean="0"/>
              <a:t> </a:t>
            </a:r>
            <a:r>
              <a:rPr lang="de-DE" dirty="0" err="1" smtClean="0"/>
              <a:t>Cancer</a:t>
            </a:r>
            <a:r>
              <a:rPr lang="de-DE" dirty="0" smtClean="0"/>
              <a:t> Data </a:t>
            </a:r>
            <a:r>
              <a:rPr lang="de-DE" dirty="0" err="1" smtClean="0"/>
              <a:t>at</a:t>
            </a:r>
            <a:r>
              <a:rPr lang="de-DE" dirty="0" smtClean="0"/>
              <a:t> 5% </a:t>
            </a:r>
            <a:r>
              <a:rPr lang="de-DE" dirty="0" err="1" smtClean="0"/>
              <a:t>significance</a:t>
            </a:r>
            <a:endParaRPr lang="de-DE" dirty="0" smtClean="0"/>
          </a:p>
          <a:p>
            <a:pPr marL="182562" indent="0">
              <a:buNone/>
            </a:pPr>
            <a:endParaRPr lang="de-DE" dirty="0"/>
          </a:p>
          <a:p>
            <a:r>
              <a:rPr lang="de-DE" dirty="0" err="1" smtClean="0"/>
              <a:t>corrobate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empirical</a:t>
            </a:r>
            <a:r>
              <a:rPr lang="de-DE" dirty="0" smtClean="0"/>
              <a:t> Kaplan-Meier </a:t>
            </a:r>
            <a:r>
              <a:rPr lang="de-DE" dirty="0" err="1" smtClean="0"/>
              <a:t>Survival</a:t>
            </a:r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Data and Methods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Results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425184" cy="5400600"/>
          </a:xfrm>
        </p:spPr>
        <p:txBody>
          <a:bodyPr/>
          <a:lstStyle/>
          <a:p>
            <a:endParaRPr lang="de-DE" dirty="0" smtClean="0"/>
          </a:p>
          <a:p>
            <a:pPr marL="182562" indent="0">
              <a:buNone/>
            </a:pPr>
            <a:endParaRPr lang="de-DE" dirty="0" smtClean="0">
              <a:solidFill>
                <a:srgbClr val="333399"/>
              </a:solidFill>
              <a:ea typeface="+mj-ea"/>
              <a:cs typeface="+mj-cs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chemeClr val="bg1"/>
                </a:solidFill>
              </a:rPr>
              <a:t>Data and Methods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/>
              <a:t>Results</a:t>
            </a:r>
            <a:endParaRPr lang="en-GB" sz="1200" dirty="0"/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73" y="1124744"/>
            <a:ext cx="5792469" cy="485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7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425184" cy="5400600"/>
          </a:xfrm>
        </p:spPr>
        <p:txBody>
          <a:bodyPr/>
          <a:lstStyle/>
          <a:p>
            <a:endParaRPr lang="de-DE" dirty="0" smtClean="0"/>
          </a:p>
          <a:p>
            <a:pPr marL="182562" indent="0">
              <a:buNone/>
            </a:pP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Thrills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and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Tears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with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Cure</a:t>
            </a:r>
            <a:r>
              <a:rPr lang="de-DE" dirty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Survival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Models</a:t>
            </a:r>
          </a:p>
          <a:p>
            <a:pPr marL="182562" indent="0">
              <a:buNone/>
            </a:pPr>
            <a:endParaRPr lang="de-DE" dirty="0">
              <a:solidFill>
                <a:srgbClr val="333399"/>
              </a:solidFill>
              <a:ea typeface="+mj-ea"/>
              <a:cs typeface="+mj-cs"/>
            </a:endParaRPr>
          </a:p>
          <a:p>
            <a:pPr marL="182562" indent="0">
              <a:buNone/>
            </a:pPr>
            <a:endParaRPr lang="de-DE" dirty="0" smtClean="0">
              <a:solidFill>
                <a:srgbClr val="333399"/>
              </a:solidFill>
              <a:ea typeface="+mj-ea"/>
              <a:cs typeface="+mj-cs"/>
            </a:endParaRPr>
          </a:p>
          <a:p>
            <a:pPr marL="182562" indent="0">
              <a:buNone/>
            </a:pP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Thrills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: 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less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assumptions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and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minor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computation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problems</a:t>
            </a:r>
            <a:endParaRPr lang="de-DE" dirty="0" smtClean="0">
              <a:solidFill>
                <a:srgbClr val="333399"/>
              </a:solidFill>
              <a:ea typeface="+mj-ea"/>
              <a:cs typeface="+mj-cs"/>
            </a:endParaRPr>
          </a:p>
          <a:p>
            <a:pPr marL="182562" indent="0">
              <a:buNone/>
            </a:pPr>
            <a:r>
              <a:rPr lang="de-DE" dirty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            </a:t>
            </a:r>
          </a:p>
          <a:p>
            <a:pPr marL="182562" indent="0">
              <a:buNone/>
            </a:pPr>
            <a:endParaRPr lang="de-DE" dirty="0">
              <a:solidFill>
                <a:srgbClr val="333399"/>
              </a:solidFill>
              <a:ea typeface="+mj-ea"/>
              <a:cs typeface="+mj-cs"/>
            </a:endParaRPr>
          </a:p>
          <a:p>
            <a:pPr marL="182562" indent="0">
              <a:buNone/>
            </a:pP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Tears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: 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to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overcome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the</a:t>
            </a:r>
            <a:r>
              <a:rPr lang="de-DE" dirty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>
                <a:solidFill>
                  <a:srgbClr val="333399"/>
                </a:solidFill>
                <a:ea typeface="+mj-ea"/>
                <a:cs typeface="+mj-cs"/>
              </a:rPr>
              <a:t>naïve</a:t>
            </a:r>
            <a:r>
              <a:rPr lang="de-DE" dirty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assumption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for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 infinite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failure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time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of</a:t>
            </a:r>
            <a:endParaRPr lang="de-DE" dirty="0" smtClean="0">
              <a:solidFill>
                <a:srgbClr val="333399"/>
              </a:solidFill>
              <a:ea typeface="+mj-ea"/>
              <a:cs typeface="+mj-cs"/>
            </a:endParaRPr>
          </a:p>
          <a:p>
            <a:pPr marL="182562" indent="0">
              <a:buNone/>
            </a:pPr>
            <a:r>
              <a:rPr lang="de-DE" dirty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          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the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nonsusceptiple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  <a:r>
              <a:rPr lang="de-DE" dirty="0" err="1" smtClean="0">
                <a:solidFill>
                  <a:srgbClr val="333399"/>
                </a:solidFill>
                <a:ea typeface="+mj-ea"/>
                <a:cs typeface="+mj-cs"/>
              </a:rPr>
              <a:t>units</a:t>
            </a:r>
            <a:r>
              <a:rPr lang="de-DE" dirty="0" smtClean="0">
                <a:solidFill>
                  <a:srgbClr val="333399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Data and Methods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chemeClr val="bg1"/>
                </a:solidFill>
              </a:rPr>
              <a:t>Results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/>
              <a:t>Discussion</a:t>
            </a:r>
            <a:endParaRPr lang="en-GB" sz="1200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425184" cy="5256685"/>
          </a:xfrm>
        </p:spPr>
        <p:txBody>
          <a:bodyPr/>
          <a:lstStyle/>
          <a:p>
            <a:endParaRPr lang="de-DE" dirty="0" smtClean="0">
              <a:solidFill>
                <a:srgbClr val="333399"/>
              </a:solidFill>
              <a:ea typeface="+mj-ea"/>
              <a:cs typeface="+mj-cs"/>
            </a:endParaRPr>
          </a:p>
          <a:p>
            <a:pPr marL="182562" lv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Limitations for parametric hazard functions</a:t>
            </a:r>
          </a:p>
          <a:p>
            <a:pPr marL="182562" lvl="0" indent="0">
              <a:buNone/>
            </a:pPr>
            <a:endParaRPr lang="en-US" dirty="0">
              <a:solidFill>
                <a:srgbClr val="333399"/>
              </a:solidFill>
            </a:endParaRPr>
          </a:p>
          <a:p>
            <a:pPr marL="182562" lv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The </a:t>
            </a:r>
            <a:r>
              <a:rPr lang="en-US" dirty="0">
                <a:solidFill>
                  <a:srgbClr val="333399"/>
                </a:solidFill>
              </a:rPr>
              <a:t>complexity of the baseline hazard function (</a:t>
            </a:r>
            <a:r>
              <a:rPr lang="en-US" dirty="0" err="1">
                <a:solidFill>
                  <a:srgbClr val="333399"/>
                </a:solidFill>
              </a:rPr>
              <a:t>Crowther</a:t>
            </a:r>
            <a:r>
              <a:rPr lang="en-US" dirty="0">
                <a:solidFill>
                  <a:srgbClr val="333399"/>
                </a:solidFill>
              </a:rPr>
              <a:t> and Lambert, 2011)</a:t>
            </a:r>
          </a:p>
          <a:p>
            <a:pPr marL="182562" lvl="0" indent="0">
              <a:buNone/>
            </a:pPr>
            <a:endParaRPr lang="en-US" dirty="0">
              <a:solidFill>
                <a:srgbClr val="333399"/>
              </a:solidFill>
            </a:endParaRPr>
          </a:p>
          <a:p>
            <a:pPr lvl="0"/>
            <a:r>
              <a:rPr lang="en-US" dirty="0">
                <a:solidFill>
                  <a:srgbClr val="333399"/>
                </a:solidFill>
              </a:rPr>
              <a:t>beyond standard and sometimes biologically and </a:t>
            </a:r>
            <a:r>
              <a:rPr lang="de-DE" dirty="0" err="1">
                <a:solidFill>
                  <a:srgbClr val="333399"/>
                </a:solidFill>
              </a:rPr>
              <a:t>implausible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shapes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en-US" dirty="0">
                <a:solidFill>
                  <a:srgbClr val="333399"/>
                </a:solidFill>
              </a:rPr>
              <a:t>a turning point in the </a:t>
            </a:r>
            <a:r>
              <a:rPr lang="de-DE" dirty="0" err="1">
                <a:solidFill>
                  <a:srgbClr val="333399"/>
                </a:solidFill>
              </a:rPr>
              <a:t>hazard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function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is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observed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>
                <a:solidFill>
                  <a:srgbClr val="333399"/>
                </a:solidFill>
              </a:rPr>
              <a:t>2-component </a:t>
            </a:r>
            <a:r>
              <a:rPr lang="de-DE" dirty="0" err="1">
                <a:solidFill>
                  <a:srgbClr val="333399"/>
                </a:solidFill>
              </a:rPr>
              <a:t>mixture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distribution</a:t>
            </a:r>
            <a:r>
              <a:rPr lang="de-DE" dirty="0">
                <a:solidFill>
                  <a:srgbClr val="333399"/>
                </a:solidFill>
              </a:rPr>
              <a:t> e.g. Weibull-Weibull-distribution</a:t>
            </a: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marL="182562" lvl="0" indent="0">
              <a:buNone/>
            </a:pPr>
            <a:r>
              <a:rPr lang="de-DE" dirty="0">
                <a:solidFill>
                  <a:srgbClr val="333399"/>
                </a:solidFill>
              </a:rPr>
              <a:t>   </a:t>
            </a:r>
          </a:p>
          <a:p>
            <a:pPr marL="182562" lvl="0" indent="0">
              <a:buNone/>
            </a:pPr>
            <a:r>
              <a:rPr lang="de-DE" dirty="0" err="1" smtClean="0">
                <a:solidFill>
                  <a:srgbClr val="333399"/>
                </a:solidFill>
              </a:rPr>
              <a:t>other</a:t>
            </a:r>
            <a:r>
              <a:rPr lang="de-DE" dirty="0" smtClean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distribution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families</a:t>
            </a:r>
            <a:r>
              <a:rPr lang="de-DE" dirty="0">
                <a:solidFill>
                  <a:srgbClr val="333399"/>
                </a:solidFill>
              </a:rPr>
              <a:t> also </a:t>
            </a:r>
            <a:r>
              <a:rPr lang="de-DE" dirty="0" err="1">
                <a:solidFill>
                  <a:srgbClr val="333399"/>
                </a:solidFill>
              </a:rPr>
              <a:t>available</a:t>
            </a:r>
            <a:endParaRPr lang="de-DE" dirty="0">
              <a:solidFill>
                <a:srgbClr val="333399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chemeClr val="bg1"/>
                </a:solidFill>
              </a:rPr>
              <a:t>Data and Methods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/>
              <a:t>Discussion</a:t>
            </a:r>
            <a:endParaRPr lang="en-GB" sz="1200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59" y="4828581"/>
            <a:ext cx="4383731" cy="4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7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425184" cy="5400600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Options </a:t>
            </a:r>
            <a:r>
              <a:rPr lang="de-DE" dirty="0"/>
              <a:t>in STATA </a:t>
            </a:r>
          </a:p>
          <a:p>
            <a:endParaRPr lang="de-DE" dirty="0"/>
          </a:p>
          <a:p>
            <a:r>
              <a:rPr lang="de-DE" dirty="0"/>
              <a:t>STPM2: </a:t>
            </a:r>
            <a:r>
              <a:rPr lang="de-DE" dirty="0" err="1"/>
              <a:t>Stata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estimate</a:t>
            </a:r>
            <a:r>
              <a:rPr lang="de-DE" dirty="0"/>
              <a:t> flexible </a:t>
            </a:r>
            <a:r>
              <a:rPr lang="de-DE" dirty="0" err="1"/>
              <a:t>parametric</a:t>
            </a:r>
            <a:r>
              <a:rPr lang="de-DE" dirty="0"/>
              <a:t> </a:t>
            </a:r>
            <a:r>
              <a:rPr lang="de-DE" dirty="0" err="1"/>
              <a:t>survival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(</a:t>
            </a:r>
            <a:r>
              <a:rPr lang="de-DE" dirty="0" err="1"/>
              <a:t>Royston</a:t>
            </a:r>
            <a:r>
              <a:rPr lang="de-DE" dirty="0"/>
              <a:t>-Parmar </a:t>
            </a:r>
            <a:r>
              <a:rPr lang="de-DE" dirty="0" err="1"/>
              <a:t>models</a:t>
            </a:r>
            <a:r>
              <a:rPr lang="de-DE" dirty="0"/>
              <a:t>) (</a:t>
            </a:r>
            <a:r>
              <a:rPr lang="de-DE" dirty="0" err="1"/>
              <a:t>updated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Lampert, 2012)</a:t>
            </a:r>
          </a:p>
          <a:p>
            <a:pPr marL="182562" indent="0">
              <a:buNone/>
            </a:pPr>
            <a:endParaRPr lang="de-DE" dirty="0"/>
          </a:p>
          <a:p>
            <a:r>
              <a:rPr lang="de-DE" dirty="0"/>
              <a:t>STPM2 also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single- </a:t>
            </a:r>
            <a:r>
              <a:rPr lang="de-DE" dirty="0" err="1"/>
              <a:t>or</a:t>
            </a:r>
            <a:r>
              <a:rPr lang="de-DE" dirty="0"/>
              <a:t> multiple-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generalized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STMIX: 2-component </a:t>
            </a:r>
            <a:r>
              <a:rPr lang="de-DE" dirty="0" err="1"/>
              <a:t>parametric</a:t>
            </a:r>
            <a:r>
              <a:rPr lang="de-DE" dirty="0"/>
              <a:t> </a:t>
            </a:r>
            <a:r>
              <a:rPr lang="de-DE" dirty="0" err="1"/>
              <a:t>mixture</a:t>
            </a:r>
            <a:r>
              <a:rPr lang="de-DE" dirty="0"/>
              <a:t> </a:t>
            </a:r>
            <a:r>
              <a:rPr lang="de-DE" dirty="0" err="1"/>
              <a:t>survival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(</a:t>
            </a:r>
            <a:r>
              <a:rPr lang="de-DE" dirty="0" err="1"/>
              <a:t>Crowther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Lambert, </a:t>
            </a:r>
            <a:r>
              <a:rPr lang="de-DE" dirty="0" smtClean="0"/>
              <a:t>2011)</a:t>
            </a:r>
            <a:endParaRPr lang="de-DE" dirty="0"/>
          </a:p>
          <a:p>
            <a:pPr marL="182562" indent="0">
              <a:buNone/>
            </a:pPr>
            <a:r>
              <a:rPr lang="de-DE" dirty="0"/>
              <a:t>  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choices</a:t>
            </a:r>
            <a:r>
              <a:rPr lang="de-DE" dirty="0"/>
              <a:t> </a:t>
            </a:r>
            <a:r>
              <a:rPr lang="de-DE" dirty="0" err="1"/>
              <a:t>includes</a:t>
            </a:r>
            <a:r>
              <a:rPr lang="de-DE" dirty="0"/>
              <a:t> Weibull-</a:t>
            </a:r>
            <a:r>
              <a:rPr lang="de-DE" dirty="0" err="1"/>
              <a:t>Weibull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Weibull-</a:t>
            </a:r>
            <a:r>
              <a:rPr lang="de-DE" dirty="0" err="1"/>
              <a:t>exponential</a:t>
            </a:r>
            <a:endParaRPr lang="de-DE" dirty="0"/>
          </a:p>
          <a:p>
            <a:pPr marL="182562" indent="0">
              <a:buNone/>
            </a:pPr>
            <a:endParaRPr lang="de-DE" dirty="0"/>
          </a:p>
          <a:p>
            <a:r>
              <a:rPr lang="de-DE" dirty="0"/>
              <a:t>STMIX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single-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smtClean="0"/>
              <a:t>multiple-</a:t>
            </a:r>
            <a:r>
              <a:rPr lang="de-DE" dirty="0" err="1" smtClean="0"/>
              <a:t>record</a:t>
            </a:r>
            <a:endParaRPr lang="de-DE" dirty="0" smtClean="0">
              <a:solidFill>
                <a:srgbClr val="333399"/>
              </a:solidFill>
              <a:ea typeface="+mj-ea"/>
              <a:cs typeface="+mj-cs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Data and Methods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/>
              <a:t>Discussion</a:t>
            </a:r>
            <a:endParaRPr lang="en-GB" sz="1200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425184" cy="5256685"/>
          </a:xfrm>
        </p:spPr>
        <p:txBody>
          <a:bodyPr/>
          <a:lstStyle/>
          <a:p>
            <a:pPr lvl="0"/>
            <a:r>
              <a:rPr lang="de-DE" sz="1600" dirty="0">
                <a:solidFill>
                  <a:srgbClr val="333399"/>
                </a:solidFill>
              </a:rPr>
              <a:t>References</a:t>
            </a:r>
          </a:p>
          <a:p>
            <a:pPr lvl="0"/>
            <a:endParaRPr lang="de-DE" sz="1600" dirty="0">
              <a:solidFill>
                <a:srgbClr val="333399"/>
              </a:solidFill>
            </a:endParaRPr>
          </a:p>
          <a:p>
            <a:pPr lvl="0"/>
            <a:r>
              <a:rPr lang="de-DE" sz="1600" dirty="0" err="1" smtClean="0">
                <a:solidFill>
                  <a:srgbClr val="333399"/>
                </a:solidFill>
              </a:rPr>
              <a:t>Craiu</a:t>
            </a:r>
            <a:r>
              <a:rPr lang="de-DE" sz="1600" dirty="0" smtClean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and</a:t>
            </a:r>
            <a:r>
              <a:rPr lang="de-DE" sz="1600" dirty="0">
                <a:solidFill>
                  <a:srgbClr val="333399"/>
                </a:solidFill>
              </a:rPr>
              <a:t> Lee (2005): Model </a:t>
            </a:r>
            <a:r>
              <a:rPr lang="de-DE" sz="1600" dirty="0" err="1">
                <a:solidFill>
                  <a:srgbClr val="333399"/>
                </a:solidFill>
              </a:rPr>
              <a:t>Selection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for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the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Competing-Risks</a:t>
            </a:r>
            <a:r>
              <a:rPr lang="de-DE" sz="1600" dirty="0">
                <a:solidFill>
                  <a:srgbClr val="333399"/>
                </a:solidFill>
              </a:rPr>
              <a:t> Model </a:t>
            </a:r>
            <a:r>
              <a:rPr lang="de-DE" sz="1600" dirty="0" err="1">
                <a:solidFill>
                  <a:srgbClr val="333399"/>
                </a:solidFill>
              </a:rPr>
              <a:t>with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and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without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masking</a:t>
            </a:r>
            <a:r>
              <a:rPr lang="de-DE" sz="1600" dirty="0">
                <a:solidFill>
                  <a:srgbClr val="333399"/>
                </a:solidFill>
              </a:rPr>
              <a:t>. </a:t>
            </a:r>
            <a:r>
              <a:rPr lang="de-DE" sz="1600" dirty="0" err="1">
                <a:solidFill>
                  <a:srgbClr val="333399"/>
                </a:solidFill>
              </a:rPr>
              <a:t>Technometrics</a:t>
            </a:r>
            <a:r>
              <a:rPr lang="de-DE" sz="1600" dirty="0">
                <a:solidFill>
                  <a:srgbClr val="333399"/>
                </a:solidFill>
              </a:rPr>
              <a:t>, Vol.25, No.4, 457-467</a:t>
            </a:r>
          </a:p>
          <a:p>
            <a:pPr lvl="0"/>
            <a:r>
              <a:rPr lang="de-DE" sz="1600" dirty="0">
                <a:solidFill>
                  <a:srgbClr val="333399"/>
                </a:solidFill>
              </a:rPr>
              <a:t>Leary MC, </a:t>
            </a:r>
            <a:r>
              <a:rPr lang="de-DE" sz="1600" dirty="0" err="1">
                <a:solidFill>
                  <a:srgbClr val="333399"/>
                </a:solidFill>
              </a:rPr>
              <a:t>Caplan</a:t>
            </a:r>
            <a:r>
              <a:rPr lang="de-DE" sz="1600" dirty="0">
                <a:solidFill>
                  <a:srgbClr val="333399"/>
                </a:solidFill>
              </a:rPr>
              <a:t> LR (2008): </a:t>
            </a:r>
            <a:r>
              <a:rPr lang="de-DE" sz="1600" dirty="0" err="1">
                <a:solidFill>
                  <a:srgbClr val="333399"/>
                </a:solidFill>
              </a:rPr>
              <a:t>Cardioembolic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stroke</a:t>
            </a:r>
            <a:r>
              <a:rPr lang="de-DE" sz="1600" dirty="0">
                <a:solidFill>
                  <a:srgbClr val="333399"/>
                </a:solidFill>
              </a:rPr>
              <a:t>: An </a:t>
            </a:r>
            <a:r>
              <a:rPr lang="de-DE" sz="1600" dirty="0" err="1">
                <a:solidFill>
                  <a:srgbClr val="333399"/>
                </a:solidFill>
              </a:rPr>
              <a:t>updated</a:t>
            </a:r>
            <a:r>
              <a:rPr lang="de-DE" sz="1600" dirty="0">
                <a:solidFill>
                  <a:srgbClr val="333399"/>
                </a:solidFill>
              </a:rPr>
              <a:t> on </a:t>
            </a:r>
            <a:r>
              <a:rPr lang="de-DE" sz="1600" dirty="0" err="1">
                <a:solidFill>
                  <a:srgbClr val="333399"/>
                </a:solidFill>
              </a:rPr>
              <a:t>etiology</a:t>
            </a:r>
            <a:r>
              <a:rPr lang="de-DE" sz="1600" dirty="0">
                <a:solidFill>
                  <a:srgbClr val="333399"/>
                </a:solidFill>
              </a:rPr>
              <a:t>, </a:t>
            </a:r>
            <a:r>
              <a:rPr lang="de-DE" sz="1600" dirty="0" err="1">
                <a:solidFill>
                  <a:srgbClr val="333399"/>
                </a:solidFill>
              </a:rPr>
              <a:t>diagnosis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and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management</a:t>
            </a:r>
            <a:r>
              <a:rPr lang="de-DE" sz="1600" dirty="0">
                <a:solidFill>
                  <a:srgbClr val="333399"/>
                </a:solidFill>
              </a:rPr>
              <a:t>. </a:t>
            </a:r>
            <a:r>
              <a:rPr lang="de-DE" sz="1600" dirty="0" err="1">
                <a:solidFill>
                  <a:srgbClr val="333399"/>
                </a:solidFill>
              </a:rPr>
              <a:t>Annuals</a:t>
            </a:r>
            <a:r>
              <a:rPr lang="de-DE" sz="1600" dirty="0">
                <a:solidFill>
                  <a:srgbClr val="333399"/>
                </a:solidFill>
              </a:rPr>
              <a:t> Indian Academic </a:t>
            </a:r>
            <a:r>
              <a:rPr lang="de-DE" sz="1600" dirty="0" err="1">
                <a:solidFill>
                  <a:srgbClr val="333399"/>
                </a:solidFill>
              </a:rPr>
              <a:t>Neurology</a:t>
            </a:r>
            <a:r>
              <a:rPr lang="de-DE" sz="1600" dirty="0">
                <a:solidFill>
                  <a:srgbClr val="333399"/>
                </a:solidFill>
              </a:rPr>
              <a:t> , 11, 52-63</a:t>
            </a:r>
          </a:p>
          <a:p>
            <a:pPr lvl="0"/>
            <a:r>
              <a:rPr lang="de-DE" sz="1600" dirty="0" err="1">
                <a:solidFill>
                  <a:srgbClr val="333399"/>
                </a:solidFill>
              </a:rPr>
              <a:t>Lu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and</a:t>
            </a:r>
            <a:r>
              <a:rPr lang="de-DE" sz="1600" dirty="0">
                <a:solidFill>
                  <a:srgbClr val="333399"/>
                </a:solidFill>
              </a:rPr>
              <a:t> Liang (2008): Analysis </a:t>
            </a:r>
            <a:r>
              <a:rPr lang="de-DE" sz="1600" dirty="0" err="1">
                <a:solidFill>
                  <a:srgbClr val="333399"/>
                </a:solidFill>
              </a:rPr>
              <a:t>of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competing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risks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data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with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missing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cause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of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failure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under</a:t>
            </a:r>
            <a:r>
              <a:rPr lang="de-DE" sz="1600" dirty="0">
                <a:solidFill>
                  <a:srgbClr val="333399"/>
                </a:solidFill>
              </a:rPr>
              <a:t> additive </a:t>
            </a:r>
            <a:r>
              <a:rPr lang="de-DE" sz="1600" dirty="0" err="1">
                <a:solidFill>
                  <a:srgbClr val="333399"/>
                </a:solidFill>
              </a:rPr>
              <a:t>hazard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model</a:t>
            </a:r>
            <a:r>
              <a:rPr lang="de-DE" sz="1600" dirty="0">
                <a:solidFill>
                  <a:srgbClr val="333399"/>
                </a:solidFill>
              </a:rPr>
              <a:t>. Statistica </a:t>
            </a:r>
            <a:r>
              <a:rPr lang="de-DE" sz="1600" dirty="0" err="1">
                <a:solidFill>
                  <a:srgbClr val="333399"/>
                </a:solidFill>
              </a:rPr>
              <a:t>Sinica</a:t>
            </a:r>
            <a:r>
              <a:rPr lang="de-DE" sz="1600" dirty="0">
                <a:solidFill>
                  <a:srgbClr val="333399"/>
                </a:solidFill>
              </a:rPr>
              <a:t> 18, 219-234</a:t>
            </a:r>
            <a:r>
              <a:rPr lang="de-DE" sz="1600" dirty="0" smtClean="0">
                <a:solidFill>
                  <a:srgbClr val="333399"/>
                </a:solidFill>
              </a:rPr>
              <a:t>.</a:t>
            </a:r>
          </a:p>
          <a:p>
            <a:r>
              <a:rPr lang="de-DE" sz="1600" dirty="0" err="1" smtClean="0">
                <a:solidFill>
                  <a:srgbClr val="333399"/>
                </a:solidFill>
              </a:rPr>
              <a:t>Crowther</a:t>
            </a:r>
            <a:r>
              <a:rPr lang="de-DE" sz="1600" dirty="0" smtClean="0">
                <a:solidFill>
                  <a:srgbClr val="333399"/>
                </a:solidFill>
              </a:rPr>
              <a:t> </a:t>
            </a:r>
            <a:r>
              <a:rPr lang="de-DE" sz="1600" dirty="0" err="1" smtClean="0">
                <a:solidFill>
                  <a:srgbClr val="333399"/>
                </a:solidFill>
              </a:rPr>
              <a:t>and</a:t>
            </a:r>
            <a:r>
              <a:rPr lang="de-DE" sz="1600" dirty="0" smtClean="0">
                <a:solidFill>
                  <a:srgbClr val="333399"/>
                </a:solidFill>
              </a:rPr>
              <a:t> Lampert (2011): </a:t>
            </a:r>
            <a:r>
              <a:rPr lang="de-DE" sz="1600" dirty="0" err="1" smtClean="0">
                <a:solidFill>
                  <a:srgbClr val="333399"/>
                </a:solidFill>
              </a:rPr>
              <a:t>Simulating</a:t>
            </a:r>
            <a:r>
              <a:rPr lang="de-DE" sz="1600" dirty="0" smtClean="0">
                <a:solidFill>
                  <a:srgbClr val="333399"/>
                </a:solidFill>
              </a:rPr>
              <a:t> </a:t>
            </a:r>
            <a:r>
              <a:rPr lang="de-DE" sz="1600" dirty="0" err="1" smtClean="0">
                <a:solidFill>
                  <a:srgbClr val="333399"/>
                </a:solidFill>
              </a:rPr>
              <a:t>complex</a:t>
            </a:r>
            <a:r>
              <a:rPr lang="de-DE" sz="1600" dirty="0" smtClean="0">
                <a:solidFill>
                  <a:srgbClr val="333399"/>
                </a:solidFill>
              </a:rPr>
              <a:t> </a:t>
            </a:r>
            <a:r>
              <a:rPr lang="de-DE" sz="1600" dirty="0" err="1" smtClean="0">
                <a:solidFill>
                  <a:srgbClr val="333399"/>
                </a:solidFill>
              </a:rPr>
              <a:t>survival</a:t>
            </a:r>
            <a:r>
              <a:rPr lang="de-DE" sz="1600" dirty="0" smtClean="0">
                <a:solidFill>
                  <a:srgbClr val="333399"/>
                </a:solidFill>
              </a:rPr>
              <a:t> </a:t>
            </a:r>
            <a:r>
              <a:rPr lang="de-DE" sz="1600" dirty="0" err="1" smtClean="0">
                <a:solidFill>
                  <a:srgbClr val="333399"/>
                </a:solidFill>
              </a:rPr>
              <a:t>data</a:t>
            </a:r>
            <a:r>
              <a:rPr lang="de-DE" sz="1600" dirty="0" smtClean="0">
                <a:solidFill>
                  <a:srgbClr val="333399"/>
                </a:solidFill>
              </a:rPr>
              <a:t>. </a:t>
            </a:r>
            <a:r>
              <a:rPr lang="de-DE" sz="1600" dirty="0" err="1" smtClean="0">
                <a:solidFill>
                  <a:srgbClr val="333399"/>
                </a:solidFill>
              </a:rPr>
              <a:t>Stata</a:t>
            </a:r>
            <a:r>
              <a:rPr lang="de-DE" sz="1600" dirty="0" smtClean="0">
                <a:solidFill>
                  <a:srgbClr val="333399"/>
                </a:solidFill>
              </a:rPr>
              <a:t> Nordic </a:t>
            </a:r>
            <a:r>
              <a:rPr lang="de-DE" sz="1600" dirty="0" err="1" smtClean="0">
                <a:solidFill>
                  <a:srgbClr val="333399"/>
                </a:solidFill>
              </a:rPr>
              <a:t>and</a:t>
            </a:r>
            <a:r>
              <a:rPr lang="de-DE" sz="1600" dirty="0" smtClean="0">
                <a:solidFill>
                  <a:srgbClr val="333399"/>
                </a:solidFill>
              </a:rPr>
              <a:t> Baltic Users‘ Group Meeting</a:t>
            </a:r>
          </a:p>
          <a:p>
            <a:pPr lvl="0"/>
            <a:r>
              <a:rPr lang="de-DE" sz="1600" dirty="0" smtClean="0">
                <a:solidFill>
                  <a:srgbClr val="333399"/>
                </a:solidFill>
              </a:rPr>
              <a:t>National </a:t>
            </a:r>
            <a:r>
              <a:rPr lang="de-DE" sz="1600" dirty="0" err="1">
                <a:solidFill>
                  <a:srgbClr val="333399"/>
                </a:solidFill>
              </a:rPr>
              <a:t>Cancer</a:t>
            </a:r>
            <a:r>
              <a:rPr lang="de-DE" sz="1600" dirty="0">
                <a:solidFill>
                  <a:srgbClr val="333399"/>
                </a:solidFill>
              </a:rPr>
              <a:t> Institute DCCPS </a:t>
            </a:r>
            <a:r>
              <a:rPr lang="de-DE" sz="1600" dirty="0" err="1">
                <a:solidFill>
                  <a:srgbClr val="333399"/>
                </a:solidFill>
              </a:rPr>
              <a:t>Surveillance</a:t>
            </a:r>
            <a:r>
              <a:rPr lang="de-DE" sz="1600" dirty="0">
                <a:solidFill>
                  <a:srgbClr val="333399"/>
                </a:solidFill>
              </a:rPr>
              <a:t> Research Programme, </a:t>
            </a:r>
            <a:r>
              <a:rPr lang="de-DE" sz="1600" dirty="0" err="1">
                <a:solidFill>
                  <a:srgbClr val="333399"/>
                </a:solidFill>
              </a:rPr>
              <a:t>Surveillance</a:t>
            </a:r>
            <a:r>
              <a:rPr lang="de-DE" sz="1600" dirty="0">
                <a:solidFill>
                  <a:srgbClr val="333399"/>
                </a:solidFill>
              </a:rPr>
              <a:t>, </a:t>
            </a:r>
            <a:r>
              <a:rPr lang="de-DE" sz="1600" dirty="0" err="1">
                <a:solidFill>
                  <a:srgbClr val="333399"/>
                </a:solidFill>
              </a:rPr>
              <a:t>Epidemiology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and</a:t>
            </a:r>
            <a:r>
              <a:rPr lang="de-DE" sz="1600" dirty="0">
                <a:solidFill>
                  <a:srgbClr val="333399"/>
                </a:solidFill>
              </a:rPr>
              <a:t> End </a:t>
            </a:r>
            <a:r>
              <a:rPr lang="de-DE" sz="1600" dirty="0" err="1">
                <a:solidFill>
                  <a:srgbClr val="333399"/>
                </a:solidFill>
              </a:rPr>
              <a:t>Results</a:t>
            </a:r>
            <a:r>
              <a:rPr lang="de-DE" sz="1600" dirty="0">
                <a:solidFill>
                  <a:srgbClr val="333399"/>
                </a:solidFill>
              </a:rPr>
              <a:t> (SEER) Programme (</a:t>
            </a:r>
            <a:r>
              <a:rPr lang="de-DE" sz="1600" dirty="0">
                <a:solidFill>
                  <a:srgbClr val="333399"/>
                </a:solidFill>
                <a:hlinkClick r:id="rId2"/>
              </a:rPr>
              <a:t>www.cancer.seer.gov</a:t>
            </a:r>
            <a:r>
              <a:rPr lang="de-DE" sz="1600" dirty="0">
                <a:solidFill>
                  <a:srgbClr val="333399"/>
                </a:solidFill>
              </a:rPr>
              <a:t>) Research Data (1973-2009</a:t>
            </a:r>
            <a:r>
              <a:rPr lang="de-DE" sz="1600" dirty="0" smtClean="0">
                <a:solidFill>
                  <a:srgbClr val="333399"/>
                </a:solidFill>
              </a:rPr>
              <a:t>) (</a:t>
            </a:r>
            <a:r>
              <a:rPr lang="de-DE" sz="1600" dirty="0" err="1" smtClean="0">
                <a:solidFill>
                  <a:srgbClr val="333399"/>
                </a:solidFill>
              </a:rPr>
              <a:t>Released</a:t>
            </a:r>
            <a:r>
              <a:rPr lang="de-DE" sz="1600" dirty="0" smtClean="0">
                <a:solidFill>
                  <a:srgbClr val="333399"/>
                </a:solidFill>
              </a:rPr>
              <a:t> April 2012)</a:t>
            </a:r>
          </a:p>
          <a:p>
            <a:r>
              <a:rPr lang="de-DE" sz="1600" dirty="0" err="1" smtClean="0">
                <a:solidFill>
                  <a:srgbClr val="333399"/>
                </a:solidFill>
              </a:rPr>
              <a:t>Louzda</a:t>
            </a:r>
            <a:r>
              <a:rPr lang="de-DE" sz="1600" dirty="0" smtClean="0">
                <a:solidFill>
                  <a:srgbClr val="333399"/>
                </a:solidFill>
              </a:rPr>
              <a:t> et al. (2012):  </a:t>
            </a:r>
            <a:r>
              <a:rPr lang="en-US" sz="1600" dirty="0"/>
              <a:t>The Long-Term Bivariate Survival FGM Copula Model: An</a:t>
            </a:r>
          </a:p>
          <a:p>
            <a:pPr marL="182562" indent="0">
              <a:buNone/>
            </a:pPr>
            <a:r>
              <a:rPr lang="en-US" sz="1600" dirty="0" smtClean="0"/>
              <a:t>   Application </a:t>
            </a:r>
            <a:r>
              <a:rPr lang="en-US" sz="1600" dirty="0"/>
              <a:t>to a Brazilian HIV </a:t>
            </a:r>
            <a:r>
              <a:rPr lang="en-US" sz="1600" dirty="0" smtClean="0"/>
              <a:t>Data. Journal of Data Science 10, 515-535</a:t>
            </a:r>
            <a:endParaRPr lang="de-DE" sz="1600" dirty="0">
              <a:solidFill>
                <a:srgbClr val="333399"/>
              </a:solidFill>
            </a:endParaRPr>
          </a:p>
          <a:p>
            <a:pPr lvl="0"/>
            <a:r>
              <a:rPr lang="de-DE" sz="1600" dirty="0">
                <a:solidFill>
                  <a:srgbClr val="333399"/>
                </a:solidFill>
              </a:rPr>
              <a:t>Roman et al. (2012): A New Long-Term </a:t>
            </a:r>
            <a:r>
              <a:rPr lang="de-DE" sz="1600" dirty="0" err="1">
                <a:solidFill>
                  <a:srgbClr val="333399"/>
                </a:solidFill>
              </a:rPr>
              <a:t>Survival</a:t>
            </a:r>
            <a:r>
              <a:rPr lang="de-DE" sz="1600" dirty="0">
                <a:solidFill>
                  <a:srgbClr val="333399"/>
                </a:solidFill>
              </a:rPr>
              <a:t> Distribution </a:t>
            </a:r>
            <a:r>
              <a:rPr lang="de-DE" sz="1600" dirty="0" err="1">
                <a:solidFill>
                  <a:srgbClr val="333399"/>
                </a:solidFill>
              </a:rPr>
              <a:t>for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Cancer</a:t>
            </a:r>
            <a:r>
              <a:rPr lang="de-DE" sz="1600" dirty="0">
                <a:solidFill>
                  <a:srgbClr val="333399"/>
                </a:solidFill>
              </a:rPr>
              <a:t> Data. Journal </a:t>
            </a:r>
            <a:r>
              <a:rPr lang="de-DE" sz="1600" dirty="0" err="1">
                <a:solidFill>
                  <a:srgbClr val="333399"/>
                </a:solidFill>
              </a:rPr>
              <a:t>of</a:t>
            </a:r>
            <a:r>
              <a:rPr lang="de-DE" sz="1600" dirty="0">
                <a:solidFill>
                  <a:srgbClr val="333399"/>
                </a:solidFill>
              </a:rPr>
              <a:t> Data Science 10, 242-258</a:t>
            </a:r>
          </a:p>
          <a:p>
            <a:pPr lvl="0"/>
            <a:r>
              <a:rPr lang="de-DE" sz="1600" dirty="0">
                <a:solidFill>
                  <a:srgbClr val="333399"/>
                </a:solidFill>
              </a:rPr>
              <a:t>Sen et al. (2010): A </a:t>
            </a:r>
            <a:r>
              <a:rPr lang="de-DE" sz="1600" dirty="0" err="1">
                <a:solidFill>
                  <a:srgbClr val="333399"/>
                </a:solidFill>
              </a:rPr>
              <a:t>Bayesian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approach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to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competing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risks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analysis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with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masked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cause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of</a:t>
            </a:r>
            <a:r>
              <a:rPr lang="de-DE" sz="1600" dirty="0">
                <a:solidFill>
                  <a:srgbClr val="333399"/>
                </a:solidFill>
              </a:rPr>
              <a:t> </a:t>
            </a:r>
            <a:r>
              <a:rPr lang="de-DE" sz="1600" dirty="0" err="1">
                <a:solidFill>
                  <a:srgbClr val="333399"/>
                </a:solidFill>
              </a:rPr>
              <a:t>death</a:t>
            </a:r>
            <a:r>
              <a:rPr lang="de-DE" sz="1600" dirty="0">
                <a:solidFill>
                  <a:srgbClr val="333399"/>
                </a:solidFill>
              </a:rPr>
              <a:t>. </a:t>
            </a:r>
            <a:r>
              <a:rPr lang="de-DE" sz="1600" dirty="0" err="1">
                <a:solidFill>
                  <a:srgbClr val="333399"/>
                </a:solidFill>
              </a:rPr>
              <a:t>Statistics</a:t>
            </a:r>
            <a:r>
              <a:rPr lang="de-DE" sz="1600" dirty="0">
                <a:solidFill>
                  <a:srgbClr val="333399"/>
                </a:solidFill>
              </a:rPr>
              <a:t> in </a:t>
            </a:r>
            <a:r>
              <a:rPr lang="de-DE" sz="1600" dirty="0" err="1">
                <a:solidFill>
                  <a:srgbClr val="333399"/>
                </a:solidFill>
              </a:rPr>
              <a:t>Medicine</a:t>
            </a:r>
            <a:r>
              <a:rPr lang="de-DE" sz="1600" dirty="0">
                <a:solidFill>
                  <a:srgbClr val="333399"/>
                </a:solidFill>
              </a:rPr>
              <a:t>, 29, 1681-1695</a:t>
            </a:r>
          </a:p>
          <a:p>
            <a:endParaRPr lang="de-DE" dirty="0" smtClean="0">
              <a:solidFill>
                <a:srgbClr val="333399"/>
              </a:solidFill>
              <a:ea typeface="+mj-ea"/>
              <a:cs typeface="+mj-cs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Background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chemeClr val="bg1"/>
                </a:solidFill>
              </a:rPr>
              <a:t>Data and Methods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/>
              <a:t>Reference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560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772817"/>
            <a:ext cx="8229600" cy="4248572"/>
          </a:xfrm>
        </p:spPr>
        <p:txBody>
          <a:bodyPr/>
          <a:lstStyle/>
          <a:p>
            <a:pPr marL="182562" indent="0">
              <a:buNone/>
            </a:pPr>
            <a:endParaRPr lang="de-DE" dirty="0" smtClean="0"/>
          </a:p>
          <a:p>
            <a:pPr marL="182562" indent="0">
              <a:buNone/>
            </a:pPr>
            <a:endParaRPr lang="de-DE" dirty="0" smtClean="0"/>
          </a:p>
          <a:p>
            <a:pPr marL="182562" indent="0">
              <a:buNone/>
            </a:pPr>
            <a:endParaRPr lang="de-DE" dirty="0"/>
          </a:p>
          <a:p>
            <a:pPr marL="182562" indent="0">
              <a:buNone/>
            </a:pPr>
            <a:endParaRPr lang="de-DE" dirty="0" smtClean="0"/>
          </a:p>
          <a:p>
            <a:pPr marL="182562" indent="0" algn="ctr">
              <a:buNone/>
            </a:pPr>
            <a:r>
              <a:rPr lang="de-DE" sz="2800" dirty="0" err="1" smtClean="0"/>
              <a:t>Thank</a:t>
            </a:r>
            <a:r>
              <a:rPr lang="de-DE" sz="2800" dirty="0" smtClean="0"/>
              <a:t> </a:t>
            </a:r>
            <a:r>
              <a:rPr lang="de-DE" sz="2800" dirty="0" err="1" smtClean="0"/>
              <a:t>you</a:t>
            </a:r>
            <a:r>
              <a:rPr lang="de-DE" sz="2800" dirty="0" smtClean="0"/>
              <a:t>  </a:t>
            </a:r>
            <a:r>
              <a:rPr lang="de-DE" sz="2800" dirty="0" err="1" smtClean="0"/>
              <a:t>for</a:t>
            </a:r>
            <a:r>
              <a:rPr lang="de-DE" sz="2800" dirty="0" smtClean="0"/>
              <a:t>  </a:t>
            </a:r>
            <a:r>
              <a:rPr lang="de-DE" sz="2800" dirty="0" err="1" smtClean="0"/>
              <a:t>your</a:t>
            </a:r>
            <a:r>
              <a:rPr lang="de-DE" sz="2800" dirty="0" smtClean="0"/>
              <a:t> </a:t>
            </a:r>
            <a:r>
              <a:rPr lang="de-DE" sz="2800" dirty="0" err="1" smtClean="0"/>
              <a:t>attention</a:t>
            </a:r>
            <a:r>
              <a:rPr lang="de-DE" sz="2800" dirty="0" smtClean="0"/>
              <a:t> </a:t>
            </a:r>
          </a:p>
          <a:p>
            <a:pPr marL="182562" indent="0" algn="ctr">
              <a:buNone/>
            </a:pPr>
            <a:endParaRPr lang="de-DE" sz="2800" dirty="0"/>
          </a:p>
        </p:txBody>
      </p:sp>
      <p:pic>
        <p:nvPicPr>
          <p:cNvPr id="6146" name="Picture 2" descr="C:\Users\Ronny Westerman\Desktop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1128"/>
            <a:ext cx="1988820" cy="16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7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8229600" cy="4824637"/>
          </a:xfrm>
        </p:spPr>
        <p:txBody>
          <a:bodyPr/>
          <a:lstStyle/>
          <a:p>
            <a:pPr lvl="0"/>
            <a:r>
              <a:rPr lang="de-DE" dirty="0" err="1">
                <a:solidFill>
                  <a:srgbClr val="333399"/>
                </a:solidFill>
              </a:rPr>
              <a:t>Introduction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>
                <a:solidFill>
                  <a:srgbClr val="333399"/>
                </a:solidFill>
              </a:rPr>
              <a:t>Limited </a:t>
            </a:r>
            <a:r>
              <a:rPr lang="de-DE" dirty="0" err="1">
                <a:solidFill>
                  <a:srgbClr val="333399"/>
                </a:solidFill>
              </a:rPr>
              <a:t>Failure</a:t>
            </a:r>
            <a:r>
              <a:rPr lang="de-DE" dirty="0">
                <a:solidFill>
                  <a:srgbClr val="333399"/>
                </a:solidFill>
              </a:rPr>
              <a:t> Models (</a:t>
            </a:r>
            <a:r>
              <a:rPr lang="de-DE" dirty="0" err="1">
                <a:solidFill>
                  <a:srgbClr val="333399"/>
                </a:solidFill>
              </a:rPr>
              <a:t>Immortal</a:t>
            </a:r>
            <a:r>
              <a:rPr lang="de-DE" dirty="0">
                <a:solidFill>
                  <a:srgbClr val="333399"/>
                </a:solidFill>
              </a:rPr>
              <a:t>)</a:t>
            </a: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Competing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Risks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Missing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and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Misclassification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causes</a:t>
            </a:r>
            <a:r>
              <a:rPr lang="de-DE" dirty="0">
                <a:solidFill>
                  <a:srgbClr val="333399"/>
                </a:solidFill>
              </a:rPr>
              <a:t> (</a:t>
            </a:r>
            <a:r>
              <a:rPr lang="de-DE" dirty="0" err="1">
                <a:solidFill>
                  <a:srgbClr val="333399"/>
                </a:solidFill>
              </a:rPr>
              <a:t>Masked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causes</a:t>
            </a:r>
            <a:r>
              <a:rPr lang="de-DE" dirty="0">
                <a:solidFill>
                  <a:srgbClr val="333399"/>
                </a:solidFill>
              </a:rPr>
              <a:t>)</a:t>
            </a:r>
          </a:p>
          <a:p>
            <a:pPr eaLnBrk="1" hangingPunct="1"/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latin typeface="Arial" charset="0"/>
              </a:rPr>
              <a:t>Introduction</a:t>
            </a:r>
            <a:endParaRPr lang="en-GB" sz="1200" dirty="0">
              <a:latin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Background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Data and Methods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Results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Discussion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264927"/>
              </p:ext>
            </p:extLst>
          </p:nvPr>
        </p:nvGraphicFramePr>
        <p:xfrm>
          <a:off x="467544" y="3140968"/>
          <a:ext cx="8229600" cy="7315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49736">
                <a:tc>
                  <a:txBody>
                    <a:bodyPr/>
                    <a:lstStyle/>
                    <a:p>
                      <a:r>
                        <a:rPr lang="de-DE" b="1" dirty="0"/>
                        <a:t>Mon, 7/30/2012, 8:30 AM - 10:20 AM 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CC-</a:t>
                      </a:r>
                      <a:r>
                        <a:rPr lang="de-DE" b="1" dirty="0" err="1"/>
                        <a:t>Room</a:t>
                      </a:r>
                      <a:r>
                        <a:rPr lang="de-DE" b="1" dirty="0"/>
                        <a:t> 24C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b="1" dirty="0" err="1"/>
                        <a:t>Biometrics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Section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84207" y="400506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Advances in Modeling Competing Risks — Contributed Papers</a:t>
            </a:r>
            <a:endParaRPr lang="de-DE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7" y="1412776"/>
            <a:ext cx="23844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31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8229600" cy="4824637"/>
          </a:xfrm>
        </p:spPr>
        <p:txBody>
          <a:bodyPr/>
          <a:lstStyle/>
          <a:p>
            <a:pPr lvl="0"/>
            <a:r>
              <a:rPr lang="de-DE" dirty="0">
                <a:solidFill>
                  <a:srgbClr val="333399"/>
                </a:solidFill>
              </a:rPr>
              <a:t>Limited </a:t>
            </a:r>
            <a:r>
              <a:rPr lang="de-DE" dirty="0" err="1">
                <a:solidFill>
                  <a:srgbClr val="333399"/>
                </a:solidFill>
              </a:rPr>
              <a:t>Failure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smtClean="0">
                <a:solidFill>
                  <a:srgbClr val="333399"/>
                </a:solidFill>
              </a:rPr>
              <a:t>Model (</a:t>
            </a:r>
            <a:r>
              <a:rPr lang="de-DE" dirty="0" err="1" smtClean="0">
                <a:solidFill>
                  <a:srgbClr val="333399"/>
                </a:solidFill>
              </a:rPr>
              <a:t>Cure</a:t>
            </a:r>
            <a:r>
              <a:rPr lang="de-DE" dirty="0" smtClean="0">
                <a:solidFill>
                  <a:srgbClr val="333399"/>
                </a:solidFill>
              </a:rPr>
              <a:t> </a:t>
            </a:r>
            <a:r>
              <a:rPr lang="de-DE" dirty="0" err="1" smtClean="0">
                <a:solidFill>
                  <a:srgbClr val="333399"/>
                </a:solidFill>
              </a:rPr>
              <a:t>Survival</a:t>
            </a:r>
            <a:r>
              <a:rPr lang="de-DE" dirty="0" smtClean="0">
                <a:solidFill>
                  <a:srgbClr val="333399"/>
                </a:solidFill>
              </a:rPr>
              <a:t> Models)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Examples</a:t>
            </a:r>
            <a:r>
              <a:rPr lang="de-DE" dirty="0">
                <a:solidFill>
                  <a:srgbClr val="333399"/>
                </a:solidFill>
              </a:rPr>
              <a:t>: Infant </a:t>
            </a:r>
            <a:r>
              <a:rPr lang="de-DE" dirty="0" err="1">
                <a:solidFill>
                  <a:srgbClr val="333399"/>
                </a:solidFill>
              </a:rPr>
              <a:t>Mortality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Curability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cancer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and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decreasing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 smtClean="0">
                <a:solidFill>
                  <a:srgbClr val="333399"/>
                </a:solidFill>
              </a:rPr>
              <a:t>mortality</a:t>
            </a:r>
            <a:r>
              <a:rPr lang="de-DE" dirty="0" smtClean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risk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since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diagnosis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cancer</a:t>
            </a:r>
            <a:r>
              <a:rPr lang="de-DE" dirty="0">
                <a:solidFill>
                  <a:srgbClr val="333399"/>
                </a:solidFill>
              </a:rPr>
              <a:t>       </a:t>
            </a: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>
                <a:solidFill>
                  <a:srgbClr val="333399"/>
                </a:solidFill>
              </a:rPr>
              <a:t>None </a:t>
            </a:r>
            <a:r>
              <a:rPr lang="de-DE" dirty="0" err="1">
                <a:solidFill>
                  <a:srgbClr val="333399"/>
                </a:solidFill>
              </a:rPr>
              <a:t>defective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units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are</a:t>
            </a:r>
            <a:r>
              <a:rPr lang="de-DE" dirty="0">
                <a:solidFill>
                  <a:srgbClr val="333399"/>
                </a:solidFill>
              </a:rPr>
              <a:t> not </a:t>
            </a:r>
            <a:r>
              <a:rPr lang="de-DE" dirty="0" err="1">
                <a:solidFill>
                  <a:srgbClr val="333399"/>
                </a:solidFill>
              </a:rPr>
              <a:t>expected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to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fail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from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risk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eaLnBrk="1" hangingPunct="1"/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latin typeface="Arial" charset="0"/>
              </a:rPr>
              <a:t>Introduction</a:t>
            </a:r>
            <a:endParaRPr lang="en-GB" sz="1200" dirty="0">
              <a:latin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Background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Data and Methods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Results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Discussion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8229600" cy="4824637"/>
          </a:xfrm>
        </p:spPr>
        <p:txBody>
          <a:bodyPr/>
          <a:lstStyle/>
          <a:p>
            <a:pPr marL="182562" indent="0">
              <a:buNone/>
            </a:pPr>
            <a:r>
              <a:rPr lang="de-DE" dirty="0"/>
              <a:t>The </a:t>
            </a:r>
            <a:r>
              <a:rPr lang="de-DE" dirty="0" err="1"/>
              <a:t>Competing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Problem:</a:t>
            </a:r>
          </a:p>
          <a:p>
            <a:pPr marL="182562" indent="0">
              <a:buNone/>
            </a:pPr>
            <a:endParaRPr lang="de-DE" dirty="0"/>
          </a:p>
          <a:p>
            <a:pPr marL="182562" indent="0">
              <a:buNone/>
            </a:pP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exposed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competing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, but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failure</a:t>
            </a:r>
            <a:endParaRPr lang="de-DE" dirty="0"/>
          </a:p>
          <a:p>
            <a:pPr marL="182562" indent="0">
              <a:buNone/>
            </a:pPr>
            <a:endParaRPr lang="de-DE" dirty="0"/>
          </a:p>
          <a:p>
            <a:pPr marL="182562" indent="0">
              <a:buNone/>
            </a:pPr>
            <a:r>
              <a:rPr lang="de-DE" dirty="0" err="1"/>
              <a:t>Subject</a:t>
            </a:r>
            <a:r>
              <a:rPr lang="de-DE" dirty="0"/>
              <a:t> ist still </a:t>
            </a:r>
            <a:r>
              <a:rPr lang="de-DE" dirty="0" err="1"/>
              <a:t>right-censored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do not </a:t>
            </a:r>
            <a:r>
              <a:rPr lang="de-DE" dirty="0" err="1"/>
              <a:t>fail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follow-up</a:t>
            </a:r>
            <a:r>
              <a:rPr lang="de-DE" dirty="0"/>
              <a:t> </a:t>
            </a:r>
            <a:r>
              <a:rPr lang="de-DE" dirty="0" err="1"/>
              <a:t>duration</a:t>
            </a:r>
            <a:endParaRPr lang="de-DE" dirty="0"/>
          </a:p>
          <a:p>
            <a:pPr eaLnBrk="1" hangingPunct="1"/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latin typeface="Arial" charset="0"/>
              </a:rPr>
              <a:t>Introduction</a:t>
            </a:r>
            <a:endParaRPr lang="en-GB" sz="1200" dirty="0">
              <a:latin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Background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Data and Methods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Results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Discussion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8229600" cy="4824637"/>
          </a:xfrm>
        </p:spPr>
        <p:txBody>
          <a:bodyPr/>
          <a:lstStyle/>
          <a:p>
            <a:r>
              <a:rPr lang="de-DE" dirty="0" err="1"/>
              <a:t>Competing</a:t>
            </a:r>
            <a:r>
              <a:rPr lang="de-DE" dirty="0"/>
              <a:t> </a:t>
            </a:r>
            <a:r>
              <a:rPr lang="de-DE" dirty="0" err="1"/>
              <a:t>Risks</a:t>
            </a:r>
            <a:endParaRPr lang="de-DE" dirty="0"/>
          </a:p>
          <a:p>
            <a:endParaRPr lang="de-DE" dirty="0"/>
          </a:p>
          <a:p>
            <a:r>
              <a:rPr lang="de-DE" dirty="0"/>
              <a:t>Non-</a:t>
            </a:r>
            <a:r>
              <a:rPr lang="de-DE" dirty="0" err="1"/>
              <a:t>parametic</a:t>
            </a:r>
            <a:r>
              <a:rPr lang="de-DE" dirty="0"/>
              <a:t>, semi-</a:t>
            </a:r>
            <a:r>
              <a:rPr lang="de-DE" dirty="0" err="1"/>
              <a:t>parametric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full-parametric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  <a:p>
            <a:r>
              <a:rPr lang="de-DE" dirty="0" err="1"/>
              <a:t>Cause-spezific</a:t>
            </a:r>
            <a:r>
              <a:rPr lang="de-DE" dirty="0"/>
              <a:t> </a:t>
            </a:r>
            <a:r>
              <a:rPr lang="de-DE" dirty="0" err="1"/>
              <a:t>hazard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de-DE" dirty="0"/>
          </a:p>
          <a:p>
            <a:endParaRPr lang="de-DE" dirty="0"/>
          </a:p>
          <a:p>
            <a:r>
              <a:rPr lang="de-DE" dirty="0"/>
              <a:t>Problem: </a:t>
            </a:r>
            <a:r>
              <a:rPr lang="de-DE" dirty="0" err="1"/>
              <a:t>Assumption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independence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cause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violated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Failure</a:t>
            </a:r>
            <a:r>
              <a:rPr lang="de-DE" dirty="0"/>
              <a:t> Time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operatively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same, in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, all </a:t>
            </a:r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removed</a:t>
            </a:r>
            <a:r>
              <a:rPr lang="de-DE" dirty="0"/>
              <a:t> </a:t>
            </a:r>
            <a:r>
              <a:rPr lang="de-DE" dirty="0" err="1"/>
              <a:t>except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consideration</a:t>
            </a:r>
            <a:endParaRPr lang="de-DE" dirty="0"/>
          </a:p>
          <a:p>
            <a:pPr eaLnBrk="1" hangingPunct="1"/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latin typeface="Arial" charset="0"/>
              </a:rPr>
              <a:t>Introduction</a:t>
            </a:r>
            <a:endParaRPr lang="en-GB" sz="1200" dirty="0">
              <a:latin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Background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Data and Methods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Results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Discussion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8229600" cy="4824637"/>
          </a:xfrm>
        </p:spPr>
        <p:txBody>
          <a:bodyPr/>
          <a:lstStyle/>
          <a:p>
            <a:pPr lvl="0"/>
            <a:r>
              <a:rPr lang="de-DE" dirty="0" err="1">
                <a:solidFill>
                  <a:srgbClr val="333399"/>
                </a:solidFill>
              </a:rPr>
              <a:t>Missclassification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and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Missing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causes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Cause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event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for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some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units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individuals</a:t>
            </a:r>
            <a:r>
              <a:rPr lang="de-DE" dirty="0">
                <a:solidFill>
                  <a:srgbClr val="333399"/>
                </a:solidFill>
              </a:rPr>
              <a:t> not </a:t>
            </a:r>
            <a:r>
              <a:rPr lang="de-DE" dirty="0" err="1">
                <a:solidFill>
                  <a:srgbClr val="333399"/>
                </a:solidFill>
              </a:rPr>
              <a:t>exactly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identified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recored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>
                <a:solidFill>
                  <a:srgbClr val="333399"/>
                </a:solidFill>
              </a:rPr>
              <a:t>Partial </a:t>
            </a:r>
            <a:r>
              <a:rPr lang="de-DE" dirty="0" err="1">
                <a:solidFill>
                  <a:srgbClr val="333399"/>
                </a:solidFill>
              </a:rPr>
              <a:t>masking</a:t>
            </a:r>
            <a:r>
              <a:rPr lang="de-DE" dirty="0">
                <a:solidFill>
                  <a:srgbClr val="333399"/>
                </a:solidFill>
              </a:rPr>
              <a:t>: </a:t>
            </a:r>
            <a:r>
              <a:rPr lang="de-DE" dirty="0" err="1">
                <a:solidFill>
                  <a:srgbClr val="333399"/>
                </a:solidFill>
              </a:rPr>
              <a:t>Cause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is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narrowed</a:t>
            </a:r>
            <a:r>
              <a:rPr lang="de-DE" dirty="0">
                <a:solidFill>
                  <a:srgbClr val="333399"/>
                </a:solidFill>
              </a:rPr>
              <a:t> down but not </a:t>
            </a:r>
            <a:r>
              <a:rPr lang="de-DE" dirty="0" err="1">
                <a:solidFill>
                  <a:srgbClr val="333399"/>
                </a:solidFill>
              </a:rPr>
              <a:t>exactely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identified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Reason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for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missclassification</a:t>
            </a:r>
            <a:r>
              <a:rPr lang="de-DE" dirty="0">
                <a:solidFill>
                  <a:srgbClr val="333399"/>
                </a:solidFill>
              </a:rPr>
              <a:t>:</a:t>
            </a: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documentation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containing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the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information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needed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for</a:t>
            </a:r>
            <a:r>
              <a:rPr lang="de-DE" dirty="0">
                <a:solidFill>
                  <a:srgbClr val="333399"/>
                </a:solidFill>
              </a:rPr>
              <a:t>  </a:t>
            </a:r>
            <a:r>
              <a:rPr lang="de-DE" dirty="0" err="1">
                <a:solidFill>
                  <a:srgbClr val="333399"/>
                </a:solidFill>
              </a:rPr>
              <a:t>attributing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the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cause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failure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may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be</a:t>
            </a:r>
            <a:r>
              <a:rPr lang="de-DE" dirty="0">
                <a:solidFill>
                  <a:srgbClr val="333399"/>
                </a:solidFill>
              </a:rPr>
              <a:t> not </a:t>
            </a:r>
            <a:r>
              <a:rPr lang="de-DE" dirty="0" err="1">
                <a:solidFill>
                  <a:srgbClr val="333399"/>
                </a:solidFill>
              </a:rPr>
              <a:t>collected</a:t>
            </a:r>
            <a:r>
              <a:rPr lang="de-DE" dirty="0">
                <a:solidFill>
                  <a:srgbClr val="333399"/>
                </a:solidFill>
              </a:rPr>
              <a:t>, </a:t>
            </a:r>
            <a:r>
              <a:rPr lang="de-DE" dirty="0" err="1">
                <a:solidFill>
                  <a:srgbClr val="333399"/>
                </a:solidFill>
              </a:rPr>
              <a:t>or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the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cause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diseases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for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some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patients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may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be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difficult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to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determine</a:t>
            </a:r>
            <a:endParaRPr lang="de-DE" dirty="0">
              <a:solidFill>
                <a:srgbClr val="333399"/>
              </a:solidFill>
            </a:endParaRPr>
          </a:p>
          <a:p>
            <a:pPr eaLnBrk="1" hangingPunct="1"/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Introduction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latin typeface="Arial" charset="0"/>
              </a:rPr>
              <a:t>Background</a:t>
            </a:r>
            <a:endParaRPr lang="en-GB" sz="1200" dirty="0">
              <a:latin typeface="Arial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Data and Methods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Results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Discussion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8229600" cy="4824637"/>
          </a:xfrm>
        </p:spPr>
        <p:txBody>
          <a:bodyPr/>
          <a:lstStyle/>
          <a:p>
            <a:pPr lvl="0"/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Difficulties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for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determination</a:t>
            </a:r>
            <a:r>
              <a:rPr lang="de-DE" dirty="0" smtClean="0">
                <a:solidFill>
                  <a:srgbClr val="333399"/>
                </a:solidFill>
              </a:rPr>
              <a:t>: (</a:t>
            </a:r>
            <a:r>
              <a:rPr lang="de-DE" dirty="0" err="1" smtClean="0">
                <a:solidFill>
                  <a:srgbClr val="333399"/>
                </a:solidFill>
              </a:rPr>
              <a:t>aetiological</a:t>
            </a:r>
            <a:r>
              <a:rPr lang="de-DE" dirty="0" smtClean="0">
                <a:solidFill>
                  <a:srgbClr val="333399"/>
                </a:solidFill>
              </a:rPr>
              <a:t> </a:t>
            </a:r>
            <a:r>
              <a:rPr lang="de-DE" dirty="0" err="1" smtClean="0">
                <a:solidFill>
                  <a:srgbClr val="333399"/>
                </a:solidFill>
              </a:rPr>
              <a:t>problems</a:t>
            </a:r>
            <a:r>
              <a:rPr lang="de-DE" dirty="0" smtClean="0">
                <a:solidFill>
                  <a:srgbClr val="333399"/>
                </a:solidFill>
              </a:rPr>
              <a:t>)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Example</a:t>
            </a:r>
            <a:r>
              <a:rPr lang="de-DE" dirty="0">
                <a:solidFill>
                  <a:srgbClr val="333399"/>
                </a:solidFill>
              </a:rPr>
              <a:t>: </a:t>
            </a:r>
            <a:r>
              <a:rPr lang="de-DE" dirty="0" err="1">
                <a:solidFill>
                  <a:srgbClr val="333399"/>
                </a:solidFill>
              </a:rPr>
              <a:t>Cardioembolic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stroke</a:t>
            </a:r>
            <a:r>
              <a:rPr lang="de-DE" dirty="0">
                <a:solidFill>
                  <a:srgbClr val="333399"/>
                </a:solidFill>
              </a:rPr>
              <a:t> (Leary </a:t>
            </a:r>
            <a:r>
              <a:rPr lang="de-DE" dirty="0" err="1">
                <a:solidFill>
                  <a:srgbClr val="333399"/>
                </a:solidFill>
              </a:rPr>
              <a:t>and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Caplan</a:t>
            </a:r>
            <a:r>
              <a:rPr lang="de-DE" dirty="0">
                <a:solidFill>
                  <a:srgbClr val="333399"/>
                </a:solidFill>
              </a:rPr>
              <a:t>, 2008)</a:t>
            </a: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Cardioembolic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stroke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occurs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when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the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heart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pumps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unwanted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materials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into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the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brain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circulation</a:t>
            </a:r>
            <a:r>
              <a:rPr lang="de-DE" dirty="0">
                <a:solidFill>
                  <a:srgbClr val="333399"/>
                </a:solidFill>
              </a:rPr>
              <a:t>, </a:t>
            </a:r>
            <a:r>
              <a:rPr lang="de-DE" dirty="0" err="1">
                <a:solidFill>
                  <a:srgbClr val="333399"/>
                </a:solidFill>
              </a:rPr>
              <a:t>resulting</a:t>
            </a:r>
            <a:r>
              <a:rPr lang="de-DE" dirty="0">
                <a:solidFill>
                  <a:srgbClr val="333399"/>
                </a:solidFill>
              </a:rPr>
              <a:t> in </a:t>
            </a:r>
            <a:r>
              <a:rPr lang="de-DE" dirty="0" err="1">
                <a:solidFill>
                  <a:srgbClr val="333399"/>
                </a:solidFill>
              </a:rPr>
              <a:t>the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occlusion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a </a:t>
            </a:r>
            <a:r>
              <a:rPr lang="de-DE" dirty="0" err="1">
                <a:solidFill>
                  <a:srgbClr val="333399"/>
                </a:solidFill>
              </a:rPr>
              <a:t>brain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blood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vessel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and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damage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to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the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brain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tissue</a:t>
            </a:r>
            <a:r>
              <a:rPr lang="de-DE" dirty="0">
                <a:solidFill>
                  <a:srgbClr val="333399"/>
                </a:solidFill>
              </a:rPr>
              <a:t>.</a:t>
            </a: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>
                <a:solidFill>
                  <a:srgbClr val="333399"/>
                </a:solidFill>
              </a:rPr>
              <a:t>CS </a:t>
            </a:r>
            <a:r>
              <a:rPr lang="de-DE" dirty="0" err="1">
                <a:solidFill>
                  <a:srgbClr val="333399"/>
                </a:solidFill>
              </a:rPr>
              <a:t>diagnosed</a:t>
            </a:r>
            <a:r>
              <a:rPr lang="de-DE" dirty="0">
                <a:solidFill>
                  <a:srgbClr val="333399"/>
                </a:solidFill>
              </a:rPr>
              <a:t> in 3-8% </a:t>
            </a:r>
            <a:r>
              <a:rPr lang="de-DE" dirty="0" err="1">
                <a:solidFill>
                  <a:srgbClr val="333399"/>
                </a:solidFill>
              </a:rPr>
              <a:t>stroke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patients</a:t>
            </a:r>
            <a:r>
              <a:rPr lang="de-DE" dirty="0">
                <a:solidFill>
                  <a:srgbClr val="333399"/>
                </a:solidFill>
              </a:rPr>
              <a:t>, but in </a:t>
            </a:r>
            <a:r>
              <a:rPr lang="de-DE" dirty="0" err="1">
                <a:solidFill>
                  <a:srgbClr val="333399"/>
                </a:solidFill>
              </a:rPr>
              <a:t>various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current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stroke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registries</a:t>
            </a:r>
            <a:r>
              <a:rPr lang="de-DE" dirty="0">
                <a:solidFill>
                  <a:srgbClr val="333399"/>
                </a:solidFill>
              </a:rPr>
              <a:t>, </a:t>
            </a:r>
            <a:r>
              <a:rPr lang="de-DE" dirty="0" err="1">
                <a:solidFill>
                  <a:srgbClr val="333399"/>
                </a:solidFill>
              </a:rPr>
              <a:t>approximately</a:t>
            </a:r>
            <a:r>
              <a:rPr lang="de-DE" dirty="0">
                <a:solidFill>
                  <a:srgbClr val="333399"/>
                </a:solidFill>
              </a:rPr>
              <a:t> 10-20</a:t>
            </a:r>
            <a:r>
              <a:rPr lang="de-DE" dirty="0" smtClean="0">
                <a:solidFill>
                  <a:srgbClr val="333399"/>
                </a:solidFill>
              </a:rPr>
              <a:t>% </a:t>
            </a:r>
            <a:r>
              <a:rPr lang="de-DE" smtClean="0">
                <a:solidFill>
                  <a:srgbClr val="333399"/>
                </a:solidFill>
              </a:rPr>
              <a:t>patients </a:t>
            </a:r>
            <a:r>
              <a:rPr lang="de-DE" dirty="0" err="1">
                <a:solidFill>
                  <a:srgbClr val="333399"/>
                </a:solidFill>
              </a:rPr>
              <a:t>with</a:t>
            </a:r>
            <a:r>
              <a:rPr lang="de-DE" dirty="0">
                <a:solidFill>
                  <a:srgbClr val="333399"/>
                </a:solidFill>
              </a:rPr>
              <a:t> CS </a:t>
            </a:r>
            <a:r>
              <a:rPr lang="de-DE" dirty="0" err="1">
                <a:solidFill>
                  <a:srgbClr val="333399"/>
                </a:solidFill>
              </a:rPr>
              <a:t>have</a:t>
            </a:r>
            <a:r>
              <a:rPr lang="de-DE" dirty="0">
                <a:solidFill>
                  <a:srgbClr val="333399"/>
                </a:solidFill>
              </a:rPr>
              <a:t> not maximal </a:t>
            </a:r>
            <a:r>
              <a:rPr lang="de-DE" dirty="0" err="1">
                <a:solidFill>
                  <a:srgbClr val="333399"/>
                </a:solidFill>
              </a:rPr>
              <a:t>symptoms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at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the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onset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their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stroke</a:t>
            </a:r>
            <a:r>
              <a:rPr lang="de-DE" dirty="0">
                <a:solidFill>
                  <a:srgbClr val="333399"/>
                </a:solidFill>
              </a:rPr>
              <a:t>        </a:t>
            </a:r>
            <a:r>
              <a:rPr lang="de-DE" dirty="0" err="1">
                <a:solidFill>
                  <a:srgbClr val="333399"/>
                </a:solidFill>
              </a:rPr>
              <a:t>Exclusion</a:t>
            </a:r>
            <a:endParaRPr lang="de-DE" dirty="0">
              <a:solidFill>
                <a:srgbClr val="333399"/>
              </a:solidFill>
            </a:endParaRPr>
          </a:p>
          <a:p>
            <a:pPr marL="182562" indent="0" eaLnBrk="1" hangingPunct="1">
              <a:buNone/>
            </a:pPr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Introduction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latin typeface="Arial" charset="0"/>
              </a:rPr>
              <a:t>Background</a:t>
            </a:r>
            <a:endParaRPr lang="en-GB" sz="1200" dirty="0">
              <a:latin typeface="Arial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Data and Methods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 charset="0"/>
              </a:rPr>
              <a:t>Results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Discussion</a:t>
            </a:r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Pfeil nach rechts 9"/>
          <p:cNvSpPr/>
          <p:nvPr/>
        </p:nvSpPr>
        <p:spPr>
          <a:xfrm>
            <a:off x="5133853" y="4797152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6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8229600" cy="4824637"/>
          </a:xfrm>
        </p:spPr>
        <p:txBody>
          <a:bodyPr/>
          <a:lstStyle/>
          <a:p>
            <a:pPr lvl="0"/>
            <a:r>
              <a:rPr lang="de-DE" dirty="0" err="1">
                <a:solidFill>
                  <a:srgbClr val="333399"/>
                </a:solidFill>
              </a:rPr>
              <a:t>Missclassification</a:t>
            </a:r>
            <a:r>
              <a:rPr lang="de-DE" dirty="0">
                <a:solidFill>
                  <a:srgbClr val="333399"/>
                </a:solidFill>
              </a:rPr>
              <a:t>:</a:t>
            </a: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 err="1">
                <a:solidFill>
                  <a:srgbClr val="333399"/>
                </a:solidFill>
              </a:rPr>
              <a:t>Example</a:t>
            </a:r>
            <a:r>
              <a:rPr lang="de-DE" dirty="0">
                <a:solidFill>
                  <a:srgbClr val="333399"/>
                </a:solidFill>
              </a:rPr>
              <a:t>: </a:t>
            </a:r>
            <a:r>
              <a:rPr lang="de-DE" dirty="0" err="1">
                <a:solidFill>
                  <a:srgbClr val="333399"/>
                </a:solidFill>
              </a:rPr>
              <a:t>Breast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Cancer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>
                <a:solidFill>
                  <a:srgbClr val="333399"/>
                </a:solidFill>
              </a:rPr>
              <a:t>TNM </a:t>
            </a:r>
            <a:r>
              <a:rPr lang="de-DE" dirty="0" err="1">
                <a:solidFill>
                  <a:srgbClr val="333399"/>
                </a:solidFill>
              </a:rPr>
              <a:t>Staging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vs</a:t>
            </a:r>
            <a:r>
              <a:rPr lang="de-DE" dirty="0">
                <a:solidFill>
                  <a:srgbClr val="333399"/>
                </a:solidFill>
              </a:rPr>
              <a:t> . I-IV </a:t>
            </a:r>
            <a:r>
              <a:rPr lang="de-DE" dirty="0" err="1">
                <a:solidFill>
                  <a:srgbClr val="333399"/>
                </a:solidFill>
              </a:rPr>
              <a:t>Staging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>
                <a:solidFill>
                  <a:srgbClr val="333399"/>
                </a:solidFill>
              </a:rPr>
              <a:t>Stage </a:t>
            </a:r>
            <a:r>
              <a:rPr lang="de-DE" dirty="0" err="1">
                <a:solidFill>
                  <a:srgbClr val="333399"/>
                </a:solidFill>
              </a:rPr>
              <a:t>migration</a:t>
            </a:r>
            <a:r>
              <a:rPr lang="de-DE" dirty="0">
                <a:solidFill>
                  <a:srgbClr val="333399"/>
                </a:solidFill>
              </a:rPr>
              <a:t>: </a:t>
            </a:r>
            <a:r>
              <a:rPr lang="de-DE" dirty="0" err="1">
                <a:solidFill>
                  <a:srgbClr val="333399"/>
                </a:solidFill>
              </a:rPr>
              <a:t>improved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detection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illness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leads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to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movement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people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from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the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set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healthy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people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to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the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set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of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unhealthy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people</a:t>
            </a:r>
            <a:endParaRPr lang="de-DE" dirty="0">
              <a:solidFill>
                <a:srgbClr val="333399"/>
              </a:solidFill>
            </a:endParaRPr>
          </a:p>
          <a:p>
            <a:pPr lvl="0"/>
            <a:endParaRPr lang="de-DE" dirty="0">
              <a:solidFill>
                <a:srgbClr val="333399"/>
              </a:solidFill>
            </a:endParaRPr>
          </a:p>
          <a:p>
            <a:pPr lvl="0"/>
            <a:r>
              <a:rPr lang="de-DE" dirty="0">
                <a:solidFill>
                  <a:srgbClr val="333399"/>
                </a:solidFill>
              </a:rPr>
              <a:t>Will Rogers </a:t>
            </a:r>
            <a:r>
              <a:rPr lang="de-DE" dirty="0" err="1">
                <a:solidFill>
                  <a:srgbClr val="333399"/>
                </a:solidFill>
              </a:rPr>
              <a:t>phenomen</a:t>
            </a:r>
            <a:r>
              <a:rPr lang="de-DE" dirty="0">
                <a:solidFill>
                  <a:srgbClr val="333399"/>
                </a:solidFill>
              </a:rPr>
              <a:t>: </a:t>
            </a:r>
          </a:p>
          <a:p>
            <a:pPr marL="182562" lvl="0" indent="0">
              <a:buNone/>
            </a:pPr>
            <a:r>
              <a:rPr lang="de-DE" dirty="0">
                <a:solidFill>
                  <a:srgbClr val="333399"/>
                </a:solidFill>
              </a:rPr>
              <a:t>  „</a:t>
            </a:r>
            <a:r>
              <a:rPr lang="de-DE" dirty="0" err="1">
                <a:solidFill>
                  <a:srgbClr val="333399"/>
                </a:solidFill>
              </a:rPr>
              <a:t>When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the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Okies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left</a:t>
            </a:r>
            <a:r>
              <a:rPr lang="de-DE" dirty="0">
                <a:solidFill>
                  <a:srgbClr val="333399"/>
                </a:solidFill>
              </a:rPr>
              <a:t> Oklahoma </a:t>
            </a:r>
            <a:r>
              <a:rPr lang="de-DE" dirty="0" err="1">
                <a:solidFill>
                  <a:srgbClr val="333399"/>
                </a:solidFill>
              </a:rPr>
              <a:t>and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moved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to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California</a:t>
            </a:r>
            <a:r>
              <a:rPr lang="de-DE" dirty="0">
                <a:solidFill>
                  <a:srgbClr val="333399"/>
                </a:solidFill>
              </a:rPr>
              <a:t>, </a:t>
            </a:r>
            <a:r>
              <a:rPr lang="de-DE" dirty="0" err="1">
                <a:solidFill>
                  <a:srgbClr val="333399"/>
                </a:solidFill>
              </a:rPr>
              <a:t>they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raised</a:t>
            </a:r>
            <a:endParaRPr lang="de-DE" dirty="0">
              <a:solidFill>
                <a:srgbClr val="333399"/>
              </a:solidFill>
            </a:endParaRPr>
          </a:p>
          <a:p>
            <a:pPr marL="182562" lvl="0" indent="0">
              <a:buNone/>
            </a:pPr>
            <a:r>
              <a:rPr lang="de-DE" dirty="0">
                <a:solidFill>
                  <a:srgbClr val="333399"/>
                </a:solidFill>
              </a:rPr>
              <a:t>   </a:t>
            </a:r>
            <a:r>
              <a:rPr lang="de-DE" dirty="0" err="1">
                <a:solidFill>
                  <a:srgbClr val="333399"/>
                </a:solidFill>
              </a:rPr>
              <a:t>the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average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intelligence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level</a:t>
            </a:r>
            <a:r>
              <a:rPr lang="de-DE" dirty="0">
                <a:solidFill>
                  <a:srgbClr val="333399"/>
                </a:solidFill>
              </a:rPr>
              <a:t> in </a:t>
            </a:r>
            <a:r>
              <a:rPr lang="de-DE" dirty="0" err="1">
                <a:solidFill>
                  <a:srgbClr val="333399"/>
                </a:solidFill>
              </a:rPr>
              <a:t>both</a:t>
            </a:r>
            <a:r>
              <a:rPr lang="de-DE" dirty="0">
                <a:solidFill>
                  <a:srgbClr val="333399"/>
                </a:solidFill>
              </a:rPr>
              <a:t> </a:t>
            </a:r>
            <a:r>
              <a:rPr lang="de-DE" dirty="0" err="1">
                <a:solidFill>
                  <a:srgbClr val="333399"/>
                </a:solidFill>
              </a:rPr>
              <a:t>states</a:t>
            </a:r>
            <a:r>
              <a:rPr lang="de-DE" dirty="0">
                <a:solidFill>
                  <a:srgbClr val="333399"/>
                </a:solidFill>
              </a:rPr>
              <a:t>“ </a:t>
            </a:r>
          </a:p>
          <a:p>
            <a:pPr marL="182562" indent="0" eaLnBrk="1" hangingPunct="1">
              <a:buNone/>
            </a:pPr>
            <a:endParaRPr lang="de-DE" dirty="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7504" y="152400"/>
            <a:ext cx="1296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Introduction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75657" y="152400"/>
            <a:ext cx="175014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Background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86125" y="152400"/>
            <a:ext cx="1690688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Data and Methods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37138" y="152400"/>
            <a:ext cx="1582737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Results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6680200" y="152400"/>
            <a:ext cx="1348184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Discussion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100392" y="152400"/>
            <a:ext cx="936103" cy="493713"/>
          </a:xfrm>
          <a:prstGeom prst="roundRect">
            <a:avLst>
              <a:gd name="adj" fmla="val 16667"/>
            </a:avLst>
          </a:prstGeom>
          <a:solidFill>
            <a:srgbClr val="8AA9CC"/>
          </a:solidFill>
          <a:ln w="9525">
            <a:noFill/>
            <a:round/>
            <a:headEnd/>
            <a:tailEnd/>
          </a:ln>
          <a:effectLst/>
        </p:spPr>
        <p:txBody>
          <a:bodyPr lIns="90000" tIns="10800" rIns="90000" bIns="46800" anchor="ctr" anchorCtr="1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FF"/>
                </a:solidFill>
              </a:rPr>
              <a:t>Reference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_universiteat">
  <a:themeElements>
    <a:clrScheme name="00_universite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0_universite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_universite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versite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versite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versite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versite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versite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versite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versite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versite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versite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versite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versite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00_universiteat</Template>
  <TotalTime>0</TotalTime>
  <Words>1613</Words>
  <Application>Microsoft Office PowerPoint</Application>
  <PresentationFormat>Bildschirmpräsentation (4:3)</PresentationFormat>
  <Paragraphs>387</Paragraphs>
  <Slides>30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2" baseType="lpstr">
      <vt:lpstr>00_universiteat</vt:lpstr>
      <vt:lpstr>Image</vt:lpstr>
      <vt:lpstr> Issues for analyzing competing-risks data with  missing or misclassification in causes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Ronny Westerman</dc:creator>
  <cp:lastModifiedBy>Ronny Westerman</cp:lastModifiedBy>
  <cp:revision>75</cp:revision>
  <dcterms:created xsi:type="dcterms:W3CDTF">2012-05-18T14:39:13Z</dcterms:created>
  <dcterms:modified xsi:type="dcterms:W3CDTF">2012-07-27T14:13:48Z</dcterms:modified>
</cp:coreProperties>
</file>