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charts/chart3.xml" ContentType="application/vnd.openxmlformats-officedocument.drawingml.chart+xml"/>
  <Override PartName="/ppt/charts/chart4.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charts/chart1.xml" ContentType="application/vnd.openxmlformats-officedocument.drawingml.chart+xml"/>
  <Override PartName="/ppt/notesSlides/notesSlide5.xml" ContentType="application/vnd.openxmlformats-officedocument.presentationml.notesSlide+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tags/tag1.xml" ContentType="application/vnd.openxmlformats-officedocument.presentationml.tags+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0"/>
  </p:notesMasterIdLst>
  <p:sldIdLst>
    <p:sldId id="256" r:id="rId2"/>
    <p:sldId id="288" r:id="rId3"/>
    <p:sldId id="299" r:id="rId4"/>
    <p:sldId id="297" r:id="rId5"/>
    <p:sldId id="298" r:id="rId6"/>
    <p:sldId id="270" r:id="rId7"/>
    <p:sldId id="269" r:id="rId8"/>
    <p:sldId id="271" r:id="rId9"/>
    <p:sldId id="289" r:id="rId10"/>
    <p:sldId id="261" r:id="rId11"/>
    <p:sldId id="267" r:id="rId12"/>
    <p:sldId id="259" r:id="rId13"/>
    <p:sldId id="291" r:id="rId14"/>
    <p:sldId id="277" r:id="rId15"/>
    <p:sldId id="279" r:id="rId16"/>
    <p:sldId id="280" r:id="rId17"/>
    <p:sldId id="281" r:id="rId18"/>
    <p:sldId id="282" r:id="rId19"/>
    <p:sldId id="263" r:id="rId20"/>
    <p:sldId id="301" r:id="rId21"/>
    <p:sldId id="284" r:id="rId22"/>
    <p:sldId id="266" r:id="rId23"/>
    <p:sldId id="300" r:id="rId24"/>
    <p:sldId id="302" r:id="rId25"/>
    <p:sldId id="294" r:id="rId26"/>
    <p:sldId id="295" r:id="rId27"/>
    <p:sldId id="296" r:id="rId28"/>
    <p:sldId id="293"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showPr>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521" autoAdjust="0"/>
    <p:restoredTop sz="71147" autoAdjust="0"/>
  </p:normalViewPr>
  <p:slideViewPr>
    <p:cSldViewPr>
      <p:cViewPr varScale="1">
        <p:scale>
          <a:sx n="51" d="100"/>
          <a:sy n="51" d="100"/>
        </p:scale>
        <p:origin x="-1926" y="-84"/>
      </p:cViewPr>
      <p:guideLst>
        <p:guide orient="horz" pos="2160"/>
        <p:guide pos="2880"/>
      </p:guideLst>
    </p:cSldViewPr>
  </p:slideViewPr>
  <p:outlineViewPr>
    <p:cViewPr>
      <p:scale>
        <a:sx n="33" d="100"/>
        <a:sy n="33" d="100"/>
      </p:scale>
      <p:origin x="0" y="0"/>
    </p:cViewPr>
  </p:outlineViewPr>
  <p:notesTextViewPr>
    <p:cViewPr>
      <p:scale>
        <a:sx n="300" d="100"/>
        <a:sy n="300" d="100"/>
      </p:scale>
      <p:origin x="0" y="0"/>
    </p:cViewPr>
  </p:notesTextViewPr>
  <p:sorterViewPr>
    <p:cViewPr>
      <p:scale>
        <a:sx n="66" d="100"/>
        <a:sy n="66" d="100"/>
      </p:scale>
      <p:origin x="0" y="0"/>
    </p:cViewPr>
  </p:sorterViewPr>
  <p:notesViewPr>
    <p:cSldViewPr>
      <p:cViewPr varScale="1">
        <p:scale>
          <a:sx n="38" d="100"/>
          <a:sy n="38" d="100"/>
        </p:scale>
        <p:origin x="-2214" y="-10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oleObject" Target="file:///F:\1%20ECON\4%20Spring%202012\School%20District%20Data%20Project\Tables\Fig%205%20Charter%20vs%20District%20Performance.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F:\1%20ECON\4%20Spring%202012\School%20District%20Data%20Project\Tables\Table%201%20-District%20Performance.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E:\1%20ECON\4%20Spring%202012\School%20District%20Data%20Project\Tables\Pct%20EDS%20Selfselect%20schools.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E:\1%20ECON\4%20Spring%202012\School%20District%20Data%20Project\Tables\Pct%20EDS%20Selfselect%20school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dirty="0"/>
              <a:t>SBA Comparison:</a:t>
            </a:r>
            <a:r>
              <a:rPr lang="en-US" baseline="0" dirty="0"/>
              <a:t> </a:t>
            </a:r>
            <a:r>
              <a:rPr lang="en-US" baseline="0" dirty="0" smtClean="0"/>
              <a:t>Self-Selecting to Traditional </a:t>
            </a:r>
            <a:endParaRPr lang="en-US" dirty="0"/>
          </a:p>
        </c:rich>
      </c:tx>
      <c:layout/>
    </c:title>
    <c:plotArea>
      <c:layout/>
      <c:barChart>
        <c:barDir val="col"/>
        <c:grouping val="clustered"/>
        <c:ser>
          <c:idx val="0"/>
          <c:order val="0"/>
          <c:tx>
            <c:strRef>
              <c:f>'SBA Charter vs. District'!$B$8</c:f>
              <c:strCache>
                <c:ptCount val="1"/>
                <c:pt idx="0">
                  <c:v>Self Selecting Avg</c:v>
                </c:pt>
              </c:strCache>
            </c:strRef>
          </c:tx>
          <c:spPr>
            <a:solidFill>
              <a:srgbClr val="FF0000"/>
            </a:solidFill>
          </c:spPr>
          <c:dLbls>
            <c:dLbl>
              <c:idx val="0"/>
              <c:spPr/>
              <c:txPr>
                <a:bodyPr/>
                <a:lstStyle/>
                <a:p>
                  <a:pPr>
                    <a:defRPr sz="1100" b="1" baseline="0"/>
                  </a:pPr>
                  <a:endParaRPr lang="en-US"/>
                </a:p>
              </c:txPr>
            </c:dLbl>
            <c:dLbl>
              <c:idx val="1"/>
              <c:spPr/>
              <c:txPr>
                <a:bodyPr/>
                <a:lstStyle/>
                <a:p>
                  <a:pPr>
                    <a:defRPr sz="1100" b="1" baseline="0"/>
                  </a:pPr>
                  <a:endParaRPr lang="en-US"/>
                </a:p>
              </c:txPr>
            </c:dLbl>
            <c:dLbl>
              <c:idx val="2"/>
              <c:spPr/>
              <c:txPr>
                <a:bodyPr/>
                <a:lstStyle/>
                <a:p>
                  <a:pPr>
                    <a:defRPr sz="1100" b="1" baseline="0"/>
                  </a:pPr>
                  <a:endParaRPr lang="en-US"/>
                </a:p>
              </c:txPr>
            </c:dLbl>
            <c:dLbl>
              <c:idx val="3"/>
              <c:spPr/>
              <c:txPr>
                <a:bodyPr/>
                <a:lstStyle/>
                <a:p>
                  <a:pPr>
                    <a:defRPr sz="1100" b="1" baseline="0"/>
                  </a:pPr>
                  <a:endParaRPr lang="en-US"/>
                </a:p>
              </c:txPr>
            </c:dLbl>
            <c:txPr>
              <a:bodyPr/>
              <a:lstStyle/>
              <a:p>
                <a:pPr>
                  <a:defRPr sz="1100" baseline="0"/>
                </a:pPr>
                <a:endParaRPr lang="en-US"/>
              </a:p>
            </c:txPr>
            <c:showVal val="1"/>
          </c:dLbls>
          <c:cat>
            <c:strRef>
              <c:f>'SBA Charter vs. District'!$A$9:$A$12</c:f>
              <c:strCache>
                <c:ptCount val="4"/>
                <c:pt idx="0">
                  <c:v>Reading </c:v>
                </c:pt>
                <c:pt idx="1">
                  <c:v>Writing</c:v>
                </c:pt>
                <c:pt idx="2">
                  <c:v>Math</c:v>
                </c:pt>
                <c:pt idx="3">
                  <c:v>Science</c:v>
                </c:pt>
              </c:strCache>
            </c:strRef>
          </c:cat>
          <c:val>
            <c:numRef>
              <c:f>'SBA Charter vs. District'!$B$9:$B$12</c:f>
              <c:numCache>
                <c:formatCode>0%</c:formatCode>
                <c:ptCount val="4"/>
                <c:pt idx="0">
                  <c:v>0.89962962962966475</c:v>
                </c:pt>
                <c:pt idx="1">
                  <c:v>0.86703703703703705</c:v>
                </c:pt>
                <c:pt idx="2">
                  <c:v>0.81074074074074076</c:v>
                </c:pt>
                <c:pt idx="3">
                  <c:v>0.70222222222222241</c:v>
                </c:pt>
              </c:numCache>
            </c:numRef>
          </c:val>
        </c:ser>
        <c:ser>
          <c:idx val="1"/>
          <c:order val="1"/>
          <c:tx>
            <c:strRef>
              <c:f>'SBA Charter vs. District'!$C$8</c:f>
              <c:strCache>
                <c:ptCount val="1"/>
                <c:pt idx="0">
                  <c:v>District Avg</c:v>
                </c:pt>
              </c:strCache>
            </c:strRef>
          </c:tx>
          <c:spPr>
            <a:solidFill>
              <a:srgbClr val="0070C0"/>
            </a:solidFill>
          </c:spPr>
          <c:dLbls>
            <c:dLbl>
              <c:idx val="0"/>
              <c:layout>
                <c:manualLayout>
                  <c:x val="0"/>
                  <c:y val="1.1560693641619298E-2"/>
                </c:manualLayout>
              </c:layout>
              <c:showVal val="1"/>
            </c:dLbl>
            <c:dLbl>
              <c:idx val="2"/>
              <c:layout>
                <c:manualLayout>
                  <c:x val="0"/>
                  <c:y val="1.1560693641619298E-2"/>
                </c:manualLayout>
              </c:layout>
              <c:showVal val="1"/>
            </c:dLbl>
            <c:txPr>
              <a:bodyPr/>
              <a:lstStyle/>
              <a:p>
                <a:pPr>
                  <a:defRPr sz="1100" b="1" baseline="0"/>
                </a:pPr>
                <a:endParaRPr lang="en-US"/>
              </a:p>
            </c:txPr>
            <c:showVal val="1"/>
          </c:dLbls>
          <c:cat>
            <c:strRef>
              <c:f>'SBA Charter vs. District'!$A$9:$A$12</c:f>
              <c:strCache>
                <c:ptCount val="4"/>
                <c:pt idx="0">
                  <c:v>Reading </c:v>
                </c:pt>
                <c:pt idx="1">
                  <c:v>Writing</c:v>
                </c:pt>
                <c:pt idx="2">
                  <c:v>Math</c:v>
                </c:pt>
                <c:pt idx="3">
                  <c:v>Science</c:v>
                </c:pt>
              </c:strCache>
            </c:strRef>
          </c:cat>
          <c:val>
            <c:numRef>
              <c:f>'SBA Charter vs. District'!$C$9:$C$12</c:f>
              <c:numCache>
                <c:formatCode>0%</c:formatCode>
                <c:ptCount val="4"/>
                <c:pt idx="0">
                  <c:v>0.82850000000000001</c:v>
                </c:pt>
                <c:pt idx="1">
                  <c:v>0.77413333333333534</c:v>
                </c:pt>
                <c:pt idx="2">
                  <c:v>0.72290000000000065</c:v>
                </c:pt>
                <c:pt idx="3">
                  <c:v>0.5712333333333337</c:v>
                </c:pt>
              </c:numCache>
            </c:numRef>
          </c:val>
        </c:ser>
        <c:gapWidth val="75"/>
        <c:overlap val="-25"/>
        <c:axId val="73552256"/>
        <c:axId val="73553792"/>
      </c:barChart>
      <c:catAx>
        <c:axId val="73552256"/>
        <c:scaling>
          <c:orientation val="minMax"/>
        </c:scaling>
        <c:axPos val="b"/>
        <c:majorTickMark val="none"/>
        <c:tickLblPos val="nextTo"/>
        <c:txPr>
          <a:bodyPr/>
          <a:lstStyle/>
          <a:p>
            <a:pPr>
              <a:defRPr sz="1200" b="1" baseline="0"/>
            </a:pPr>
            <a:endParaRPr lang="en-US"/>
          </a:p>
        </c:txPr>
        <c:crossAx val="73553792"/>
        <c:crosses val="autoZero"/>
        <c:auto val="1"/>
        <c:lblAlgn val="ctr"/>
        <c:lblOffset val="100"/>
      </c:catAx>
      <c:valAx>
        <c:axId val="73553792"/>
        <c:scaling>
          <c:orientation val="minMax"/>
        </c:scaling>
        <c:axPos val="l"/>
        <c:majorGridlines/>
        <c:numFmt formatCode="0%" sourceLinked="1"/>
        <c:majorTickMark val="none"/>
        <c:tickLblPos val="nextTo"/>
        <c:spPr>
          <a:ln w="9525">
            <a:noFill/>
          </a:ln>
        </c:spPr>
        <c:txPr>
          <a:bodyPr/>
          <a:lstStyle/>
          <a:p>
            <a:pPr>
              <a:defRPr sz="1100" b="1" baseline="0"/>
            </a:pPr>
            <a:endParaRPr lang="en-US"/>
          </a:p>
        </c:txPr>
        <c:crossAx val="73552256"/>
        <c:crosses val="autoZero"/>
        <c:crossBetween val="between"/>
      </c:valAx>
    </c:plotArea>
    <c:legend>
      <c:legendPos val="b"/>
      <c:layout/>
      <c:txPr>
        <a:bodyPr/>
        <a:lstStyle/>
        <a:p>
          <a:pPr>
            <a:defRPr sz="1400" b="1" i="0" baseline="0"/>
          </a:pPr>
          <a:endParaRPr lang="en-US"/>
        </a:p>
      </c:txPr>
    </c:legend>
    <c:plotVisOnly val="1"/>
    <c:dispBlanksAs val="gap"/>
  </c:chart>
  <c:spPr>
    <a:solidFill>
      <a:schemeClr val="tx2">
        <a:lumMod val="20000"/>
        <a:lumOff val="80000"/>
      </a:schemeClr>
    </a:solidFill>
  </c:sp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lgn="ctr">
              <a:defRPr/>
            </a:pPr>
            <a:r>
              <a:rPr lang="en-US" dirty="0"/>
              <a:t>Terra</a:t>
            </a:r>
            <a:r>
              <a:rPr lang="en-US" baseline="0" dirty="0"/>
              <a:t>Nova 4th Quartiles (76-99)</a:t>
            </a:r>
            <a:endParaRPr lang="en-US" dirty="0"/>
          </a:p>
        </c:rich>
      </c:tx>
      <c:layout>
        <c:manualLayout>
          <c:xMode val="edge"/>
          <c:yMode val="edge"/>
          <c:x val="0.32364914455137223"/>
          <c:y val="3.2634601741110256E-2"/>
        </c:manualLayout>
      </c:layout>
    </c:title>
    <c:plotArea>
      <c:layout/>
      <c:barChart>
        <c:barDir val="col"/>
        <c:grouping val="clustered"/>
        <c:ser>
          <c:idx val="0"/>
          <c:order val="0"/>
          <c:tx>
            <c:strRef>
              <c:f>'Table 2 Data'!$B$8</c:f>
              <c:strCache>
                <c:ptCount val="1"/>
                <c:pt idx="0">
                  <c:v>Self-Selecting </c:v>
                </c:pt>
              </c:strCache>
            </c:strRef>
          </c:tx>
          <c:spPr>
            <a:solidFill>
              <a:srgbClr val="FF0000"/>
            </a:solidFill>
          </c:spPr>
          <c:dLbls>
            <c:txPr>
              <a:bodyPr/>
              <a:lstStyle/>
              <a:p>
                <a:pPr>
                  <a:defRPr sz="1100" b="1" baseline="0"/>
                </a:pPr>
                <a:endParaRPr lang="en-US"/>
              </a:p>
            </c:txPr>
            <c:showVal val="1"/>
          </c:dLbls>
          <c:cat>
            <c:strRef>
              <c:f>'Table 2 Data'!$A$9:$A$11</c:f>
              <c:strCache>
                <c:ptCount val="3"/>
                <c:pt idx="0">
                  <c:v>Reading </c:v>
                </c:pt>
                <c:pt idx="1">
                  <c:v>Language</c:v>
                </c:pt>
                <c:pt idx="2">
                  <c:v>Math</c:v>
                </c:pt>
              </c:strCache>
            </c:strRef>
          </c:cat>
          <c:val>
            <c:numRef>
              <c:f>'Table 2 Data'!$B$9:$B$11</c:f>
              <c:numCache>
                <c:formatCode>0%</c:formatCode>
                <c:ptCount val="3"/>
                <c:pt idx="0">
                  <c:v>0.41615185185185188</c:v>
                </c:pt>
                <c:pt idx="1">
                  <c:v>0.41615185185185188</c:v>
                </c:pt>
                <c:pt idx="2">
                  <c:v>0.31173703703703676</c:v>
                </c:pt>
              </c:numCache>
            </c:numRef>
          </c:val>
        </c:ser>
        <c:ser>
          <c:idx val="1"/>
          <c:order val="1"/>
          <c:tx>
            <c:strRef>
              <c:f>'Table 2 Data'!$C$8</c:f>
              <c:strCache>
                <c:ptCount val="1"/>
                <c:pt idx="0">
                  <c:v>District</c:v>
                </c:pt>
              </c:strCache>
            </c:strRef>
          </c:tx>
          <c:spPr>
            <a:solidFill>
              <a:srgbClr val="0070C0"/>
            </a:solidFill>
          </c:spPr>
          <c:dLbls>
            <c:txPr>
              <a:bodyPr/>
              <a:lstStyle/>
              <a:p>
                <a:pPr>
                  <a:defRPr sz="1100" b="1" baseline="0"/>
                </a:pPr>
                <a:endParaRPr lang="en-US"/>
              </a:p>
            </c:txPr>
            <c:showVal val="1"/>
          </c:dLbls>
          <c:cat>
            <c:strRef>
              <c:f>'Table 2 Data'!$A$9:$A$11</c:f>
              <c:strCache>
                <c:ptCount val="3"/>
                <c:pt idx="0">
                  <c:v>Reading </c:v>
                </c:pt>
                <c:pt idx="1">
                  <c:v>Language</c:v>
                </c:pt>
                <c:pt idx="2">
                  <c:v>Math</c:v>
                </c:pt>
              </c:strCache>
            </c:strRef>
          </c:cat>
          <c:val>
            <c:numRef>
              <c:f>'Table 2 Data'!$C$9:$C$11</c:f>
              <c:numCache>
                <c:formatCode>0%</c:formatCode>
                <c:ptCount val="3"/>
                <c:pt idx="0">
                  <c:v>0.16921851851851868</c:v>
                </c:pt>
                <c:pt idx="1">
                  <c:v>0.16268518518518579</c:v>
                </c:pt>
                <c:pt idx="2">
                  <c:v>6.9237037037040636E-2</c:v>
                </c:pt>
              </c:numCache>
            </c:numRef>
          </c:val>
        </c:ser>
        <c:gapWidth val="75"/>
        <c:overlap val="-25"/>
        <c:axId val="69574016"/>
        <c:axId val="73585792"/>
      </c:barChart>
      <c:catAx>
        <c:axId val="69574016"/>
        <c:scaling>
          <c:orientation val="minMax"/>
        </c:scaling>
        <c:axPos val="b"/>
        <c:majorTickMark val="none"/>
        <c:tickLblPos val="nextTo"/>
        <c:txPr>
          <a:bodyPr/>
          <a:lstStyle/>
          <a:p>
            <a:pPr>
              <a:defRPr sz="1200" b="1" i="0" baseline="0"/>
            </a:pPr>
            <a:endParaRPr lang="en-US"/>
          </a:p>
        </c:txPr>
        <c:crossAx val="73585792"/>
        <c:crosses val="autoZero"/>
        <c:auto val="1"/>
        <c:lblAlgn val="ctr"/>
        <c:lblOffset val="100"/>
      </c:catAx>
      <c:valAx>
        <c:axId val="73585792"/>
        <c:scaling>
          <c:orientation val="minMax"/>
        </c:scaling>
        <c:axPos val="l"/>
        <c:majorGridlines/>
        <c:numFmt formatCode="0%" sourceLinked="1"/>
        <c:majorTickMark val="none"/>
        <c:tickLblPos val="nextTo"/>
        <c:spPr>
          <a:ln w="9525">
            <a:noFill/>
          </a:ln>
        </c:spPr>
        <c:txPr>
          <a:bodyPr/>
          <a:lstStyle/>
          <a:p>
            <a:pPr>
              <a:defRPr sz="1200" b="1" i="0" baseline="0"/>
            </a:pPr>
            <a:endParaRPr lang="en-US"/>
          </a:p>
        </c:txPr>
        <c:crossAx val="69574016"/>
        <c:crosses val="autoZero"/>
        <c:crossBetween val="between"/>
      </c:valAx>
    </c:plotArea>
    <c:legend>
      <c:legendPos val="b"/>
      <c:layout/>
      <c:txPr>
        <a:bodyPr/>
        <a:lstStyle/>
        <a:p>
          <a:pPr>
            <a:defRPr sz="1400" b="1" i="0" baseline="0"/>
          </a:pPr>
          <a:endParaRPr lang="en-US"/>
        </a:p>
      </c:txPr>
    </c:legend>
    <c:plotVisOnly val="1"/>
    <c:dispBlanksAs val="gap"/>
  </c:chart>
  <c:spPr>
    <a:solidFill>
      <a:schemeClr val="tx2">
        <a:lumMod val="20000"/>
        <a:lumOff val="80000"/>
      </a:schemeClr>
    </a:solidFill>
  </c:sp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lgn="ctr">
              <a:defRPr/>
            </a:pPr>
            <a:r>
              <a:rPr lang="en-US" dirty="0"/>
              <a:t>ED</a:t>
            </a:r>
            <a:r>
              <a:rPr lang="en-US" baseline="0" dirty="0"/>
              <a:t>S and LEP </a:t>
            </a:r>
            <a:r>
              <a:rPr lang="en-US" baseline="0" dirty="0" smtClean="0"/>
              <a:t>Percentage Enrolled Self-Selecting and Traditional Based </a:t>
            </a:r>
            <a:endParaRPr lang="en-US" dirty="0"/>
          </a:p>
        </c:rich>
      </c:tx>
      <c:layout>
        <c:manualLayout>
          <c:xMode val="edge"/>
          <c:yMode val="edge"/>
          <c:x val="0.11843843843843846"/>
          <c:y val="2.5637923308367012E-2"/>
        </c:manualLayout>
      </c:layout>
    </c:title>
    <c:plotArea>
      <c:layout/>
      <c:barChart>
        <c:barDir val="col"/>
        <c:grouping val="clustered"/>
        <c:ser>
          <c:idx val="0"/>
          <c:order val="0"/>
          <c:tx>
            <c:strRef>
              <c:f>'SS District EDS'!$E$4</c:f>
              <c:strCache>
                <c:ptCount val="1"/>
                <c:pt idx="0">
                  <c:v>Traditional K-6</c:v>
                </c:pt>
              </c:strCache>
            </c:strRef>
          </c:tx>
          <c:spPr>
            <a:solidFill>
              <a:srgbClr val="0070C0"/>
            </a:solidFill>
          </c:spPr>
          <c:dLbls>
            <c:dLbl>
              <c:idx val="5"/>
              <c:layout>
                <c:manualLayout>
                  <c:x val="0"/>
                  <c:y val="1.320132356262144E-2"/>
                </c:manualLayout>
              </c:layout>
              <c:showVal val="1"/>
            </c:dLbl>
            <c:txPr>
              <a:bodyPr/>
              <a:lstStyle/>
              <a:p>
                <a:pPr>
                  <a:defRPr b="1" i="0" baseline="0"/>
                </a:pPr>
                <a:endParaRPr lang="en-US"/>
              </a:p>
            </c:txPr>
            <c:showVal val="1"/>
          </c:dLbls>
          <c:cat>
            <c:strRef>
              <c:f>'SS District EDS'!$F$3:$K$3</c:f>
              <c:strCache>
                <c:ptCount val="6"/>
                <c:pt idx="0">
                  <c:v>2007-08 EDS</c:v>
                </c:pt>
                <c:pt idx="1">
                  <c:v>2007-08 LEP</c:v>
                </c:pt>
                <c:pt idx="2">
                  <c:v>2008-09 EDS</c:v>
                </c:pt>
                <c:pt idx="3">
                  <c:v>2008-09 LEP</c:v>
                </c:pt>
                <c:pt idx="4">
                  <c:v>2009-10 EDS</c:v>
                </c:pt>
                <c:pt idx="5">
                  <c:v>2009-10 LEP</c:v>
                </c:pt>
              </c:strCache>
            </c:strRef>
          </c:cat>
          <c:val>
            <c:numRef>
              <c:f>'SS District EDS'!$F$4:$K$4</c:f>
              <c:numCache>
                <c:formatCode>0%</c:formatCode>
                <c:ptCount val="6"/>
                <c:pt idx="0">
                  <c:v>0.45118097880161984</c:v>
                </c:pt>
                <c:pt idx="1">
                  <c:v>0.19278752514035088</c:v>
                </c:pt>
                <c:pt idx="2">
                  <c:v>0.44323333333333204</c:v>
                </c:pt>
                <c:pt idx="3">
                  <c:v>0.20163465489473689</c:v>
                </c:pt>
                <c:pt idx="4">
                  <c:v>0.50086315789473657</c:v>
                </c:pt>
                <c:pt idx="5">
                  <c:v>0.17082800896491232</c:v>
                </c:pt>
              </c:numCache>
            </c:numRef>
          </c:val>
        </c:ser>
        <c:ser>
          <c:idx val="1"/>
          <c:order val="1"/>
          <c:tx>
            <c:strRef>
              <c:f>'SS District EDS'!$E$5</c:f>
              <c:strCache>
                <c:ptCount val="1"/>
                <c:pt idx="0">
                  <c:v>Self-Selecting K-6</c:v>
                </c:pt>
              </c:strCache>
            </c:strRef>
          </c:tx>
          <c:spPr>
            <a:solidFill>
              <a:srgbClr val="FF0000"/>
            </a:solidFill>
          </c:spPr>
          <c:dLbls>
            <c:dLbl>
              <c:idx val="1"/>
              <c:layout>
                <c:manualLayout>
                  <c:x val="7.5075075075075066E-3"/>
                  <c:y val="1.0424268612764867E-2"/>
                </c:manualLayout>
              </c:layout>
              <c:showVal val="1"/>
            </c:dLbl>
            <c:dLbl>
              <c:idx val="3"/>
              <c:layout>
                <c:manualLayout>
                  <c:x val="4.5045045045045053E-3"/>
                  <c:y val="8.130081300813009E-3"/>
                </c:manualLayout>
              </c:layout>
              <c:showVal val="1"/>
            </c:dLbl>
            <c:dLbl>
              <c:idx val="5"/>
              <c:layout>
                <c:manualLayout>
                  <c:x val="3.0030030030030051E-3"/>
                  <c:y val="1.0061775814608615E-3"/>
                </c:manualLayout>
              </c:layout>
              <c:showVal val="1"/>
            </c:dLbl>
            <c:txPr>
              <a:bodyPr/>
              <a:lstStyle/>
              <a:p>
                <a:pPr>
                  <a:defRPr b="1" i="0" baseline="0"/>
                </a:pPr>
                <a:endParaRPr lang="en-US"/>
              </a:p>
            </c:txPr>
            <c:showVal val="1"/>
          </c:dLbls>
          <c:cat>
            <c:strRef>
              <c:f>'SS District EDS'!$F$3:$K$3</c:f>
              <c:strCache>
                <c:ptCount val="6"/>
                <c:pt idx="0">
                  <c:v>2007-08 EDS</c:v>
                </c:pt>
                <c:pt idx="1">
                  <c:v>2007-08 LEP</c:v>
                </c:pt>
                <c:pt idx="2">
                  <c:v>2008-09 EDS</c:v>
                </c:pt>
                <c:pt idx="3">
                  <c:v>2008-09 LEP</c:v>
                </c:pt>
                <c:pt idx="4">
                  <c:v>2009-10 EDS</c:v>
                </c:pt>
                <c:pt idx="5">
                  <c:v>2009-10 LEP</c:v>
                </c:pt>
              </c:strCache>
            </c:strRef>
          </c:cat>
          <c:val>
            <c:numRef>
              <c:f>'SS District EDS'!$F$5:$K$5</c:f>
              <c:numCache>
                <c:formatCode>0%</c:formatCode>
                <c:ptCount val="6"/>
                <c:pt idx="0">
                  <c:v>0.14139424752098925</c:v>
                </c:pt>
                <c:pt idx="1">
                  <c:v>7.5609973222222224E-2</c:v>
                </c:pt>
                <c:pt idx="2">
                  <c:v>0.11061111111111112</c:v>
                </c:pt>
                <c:pt idx="3">
                  <c:v>8.3839944444444564E-2</c:v>
                </c:pt>
                <c:pt idx="4">
                  <c:v>0.13319999999999999</c:v>
                </c:pt>
                <c:pt idx="5">
                  <c:v>5.1042678555555554E-2</c:v>
                </c:pt>
              </c:numCache>
            </c:numRef>
          </c:val>
        </c:ser>
        <c:gapWidth val="75"/>
        <c:overlap val="-25"/>
        <c:axId val="69621248"/>
        <c:axId val="69622784"/>
      </c:barChart>
      <c:catAx>
        <c:axId val="69621248"/>
        <c:scaling>
          <c:orientation val="minMax"/>
        </c:scaling>
        <c:axPos val="b"/>
        <c:numFmt formatCode="General" sourceLinked="1"/>
        <c:majorTickMark val="none"/>
        <c:tickLblPos val="nextTo"/>
        <c:txPr>
          <a:bodyPr/>
          <a:lstStyle/>
          <a:p>
            <a:pPr>
              <a:defRPr b="1" i="0" baseline="0"/>
            </a:pPr>
            <a:endParaRPr lang="en-US"/>
          </a:p>
        </c:txPr>
        <c:crossAx val="69622784"/>
        <c:crosses val="autoZero"/>
        <c:auto val="1"/>
        <c:lblAlgn val="ctr"/>
        <c:lblOffset val="100"/>
      </c:catAx>
      <c:valAx>
        <c:axId val="69622784"/>
        <c:scaling>
          <c:orientation val="minMax"/>
        </c:scaling>
        <c:axPos val="l"/>
        <c:majorGridlines/>
        <c:numFmt formatCode="0%" sourceLinked="1"/>
        <c:majorTickMark val="none"/>
        <c:tickLblPos val="nextTo"/>
        <c:spPr>
          <a:ln w="9525">
            <a:noFill/>
          </a:ln>
        </c:spPr>
        <c:txPr>
          <a:bodyPr/>
          <a:lstStyle/>
          <a:p>
            <a:pPr>
              <a:defRPr b="1" i="0" baseline="0"/>
            </a:pPr>
            <a:endParaRPr lang="en-US"/>
          </a:p>
        </c:txPr>
        <c:crossAx val="69621248"/>
        <c:crosses val="autoZero"/>
        <c:crossBetween val="between"/>
      </c:valAx>
    </c:plotArea>
    <c:legend>
      <c:legendPos val="b"/>
      <c:layout/>
      <c:txPr>
        <a:bodyPr/>
        <a:lstStyle/>
        <a:p>
          <a:pPr>
            <a:defRPr b="1" i="0" baseline="0"/>
          </a:pPr>
          <a:endParaRPr lang="en-US"/>
        </a:p>
      </c:txPr>
    </c:legend>
    <c:plotVisOnly val="1"/>
  </c:chart>
  <c:spPr>
    <a:solidFill>
      <a:schemeClr val="tx2">
        <a:lumMod val="20000"/>
        <a:lumOff val="80000"/>
      </a:schemeClr>
    </a:solidFill>
  </c:sp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a:pPr>
            <a:r>
              <a:rPr lang="en-US" dirty="0" smtClean="0"/>
              <a:t>EDS and LEP Percentage Enrolled </a:t>
            </a:r>
            <a:r>
              <a:rPr lang="en-US" sz="1800" b="1" i="0" u="none" strike="noStrike" baseline="0" dirty="0" smtClean="0"/>
              <a:t>Top Five SS and Traditional Based </a:t>
            </a:r>
            <a:r>
              <a:rPr lang="en-US" dirty="0" smtClean="0"/>
              <a:t> </a:t>
            </a:r>
            <a:endParaRPr lang="en-US" dirty="0"/>
          </a:p>
        </c:rich>
      </c:tx>
    </c:title>
    <c:plotArea>
      <c:layout/>
      <c:barChart>
        <c:barDir val="col"/>
        <c:grouping val="clustered"/>
        <c:ser>
          <c:idx val="0"/>
          <c:order val="0"/>
          <c:tx>
            <c:strRef>
              <c:f>'Top Five SS to Traditional'!$E$2</c:f>
              <c:strCache>
                <c:ptCount val="1"/>
                <c:pt idx="0">
                  <c:v>Traditional K-6</c:v>
                </c:pt>
              </c:strCache>
            </c:strRef>
          </c:tx>
          <c:spPr>
            <a:solidFill>
              <a:srgbClr val="0070C0"/>
            </a:solidFill>
          </c:spPr>
          <c:dLbls>
            <c:dLbl>
              <c:idx val="1"/>
              <c:layout>
                <c:manualLayout>
                  <c:x val="7.5329551961178434E-3"/>
                  <c:y val="7.3059360730593614E-3"/>
                </c:manualLayout>
              </c:layout>
              <c:showVal val="1"/>
            </c:dLbl>
            <c:dLbl>
              <c:idx val="2"/>
              <c:layout>
                <c:manualLayout>
                  <c:x val="0"/>
                  <c:y val="1.0958904109589039E-2"/>
                </c:manualLayout>
              </c:layout>
              <c:showVal val="1"/>
            </c:dLbl>
            <c:txPr>
              <a:bodyPr/>
              <a:lstStyle/>
              <a:p>
                <a:pPr>
                  <a:defRPr sz="1010" b="1" i="0" baseline="0"/>
                </a:pPr>
                <a:endParaRPr lang="en-US"/>
              </a:p>
            </c:txPr>
            <c:showVal val="1"/>
          </c:dLbls>
          <c:cat>
            <c:strRef>
              <c:f>'Top Five SS to Traditional'!$F$1:$K$1</c:f>
              <c:strCache>
                <c:ptCount val="6"/>
                <c:pt idx="0">
                  <c:v>2007-2008 EDS </c:v>
                </c:pt>
                <c:pt idx="1">
                  <c:v>2007-2008 LEP</c:v>
                </c:pt>
                <c:pt idx="2">
                  <c:v>2008-2009 EDS</c:v>
                </c:pt>
                <c:pt idx="3">
                  <c:v>2008-2009 LEP</c:v>
                </c:pt>
                <c:pt idx="4">
                  <c:v>2009-2010 EDS</c:v>
                </c:pt>
                <c:pt idx="5">
                  <c:v>2009-2010 LEP</c:v>
                </c:pt>
              </c:strCache>
            </c:strRef>
          </c:cat>
          <c:val>
            <c:numRef>
              <c:f>'Top Five SS to Traditional'!$F$2:$K$2</c:f>
              <c:numCache>
                <c:formatCode>0%</c:formatCode>
                <c:ptCount val="6"/>
                <c:pt idx="0">
                  <c:v>0.45118097880161973</c:v>
                </c:pt>
                <c:pt idx="1">
                  <c:v>0.19278752514035088</c:v>
                </c:pt>
                <c:pt idx="2">
                  <c:v>0.44323333333333209</c:v>
                </c:pt>
                <c:pt idx="3">
                  <c:v>0.20163465489473689</c:v>
                </c:pt>
                <c:pt idx="4">
                  <c:v>0.50086315789473657</c:v>
                </c:pt>
                <c:pt idx="5">
                  <c:v>0.17082800896491232</c:v>
                </c:pt>
              </c:numCache>
            </c:numRef>
          </c:val>
        </c:ser>
        <c:ser>
          <c:idx val="1"/>
          <c:order val="1"/>
          <c:tx>
            <c:strRef>
              <c:f>'Top Five SS to Traditional'!$E$3</c:f>
              <c:strCache>
                <c:ptCount val="1"/>
                <c:pt idx="0">
                  <c:v>Top Five SS </c:v>
                </c:pt>
              </c:strCache>
            </c:strRef>
          </c:tx>
          <c:spPr>
            <a:solidFill>
              <a:srgbClr val="FF0000"/>
            </a:solidFill>
          </c:spPr>
          <c:dLbls>
            <c:dLbl>
              <c:idx val="0"/>
              <c:layout>
                <c:manualLayout>
                  <c:x val="7.5329551961178434E-3"/>
                  <c:y val="0"/>
                </c:manualLayout>
              </c:layout>
              <c:showVal val="1"/>
            </c:dLbl>
            <c:dLbl>
              <c:idx val="1"/>
              <c:layout>
                <c:manualLayout>
                  <c:x val="2.5109850653726082E-3"/>
                  <c:y val="-1.0958904109589039E-2"/>
                </c:manualLayout>
              </c:layout>
              <c:showVal val="1"/>
            </c:dLbl>
            <c:dLbl>
              <c:idx val="2"/>
              <c:layout>
                <c:manualLayout>
                  <c:x val="7.5329551961178434E-3"/>
                  <c:y val="0"/>
                </c:manualLayout>
              </c:layout>
              <c:showVal val="1"/>
            </c:dLbl>
            <c:txPr>
              <a:bodyPr/>
              <a:lstStyle/>
              <a:p>
                <a:pPr>
                  <a:defRPr b="1" i="0" baseline="0"/>
                </a:pPr>
                <a:endParaRPr lang="en-US"/>
              </a:p>
            </c:txPr>
            <c:showVal val="1"/>
          </c:dLbls>
          <c:cat>
            <c:strRef>
              <c:f>'Top Five SS to Traditional'!$F$1:$K$1</c:f>
              <c:strCache>
                <c:ptCount val="6"/>
                <c:pt idx="0">
                  <c:v>2007-2008 EDS </c:v>
                </c:pt>
                <c:pt idx="1">
                  <c:v>2007-2008 LEP</c:v>
                </c:pt>
                <c:pt idx="2">
                  <c:v>2008-2009 EDS</c:v>
                </c:pt>
                <c:pt idx="3">
                  <c:v>2008-2009 LEP</c:v>
                </c:pt>
                <c:pt idx="4">
                  <c:v>2009-2010 EDS</c:v>
                </c:pt>
                <c:pt idx="5">
                  <c:v>2009-2010 LEP</c:v>
                </c:pt>
              </c:strCache>
            </c:strRef>
          </c:cat>
          <c:val>
            <c:numRef>
              <c:f>'Top Five SS to Traditional'!$F$3:$K$3</c:f>
              <c:numCache>
                <c:formatCode>0%</c:formatCode>
                <c:ptCount val="6"/>
                <c:pt idx="0">
                  <c:v>9.9982327809540972E-2</c:v>
                </c:pt>
                <c:pt idx="1">
                  <c:v>8.3920307200000266E-2</c:v>
                </c:pt>
                <c:pt idx="2">
                  <c:v>7.5999999999999998E-2</c:v>
                </c:pt>
                <c:pt idx="3">
                  <c:v>9.7860261000000004E-2</c:v>
                </c:pt>
                <c:pt idx="4">
                  <c:v>0.10189999999999998</c:v>
                </c:pt>
                <c:pt idx="5">
                  <c:v>5.7487515000000024E-2</c:v>
                </c:pt>
              </c:numCache>
            </c:numRef>
          </c:val>
        </c:ser>
        <c:gapWidth val="75"/>
        <c:overlap val="-25"/>
        <c:axId val="74412800"/>
        <c:axId val="74414336"/>
      </c:barChart>
      <c:catAx>
        <c:axId val="74412800"/>
        <c:scaling>
          <c:orientation val="minMax"/>
        </c:scaling>
        <c:axPos val="b"/>
        <c:majorTickMark val="none"/>
        <c:tickLblPos val="nextTo"/>
        <c:txPr>
          <a:bodyPr/>
          <a:lstStyle/>
          <a:p>
            <a:pPr>
              <a:defRPr b="1" i="0" baseline="0"/>
            </a:pPr>
            <a:endParaRPr lang="en-US"/>
          </a:p>
        </c:txPr>
        <c:crossAx val="74414336"/>
        <c:crosses val="autoZero"/>
        <c:auto val="1"/>
        <c:lblAlgn val="ctr"/>
        <c:lblOffset val="100"/>
      </c:catAx>
      <c:valAx>
        <c:axId val="74414336"/>
        <c:scaling>
          <c:orientation val="minMax"/>
        </c:scaling>
        <c:axPos val="l"/>
        <c:majorGridlines/>
        <c:numFmt formatCode="0%" sourceLinked="1"/>
        <c:majorTickMark val="none"/>
        <c:tickLblPos val="nextTo"/>
        <c:spPr>
          <a:ln w="9525">
            <a:noFill/>
          </a:ln>
        </c:spPr>
        <c:txPr>
          <a:bodyPr/>
          <a:lstStyle/>
          <a:p>
            <a:pPr>
              <a:defRPr b="1" i="0" baseline="0"/>
            </a:pPr>
            <a:endParaRPr lang="en-US"/>
          </a:p>
        </c:txPr>
        <c:crossAx val="74412800"/>
        <c:crosses val="autoZero"/>
        <c:crossBetween val="between"/>
      </c:valAx>
    </c:plotArea>
    <c:legend>
      <c:legendPos val="b"/>
      <c:txPr>
        <a:bodyPr/>
        <a:lstStyle/>
        <a:p>
          <a:pPr>
            <a:defRPr b="1" i="0" baseline="0"/>
          </a:pPr>
          <a:endParaRPr lang="en-US"/>
        </a:p>
      </c:txPr>
    </c:legend>
    <c:plotVisOnly val="1"/>
  </c:chart>
  <c:spPr>
    <a:solidFill>
      <a:schemeClr val="tx2">
        <a:lumMod val="20000"/>
        <a:lumOff val="80000"/>
      </a:schemeClr>
    </a:solidFill>
  </c:sp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E62ED42-FB65-40B4-9437-7A14E2EB946E}" type="datetimeFigureOut">
              <a:rPr lang="en-US" smtClean="0"/>
              <a:pPr/>
              <a:t>7/26/2012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BF2DBAD-C8F6-4CF5-9E5E-150BA1FA5F2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BF2DBAD-C8F6-4CF5-9E5E-150BA1FA5F2C}"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Number of Languages spoken</a:t>
            </a:r>
            <a:r>
              <a:rPr lang="en-US" baseline="0" dirty="0" smtClean="0"/>
              <a:t> at home</a:t>
            </a:r>
            <a:endParaRPr lang="en-US" dirty="0"/>
          </a:p>
        </p:txBody>
      </p:sp>
      <p:sp>
        <p:nvSpPr>
          <p:cNvPr id="4" name="Slide Number Placeholder 3"/>
          <p:cNvSpPr>
            <a:spLocks noGrp="1"/>
          </p:cNvSpPr>
          <p:nvPr>
            <p:ph type="sldNum" sz="quarter" idx="10"/>
          </p:nvPr>
        </p:nvSpPr>
        <p:spPr/>
        <p:txBody>
          <a:bodyPr/>
          <a:lstStyle/>
          <a:p>
            <a:fld id="{9BF2DBAD-C8F6-4CF5-9E5E-150BA1FA5F2C}" type="slidenum">
              <a:rPr lang="en-US" smtClean="0"/>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Two competing hypotheses are: </a:t>
            </a:r>
            <a:r>
              <a:rPr lang="en-US" baseline="0" dirty="0" smtClean="0"/>
              <a:t> </a:t>
            </a:r>
            <a:r>
              <a:rPr lang="en-US" dirty="0" smtClean="0"/>
              <a:t> </a:t>
            </a:r>
            <a:endParaRPr lang="en-US" dirty="0"/>
          </a:p>
        </p:txBody>
      </p:sp>
      <p:sp>
        <p:nvSpPr>
          <p:cNvPr id="4" name="Slide Number Placeholder 3"/>
          <p:cNvSpPr>
            <a:spLocks noGrp="1"/>
          </p:cNvSpPr>
          <p:nvPr>
            <p:ph type="sldNum" sz="quarter" idx="10"/>
          </p:nvPr>
        </p:nvSpPr>
        <p:spPr/>
        <p:txBody>
          <a:bodyPr/>
          <a:lstStyle/>
          <a:p>
            <a:fld id="{9BF2DBAD-C8F6-4CF5-9E5E-150BA1FA5F2C}" type="slidenum">
              <a:rPr lang="en-US" smtClean="0"/>
              <a:pPr/>
              <a:t>12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Get</a:t>
            </a:r>
            <a:r>
              <a:rPr lang="en-US" baseline="0" dirty="0" smtClean="0"/>
              <a:t> rid of </a:t>
            </a:r>
            <a:r>
              <a:rPr lang="en-US" dirty="0" smtClean="0"/>
              <a:t>General</a:t>
            </a:r>
            <a:r>
              <a:rPr lang="en-US" baseline="0" dirty="0" smtClean="0"/>
              <a:t> Random effects model</a:t>
            </a:r>
            <a:endParaRPr lang="en-US" dirty="0"/>
          </a:p>
        </p:txBody>
      </p:sp>
      <p:sp>
        <p:nvSpPr>
          <p:cNvPr id="4" name="Slide Number Placeholder 3"/>
          <p:cNvSpPr>
            <a:spLocks noGrp="1"/>
          </p:cNvSpPr>
          <p:nvPr>
            <p:ph type="sldNum" sz="quarter" idx="10"/>
          </p:nvPr>
        </p:nvSpPr>
        <p:spPr/>
        <p:txBody>
          <a:bodyPr/>
          <a:lstStyle/>
          <a:p>
            <a:fld id="{9BF2DBAD-C8F6-4CF5-9E5E-150BA1FA5F2C}" type="slidenum">
              <a:rPr lang="en-US" smtClean="0"/>
              <a:pPr/>
              <a:t>13</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Dependent Variables</a:t>
            </a:r>
            <a:r>
              <a:rPr lang="en-US" baseline="0" dirty="0" smtClean="0"/>
              <a:t> are: </a:t>
            </a:r>
          </a:p>
          <a:p>
            <a:r>
              <a:rPr lang="en-US" sz="1200" baseline="0" dirty="0" smtClean="0"/>
              <a:t>- </a:t>
            </a:r>
            <a:r>
              <a:rPr lang="en-US" sz="1200" dirty="0" smtClean="0"/>
              <a:t>SBA:</a:t>
            </a:r>
            <a:r>
              <a:rPr lang="en-US" sz="1200" baseline="0" dirty="0" smtClean="0"/>
              <a:t> are standards based assessments State norm tests which starting at 3</a:t>
            </a:r>
            <a:r>
              <a:rPr lang="en-US" sz="1200" baseline="30000" dirty="0" smtClean="0"/>
              <a:t>rd</a:t>
            </a:r>
            <a:r>
              <a:rPr lang="en-US" sz="1200" baseline="0" dirty="0" smtClean="0"/>
              <a:t> grade students take every spring which measure grade proficiency for subjects such as reading, math, writing, and science </a:t>
            </a:r>
          </a:p>
          <a:p>
            <a:pPr>
              <a:buFontTx/>
              <a:buChar char="-"/>
            </a:pPr>
            <a:r>
              <a:rPr lang="en-US" baseline="0" dirty="0" err="1" smtClean="0"/>
              <a:t>TerraNovas</a:t>
            </a:r>
            <a:r>
              <a:rPr lang="en-US" baseline="0" dirty="0" smtClean="0"/>
              <a:t> are Nationally norm test which only 5</a:t>
            </a:r>
            <a:r>
              <a:rPr lang="en-US" baseline="30000" dirty="0" smtClean="0"/>
              <a:t>th</a:t>
            </a:r>
            <a:r>
              <a:rPr lang="en-US" baseline="0" dirty="0" smtClean="0"/>
              <a:t> graders take each spring. </a:t>
            </a:r>
          </a:p>
          <a:p>
            <a:pPr>
              <a:buFontTx/>
              <a:buNone/>
            </a:pPr>
            <a:r>
              <a:rPr lang="en-US" baseline="0" dirty="0" smtClean="0"/>
              <a:t>My Independent Variables are  </a:t>
            </a:r>
          </a:p>
          <a:p>
            <a:pPr>
              <a:buFontTx/>
              <a:buNone/>
            </a:pPr>
            <a:r>
              <a:rPr lang="en-US" baseline="0" dirty="0" smtClean="0"/>
              <a:t>Consist of three separates groups variables. The first set of control variables includes parental effects these are  </a:t>
            </a:r>
            <a:endParaRPr lang="en-US" dirty="0"/>
          </a:p>
        </p:txBody>
      </p:sp>
      <p:sp>
        <p:nvSpPr>
          <p:cNvPr id="4" name="Slide Number Placeholder 3"/>
          <p:cNvSpPr>
            <a:spLocks noGrp="1"/>
          </p:cNvSpPr>
          <p:nvPr>
            <p:ph type="sldNum" sz="quarter" idx="10"/>
          </p:nvPr>
        </p:nvSpPr>
        <p:spPr/>
        <p:txBody>
          <a:bodyPr/>
          <a:lstStyle/>
          <a:p>
            <a:fld id="{9BF2DBAD-C8F6-4CF5-9E5E-150BA1FA5F2C}" type="slidenum">
              <a:rPr lang="en-US" smtClean="0"/>
              <a:pPr/>
              <a:t>14</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u="sng" dirty="0" smtClean="0"/>
              <a:t>Interpret</a:t>
            </a:r>
            <a:r>
              <a:rPr lang="en-US" u="sng" baseline="0" dirty="0" smtClean="0"/>
              <a:t> the coefficient on Self-Selecting</a:t>
            </a:r>
            <a:endParaRPr lang="en-US" u="sng" dirty="0" smtClean="0"/>
          </a:p>
          <a:p>
            <a:r>
              <a:rPr lang="en-US" dirty="0" smtClean="0"/>
              <a:t>The first regression is the random</a:t>
            </a:r>
            <a:r>
              <a:rPr lang="en-US" baseline="0" dirty="0" smtClean="0"/>
              <a:t> school effects along with time variables. No independent variables are added at this point in the regression. </a:t>
            </a:r>
          </a:p>
          <a:p>
            <a:endParaRPr lang="en-US" baseline="0" dirty="0" smtClean="0"/>
          </a:p>
          <a:p>
            <a:r>
              <a:rPr lang="en-US" baseline="0" dirty="0" smtClean="0"/>
              <a:t>Self-selecting is a dummy compared to a traditional school. You see that the coefficients for all subjects are positive and significant. Not all are large. </a:t>
            </a:r>
          </a:p>
          <a:p>
            <a:endParaRPr lang="en-US" baseline="0" dirty="0" smtClean="0"/>
          </a:p>
          <a:p>
            <a:r>
              <a:rPr lang="en-US" baseline="0" dirty="0" smtClean="0"/>
              <a:t>Essentially the coefficient on self-selecting says that self-selecting schools are about 10% more proficient in reading, writing, and math. And 28% more proficient in science.</a:t>
            </a:r>
          </a:p>
          <a:p>
            <a:endParaRPr lang="en-US" baseline="0" dirty="0" smtClean="0"/>
          </a:p>
          <a:p>
            <a:r>
              <a:rPr lang="en-US" baseline="0" dirty="0" smtClean="0"/>
              <a:t>Conclusion: Self-selecting schools better and it is significant</a:t>
            </a:r>
            <a:endParaRPr lang="en-US" dirty="0"/>
          </a:p>
        </p:txBody>
      </p:sp>
      <p:sp>
        <p:nvSpPr>
          <p:cNvPr id="4" name="Slide Number Placeholder 3"/>
          <p:cNvSpPr>
            <a:spLocks noGrp="1"/>
          </p:cNvSpPr>
          <p:nvPr>
            <p:ph type="sldNum" sz="quarter" idx="10"/>
          </p:nvPr>
        </p:nvSpPr>
        <p:spPr/>
        <p:txBody>
          <a:bodyPr/>
          <a:lstStyle/>
          <a:p>
            <a:fld id="{9BF2DBAD-C8F6-4CF5-9E5E-150BA1FA5F2C}" type="slidenum">
              <a:rPr lang="en-US" smtClean="0"/>
              <a:pPr/>
              <a:t>15</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BF2DBAD-C8F6-4CF5-9E5E-150BA1FA5F2C}" type="slidenum">
              <a:rPr lang="en-US" smtClean="0"/>
              <a:pPr/>
              <a:t>16</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BF2DBAD-C8F6-4CF5-9E5E-150BA1FA5F2C}" type="slidenum">
              <a:rPr lang="en-US" smtClean="0"/>
              <a:pPr/>
              <a:t>17</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KEY take home point: After</a:t>
            </a:r>
            <a:r>
              <a:rPr lang="en-US" baseline="0" dirty="0" smtClean="0"/>
              <a:t> controlling for all variables the coefficient a self-selecting school is zero or the advantage of a self-selecting schools is  </a:t>
            </a:r>
          </a:p>
          <a:p>
            <a:r>
              <a:rPr lang="en-US" dirty="0" smtClean="0"/>
              <a:t>At bottom *</a:t>
            </a:r>
            <a:r>
              <a:rPr lang="en-US" baseline="0" dirty="0" smtClean="0"/>
              <a:t> Includes all variables</a:t>
            </a:r>
          </a:p>
          <a:p>
            <a:r>
              <a:rPr lang="en-US" u="sng" dirty="0" smtClean="0"/>
              <a:t>Briefly describe</a:t>
            </a:r>
            <a:r>
              <a:rPr lang="en-US" u="sng" baseline="0" dirty="0" smtClean="0"/>
              <a:t> </a:t>
            </a:r>
            <a:r>
              <a:rPr lang="en-US" u="sng" baseline="0" dirty="0" err="1" smtClean="0"/>
              <a:t>eds</a:t>
            </a:r>
            <a:r>
              <a:rPr lang="en-US" u="sng" baseline="0" dirty="0" smtClean="0"/>
              <a:t> and LEP</a:t>
            </a:r>
            <a:endParaRPr lang="en-US" u="sng" dirty="0" smtClean="0"/>
          </a:p>
          <a:p>
            <a:r>
              <a:rPr lang="en-US" dirty="0" smtClean="0"/>
              <a:t>After</a:t>
            </a:r>
            <a:r>
              <a:rPr lang="en-US" baseline="0" dirty="0" smtClean="0"/>
              <a:t> adding the student controls we see that essentially that the coefficient  on self-selecting is essentially zero. </a:t>
            </a:r>
            <a:endParaRPr lang="en-US" dirty="0"/>
          </a:p>
        </p:txBody>
      </p:sp>
      <p:sp>
        <p:nvSpPr>
          <p:cNvPr id="4" name="Slide Number Placeholder 3"/>
          <p:cNvSpPr>
            <a:spLocks noGrp="1"/>
          </p:cNvSpPr>
          <p:nvPr>
            <p:ph type="sldNum" sz="quarter" idx="10"/>
          </p:nvPr>
        </p:nvSpPr>
        <p:spPr/>
        <p:txBody>
          <a:bodyPr/>
          <a:lstStyle/>
          <a:p>
            <a:fld id="{9BF2DBAD-C8F6-4CF5-9E5E-150BA1FA5F2C}" type="slidenum">
              <a:rPr lang="en-US" smtClean="0"/>
              <a:pPr/>
              <a:t>18</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Greatest</a:t>
            </a:r>
            <a:r>
              <a:rPr lang="en-US" baseline="0" dirty="0" smtClean="0"/>
              <a:t> impact on achievement scores is student effect of EDS</a:t>
            </a:r>
          </a:p>
          <a:p>
            <a:endParaRPr lang="en-US" baseline="0" dirty="0" smtClean="0"/>
          </a:p>
          <a:p>
            <a:r>
              <a:rPr lang="en-US" baseline="0" dirty="0" smtClean="0"/>
              <a:t>Self-selecting schools have about 24% less of EDS enrollment when compared to traditional based schools. </a:t>
            </a:r>
          </a:p>
          <a:p>
            <a:endParaRPr lang="en-US" baseline="0" dirty="0" smtClean="0"/>
          </a:p>
          <a:p>
            <a:r>
              <a:rPr lang="en-US" baseline="0" dirty="0" smtClean="0"/>
              <a:t>LEP enrollment is about 40 percent less in self-selecting schools compared to traditional based schools. </a:t>
            </a:r>
            <a:endParaRPr lang="en-US" dirty="0"/>
          </a:p>
        </p:txBody>
      </p:sp>
      <p:sp>
        <p:nvSpPr>
          <p:cNvPr id="4" name="Slide Number Placeholder 3"/>
          <p:cNvSpPr>
            <a:spLocks noGrp="1"/>
          </p:cNvSpPr>
          <p:nvPr>
            <p:ph type="sldNum" sz="quarter" idx="10"/>
          </p:nvPr>
        </p:nvSpPr>
        <p:spPr/>
        <p:txBody>
          <a:bodyPr/>
          <a:lstStyle/>
          <a:p>
            <a:fld id="{9BF2DBAD-C8F6-4CF5-9E5E-150BA1FA5F2C}" type="slidenum">
              <a:rPr lang="en-US" smtClean="0"/>
              <a:pPr/>
              <a:t>19</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Another way to look at the effect of Selecting</a:t>
            </a:r>
            <a:r>
              <a:rPr lang="en-US" baseline="0" dirty="0" smtClean="0"/>
              <a:t> schools on the EDS population is to interact the EDS variable with the top five self-selecting schools to see if there any significance. Base on the Interaction variable, there is not. </a:t>
            </a:r>
            <a:endParaRPr lang="en-US" dirty="0"/>
          </a:p>
        </p:txBody>
      </p:sp>
      <p:sp>
        <p:nvSpPr>
          <p:cNvPr id="4" name="Slide Number Placeholder 3"/>
          <p:cNvSpPr>
            <a:spLocks noGrp="1"/>
          </p:cNvSpPr>
          <p:nvPr>
            <p:ph type="sldNum" sz="quarter" idx="10"/>
          </p:nvPr>
        </p:nvSpPr>
        <p:spPr/>
        <p:txBody>
          <a:bodyPr/>
          <a:lstStyle/>
          <a:p>
            <a:fld id="{9BF2DBAD-C8F6-4CF5-9E5E-150BA1FA5F2C}" type="slidenum">
              <a:rPr lang="en-US" smtClean="0"/>
              <a:pPr/>
              <a:t>20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According to National center for Educational Statistics,</a:t>
            </a:r>
            <a:r>
              <a:rPr lang="en-US" baseline="0" dirty="0" smtClean="0"/>
              <a:t> Alaskan 4</a:t>
            </a:r>
            <a:r>
              <a:rPr lang="en-US" baseline="30000" dirty="0" smtClean="0"/>
              <a:t>th</a:t>
            </a:r>
            <a:r>
              <a:rPr lang="en-US" baseline="0" dirty="0" smtClean="0"/>
              <a:t> graders are 56% proficient at or above basic reading standards set by National Assessment of Educational Progress (NAEP) compared to the national average of 66%. </a:t>
            </a:r>
          </a:p>
          <a:p>
            <a:endParaRPr lang="en-US" baseline="0" dirty="0" smtClean="0"/>
          </a:p>
          <a:p>
            <a:r>
              <a:rPr lang="en-US" baseline="0" dirty="0" smtClean="0"/>
              <a:t>Only five states are below Alaska. California, Louisiana, Mississippi, Alabama, and DC. </a:t>
            </a:r>
          </a:p>
          <a:p>
            <a:endParaRPr lang="en-US" baseline="0" dirty="0" smtClean="0"/>
          </a:p>
          <a:p>
            <a:r>
              <a:rPr lang="en-US" baseline="0" dirty="0" smtClean="0"/>
              <a:t>In math Alaskan 4</a:t>
            </a:r>
            <a:r>
              <a:rPr lang="en-US" baseline="30000" dirty="0" smtClean="0"/>
              <a:t>th</a:t>
            </a:r>
            <a:r>
              <a:rPr lang="en-US" baseline="0" dirty="0" smtClean="0"/>
              <a:t> graders are just slightly below the national average for basic math proficiency with 78% compared to the national average of 82%. </a:t>
            </a:r>
          </a:p>
          <a:p>
            <a:endParaRPr lang="en-US" baseline="0" dirty="0" smtClean="0"/>
          </a:p>
        </p:txBody>
      </p:sp>
      <p:sp>
        <p:nvSpPr>
          <p:cNvPr id="4" name="Slide Number Placeholder 3"/>
          <p:cNvSpPr>
            <a:spLocks noGrp="1"/>
          </p:cNvSpPr>
          <p:nvPr>
            <p:ph type="sldNum" sz="quarter" idx="10"/>
          </p:nvPr>
        </p:nvSpPr>
        <p:spPr/>
        <p:txBody>
          <a:bodyPr/>
          <a:lstStyle/>
          <a:p>
            <a:fld id="{9BF2DBAD-C8F6-4CF5-9E5E-150BA1FA5F2C}"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What can we conclude</a:t>
            </a:r>
            <a:r>
              <a:rPr lang="en-US" baseline="0" dirty="0" smtClean="0"/>
              <a:t>? Based on results we can say that is predominantly the student and parental characteristics that are driving these differences within these self-selecting schools. </a:t>
            </a:r>
            <a:endParaRPr lang="en-US" dirty="0"/>
          </a:p>
        </p:txBody>
      </p:sp>
      <p:sp>
        <p:nvSpPr>
          <p:cNvPr id="4" name="Slide Number Placeholder 3"/>
          <p:cNvSpPr>
            <a:spLocks noGrp="1"/>
          </p:cNvSpPr>
          <p:nvPr>
            <p:ph type="sldNum" sz="quarter" idx="10"/>
          </p:nvPr>
        </p:nvSpPr>
        <p:spPr/>
        <p:txBody>
          <a:bodyPr/>
          <a:lstStyle/>
          <a:p>
            <a:fld id="{9BF2DBAD-C8F6-4CF5-9E5E-150BA1FA5F2C}" type="slidenum">
              <a:rPr lang="en-US" smtClean="0"/>
              <a:pPr/>
              <a:t>21</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BF2DBAD-C8F6-4CF5-9E5E-150BA1FA5F2C}" type="slidenum">
              <a:rPr lang="en-US" smtClean="0"/>
              <a:pPr/>
              <a:t>22</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What</a:t>
            </a:r>
            <a:r>
              <a:rPr lang="en-US" baseline="0" dirty="0" smtClean="0"/>
              <a:t> if I drop the lowest performing self-selecting schools and redo the last regression with all the control variables added what would be the result. This purpose is to see if these top five self-selecting schools are significant even when controlling for this EDS population. </a:t>
            </a:r>
          </a:p>
          <a:p>
            <a:endParaRPr lang="en-US" baseline="0" dirty="0" smtClean="0"/>
          </a:p>
          <a:p>
            <a:r>
              <a:rPr lang="en-US" baseline="0" dirty="0" smtClean="0"/>
              <a:t>The results show a small statistical significance in school proficiency when only these top five schools are regressed in subjects of reading, writing, and math. For science it is not significant. </a:t>
            </a:r>
            <a:endParaRPr lang="en-US" dirty="0"/>
          </a:p>
        </p:txBody>
      </p:sp>
      <p:sp>
        <p:nvSpPr>
          <p:cNvPr id="4" name="Slide Number Placeholder 3"/>
          <p:cNvSpPr>
            <a:spLocks noGrp="1"/>
          </p:cNvSpPr>
          <p:nvPr>
            <p:ph type="sldNum" sz="quarter" idx="10"/>
          </p:nvPr>
        </p:nvSpPr>
        <p:spPr/>
        <p:txBody>
          <a:bodyPr/>
          <a:lstStyle/>
          <a:p>
            <a:fld id="{9BF2DBAD-C8F6-4CF5-9E5E-150BA1FA5F2C}" type="slidenum">
              <a:rPr lang="en-US" smtClean="0"/>
              <a:pPr/>
              <a:t>23</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However it is important to note the average EDS enrollment for the top five self-selecting schools compared to all other</a:t>
            </a:r>
            <a:r>
              <a:rPr lang="en-US" baseline="0" dirty="0" smtClean="0"/>
              <a:t> traditional based elementary schools. Self-selecting schools are lower but the top five schools they are dramatically lower. </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9BF2DBAD-C8F6-4CF5-9E5E-150BA1FA5F2C}" type="slidenum">
              <a:rPr lang="en-US" smtClean="0"/>
              <a:pPr/>
              <a:t>24</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BF2DBAD-C8F6-4CF5-9E5E-150BA1FA5F2C}" type="slidenum">
              <a:rPr lang="en-US" smtClean="0"/>
              <a:pPr/>
              <a:t>25</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Expound on school types what is TABLE</a:t>
            </a:r>
            <a:r>
              <a:rPr lang="en-US" baseline="0" dirty="0" smtClean="0"/>
              <a:t> on Self-selecting school types</a:t>
            </a:r>
            <a:endParaRPr lang="en-US" dirty="0"/>
          </a:p>
        </p:txBody>
      </p:sp>
      <p:sp>
        <p:nvSpPr>
          <p:cNvPr id="4" name="Slide Number Placeholder 3"/>
          <p:cNvSpPr>
            <a:spLocks noGrp="1"/>
          </p:cNvSpPr>
          <p:nvPr>
            <p:ph type="sldNum" sz="quarter" idx="10"/>
          </p:nvPr>
        </p:nvSpPr>
        <p:spPr/>
        <p:txBody>
          <a:bodyPr/>
          <a:lstStyle/>
          <a:p>
            <a:fld id="{9BF2DBAD-C8F6-4CF5-9E5E-150BA1FA5F2C}" type="slidenum">
              <a:rPr lang="en-US" smtClean="0"/>
              <a:pPr/>
              <a:t>26</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BF2DBAD-C8F6-4CF5-9E5E-150BA1FA5F2C}" type="slidenum">
              <a:rPr lang="en-US" smtClean="0"/>
              <a:pPr/>
              <a:t>28</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 Currently five of the nine self-selecting schools are consistently in the top ten for test scores for all subjects (reading, writing, math, and science.)</a:t>
            </a:r>
            <a:endParaRPr lang="en-US" dirty="0" smtClean="0"/>
          </a:p>
          <a:p>
            <a:endParaRPr lang="en-US" baseline="0" dirty="0" smtClean="0"/>
          </a:p>
          <a:p>
            <a:r>
              <a:rPr lang="en-US" baseline="0" dirty="0" smtClean="0"/>
              <a:t>- There is a large demand for high achieving schools top schools in Anchorage. </a:t>
            </a:r>
          </a:p>
          <a:p>
            <a:endParaRPr lang="en-US" baseline="0" dirty="0" smtClean="0"/>
          </a:p>
        </p:txBody>
      </p:sp>
      <p:sp>
        <p:nvSpPr>
          <p:cNvPr id="4" name="Slide Number Placeholder 3"/>
          <p:cNvSpPr>
            <a:spLocks noGrp="1"/>
          </p:cNvSpPr>
          <p:nvPr>
            <p:ph type="sldNum" sz="quarter" idx="10"/>
          </p:nvPr>
        </p:nvSpPr>
        <p:spPr/>
        <p:txBody>
          <a:bodyPr/>
          <a:lstStyle/>
          <a:p>
            <a:fld id="{9BF2DBAD-C8F6-4CF5-9E5E-150BA1FA5F2C}"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a:t>
            </a:r>
            <a:r>
              <a:rPr lang="en-US" baseline="0" dirty="0" smtClean="0"/>
              <a:t> graphical representation on how these self-selecting schools compare to </a:t>
            </a:r>
            <a:r>
              <a:rPr lang="en-US" dirty="0" smtClean="0"/>
              <a:t>Traditional</a:t>
            </a:r>
            <a:r>
              <a:rPr lang="en-US" baseline="0" dirty="0" smtClean="0"/>
              <a:t> Schools </a:t>
            </a:r>
          </a:p>
          <a:p>
            <a:endParaRPr lang="en-US" baseline="0" dirty="0" smtClean="0"/>
          </a:p>
          <a:p>
            <a:r>
              <a:rPr lang="en-US" baseline="0" dirty="0" smtClean="0"/>
              <a:t>The SBA is a state norm assessment that measures overall school proficiency. Beginning in 3</a:t>
            </a:r>
            <a:r>
              <a:rPr lang="en-US" baseline="30000" dirty="0" smtClean="0"/>
              <a:t>rd</a:t>
            </a:r>
            <a:r>
              <a:rPr lang="en-US" baseline="0" dirty="0" smtClean="0"/>
              <a:t> grade students take these assessments every spring. </a:t>
            </a:r>
          </a:p>
          <a:p>
            <a:endParaRPr lang="en-US" baseline="0" dirty="0" smtClean="0"/>
          </a:p>
          <a:p>
            <a:r>
              <a:rPr lang="en-US" baseline="0" dirty="0" smtClean="0"/>
              <a:t>On average self-selecting schools are 10 -13% more proficient compared to the traditional base schools</a:t>
            </a:r>
            <a:endParaRPr lang="en-US" dirty="0"/>
          </a:p>
        </p:txBody>
      </p:sp>
      <p:sp>
        <p:nvSpPr>
          <p:cNvPr id="4" name="Slide Number Placeholder 3"/>
          <p:cNvSpPr>
            <a:spLocks noGrp="1"/>
          </p:cNvSpPr>
          <p:nvPr>
            <p:ph type="sldNum" sz="quarter" idx="10"/>
          </p:nvPr>
        </p:nvSpPr>
        <p:spPr/>
        <p:txBody>
          <a:bodyPr/>
          <a:lstStyle/>
          <a:p>
            <a:fld id="{9BF2DBAD-C8F6-4CF5-9E5E-150BA1FA5F2C}"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But where you really see the gap start to widen between these school types is at the highest percentiles. </a:t>
            </a:r>
          </a:p>
          <a:p>
            <a:endParaRPr lang="en-US" baseline="0" dirty="0" smtClean="0"/>
          </a:p>
          <a:p>
            <a:r>
              <a:rPr lang="en-US" baseline="0" dirty="0" smtClean="0"/>
              <a:t>The TerraNova 5</a:t>
            </a:r>
            <a:r>
              <a:rPr lang="en-US" baseline="30000" dirty="0" smtClean="0"/>
              <a:t>th</a:t>
            </a:r>
            <a:r>
              <a:rPr lang="en-US" baseline="0" dirty="0" smtClean="0"/>
              <a:t> grade nationally norm achievement scores in the highest </a:t>
            </a:r>
            <a:r>
              <a:rPr lang="en-US" baseline="0" dirty="0" err="1" smtClean="0"/>
              <a:t>centile</a:t>
            </a:r>
            <a:r>
              <a:rPr lang="en-US" baseline="0" dirty="0" smtClean="0"/>
              <a:t> range show students who attend a self-selecting school score 24-25% higher than traditional based schools in the top range for test scores.  </a:t>
            </a:r>
          </a:p>
          <a:p>
            <a:endParaRPr lang="en-US" baseline="0" dirty="0" smtClean="0"/>
          </a:p>
        </p:txBody>
      </p:sp>
      <p:sp>
        <p:nvSpPr>
          <p:cNvPr id="4" name="Slide Number Placeholder 3"/>
          <p:cNvSpPr>
            <a:spLocks noGrp="1"/>
          </p:cNvSpPr>
          <p:nvPr>
            <p:ph type="sldNum" sz="quarter" idx="10"/>
          </p:nvPr>
        </p:nvSpPr>
        <p:spPr/>
        <p:txBody>
          <a:bodyPr/>
          <a:lstStyle/>
          <a:p>
            <a:fld id="{9BF2DBAD-C8F6-4CF5-9E5E-150BA1FA5F2C}"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My question is mainly what is the baseline</a:t>
            </a:r>
            <a:r>
              <a:rPr lang="en-US" baseline="0" dirty="0" smtClean="0"/>
              <a:t> for how these different types of schools compared to one another and what is driving the differences of test scores? </a:t>
            </a:r>
            <a:endParaRPr lang="en-US" dirty="0"/>
          </a:p>
        </p:txBody>
      </p:sp>
      <p:sp>
        <p:nvSpPr>
          <p:cNvPr id="4" name="Slide Number Placeholder 3"/>
          <p:cNvSpPr>
            <a:spLocks noGrp="1"/>
          </p:cNvSpPr>
          <p:nvPr>
            <p:ph type="sldNum" sz="quarter" idx="10"/>
          </p:nvPr>
        </p:nvSpPr>
        <p:spPr/>
        <p:txBody>
          <a:bodyPr/>
          <a:lstStyle/>
          <a:p>
            <a:fld id="{9BF2DBAD-C8F6-4CF5-9E5E-150BA1FA5F2C}"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BF2DBAD-C8F6-4CF5-9E5E-150BA1FA5F2C}"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Tx/>
              <a:buNone/>
            </a:pPr>
            <a:r>
              <a:rPr lang="en-US" baseline="0" dirty="0" smtClean="0"/>
              <a:t>As far as past research goes there are some mixed results. </a:t>
            </a:r>
          </a:p>
          <a:p>
            <a:pPr>
              <a:buFontTx/>
              <a:buNone/>
            </a:pPr>
            <a:endParaRPr lang="en-US" baseline="0" dirty="0" smtClean="0"/>
          </a:p>
          <a:p>
            <a:pPr>
              <a:buFontTx/>
              <a:buNone/>
            </a:pPr>
            <a:r>
              <a:rPr lang="en-US" baseline="0" dirty="0" smtClean="0"/>
              <a:t>In an earlier study in Michigan:</a:t>
            </a:r>
          </a:p>
          <a:p>
            <a:pPr>
              <a:buFontTx/>
              <a:buNone/>
            </a:pPr>
            <a:r>
              <a:rPr lang="en-US" baseline="0" dirty="0" smtClean="0"/>
              <a:t>MICHIGAN</a:t>
            </a:r>
          </a:p>
          <a:p>
            <a:pPr>
              <a:buFontTx/>
              <a:buChar char="-"/>
            </a:pPr>
            <a:r>
              <a:rPr lang="en-US" baseline="0" dirty="0" smtClean="0"/>
              <a:t>Some earliest literature on comparing self-selecting schools to traditional based schools was a study done by </a:t>
            </a:r>
            <a:r>
              <a:rPr lang="en-US" baseline="0" dirty="0" err="1" smtClean="0"/>
              <a:t>Eberts</a:t>
            </a:r>
            <a:r>
              <a:rPr lang="en-US" baseline="0" dirty="0" smtClean="0"/>
              <a:t> and Hollenbeck comparing publically funded Michigan Charter schools to traditional based schools for the entire state. </a:t>
            </a:r>
          </a:p>
          <a:p>
            <a:pPr>
              <a:buFontTx/>
              <a:buChar char="-"/>
            </a:pPr>
            <a:r>
              <a:rPr lang="en-US" baseline="0" dirty="0" smtClean="0"/>
              <a:t> Their results show 4</a:t>
            </a:r>
            <a:r>
              <a:rPr lang="en-US" baseline="30000" dirty="0" smtClean="0"/>
              <a:t>th</a:t>
            </a:r>
            <a:r>
              <a:rPr lang="en-US" baseline="0" dirty="0" smtClean="0"/>
              <a:t> grade students in self-selecting schools scored 2-4% less in math and reading compared to traditional based public schools. </a:t>
            </a:r>
          </a:p>
          <a:p>
            <a:endParaRPr lang="en-US" baseline="0" dirty="0" smtClean="0"/>
          </a:p>
          <a:p>
            <a:r>
              <a:rPr lang="en-US" baseline="0" dirty="0" smtClean="0"/>
              <a:t>MILWAUKEE</a:t>
            </a:r>
          </a:p>
          <a:p>
            <a:pPr>
              <a:buFontTx/>
              <a:buChar char="-"/>
            </a:pPr>
            <a:r>
              <a:rPr lang="en-US" baseline="0" dirty="0" smtClean="0"/>
              <a:t> In the second study by </a:t>
            </a:r>
            <a:r>
              <a:rPr lang="en-US" baseline="0" dirty="0" err="1" smtClean="0"/>
              <a:t>Nisar</a:t>
            </a:r>
            <a:r>
              <a:rPr lang="en-US" baseline="0" dirty="0" smtClean="0"/>
              <a:t>, self-selecting schools in Milwaukee were compared to their traditional based counterparts. </a:t>
            </a:r>
            <a:r>
              <a:rPr lang="en-US" baseline="0" dirty="0" err="1" smtClean="0"/>
              <a:t>Nisar</a:t>
            </a:r>
            <a:r>
              <a:rPr lang="en-US" baseline="0" dirty="0" smtClean="0"/>
              <a:t> also concluded that self-selecting schools on average scored lower to equal to traditional based schools within the same area. </a:t>
            </a:r>
          </a:p>
          <a:p>
            <a:endParaRPr lang="en-US" baseline="0" dirty="0" smtClean="0"/>
          </a:p>
          <a:p>
            <a:r>
              <a:rPr lang="en-US" baseline="0" dirty="0" smtClean="0"/>
              <a:t>NEW YORK</a:t>
            </a:r>
          </a:p>
          <a:p>
            <a:r>
              <a:rPr lang="en-US" baseline="0" dirty="0" smtClean="0"/>
              <a:t>In the study by </a:t>
            </a:r>
            <a:r>
              <a:rPr lang="en-US" baseline="0" dirty="0" err="1" smtClean="0"/>
              <a:t>Hoxby</a:t>
            </a:r>
            <a:r>
              <a:rPr lang="en-US" baseline="0" dirty="0" smtClean="0"/>
              <a:t>, New York City Charter schools effect on achievement was assess by comparing students that were </a:t>
            </a:r>
            <a:r>
              <a:rPr lang="en-US" baseline="0" dirty="0" err="1" smtClean="0"/>
              <a:t>lotteried</a:t>
            </a:r>
            <a:r>
              <a:rPr lang="en-US" baseline="0" dirty="0" smtClean="0"/>
              <a:t> into a New City Charter school and those that did not lottery in into a charter school.  </a:t>
            </a:r>
          </a:p>
          <a:p>
            <a:r>
              <a:rPr lang="en-US" baseline="0" dirty="0" smtClean="0"/>
              <a:t> - Overall results showed that students who attended particular charters schools did better than the non-</a:t>
            </a:r>
            <a:r>
              <a:rPr lang="en-US" baseline="0" dirty="0" err="1" smtClean="0"/>
              <a:t>lotteried</a:t>
            </a:r>
            <a:r>
              <a:rPr lang="en-US" baseline="0" dirty="0" smtClean="0"/>
              <a:t> students. However most results were not immediate and required the student to have attended the school for over 6 years. </a:t>
            </a:r>
          </a:p>
          <a:p>
            <a:r>
              <a:rPr lang="en-US" baseline="0" dirty="0" smtClean="0"/>
              <a:t> - Methods include controlling for student and parented characteristics such as student previous test scores, race, gender, F/R lunch, etc. </a:t>
            </a:r>
          </a:p>
          <a:p>
            <a:r>
              <a:rPr lang="en-US" baseline="0" dirty="0" smtClean="0"/>
              <a:t> - This study was a very robust study and more about comparing student outcomes. </a:t>
            </a:r>
          </a:p>
          <a:p>
            <a:endParaRPr lang="en-US" baseline="0" dirty="0" smtClean="0"/>
          </a:p>
        </p:txBody>
      </p:sp>
      <p:sp>
        <p:nvSpPr>
          <p:cNvPr id="4" name="Slide Number Placeholder 3"/>
          <p:cNvSpPr>
            <a:spLocks noGrp="1"/>
          </p:cNvSpPr>
          <p:nvPr>
            <p:ph type="sldNum" sz="quarter" idx="10"/>
          </p:nvPr>
        </p:nvSpPr>
        <p:spPr/>
        <p:txBody>
          <a:bodyPr/>
          <a:lstStyle/>
          <a:p>
            <a:fld id="{9BF2DBAD-C8F6-4CF5-9E5E-150BA1FA5F2C}"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Just lay out data source. Don’t take too much time…</a:t>
            </a:r>
          </a:p>
          <a:p>
            <a:endParaRPr lang="en-US" baseline="0" dirty="0" smtClean="0"/>
          </a:p>
          <a:p>
            <a:r>
              <a:rPr lang="en-US" baseline="0" dirty="0" smtClean="0"/>
              <a:t>To obtain test score data for all elementary schools, I requested from ASD to provide Profile of performance data for each elementary school.  </a:t>
            </a:r>
          </a:p>
          <a:p>
            <a:endParaRPr lang="en-US" baseline="0" dirty="0" smtClean="0"/>
          </a:p>
          <a:p>
            <a:r>
              <a:rPr lang="en-US" baseline="0" dirty="0" smtClean="0"/>
              <a:t>Also by request, home zip codes for all students was provided for each school. This data was especially important to get a better idea where these self-selecting students are coming from to control for parental characteristics such as parental income and educational attainment.</a:t>
            </a:r>
          </a:p>
          <a:p>
            <a:endParaRPr lang="en-US" baseline="0" dirty="0" smtClean="0"/>
          </a:p>
          <a:p>
            <a:r>
              <a:rPr lang="en-US" baseline="0" dirty="0" smtClean="0"/>
              <a:t>I was not able to get specific parental data from ASD so I tried to recreate this data using census tract and zip code data.</a:t>
            </a:r>
          </a:p>
          <a:p>
            <a:endParaRPr lang="en-US" baseline="0" dirty="0" smtClean="0"/>
          </a:p>
          <a:p>
            <a:r>
              <a:rPr lang="en-US" baseline="0" dirty="0" smtClean="0"/>
              <a:t>Supporting data for number of households by zip code was collected using the 2010 Census. Average household income and average household educational attainment for each zip code was calculated by Census tract using ACS data.  </a:t>
            </a:r>
            <a:endParaRPr lang="en-US" dirty="0"/>
          </a:p>
        </p:txBody>
      </p:sp>
      <p:sp>
        <p:nvSpPr>
          <p:cNvPr id="4" name="Slide Number Placeholder 3"/>
          <p:cNvSpPr>
            <a:spLocks noGrp="1"/>
          </p:cNvSpPr>
          <p:nvPr>
            <p:ph type="sldNum" sz="quarter" idx="10"/>
          </p:nvPr>
        </p:nvSpPr>
        <p:spPr/>
        <p:txBody>
          <a:bodyPr/>
          <a:lstStyle/>
          <a:p>
            <a:fld id="{9BF2DBAD-C8F6-4CF5-9E5E-150BA1FA5F2C}"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BE0D89-1ECB-4CA3-9E35-E73946B9BEED}" type="datetimeFigureOut">
              <a:rPr lang="en-US" smtClean="0"/>
              <a:pPr/>
              <a:t>7/26/2012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355190-2EE5-4848-ACC1-B60C202BE2B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BE0D89-1ECB-4CA3-9E35-E73946B9BEED}" type="datetimeFigureOut">
              <a:rPr lang="en-US" smtClean="0"/>
              <a:pPr/>
              <a:t>7/26/2012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355190-2EE5-4848-ACC1-B60C202BE2B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BE0D89-1ECB-4CA3-9E35-E73946B9BEED}" type="datetimeFigureOut">
              <a:rPr lang="en-US" smtClean="0"/>
              <a:pPr/>
              <a:t>7/26/2012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355190-2EE5-4848-ACC1-B60C202BE2B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BE0D89-1ECB-4CA3-9E35-E73946B9BEED}" type="datetimeFigureOut">
              <a:rPr lang="en-US" smtClean="0"/>
              <a:pPr/>
              <a:t>7/26/2012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355190-2EE5-4848-ACC1-B60C202BE2B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BE0D89-1ECB-4CA3-9E35-E73946B9BEED}" type="datetimeFigureOut">
              <a:rPr lang="en-US" smtClean="0"/>
              <a:pPr/>
              <a:t>7/26/2012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355190-2EE5-4848-ACC1-B60C202BE2B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BE0D89-1ECB-4CA3-9E35-E73946B9BEED}" type="datetimeFigureOut">
              <a:rPr lang="en-US" smtClean="0"/>
              <a:pPr/>
              <a:t>7/26/2012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355190-2EE5-4848-ACC1-B60C202BE2B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BE0D89-1ECB-4CA3-9E35-E73946B9BEED}" type="datetimeFigureOut">
              <a:rPr lang="en-US" smtClean="0"/>
              <a:pPr/>
              <a:t>7/26/2012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E355190-2EE5-4848-ACC1-B60C202BE2B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BE0D89-1ECB-4CA3-9E35-E73946B9BEED}" type="datetimeFigureOut">
              <a:rPr lang="en-US" smtClean="0"/>
              <a:pPr/>
              <a:t>7/26/2012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E355190-2EE5-4848-ACC1-B60C202BE2B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BE0D89-1ECB-4CA3-9E35-E73946B9BEED}" type="datetimeFigureOut">
              <a:rPr lang="en-US" smtClean="0"/>
              <a:pPr/>
              <a:t>7/26/2012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E355190-2EE5-4848-ACC1-B60C202BE2B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BE0D89-1ECB-4CA3-9E35-E73946B9BEED}" type="datetimeFigureOut">
              <a:rPr lang="en-US" smtClean="0"/>
              <a:pPr/>
              <a:t>7/26/2012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355190-2EE5-4848-ACC1-B60C202BE2B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BE0D89-1ECB-4CA3-9E35-E73946B9BEED}" type="datetimeFigureOut">
              <a:rPr lang="en-US" smtClean="0"/>
              <a:pPr/>
              <a:t>7/26/2012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355190-2EE5-4848-ACC1-B60C202BE2B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BE0D89-1ECB-4CA3-9E35-E73946B9BEED}" type="datetimeFigureOut">
              <a:rPr lang="en-US" smtClean="0"/>
              <a:pPr/>
              <a:t>7/26/2012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355190-2EE5-4848-ACC1-B60C202BE2B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381000" y="304800"/>
            <a:ext cx="8229600" cy="4572000"/>
          </a:xfrm>
        </p:spPr>
        <p:txBody>
          <a:bodyPr>
            <a:normAutofit/>
          </a:bodyPr>
          <a:lstStyle/>
          <a:p>
            <a:r>
              <a:rPr lang="en-US" sz="3200" b="1" i="1" dirty="0" smtClean="0"/>
              <a:t>An Empirical Analysis Comparing </a:t>
            </a:r>
            <a:br>
              <a:rPr lang="en-US" sz="3200" b="1" i="1" dirty="0" smtClean="0"/>
            </a:br>
            <a:r>
              <a:rPr lang="en-US" sz="3200" b="1" i="1" dirty="0" smtClean="0"/>
              <a:t>Public Self-Selecting Elementary Schools to Traditional Based Elementary </a:t>
            </a:r>
            <a:r>
              <a:rPr lang="en-US" sz="3200" b="1" i="1" dirty="0"/>
              <a:t>Schools </a:t>
            </a:r>
            <a:r>
              <a:rPr lang="en-US" sz="3200" b="1" i="1" dirty="0" smtClean="0"/>
              <a:t/>
            </a:r>
            <a:br>
              <a:rPr lang="en-US" sz="3200" b="1" i="1" dirty="0" smtClean="0"/>
            </a:br>
            <a:r>
              <a:rPr lang="en-US" sz="3200" b="1" i="1" dirty="0" smtClean="0"/>
              <a:t>Within </a:t>
            </a:r>
            <a:r>
              <a:rPr lang="en-US" sz="3200" b="1" i="1" dirty="0"/>
              <a:t>the </a:t>
            </a:r>
            <a:r>
              <a:rPr lang="en-US" sz="3200" b="1" i="1" dirty="0" smtClean="0"/>
              <a:t>Anchorage </a:t>
            </a:r>
            <a:r>
              <a:rPr lang="en-US" sz="3200" b="1" i="1" dirty="0"/>
              <a:t>School </a:t>
            </a:r>
            <a:r>
              <a:rPr lang="en-US" sz="3200" b="1" i="1" dirty="0" smtClean="0"/>
              <a:t>District </a:t>
            </a:r>
            <a:r>
              <a:rPr lang="en-US" sz="3600" b="1" i="1" dirty="0"/>
              <a:t/>
            </a:r>
            <a:br>
              <a:rPr lang="en-US" sz="3600" b="1" i="1" dirty="0"/>
            </a:br>
            <a:r>
              <a:rPr lang="en-US" sz="2400" b="1" i="1" dirty="0" smtClean="0"/>
              <a:t>by </a:t>
            </a:r>
            <a:br>
              <a:rPr lang="en-US" sz="2400" b="1" i="1" dirty="0" smtClean="0"/>
            </a:br>
            <a:r>
              <a:rPr lang="en-US" sz="2400" b="1" i="1" dirty="0" smtClean="0"/>
              <a:t>Matthew McCauley</a:t>
            </a:r>
            <a:br>
              <a:rPr lang="en-US" sz="2400" b="1" i="1" dirty="0" smtClean="0"/>
            </a:br>
            <a:r>
              <a:rPr lang="en-US" sz="2400" b="1" i="1" dirty="0" smtClean="0"/>
              <a:t>Sponsored by</a:t>
            </a:r>
            <a:br>
              <a:rPr lang="en-US" sz="2400" b="1" i="1" dirty="0" smtClean="0"/>
            </a:br>
            <a:r>
              <a:rPr lang="en-US" sz="2400" b="1" i="1" dirty="0" smtClean="0"/>
              <a:t>College of Business and Public Policy and </a:t>
            </a:r>
            <a:br>
              <a:rPr lang="en-US" sz="2400" b="1" i="1" dirty="0" smtClean="0"/>
            </a:br>
            <a:r>
              <a:rPr lang="en-US" sz="2400" b="1" i="1" dirty="0" smtClean="0"/>
              <a:t>University of Alaska Anchorage Honors College</a:t>
            </a:r>
            <a:endParaRPr lang="en-US" sz="2400" b="1" dirty="0"/>
          </a:p>
        </p:txBody>
      </p:sp>
      <p:pic>
        <p:nvPicPr>
          <p:cNvPr id="1026" name="Picture 2" descr="C:\Users\admin\Desktop\HONORS_logo_200_uhc_2.jpg"/>
          <p:cNvPicPr>
            <a:picLocks noChangeAspect="1" noChangeArrowheads="1"/>
          </p:cNvPicPr>
          <p:nvPr/>
        </p:nvPicPr>
        <p:blipFill>
          <a:blip r:embed="rId3" cstate="print"/>
          <a:srcRect/>
          <a:stretch>
            <a:fillRect/>
          </a:stretch>
        </p:blipFill>
        <p:spPr bwMode="auto">
          <a:xfrm>
            <a:off x="3733800" y="4648200"/>
            <a:ext cx="1600200" cy="1256157"/>
          </a:xfrm>
          <a:prstGeom prst="rect">
            <a:avLst/>
          </a:prstGeom>
          <a:noFill/>
        </p:spPr>
      </p:pic>
    </p:spTree>
  </p:cSld>
  <p:clrMapOvr>
    <a:masterClrMapping/>
  </p:clrMapOvr>
  <p:transition advTm="34055"/>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Data Summary and Sources</a:t>
            </a:r>
            <a:endParaRPr lang="en-US" b="1" dirty="0"/>
          </a:p>
        </p:txBody>
      </p:sp>
      <p:sp>
        <p:nvSpPr>
          <p:cNvPr id="3" name="Content Placeholder 2"/>
          <p:cNvSpPr>
            <a:spLocks noGrp="1"/>
          </p:cNvSpPr>
          <p:nvPr>
            <p:ph idx="1"/>
          </p:nvPr>
        </p:nvSpPr>
        <p:spPr/>
        <p:txBody>
          <a:bodyPr>
            <a:normAutofit fontScale="92500" lnSpcReduction="20000"/>
          </a:bodyPr>
          <a:lstStyle/>
          <a:p>
            <a:r>
              <a:rPr lang="en-US" b="1" dirty="0" smtClean="0"/>
              <a:t>Anchorage School District Elementary School Data. </a:t>
            </a:r>
          </a:p>
          <a:p>
            <a:pPr lvl="1"/>
            <a:r>
              <a:rPr lang="en-US" dirty="0" smtClean="0"/>
              <a:t>“Profile of Performance”- School Years 2007-2010</a:t>
            </a:r>
          </a:p>
          <a:p>
            <a:pPr lvl="1"/>
            <a:r>
              <a:rPr lang="en-US" dirty="0" smtClean="0"/>
              <a:t>Number of Students for Each School By Home Zip Code Including Self-Selecting Schools</a:t>
            </a:r>
          </a:p>
          <a:p>
            <a:r>
              <a:rPr lang="en-US" b="1" dirty="0" smtClean="0"/>
              <a:t>2010 Census and American Community Survey (2006-2010)</a:t>
            </a:r>
          </a:p>
          <a:p>
            <a:pPr lvl="1"/>
            <a:r>
              <a:rPr lang="en-US" dirty="0" smtClean="0"/>
              <a:t>Average household income by census tract matched to zip code</a:t>
            </a:r>
          </a:p>
          <a:p>
            <a:pPr lvl="1"/>
            <a:r>
              <a:rPr lang="en-US" dirty="0" smtClean="0"/>
              <a:t>Average household educational attainment by census tract matched to zip code</a:t>
            </a:r>
          </a:p>
        </p:txBody>
      </p:sp>
    </p:spTree>
  </p:cSld>
  <p:clrMapOvr>
    <a:masterClrMapping/>
  </p:clrMapOvr>
  <p:transition advTm="111478"/>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Data Summary and Sources</a:t>
            </a:r>
            <a:endParaRPr lang="en-US" b="1" dirty="0"/>
          </a:p>
        </p:txBody>
      </p:sp>
      <p:sp>
        <p:nvSpPr>
          <p:cNvPr id="3" name="Content Placeholder 2"/>
          <p:cNvSpPr>
            <a:spLocks noGrp="1"/>
          </p:cNvSpPr>
          <p:nvPr>
            <p:ph idx="1"/>
          </p:nvPr>
        </p:nvSpPr>
        <p:spPr>
          <a:xfrm>
            <a:off x="457200" y="1600200"/>
            <a:ext cx="8305800" cy="4525963"/>
          </a:xfrm>
        </p:spPr>
        <p:txBody>
          <a:bodyPr>
            <a:normAutofit fontScale="92500"/>
          </a:bodyPr>
          <a:lstStyle/>
          <a:p>
            <a:r>
              <a:rPr lang="en-US" b="1" dirty="0" smtClean="0"/>
              <a:t>2008-2009 ASD ranked 94</a:t>
            </a:r>
            <a:r>
              <a:rPr lang="en-US" b="1" baseline="30000" dirty="0" smtClean="0"/>
              <a:t>th</a:t>
            </a:r>
            <a:r>
              <a:rPr lang="en-US" b="1" dirty="0" smtClean="0"/>
              <a:t> out of the 100 largest school districts</a:t>
            </a:r>
          </a:p>
          <a:p>
            <a:pPr lvl="1"/>
            <a:r>
              <a:rPr lang="en-US" dirty="0" smtClean="0"/>
              <a:t>ASD area covers 1,900 Square miles (Size of Delaware)</a:t>
            </a:r>
          </a:p>
          <a:p>
            <a:pPr lvl="1"/>
            <a:r>
              <a:rPr lang="en-US" dirty="0" smtClean="0"/>
              <a:t>42% of Alaska’s population lives in Anchorage</a:t>
            </a:r>
          </a:p>
          <a:p>
            <a:pPr lvl="1"/>
            <a:r>
              <a:rPr lang="en-US" dirty="0" smtClean="0"/>
              <a:t>50,000 students</a:t>
            </a:r>
          </a:p>
          <a:p>
            <a:pPr lvl="1"/>
            <a:r>
              <a:rPr lang="en-US" dirty="0" smtClean="0"/>
              <a:t>Diversity: 50.8 percent non-white, 49.2 white</a:t>
            </a:r>
          </a:p>
          <a:p>
            <a:pPr lvl="1"/>
            <a:r>
              <a:rPr lang="en-US" dirty="0" smtClean="0"/>
              <a:t>Over 90 different languages are spoken within the ASD</a:t>
            </a:r>
          </a:p>
          <a:p>
            <a:pPr lvl="1"/>
            <a:r>
              <a:rPr lang="en-US" dirty="0" smtClean="0"/>
              <a:t>$14,193 per student</a:t>
            </a:r>
          </a:p>
          <a:p>
            <a:pPr lvl="1"/>
            <a:r>
              <a:rPr lang="en-US" dirty="0" smtClean="0"/>
              <a:t>2,839 full time teachers</a:t>
            </a:r>
          </a:p>
          <a:p>
            <a:pPr lvl="1"/>
            <a:endParaRPr lang="en-US" dirty="0" smtClean="0"/>
          </a:p>
          <a:p>
            <a:pPr lvl="1"/>
            <a:endParaRPr lang="en-US" dirty="0" smtClean="0"/>
          </a:p>
          <a:p>
            <a:pPr lvl="1"/>
            <a:endParaRPr lang="en-US" dirty="0" smtClean="0"/>
          </a:p>
          <a:p>
            <a:pPr lvl="1"/>
            <a:endParaRPr lang="en-US" dirty="0" smtClean="0"/>
          </a:p>
          <a:p>
            <a:pPr lvl="1"/>
            <a:endParaRPr lang="en-US" dirty="0"/>
          </a:p>
        </p:txBody>
      </p:sp>
    </p:spTree>
  </p:cSld>
  <p:clrMapOvr>
    <a:masterClrMapping/>
  </p:clrMapOvr>
  <p:transition advTm="79514"/>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554162"/>
          </a:xfrm>
        </p:spPr>
        <p:txBody>
          <a:bodyPr>
            <a:normAutofit/>
          </a:bodyPr>
          <a:lstStyle/>
          <a:p>
            <a:r>
              <a:rPr lang="en-US" b="1" dirty="0" smtClean="0"/>
              <a:t>Econometric Framework</a:t>
            </a:r>
            <a:endParaRPr lang="en-US" b="1" dirty="0"/>
          </a:p>
        </p:txBody>
      </p:sp>
      <p:sp>
        <p:nvSpPr>
          <p:cNvPr id="3" name="Content Placeholder 2"/>
          <p:cNvSpPr>
            <a:spLocks noGrp="1"/>
          </p:cNvSpPr>
          <p:nvPr>
            <p:ph idx="1"/>
          </p:nvPr>
        </p:nvSpPr>
        <p:spPr>
          <a:xfrm>
            <a:off x="457200" y="1752600"/>
            <a:ext cx="8229600" cy="4648200"/>
          </a:xfrm>
        </p:spPr>
        <p:txBody>
          <a:bodyPr>
            <a:normAutofit fontScale="92500" lnSpcReduction="20000"/>
          </a:bodyPr>
          <a:lstStyle/>
          <a:p>
            <a:r>
              <a:rPr lang="en-US" b="1" dirty="0" smtClean="0"/>
              <a:t>Two Competing Hypotheses</a:t>
            </a:r>
          </a:p>
          <a:p>
            <a:pPr lvl="1"/>
            <a:r>
              <a:rPr lang="en-US" b="1" dirty="0" smtClean="0"/>
              <a:t>H</a:t>
            </a:r>
            <a:r>
              <a:rPr lang="en-US" b="1" baseline="-25000" dirty="0" smtClean="0"/>
              <a:t>0</a:t>
            </a:r>
            <a:r>
              <a:rPr lang="en-US" b="1" dirty="0" smtClean="0"/>
              <a:t>: </a:t>
            </a:r>
            <a:r>
              <a:rPr lang="en-US" dirty="0" smtClean="0"/>
              <a:t>The </a:t>
            </a:r>
            <a:r>
              <a:rPr lang="en-US" dirty="0"/>
              <a:t>methods and teachers in </a:t>
            </a:r>
            <a:r>
              <a:rPr lang="en-US" dirty="0" smtClean="0"/>
              <a:t>self-selecting schools </a:t>
            </a:r>
            <a:r>
              <a:rPr lang="en-US" dirty="0"/>
              <a:t>drive the differences in outcomes; therefore, replicating a </a:t>
            </a:r>
            <a:r>
              <a:rPr lang="en-US" dirty="0" smtClean="0"/>
              <a:t>self-selecting school </a:t>
            </a:r>
            <a:r>
              <a:rPr lang="en-US" dirty="0"/>
              <a:t>and its methods would increase test scores across the district. </a:t>
            </a:r>
            <a:endParaRPr lang="en-US" dirty="0" smtClean="0"/>
          </a:p>
          <a:p>
            <a:pPr lvl="1"/>
            <a:r>
              <a:rPr lang="en-US" b="1" dirty="0" smtClean="0"/>
              <a:t>H</a:t>
            </a:r>
            <a:r>
              <a:rPr lang="en-US" b="1" baseline="-25000" dirty="0" smtClean="0"/>
              <a:t>1</a:t>
            </a:r>
            <a:r>
              <a:rPr lang="en-US" b="1" dirty="0" smtClean="0"/>
              <a:t>: </a:t>
            </a:r>
            <a:r>
              <a:rPr lang="en-US" dirty="0" smtClean="0"/>
              <a:t>A second hypothesis </a:t>
            </a:r>
            <a:r>
              <a:rPr lang="en-US" dirty="0"/>
              <a:t>is that it is primarily the characteristics of parents or students that are driving differences in </a:t>
            </a:r>
            <a:r>
              <a:rPr lang="en-US" dirty="0" smtClean="0"/>
              <a:t>self-selecting </a:t>
            </a:r>
            <a:r>
              <a:rPr lang="en-US" dirty="0"/>
              <a:t>school outcomes; that is, parents with a higher than average educational attainment, higher earnings, etc. (things that are highly correlated with student achievement) are more likely to send a child to a </a:t>
            </a:r>
            <a:r>
              <a:rPr lang="en-US" dirty="0" smtClean="0"/>
              <a:t>self-selecting school</a:t>
            </a:r>
            <a:r>
              <a:rPr lang="en-US" dirty="0"/>
              <a:t>. </a:t>
            </a:r>
          </a:p>
          <a:p>
            <a:endParaRPr lang="en-US" dirty="0"/>
          </a:p>
        </p:txBody>
      </p:sp>
    </p:spTree>
  </p:cSld>
  <p:clrMapOvr>
    <a:masterClrMapping/>
  </p:clrMapOvr>
  <p:transition advTm="43962"/>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Random Effects Model</a:t>
            </a:r>
            <a:endParaRPr lang="en-US" b="1" dirty="0"/>
          </a:p>
        </p:txBody>
      </p:sp>
      <p:sp>
        <p:nvSpPr>
          <p:cNvPr id="3" name="Content Placeholder 2"/>
          <p:cNvSpPr>
            <a:spLocks noGrp="1"/>
          </p:cNvSpPr>
          <p:nvPr>
            <p:ph idx="1"/>
          </p:nvPr>
        </p:nvSpPr>
        <p:spPr/>
        <p:txBody>
          <a:bodyPr>
            <a:normAutofit/>
          </a:bodyPr>
          <a:lstStyle/>
          <a:p>
            <a:endParaRPr lang="en-US" dirty="0" smtClean="0"/>
          </a:p>
          <a:p>
            <a:pPr>
              <a:buNone/>
            </a:pPr>
            <a:endParaRPr lang="en-US" dirty="0" smtClean="0"/>
          </a:p>
          <a:p>
            <a:r>
              <a:rPr lang="en-US" dirty="0" smtClean="0"/>
              <a:t>Random Effects Model</a:t>
            </a:r>
          </a:p>
          <a:p>
            <a:pPr lvl="1"/>
            <a:r>
              <a:rPr lang="en-US" dirty="0" smtClean="0"/>
              <a:t>                                   and subscript </a:t>
            </a:r>
            <a:r>
              <a:rPr lang="en-US" i="1" dirty="0" err="1" smtClean="0"/>
              <a:t>i</a:t>
            </a:r>
            <a:r>
              <a:rPr lang="en-US" dirty="0" smtClean="0"/>
              <a:t> = schools  and subscript </a:t>
            </a:r>
            <a:r>
              <a:rPr lang="en-US" i="1" dirty="0" smtClean="0"/>
              <a:t>t</a:t>
            </a:r>
            <a:r>
              <a:rPr lang="en-US" dirty="0" smtClean="0"/>
              <a:t> = time</a:t>
            </a:r>
          </a:p>
          <a:p>
            <a:pPr lvl="1"/>
            <a:r>
              <a:rPr lang="en-US" dirty="0" smtClean="0"/>
              <a:t>                                                   that change over time</a:t>
            </a:r>
          </a:p>
          <a:p>
            <a:pPr lvl="1"/>
            <a:r>
              <a:rPr lang="en-US" dirty="0" smtClean="0"/>
              <a:t>            fixed school effects that are constant over time</a:t>
            </a:r>
          </a:p>
          <a:p>
            <a:pPr lvl="1"/>
            <a:endParaRPr lang="en-US" dirty="0" smtClean="0"/>
          </a:p>
        </p:txBody>
      </p:sp>
      <p:pic>
        <p:nvPicPr>
          <p:cNvPr id="1026" name="Picture 2" descr="C:\Users\admin\Desktop\ScreenHunter_10 Jul. 06 04.29.jpg"/>
          <p:cNvPicPr>
            <a:picLocks noChangeAspect="1" noChangeArrowheads="1"/>
          </p:cNvPicPr>
          <p:nvPr/>
        </p:nvPicPr>
        <p:blipFill>
          <a:blip r:embed="rId3"/>
          <a:srcRect/>
          <a:stretch>
            <a:fillRect/>
          </a:stretch>
        </p:blipFill>
        <p:spPr bwMode="auto">
          <a:xfrm>
            <a:off x="1066800" y="1600200"/>
            <a:ext cx="7206046" cy="1102102"/>
          </a:xfrm>
          <a:prstGeom prst="rect">
            <a:avLst/>
          </a:prstGeom>
          <a:noFill/>
        </p:spPr>
      </p:pic>
      <p:pic>
        <p:nvPicPr>
          <p:cNvPr id="1027" name="Picture 3" descr="C:\Users\admin\Desktop\ScreenHunter_12 Jul. 12 15.18.jpg"/>
          <p:cNvPicPr>
            <a:picLocks noChangeAspect="1" noChangeArrowheads="1"/>
          </p:cNvPicPr>
          <p:nvPr/>
        </p:nvPicPr>
        <p:blipFill>
          <a:blip r:embed="rId4"/>
          <a:srcRect/>
          <a:stretch>
            <a:fillRect/>
          </a:stretch>
        </p:blipFill>
        <p:spPr bwMode="auto">
          <a:xfrm>
            <a:off x="1295401" y="3381375"/>
            <a:ext cx="2743198" cy="428626"/>
          </a:xfrm>
          <a:prstGeom prst="rect">
            <a:avLst/>
          </a:prstGeom>
          <a:noFill/>
        </p:spPr>
      </p:pic>
      <p:pic>
        <p:nvPicPr>
          <p:cNvPr id="1028" name="Picture 4" descr="C:\Users\admin\Desktop\ScreenHunter_13 Jul. 12 15.25.jpg"/>
          <p:cNvPicPr>
            <a:picLocks noChangeAspect="1" noChangeArrowheads="1"/>
          </p:cNvPicPr>
          <p:nvPr/>
        </p:nvPicPr>
        <p:blipFill>
          <a:blip r:embed="rId5"/>
          <a:srcRect/>
          <a:stretch>
            <a:fillRect/>
          </a:stretch>
        </p:blipFill>
        <p:spPr bwMode="auto">
          <a:xfrm>
            <a:off x="1209675" y="4412990"/>
            <a:ext cx="4124326" cy="318020"/>
          </a:xfrm>
          <a:prstGeom prst="rect">
            <a:avLst/>
          </a:prstGeom>
          <a:noFill/>
        </p:spPr>
      </p:pic>
      <p:pic>
        <p:nvPicPr>
          <p:cNvPr id="4" name="Picture 2" descr="C:\Users\admin\Desktop\ScreenHunter_18 Jul. 13 11.21.jpg"/>
          <p:cNvPicPr>
            <a:picLocks noChangeAspect="1" noChangeArrowheads="1"/>
          </p:cNvPicPr>
          <p:nvPr/>
        </p:nvPicPr>
        <p:blipFill>
          <a:blip r:embed="rId6"/>
          <a:srcRect/>
          <a:stretch>
            <a:fillRect/>
          </a:stretch>
        </p:blipFill>
        <p:spPr bwMode="auto">
          <a:xfrm>
            <a:off x="1219200" y="4876800"/>
            <a:ext cx="928688" cy="457200"/>
          </a:xfrm>
          <a:prstGeom prst="rect">
            <a:avLst/>
          </a:prstGeom>
          <a:noFill/>
        </p:spPr>
      </p:pic>
    </p:spTree>
  </p:cSld>
  <p:clrMapOvr>
    <a:masterClrMapping/>
  </p:clrMapOvr>
  <p:transition advTm="22479"/>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b="1" dirty="0" smtClean="0"/>
              <a:t>Variables and Descriptions</a:t>
            </a:r>
            <a:endParaRPr lang="en-US" b="1" dirty="0"/>
          </a:p>
        </p:txBody>
      </p:sp>
      <p:sp>
        <p:nvSpPr>
          <p:cNvPr id="3" name="Content Placeholder 2"/>
          <p:cNvSpPr>
            <a:spLocks noGrp="1"/>
          </p:cNvSpPr>
          <p:nvPr>
            <p:ph idx="1"/>
          </p:nvPr>
        </p:nvSpPr>
        <p:spPr>
          <a:xfrm>
            <a:off x="457200" y="914400"/>
            <a:ext cx="8229600" cy="5638800"/>
          </a:xfrm>
        </p:spPr>
        <p:txBody>
          <a:bodyPr>
            <a:normAutofit fontScale="92500" lnSpcReduction="20000"/>
          </a:bodyPr>
          <a:lstStyle/>
          <a:p>
            <a:r>
              <a:rPr lang="en-US" b="1" dirty="0" smtClean="0"/>
              <a:t>Dependent Variables</a:t>
            </a:r>
          </a:p>
          <a:p>
            <a:pPr lvl="1"/>
            <a:r>
              <a:rPr lang="en-US" b="1" dirty="0" smtClean="0"/>
              <a:t>SBA Subject (Reading, Writing, Math, and Science)</a:t>
            </a:r>
          </a:p>
          <a:p>
            <a:pPr lvl="1"/>
            <a:r>
              <a:rPr lang="en-US" b="1" dirty="0" smtClean="0"/>
              <a:t>TerraNova Subject (Reading, Language, and Math)</a:t>
            </a:r>
          </a:p>
          <a:p>
            <a:r>
              <a:rPr lang="en-US" b="1" dirty="0" smtClean="0"/>
              <a:t>Independent Variables</a:t>
            </a:r>
          </a:p>
          <a:p>
            <a:pPr lvl="1"/>
            <a:r>
              <a:rPr lang="en-US" b="1" dirty="0" smtClean="0"/>
              <a:t>(1) Parental Effects</a:t>
            </a:r>
          </a:p>
          <a:p>
            <a:pPr lvl="2"/>
            <a:r>
              <a:rPr lang="en-US" i="1" dirty="0" err="1" smtClean="0"/>
              <a:t>Lnwkvolhrs</a:t>
            </a:r>
            <a:r>
              <a:rPr lang="en-US" dirty="0" smtClean="0"/>
              <a:t>: Nat. log of parental volunteers hours</a:t>
            </a:r>
          </a:p>
          <a:p>
            <a:pPr lvl="2"/>
            <a:r>
              <a:rPr lang="en-US" i="1" dirty="0" err="1" smtClean="0"/>
              <a:t>Lnincome</a:t>
            </a:r>
            <a:r>
              <a:rPr lang="en-US" dirty="0" smtClean="0"/>
              <a:t>: Nat. log of average household income by zip</a:t>
            </a:r>
          </a:p>
          <a:p>
            <a:pPr lvl="2"/>
            <a:r>
              <a:rPr lang="en-US" i="1" dirty="0" err="1" smtClean="0"/>
              <a:t>Pctbach</a:t>
            </a:r>
            <a:r>
              <a:rPr lang="en-US" dirty="0" smtClean="0"/>
              <a:t>: Average household educational attainment by zip</a:t>
            </a:r>
          </a:p>
          <a:p>
            <a:pPr lvl="1"/>
            <a:r>
              <a:rPr lang="en-US" b="1" dirty="0" smtClean="0"/>
              <a:t>(2) Teacher Quality Effects</a:t>
            </a:r>
          </a:p>
          <a:p>
            <a:pPr lvl="2"/>
            <a:r>
              <a:rPr lang="en-US" i="1" dirty="0" err="1" smtClean="0"/>
              <a:t>Peraddegree</a:t>
            </a:r>
            <a:r>
              <a:rPr lang="en-US" dirty="0" smtClean="0"/>
              <a:t>: Percentage of teachers with masters or higher</a:t>
            </a:r>
          </a:p>
          <a:p>
            <a:pPr lvl="2"/>
            <a:r>
              <a:rPr lang="en-US" i="1" dirty="0" err="1" smtClean="0"/>
              <a:t>Nbacert</a:t>
            </a:r>
            <a:r>
              <a:rPr lang="en-US" dirty="0" smtClean="0"/>
              <a:t>: National Board Certified teachers per school</a:t>
            </a:r>
          </a:p>
          <a:p>
            <a:pPr lvl="1"/>
            <a:r>
              <a:rPr lang="en-US" b="1" dirty="0" smtClean="0"/>
              <a:t>(3) Student Effects</a:t>
            </a:r>
          </a:p>
          <a:p>
            <a:pPr lvl="2"/>
            <a:r>
              <a:rPr lang="en-US" dirty="0" err="1" smtClean="0"/>
              <a:t>Classstr</a:t>
            </a:r>
            <a:r>
              <a:rPr lang="en-US" dirty="0" smtClean="0"/>
              <a:t>: Classroom teacher to student ratio by school</a:t>
            </a:r>
          </a:p>
          <a:p>
            <a:pPr lvl="2"/>
            <a:r>
              <a:rPr lang="en-US" dirty="0" err="1" smtClean="0"/>
              <a:t>Pctlep</a:t>
            </a:r>
            <a:r>
              <a:rPr lang="en-US" dirty="0" smtClean="0"/>
              <a:t>: Percentage of limited English proficient students</a:t>
            </a:r>
          </a:p>
          <a:p>
            <a:pPr lvl="2"/>
            <a:r>
              <a:rPr lang="en-US" i="1" dirty="0" err="1" smtClean="0"/>
              <a:t>Pcteds</a:t>
            </a:r>
            <a:r>
              <a:rPr lang="en-US" dirty="0" smtClean="0"/>
              <a:t>: Percentage of free or reduced lunch students </a:t>
            </a:r>
          </a:p>
          <a:p>
            <a:pPr lvl="2"/>
            <a:endParaRPr lang="en-US" dirty="0" smtClean="0"/>
          </a:p>
          <a:p>
            <a:pPr lvl="1">
              <a:buNone/>
            </a:pPr>
            <a:endParaRPr lang="en-US" dirty="0" smtClean="0"/>
          </a:p>
          <a:p>
            <a:pPr lvl="1"/>
            <a:endParaRPr lang="en-US" dirty="0" smtClean="0"/>
          </a:p>
          <a:p>
            <a:pPr lvl="1"/>
            <a:endParaRPr lang="en-US" dirty="0" smtClean="0"/>
          </a:p>
          <a:p>
            <a:endParaRPr lang="en-US" dirty="0" smtClean="0"/>
          </a:p>
          <a:p>
            <a:endParaRPr lang="en-US" dirty="0" smtClean="0"/>
          </a:p>
          <a:p>
            <a:endParaRPr lang="en-US" dirty="0"/>
          </a:p>
        </p:txBody>
      </p:sp>
    </p:spTree>
  </p:cSld>
  <p:clrMapOvr>
    <a:masterClrMapping/>
  </p:clrMapOvr>
  <p:transition advTm="121899"/>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a:bodyPr>
          <a:lstStyle/>
          <a:p>
            <a:r>
              <a:rPr lang="en-US" b="1" dirty="0" smtClean="0"/>
              <a:t>Model 1: SBA Results</a:t>
            </a:r>
            <a:endParaRPr lang="en-US" b="1" dirty="0"/>
          </a:p>
        </p:txBody>
      </p:sp>
      <p:sp>
        <p:nvSpPr>
          <p:cNvPr id="3" name="Content Placeholder 2"/>
          <p:cNvSpPr>
            <a:spLocks noGrp="1"/>
          </p:cNvSpPr>
          <p:nvPr>
            <p:ph idx="1"/>
          </p:nvPr>
        </p:nvSpPr>
        <p:spPr/>
        <p:txBody>
          <a:bodyPr/>
          <a:lstStyle/>
          <a:p>
            <a:endParaRPr lang="en-US"/>
          </a:p>
        </p:txBody>
      </p:sp>
      <p:pic>
        <p:nvPicPr>
          <p:cNvPr id="4" name="Picture 3" descr="C:\Users\admin\Desktop\ScreenHunter_09 Jun. 27 07.19.jpg"/>
          <p:cNvPicPr>
            <a:picLocks noChangeAspect="1" noChangeArrowheads="1"/>
          </p:cNvPicPr>
          <p:nvPr/>
        </p:nvPicPr>
        <p:blipFill>
          <a:blip r:embed="rId3"/>
          <a:srcRect/>
          <a:stretch>
            <a:fillRect/>
          </a:stretch>
        </p:blipFill>
        <p:spPr bwMode="auto">
          <a:xfrm>
            <a:off x="192438" y="1600200"/>
            <a:ext cx="8951562" cy="4467224"/>
          </a:xfrm>
          <a:prstGeom prst="rect">
            <a:avLst/>
          </a:prstGeom>
          <a:noFill/>
        </p:spPr>
      </p:pic>
    </p:spTree>
  </p:cSld>
  <p:clrMapOvr>
    <a:masterClrMapping/>
  </p:clrMapOvr>
  <p:transition advTm="36786"/>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normAutofit/>
          </a:bodyPr>
          <a:lstStyle/>
          <a:p>
            <a:r>
              <a:rPr lang="en-US" b="1" dirty="0" smtClean="0"/>
              <a:t>Model 2 Results: Parental Effects</a:t>
            </a:r>
            <a:endParaRPr lang="en-US" b="1" dirty="0"/>
          </a:p>
        </p:txBody>
      </p:sp>
      <p:sp>
        <p:nvSpPr>
          <p:cNvPr id="3" name="Content Placeholder 2"/>
          <p:cNvSpPr>
            <a:spLocks noGrp="1"/>
          </p:cNvSpPr>
          <p:nvPr>
            <p:ph idx="1"/>
          </p:nvPr>
        </p:nvSpPr>
        <p:spPr/>
        <p:txBody>
          <a:bodyPr/>
          <a:lstStyle/>
          <a:p>
            <a:pPr>
              <a:buNone/>
            </a:pPr>
            <a:endParaRPr lang="en-US" dirty="0"/>
          </a:p>
        </p:txBody>
      </p:sp>
      <p:pic>
        <p:nvPicPr>
          <p:cNvPr id="1027" name="Picture 3" descr="C:\Users\admin\Desktop\ScreenHunter_22 Jul. 25 14.31.jpg"/>
          <p:cNvPicPr>
            <a:picLocks noChangeAspect="1" noChangeArrowheads="1"/>
          </p:cNvPicPr>
          <p:nvPr/>
        </p:nvPicPr>
        <p:blipFill>
          <a:blip r:embed="rId3"/>
          <a:srcRect/>
          <a:stretch>
            <a:fillRect/>
          </a:stretch>
        </p:blipFill>
        <p:spPr bwMode="auto">
          <a:xfrm>
            <a:off x="0" y="1295400"/>
            <a:ext cx="9057742" cy="5165458"/>
          </a:xfrm>
          <a:prstGeom prst="rect">
            <a:avLst/>
          </a:prstGeom>
          <a:noFill/>
        </p:spPr>
      </p:pic>
    </p:spTree>
  </p:cSld>
  <p:clrMapOvr>
    <a:masterClrMapping/>
  </p:clrMapOvr>
  <p:transition advTm="16833"/>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1143000"/>
          </a:xfrm>
        </p:spPr>
        <p:txBody>
          <a:bodyPr/>
          <a:lstStyle/>
          <a:p>
            <a:r>
              <a:rPr lang="en-US" b="1" dirty="0" smtClean="0"/>
              <a:t>Model 2 Results: Teacher Effects</a:t>
            </a:r>
            <a:endParaRPr lang="en-US" b="1" dirty="0"/>
          </a:p>
        </p:txBody>
      </p:sp>
      <p:sp>
        <p:nvSpPr>
          <p:cNvPr id="3" name="Content Placeholder 2"/>
          <p:cNvSpPr>
            <a:spLocks noGrp="1"/>
          </p:cNvSpPr>
          <p:nvPr>
            <p:ph idx="1"/>
          </p:nvPr>
        </p:nvSpPr>
        <p:spPr/>
        <p:txBody>
          <a:bodyPr/>
          <a:lstStyle/>
          <a:p>
            <a:pPr>
              <a:buNone/>
            </a:pPr>
            <a:endParaRPr lang="en-US" dirty="0"/>
          </a:p>
        </p:txBody>
      </p:sp>
      <p:pic>
        <p:nvPicPr>
          <p:cNvPr id="4" name="Picture 2" descr="C:\Users\admin\Desktop\ScreenHunter_23 Jul. 25 14.33.jpg"/>
          <p:cNvPicPr>
            <a:picLocks noChangeAspect="1" noChangeArrowheads="1"/>
          </p:cNvPicPr>
          <p:nvPr/>
        </p:nvPicPr>
        <p:blipFill>
          <a:blip r:embed="rId3"/>
          <a:srcRect/>
          <a:stretch>
            <a:fillRect/>
          </a:stretch>
        </p:blipFill>
        <p:spPr bwMode="auto">
          <a:xfrm>
            <a:off x="0" y="1447800"/>
            <a:ext cx="9067800" cy="4533900"/>
          </a:xfrm>
          <a:prstGeom prst="rect">
            <a:avLst/>
          </a:prstGeom>
          <a:noFill/>
        </p:spPr>
      </p:pic>
    </p:spTree>
  </p:cSld>
  <p:clrMapOvr>
    <a:masterClrMapping/>
  </p:clrMapOvr>
  <p:transition advTm="17425"/>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r>
              <a:rPr lang="en-US" b="1" dirty="0" smtClean="0"/>
              <a:t>Model 2 Results: Student Effects</a:t>
            </a:r>
            <a:endParaRPr lang="en-US" b="1" dirty="0"/>
          </a:p>
        </p:txBody>
      </p:sp>
      <p:sp>
        <p:nvSpPr>
          <p:cNvPr id="3" name="Content Placeholder 2"/>
          <p:cNvSpPr>
            <a:spLocks noGrp="1"/>
          </p:cNvSpPr>
          <p:nvPr>
            <p:ph idx="1"/>
          </p:nvPr>
        </p:nvSpPr>
        <p:spPr/>
        <p:txBody>
          <a:bodyPr/>
          <a:lstStyle/>
          <a:p>
            <a:endParaRPr lang="en-US"/>
          </a:p>
        </p:txBody>
      </p:sp>
      <p:pic>
        <p:nvPicPr>
          <p:cNvPr id="4" name="Picture 2" descr="C:\Users\admin\Desktop\ScreenHunter_24 Jul. 25 14.36.jpg"/>
          <p:cNvPicPr>
            <a:picLocks noChangeAspect="1" noChangeArrowheads="1"/>
          </p:cNvPicPr>
          <p:nvPr/>
        </p:nvPicPr>
        <p:blipFill>
          <a:blip r:embed="rId3"/>
          <a:srcRect/>
          <a:stretch>
            <a:fillRect/>
          </a:stretch>
        </p:blipFill>
        <p:spPr bwMode="auto">
          <a:xfrm>
            <a:off x="0" y="1524000"/>
            <a:ext cx="8972014" cy="4533900"/>
          </a:xfrm>
          <a:prstGeom prst="rect">
            <a:avLst/>
          </a:prstGeom>
          <a:noFill/>
        </p:spPr>
      </p:pic>
    </p:spTree>
  </p:cSld>
  <p:clrMapOvr>
    <a:masterClrMapping/>
  </p:clrMapOvr>
  <p:transition advTm="63305"/>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304800" y="228600"/>
          <a:ext cx="8458200" cy="62484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advTm="76846"/>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Introduction</a:t>
            </a:r>
            <a:endParaRPr lang="en-US" b="1" dirty="0"/>
          </a:p>
        </p:txBody>
      </p:sp>
      <p:sp>
        <p:nvSpPr>
          <p:cNvPr id="3" name="Content Placeholder 2"/>
          <p:cNvSpPr>
            <a:spLocks noGrp="1"/>
          </p:cNvSpPr>
          <p:nvPr>
            <p:ph idx="1"/>
          </p:nvPr>
        </p:nvSpPr>
        <p:spPr>
          <a:xfrm>
            <a:off x="457200" y="1600200"/>
            <a:ext cx="8382000" cy="4800600"/>
          </a:xfrm>
        </p:spPr>
        <p:txBody>
          <a:bodyPr>
            <a:normAutofit/>
          </a:bodyPr>
          <a:lstStyle/>
          <a:p>
            <a:r>
              <a:rPr lang="en-US" b="1" dirty="0" smtClean="0"/>
              <a:t>Current Alaskan Elementary Achievement </a:t>
            </a:r>
            <a:endParaRPr lang="en-US" sz="1400" b="1" dirty="0" smtClean="0"/>
          </a:p>
          <a:p>
            <a:pPr lvl="1"/>
            <a:r>
              <a:rPr lang="en-US" b="1" dirty="0" smtClean="0"/>
              <a:t>Alaskan 4</a:t>
            </a:r>
            <a:r>
              <a:rPr lang="en-US" b="1" baseline="30000" dirty="0" smtClean="0"/>
              <a:t>th</a:t>
            </a:r>
            <a:r>
              <a:rPr lang="en-US" b="1" dirty="0" smtClean="0"/>
              <a:t> Graders at or Above Basic Proficiency</a:t>
            </a:r>
          </a:p>
          <a:p>
            <a:pPr lvl="2"/>
            <a:r>
              <a:rPr lang="en-US" b="1" dirty="0" smtClean="0"/>
              <a:t>Reading: </a:t>
            </a:r>
            <a:r>
              <a:rPr lang="en-US" dirty="0" smtClean="0"/>
              <a:t>56%  (66% National Average)</a:t>
            </a:r>
          </a:p>
          <a:p>
            <a:pPr marL="1828800" lvl="3" indent="-514350"/>
            <a:r>
              <a:rPr lang="en-US" dirty="0" smtClean="0"/>
              <a:t>Only five states are below Alaska (California, Louisiana, Mississippi, Alabama, and D.C.)</a:t>
            </a:r>
          </a:p>
          <a:p>
            <a:pPr lvl="2"/>
            <a:r>
              <a:rPr lang="en-US" b="1" dirty="0" smtClean="0"/>
              <a:t>Math: </a:t>
            </a:r>
            <a:r>
              <a:rPr lang="en-US" dirty="0" smtClean="0"/>
              <a:t>78%  (82% National Average)</a:t>
            </a:r>
          </a:p>
          <a:p>
            <a:pPr lvl="1">
              <a:buNone/>
            </a:pPr>
            <a:endParaRPr lang="en-US" dirty="0" smtClean="0"/>
          </a:p>
        </p:txBody>
      </p:sp>
    </p:spTree>
  </p:cSld>
  <p:clrMapOvr>
    <a:masterClrMapping/>
  </p:clrMapOvr>
  <p:transition advTm="47487"/>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Interact: Self-Selecting and EDS</a:t>
            </a:r>
            <a:endParaRPr lang="en-US" b="1" dirty="0"/>
          </a:p>
        </p:txBody>
      </p:sp>
      <p:sp>
        <p:nvSpPr>
          <p:cNvPr id="3" name="Content Placeholder 2"/>
          <p:cNvSpPr>
            <a:spLocks noGrp="1"/>
          </p:cNvSpPr>
          <p:nvPr>
            <p:ph idx="1"/>
          </p:nvPr>
        </p:nvSpPr>
        <p:spPr/>
        <p:txBody>
          <a:bodyPr/>
          <a:lstStyle/>
          <a:p>
            <a:endParaRPr lang="en-US" dirty="0"/>
          </a:p>
        </p:txBody>
      </p:sp>
      <p:pic>
        <p:nvPicPr>
          <p:cNvPr id="1026" name="Picture 2" descr="C:\Users\admin\Desktop\ScreenHunter_24 Jul. 25 15.43.jpg"/>
          <p:cNvPicPr>
            <a:picLocks noChangeAspect="1" noChangeArrowheads="1"/>
          </p:cNvPicPr>
          <p:nvPr/>
        </p:nvPicPr>
        <p:blipFill>
          <a:blip r:embed="rId3"/>
          <a:srcRect/>
          <a:stretch>
            <a:fillRect/>
          </a:stretch>
        </p:blipFill>
        <p:spPr bwMode="auto">
          <a:xfrm>
            <a:off x="0" y="1676400"/>
            <a:ext cx="9022476" cy="3952874"/>
          </a:xfrm>
          <a:prstGeom prst="rect">
            <a:avLst/>
          </a:prstGeom>
          <a:noFill/>
        </p:spPr>
      </p:pic>
    </p:spTree>
  </p:cSld>
  <p:clrMapOvr>
    <a:masterClrMapping/>
  </p:clrMapOvr>
  <p:transition advTm="39063"/>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Conclusion</a:t>
            </a:r>
            <a:endParaRPr lang="en-US" b="1" dirty="0"/>
          </a:p>
        </p:txBody>
      </p:sp>
      <p:sp>
        <p:nvSpPr>
          <p:cNvPr id="3" name="Content Placeholder 2"/>
          <p:cNvSpPr>
            <a:spLocks noGrp="1"/>
          </p:cNvSpPr>
          <p:nvPr>
            <p:ph idx="1"/>
          </p:nvPr>
        </p:nvSpPr>
        <p:spPr/>
        <p:txBody>
          <a:bodyPr>
            <a:normAutofit fontScale="92500" lnSpcReduction="20000"/>
          </a:bodyPr>
          <a:lstStyle/>
          <a:p>
            <a:r>
              <a:rPr lang="en-US" b="1" dirty="0" smtClean="0"/>
              <a:t>Two Competing Hypotheses</a:t>
            </a:r>
          </a:p>
          <a:p>
            <a:pPr lvl="1"/>
            <a:r>
              <a:rPr lang="en-US" b="1" dirty="0" smtClean="0"/>
              <a:t>H</a:t>
            </a:r>
            <a:r>
              <a:rPr lang="en-US" b="1" baseline="-25000" dirty="0" smtClean="0"/>
              <a:t>0</a:t>
            </a:r>
            <a:r>
              <a:rPr lang="en-US" b="1" dirty="0" smtClean="0"/>
              <a:t>: </a:t>
            </a:r>
            <a:r>
              <a:rPr lang="en-US" dirty="0" smtClean="0"/>
              <a:t>The methods and teachers in self-selecting schools drive the differences in outcomes; therefore, replicating a self-selecting school and its methods would increase test scores across the district. </a:t>
            </a:r>
          </a:p>
          <a:p>
            <a:pPr lvl="1"/>
            <a:r>
              <a:rPr lang="en-US" b="1" dirty="0" smtClean="0"/>
              <a:t>H</a:t>
            </a:r>
            <a:r>
              <a:rPr lang="en-US" b="1" baseline="-25000" dirty="0" smtClean="0"/>
              <a:t>1</a:t>
            </a:r>
            <a:r>
              <a:rPr lang="en-US" b="1" dirty="0" smtClean="0"/>
              <a:t>: </a:t>
            </a:r>
            <a:r>
              <a:rPr lang="en-US" dirty="0" smtClean="0"/>
              <a:t>A second hypothesis is that it is primarily the characteristics of parents or students that are driving differences in self-selecting school outcomes; that is, parents with a higher than average educational attainment, higher earnings, etc. (things that are highly correlated with student achievement) are more likely to send a child to a self-selecting school. </a:t>
            </a:r>
            <a:endParaRPr lang="en-US" dirty="0"/>
          </a:p>
        </p:txBody>
      </p:sp>
    </p:spTree>
    <p:custDataLst>
      <p:tags r:id="rId1"/>
    </p:custDataLst>
  </p:cSld>
  <p:clrMapOvr>
    <a:masterClrMapping/>
  </p:clrMapOvr>
  <p:transition advTm="38501"/>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3">
                                            <p:txEl>
                                              <p:pRg st="1" end="1"/>
                                            </p:txEl>
                                          </p:spTgt>
                                        </p:tgtEl>
                                      </p:cBhvr>
                                    </p:animEffect>
                                    <p:set>
                                      <p:cBhvr>
                                        <p:cTn id="7" dur="1" fill="hold">
                                          <p:stCondLst>
                                            <p:cond delay="1999"/>
                                          </p:stCondLst>
                                        </p:cTn>
                                        <p:tgtEl>
                                          <p:spTgt spid="3">
                                            <p:txEl>
                                              <p:pRg st="1" end="1"/>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buNone/>
            </a:pPr>
            <a:r>
              <a:rPr lang="en-US" dirty="0" smtClean="0"/>
              <a:t> </a:t>
            </a:r>
          </a:p>
          <a:p>
            <a:pPr algn="ctr">
              <a:buNone/>
            </a:pPr>
            <a:endParaRPr lang="en-US" dirty="0" smtClean="0"/>
          </a:p>
          <a:p>
            <a:pPr algn="ctr">
              <a:buNone/>
            </a:pPr>
            <a:r>
              <a:rPr lang="en-US" sz="4000" b="1" dirty="0" smtClean="0"/>
              <a:t>Questions?</a:t>
            </a:r>
          </a:p>
        </p:txBody>
      </p:sp>
    </p:spTree>
  </p:cSld>
  <p:clrMapOvr>
    <a:masterClrMapping/>
  </p:clrMapOvr>
  <p:transition advTm="6552"/>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Top Five Self-Selecting Schools</a:t>
            </a:r>
            <a:endParaRPr lang="en-US" b="1" dirty="0"/>
          </a:p>
        </p:txBody>
      </p:sp>
      <p:sp>
        <p:nvSpPr>
          <p:cNvPr id="3" name="Content Placeholder 2"/>
          <p:cNvSpPr>
            <a:spLocks noGrp="1"/>
          </p:cNvSpPr>
          <p:nvPr>
            <p:ph idx="1"/>
          </p:nvPr>
        </p:nvSpPr>
        <p:spPr/>
        <p:txBody>
          <a:bodyPr/>
          <a:lstStyle/>
          <a:p>
            <a:endParaRPr lang="en-US" dirty="0"/>
          </a:p>
        </p:txBody>
      </p:sp>
    </p:spTree>
  </p:cSld>
  <p:clrMapOvr>
    <a:masterClrMapping/>
  </p:clrMapOvr>
  <p:transition advTm="11310"/>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304800" y="228600"/>
          <a:ext cx="8382000" cy="63246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advTm="10810"/>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a:p>
        </p:txBody>
      </p:sp>
      <p:pic>
        <p:nvPicPr>
          <p:cNvPr id="3076" name="Picture 4" descr="C:\Users\admin\Desktop\ScreenHunter_28 Jun. 20 20.26.jpg"/>
          <p:cNvPicPr>
            <a:picLocks noChangeAspect="1" noChangeArrowheads="1"/>
          </p:cNvPicPr>
          <p:nvPr/>
        </p:nvPicPr>
        <p:blipFill>
          <a:blip r:embed="rId3" cstate="print"/>
          <a:srcRect/>
          <a:stretch>
            <a:fillRect/>
          </a:stretch>
        </p:blipFill>
        <p:spPr bwMode="auto">
          <a:xfrm>
            <a:off x="990600" y="243122"/>
            <a:ext cx="7219198" cy="6614878"/>
          </a:xfrm>
          <a:prstGeom prst="rect">
            <a:avLst/>
          </a:prstGeom>
          <a:noFill/>
        </p:spPr>
      </p:pic>
    </p:spTree>
  </p:cSld>
  <p:clrMapOvr>
    <a:masterClrMapping/>
  </p:clrMapOvr>
  <p:transition advTm="23369"/>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Overview/Definitions</a:t>
            </a:r>
            <a:endParaRPr lang="en-US" b="1" dirty="0"/>
          </a:p>
        </p:txBody>
      </p:sp>
      <p:sp>
        <p:nvSpPr>
          <p:cNvPr id="3" name="Content Placeholder 2"/>
          <p:cNvSpPr>
            <a:spLocks noGrp="1"/>
          </p:cNvSpPr>
          <p:nvPr>
            <p:ph idx="1"/>
          </p:nvPr>
        </p:nvSpPr>
        <p:spPr>
          <a:xfrm>
            <a:off x="457200" y="1219200"/>
            <a:ext cx="8229600" cy="4906963"/>
          </a:xfrm>
        </p:spPr>
        <p:txBody>
          <a:bodyPr>
            <a:normAutofit fontScale="92500" lnSpcReduction="10000"/>
          </a:bodyPr>
          <a:lstStyle/>
          <a:p>
            <a:r>
              <a:rPr lang="en-US" dirty="0" smtClean="0"/>
              <a:t>All Anchorage publically funded K-6 schools</a:t>
            </a:r>
          </a:p>
          <a:p>
            <a:pPr lvl="1"/>
            <a:r>
              <a:rPr lang="en-US" dirty="0" smtClean="0"/>
              <a:t>66 elementary schools for school years 2007-2010</a:t>
            </a:r>
          </a:p>
          <a:p>
            <a:pPr lvl="1"/>
            <a:r>
              <a:rPr lang="en-US" dirty="0" smtClean="0"/>
              <a:t>No private schools were included in this study.</a:t>
            </a:r>
          </a:p>
          <a:p>
            <a:r>
              <a:rPr lang="en-US" dirty="0" smtClean="0"/>
              <a:t>“Self-Selecting School” - A school in which a parent chooses (self-selects) to enroll his/her child into. </a:t>
            </a:r>
          </a:p>
          <a:p>
            <a:pPr lvl="1"/>
            <a:r>
              <a:rPr lang="en-US" dirty="0" smtClean="0">
                <a:solidFill>
                  <a:srgbClr val="FF0000"/>
                </a:solidFill>
              </a:rPr>
              <a:t> Nine K-6 self-selecting schools  TABLE HERE (Charter, Waldorf, ABC, and Optional) </a:t>
            </a:r>
          </a:p>
          <a:p>
            <a:pPr lvl="1"/>
            <a:r>
              <a:rPr lang="en-US" dirty="0" smtClean="0">
                <a:solidFill>
                  <a:srgbClr val="FF0000"/>
                </a:solidFill>
              </a:rPr>
              <a:t>Parents must provide transportation</a:t>
            </a:r>
          </a:p>
          <a:p>
            <a:r>
              <a:rPr lang="en-US" dirty="0" smtClean="0">
                <a:solidFill>
                  <a:srgbClr val="FF0000"/>
                </a:solidFill>
              </a:rPr>
              <a:t>“Traditional Based School” - All other schools 	Transportation is provided by school district </a:t>
            </a:r>
            <a:endParaRPr lang="en-US" dirty="0">
              <a:solidFill>
                <a:srgbClr val="FF0000"/>
              </a:solidFill>
            </a:endParaRPr>
          </a:p>
        </p:txBody>
      </p:sp>
    </p:spTree>
  </p:cSld>
  <p:clrMapOvr>
    <a:masterClrMapping/>
  </p:clrMapOvr>
  <p:transition advTm="93304"/>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Table Self-selecting schools type</a:t>
            </a:r>
            <a:endParaRPr lang="en-US" dirty="0"/>
          </a:p>
        </p:txBody>
      </p:sp>
      <p:sp>
        <p:nvSpPr>
          <p:cNvPr id="3" name="Content Placeholder 2"/>
          <p:cNvSpPr>
            <a:spLocks noGrp="1"/>
          </p:cNvSpPr>
          <p:nvPr>
            <p:ph idx="1"/>
          </p:nvPr>
        </p:nvSpPr>
        <p:spPr/>
        <p:txBody>
          <a:bodyPr/>
          <a:lstStyle/>
          <a:p>
            <a:r>
              <a:rPr lang="en-US" dirty="0" smtClean="0"/>
              <a:t>Category name</a:t>
            </a:r>
          </a:p>
          <a:p>
            <a:r>
              <a:rPr lang="en-US" dirty="0" smtClean="0"/>
              <a:t>Number of Kids</a:t>
            </a:r>
          </a:p>
          <a:p>
            <a:r>
              <a:rPr lang="en-US" dirty="0" smtClean="0"/>
              <a:t>Waitlist</a:t>
            </a:r>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b="1" dirty="0" smtClean="0"/>
              <a:t>Summary and Sources</a:t>
            </a:r>
            <a:endParaRPr lang="en-US" b="1" dirty="0"/>
          </a:p>
        </p:txBody>
      </p:sp>
      <p:pic>
        <p:nvPicPr>
          <p:cNvPr id="4" name="Picture 2" descr="C:\Users\admin\Desktop\ScreenHunter_08 Jun. 25 06.46.jpg"/>
          <p:cNvPicPr>
            <a:picLocks noGrp="1" noChangeAspect="1" noChangeArrowheads="1"/>
          </p:cNvPicPr>
          <p:nvPr>
            <p:ph idx="1"/>
          </p:nvPr>
        </p:nvPicPr>
        <p:blipFill>
          <a:blip r:embed="rId3"/>
          <a:srcRect/>
          <a:stretch>
            <a:fillRect/>
          </a:stretch>
        </p:blipFill>
        <p:spPr bwMode="auto">
          <a:xfrm>
            <a:off x="619031" y="990600"/>
            <a:ext cx="7505888" cy="5809156"/>
          </a:xfrm>
          <a:prstGeom prst="rect">
            <a:avLst/>
          </a:prstGeom>
          <a:noFill/>
        </p:spPr>
      </p:pic>
    </p:spTree>
  </p:cSld>
  <p:clrMapOvr>
    <a:masterClrMapping/>
  </p:clrMapOvr>
  <p:transition advTm="6474"/>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A Possible Solution</a:t>
            </a:r>
            <a:endParaRPr lang="en-US" b="1" dirty="0"/>
          </a:p>
        </p:txBody>
      </p:sp>
      <p:sp>
        <p:nvSpPr>
          <p:cNvPr id="3" name="Content Placeholder 2"/>
          <p:cNvSpPr>
            <a:spLocks noGrp="1"/>
          </p:cNvSpPr>
          <p:nvPr>
            <p:ph idx="1"/>
          </p:nvPr>
        </p:nvSpPr>
        <p:spPr/>
        <p:txBody>
          <a:bodyPr>
            <a:normAutofit/>
          </a:bodyPr>
          <a:lstStyle/>
          <a:p>
            <a:r>
              <a:rPr lang="en-US" b="1" smtClean="0"/>
              <a:t>More </a:t>
            </a:r>
            <a:r>
              <a:rPr lang="en-US" b="1" dirty="0" smtClean="0"/>
              <a:t>Charter/Lottery (“Self-Selecting”) </a:t>
            </a:r>
          </a:p>
          <a:p>
            <a:pPr lvl="1"/>
            <a:r>
              <a:rPr lang="en-US" b="1" dirty="0" smtClean="0"/>
              <a:t>High Achievement: </a:t>
            </a:r>
            <a:r>
              <a:rPr lang="en-US" dirty="0" smtClean="0"/>
              <a:t>Five of the nine Anchorage School District (ASD) publically funded self-selecting schools are consistently in the top ten for highest achieving elementary schools in all subjects</a:t>
            </a:r>
            <a:endParaRPr lang="en-US" b="1" dirty="0" smtClean="0"/>
          </a:p>
          <a:p>
            <a:pPr lvl="1"/>
            <a:r>
              <a:rPr lang="en-US" b="1" dirty="0" smtClean="0"/>
              <a:t>High Parental Demand</a:t>
            </a:r>
            <a:r>
              <a:rPr lang="en-US" dirty="0" smtClean="0"/>
              <a:t>: The top three ASD public elementary schools are self-selecting schools with 400-600 students per school on waitlists</a:t>
            </a:r>
          </a:p>
          <a:p>
            <a:endParaRPr lang="en-US" dirty="0"/>
          </a:p>
        </p:txBody>
      </p:sp>
    </p:spTree>
  </p:cSld>
  <p:clrMapOvr>
    <a:masterClrMapping/>
  </p:clrMapOvr>
  <p:transition advTm="82805"/>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SBA: Percentage School Proficient</a:t>
            </a:r>
            <a:endParaRPr lang="en-US" b="1"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advTm="47502"/>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TerraNova Above Average Scores</a:t>
            </a:r>
            <a:endParaRPr lang="en-US" b="1"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advTm="57518"/>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b="1" dirty="0" smtClean="0"/>
              <a:t>My Question</a:t>
            </a:r>
            <a:endParaRPr lang="en-US" b="1" dirty="0"/>
          </a:p>
        </p:txBody>
      </p:sp>
      <p:sp>
        <p:nvSpPr>
          <p:cNvPr id="3" name="Content Placeholder 2"/>
          <p:cNvSpPr>
            <a:spLocks noGrp="1"/>
          </p:cNvSpPr>
          <p:nvPr>
            <p:ph idx="1"/>
          </p:nvPr>
        </p:nvSpPr>
        <p:spPr>
          <a:xfrm>
            <a:off x="228600" y="1676401"/>
            <a:ext cx="8153400" cy="2819399"/>
          </a:xfrm>
        </p:spPr>
        <p:txBody>
          <a:bodyPr>
            <a:normAutofit lnSpcReduction="10000"/>
          </a:bodyPr>
          <a:lstStyle/>
          <a:p>
            <a:pPr lvl="1">
              <a:buNone/>
            </a:pPr>
            <a:endParaRPr lang="en-US" dirty="0" smtClean="0"/>
          </a:p>
          <a:p>
            <a:pPr lvl="1">
              <a:buNone/>
            </a:pPr>
            <a:endParaRPr lang="en-US" dirty="0" smtClean="0"/>
          </a:p>
          <a:p>
            <a:pPr lvl="1" indent="0">
              <a:buNone/>
            </a:pPr>
            <a:r>
              <a:rPr lang="en-US" sz="3200" dirty="0" smtClean="0"/>
              <a:t>What is most likely driving the differences in test scores between self-selecting K-6 elementary schools and traditional based schools? </a:t>
            </a:r>
          </a:p>
          <a:p>
            <a:pPr lvl="1">
              <a:buNone/>
            </a:pPr>
            <a:endParaRPr lang="en-US" dirty="0" smtClean="0"/>
          </a:p>
        </p:txBody>
      </p:sp>
    </p:spTree>
  </p:cSld>
  <p:clrMapOvr>
    <a:masterClrMapping/>
  </p:clrMapOvr>
  <p:transition advTm="17082"/>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lstStyle/>
          <a:p>
            <a:r>
              <a:rPr lang="en-US" b="1" dirty="0" smtClean="0"/>
              <a:t>Presentation Outline</a:t>
            </a:r>
            <a:endParaRPr lang="en-US" b="1" dirty="0"/>
          </a:p>
        </p:txBody>
      </p:sp>
      <p:sp>
        <p:nvSpPr>
          <p:cNvPr id="3" name="Content Placeholder 2"/>
          <p:cNvSpPr>
            <a:spLocks noGrp="1"/>
          </p:cNvSpPr>
          <p:nvPr>
            <p:ph idx="1"/>
          </p:nvPr>
        </p:nvSpPr>
        <p:spPr>
          <a:xfrm>
            <a:off x="609600" y="2209800"/>
            <a:ext cx="6553200" cy="2743200"/>
          </a:xfrm>
        </p:spPr>
        <p:txBody>
          <a:bodyPr>
            <a:normAutofit/>
          </a:bodyPr>
          <a:lstStyle/>
          <a:p>
            <a:r>
              <a:rPr lang="en-US" dirty="0" smtClean="0"/>
              <a:t>Related Literature</a:t>
            </a:r>
          </a:p>
          <a:p>
            <a:r>
              <a:rPr lang="en-US" dirty="0" smtClean="0"/>
              <a:t>Data Summary and Sources</a:t>
            </a:r>
          </a:p>
          <a:p>
            <a:r>
              <a:rPr lang="en-US" dirty="0" smtClean="0"/>
              <a:t>Econometric Framework</a:t>
            </a:r>
          </a:p>
          <a:p>
            <a:r>
              <a:rPr lang="en-US" dirty="0" smtClean="0"/>
              <a:t>Discussion of Results</a:t>
            </a:r>
          </a:p>
        </p:txBody>
      </p:sp>
    </p:spTree>
  </p:cSld>
  <p:clrMapOvr>
    <a:masterClrMapping/>
  </p:clrMapOvr>
  <p:transition advTm="14180"/>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Related Literature</a:t>
            </a:r>
            <a:endParaRPr lang="en-US" b="1" dirty="0"/>
          </a:p>
        </p:txBody>
      </p:sp>
      <p:sp>
        <p:nvSpPr>
          <p:cNvPr id="3" name="Content Placeholder 2"/>
          <p:cNvSpPr>
            <a:spLocks noGrp="1"/>
          </p:cNvSpPr>
          <p:nvPr>
            <p:ph idx="1"/>
          </p:nvPr>
        </p:nvSpPr>
        <p:spPr>
          <a:xfrm>
            <a:off x="457200" y="1371600"/>
            <a:ext cx="8229600" cy="5105400"/>
          </a:xfrm>
        </p:spPr>
        <p:txBody>
          <a:bodyPr>
            <a:normAutofit fontScale="92500" lnSpcReduction="20000"/>
          </a:bodyPr>
          <a:lstStyle/>
          <a:p>
            <a:pPr marL="342900" lvl="1" indent="-342900">
              <a:buFont typeface="Arial" pitchFamily="34" charset="0"/>
              <a:buChar char="•"/>
            </a:pPr>
            <a:r>
              <a:rPr lang="en-US" dirty="0" smtClean="0"/>
              <a:t>In Michigan self-selecting schools test scores were </a:t>
            </a:r>
            <a:r>
              <a:rPr lang="en-US" b="1" dirty="0" smtClean="0"/>
              <a:t>lower</a:t>
            </a:r>
            <a:r>
              <a:rPr lang="en-US" dirty="0" smtClean="0"/>
              <a:t> or average to traditional public schools (</a:t>
            </a:r>
            <a:r>
              <a:rPr lang="en-US" dirty="0" err="1" smtClean="0"/>
              <a:t>Eberts</a:t>
            </a:r>
            <a:r>
              <a:rPr lang="en-US" dirty="0" smtClean="0"/>
              <a:t> and Hollenbeck 2001)</a:t>
            </a:r>
          </a:p>
          <a:p>
            <a:r>
              <a:rPr lang="en-US" sz="2800" dirty="0" smtClean="0"/>
              <a:t>Milwaukee, Wisconsin self-selecting school’s test score were </a:t>
            </a:r>
            <a:r>
              <a:rPr lang="en-US" sz="2800" b="1" dirty="0" smtClean="0"/>
              <a:t>lower</a:t>
            </a:r>
            <a:r>
              <a:rPr lang="en-US" sz="2800" dirty="0" smtClean="0"/>
              <a:t> or average to traditional public schools (</a:t>
            </a:r>
            <a:r>
              <a:rPr lang="en-US" sz="2800" dirty="0" err="1" smtClean="0"/>
              <a:t>Hiren</a:t>
            </a:r>
            <a:r>
              <a:rPr lang="en-US" sz="2800" dirty="0" smtClean="0"/>
              <a:t> </a:t>
            </a:r>
            <a:r>
              <a:rPr lang="en-US" sz="2800" dirty="0" err="1" smtClean="0"/>
              <a:t>Nisar</a:t>
            </a:r>
            <a:r>
              <a:rPr lang="en-US" sz="2800" dirty="0" smtClean="0"/>
              <a:t> 2010)</a:t>
            </a:r>
          </a:p>
          <a:p>
            <a:pPr marL="342900" lvl="1" indent="-342900">
              <a:buFont typeface="Arial" pitchFamily="34" charset="0"/>
              <a:buChar char="•"/>
            </a:pPr>
            <a:r>
              <a:rPr lang="en-US" dirty="0" smtClean="0"/>
              <a:t>In New York self-selecting schools had </a:t>
            </a:r>
            <a:r>
              <a:rPr lang="en-US" b="1" dirty="0" smtClean="0"/>
              <a:t>higher</a:t>
            </a:r>
            <a:r>
              <a:rPr lang="en-US" dirty="0" smtClean="0"/>
              <a:t> test scores compared to traditional public schools. (</a:t>
            </a:r>
            <a:r>
              <a:rPr lang="en-US" dirty="0" err="1" smtClean="0"/>
              <a:t>Hoxby</a:t>
            </a:r>
            <a:r>
              <a:rPr lang="en-US" dirty="0" smtClean="0"/>
              <a:t> et. al 2009)</a:t>
            </a:r>
          </a:p>
          <a:p>
            <a:pPr marL="457200" lvl="1" indent="-457200"/>
            <a:r>
              <a:rPr lang="en-US" sz="2600" dirty="0" smtClean="0"/>
              <a:t>Authors controlled for parent, student, and teacher characteristics such as income, educational attainment of parents, teacher quality, students who were limited in English proficiency, F/R lunch, etc. </a:t>
            </a:r>
          </a:p>
          <a:p>
            <a:pPr marL="342900" lvl="1" indent="-342900"/>
            <a:r>
              <a:rPr lang="en-US" sz="2600" dirty="0" smtClean="0"/>
              <a:t>My model controls for similar characteristics</a:t>
            </a:r>
          </a:p>
          <a:p>
            <a:pPr>
              <a:buNone/>
            </a:pPr>
            <a:endParaRPr lang="en-US" dirty="0"/>
          </a:p>
        </p:txBody>
      </p:sp>
    </p:spTree>
  </p:cSld>
  <p:clrMapOvr>
    <a:masterClrMapping/>
  </p:clrMapOvr>
  <p:transition advTm="142289"/>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My Research Methods</a:t>
            </a:r>
            <a:endParaRPr lang="en-US" b="1" dirty="0"/>
          </a:p>
        </p:txBody>
      </p:sp>
      <p:sp>
        <p:nvSpPr>
          <p:cNvPr id="3" name="Content Placeholder 2"/>
          <p:cNvSpPr>
            <a:spLocks noGrp="1"/>
          </p:cNvSpPr>
          <p:nvPr>
            <p:ph idx="1"/>
          </p:nvPr>
        </p:nvSpPr>
        <p:spPr/>
        <p:txBody>
          <a:bodyPr/>
          <a:lstStyle/>
          <a:p>
            <a:r>
              <a:rPr lang="en-US" dirty="0" smtClean="0"/>
              <a:t>Compare Self-Selecting Schools to Traditional Based Schools By:</a:t>
            </a:r>
          </a:p>
          <a:p>
            <a:pPr lvl="1"/>
            <a:r>
              <a:rPr lang="en-US" dirty="0" smtClean="0"/>
              <a:t>Using least squares regression, random effects model, and a panel data set</a:t>
            </a:r>
          </a:p>
          <a:p>
            <a:pPr lvl="1"/>
            <a:r>
              <a:rPr lang="en-US" dirty="0" smtClean="0"/>
              <a:t>Controlling for parental, teacher, and student characteristics</a:t>
            </a:r>
          </a:p>
          <a:p>
            <a:pPr lvl="1"/>
            <a:endParaRPr lang="en-US" dirty="0" smtClean="0"/>
          </a:p>
          <a:p>
            <a:pPr lvl="1"/>
            <a:endParaRPr lang="en-US" dirty="0" smtClean="0"/>
          </a:p>
          <a:p>
            <a:pPr lvl="1">
              <a:buNone/>
            </a:pPr>
            <a:endParaRPr lang="en-US" dirty="0"/>
          </a:p>
        </p:txBody>
      </p:sp>
    </p:spTree>
  </p:cSld>
  <p:clrMapOvr>
    <a:masterClrMapping/>
  </p:clrMapOvr>
  <p:transition advTm="24757"/>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19.5"/>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Theme_Mod_theme</Template>
  <TotalTime>8367</TotalTime>
  <Words>2110</Words>
  <Application>Microsoft Office PowerPoint</Application>
  <PresentationFormat>On-screen Show (4:3)</PresentationFormat>
  <Paragraphs>219</Paragraphs>
  <Slides>28</Slides>
  <Notes>26</Notes>
  <HiddenSlides>7</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An Empirical Analysis Comparing  Public Self-Selecting Elementary Schools to Traditional Based Elementary Schools  Within the Anchorage School District  by  Matthew McCauley Sponsored by College of Business and Public Policy and  University of Alaska Anchorage Honors College</vt:lpstr>
      <vt:lpstr>Introduction</vt:lpstr>
      <vt:lpstr>A Possible Solution</vt:lpstr>
      <vt:lpstr>SBA: Percentage School Proficient</vt:lpstr>
      <vt:lpstr>TerraNova Above Average Scores</vt:lpstr>
      <vt:lpstr>My Question</vt:lpstr>
      <vt:lpstr>Presentation Outline</vt:lpstr>
      <vt:lpstr>Related Literature</vt:lpstr>
      <vt:lpstr>My Research Methods</vt:lpstr>
      <vt:lpstr>Data Summary and Sources</vt:lpstr>
      <vt:lpstr>Data Summary and Sources</vt:lpstr>
      <vt:lpstr>Econometric Framework</vt:lpstr>
      <vt:lpstr>Random Effects Model</vt:lpstr>
      <vt:lpstr>Variables and Descriptions</vt:lpstr>
      <vt:lpstr>Model 1: SBA Results</vt:lpstr>
      <vt:lpstr>Model 2 Results: Parental Effects</vt:lpstr>
      <vt:lpstr>Model 2 Results: Teacher Effects</vt:lpstr>
      <vt:lpstr>Model 2 Results: Student Effects</vt:lpstr>
      <vt:lpstr>Slide 19</vt:lpstr>
      <vt:lpstr>Interact: Self-Selecting and EDS</vt:lpstr>
      <vt:lpstr>Conclusion</vt:lpstr>
      <vt:lpstr>Slide 22</vt:lpstr>
      <vt:lpstr>Top Five Self-Selecting Schools</vt:lpstr>
      <vt:lpstr>Slide 24</vt:lpstr>
      <vt:lpstr>Slide 25</vt:lpstr>
      <vt:lpstr>Overview/Definitions</vt:lpstr>
      <vt:lpstr>Table Self-selecting schools type</vt:lpstr>
      <vt:lpstr>Summary and Sources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Cost Benefit Analysis of Comparing Public Self-Selecting Elementary Schools to Public Traditional Based Elementary Schools Within the Anchorage School District   by  Matthew McCauley</dc:title>
  <dc:creator>admin</dc:creator>
  <cp:lastModifiedBy>admin</cp:lastModifiedBy>
  <cp:revision>798</cp:revision>
  <dcterms:created xsi:type="dcterms:W3CDTF">2012-04-25T01:35:39Z</dcterms:created>
  <dcterms:modified xsi:type="dcterms:W3CDTF">2012-07-26T15:25:33Z</dcterms:modified>
</cp:coreProperties>
</file>