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63" r:id="rId2"/>
    <p:sldId id="270" r:id="rId3"/>
    <p:sldId id="272" r:id="rId4"/>
    <p:sldId id="267" r:id="rId5"/>
    <p:sldId id="265" r:id="rId6"/>
    <p:sldId id="275" r:id="rId7"/>
    <p:sldId id="280" r:id="rId8"/>
    <p:sldId id="281" r:id="rId9"/>
    <p:sldId id="282" r:id="rId10"/>
    <p:sldId id="276" r:id="rId11"/>
    <p:sldId id="277" r:id="rId12"/>
    <p:sldId id="278" r:id="rId13"/>
    <p:sldId id="279" r:id="rId14"/>
  </p:sldIdLst>
  <p:sldSz cx="9144000" cy="6858000" type="screen4x3"/>
  <p:notesSz cx="6858000" cy="9144000"/>
  <p:defaultTextStyle>
    <a:defPPr>
      <a:defRPr lang="pl-P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3240">
          <p15:clr>
            <a:srgbClr val="A4A3A4"/>
          </p15:clr>
        </p15:guide>
        <p15:guide id="4" pos="3024">
          <p15:clr>
            <a:srgbClr val="A4A3A4"/>
          </p15:clr>
        </p15:guide>
        <p15:guide id="5" orient="horz" pos="2241">
          <p15:clr>
            <a:srgbClr val="A4A3A4"/>
          </p15:clr>
        </p15:guide>
        <p15:guide id="6" orient="horz" pos="2982">
          <p15:clr>
            <a:srgbClr val="A4A3A4"/>
          </p15:clr>
        </p15:guide>
        <p15:guide id="7" pos="3098">
          <p15:clr>
            <a:srgbClr val="A4A3A4"/>
          </p15:clr>
        </p15:guide>
        <p15:guide id="8" pos="287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605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Bez stylu, bez siatki">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Bez stylu, siatka tabeli">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Styl jasny 2 — Ak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Styl jasny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Styl jasny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7AC3CCA-C797-4891-BE02-D94E43425B78}" styleName="Styl pośredni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3" autoAdjust="0"/>
    <p:restoredTop sz="97099" autoAdjust="0"/>
  </p:normalViewPr>
  <p:slideViewPr>
    <p:cSldViewPr snapToGrid="0" snapToObjects="1" showGuides="1">
      <p:cViewPr varScale="1">
        <p:scale>
          <a:sx n="103" d="100"/>
          <a:sy n="103" d="100"/>
        </p:scale>
        <p:origin x="234" y="114"/>
      </p:cViewPr>
      <p:guideLst>
        <p:guide orient="horz" pos="2160"/>
        <p:guide pos="2880"/>
        <p:guide orient="horz" pos="3240"/>
        <p:guide pos="3024"/>
        <p:guide orient="horz" pos="2241"/>
        <p:guide orient="horz" pos="2982"/>
        <p:guide pos="3098"/>
        <p:guide pos="2879"/>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5C330A-C222-4E1E-98AF-C9FFDCA6C1F5}" type="doc">
      <dgm:prSet loTypeId="urn:microsoft.com/office/officeart/2005/8/layout/lProcess2" loCatId="relationship" qsTypeId="urn:microsoft.com/office/officeart/2005/8/quickstyle/simple1" qsCatId="simple" csTypeId="urn:microsoft.com/office/officeart/2005/8/colors/accent1_3" csCatId="accent1" phldr="1"/>
      <dgm:spPr/>
      <dgm:t>
        <a:bodyPr/>
        <a:lstStyle/>
        <a:p>
          <a:endParaRPr lang="pl-PL"/>
        </a:p>
      </dgm:t>
    </dgm:pt>
    <dgm:pt modelId="{E32E82CB-4C11-4FD6-87A1-16B2314B0AD4}">
      <dgm:prSet phldrT="[Tekst]" custT="1"/>
      <dgm:spPr/>
      <dgm:t>
        <a:bodyPr/>
        <a:lstStyle/>
        <a:p>
          <a:r>
            <a:rPr lang="pl-PL" sz="3200" b="0" dirty="0" err="1" smtClean="0"/>
            <a:t>Energy</a:t>
          </a:r>
          <a:r>
            <a:rPr lang="pl-PL" sz="3200" b="0" dirty="0" smtClean="0"/>
            <a:t> </a:t>
          </a:r>
          <a:r>
            <a:rPr lang="pl-PL" sz="3200" b="0" dirty="0" err="1" smtClean="0"/>
            <a:t>security</a:t>
          </a:r>
          <a:endParaRPr lang="pl-PL" sz="3200" b="0" dirty="0"/>
        </a:p>
      </dgm:t>
    </dgm:pt>
    <dgm:pt modelId="{FF16DE25-F1B6-46CE-A9D8-D91BAE69A20C}" type="parTrans" cxnId="{2E2AAE24-2064-426D-8B15-EACD67EAA797}">
      <dgm:prSet/>
      <dgm:spPr/>
      <dgm:t>
        <a:bodyPr/>
        <a:lstStyle/>
        <a:p>
          <a:endParaRPr lang="pl-PL"/>
        </a:p>
      </dgm:t>
    </dgm:pt>
    <dgm:pt modelId="{1EE91800-E9BE-4394-98BD-24CF3B92A386}" type="sibTrans" cxnId="{2E2AAE24-2064-426D-8B15-EACD67EAA797}">
      <dgm:prSet/>
      <dgm:spPr/>
      <dgm:t>
        <a:bodyPr/>
        <a:lstStyle/>
        <a:p>
          <a:endParaRPr lang="pl-PL"/>
        </a:p>
      </dgm:t>
    </dgm:pt>
    <dgm:pt modelId="{97DF1F33-C778-4C4A-B347-28CD1346C3F9}">
      <dgm:prSet phldrT="[Tekst]" custT="1"/>
      <dgm:spPr/>
      <dgm:t>
        <a:bodyPr/>
        <a:lstStyle/>
        <a:p>
          <a:r>
            <a:rPr lang="pl-PL" sz="2000" b="1" dirty="0" smtClean="0"/>
            <a:t>Definition (</a:t>
          </a:r>
          <a:r>
            <a:rPr lang="pl-PL" sz="2000" b="1" dirty="0" err="1" smtClean="0"/>
            <a:t>trilateral</a:t>
          </a:r>
          <a:r>
            <a:rPr lang="pl-PL" sz="2000" b="1" dirty="0" smtClean="0"/>
            <a:t>)</a:t>
          </a:r>
        </a:p>
        <a:p>
          <a:r>
            <a:rPr lang="pl-PL" sz="2000" b="1" dirty="0" smtClean="0"/>
            <a:t>(IEA)</a:t>
          </a:r>
        </a:p>
      </dgm:t>
    </dgm:pt>
    <dgm:pt modelId="{F09348C7-2988-4AFF-A722-6C187A8CE1B5}" type="parTrans" cxnId="{14A8E907-C6A9-4A73-9D5B-88E305A47175}">
      <dgm:prSet/>
      <dgm:spPr/>
      <dgm:t>
        <a:bodyPr/>
        <a:lstStyle/>
        <a:p>
          <a:endParaRPr lang="pl-PL"/>
        </a:p>
      </dgm:t>
    </dgm:pt>
    <dgm:pt modelId="{77763E6D-F8DF-422F-BB1D-DF3AF1D69CFC}" type="sibTrans" cxnId="{14A8E907-C6A9-4A73-9D5B-88E305A47175}">
      <dgm:prSet/>
      <dgm:spPr/>
      <dgm:t>
        <a:bodyPr/>
        <a:lstStyle/>
        <a:p>
          <a:endParaRPr lang="pl-PL"/>
        </a:p>
      </dgm:t>
    </dgm:pt>
    <dgm:pt modelId="{02729686-6307-467E-80FD-AEB9E891303B}">
      <dgm:prSet phldrT="[Tekst]" custT="1"/>
      <dgm:spPr/>
      <dgm:t>
        <a:bodyPr/>
        <a:lstStyle/>
        <a:p>
          <a:r>
            <a:rPr lang="pl-PL" sz="2000" b="1" dirty="0" err="1" smtClean="0">
              <a:solidFill>
                <a:schemeClr val="tx1">
                  <a:lumMod val="65000"/>
                  <a:lumOff val="35000"/>
                </a:schemeClr>
              </a:solidFill>
            </a:rPr>
            <a:t>Measures</a:t>
          </a:r>
          <a:endParaRPr lang="pl-PL" sz="2000" b="1" dirty="0" smtClean="0">
            <a:solidFill>
              <a:schemeClr val="tx1">
                <a:lumMod val="65000"/>
                <a:lumOff val="35000"/>
              </a:schemeClr>
            </a:solidFill>
          </a:endParaRPr>
        </a:p>
      </dgm:t>
    </dgm:pt>
    <dgm:pt modelId="{81CCC07D-3D0E-49E3-8A16-83029E701558}" type="parTrans" cxnId="{F72F126D-3B57-49F4-B55B-A35D395C7308}">
      <dgm:prSet/>
      <dgm:spPr/>
      <dgm:t>
        <a:bodyPr/>
        <a:lstStyle/>
        <a:p>
          <a:endParaRPr lang="pl-PL"/>
        </a:p>
      </dgm:t>
    </dgm:pt>
    <dgm:pt modelId="{85DC6369-FFE3-4A8B-B0B5-8BB4CA6DD9DA}" type="sibTrans" cxnId="{F72F126D-3B57-49F4-B55B-A35D395C7308}">
      <dgm:prSet/>
      <dgm:spPr/>
      <dgm:t>
        <a:bodyPr/>
        <a:lstStyle/>
        <a:p>
          <a:endParaRPr lang="pl-PL"/>
        </a:p>
      </dgm:t>
    </dgm:pt>
    <dgm:pt modelId="{76B170BF-F866-4243-9637-E441BD28F810}" type="pres">
      <dgm:prSet presAssocID="{595C330A-C222-4E1E-98AF-C9FFDCA6C1F5}" presName="theList" presStyleCnt="0">
        <dgm:presLayoutVars>
          <dgm:dir/>
          <dgm:animLvl val="lvl"/>
          <dgm:resizeHandles val="exact"/>
        </dgm:presLayoutVars>
      </dgm:prSet>
      <dgm:spPr/>
      <dgm:t>
        <a:bodyPr/>
        <a:lstStyle/>
        <a:p>
          <a:endParaRPr lang="pl-PL"/>
        </a:p>
      </dgm:t>
    </dgm:pt>
    <dgm:pt modelId="{78552D37-B049-4048-A273-611429150916}" type="pres">
      <dgm:prSet presAssocID="{E32E82CB-4C11-4FD6-87A1-16B2314B0AD4}" presName="compNode" presStyleCnt="0"/>
      <dgm:spPr/>
      <dgm:t>
        <a:bodyPr/>
        <a:lstStyle/>
        <a:p>
          <a:endParaRPr lang="pl-PL"/>
        </a:p>
      </dgm:t>
    </dgm:pt>
    <dgm:pt modelId="{B8943593-7486-4413-9118-47C4450FB70C}" type="pres">
      <dgm:prSet presAssocID="{E32E82CB-4C11-4FD6-87A1-16B2314B0AD4}" presName="aNode" presStyleLbl="bgShp" presStyleIdx="0" presStyleCnt="1" custLinFactNeighborX="29268" custLinFactNeighborY="23836"/>
      <dgm:spPr/>
      <dgm:t>
        <a:bodyPr/>
        <a:lstStyle/>
        <a:p>
          <a:endParaRPr lang="pl-PL"/>
        </a:p>
      </dgm:t>
    </dgm:pt>
    <dgm:pt modelId="{8DB24C2A-AF43-47B8-87EC-9EA8CAB5FC79}" type="pres">
      <dgm:prSet presAssocID="{E32E82CB-4C11-4FD6-87A1-16B2314B0AD4}" presName="textNode" presStyleLbl="bgShp" presStyleIdx="0" presStyleCnt="1"/>
      <dgm:spPr/>
      <dgm:t>
        <a:bodyPr/>
        <a:lstStyle/>
        <a:p>
          <a:endParaRPr lang="pl-PL"/>
        </a:p>
      </dgm:t>
    </dgm:pt>
    <dgm:pt modelId="{CFE81FBC-8726-4D18-A06F-4AAE0EADD33E}" type="pres">
      <dgm:prSet presAssocID="{E32E82CB-4C11-4FD6-87A1-16B2314B0AD4}" presName="compChildNode" presStyleCnt="0"/>
      <dgm:spPr/>
      <dgm:t>
        <a:bodyPr/>
        <a:lstStyle/>
        <a:p>
          <a:endParaRPr lang="pl-PL"/>
        </a:p>
      </dgm:t>
    </dgm:pt>
    <dgm:pt modelId="{8B6F755E-FE40-4CAB-9972-B00C461A10AF}" type="pres">
      <dgm:prSet presAssocID="{E32E82CB-4C11-4FD6-87A1-16B2314B0AD4}" presName="theInnerList" presStyleCnt="0"/>
      <dgm:spPr/>
      <dgm:t>
        <a:bodyPr/>
        <a:lstStyle/>
        <a:p>
          <a:endParaRPr lang="pl-PL"/>
        </a:p>
      </dgm:t>
    </dgm:pt>
    <dgm:pt modelId="{E11FD911-013D-42AC-8666-5D819B1269E5}" type="pres">
      <dgm:prSet presAssocID="{97DF1F33-C778-4C4A-B347-28CD1346C3F9}" presName="childNode" presStyleLbl="node1" presStyleIdx="0" presStyleCnt="2">
        <dgm:presLayoutVars>
          <dgm:bulletEnabled val="1"/>
        </dgm:presLayoutVars>
      </dgm:prSet>
      <dgm:spPr/>
      <dgm:t>
        <a:bodyPr/>
        <a:lstStyle/>
        <a:p>
          <a:endParaRPr lang="pl-PL"/>
        </a:p>
      </dgm:t>
    </dgm:pt>
    <dgm:pt modelId="{A00CCB48-030E-45C8-8559-354CDF308597}" type="pres">
      <dgm:prSet presAssocID="{97DF1F33-C778-4C4A-B347-28CD1346C3F9}" presName="aSpace2" presStyleCnt="0"/>
      <dgm:spPr/>
      <dgm:t>
        <a:bodyPr/>
        <a:lstStyle/>
        <a:p>
          <a:endParaRPr lang="pl-PL"/>
        </a:p>
      </dgm:t>
    </dgm:pt>
    <dgm:pt modelId="{0758AE4C-F58C-4087-B932-D971479A0BD9}" type="pres">
      <dgm:prSet presAssocID="{02729686-6307-467E-80FD-AEB9E891303B}" presName="childNode" presStyleLbl="node1" presStyleIdx="1" presStyleCnt="2">
        <dgm:presLayoutVars>
          <dgm:bulletEnabled val="1"/>
        </dgm:presLayoutVars>
      </dgm:prSet>
      <dgm:spPr/>
      <dgm:t>
        <a:bodyPr/>
        <a:lstStyle/>
        <a:p>
          <a:endParaRPr lang="pl-PL"/>
        </a:p>
      </dgm:t>
    </dgm:pt>
  </dgm:ptLst>
  <dgm:cxnLst>
    <dgm:cxn modelId="{16BF0505-9830-412A-9AF2-2D0A9CEDCFC6}" type="presOf" srcId="{595C330A-C222-4E1E-98AF-C9FFDCA6C1F5}" destId="{76B170BF-F866-4243-9637-E441BD28F810}" srcOrd="0" destOrd="0" presId="urn:microsoft.com/office/officeart/2005/8/layout/lProcess2"/>
    <dgm:cxn modelId="{2E2AAE24-2064-426D-8B15-EACD67EAA797}" srcId="{595C330A-C222-4E1E-98AF-C9FFDCA6C1F5}" destId="{E32E82CB-4C11-4FD6-87A1-16B2314B0AD4}" srcOrd="0" destOrd="0" parTransId="{FF16DE25-F1B6-46CE-A9D8-D91BAE69A20C}" sibTransId="{1EE91800-E9BE-4394-98BD-24CF3B92A386}"/>
    <dgm:cxn modelId="{C41A7195-A083-4F04-9E44-440FFD77C7FA}" type="presOf" srcId="{02729686-6307-467E-80FD-AEB9E891303B}" destId="{0758AE4C-F58C-4087-B932-D971479A0BD9}" srcOrd="0" destOrd="0" presId="urn:microsoft.com/office/officeart/2005/8/layout/lProcess2"/>
    <dgm:cxn modelId="{DF05DAC6-6D08-423B-9D6E-20366C296BBF}" type="presOf" srcId="{E32E82CB-4C11-4FD6-87A1-16B2314B0AD4}" destId="{B8943593-7486-4413-9118-47C4450FB70C}" srcOrd="0" destOrd="0" presId="urn:microsoft.com/office/officeart/2005/8/layout/lProcess2"/>
    <dgm:cxn modelId="{A24D0765-FED6-42E0-BF4A-677C70146EBE}" type="presOf" srcId="{E32E82CB-4C11-4FD6-87A1-16B2314B0AD4}" destId="{8DB24C2A-AF43-47B8-87EC-9EA8CAB5FC79}" srcOrd="1" destOrd="0" presId="urn:microsoft.com/office/officeart/2005/8/layout/lProcess2"/>
    <dgm:cxn modelId="{F72F126D-3B57-49F4-B55B-A35D395C7308}" srcId="{E32E82CB-4C11-4FD6-87A1-16B2314B0AD4}" destId="{02729686-6307-467E-80FD-AEB9E891303B}" srcOrd="1" destOrd="0" parTransId="{81CCC07D-3D0E-49E3-8A16-83029E701558}" sibTransId="{85DC6369-FFE3-4A8B-B0B5-8BB4CA6DD9DA}"/>
    <dgm:cxn modelId="{14A8E907-C6A9-4A73-9D5B-88E305A47175}" srcId="{E32E82CB-4C11-4FD6-87A1-16B2314B0AD4}" destId="{97DF1F33-C778-4C4A-B347-28CD1346C3F9}" srcOrd="0" destOrd="0" parTransId="{F09348C7-2988-4AFF-A722-6C187A8CE1B5}" sibTransId="{77763E6D-F8DF-422F-BB1D-DF3AF1D69CFC}"/>
    <dgm:cxn modelId="{8FBC21E5-2A17-4E38-BCFD-6888C92D32EC}" type="presOf" srcId="{97DF1F33-C778-4C4A-B347-28CD1346C3F9}" destId="{E11FD911-013D-42AC-8666-5D819B1269E5}" srcOrd="0" destOrd="0" presId="urn:microsoft.com/office/officeart/2005/8/layout/lProcess2"/>
    <dgm:cxn modelId="{81B2BB6A-34BD-4BCA-BE58-67E96AFB805A}" type="presParOf" srcId="{76B170BF-F866-4243-9637-E441BD28F810}" destId="{78552D37-B049-4048-A273-611429150916}" srcOrd="0" destOrd="0" presId="urn:microsoft.com/office/officeart/2005/8/layout/lProcess2"/>
    <dgm:cxn modelId="{CF443CE0-F418-47A4-A66E-3CFC52C09743}" type="presParOf" srcId="{78552D37-B049-4048-A273-611429150916}" destId="{B8943593-7486-4413-9118-47C4450FB70C}" srcOrd="0" destOrd="0" presId="urn:microsoft.com/office/officeart/2005/8/layout/lProcess2"/>
    <dgm:cxn modelId="{BE076567-638A-4DE9-930C-4A606EFCDA6E}" type="presParOf" srcId="{78552D37-B049-4048-A273-611429150916}" destId="{8DB24C2A-AF43-47B8-87EC-9EA8CAB5FC79}" srcOrd="1" destOrd="0" presId="urn:microsoft.com/office/officeart/2005/8/layout/lProcess2"/>
    <dgm:cxn modelId="{01654E97-A17F-4E6E-B2D2-0824DEACBF55}" type="presParOf" srcId="{78552D37-B049-4048-A273-611429150916}" destId="{CFE81FBC-8726-4D18-A06F-4AAE0EADD33E}" srcOrd="2" destOrd="0" presId="urn:microsoft.com/office/officeart/2005/8/layout/lProcess2"/>
    <dgm:cxn modelId="{1D496C12-FB4F-462F-9F63-62165CA0F510}" type="presParOf" srcId="{CFE81FBC-8726-4D18-A06F-4AAE0EADD33E}" destId="{8B6F755E-FE40-4CAB-9972-B00C461A10AF}" srcOrd="0" destOrd="0" presId="urn:microsoft.com/office/officeart/2005/8/layout/lProcess2"/>
    <dgm:cxn modelId="{A01BCD7F-A8F7-467F-A35B-316B720ECDEE}" type="presParOf" srcId="{8B6F755E-FE40-4CAB-9972-B00C461A10AF}" destId="{E11FD911-013D-42AC-8666-5D819B1269E5}" srcOrd="0" destOrd="0" presId="urn:microsoft.com/office/officeart/2005/8/layout/lProcess2"/>
    <dgm:cxn modelId="{D0F4022D-6657-4E8B-AB39-CA2497E28C8D}" type="presParOf" srcId="{8B6F755E-FE40-4CAB-9972-B00C461A10AF}" destId="{A00CCB48-030E-45C8-8559-354CDF308597}" srcOrd="1" destOrd="0" presId="urn:microsoft.com/office/officeart/2005/8/layout/lProcess2"/>
    <dgm:cxn modelId="{702934E8-97F5-42E8-A85E-32D08B174C08}" type="presParOf" srcId="{8B6F755E-FE40-4CAB-9972-B00C461A10AF}" destId="{0758AE4C-F58C-4087-B932-D971479A0BD9}" srcOrd="2" destOrd="0" presId="urn:microsoft.com/office/officeart/2005/8/layout/lProcess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C9CD670-8A7A-4963-869A-510CF32EE9C3}"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pl-PL"/>
        </a:p>
      </dgm:t>
    </dgm:pt>
    <dgm:pt modelId="{880EEF24-EA4D-4E6B-9ABD-90FA462F6249}">
      <dgm:prSet phldrT="[Tekst]" custT="1"/>
      <dgm:spPr/>
      <dgm:t>
        <a:bodyPr/>
        <a:lstStyle/>
        <a:p>
          <a:r>
            <a:rPr lang="pl-PL" sz="1800" b="1" dirty="0" smtClean="0">
              <a:solidFill>
                <a:schemeClr val="tx1"/>
              </a:solidFill>
            </a:rPr>
            <a:t>Energy </a:t>
          </a:r>
          <a:r>
            <a:rPr lang="pl-PL" sz="1800" b="1" dirty="0" err="1" smtClean="0">
              <a:solidFill>
                <a:schemeClr val="tx1"/>
              </a:solidFill>
            </a:rPr>
            <a:t>security</a:t>
          </a:r>
          <a:r>
            <a:rPr lang="pl-PL" sz="1800" b="1" dirty="0" smtClean="0">
              <a:solidFill>
                <a:schemeClr val="tx1"/>
              </a:solidFill>
            </a:rPr>
            <a:t> and </a:t>
          </a:r>
          <a:r>
            <a:rPr lang="pl-PL" sz="1800" b="1" dirty="0" err="1" smtClean="0">
              <a:solidFill>
                <a:schemeClr val="tx1"/>
              </a:solidFill>
            </a:rPr>
            <a:t>competitivenss</a:t>
          </a:r>
          <a:endParaRPr lang="pl-PL" sz="1800" dirty="0">
            <a:solidFill>
              <a:schemeClr val="tx1"/>
            </a:solidFill>
          </a:endParaRPr>
        </a:p>
      </dgm:t>
    </dgm:pt>
    <dgm:pt modelId="{0F521260-C157-4786-BC01-A071F42FEB07}" type="parTrans" cxnId="{03D6AFB2-6214-4C4B-AE2E-68C4D7A248E8}">
      <dgm:prSet/>
      <dgm:spPr/>
      <dgm:t>
        <a:bodyPr/>
        <a:lstStyle/>
        <a:p>
          <a:endParaRPr lang="pl-PL"/>
        </a:p>
      </dgm:t>
    </dgm:pt>
    <dgm:pt modelId="{77815E1B-DDE3-46EF-81E4-9D739F15087D}" type="sibTrans" cxnId="{03D6AFB2-6214-4C4B-AE2E-68C4D7A248E8}">
      <dgm:prSet/>
      <dgm:spPr/>
      <dgm:t>
        <a:bodyPr/>
        <a:lstStyle/>
        <a:p>
          <a:endParaRPr lang="pl-PL"/>
        </a:p>
      </dgm:t>
    </dgm:pt>
    <dgm:pt modelId="{95788CC8-5F96-46BD-8275-E126A87FC075}">
      <dgm:prSet phldrT="[Tekst]" custT="1"/>
      <dgm:spPr/>
      <dgm:t>
        <a:bodyPr/>
        <a:lstStyle/>
        <a:p>
          <a:r>
            <a:rPr lang="pl-PL" sz="1600" b="1" dirty="0" smtClean="0"/>
            <a:t>Energy</a:t>
          </a:r>
          <a:endParaRPr lang="pl-PL" sz="1600" b="1" dirty="0"/>
        </a:p>
      </dgm:t>
    </dgm:pt>
    <dgm:pt modelId="{69A1057B-DBD8-4350-A37F-3516728131F0}" type="parTrans" cxnId="{352C9EA8-4C3F-43C1-8D29-7B31E8D83255}">
      <dgm:prSet/>
      <dgm:spPr/>
      <dgm:t>
        <a:bodyPr/>
        <a:lstStyle/>
        <a:p>
          <a:endParaRPr lang="pl-PL"/>
        </a:p>
      </dgm:t>
    </dgm:pt>
    <dgm:pt modelId="{61449936-E665-4133-B9B2-B4C157679E60}" type="sibTrans" cxnId="{352C9EA8-4C3F-43C1-8D29-7B31E8D83255}">
      <dgm:prSet/>
      <dgm:spPr/>
      <dgm:t>
        <a:bodyPr/>
        <a:lstStyle/>
        <a:p>
          <a:endParaRPr lang="pl-PL"/>
        </a:p>
      </dgm:t>
    </dgm:pt>
    <dgm:pt modelId="{6044B08D-1835-4911-9D80-659985DCA540}">
      <dgm:prSet phldrT="[Tekst]" custT="1"/>
      <dgm:spPr/>
      <dgm:t>
        <a:bodyPr/>
        <a:lstStyle/>
        <a:p>
          <a:r>
            <a:rPr lang="pl-PL" sz="1200" b="1" dirty="0" err="1" smtClean="0"/>
            <a:t>Industrial</a:t>
          </a:r>
          <a:r>
            <a:rPr lang="pl-PL" sz="1200" b="1" dirty="0" smtClean="0"/>
            <a:t> </a:t>
          </a:r>
          <a:r>
            <a:rPr lang="pl-PL" sz="1200" b="1" dirty="0" err="1" smtClean="0"/>
            <a:t>costs</a:t>
          </a:r>
          <a:endParaRPr lang="pl-PL" sz="1200" dirty="0" smtClean="0"/>
        </a:p>
        <a:p>
          <a:r>
            <a:rPr lang="en-GB" sz="1200" dirty="0" err="1" smtClean="0"/>
            <a:t>Lieber</a:t>
          </a:r>
          <a:r>
            <a:rPr lang="en-GB" sz="1200" dirty="0" smtClean="0"/>
            <a:t> (1980); Klein (1988)</a:t>
          </a:r>
          <a:endParaRPr lang="pl-PL" sz="1200" dirty="0"/>
        </a:p>
      </dgm:t>
    </dgm:pt>
    <dgm:pt modelId="{EE49A989-8BF1-4E2F-9F1B-011FFFAF3593}" type="parTrans" cxnId="{9CE6E1DF-935A-4098-A783-085AF2A92D9A}">
      <dgm:prSet/>
      <dgm:spPr/>
      <dgm:t>
        <a:bodyPr/>
        <a:lstStyle/>
        <a:p>
          <a:endParaRPr lang="pl-PL"/>
        </a:p>
      </dgm:t>
    </dgm:pt>
    <dgm:pt modelId="{ECAD40D9-961C-4D07-917C-367EACBDA09B}" type="sibTrans" cxnId="{9CE6E1DF-935A-4098-A783-085AF2A92D9A}">
      <dgm:prSet/>
      <dgm:spPr/>
      <dgm:t>
        <a:bodyPr/>
        <a:lstStyle/>
        <a:p>
          <a:endParaRPr lang="pl-PL"/>
        </a:p>
      </dgm:t>
    </dgm:pt>
    <dgm:pt modelId="{B5555177-A172-4889-8587-D3A1AB6073F7}">
      <dgm:prSet phldrT="[Tekst]" custT="1"/>
      <dgm:spPr/>
      <dgm:t>
        <a:bodyPr/>
        <a:lstStyle/>
        <a:p>
          <a:r>
            <a:rPr lang="pl-PL" sz="1600" b="1" dirty="0" smtClean="0"/>
            <a:t>Energy </a:t>
          </a:r>
          <a:r>
            <a:rPr lang="pl-PL" sz="1600" b="1" dirty="0" err="1" smtClean="0"/>
            <a:t>security</a:t>
          </a:r>
          <a:endParaRPr lang="pl-PL" sz="1600" b="1" dirty="0"/>
        </a:p>
      </dgm:t>
    </dgm:pt>
    <dgm:pt modelId="{9F829E7D-44D2-48E5-8FED-579D07BC9B88}" type="parTrans" cxnId="{F00BF3AD-08FC-4007-B64F-B2C74F606542}">
      <dgm:prSet/>
      <dgm:spPr/>
      <dgm:t>
        <a:bodyPr/>
        <a:lstStyle/>
        <a:p>
          <a:endParaRPr lang="pl-PL"/>
        </a:p>
      </dgm:t>
    </dgm:pt>
    <dgm:pt modelId="{1914B182-3F52-4ED3-9E7E-6C9D103B16AB}" type="sibTrans" cxnId="{F00BF3AD-08FC-4007-B64F-B2C74F606542}">
      <dgm:prSet/>
      <dgm:spPr/>
      <dgm:t>
        <a:bodyPr/>
        <a:lstStyle/>
        <a:p>
          <a:endParaRPr lang="pl-PL"/>
        </a:p>
      </dgm:t>
    </dgm:pt>
    <dgm:pt modelId="{744CA53D-1705-4ADE-851E-2C7E7373C08E}">
      <dgm:prSet phldrT="[Tekst]" custT="1"/>
      <dgm:spPr/>
      <dgm:t>
        <a:bodyPr/>
        <a:lstStyle/>
        <a:p>
          <a:r>
            <a:rPr lang="pl-PL" sz="1200" b="1" dirty="0" smtClean="0"/>
            <a:t>Energy </a:t>
          </a:r>
          <a:r>
            <a:rPr lang="pl-PL" sz="1200" b="1" dirty="0" err="1" smtClean="0"/>
            <a:t>availability</a:t>
          </a:r>
          <a:r>
            <a:rPr lang="pl-PL" sz="1200" b="1" dirty="0" smtClean="0"/>
            <a:t> </a:t>
          </a:r>
        </a:p>
        <a:p>
          <a:r>
            <a:rPr lang="pl-PL" sz="1200" b="0" dirty="0" smtClean="0"/>
            <a:t>(</a:t>
          </a:r>
          <a:r>
            <a:rPr lang="pl-PL" sz="1200" b="0" dirty="0" err="1" smtClean="0"/>
            <a:t>more</a:t>
          </a:r>
          <a:r>
            <a:rPr lang="pl-PL" sz="1200" b="0" dirty="0" smtClean="0"/>
            <a:t> </a:t>
          </a:r>
          <a:r>
            <a:rPr lang="pl-PL" sz="1200" b="0" dirty="0" err="1" smtClean="0"/>
            <a:t>than</a:t>
          </a:r>
          <a:r>
            <a:rPr lang="pl-PL" sz="1200" b="0" dirty="0" smtClean="0"/>
            <a:t> </a:t>
          </a:r>
          <a:r>
            <a:rPr lang="pl-PL" sz="1200" b="0" dirty="0" err="1" smtClean="0"/>
            <a:t>this</a:t>
          </a:r>
          <a:r>
            <a:rPr lang="pl-PL" sz="1200" b="0" dirty="0" smtClean="0"/>
            <a:t>)</a:t>
          </a:r>
          <a:endParaRPr lang="pl-PL" sz="1200" b="1" dirty="0" smtClean="0"/>
        </a:p>
        <a:p>
          <a:endParaRPr lang="pl-PL" sz="1200" b="0" dirty="0" smtClean="0"/>
        </a:p>
        <a:p>
          <a:r>
            <a:rPr lang="en-GB" sz="1200" b="0" dirty="0" err="1" smtClean="0"/>
            <a:t>Tvaronavičienė</a:t>
          </a:r>
          <a:r>
            <a:rPr lang="en-GB" sz="1200" b="0" dirty="0" smtClean="0"/>
            <a:t> </a:t>
          </a:r>
          <a:r>
            <a:rPr lang="en-GB" sz="1200" b="0" dirty="0" err="1" smtClean="0"/>
            <a:t>i</a:t>
          </a:r>
          <a:r>
            <a:rPr lang="en-GB" sz="1200" b="0" dirty="0" smtClean="0"/>
            <a:t> in. (2015)</a:t>
          </a:r>
          <a:r>
            <a:rPr lang="cs-CZ" sz="1200" b="0" dirty="0" smtClean="0"/>
            <a:t> </a:t>
          </a:r>
          <a:endParaRPr lang="pl-PL" sz="1200" b="0" dirty="0"/>
        </a:p>
      </dgm:t>
    </dgm:pt>
    <dgm:pt modelId="{C23D95F6-CB3F-4372-8020-137CF03B12CE}" type="parTrans" cxnId="{092BCC20-7F4B-49C6-9C87-8CCAB445F870}">
      <dgm:prSet/>
      <dgm:spPr/>
      <dgm:t>
        <a:bodyPr/>
        <a:lstStyle/>
        <a:p>
          <a:endParaRPr lang="pl-PL"/>
        </a:p>
      </dgm:t>
    </dgm:pt>
    <dgm:pt modelId="{CBA34C26-6C3C-40B8-BF84-7B4AC2BBE1E8}" type="sibTrans" cxnId="{092BCC20-7F4B-49C6-9C87-8CCAB445F870}">
      <dgm:prSet/>
      <dgm:spPr/>
      <dgm:t>
        <a:bodyPr/>
        <a:lstStyle/>
        <a:p>
          <a:endParaRPr lang="pl-PL"/>
        </a:p>
      </dgm:t>
    </dgm:pt>
    <dgm:pt modelId="{5504654F-1E35-4CF9-BBE2-EA0E084E9569}">
      <dgm:prSet custT="1"/>
      <dgm:spPr/>
      <dgm:t>
        <a:bodyPr/>
        <a:lstStyle/>
        <a:p>
          <a:r>
            <a:rPr lang="pl-PL" sz="1200" b="1" dirty="0" smtClean="0"/>
            <a:t>Energy </a:t>
          </a:r>
          <a:r>
            <a:rPr lang="pl-PL" sz="1200" b="1" dirty="0" err="1" smtClean="0"/>
            <a:t>efficiency</a:t>
          </a:r>
          <a:endParaRPr lang="pl-PL" sz="1200" dirty="0" smtClean="0"/>
        </a:p>
        <a:p>
          <a:endParaRPr lang="pl-PL" sz="1200" dirty="0" smtClean="0"/>
        </a:p>
        <a:p>
          <a:r>
            <a:rPr lang="en-GB" sz="1200" dirty="0" err="1" smtClean="0"/>
            <a:t>Głowacka</a:t>
          </a:r>
          <a:r>
            <a:rPr lang="en-GB" sz="1200" dirty="0" smtClean="0"/>
            <a:t> (1996) </a:t>
          </a:r>
          <a:endParaRPr lang="pl-PL" sz="1200" dirty="0"/>
        </a:p>
      </dgm:t>
    </dgm:pt>
    <dgm:pt modelId="{30B6326F-29F3-4C44-996A-389A3C34F8ED}" type="parTrans" cxnId="{D2EBD6B7-C965-4E8F-80E4-C7A3EDA0BB6B}">
      <dgm:prSet/>
      <dgm:spPr/>
      <dgm:t>
        <a:bodyPr/>
        <a:lstStyle/>
        <a:p>
          <a:endParaRPr lang="pl-PL"/>
        </a:p>
      </dgm:t>
    </dgm:pt>
    <dgm:pt modelId="{AAF7E18E-915B-4C64-A6AE-02EFA3B57817}" type="sibTrans" cxnId="{D2EBD6B7-C965-4E8F-80E4-C7A3EDA0BB6B}">
      <dgm:prSet/>
      <dgm:spPr/>
      <dgm:t>
        <a:bodyPr/>
        <a:lstStyle/>
        <a:p>
          <a:endParaRPr lang="pl-PL"/>
        </a:p>
      </dgm:t>
    </dgm:pt>
    <dgm:pt modelId="{8797AB6F-0B8E-4927-A5D0-96A5489DAE07}">
      <dgm:prSet custT="1"/>
      <dgm:spPr/>
      <dgm:t>
        <a:bodyPr/>
        <a:lstStyle/>
        <a:p>
          <a:r>
            <a:rPr lang="pl-PL" sz="1200" b="1" dirty="0" smtClean="0"/>
            <a:t>Energy competitiveness</a:t>
          </a:r>
        </a:p>
        <a:p>
          <a:r>
            <a:rPr lang="en-GB" sz="1200" dirty="0" err="1" smtClean="0"/>
            <a:t>Zachmann</a:t>
          </a:r>
          <a:r>
            <a:rPr lang="en-GB" sz="1200" dirty="0" smtClean="0"/>
            <a:t>, </a:t>
          </a:r>
          <a:r>
            <a:rPr lang="en-GB" sz="1200" dirty="0" err="1" smtClean="0"/>
            <a:t>Cipollone</a:t>
          </a:r>
          <a:r>
            <a:rPr lang="en-GB" sz="1200" dirty="0" smtClean="0"/>
            <a:t> (2013)</a:t>
          </a:r>
          <a:endParaRPr lang="pl-PL" sz="1600" dirty="0" smtClean="0"/>
        </a:p>
      </dgm:t>
    </dgm:pt>
    <dgm:pt modelId="{587F6A3D-D272-4CA5-BE5F-3084F4F09A4B}" type="parTrans" cxnId="{267EF25A-BD67-4462-923A-408DF7282B25}">
      <dgm:prSet/>
      <dgm:spPr/>
      <dgm:t>
        <a:bodyPr/>
        <a:lstStyle/>
        <a:p>
          <a:endParaRPr lang="pl-PL"/>
        </a:p>
      </dgm:t>
    </dgm:pt>
    <dgm:pt modelId="{400B3D60-2A78-4C83-9B6D-038A65E552BE}" type="sibTrans" cxnId="{267EF25A-BD67-4462-923A-408DF7282B25}">
      <dgm:prSet/>
      <dgm:spPr/>
      <dgm:t>
        <a:bodyPr/>
        <a:lstStyle/>
        <a:p>
          <a:endParaRPr lang="pl-PL"/>
        </a:p>
      </dgm:t>
    </dgm:pt>
    <dgm:pt modelId="{6958E0C0-2B8C-46A6-A4BB-0966C2504A90}">
      <dgm:prSet custT="1"/>
      <dgm:spPr/>
      <dgm:t>
        <a:bodyPr/>
        <a:lstStyle/>
        <a:p>
          <a:r>
            <a:rPr lang="pl-PL" sz="600" dirty="0" smtClean="0"/>
            <a:t> </a:t>
          </a:r>
          <a:r>
            <a:rPr lang="pl-PL" sz="1200" b="1" i="0" dirty="0" smtClean="0"/>
            <a:t>German </a:t>
          </a:r>
          <a:r>
            <a:rPr lang="pl-PL" sz="1200" b="1" i="0" dirty="0" err="1" smtClean="0"/>
            <a:t>industry</a:t>
          </a:r>
          <a:r>
            <a:rPr lang="pl-PL" sz="1200" b="1" i="0" dirty="0" smtClean="0"/>
            <a:t> competitiveness</a:t>
          </a:r>
        </a:p>
        <a:p>
          <a:r>
            <a:rPr lang="en-GB" sz="1200" dirty="0" smtClean="0"/>
            <a:t>McKinsey (2009)</a:t>
          </a:r>
          <a:endParaRPr lang="pl-PL" sz="1200" dirty="0" smtClean="0"/>
        </a:p>
      </dgm:t>
    </dgm:pt>
    <dgm:pt modelId="{CDF52233-799F-4E60-9B9F-5BF4241EBAB6}" type="parTrans" cxnId="{F7661D26-CC54-4FB4-9B76-ED207BD6E03E}">
      <dgm:prSet/>
      <dgm:spPr/>
      <dgm:t>
        <a:bodyPr/>
        <a:lstStyle/>
        <a:p>
          <a:endParaRPr lang="pl-PL"/>
        </a:p>
      </dgm:t>
    </dgm:pt>
    <dgm:pt modelId="{DDB78BA3-0DED-4027-9B6C-70E126C12DE6}" type="sibTrans" cxnId="{F7661D26-CC54-4FB4-9B76-ED207BD6E03E}">
      <dgm:prSet/>
      <dgm:spPr/>
      <dgm:t>
        <a:bodyPr/>
        <a:lstStyle/>
        <a:p>
          <a:endParaRPr lang="pl-PL"/>
        </a:p>
      </dgm:t>
    </dgm:pt>
    <dgm:pt modelId="{A9B7B208-9188-4EB2-BFD4-C21283FFF4BD}">
      <dgm:prSet custT="1"/>
      <dgm:spPr/>
      <dgm:t>
        <a:bodyPr/>
        <a:lstStyle/>
        <a:p>
          <a:r>
            <a:rPr lang="pl-PL" sz="1200" b="1" dirty="0" smtClean="0"/>
            <a:t>Energy </a:t>
          </a:r>
          <a:r>
            <a:rPr lang="pl-PL" sz="1200" b="1" dirty="0" err="1" smtClean="0"/>
            <a:t>self-sufficiency</a:t>
          </a:r>
          <a:endParaRPr lang="pl-PL" sz="1200" b="1" dirty="0" smtClean="0"/>
        </a:p>
        <a:p>
          <a:r>
            <a:rPr lang="pl-PL" sz="1200" b="0" dirty="0" smtClean="0"/>
            <a:t> </a:t>
          </a:r>
        </a:p>
        <a:p>
          <a:r>
            <a:rPr lang="pl-PL" sz="1200" b="0" dirty="0" smtClean="0"/>
            <a:t> </a:t>
          </a:r>
          <a:r>
            <a:rPr lang="pl-PL" sz="1200" b="0" dirty="0" err="1" smtClean="0"/>
            <a:t>Bilan</a:t>
          </a:r>
          <a:r>
            <a:rPr lang="pl-PL" sz="1200" b="0" dirty="0" smtClean="0"/>
            <a:t> i in. (2017)</a:t>
          </a:r>
          <a:endParaRPr lang="pl-PL" sz="1200" b="0" dirty="0"/>
        </a:p>
      </dgm:t>
    </dgm:pt>
    <dgm:pt modelId="{078FE6D5-497C-402F-9C5E-EE4C58DE2A20}" type="parTrans" cxnId="{9F84B8DF-D35D-4FF2-8D92-C1509E9795B6}">
      <dgm:prSet/>
      <dgm:spPr/>
      <dgm:t>
        <a:bodyPr/>
        <a:lstStyle/>
        <a:p>
          <a:endParaRPr lang="pl-PL"/>
        </a:p>
      </dgm:t>
    </dgm:pt>
    <dgm:pt modelId="{7539A10F-DACE-4657-B83A-F390D1FD6F31}" type="sibTrans" cxnId="{9F84B8DF-D35D-4FF2-8D92-C1509E9795B6}">
      <dgm:prSet/>
      <dgm:spPr/>
      <dgm:t>
        <a:bodyPr/>
        <a:lstStyle/>
        <a:p>
          <a:endParaRPr lang="pl-PL"/>
        </a:p>
      </dgm:t>
    </dgm:pt>
    <dgm:pt modelId="{0D863FD2-2FAF-4C59-8FCF-6D57A0E89551}" type="pres">
      <dgm:prSet presAssocID="{FC9CD670-8A7A-4963-869A-510CF32EE9C3}" presName="hierChild1" presStyleCnt="0">
        <dgm:presLayoutVars>
          <dgm:chPref val="1"/>
          <dgm:dir/>
          <dgm:animOne val="branch"/>
          <dgm:animLvl val="lvl"/>
          <dgm:resizeHandles/>
        </dgm:presLayoutVars>
      </dgm:prSet>
      <dgm:spPr/>
      <dgm:t>
        <a:bodyPr/>
        <a:lstStyle/>
        <a:p>
          <a:endParaRPr lang="pl-PL"/>
        </a:p>
      </dgm:t>
    </dgm:pt>
    <dgm:pt modelId="{7960543B-9860-4E2A-8C90-71B316B35F77}" type="pres">
      <dgm:prSet presAssocID="{880EEF24-EA4D-4E6B-9ABD-90FA462F6249}" presName="hierRoot1" presStyleCnt="0"/>
      <dgm:spPr/>
    </dgm:pt>
    <dgm:pt modelId="{F844A572-61D6-4417-A702-3BF58D837D09}" type="pres">
      <dgm:prSet presAssocID="{880EEF24-EA4D-4E6B-9ABD-90FA462F6249}" presName="composite" presStyleCnt="0"/>
      <dgm:spPr/>
    </dgm:pt>
    <dgm:pt modelId="{A91F4E3D-DAAB-4A88-8482-C4F1B65CA60C}" type="pres">
      <dgm:prSet presAssocID="{880EEF24-EA4D-4E6B-9ABD-90FA462F6249}" presName="background" presStyleLbl="node0" presStyleIdx="0" presStyleCnt="1"/>
      <dgm:spPr/>
    </dgm:pt>
    <dgm:pt modelId="{9D57A213-C646-4D45-9F01-2956F99A35A9}" type="pres">
      <dgm:prSet presAssocID="{880EEF24-EA4D-4E6B-9ABD-90FA462F6249}" presName="text" presStyleLbl="fgAcc0" presStyleIdx="0" presStyleCnt="1" custScaleX="906534" custLinFactNeighborY="1632">
        <dgm:presLayoutVars>
          <dgm:chPref val="3"/>
        </dgm:presLayoutVars>
      </dgm:prSet>
      <dgm:spPr/>
      <dgm:t>
        <a:bodyPr/>
        <a:lstStyle/>
        <a:p>
          <a:endParaRPr lang="pl-PL"/>
        </a:p>
      </dgm:t>
    </dgm:pt>
    <dgm:pt modelId="{E00B7697-E048-4C0A-8C6D-F8CF0913E675}" type="pres">
      <dgm:prSet presAssocID="{880EEF24-EA4D-4E6B-9ABD-90FA462F6249}" presName="hierChild2" presStyleCnt="0"/>
      <dgm:spPr/>
    </dgm:pt>
    <dgm:pt modelId="{332B99BF-571A-44E8-8E40-EFBC6648CB4C}" type="pres">
      <dgm:prSet presAssocID="{69A1057B-DBD8-4350-A37F-3516728131F0}" presName="Name10" presStyleLbl="parChTrans1D2" presStyleIdx="0" presStyleCnt="2"/>
      <dgm:spPr/>
      <dgm:t>
        <a:bodyPr/>
        <a:lstStyle/>
        <a:p>
          <a:endParaRPr lang="pl-PL"/>
        </a:p>
      </dgm:t>
    </dgm:pt>
    <dgm:pt modelId="{5863F9FB-2DC9-4972-BE1C-9A98CEBD457C}" type="pres">
      <dgm:prSet presAssocID="{95788CC8-5F96-46BD-8275-E126A87FC075}" presName="hierRoot2" presStyleCnt="0"/>
      <dgm:spPr/>
    </dgm:pt>
    <dgm:pt modelId="{C5971482-9107-40B3-B6ED-8FAB038313B7}" type="pres">
      <dgm:prSet presAssocID="{95788CC8-5F96-46BD-8275-E126A87FC075}" presName="composite2" presStyleCnt="0"/>
      <dgm:spPr/>
    </dgm:pt>
    <dgm:pt modelId="{11E73C76-0460-4B99-8CC8-3E4132DC5EAC}" type="pres">
      <dgm:prSet presAssocID="{95788CC8-5F96-46BD-8275-E126A87FC075}" presName="background2" presStyleLbl="node2" presStyleIdx="0" presStyleCnt="2"/>
      <dgm:spPr/>
    </dgm:pt>
    <dgm:pt modelId="{60F1D076-78D4-4A78-92F2-7A9E972D1D83}" type="pres">
      <dgm:prSet presAssocID="{95788CC8-5F96-46BD-8275-E126A87FC075}" presName="text2" presStyleLbl="fgAcc2" presStyleIdx="0" presStyleCnt="2" custScaleX="341678" custLinFactNeighborX="4106" custLinFactNeighborY="2155">
        <dgm:presLayoutVars>
          <dgm:chPref val="3"/>
        </dgm:presLayoutVars>
      </dgm:prSet>
      <dgm:spPr/>
      <dgm:t>
        <a:bodyPr/>
        <a:lstStyle/>
        <a:p>
          <a:endParaRPr lang="pl-PL"/>
        </a:p>
      </dgm:t>
    </dgm:pt>
    <dgm:pt modelId="{E819E951-ABB2-487A-81A1-EEF2E8A32236}" type="pres">
      <dgm:prSet presAssocID="{95788CC8-5F96-46BD-8275-E126A87FC075}" presName="hierChild3" presStyleCnt="0"/>
      <dgm:spPr/>
    </dgm:pt>
    <dgm:pt modelId="{69ABA459-3B72-4025-BCFF-8EC819BADFD5}" type="pres">
      <dgm:prSet presAssocID="{EE49A989-8BF1-4E2F-9F1B-011FFFAF3593}" presName="Name17" presStyleLbl="parChTrans1D3" presStyleIdx="0" presStyleCnt="4"/>
      <dgm:spPr/>
      <dgm:t>
        <a:bodyPr/>
        <a:lstStyle/>
        <a:p>
          <a:endParaRPr lang="pl-PL"/>
        </a:p>
      </dgm:t>
    </dgm:pt>
    <dgm:pt modelId="{6E7DDDEE-9B34-4D66-9616-DBD61AFC2559}" type="pres">
      <dgm:prSet presAssocID="{6044B08D-1835-4911-9D80-659985DCA540}" presName="hierRoot3" presStyleCnt="0"/>
      <dgm:spPr/>
    </dgm:pt>
    <dgm:pt modelId="{2FAC6C25-D9FB-4A4C-91D7-6C4EFEFC38F9}" type="pres">
      <dgm:prSet presAssocID="{6044B08D-1835-4911-9D80-659985DCA540}" presName="composite3" presStyleCnt="0"/>
      <dgm:spPr/>
    </dgm:pt>
    <dgm:pt modelId="{A4895843-042B-417D-B33F-5D9F83655DE8}" type="pres">
      <dgm:prSet presAssocID="{6044B08D-1835-4911-9D80-659985DCA540}" presName="background3" presStyleLbl="node3" presStyleIdx="0" presStyleCnt="4"/>
      <dgm:spPr/>
    </dgm:pt>
    <dgm:pt modelId="{02DEAA04-6E79-4CED-AB95-C52A92B4FADF}" type="pres">
      <dgm:prSet presAssocID="{6044B08D-1835-4911-9D80-659985DCA540}" presName="text3" presStyleLbl="fgAcc3" presStyleIdx="0" presStyleCnt="4" custScaleX="256402" custScaleY="124102" custLinFactNeighborX="-27911" custLinFactNeighborY="-9804">
        <dgm:presLayoutVars>
          <dgm:chPref val="3"/>
        </dgm:presLayoutVars>
      </dgm:prSet>
      <dgm:spPr/>
      <dgm:t>
        <a:bodyPr/>
        <a:lstStyle/>
        <a:p>
          <a:endParaRPr lang="pl-PL"/>
        </a:p>
      </dgm:t>
    </dgm:pt>
    <dgm:pt modelId="{407326CA-5E36-40EE-840D-E28CB8DE7E42}" type="pres">
      <dgm:prSet presAssocID="{6044B08D-1835-4911-9D80-659985DCA540}" presName="hierChild4" presStyleCnt="0"/>
      <dgm:spPr/>
    </dgm:pt>
    <dgm:pt modelId="{464CDB7E-8A4B-419C-B6DB-50E4E3841960}" type="pres">
      <dgm:prSet presAssocID="{CDF52233-799F-4E60-9B9F-5BF4241EBAB6}" presName="Name23" presStyleLbl="parChTrans1D4" presStyleIdx="0" presStyleCnt="2"/>
      <dgm:spPr/>
      <dgm:t>
        <a:bodyPr/>
        <a:lstStyle/>
        <a:p>
          <a:endParaRPr lang="pl-PL"/>
        </a:p>
      </dgm:t>
    </dgm:pt>
    <dgm:pt modelId="{766E1554-1955-4EE8-AC6F-C3266F96494A}" type="pres">
      <dgm:prSet presAssocID="{6958E0C0-2B8C-46A6-A4BB-0966C2504A90}" presName="hierRoot4" presStyleCnt="0"/>
      <dgm:spPr/>
    </dgm:pt>
    <dgm:pt modelId="{828DE543-777F-4FA2-AC5D-308E6781CEA4}" type="pres">
      <dgm:prSet presAssocID="{6958E0C0-2B8C-46A6-A4BB-0966C2504A90}" presName="composite4" presStyleCnt="0"/>
      <dgm:spPr/>
    </dgm:pt>
    <dgm:pt modelId="{F957DE1E-9701-46DC-A5C9-22CEA3B122F5}" type="pres">
      <dgm:prSet presAssocID="{6958E0C0-2B8C-46A6-A4BB-0966C2504A90}" presName="background4" presStyleLbl="node4" presStyleIdx="0" presStyleCnt="2"/>
      <dgm:spPr/>
    </dgm:pt>
    <dgm:pt modelId="{2FAFF995-4F32-4EB4-9695-252463C25820}" type="pres">
      <dgm:prSet presAssocID="{6958E0C0-2B8C-46A6-A4BB-0966C2504A90}" presName="text4" presStyleLbl="fgAcc4" presStyleIdx="0" presStyleCnt="2" custScaleX="259321" custScaleY="114928" custLinFactNeighborX="-25644" custLinFactNeighborY="-15825">
        <dgm:presLayoutVars>
          <dgm:chPref val="3"/>
        </dgm:presLayoutVars>
      </dgm:prSet>
      <dgm:spPr/>
      <dgm:t>
        <a:bodyPr/>
        <a:lstStyle/>
        <a:p>
          <a:endParaRPr lang="pl-PL"/>
        </a:p>
      </dgm:t>
    </dgm:pt>
    <dgm:pt modelId="{7647AA0D-0494-4948-95B6-74E115928E7E}" type="pres">
      <dgm:prSet presAssocID="{6958E0C0-2B8C-46A6-A4BB-0966C2504A90}" presName="hierChild5" presStyleCnt="0"/>
      <dgm:spPr/>
    </dgm:pt>
    <dgm:pt modelId="{FF99762A-50B5-427C-9930-3181EA21A429}" type="pres">
      <dgm:prSet presAssocID="{587F6A3D-D272-4CA5-BE5F-3084F4F09A4B}" presName="Name23" presStyleLbl="parChTrans1D4" presStyleIdx="1" presStyleCnt="2"/>
      <dgm:spPr/>
      <dgm:t>
        <a:bodyPr/>
        <a:lstStyle/>
        <a:p>
          <a:endParaRPr lang="pl-PL"/>
        </a:p>
      </dgm:t>
    </dgm:pt>
    <dgm:pt modelId="{44B10D8B-BF89-4EFA-96BB-A85B8C07D5E3}" type="pres">
      <dgm:prSet presAssocID="{8797AB6F-0B8E-4927-A5D0-96A5489DAE07}" presName="hierRoot4" presStyleCnt="0"/>
      <dgm:spPr/>
    </dgm:pt>
    <dgm:pt modelId="{3598784F-DD7E-4473-AF14-B1A6CF5CDCFE}" type="pres">
      <dgm:prSet presAssocID="{8797AB6F-0B8E-4927-A5D0-96A5489DAE07}" presName="composite4" presStyleCnt="0"/>
      <dgm:spPr/>
    </dgm:pt>
    <dgm:pt modelId="{FDB354A1-A854-42AF-B076-BCA8273CFEF5}" type="pres">
      <dgm:prSet presAssocID="{8797AB6F-0B8E-4927-A5D0-96A5489DAE07}" presName="background4" presStyleLbl="node4" presStyleIdx="1" presStyleCnt="2"/>
      <dgm:spPr/>
    </dgm:pt>
    <dgm:pt modelId="{A1F43D0F-4CC1-42FC-A1C1-4F22FF9EAA61}" type="pres">
      <dgm:prSet presAssocID="{8797AB6F-0B8E-4927-A5D0-96A5489DAE07}" presName="text4" presStyleLbl="fgAcc4" presStyleIdx="1" presStyleCnt="2" custScaleX="259062" custScaleY="137782" custLinFactNeighborX="-25845" custLinFactNeighborY="-24657">
        <dgm:presLayoutVars>
          <dgm:chPref val="3"/>
        </dgm:presLayoutVars>
      </dgm:prSet>
      <dgm:spPr/>
      <dgm:t>
        <a:bodyPr/>
        <a:lstStyle/>
        <a:p>
          <a:endParaRPr lang="pl-PL"/>
        </a:p>
      </dgm:t>
    </dgm:pt>
    <dgm:pt modelId="{CBD0A1AC-7992-4092-BD5F-94D7FC07E736}" type="pres">
      <dgm:prSet presAssocID="{8797AB6F-0B8E-4927-A5D0-96A5489DAE07}" presName="hierChild5" presStyleCnt="0"/>
      <dgm:spPr/>
    </dgm:pt>
    <dgm:pt modelId="{86845142-8AE5-4FDA-8DCC-D36B8819AD2A}" type="pres">
      <dgm:prSet presAssocID="{9F829E7D-44D2-48E5-8FED-579D07BC9B88}" presName="Name10" presStyleLbl="parChTrans1D2" presStyleIdx="1" presStyleCnt="2"/>
      <dgm:spPr/>
      <dgm:t>
        <a:bodyPr/>
        <a:lstStyle/>
        <a:p>
          <a:endParaRPr lang="pl-PL"/>
        </a:p>
      </dgm:t>
    </dgm:pt>
    <dgm:pt modelId="{9FE589F0-E25F-4752-B703-B793FAD6C6FB}" type="pres">
      <dgm:prSet presAssocID="{B5555177-A172-4889-8587-D3A1AB6073F7}" presName="hierRoot2" presStyleCnt="0"/>
      <dgm:spPr/>
    </dgm:pt>
    <dgm:pt modelId="{1BB0D98E-DC4B-470F-B597-DDBEB4DED84E}" type="pres">
      <dgm:prSet presAssocID="{B5555177-A172-4889-8587-D3A1AB6073F7}" presName="composite2" presStyleCnt="0"/>
      <dgm:spPr/>
    </dgm:pt>
    <dgm:pt modelId="{2E557B9E-D67B-4793-84A3-F1CFA1E4B160}" type="pres">
      <dgm:prSet presAssocID="{B5555177-A172-4889-8587-D3A1AB6073F7}" presName="background2" presStyleLbl="node2" presStyleIdx="1" presStyleCnt="2"/>
      <dgm:spPr/>
    </dgm:pt>
    <dgm:pt modelId="{B9BA8D60-E2A8-4D23-B95A-BB3A05028354}" type="pres">
      <dgm:prSet presAssocID="{B5555177-A172-4889-8587-D3A1AB6073F7}" presName="text2" presStyleLbl="fgAcc2" presStyleIdx="1" presStyleCnt="2" custScaleX="502440">
        <dgm:presLayoutVars>
          <dgm:chPref val="3"/>
        </dgm:presLayoutVars>
      </dgm:prSet>
      <dgm:spPr/>
      <dgm:t>
        <a:bodyPr/>
        <a:lstStyle/>
        <a:p>
          <a:endParaRPr lang="pl-PL"/>
        </a:p>
      </dgm:t>
    </dgm:pt>
    <dgm:pt modelId="{7E1314AF-D56D-40F0-9097-E6FBC99664D6}" type="pres">
      <dgm:prSet presAssocID="{B5555177-A172-4889-8587-D3A1AB6073F7}" presName="hierChild3" presStyleCnt="0"/>
      <dgm:spPr/>
    </dgm:pt>
    <dgm:pt modelId="{14B463F9-55D9-4F3C-B771-94D833901FA3}" type="pres">
      <dgm:prSet presAssocID="{30B6326F-29F3-4C44-996A-389A3C34F8ED}" presName="Name17" presStyleLbl="parChTrans1D3" presStyleIdx="1" presStyleCnt="4"/>
      <dgm:spPr/>
      <dgm:t>
        <a:bodyPr/>
        <a:lstStyle/>
        <a:p>
          <a:endParaRPr lang="pl-PL"/>
        </a:p>
      </dgm:t>
    </dgm:pt>
    <dgm:pt modelId="{79DE2F51-058B-4AD3-BA4E-F8635ED04E44}" type="pres">
      <dgm:prSet presAssocID="{5504654F-1E35-4CF9-BBE2-EA0E084E9569}" presName="hierRoot3" presStyleCnt="0"/>
      <dgm:spPr/>
    </dgm:pt>
    <dgm:pt modelId="{98F622D5-9EF2-4E2B-98F4-52EEF9FAF35B}" type="pres">
      <dgm:prSet presAssocID="{5504654F-1E35-4CF9-BBE2-EA0E084E9569}" presName="composite3" presStyleCnt="0"/>
      <dgm:spPr/>
    </dgm:pt>
    <dgm:pt modelId="{2F2F7E3B-83D4-4065-AB44-1CFED59B344F}" type="pres">
      <dgm:prSet presAssocID="{5504654F-1E35-4CF9-BBE2-EA0E084E9569}" presName="background3" presStyleLbl="node3" presStyleIdx="1" presStyleCnt="4"/>
      <dgm:spPr/>
    </dgm:pt>
    <dgm:pt modelId="{0A40BF50-D625-4AD2-930E-6833B2D75AD8}" type="pres">
      <dgm:prSet presAssocID="{5504654F-1E35-4CF9-BBE2-EA0E084E9569}" presName="text3" presStyleLbl="fgAcc3" presStyleIdx="1" presStyleCnt="4" custScaleX="181224" custScaleY="171540" custLinFactNeighborY="25450">
        <dgm:presLayoutVars>
          <dgm:chPref val="3"/>
        </dgm:presLayoutVars>
      </dgm:prSet>
      <dgm:spPr/>
      <dgm:t>
        <a:bodyPr/>
        <a:lstStyle/>
        <a:p>
          <a:endParaRPr lang="pl-PL"/>
        </a:p>
      </dgm:t>
    </dgm:pt>
    <dgm:pt modelId="{D02E2CE1-14E9-49DC-84FE-4CFD6B47CA8F}" type="pres">
      <dgm:prSet presAssocID="{5504654F-1E35-4CF9-BBE2-EA0E084E9569}" presName="hierChild4" presStyleCnt="0"/>
      <dgm:spPr/>
    </dgm:pt>
    <dgm:pt modelId="{B81AD4ED-8863-4392-B9EC-3DA58593AE65}" type="pres">
      <dgm:prSet presAssocID="{C23D95F6-CB3F-4372-8020-137CF03B12CE}" presName="Name17" presStyleLbl="parChTrans1D3" presStyleIdx="2" presStyleCnt="4"/>
      <dgm:spPr/>
      <dgm:t>
        <a:bodyPr/>
        <a:lstStyle/>
        <a:p>
          <a:endParaRPr lang="pl-PL"/>
        </a:p>
      </dgm:t>
    </dgm:pt>
    <dgm:pt modelId="{66B08047-24DD-4F99-BE2E-8BA2E32948C4}" type="pres">
      <dgm:prSet presAssocID="{744CA53D-1705-4ADE-851E-2C7E7373C08E}" presName="hierRoot3" presStyleCnt="0"/>
      <dgm:spPr/>
    </dgm:pt>
    <dgm:pt modelId="{30CFCABD-6A60-453D-8B29-6ED2D8F73714}" type="pres">
      <dgm:prSet presAssocID="{744CA53D-1705-4ADE-851E-2C7E7373C08E}" presName="composite3" presStyleCnt="0"/>
      <dgm:spPr/>
    </dgm:pt>
    <dgm:pt modelId="{FEE3EFDF-1979-4826-BCD9-D84C3F053840}" type="pres">
      <dgm:prSet presAssocID="{744CA53D-1705-4ADE-851E-2C7E7373C08E}" presName="background3" presStyleLbl="node3" presStyleIdx="2" presStyleCnt="4"/>
      <dgm:spPr/>
    </dgm:pt>
    <dgm:pt modelId="{E96DC289-3323-459A-8E52-4249C2EB114C}" type="pres">
      <dgm:prSet presAssocID="{744CA53D-1705-4ADE-851E-2C7E7373C08E}" presName="text3" presStyleLbl="fgAcc3" presStyleIdx="2" presStyleCnt="4" custScaleX="259921" custScaleY="174912" custLinFactX="100000" custLinFactNeighborX="105588" custLinFactNeighborY="17743">
        <dgm:presLayoutVars>
          <dgm:chPref val="3"/>
        </dgm:presLayoutVars>
      </dgm:prSet>
      <dgm:spPr/>
      <dgm:t>
        <a:bodyPr/>
        <a:lstStyle/>
        <a:p>
          <a:endParaRPr lang="pl-PL"/>
        </a:p>
      </dgm:t>
    </dgm:pt>
    <dgm:pt modelId="{DB78B1E1-DFFB-49DF-8142-398E313C231C}" type="pres">
      <dgm:prSet presAssocID="{744CA53D-1705-4ADE-851E-2C7E7373C08E}" presName="hierChild4" presStyleCnt="0"/>
      <dgm:spPr/>
    </dgm:pt>
    <dgm:pt modelId="{FA18958C-EA4A-43D6-8B9B-F616E1AD3EEF}" type="pres">
      <dgm:prSet presAssocID="{078FE6D5-497C-402F-9C5E-EE4C58DE2A20}" presName="Name17" presStyleLbl="parChTrans1D3" presStyleIdx="3" presStyleCnt="4"/>
      <dgm:spPr/>
      <dgm:t>
        <a:bodyPr/>
        <a:lstStyle/>
        <a:p>
          <a:endParaRPr lang="pl-PL"/>
        </a:p>
      </dgm:t>
    </dgm:pt>
    <dgm:pt modelId="{4A2AD7EA-DFEF-442A-B23D-4F48838FC559}" type="pres">
      <dgm:prSet presAssocID="{A9B7B208-9188-4EB2-BFD4-C21283FFF4BD}" presName="hierRoot3" presStyleCnt="0"/>
      <dgm:spPr/>
    </dgm:pt>
    <dgm:pt modelId="{5F5C24E5-3033-4092-BBFD-9DAC5920E0BA}" type="pres">
      <dgm:prSet presAssocID="{A9B7B208-9188-4EB2-BFD4-C21283FFF4BD}" presName="composite3" presStyleCnt="0"/>
      <dgm:spPr/>
    </dgm:pt>
    <dgm:pt modelId="{05BC71EC-4765-413A-B573-2EA9D52814BD}" type="pres">
      <dgm:prSet presAssocID="{A9B7B208-9188-4EB2-BFD4-C21283FFF4BD}" presName="background3" presStyleLbl="node3" presStyleIdx="3" presStyleCnt="4"/>
      <dgm:spPr/>
    </dgm:pt>
    <dgm:pt modelId="{2E10BDD2-3DF0-4CD3-A194-46E3E5E00354}" type="pres">
      <dgm:prSet presAssocID="{A9B7B208-9188-4EB2-BFD4-C21283FFF4BD}" presName="text3" presStyleLbl="fgAcc3" presStyleIdx="3" presStyleCnt="4" custScaleX="170999" custScaleY="173540" custLinFactX="-100000" custLinFactNeighborX="-175073" custLinFactNeighborY="21640">
        <dgm:presLayoutVars>
          <dgm:chPref val="3"/>
        </dgm:presLayoutVars>
      </dgm:prSet>
      <dgm:spPr/>
      <dgm:t>
        <a:bodyPr/>
        <a:lstStyle/>
        <a:p>
          <a:endParaRPr lang="pl-PL"/>
        </a:p>
      </dgm:t>
    </dgm:pt>
    <dgm:pt modelId="{B4929860-009A-4B2D-9169-3D210C2C0519}" type="pres">
      <dgm:prSet presAssocID="{A9B7B208-9188-4EB2-BFD4-C21283FFF4BD}" presName="hierChild4" presStyleCnt="0"/>
      <dgm:spPr/>
    </dgm:pt>
  </dgm:ptLst>
  <dgm:cxnLst>
    <dgm:cxn modelId="{F00BF3AD-08FC-4007-B64F-B2C74F606542}" srcId="{880EEF24-EA4D-4E6B-9ABD-90FA462F6249}" destId="{B5555177-A172-4889-8587-D3A1AB6073F7}" srcOrd="1" destOrd="0" parTransId="{9F829E7D-44D2-48E5-8FED-579D07BC9B88}" sibTransId="{1914B182-3F52-4ED3-9E7E-6C9D103B16AB}"/>
    <dgm:cxn modelId="{B9666EF6-CE01-45D0-81EB-39DFDAC40048}" type="presOf" srcId="{078FE6D5-497C-402F-9C5E-EE4C58DE2A20}" destId="{FA18958C-EA4A-43D6-8B9B-F616E1AD3EEF}" srcOrd="0" destOrd="0" presId="urn:microsoft.com/office/officeart/2005/8/layout/hierarchy1"/>
    <dgm:cxn modelId="{875811EC-37BF-4A61-86F5-DBA4BE473880}" type="presOf" srcId="{6958E0C0-2B8C-46A6-A4BB-0966C2504A90}" destId="{2FAFF995-4F32-4EB4-9695-252463C25820}" srcOrd="0" destOrd="0" presId="urn:microsoft.com/office/officeart/2005/8/layout/hierarchy1"/>
    <dgm:cxn modelId="{B4381FBD-4D28-403A-864B-D441D41E725D}" type="presOf" srcId="{B5555177-A172-4889-8587-D3A1AB6073F7}" destId="{B9BA8D60-E2A8-4D23-B95A-BB3A05028354}" srcOrd="0" destOrd="0" presId="urn:microsoft.com/office/officeart/2005/8/layout/hierarchy1"/>
    <dgm:cxn modelId="{E7B46868-B714-4E91-8EB4-B8F0F36C31B0}" type="presOf" srcId="{9F829E7D-44D2-48E5-8FED-579D07BC9B88}" destId="{86845142-8AE5-4FDA-8DCC-D36B8819AD2A}" srcOrd="0" destOrd="0" presId="urn:microsoft.com/office/officeart/2005/8/layout/hierarchy1"/>
    <dgm:cxn modelId="{D2EBD6B7-C965-4E8F-80E4-C7A3EDA0BB6B}" srcId="{B5555177-A172-4889-8587-D3A1AB6073F7}" destId="{5504654F-1E35-4CF9-BBE2-EA0E084E9569}" srcOrd="0" destOrd="0" parTransId="{30B6326F-29F3-4C44-996A-389A3C34F8ED}" sibTransId="{AAF7E18E-915B-4C64-A6AE-02EFA3B57817}"/>
    <dgm:cxn modelId="{9CE6E1DF-935A-4098-A783-085AF2A92D9A}" srcId="{95788CC8-5F96-46BD-8275-E126A87FC075}" destId="{6044B08D-1835-4911-9D80-659985DCA540}" srcOrd="0" destOrd="0" parTransId="{EE49A989-8BF1-4E2F-9F1B-011FFFAF3593}" sibTransId="{ECAD40D9-961C-4D07-917C-367EACBDA09B}"/>
    <dgm:cxn modelId="{49548089-9600-4844-88D3-2A10742CEF19}" type="presOf" srcId="{880EEF24-EA4D-4E6B-9ABD-90FA462F6249}" destId="{9D57A213-C646-4D45-9F01-2956F99A35A9}" srcOrd="0" destOrd="0" presId="urn:microsoft.com/office/officeart/2005/8/layout/hierarchy1"/>
    <dgm:cxn modelId="{C73D1E0E-A006-49AA-AE6D-95B3A90D96AB}" type="presOf" srcId="{95788CC8-5F96-46BD-8275-E126A87FC075}" destId="{60F1D076-78D4-4A78-92F2-7A9E972D1D83}" srcOrd="0" destOrd="0" presId="urn:microsoft.com/office/officeart/2005/8/layout/hierarchy1"/>
    <dgm:cxn modelId="{61706CB3-24D3-4275-847B-21071A418B0C}" type="presOf" srcId="{C23D95F6-CB3F-4372-8020-137CF03B12CE}" destId="{B81AD4ED-8863-4392-B9EC-3DA58593AE65}" srcOrd="0" destOrd="0" presId="urn:microsoft.com/office/officeart/2005/8/layout/hierarchy1"/>
    <dgm:cxn modelId="{68D2250F-BF45-4987-9374-1BF726177E0C}" type="presOf" srcId="{FC9CD670-8A7A-4963-869A-510CF32EE9C3}" destId="{0D863FD2-2FAF-4C59-8FCF-6D57A0E89551}" srcOrd="0" destOrd="0" presId="urn:microsoft.com/office/officeart/2005/8/layout/hierarchy1"/>
    <dgm:cxn modelId="{C996658B-46F5-4B47-A5C6-5473A945B1B4}" type="presOf" srcId="{A9B7B208-9188-4EB2-BFD4-C21283FFF4BD}" destId="{2E10BDD2-3DF0-4CD3-A194-46E3E5E00354}" srcOrd="0" destOrd="0" presId="urn:microsoft.com/office/officeart/2005/8/layout/hierarchy1"/>
    <dgm:cxn modelId="{92FC3CA4-B8C9-41CB-94FF-B618A097AC05}" type="presOf" srcId="{8797AB6F-0B8E-4927-A5D0-96A5489DAE07}" destId="{A1F43D0F-4CC1-42FC-A1C1-4F22FF9EAA61}" srcOrd="0" destOrd="0" presId="urn:microsoft.com/office/officeart/2005/8/layout/hierarchy1"/>
    <dgm:cxn modelId="{03D6AFB2-6214-4C4B-AE2E-68C4D7A248E8}" srcId="{FC9CD670-8A7A-4963-869A-510CF32EE9C3}" destId="{880EEF24-EA4D-4E6B-9ABD-90FA462F6249}" srcOrd="0" destOrd="0" parTransId="{0F521260-C157-4786-BC01-A071F42FEB07}" sibTransId="{77815E1B-DDE3-46EF-81E4-9D739F15087D}"/>
    <dgm:cxn modelId="{267EF25A-BD67-4462-923A-408DF7282B25}" srcId="{6958E0C0-2B8C-46A6-A4BB-0966C2504A90}" destId="{8797AB6F-0B8E-4927-A5D0-96A5489DAE07}" srcOrd="0" destOrd="0" parTransId="{587F6A3D-D272-4CA5-BE5F-3084F4F09A4B}" sibTransId="{400B3D60-2A78-4C83-9B6D-038A65E552BE}"/>
    <dgm:cxn modelId="{69A94375-72CD-4A05-BAF9-74D099660CDA}" type="presOf" srcId="{69A1057B-DBD8-4350-A37F-3516728131F0}" destId="{332B99BF-571A-44E8-8E40-EFBC6648CB4C}" srcOrd="0" destOrd="0" presId="urn:microsoft.com/office/officeart/2005/8/layout/hierarchy1"/>
    <dgm:cxn modelId="{752CD46E-53F4-40B9-B713-FB92291125DF}" type="presOf" srcId="{5504654F-1E35-4CF9-BBE2-EA0E084E9569}" destId="{0A40BF50-D625-4AD2-930E-6833B2D75AD8}" srcOrd="0" destOrd="0" presId="urn:microsoft.com/office/officeart/2005/8/layout/hierarchy1"/>
    <dgm:cxn modelId="{352C9EA8-4C3F-43C1-8D29-7B31E8D83255}" srcId="{880EEF24-EA4D-4E6B-9ABD-90FA462F6249}" destId="{95788CC8-5F96-46BD-8275-E126A87FC075}" srcOrd="0" destOrd="0" parTransId="{69A1057B-DBD8-4350-A37F-3516728131F0}" sibTransId="{61449936-E665-4133-B9B2-B4C157679E60}"/>
    <dgm:cxn modelId="{86AEB575-5B0A-4B28-92D2-3EA799B5A047}" type="presOf" srcId="{CDF52233-799F-4E60-9B9F-5BF4241EBAB6}" destId="{464CDB7E-8A4B-419C-B6DB-50E4E3841960}" srcOrd="0" destOrd="0" presId="urn:microsoft.com/office/officeart/2005/8/layout/hierarchy1"/>
    <dgm:cxn modelId="{9F84B8DF-D35D-4FF2-8D92-C1509E9795B6}" srcId="{B5555177-A172-4889-8587-D3A1AB6073F7}" destId="{A9B7B208-9188-4EB2-BFD4-C21283FFF4BD}" srcOrd="2" destOrd="0" parTransId="{078FE6D5-497C-402F-9C5E-EE4C58DE2A20}" sibTransId="{7539A10F-DACE-4657-B83A-F390D1FD6F31}"/>
    <dgm:cxn modelId="{118035C7-D7FB-4D9A-8F58-8CE314ECED51}" type="presOf" srcId="{587F6A3D-D272-4CA5-BE5F-3084F4F09A4B}" destId="{FF99762A-50B5-427C-9930-3181EA21A429}" srcOrd="0" destOrd="0" presId="urn:microsoft.com/office/officeart/2005/8/layout/hierarchy1"/>
    <dgm:cxn modelId="{F7661D26-CC54-4FB4-9B76-ED207BD6E03E}" srcId="{6044B08D-1835-4911-9D80-659985DCA540}" destId="{6958E0C0-2B8C-46A6-A4BB-0966C2504A90}" srcOrd="0" destOrd="0" parTransId="{CDF52233-799F-4E60-9B9F-5BF4241EBAB6}" sibTransId="{DDB78BA3-0DED-4027-9B6C-70E126C12DE6}"/>
    <dgm:cxn modelId="{AE62D8D0-D688-45F4-94B8-12402A042D58}" type="presOf" srcId="{744CA53D-1705-4ADE-851E-2C7E7373C08E}" destId="{E96DC289-3323-459A-8E52-4249C2EB114C}" srcOrd="0" destOrd="0" presId="urn:microsoft.com/office/officeart/2005/8/layout/hierarchy1"/>
    <dgm:cxn modelId="{C58E17C7-F43F-4B7D-BDC5-0D79B672E93C}" type="presOf" srcId="{EE49A989-8BF1-4E2F-9F1B-011FFFAF3593}" destId="{69ABA459-3B72-4025-BCFF-8EC819BADFD5}" srcOrd="0" destOrd="0" presId="urn:microsoft.com/office/officeart/2005/8/layout/hierarchy1"/>
    <dgm:cxn modelId="{A4152FC2-AC6F-4AC7-BBFC-46318F77E4C4}" type="presOf" srcId="{6044B08D-1835-4911-9D80-659985DCA540}" destId="{02DEAA04-6E79-4CED-AB95-C52A92B4FADF}" srcOrd="0" destOrd="0" presId="urn:microsoft.com/office/officeart/2005/8/layout/hierarchy1"/>
    <dgm:cxn modelId="{092BCC20-7F4B-49C6-9C87-8CCAB445F870}" srcId="{B5555177-A172-4889-8587-D3A1AB6073F7}" destId="{744CA53D-1705-4ADE-851E-2C7E7373C08E}" srcOrd="1" destOrd="0" parTransId="{C23D95F6-CB3F-4372-8020-137CF03B12CE}" sibTransId="{CBA34C26-6C3C-40B8-BF84-7B4AC2BBE1E8}"/>
    <dgm:cxn modelId="{01257B8B-D369-454F-A59C-9EC657E045BF}" type="presOf" srcId="{30B6326F-29F3-4C44-996A-389A3C34F8ED}" destId="{14B463F9-55D9-4F3C-B771-94D833901FA3}" srcOrd="0" destOrd="0" presId="urn:microsoft.com/office/officeart/2005/8/layout/hierarchy1"/>
    <dgm:cxn modelId="{D617AE0A-CAA6-4544-A27F-A097C68B2D45}" type="presParOf" srcId="{0D863FD2-2FAF-4C59-8FCF-6D57A0E89551}" destId="{7960543B-9860-4E2A-8C90-71B316B35F77}" srcOrd="0" destOrd="0" presId="urn:microsoft.com/office/officeart/2005/8/layout/hierarchy1"/>
    <dgm:cxn modelId="{169DEDB7-4830-4860-807F-D105378505D8}" type="presParOf" srcId="{7960543B-9860-4E2A-8C90-71B316B35F77}" destId="{F844A572-61D6-4417-A702-3BF58D837D09}" srcOrd="0" destOrd="0" presId="urn:microsoft.com/office/officeart/2005/8/layout/hierarchy1"/>
    <dgm:cxn modelId="{B49D4278-3F46-4AC9-AFA5-D59D2F514A7E}" type="presParOf" srcId="{F844A572-61D6-4417-A702-3BF58D837D09}" destId="{A91F4E3D-DAAB-4A88-8482-C4F1B65CA60C}" srcOrd="0" destOrd="0" presId="urn:microsoft.com/office/officeart/2005/8/layout/hierarchy1"/>
    <dgm:cxn modelId="{898BE5F3-DA85-41AF-8301-DB7E5B762DA8}" type="presParOf" srcId="{F844A572-61D6-4417-A702-3BF58D837D09}" destId="{9D57A213-C646-4D45-9F01-2956F99A35A9}" srcOrd="1" destOrd="0" presId="urn:microsoft.com/office/officeart/2005/8/layout/hierarchy1"/>
    <dgm:cxn modelId="{1F99A3EF-C368-4B15-8352-11BDD3F21857}" type="presParOf" srcId="{7960543B-9860-4E2A-8C90-71B316B35F77}" destId="{E00B7697-E048-4C0A-8C6D-F8CF0913E675}" srcOrd="1" destOrd="0" presId="urn:microsoft.com/office/officeart/2005/8/layout/hierarchy1"/>
    <dgm:cxn modelId="{C1EAAA97-A323-4EFF-ABBE-604D360115AD}" type="presParOf" srcId="{E00B7697-E048-4C0A-8C6D-F8CF0913E675}" destId="{332B99BF-571A-44E8-8E40-EFBC6648CB4C}" srcOrd="0" destOrd="0" presId="urn:microsoft.com/office/officeart/2005/8/layout/hierarchy1"/>
    <dgm:cxn modelId="{AA1600E7-512B-4FFA-99C7-8747B22DFC5B}" type="presParOf" srcId="{E00B7697-E048-4C0A-8C6D-F8CF0913E675}" destId="{5863F9FB-2DC9-4972-BE1C-9A98CEBD457C}" srcOrd="1" destOrd="0" presId="urn:microsoft.com/office/officeart/2005/8/layout/hierarchy1"/>
    <dgm:cxn modelId="{F626C698-6455-434E-9A88-E878A3085DD0}" type="presParOf" srcId="{5863F9FB-2DC9-4972-BE1C-9A98CEBD457C}" destId="{C5971482-9107-40B3-B6ED-8FAB038313B7}" srcOrd="0" destOrd="0" presId="urn:microsoft.com/office/officeart/2005/8/layout/hierarchy1"/>
    <dgm:cxn modelId="{D4A7AD2A-9C14-4BC5-84CB-2FEBC54ECFBD}" type="presParOf" srcId="{C5971482-9107-40B3-B6ED-8FAB038313B7}" destId="{11E73C76-0460-4B99-8CC8-3E4132DC5EAC}" srcOrd="0" destOrd="0" presId="urn:microsoft.com/office/officeart/2005/8/layout/hierarchy1"/>
    <dgm:cxn modelId="{88EC1EBB-444C-4397-9290-1675F6E72FCC}" type="presParOf" srcId="{C5971482-9107-40B3-B6ED-8FAB038313B7}" destId="{60F1D076-78D4-4A78-92F2-7A9E972D1D83}" srcOrd="1" destOrd="0" presId="urn:microsoft.com/office/officeart/2005/8/layout/hierarchy1"/>
    <dgm:cxn modelId="{7617BB75-C0D8-437E-958E-DC30E15946B8}" type="presParOf" srcId="{5863F9FB-2DC9-4972-BE1C-9A98CEBD457C}" destId="{E819E951-ABB2-487A-81A1-EEF2E8A32236}" srcOrd="1" destOrd="0" presId="urn:microsoft.com/office/officeart/2005/8/layout/hierarchy1"/>
    <dgm:cxn modelId="{0C1A5BF3-7799-485D-9AC1-E9D364E13E74}" type="presParOf" srcId="{E819E951-ABB2-487A-81A1-EEF2E8A32236}" destId="{69ABA459-3B72-4025-BCFF-8EC819BADFD5}" srcOrd="0" destOrd="0" presId="urn:microsoft.com/office/officeart/2005/8/layout/hierarchy1"/>
    <dgm:cxn modelId="{04C97E75-BD8D-4BB8-8E7B-9A7AB57C0E77}" type="presParOf" srcId="{E819E951-ABB2-487A-81A1-EEF2E8A32236}" destId="{6E7DDDEE-9B34-4D66-9616-DBD61AFC2559}" srcOrd="1" destOrd="0" presId="urn:microsoft.com/office/officeart/2005/8/layout/hierarchy1"/>
    <dgm:cxn modelId="{2CAB13E1-C931-4ADC-8EFE-E2FA44BDB796}" type="presParOf" srcId="{6E7DDDEE-9B34-4D66-9616-DBD61AFC2559}" destId="{2FAC6C25-D9FB-4A4C-91D7-6C4EFEFC38F9}" srcOrd="0" destOrd="0" presId="urn:microsoft.com/office/officeart/2005/8/layout/hierarchy1"/>
    <dgm:cxn modelId="{3C114648-03CE-4DEB-A2A4-70FACC32177A}" type="presParOf" srcId="{2FAC6C25-D9FB-4A4C-91D7-6C4EFEFC38F9}" destId="{A4895843-042B-417D-B33F-5D9F83655DE8}" srcOrd="0" destOrd="0" presId="urn:microsoft.com/office/officeart/2005/8/layout/hierarchy1"/>
    <dgm:cxn modelId="{A8A1DDB3-1193-44A3-AB2E-2922F98D3511}" type="presParOf" srcId="{2FAC6C25-D9FB-4A4C-91D7-6C4EFEFC38F9}" destId="{02DEAA04-6E79-4CED-AB95-C52A92B4FADF}" srcOrd="1" destOrd="0" presId="urn:microsoft.com/office/officeart/2005/8/layout/hierarchy1"/>
    <dgm:cxn modelId="{DB5E65DB-7F5A-45C4-A0E8-DC37218A7CAA}" type="presParOf" srcId="{6E7DDDEE-9B34-4D66-9616-DBD61AFC2559}" destId="{407326CA-5E36-40EE-840D-E28CB8DE7E42}" srcOrd="1" destOrd="0" presId="urn:microsoft.com/office/officeart/2005/8/layout/hierarchy1"/>
    <dgm:cxn modelId="{F65AAD35-BD37-46AE-8D96-D91C6247BC46}" type="presParOf" srcId="{407326CA-5E36-40EE-840D-E28CB8DE7E42}" destId="{464CDB7E-8A4B-419C-B6DB-50E4E3841960}" srcOrd="0" destOrd="0" presId="urn:microsoft.com/office/officeart/2005/8/layout/hierarchy1"/>
    <dgm:cxn modelId="{42747870-A74C-443A-B5EA-FA59EFDFAA24}" type="presParOf" srcId="{407326CA-5E36-40EE-840D-E28CB8DE7E42}" destId="{766E1554-1955-4EE8-AC6F-C3266F96494A}" srcOrd="1" destOrd="0" presId="urn:microsoft.com/office/officeart/2005/8/layout/hierarchy1"/>
    <dgm:cxn modelId="{C0C54A0B-14B8-4003-9144-FAC52F2B07BC}" type="presParOf" srcId="{766E1554-1955-4EE8-AC6F-C3266F96494A}" destId="{828DE543-777F-4FA2-AC5D-308E6781CEA4}" srcOrd="0" destOrd="0" presId="urn:microsoft.com/office/officeart/2005/8/layout/hierarchy1"/>
    <dgm:cxn modelId="{F3A67868-F6BD-4F10-99DC-EABC1434F3CC}" type="presParOf" srcId="{828DE543-777F-4FA2-AC5D-308E6781CEA4}" destId="{F957DE1E-9701-46DC-A5C9-22CEA3B122F5}" srcOrd="0" destOrd="0" presId="urn:microsoft.com/office/officeart/2005/8/layout/hierarchy1"/>
    <dgm:cxn modelId="{51C5E68C-838B-4379-9E21-4DC4867908DB}" type="presParOf" srcId="{828DE543-777F-4FA2-AC5D-308E6781CEA4}" destId="{2FAFF995-4F32-4EB4-9695-252463C25820}" srcOrd="1" destOrd="0" presId="urn:microsoft.com/office/officeart/2005/8/layout/hierarchy1"/>
    <dgm:cxn modelId="{1265FD51-993E-46CB-8A55-15BDD8235361}" type="presParOf" srcId="{766E1554-1955-4EE8-AC6F-C3266F96494A}" destId="{7647AA0D-0494-4948-95B6-74E115928E7E}" srcOrd="1" destOrd="0" presId="urn:microsoft.com/office/officeart/2005/8/layout/hierarchy1"/>
    <dgm:cxn modelId="{4902B310-EF8E-47FA-9583-9F8ABE2507BB}" type="presParOf" srcId="{7647AA0D-0494-4948-95B6-74E115928E7E}" destId="{FF99762A-50B5-427C-9930-3181EA21A429}" srcOrd="0" destOrd="0" presId="urn:microsoft.com/office/officeart/2005/8/layout/hierarchy1"/>
    <dgm:cxn modelId="{B5A9D21D-0B3E-4205-BA09-51D4AF1BAC46}" type="presParOf" srcId="{7647AA0D-0494-4948-95B6-74E115928E7E}" destId="{44B10D8B-BF89-4EFA-96BB-A85B8C07D5E3}" srcOrd="1" destOrd="0" presId="urn:microsoft.com/office/officeart/2005/8/layout/hierarchy1"/>
    <dgm:cxn modelId="{533CF505-E5B5-4D71-8EFF-A9DDC4B1343C}" type="presParOf" srcId="{44B10D8B-BF89-4EFA-96BB-A85B8C07D5E3}" destId="{3598784F-DD7E-4473-AF14-B1A6CF5CDCFE}" srcOrd="0" destOrd="0" presId="urn:microsoft.com/office/officeart/2005/8/layout/hierarchy1"/>
    <dgm:cxn modelId="{1B63FE82-CAB8-4D7F-87CB-956D5304702E}" type="presParOf" srcId="{3598784F-DD7E-4473-AF14-B1A6CF5CDCFE}" destId="{FDB354A1-A854-42AF-B076-BCA8273CFEF5}" srcOrd="0" destOrd="0" presId="urn:microsoft.com/office/officeart/2005/8/layout/hierarchy1"/>
    <dgm:cxn modelId="{EDB21FBA-37C4-47F2-B6CA-804F068661E1}" type="presParOf" srcId="{3598784F-DD7E-4473-AF14-B1A6CF5CDCFE}" destId="{A1F43D0F-4CC1-42FC-A1C1-4F22FF9EAA61}" srcOrd="1" destOrd="0" presId="urn:microsoft.com/office/officeart/2005/8/layout/hierarchy1"/>
    <dgm:cxn modelId="{25D83A69-0ACF-4C9D-A041-A55092DB176F}" type="presParOf" srcId="{44B10D8B-BF89-4EFA-96BB-A85B8C07D5E3}" destId="{CBD0A1AC-7992-4092-BD5F-94D7FC07E736}" srcOrd="1" destOrd="0" presId="urn:microsoft.com/office/officeart/2005/8/layout/hierarchy1"/>
    <dgm:cxn modelId="{56518B19-1190-4593-9BF8-636D578AD443}" type="presParOf" srcId="{E00B7697-E048-4C0A-8C6D-F8CF0913E675}" destId="{86845142-8AE5-4FDA-8DCC-D36B8819AD2A}" srcOrd="2" destOrd="0" presId="urn:microsoft.com/office/officeart/2005/8/layout/hierarchy1"/>
    <dgm:cxn modelId="{F0CFC8A6-B651-4B53-9E7F-712E003504E0}" type="presParOf" srcId="{E00B7697-E048-4C0A-8C6D-F8CF0913E675}" destId="{9FE589F0-E25F-4752-B703-B793FAD6C6FB}" srcOrd="3" destOrd="0" presId="urn:microsoft.com/office/officeart/2005/8/layout/hierarchy1"/>
    <dgm:cxn modelId="{83B4F406-B3E9-41EF-984F-429D43304456}" type="presParOf" srcId="{9FE589F0-E25F-4752-B703-B793FAD6C6FB}" destId="{1BB0D98E-DC4B-470F-B597-DDBEB4DED84E}" srcOrd="0" destOrd="0" presId="urn:microsoft.com/office/officeart/2005/8/layout/hierarchy1"/>
    <dgm:cxn modelId="{E938492B-4F8A-4AA5-993F-DD79A4C80133}" type="presParOf" srcId="{1BB0D98E-DC4B-470F-B597-DDBEB4DED84E}" destId="{2E557B9E-D67B-4793-84A3-F1CFA1E4B160}" srcOrd="0" destOrd="0" presId="urn:microsoft.com/office/officeart/2005/8/layout/hierarchy1"/>
    <dgm:cxn modelId="{07DDCD9E-5CE6-4D00-B9F0-39ECA14C314A}" type="presParOf" srcId="{1BB0D98E-DC4B-470F-B597-DDBEB4DED84E}" destId="{B9BA8D60-E2A8-4D23-B95A-BB3A05028354}" srcOrd="1" destOrd="0" presId="urn:microsoft.com/office/officeart/2005/8/layout/hierarchy1"/>
    <dgm:cxn modelId="{B93B57BD-FFF6-4BF5-9A17-A009B0900760}" type="presParOf" srcId="{9FE589F0-E25F-4752-B703-B793FAD6C6FB}" destId="{7E1314AF-D56D-40F0-9097-E6FBC99664D6}" srcOrd="1" destOrd="0" presId="urn:microsoft.com/office/officeart/2005/8/layout/hierarchy1"/>
    <dgm:cxn modelId="{490CAB72-33DD-47BE-BD2B-89619FB99E29}" type="presParOf" srcId="{7E1314AF-D56D-40F0-9097-E6FBC99664D6}" destId="{14B463F9-55D9-4F3C-B771-94D833901FA3}" srcOrd="0" destOrd="0" presId="urn:microsoft.com/office/officeart/2005/8/layout/hierarchy1"/>
    <dgm:cxn modelId="{3FA350AB-E654-4069-BC00-EA47C9BE5379}" type="presParOf" srcId="{7E1314AF-D56D-40F0-9097-E6FBC99664D6}" destId="{79DE2F51-058B-4AD3-BA4E-F8635ED04E44}" srcOrd="1" destOrd="0" presId="urn:microsoft.com/office/officeart/2005/8/layout/hierarchy1"/>
    <dgm:cxn modelId="{2449DC2B-666C-43F7-98FB-2AFA4DB6752B}" type="presParOf" srcId="{79DE2F51-058B-4AD3-BA4E-F8635ED04E44}" destId="{98F622D5-9EF2-4E2B-98F4-52EEF9FAF35B}" srcOrd="0" destOrd="0" presId="urn:microsoft.com/office/officeart/2005/8/layout/hierarchy1"/>
    <dgm:cxn modelId="{B0067F8E-19E5-4E90-881F-0F67CC000EBD}" type="presParOf" srcId="{98F622D5-9EF2-4E2B-98F4-52EEF9FAF35B}" destId="{2F2F7E3B-83D4-4065-AB44-1CFED59B344F}" srcOrd="0" destOrd="0" presId="urn:microsoft.com/office/officeart/2005/8/layout/hierarchy1"/>
    <dgm:cxn modelId="{397DD49D-5054-4D26-A427-802336E104BA}" type="presParOf" srcId="{98F622D5-9EF2-4E2B-98F4-52EEF9FAF35B}" destId="{0A40BF50-D625-4AD2-930E-6833B2D75AD8}" srcOrd="1" destOrd="0" presId="urn:microsoft.com/office/officeart/2005/8/layout/hierarchy1"/>
    <dgm:cxn modelId="{F38C98F4-6D65-45ED-9D0B-A44AE084CADE}" type="presParOf" srcId="{79DE2F51-058B-4AD3-BA4E-F8635ED04E44}" destId="{D02E2CE1-14E9-49DC-84FE-4CFD6B47CA8F}" srcOrd="1" destOrd="0" presId="urn:microsoft.com/office/officeart/2005/8/layout/hierarchy1"/>
    <dgm:cxn modelId="{5EABE42E-19E0-45ED-80D1-7D3DEA4C5462}" type="presParOf" srcId="{7E1314AF-D56D-40F0-9097-E6FBC99664D6}" destId="{B81AD4ED-8863-4392-B9EC-3DA58593AE65}" srcOrd="2" destOrd="0" presId="urn:microsoft.com/office/officeart/2005/8/layout/hierarchy1"/>
    <dgm:cxn modelId="{54839932-E8D9-4E32-9EA1-06C44CA3564F}" type="presParOf" srcId="{7E1314AF-D56D-40F0-9097-E6FBC99664D6}" destId="{66B08047-24DD-4F99-BE2E-8BA2E32948C4}" srcOrd="3" destOrd="0" presId="urn:microsoft.com/office/officeart/2005/8/layout/hierarchy1"/>
    <dgm:cxn modelId="{ED34B985-8F12-4A3D-AD02-1337AB795900}" type="presParOf" srcId="{66B08047-24DD-4F99-BE2E-8BA2E32948C4}" destId="{30CFCABD-6A60-453D-8B29-6ED2D8F73714}" srcOrd="0" destOrd="0" presId="urn:microsoft.com/office/officeart/2005/8/layout/hierarchy1"/>
    <dgm:cxn modelId="{58B4F31A-315A-4B7E-A807-7C9926FCB5DE}" type="presParOf" srcId="{30CFCABD-6A60-453D-8B29-6ED2D8F73714}" destId="{FEE3EFDF-1979-4826-BCD9-D84C3F053840}" srcOrd="0" destOrd="0" presId="urn:microsoft.com/office/officeart/2005/8/layout/hierarchy1"/>
    <dgm:cxn modelId="{B27EC207-FB9E-4DBF-892B-A0D113B70A10}" type="presParOf" srcId="{30CFCABD-6A60-453D-8B29-6ED2D8F73714}" destId="{E96DC289-3323-459A-8E52-4249C2EB114C}" srcOrd="1" destOrd="0" presId="urn:microsoft.com/office/officeart/2005/8/layout/hierarchy1"/>
    <dgm:cxn modelId="{9718B1C0-AEF7-471B-9868-79483262A606}" type="presParOf" srcId="{66B08047-24DD-4F99-BE2E-8BA2E32948C4}" destId="{DB78B1E1-DFFB-49DF-8142-398E313C231C}" srcOrd="1" destOrd="0" presId="urn:microsoft.com/office/officeart/2005/8/layout/hierarchy1"/>
    <dgm:cxn modelId="{41FA2E45-8916-4D02-815A-8E9811FACC1F}" type="presParOf" srcId="{7E1314AF-D56D-40F0-9097-E6FBC99664D6}" destId="{FA18958C-EA4A-43D6-8B9B-F616E1AD3EEF}" srcOrd="4" destOrd="0" presId="urn:microsoft.com/office/officeart/2005/8/layout/hierarchy1"/>
    <dgm:cxn modelId="{6E1C28BC-6706-4E22-B983-447CB5988277}" type="presParOf" srcId="{7E1314AF-D56D-40F0-9097-E6FBC99664D6}" destId="{4A2AD7EA-DFEF-442A-B23D-4F48838FC559}" srcOrd="5" destOrd="0" presId="urn:microsoft.com/office/officeart/2005/8/layout/hierarchy1"/>
    <dgm:cxn modelId="{9FC20EAF-2A5F-415D-8DD9-3215E40B2F39}" type="presParOf" srcId="{4A2AD7EA-DFEF-442A-B23D-4F48838FC559}" destId="{5F5C24E5-3033-4092-BBFD-9DAC5920E0BA}" srcOrd="0" destOrd="0" presId="urn:microsoft.com/office/officeart/2005/8/layout/hierarchy1"/>
    <dgm:cxn modelId="{51B80109-EFEB-4671-8171-3AC2ED3C0AD9}" type="presParOf" srcId="{5F5C24E5-3033-4092-BBFD-9DAC5920E0BA}" destId="{05BC71EC-4765-413A-B573-2EA9D52814BD}" srcOrd="0" destOrd="0" presId="urn:microsoft.com/office/officeart/2005/8/layout/hierarchy1"/>
    <dgm:cxn modelId="{C53AAD66-B6C4-45BA-B147-1070CF5DE4D0}" type="presParOf" srcId="{5F5C24E5-3033-4092-BBFD-9DAC5920E0BA}" destId="{2E10BDD2-3DF0-4CD3-A194-46E3E5E00354}" srcOrd="1" destOrd="0" presId="urn:microsoft.com/office/officeart/2005/8/layout/hierarchy1"/>
    <dgm:cxn modelId="{E1577679-AFEE-4A38-9609-F1C7AF2BAD25}" type="presParOf" srcId="{4A2AD7EA-DFEF-442A-B23D-4F48838FC559}" destId="{B4929860-009A-4B2D-9169-3D210C2C0519}" srcOrd="1" destOrd="0" presId="urn:microsoft.com/office/officeart/2005/8/layout/hierarchy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3A86476-0EB1-4ADC-BE13-A1A351ED06DE}" type="doc">
      <dgm:prSet loTypeId="urn:microsoft.com/office/officeart/2009/3/layout/RandomtoResultProcess" loCatId="process" qsTypeId="urn:microsoft.com/office/officeart/2005/8/quickstyle/simple1" qsCatId="simple" csTypeId="urn:microsoft.com/office/officeart/2005/8/colors/accent1_2" csCatId="accent1" phldr="1"/>
      <dgm:spPr/>
      <dgm:t>
        <a:bodyPr/>
        <a:lstStyle/>
        <a:p>
          <a:endParaRPr lang="pl-PL"/>
        </a:p>
      </dgm:t>
    </dgm:pt>
    <dgm:pt modelId="{2A18759A-3425-4D84-AC77-29EF5BE2270E}">
      <dgm:prSet phldrT="[Tekst]"/>
      <dgm:spPr/>
      <dgm:t>
        <a:bodyPr/>
        <a:lstStyle/>
        <a:p>
          <a:r>
            <a:rPr lang="pl-PL" b="1" dirty="0" smtClean="0"/>
            <a:t>Energy </a:t>
          </a:r>
          <a:r>
            <a:rPr lang="pl-PL" b="1" dirty="0" err="1" smtClean="0"/>
            <a:t>security</a:t>
          </a:r>
          <a:endParaRPr lang="pl-PL" b="1" dirty="0"/>
        </a:p>
      </dgm:t>
    </dgm:pt>
    <dgm:pt modelId="{8D3B721F-FB09-4527-B3E7-1441E7B1A67D}" type="parTrans" cxnId="{A85743D5-E2D7-492D-9FF4-4F4724B93F2A}">
      <dgm:prSet/>
      <dgm:spPr/>
      <dgm:t>
        <a:bodyPr/>
        <a:lstStyle/>
        <a:p>
          <a:endParaRPr lang="pl-PL"/>
        </a:p>
      </dgm:t>
    </dgm:pt>
    <dgm:pt modelId="{55AC1C1A-7BF1-4C7C-BC89-65FBE0D862AA}" type="sibTrans" cxnId="{A85743D5-E2D7-492D-9FF4-4F4724B93F2A}">
      <dgm:prSet/>
      <dgm:spPr/>
      <dgm:t>
        <a:bodyPr/>
        <a:lstStyle/>
        <a:p>
          <a:endParaRPr lang="pl-PL"/>
        </a:p>
      </dgm:t>
    </dgm:pt>
    <dgm:pt modelId="{4BD8C636-24D0-447D-8163-6E9AE3DAE54D}">
      <dgm:prSet phldrT="[Tekst]"/>
      <dgm:spPr/>
      <dgm:t>
        <a:bodyPr/>
        <a:lstStyle/>
        <a:p>
          <a:r>
            <a:rPr lang="pl-PL" b="1" dirty="0" smtClean="0"/>
            <a:t>Export</a:t>
          </a:r>
          <a:endParaRPr lang="pl-PL" b="1" dirty="0"/>
        </a:p>
      </dgm:t>
    </dgm:pt>
    <dgm:pt modelId="{9D6DEA0D-A3F6-433E-90B7-135E96D1D695}" type="parTrans" cxnId="{B2AED8B4-F9A2-4A82-BDBC-83874EEE9534}">
      <dgm:prSet/>
      <dgm:spPr/>
      <dgm:t>
        <a:bodyPr/>
        <a:lstStyle/>
        <a:p>
          <a:endParaRPr lang="pl-PL"/>
        </a:p>
      </dgm:t>
    </dgm:pt>
    <dgm:pt modelId="{C10689EB-8B70-42EF-850E-B6A1CC1FD483}" type="sibTrans" cxnId="{B2AED8B4-F9A2-4A82-BDBC-83874EEE9534}">
      <dgm:prSet/>
      <dgm:spPr/>
      <dgm:t>
        <a:bodyPr/>
        <a:lstStyle/>
        <a:p>
          <a:endParaRPr lang="pl-PL"/>
        </a:p>
      </dgm:t>
    </dgm:pt>
    <dgm:pt modelId="{EC01DD75-BDE3-4257-A7B9-F26F337297AF}">
      <dgm:prSet phldrT="[Tekst]" custT="1"/>
      <dgm:spPr/>
      <dgm: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pl-PL" sz="1800" b="1" i="0" u="none" dirty="0"/>
        </a:p>
      </dgm:t>
    </dgm:pt>
    <dgm:pt modelId="{45BA02A6-B90A-4365-8A8F-FCAC94A69252}" type="sibTrans" cxnId="{DB22309E-1DD9-4B13-8050-35B8F05B72DF}">
      <dgm:prSet/>
      <dgm:spPr/>
      <dgm:t>
        <a:bodyPr/>
        <a:lstStyle/>
        <a:p>
          <a:endParaRPr lang="pl-PL"/>
        </a:p>
      </dgm:t>
    </dgm:pt>
    <dgm:pt modelId="{C2AAE407-2511-404E-B26F-5340AEAEB384}" type="parTrans" cxnId="{DB22309E-1DD9-4B13-8050-35B8F05B72DF}">
      <dgm:prSet/>
      <dgm:spPr/>
      <dgm:t>
        <a:bodyPr/>
        <a:lstStyle/>
        <a:p>
          <a:endParaRPr lang="pl-PL"/>
        </a:p>
      </dgm:t>
    </dgm:pt>
    <dgm:pt modelId="{79DAEC44-664D-4EE0-9960-727454CFD47F}" type="pres">
      <dgm:prSet presAssocID="{03A86476-0EB1-4ADC-BE13-A1A351ED06DE}" presName="Name0" presStyleCnt="0">
        <dgm:presLayoutVars>
          <dgm:dir/>
          <dgm:animOne val="branch"/>
          <dgm:animLvl val="lvl"/>
        </dgm:presLayoutVars>
      </dgm:prSet>
      <dgm:spPr/>
      <dgm:t>
        <a:bodyPr/>
        <a:lstStyle/>
        <a:p>
          <a:endParaRPr lang="pl-PL"/>
        </a:p>
      </dgm:t>
    </dgm:pt>
    <dgm:pt modelId="{F4501AEF-0FB9-4002-A4A0-A95E82AB9B94}" type="pres">
      <dgm:prSet presAssocID="{2A18759A-3425-4D84-AC77-29EF5BE2270E}" presName="chaos" presStyleCnt="0"/>
      <dgm:spPr/>
    </dgm:pt>
    <dgm:pt modelId="{BA06C57B-6B63-49AB-B316-6FDB57CF907D}" type="pres">
      <dgm:prSet presAssocID="{2A18759A-3425-4D84-AC77-29EF5BE2270E}" presName="parTx1" presStyleLbl="revTx" presStyleIdx="0" presStyleCnt="2"/>
      <dgm:spPr/>
      <dgm:t>
        <a:bodyPr/>
        <a:lstStyle/>
        <a:p>
          <a:endParaRPr lang="pl-PL"/>
        </a:p>
      </dgm:t>
    </dgm:pt>
    <dgm:pt modelId="{34B9497F-BC3E-4AD4-B315-77A87B329E99}" type="pres">
      <dgm:prSet presAssocID="{2A18759A-3425-4D84-AC77-29EF5BE2270E}" presName="c1" presStyleLbl="node1" presStyleIdx="0" presStyleCnt="19"/>
      <dgm:spPr/>
    </dgm:pt>
    <dgm:pt modelId="{103429B6-727F-4E97-A0C5-F99EEEB0CD4B}" type="pres">
      <dgm:prSet presAssocID="{2A18759A-3425-4D84-AC77-29EF5BE2270E}" presName="c2" presStyleLbl="node1" presStyleIdx="1" presStyleCnt="19"/>
      <dgm:spPr/>
    </dgm:pt>
    <dgm:pt modelId="{36E5D2F8-E38C-4976-84FA-1B02FEA525F1}" type="pres">
      <dgm:prSet presAssocID="{2A18759A-3425-4D84-AC77-29EF5BE2270E}" presName="c3" presStyleLbl="node1" presStyleIdx="2" presStyleCnt="19"/>
      <dgm:spPr/>
    </dgm:pt>
    <dgm:pt modelId="{24D16A6A-9B11-435D-A7F0-8C5D01BDF721}" type="pres">
      <dgm:prSet presAssocID="{2A18759A-3425-4D84-AC77-29EF5BE2270E}" presName="c4" presStyleLbl="node1" presStyleIdx="3" presStyleCnt="19"/>
      <dgm:spPr/>
    </dgm:pt>
    <dgm:pt modelId="{61635A42-203B-4162-B5EB-C4561EE15F70}" type="pres">
      <dgm:prSet presAssocID="{2A18759A-3425-4D84-AC77-29EF5BE2270E}" presName="c5" presStyleLbl="node1" presStyleIdx="4" presStyleCnt="19"/>
      <dgm:spPr/>
    </dgm:pt>
    <dgm:pt modelId="{95CF35AE-11A1-4171-85B4-1001D51D22FE}" type="pres">
      <dgm:prSet presAssocID="{2A18759A-3425-4D84-AC77-29EF5BE2270E}" presName="c6" presStyleLbl="node1" presStyleIdx="5" presStyleCnt="19"/>
      <dgm:spPr/>
    </dgm:pt>
    <dgm:pt modelId="{069A5CD6-02C2-46D3-8392-013E716E6CD9}" type="pres">
      <dgm:prSet presAssocID="{2A18759A-3425-4D84-AC77-29EF5BE2270E}" presName="c7" presStyleLbl="node1" presStyleIdx="6" presStyleCnt="19"/>
      <dgm:spPr/>
    </dgm:pt>
    <dgm:pt modelId="{D46C36E2-F290-49E9-9935-AA991D5BB1D9}" type="pres">
      <dgm:prSet presAssocID="{2A18759A-3425-4D84-AC77-29EF5BE2270E}" presName="c8" presStyleLbl="node1" presStyleIdx="7" presStyleCnt="19"/>
      <dgm:spPr/>
    </dgm:pt>
    <dgm:pt modelId="{1095526E-FD03-46E0-B600-26CBF7E74FC8}" type="pres">
      <dgm:prSet presAssocID="{2A18759A-3425-4D84-AC77-29EF5BE2270E}" presName="c9" presStyleLbl="node1" presStyleIdx="8" presStyleCnt="19"/>
      <dgm:spPr/>
    </dgm:pt>
    <dgm:pt modelId="{5AE1C195-C1C8-4F60-9F2B-2269AA77D749}" type="pres">
      <dgm:prSet presAssocID="{2A18759A-3425-4D84-AC77-29EF5BE2270E}" presName="c10" presStyleLbl="node1" presStyleIdx="9" presStyleCnt="19" custLinFactNeighborY="3730"/>
      <dgm:spPr/>
    </dgm:pt>
    <dgm:pt modelId="{9EC50522-F27F-4D39-86EB-60E7CEDC6BBE}" type="pres">
      <dgm:prSet presAssocID="{2A18759A-3425-4D84-AC77-29EF5BE2270E}" presName="c11" presStyleLbl="node1" presStyleIdx="10" presStyleCnt="19"/>
      <dgm:spPr/>
    </dgm:pt>
    <dgm:pt modelId="{711245BC-C464-4032-8A7D-0E1774003C55}" type="pres">
      <dgm:prSet presAssocID="{2A18759A-3425-4D84-AC77-29EF5BE2270E}" presName="c12" presStyleLbl="node1" presStyleIdx="11" presStyleCnt="19"/>
      <dgm:spPr/>
    </dgm:pt>
    <dgm:pt modelId="{8AF4B323-A5C3-4B2C-AC41-6C854B74C966}" type="pres">
      <dgm:prSet presAssocID="{2A18759A-3425-4D84-AC77-29EF5BE2270E}" presName="c13" presStyleLbl="node1" presStyleIdx="12" presStyleCnt="19"/>
      <dgm:spPr/>
    </dgm:pt>
    <dgm:pt modelId="{97C9889D-377A-4AFB-AABE-E1C3541165A0}" type="pres">
      <dgm:prSet presAssocID="{2A18759A-3425-4D84-AC77-29EF5BE2270E}" presName="c14" presStyleLbl="node1" presStyleIdx="13" presStyleCnt="19"/>
      <dgm:spPr/>
    </dgm:pt>
    <dgm:pt modelId="{807E878A-C70B-4DA9-90F4-3B5C1AA543B3}" type="pres">
      <dgm:prSet presAssocID="{2A18759A-3425-4D84-AC77-29EF5BE2270E}" presName="c15" presStyleLbl="node1" presStyleIdx="14" presStyleCnt="19"/>
      <dgm:spPr/>
    </dgm:pt>
    <dgm:pt modelId="{14F89E7F-3CB9-47FC-A210-66C68AD4440C}" type="pres">
      <dgm:prSet presAssocID="{2A18759A-3425-4D84-AC77-29EF5BE2270E}" presName="c16" presStyleLbl="node1" presStyleIdx="15" presStyleCnt="19"/>
      <dgm:spPr/>
    </dgm:pt>
    <dgm:pt modelId="{FD080D33-4658-4601-89D6-28009ED9D0A1}" type="pres">
      <dgm:prSet presAssocID="{2A18759A-3425-4D84-AC77-29EF5BE2270E}" presName="c17" presStyleLbl="node1" presStyleIdx="16" presStyleCnt="19"/>
      <dgm:spPr/>
    </dgm:pt>
    <dgm:pt modelId="{F0DDC1A4-0BE9-4BCD-B0E3-FF27D4B24689}" type="pres">
      <dgm:prSet presAssocID="{2A18759A-3425-4D84-AC77-29EF5BE2270E}" presName="c18" presStyleLbl="node1" presStyleIdx="17" presStyleCnt="19"/>
      <dgm:spPr/>
    </dgm:pt>
    <dgm:pt modelId="{35497822-CE75-4F14-8DED-E44CBDEAE99B}" type="pres">
      <dgm:prSet presAssocID="{55AC1C1A-7BF1-4C7C-BC89-65FBE0D862AA}" presName="chevronComposite1" presStyleCnt="0"/>
      <dgm:spPr/>
    </dgm:pt>
    <dgm:pt modelId="{F36026BB-C811-442A-B589-E42A13FE55FB}" type="pres">
      <dgm:prSet presAssocID="{55AC1C1A-7BF1-4C7C-BC89-65FBE0D862AA}" presName="chevron1" presStyleLbl="sibTrans2D1" presStyleIdx="0" presStyleCnt="2"/>
      <dgm:spPr/>
    </dgm:pt>
    <dgm:pt modelId="{630D0A16-668C-46F2-914D-6E86F3782703}" type="pres">
      <dgm:prSet presAssocID="{55AC1C1A-7BF1-4C7C-BC89-65FBE0D862AA}" presName="spChevron1" presStyleCnt="0"/>
      <dgm:spPr/>
    </dgm:pt>
    <dgm:pt modelId="{A09FC2F8-9974-4A42-8802-1D0B23199622}" type="pres">
      <dgm:prSet presAssocID="{55AC1C1A-7BF1-4C7C-BC89-65FBE0D862AA}" presName="overlap" presStyleCnt="0"/>
      <dgm:spPr/>
    </dgm:pt>
    <dgm:pt modelId="{CC4DB57A-2F24-4054-AAE3-BB21A53D48F9}" type="pres">
      <dgm:prSet presAssocID="{55AC1C1A-7BF1-4C7C-BC89-65FBE0D862AA}" presName="chevronComposite2" presStyleCnt="0"/>
      <dgm:spPr/>
    </dgm:pt>
    <dgm:pt modelId="{64DDC173-C3C6-4C3A-AF65-2A597914D336}" type="pres">
      <dgm:prSet presAssocID="{55AC1C1A-7BF1-4C7C-BC89-65FBE0D862AA}" presName="chevron2" presStyleLbl="sibTrans2D1" presStyleIdx="1" presStyleCnt="2"/>
      <dgm:spPr/>
    </dgm:pt>
    <dgm:pt modelId="{933614C5-F02B-4A91-8142-3577848E1A6D}" type="pres">
      <dgm:prSet presAssocID="{55AC1C1A-7BF1-4C7C-BC89-65FBE0D862AA}" presName="spChevron2" presStyleCnt="0"/>
      <dgm:spPr/>
    </dgm:pt>
    <dgm:pt modelId="{E75E3B82-0BBA-4791-8247-2FF52BE17937}" type="pres">
      <dgm:prSet presAssocID="{4BD8C636-24D0-447D-8163-6E9AE3DAE54D}" presName="last" presStyleCnt="0"/>
      <dgm:spPr/>
    </dgm:pt>
    <dgm:pt modelId="{6D08DE81-2C9C-4214-A820-7A5E25D090D2}" type="pres">
      <dgm:prSet presAssocID="{4BD8C636-24D0-447D-8163-6E9AE3DAE54D}" presName="circleTx" presStyleLbl="node1" presStyleIdx="18" presStyleCnt="19" custLinFactNeighborX="-23920"/>
      <dgm:spPr/>
      <dgm:t>
        <a:bodyPr/>
        <a:lstStyle/>
        <a:p>
          <a:endParaRPr lang="pl-PL"/>
        </a:p>
      </dgm:t>
    </dgm:pt>
    <dgm:pt modelId="{8A9222AA-F0FB-4E1B-8577-A4997B461B0D}" type="pres">
      <dgm:prSet presAssocID="{4BD8C636-24D0-447D-8163-6E9AE3DAE54D}" presName="desTxN" presStyleLbl="revTx" presStyleIdx="1" presStyleCnt="2" custFlipHor="1" custScaleX="184860" custScaleY="104484" custLinFactNeighborX="-19754" custLinFactNeighborY="-18366">
        <dgm:presLayoutVars>
          <dgm:bulletEnabled val="1"/>
        </dgm:presLayoutVars>
      </dgm:prSet>
      <dgm:spPr/>
      <dgm:t>
        <a:bodyPr/>
        <a:lstStyle/>
        <a:p>
          <a:endParaRPr lang="pl-PL"/>
        </a:p>
      </dgm:t>
    </dgm:pt>
    <dgm:pt modelId="{F79FE28D-01FB-45BA-BA5F-E80BA35C24FA}" type="pres">
      <dgm:prSet presAssocID="{4BD8C636-24D0-447D-8163-6E9AE3DAE54D}" presName="spN" presStyleCnt="0"/>
      <dgm:spPr/>
    </dgm:pt>
  </dgm:ptLst>
  <dgm:cxnLst>
    <dgm:cxn modelId="{B2AED8B4-F9A2-4A82-BDBC-83874EEE9534}" srcId="{03A86476-0EB1-4ADC-BE13-A1A351ED06DE}" destId="{4BD8C636-24D0-447D-8163-6E9AE3DAE54D}" srcOrd="1" destOrd="0" parTransId="{9D6DEA0D-A3F6-433E-90B7-135E96D1D695}" sibTransId="{C10689EB-8B70-42EF-850E-B6A1CC1FD483}"/>
    <dgm:cxn modelId="{B50BD3F5-AD3A-4D06-990F-7DA9E0C3CE01}" type="presOf" srcId="{03A86476-0EB1-4ADC-BE13-A1A351ED06DE}" destId="{79DAEC44-664D-4EE0-9960-727454CFD47F}" srcOrd="0" destOrd="0" presId="urn:microsoft.com/office/officeart/2009/3/layout/RandomtoResultProcess"/>
    <dgm:cxn modelId="{DE682015-3A29-4AD5-88A0-95A8FA4017EF}" type="presOf" srcId="{4BD8C636-24D0-447D-8163-6E9AE3DAE54D}" destId="{6D08DE81-2C9C-4214-A820-7A5E25D090D2}" srcOrd="0" destOrd="0" presId="urn:microsoft.com/office/officeart/2009/3/layout/RandomtoResultProcess"/>
    <dgm:cxn modelId="{A85743D5-E2D7-492D-9FF4-4F4724B93F2A}" srcId="{03A86476-0EB1-4ADC-BE13-A1A351ED06DE}" destId="{2A18759A-3425-4D84-AC77-29EF5BE2270E}" srcOrd="0" destOrd="0" parTransId="{8D3B721F-FB09-4527-B3E7-1441E7B1A67D}" sibTransId="{55AC1C1A-7BF1-4C7C-BC89-65FBE0D862AA}"/>
    <dgm:cxn modelId="{C42EBA99-028F-4BF0-8C46-2AFF0C352650}" type="presOf" srcId="{EC01DD75-BDE3-4257-A7B9-F26F337297AF}" destId="{8A9222AA-F0FB-4E1B-8577-A4997B461B0D}" srcOrd="0" destOrd="0" presId="urn:microsoft.com/office/officeart/2009/3/layout/RandomtoResultProcess"/>
    <dgm:cxn modelId="{DB22309E-1DD9-4B13-8050-35B8F05B72DF}" srcId="{4BD8C636-24D0-447D-8163-6E9AE3DAE54D}" destId="{EC01DD75-BDE3-4257-A7B9-F26F337297AF}" srcOrd="0" destOrd="0" parTransId="{C2AAE407-2511-404E-B26F-5340AEAEB384}" sibTransId="{45BA02A6-B90A-4365-8A8F-FCAC94A69252}"/>
    <dgm:cxn modelId="{27AD44E3-0F5C-4A3D-BFA3-BB00E18ACA04}" type="presOf" srcId="{2A18759A-3425-4D84-AC77-29EF5BE2270E}" destId="{BA06C57B-6B63-49AB-B316-6FDB57CF907D}" srcOrd="0" destOrd="0" presId="urn:microsoft.com/office/officeart/2009/3/layout/RandomtoResultProcess"/>
    <dgm:cxn modelId="{7D140058-7E45-45A5-A3F4-BE04A63F928F}" type="presParOf" srcId="{79DAEC44-664D-4EE0-9960-727454CFD47F}" destId="{F4501AEF-0FB9-4002-A4A0-A95E82AB9B94}" srcOrd="0" destOrd="0" presId="urn:microsoft.com/office/officeart/2009/3/layout/RandomtoResultProcess"/>
    <dgm:cxn modelId="{3EE0F255-7B90-419A-8695-6EA7E5BDB116}" type="presParOf" srcId="{F4501AEF-0FB9-4002-A4A0-A95E82AB9B94}" destId="{BA06C57B-6B63-49AB-B316-6FDB57CF907D}" srcOrd="0" destOrd="0" presId="urn:microsoft.com/office/officeart/2009/3/layout/RandomtoResultProcess"/>
    <dgm:cxn modelId="{6BF86093-5076-487B-A345-D5C3546ED998}" type="presParOf" srcId="{F4501AEF-0FB9-4002-A4A0-A95E82AB9B94}" destId="{34B9497F-BC3E-4AD4-B315-77A87B329E99}" srcOrd="1" destOrd="0" presId="urn:microsoft.com/office/officeart/2009/3/layout/RandomtoResultProcess"/>
    <dgm:cxn modelId="{8BD31C4E-4F3F-4FA1-9497-DD2413F06F1D}" type="presParOf" srcId="{F4501AEF-0FB9-4002-A4A0-A95E82AB9B94}" destId="{103429B6-727F-4E97-A0C5-F99EEEB0CD4B}" srcOrd="2" destOrd="0" presId="urn:microsoft.com/office/officeart/2009/3/layout/RandomtoResultProcess"/>
    <dgm:cxn modelId="{66C4909F-D1C2-4E6A-92FC-70FD6E3EA8BD}" type="presParOf" srcId="{F4501AEF-0FB9-4002-A4A0-A95E82AB9B94}" destId="{36E5D2F8-E38C-4976-84FA-1B02FEA525F1}" srcOrd="3" destOrd="0" presId="urn:microsoft.com/office/officeart/2009/3/layout/RandomtoResultProcess"/>
    <dgm:cxn modelId="{AAB2C3E8-EA20-48F2-B0DB-628A69B62672}" type="presParOf" srcId="{F4501AEF-0FB9-4002-A4A0-A95E82AB9B94}" destId="{24D16A6A-9B11-435D-A7F0-8C5D01BDF721}" srcOrd="4" destOrd="0" presId="urn:microsoft.com/office/officeart/2009/3/layout/RandomtoResultProcess"/>
    <dgm:cxn modelId="{43B5D683-5788-4D6E-9DC0-4DACB46B6372}" type="presParOf" srcId="{F4501AEF-0FB9-4002-A4A0-A95E82AB9B94}" destId="{61635A42-203B-4162-B5EB-C4561EE15F70}" srcOrd="5" destOrd="0" presId="urn:microsoft.com/office/officeart/2009/3/layout/RandomtoResultProcess"/>
    <dgm:cxn modelId="{9032A9DD-D6D9-4E61-97F0-A2E67DFCAF1F}" type="presParOf" srcId="{F4501AEF-0FB9-4002-A4A0-A95E82AB9B94}" destId="{95CF35AE-11A1-4171-85B4-1001D51D22FE}" srcOrd="6" destOrd="0" presId="urn:microsoft.com/office/officeart/2009/3/layout/RandomtoResultProcess"/>
    <dgm:cxn modelId="{A5A6835D-92F5-449A-A347-0F886418E4A3}" type="presParOf" srcId="{F4501AEF-0FB9-4002-A4A0-A95E82AB9B94}" destId="{069A5CD6-02C2-46D3-8392-013E716E6CD9}" srcOrd="7" destOrd="0" presId="urn:microsoft.com/office/officeart/2009/3/layout/RandomtoResultProcess"/>
    <dgm:cxn modelId="{8D2FBE56-948E-4F1D-B6DB-DF0B3ADB2DCB}" type="presParOf" srcId="{F4501AEF-0FB9-4002-A4A0-A95E82AB9B94}" destId="{D46C36E2-F290-49E9-9935-AA991D5BB1D9}" srcOrd="8" destOrd="0" presId="urn:microsoft.com/office/officeart/2009/3/layout/RandomtoResultProcess"/>
    <dgm:cxn modelId="{EB3F5B79-80B5-4050-B8A7-42AC4F1A933F}" type="presParOf" srcId="{F4501AEF-0FB9-4002-A4A0-A95E82AB9B94}" destId="{1095526E-FD03-46E0-B600-26CBF7E74FC8}" srcOrd="9" destOrd="0" presId="urn:microsoft.com/office/officeart/2009/3/layout/RandomtoResultProcess"/>
    <dgm:cxn modelId="{F4D98E34-268C-4311-9B7E-6531302532D7}" type="presParOf" srcId="{F4501AEF-0FB9-4002-A4A0-A95E82AB9B94}" destId="{5AE1C195-C1C8-4F60-9F2B-2269AA77D749}" srcOrd="10" destOrd="0" presId="urn:microsoft.com/office/officeart/2009/3/layout/RandomtoResultProcess"/>
    <dgm:cxn modelId="{D5159F01-86C9-4921-AF90-320CD79267B4}" type="presParOf" srcId="{F4501AEF-0FB9-4002-A4A0-A95E82AB9B94}" destId="{9EC50522-F27F-4D39-86EB-60E7CEDC6BBE}" srcOrd="11" destOrd="0" presId="urn:microsoft.com/office/officeart/2009/3/layout/RandomtoResultProcess"/>
    <dgm:cxn modelId="{F839B681-C9EA-4ADF-ACAB-524AE9952745}" type="presParOf" srcId="{F4501AEF-0FB9-4002-A4A0-A95E82AB9B94}" destId="{711245BC-C464-4032-8A7D-0E1774003C55}" srcOrd="12" destOrd="0" presId="urn:microsoft.com/office/officeart/2009/3/layout/RandomtoResultProcess"/>
    <dgm:cxn modelId="{4ADBA87E-C564-4DB5-AD6E-79918F21F9BD}" type="presParOf" srcId="{F4501AEF-0FB9-4002-A4A0-A95E82AB9B94}" destId="{8AF4B323-A5C3-4B2C-AC41-6C854B74C966}" srcOrd="13" destOrd="0" presId="urn:microsoft.com/office/officeart/2009/3/layout/RandomtoResultProcess"/>
    <dgm:cxn modelId="{DC4DD13E-674D-4643-A5BA-BDC4F260CAD4}" type="presParOf" srcId="{F4501AEF-0FB9-4002-A4A0-A95E82AB9B94}" destId="{97C9889D-377A-4AFB-AABE-E1C3541165A0}" srcOrd="14" destOrd="0" presId="urn:microsoft.com/office/officeart/2009/3/layout/RandomtoResultProcess"/>
    <dgm:cxn modelId="{7A0ABF21-A0E0-44B0-9ADB-477171FD8BCE}" type="presParOf" srcId="{F4501AEF-0FB9-4002-A4A0-A95E82AB9B94}" destId="{807E878A-C70B-4DA9-90F4-3B5C1AA543B3}" srcOrd="15" destOrd="0" presId="urn:microsoft.com/office/officeart/2009/3/layout/RandomtoResultProcess"/>
    <dgm:cxn modelId="{75A2EC57-3648-43EE-9ADF-EC3526A860EB}" type="presParOf" srcId="{F4501AEF-0FB9-4002-A4A0-A95E82AB9B94}" destId="{14F89E7F-3CB9-47FC-A210-66C68AD4440C}" srcOrd="16" destOrd="0" presId="urn:microsoft.com/office/officeart/2009/3/layout/RandomtoResultProcess"/>
    <dgm:cxn modelId="{D7BAF033-59FE-4365-B24F-7A0DEDAED5C0}" type="presParOf" srcId="{F4501AEF-0FB9-4002-A4A0-A95E82AB9B94}" destId="{FD080D33-4658-4601-89D6-28009ED9D0A1}" srcOrd="17" destOrd="0" presId="urn:microsoft.com/office/officeart/2009/3/layout/RandomtoResultProcess"/>
    <dgm:cxn modelId="{41815A93-2354-4597-BFEA-7AA6725A0CC9}" type="presParOf" srcId="{F4501AEF-0FB9-4002-A4A0-A95E82AB9B94}" destId="{F0DDC1A4-0BE9-4BCD-B0E3-FF27D4B24689}" srcOrd="18" destOrd="0" presId="urn:microsoft.com/office/officeart/2009/3/layout/RandomtoResultProcess"/>
    <dgm:cxn modelId="{72B2CA4C-126F-470B-8AB8-33112D0CCFD8}" type="presParOf" srcId="{79DAEC44-664D-4EE0-9960-727454CFD47F}" destId="{35497822-CE75-4F14-8DED-E44CBDEAE99B}" srcOrd="1" destOrd="0" presId="urn:microsoft.com/office/officeart/2009/3/layout/RandomtoResultProcess"/>
    <dgm:cxn modelId="{AA18F8E5-D879-4AC4-8E59-335DD3F538A4}" type="presParOf" srcId="{35497822-CE75-4F14-8DED-E44CBDEAE99B}" destId="{F36026BB-C811-442A-B589-E42A13FE55FB}" srcOrd="0" destOrd="0" presId="urn:microsoft.com/office/officeart/2009/3/layout/RandomtoResultProcess"/>
    <dgm:cxn modelId="{817AB3CA-148C-4ED2-8EF0-5A62F085E51D}" type="presParOf" srcId="{35497822-CE75-4F14-8DED-E44CBDEAE99B}" destId="{630D0A16-668C-46F2-914D-6E86F3782703}" srcOrd="1" destOrd="0" presId="urn:microsoft.com/office/officeart/2009/3/layout/RandomtoResultProcess"/>
    <dgm:cxn modelId="{7C111F70-6F3E-491C-B00C-A02E4311F2AA}" type="presParOf" srcId="{79DAEC44-664D-4EE0-9960-727454CFD47F}" destId="{A09FC2F8-9974-4A42-8802-1D0B23199622}" srcOrd="2" destOrd="0" presId="urn:microsoft.com/office/officeart/2009/3/layout/RandomtoResultProcess"/>
    <dgm:cxn modelId="{3C3D5A9D-06A0-444E-8DBC-4D613B222D95}" type="presParOf" srcId="{79DAEC44-664D-4EE0-9960-727454CFD47F}" destId="{CC4DB57A-2F24-4054-AAE3-BB21A53D48F9}" srcOrd="3" destOrd="0" presId="urn:microsoft.com/office/officeart/2009/3/layout/RandomtoResultProcess"/>
    <dgm:cxn modelId="{9DE04CBA-429F-41F3-A962-0089B4D55513}" type="presParOf" srcId="{CC4DB57A-2F24-4054-AAE3-BB21A53D48F9}" destId="{64DDC173-C3C6-4C3A-AF65-2A597914D336}" srcOrd="0" destOrd="0" presId="urn:microsoft.com/office/officeart/2009/3/layout/RandomtoResultProcess"/>
    <dgm:cxn modelId="{B26990D6-FFEA-40D1-8CF8-2E85734E24A6}" type="presParOf" srcId="{CC4DB57A-2F24-4054-AAE3-BB21A53D48F9}" destId="{933614C5-F02B-4A91-8142-3577848E1A6D}" srcOrd="1" destOrd="0" presId="urn:microsoft.com/office/officeart/2009/3/layout/RandomtoResultProcess"/>
    <dgm:cxn modelId="{09A3BD38-7781-4934-B93D-AF3D921344A8}" type="presParOf" srcId="{79DAEC44-664D-4EE0-9960-727454CFD47F}" destId="{E75E3B82-0BBA-4791-8247-2FF52BE17937}" srcOrd="4" destOrd="0" presId="urn:microsoft.com/office/officeart/2009/3/layout/RandomtoResultProcess"/>
    <dgm:cxn modelId="{242B50E1-6777-456A-A38E-F37C03E84980}" type="presParOf" srcId="{E75E3B82-0BBA-4791-8247-2FF52BE17937}" destId="{6D08DE81-2C9C-4214-A820-7A5E25D090D2}" srcOrd="0" destOrd="0" presId="urn:microsoft.com/office/officeart/2009/3/layout/RandomtoResultProcess"/>
    <dgm:cxn modelId="{57239D5A-F3AD-433C-8B45-9074A5FFB8C7}" type="presParOf" srcId="{E75E3B82-0BBA-4791-8247-2FF52BE17937}" destId="{8A9222AA-F0FB-4E1B-8577-A4997B461B0D}" srcOrd="1" destOrd="0" presId="urn:microsoft.com/office/officeart/2009/3/layout/RandomtoResultProcess"/>
    <dgm:cxn modelId="{531013F2-84C3-4F4B-9B87-6AC87B2E0D5F}" type="presParOf" srcId="{E75E3B82-0BBA-4791-8247-2FF52BE17937}" destId="{F79FE28D-01FB-45BA-BA5F-E80BA35C24FA}" srcOrd="2" destOrd="0" presId="urn:microsoft.com/office/officeart/2009/3/layout/RandomtoResult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D168C2E-7BA8-4D89-AC1B-E9384E605AE3}" type="doc">
      <dgm:prSet loTypeId="urn:microsoft.com/office/officeart/2005/8/layout/funnel1" loCatId="process" qsTypeId="urn:microsoft.com/office/officeart/2005/8/quickstyle/simple1" qsCatId="simple" csTypeId="urn:microsoft.com/office/officeart/2005/8/colors/accent1_2" csCatId="accent1" phldr="1"/>
      <dgm:spPr/>
      <dgm:t>
        <a:bodyPr/>
        <a:lstStyle/>
        <a:p>
          <a:endParaRPr lang="pl-PL"/>
        </a:p>
      </dgm:t>
    </dgm:pt>
    <dgm:pt modelId="{90833EA8-32ED-4F7A-BC23-426E4CD51D6E}">
      <dgm:prSet phldrT="[Tekst]"/>
      <dgm:spPr>
        <a:solidFill>
          <a:srgbClr val="C00000"/>
        </a:solidFill>
      </dgm:spPr>
      <dgm:t>
        <a:bodyPr/>
        <a:lstStyle/>
        <a:p>
          <a:r>
            <a:rPr lang="pl-PL" b="1" dirty="0" smtClean="0"/>
            <a:t>Supply </a:t>
          </a:r>
          <a:r>
            <a:rPr lang="pl-PL" b="1" dirty="0" err="1" smtClean="0"/>
            <a:t>factors</a:t>
          </a:r>
          <a:endParaRPr lang="pl-PL" b="1" dirty="0" smtClean="0"/>
        </a:p>
      </dgm:t>
    </dgm:pt>
    <dgm:pt modelId="{69723760-1634-4491-A518-53713B206308}" type="parTrans" cxnId="{45FC9BFC-6982-478D-AADC-BDECD6A26B65}">
      <dgm:prSet/>
      <dgm:spPr/>
      <dgm:t>
        <a:bodyPr/>
        <a:lstStyle/>
        <a:p>
          <a:endParaRPr lang="pl-PL"/>
        </a:p>
      </dgm:t>
    </dgm:pt>
    <dgm:pt modelId="{073B8387-EBEC-4979-97FA-C0867E6727D6}" type="sibTrans" cxnId="{45FC9BFC-6982-478D-AADC-BDECD6A26B65}">
      <dgm:prSet/>
      <dgm:spPr/>
      <dgm:t>
        <a:bodyPr/>
        <a:lstStyle/>
        <a:p>
          <a:endParaRPr lang="pl-PL"/>
        </a:p>
      </dgm:t>
    </dgm:pt>
    <dgm:pt modelId="{F062760C-87BA-4476-85DB-9D08AB6D1069}">
      <dgm:prSet phldrT="[Tekst]"/>
      <dgm:spPr/>
      <dgm:t>
        <a:bodyPr/>
        <a:lstStyle/>
        <a:p>
          <a:r>
            <a:rPr lang="pl-PL" b="1" i="1" dirty="0" smtClean="0">
              <a:solidFill>
                <a:schemeClr val="tx2">
                  <a:lumMod val="75000"/>
                </a:schemeClr>
              </a:solidFill>
            </a:rPr>
            <a:t>Export </a:t>
          </a:r>
          <a:endParaRPr lang="pl-PL" b="1" i="1" dirty="0">
            <a:solidFill>
              <a:schemeClr val="tx2">
                <a:lumMod val="75000"/>
              </a:schemeClr>
            </a:solidFill>
          </a:endParaRPr>
        </a:p>
      </dgm:t>
    </dgm:pt>
    <dgm:pt modelId="{5B0F4250-BC4D-4E59-8A99-9450F53EF7FA}" type="parTrans" cxnId="{32E6F523-DFF4-4403-B284-4CC4B6EBDB6E}">
      <dgm:prSet/>
      <dgm:spPr/>
      <dgm:t>
        <a:bodyPr/>
        <a:lstStyle/>
        <a:p>
          <a:endParaRPr lang="pl-PL"/>
        </a:p>
      </dgm:t>
    </dgm:pt>
    <dgm:pt modelId="{BB6A516D-92F5-456F-A061-864A16B90D83}" type="sibTrans" cxnId="{32E6F523-DFF4-4403-B284-4CC4B6EBDB6E}">
      <dgm:prSet/>
      <dgm:spPr/>
      <dgm:t>
        <a:bodyPr/>
        <a:lstStyle/>
        <a:p>
          <a:endParaRPr lang="pl-PL"/>
        </a:p>
      </dgm:t>
    </dgm:pt>
    <dgm:pt modelId="{653A6961-FAB5-44D0-A915-CFD482330343}">
      <dgm:prSet phldrT="[Tekst]"/>
      <dgm:spPr/>
      <dgm:t>
        <a:bodyPr/>
        <a:lstStyle/>
        <a:p>
          <a:r>
            <a:rPr lang="pl-PL" b="1" dirty="0" err="1" smtClean="0"/>
            <a:t>Demand</a:t>
          </a:r>
          <a:r>
            <a:rPr lang="pl-PL" b="1" dirty="0" smtClean="0"/>
            <a:t> </a:t>
          </a:r>
          <a:r>
            <a:rPr lang="pl-PL" b="1" dirty="0" err="1" smtClean="0"/>
            <a:t>factors</a:t>
          </a:r>
          <a:endParaRPr lang="pl-PL" b="1" dirty="0" smtClean="0"/>
        </a:p>
      </dgm:t>
    </dgm:pt>
    <dgm:pt modelId="{0FE73B29-EA50-456D-9CB1-EEBF844700F0}" type="sibTrans" cxnId="{FD08917D-4728-4FCB-AE06-68F9C1B281EE}">
      <dgm:prSet/>
      <dgm:spPr/>
      <dgm:t>
        <a:bodyPr/>
        <a:lstStyle/>
        <a:p>
          <a:endParaRPr lang="pl-PL"/>
        </a:p>
      </dgm:t>
    </dgm:pt>
    <dgm:pt modelId="{4A2992E3-6EBB-46E6-9051-4C754ACDBEF3}" type="parTrans" cxnId="{FD08917D-4728-4FCB-AE06-68F9C1B281EE}">
      <dgm:prSet/>
      <dgm:spPr/>
      <dgm:t>
        <a:bodyPr/>
        <a:lstStyle/>
        <a:p>
          <a:endParaRPr lang="pl-PL"/>
        </a:p>
      </dgm:t>
    </dgm:pt>
    <dgm:pt modelId="{7BE50807-38A1-4583-807C-D156C4D5F6F1}" type="pres">
      <dgm:prSet presAssocID="{1D168C2E-7BA8-4D89-AC1B-E9384E605AE3}" presName="Name0" presStyleCnt="0">
        <dgm:presLayoutVars>
          <dgm:chMax val="4"/>
          <dgm:resizeHandles val="exact"/>
        </dgm:presLayoutVars>
      </dgm:prSet>
      <dgm:spPr/>
      <dgm:t>
        <a:bodyPr/>
        <a:lstStyle/>
        <a:p>
          <a:endParaRPr lang="pl-PL"/>
        </a:p>
      </dgm:t>
    </dgm:pt>
    <dgm:pt modelId="{C4F50D04-E82F-46BC-948F-FE5D8E4896F4}" type="pres">
      <dgm:prSet presAssocID="{1D168C2E-7BA8-4D89-AC1B-E9384E605AE3}" presName="ellipse" presStyleLbl="trBgShp" presStyleIdx="0" presStyleCnt="1"/>
      <dgm:spPr/>
    </dgm:pt>
    <dgm:pt modelId="{CBD22E66-72B3-432E-AB49-6D2A90253866}" type="pres">
      <dgm:prSet presAssocID="{1D168C2E-7BA8-4D89-AC1B-E9384E605AE3}" presName="arrow1" presStyleLbl="fgShp" presStyleIdx="0" presStyleCnt="1" custLinFactNeighborY="23457"/>
      <dgm:spPr/>
    </dgm:pt>
    <dgm:pt modelId="{1BA80B6F-454D-4BC7-8352-73F1D790B489}" type="pres">
      <dgm:prSet presAssocID="{1D168C2E-7BA8-4D89-AC1B-E9384E605AE3}" presName="rectangle" presStyleLbl="revTx" presStyleIdx="0" presStyleCnt="1">
        <dgm:presLayoutVars>
          <dgm:bulletEnabled val="1"/>
        </dgm:presLayoutVars>
      </dgm:prSet>
      <dgm:spPr/>
      <dgm:t>
        <a:bodyPr/>
        <a:lstStyle/>
        <a:p>
          <a:endParaRPr lang="pl-PL"/>
        </a:p>
      </dgm:t>
    </dgm:pt>
    <dgm:pt modelId="{80F6A7D8-F487-4113-9BC0-A35262EDA88A}" type="pres">
      <dgm:prSet presAssocID="{653A6961-FAB5-44D0-A915-CFD482330343}" presName="item1" presStyleLbl="node1" presStyleIdx="0" presStyleCnt="2">
        <dgm:presLayoutVars>
          <dgm:bulletEnabled val="1"/>
        </dgm:presLayoutVars>
      </dgm:prSet>
      <dgm:spPr/>
      <dgm:t>
        <a:bodyPr/>
        <a:lstStyle/>
        <a:p>
          <a:endParaRPr lang="pl-PL"/>
        </a:p>
      </dgm:t>
    </dgm:pt>
    <dgm:pt modelId="{90BBE8B6-268E-4F96-B1AB-29FE69D85286}" type="pres">
      <dgm:prSet presAssocID="{F062760C-87BA-4476-85DB-9D08AB6D1069}" presName="item2" presStyleLbl="node1" presStyleIdx="1" presStyleCnt="2">
        <dgm:presLayoutVars>
          <dgm:bulletEnabled val="1"/>
        </dgm:presLayoutVars>
      </dgm:prSet>
      <dgm:spPr/>
      <dgm:t>
        <a:bodyPr/>
        <a:lstStyle/>
        <a:p>
          <a:endParaRPr lang="pl-PL"/>
        </a:p>
      </dgm:t>
    </dgm:pt>
    <dgm:pt modelId="{06DD1AF0-866F-46A7-A3F6-BD2B54E493BC}" type="pres">
      <dgm:prSet presAssocID="{1D168C2E-7BA8-4D89-AC1B-E9384E605AE3}" presName="funnel" presStyleLbl="trAlignAcc1" presStyleIdx="0" presStyleCnt="1" custLinFactNeighborY="1916"/>
      <dgm:spPr/>
    </dgm:pt>
  </dgm:ptLst>
  <dgm:cxnLst>
    <dgm:cxn modelId="{6C02F5BE-E452-4838-A6F5-38FAD5520A21}" type="presOf" srcId="{F062760C-87BA-4476-85DB-9D08AB6D1069}" destId="{1BA80B6F-454D-4BC7-8352-73F1D790B489}" srcOrd="0" destOrd="0" presId="urn:microsoft.com/office/officeart/2005/8/layout/funnel1"/>
    <dgm:cxn modelId="{F13CB63B-A8C7-4A08-A03D-965B546D3882}" type="presOf" srcId="{90833EA8-32ED-4F7A-BC23-426E4CD51D6E}" destId="{90BBE8B6-268E-4F96-B1AB-29FE69D85286}" srcOrd="0" destOrd="0" presId="urn:microsoft.com/office/officeart/2005/8/layout/funnel1"/>
    <dgm:cxn modelId="{FD08917D-4728-4FCB-AE06-68F9C1B281EE}" srcId="{1D168C2E-7BA8-4D89-AC1B-E9384E605AE3}" destId="{653A6961-FAB5-44D0-A915-CFD482330343}" srcOrd="1" destOrd="0" parTransId="{4A2992E3-6EBB-46E6-9051-4C754ACDBEF3}" sibTransId="{0FE73B29-EA50-456D-9CB1-EEBF844700F0}"/>
    <dgm:cxn modelId="{32E6F523-DFF4-4403-B284-4CC4B6EBDB6E}" srcId="{1D168C2E-7BA8-4D89-AC1B-E9384E605AE3}" destId="{F062760C-87BA-4476-85DB-9D08AB6D1069}" srcOrd="2" destOrd="0" parTransId="{5B0F4250-BC4D-4E59-8A99-9450F53EF7FA}" sibTransId="{BB6A516D-92F5-456F-A061-864A16B90D83}"/>
    <dgm:cxn modelId="{70AD7A46-7171-44A5-AF84-188A2F1499A4}" type="presOf" srcId="{653A6961-FAB5-44D0-A915-CFD482330343}" destId="{80F6A7D8-F487-4113-9BC0-A35262EDA88A}" srcOrd="0" destOrd="0" presId="urn:microsoft.com/office/officeart/2005/8/layout/funnel1"/>
    <dgm:cxn modelId="{45FC9BFC-6982-478D-AADC-BDECD6A26B65}" srcId="{1D168C2E-7BA8-4D89-AC1B-E9384E605AE3}" destId="{90833EA8-32ED-4F7A-BC23-426E4CD51D6E}" srcOrd="0" destOrd="0" parTransId="{69723760-1634-4491-A518-53713B206308}" sibTransId="{073B8387-EBEC-4979-97FA-C0867E6727D6}"/>
    <dgm:cxn modelId="{C9EDE6A0-B9C2-4005-B21A-94489DDBA5B8}" type="presOf" srcId="{1D168C2E-7BA8-4D89-AC1B-E9384E605AE3}" destId="{7BE50807-38A1-4583-807C-D156C4D5F6F1}" srcOrd="0" destOrd="0" presId="urn:microsoft.com/office/officeart/2005/8/layout/funnel1"/>
    <dgm:cxn modelId="{8478EC7D-BA17-46CF-A0CE-D47819A40C59}" type="presParOf" srcId="{7BE50807-38A1-4583-807C-D156C4D5F6F1}" destId="{C4F50D04-E82F-46BC-948F-FE5D8E4896F4}" srcOrd="0" destOrd="0" presId="urn:microsoft.com/office/officeart/2005/8/layout/funnel1"/>
    <dgm:cxn modelId="{C4F1FF63-D10B-4FF9-A63E-B2A588612913}" type="presParOf" srcId="{7BE50807-38A1-4583-807C-D156C4D5F6F1}" destId="{CBD22E66-72B3-432E-AB49-6D2A90253866}" srcOrd="1" destOrd="0" presId="urn:microsoft.com/office/officeart/2005/8/layout/funnel1"/>
    <dgm:cxn modelId="{1D410968-402F-40DF-9E17-841D556E7D6D}" type="presParOf" srcId="{7BE50807-38A1-4583-807C-D156C4D5F6F1}" destId="{1BA80B6F-454D-4BC7-8352-73F1D790B489}" srcOrd="2" destOrd="0" presId="urn:microsoft.com/office/officeart/2005/8/layout/funnel1"/>
    <dgm:cxn modelId="{B9FD1908-D1BB-4D48-9D88-A4158E2D4E74}" type="presParOf" srcId="{7BE50807-38A1-4583-807C-D156C4D5F6F1}" destId="{80F6A7D8-F487-4113-9BC0-A35262EDA88A}" srcOrd="3" destOrd="0" presId="urn:microsoft.com/office/officeart/2005/8/layout/funnel1"/>
    <dgm:cxn modelId="{C788320E-F5F2-48C4-BDB3-4CBDC69368C4}" type="presParOf" srcId="{7BE50807-38A1-4583-807C-D156C4D5F6F1}" destId="{90BBE8B6-268E-4F96-B1AB-29FE69D85286}" srcOrd="4" destOrd="0" presId="urn:microsoft.com/office/officeart/2005/8/layout/funnel1"/>
    <dgm:cxn modelId="{1F445309-8D0C-4ACE-93F4-3812035EE60F}" type="presParOf" srcId="{7BE50807-38A1-4583-807C-D156C4D5F6F1}" destId="{06DD1AF0-866F-46A7-A3F6-BD2B54E493BC}" srcOrd="5" destOrd="0" presId="urn:microsoft.com/office/officeart/2005/8/layout/funnel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943593-7486-4413-9118-47C4450FB70C}">
      <dsp:nvSpPr>
        <dsp:cNvPr id="0" name=""/>
        <dsp:cNvSpPr/>
      </dsp:nvSpPr>
      <dsp:spPr>
        <a:xfrm>
          <a:off x="0" y="0"/>
          <a:ext cx="6449961" cy="292878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pl-PL" sz="3200" b="0" kern="1200" dirty="0" err="1" smtClean="0"/>
            <a:t>Energy</a:t>
          </a:r>
          <a:r>
            <a:rPr lang="pl-PL" sz="3200" b="0" kern="1200" dirty="0" smtClean="0"/>
            <a:t> </a:t>
          </a:r>
          <a:r>
            <a:rPr lang="pl-PL" sz="3200" b="0" kern="1200" dirty="0" err="1" smtClean="0"/>
            <a:t>security</a:t>
          </a:r>
          <a:endParaRPr lang="pl-PL" sz="3200" b="0" kern="1200" dirty="0"/>
        </a:p>
      </dsp:txBody>
      <dsp:txXfrm>
        <a:off x="0" y="0"/>
        <a:ext cx="6449961" cy="878634"/>
      </dsp:txXfrm>
    </dsp:sp>
    <dsp:sp modelId="{E11FD911-013D-42AC-8666-5D819B1269E5}">
      <dsp:nvSpPr>
        <dsp:cNvPr id="0" name=""/>
        <dsp:cNvSpPr/>
      </dsp:nvSpPr>
      <dsp:spPr>
        <a:xfrm>
          <a:off x="644996" y="879492"/>
          <a:ext cx="5159968" cy="883067"/>
        </a:xfrm>
        <a:prstGeom prst="roundRect">
          <a:avLst>
            <a:gd name="adj" fmla="val 10000"/>
          </a:avLst>
        </a:prstGeom>
        <a:solidFill>
          <a:schemeClr val="accent1">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pl-PL" sz="2000" b="1" kern="1200" dirty="0" smtClean="0"/>
            <a:t>Definition (</a:t>
          </a:r>
          <a:r>
            <a:rPr lang="pl-PL" sz="2000" b="1" kern="1200" dirty="0" err="1" smtClean="0"/>
            <a:t>trilateral</a:t>
          </a:r>
          <a:r>
            <a:rPr lang="pl-PL" sz="2000" b="1" kern="1200" dirty="0" smtClean="0"/>
            <a:t>)</a:t>
          </a:r>
        </a:p>
        <a:p>
          <a:pPr lvl="0" algn="ctr" defTabSz="889000">
            <a:lnSpc>
              <a:spcPct val="90000"/>
            </a:lnSpc>
            <a:spcBef>
              <a:spcPct val="0"/>
            </a:spcBef>
            <a:spcAft>
              <a:spcPct val="35000"/>
            </a:spcAft>
          </a:pPr>
          <a:r>
            <a:rPr lang="pl-PL" sz="2000" b="1" kern="1200" dirty="0" smtClean="0"/>
            <a:t>(IEA)</a:t>
          </a:r>
        </a:p>
      </dsp:txBody>
      <dsp:txXfrm>
        <a:off x="670860" y="905356"/>
        <a:ext cx="5108240" cy="831339"/>
      </dsp:txXfrm>
    </dsp:sp>
    <dsp:sp modelId="{0758AE4C-F58C-4087-B932-D971479A0BD9}">
      <dsp:nvSpPr>
        <dsp:cNvPr id="0" name=""/>
        <dsp:cNvSpPr/>
      </dsp:nvSpPr>
      <dsp:spPr>
        <a:xfrm>
          <a:off x="644996" y="1898416"/>
          <a:ext cx="5159968" cy="883067"/>
        </a:xfrm>
        <a:prstGeom prst="roundRect">
          <a:avLst>
            <a:gd name="adj" fmla="val 10000"/>
          </a:avLst>
        </a:prstGeom>
        <a:solidFill>
          <a:schemeClr val="accent1">
            <a:shade val="80000"/>
            <a:hueOff val="306246"/>
            <a:satOff val="-4392"/>
            <a:lumOff val="256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pl-PL" sz="2000" b="1" kern="1200" dirty="0" err="1" smtClean="0">
              <a:solidFill>
                <a:schemeClr val="tx1">
                  <a:lumMod val="65000"/>
                  <a:lumOff val="35000"/>
                </a:schemeClr>
              </a:solidFill>
            </a:rPr>
            <a:t>Measures</a:t>
          </a:r>
          <a:endParaRPr lang="pl-PL" sz="2000" b="1" kern="1200" dirty="0" smtClean="0">
            <a:solidFill>
              <a:schemeClr val="tx1">
                <a:lumMod val="65000"/>
                <a:lumOff val="35000"/>
              </a:schemeClr>
            </a:solidFill>
          </a:endParaRPr>
        </a:p>
      </dsp:txBody>
      <dsp:txXfrm>
        <a:off x="670860" y="1924280"/>
        <a:ext cx="5108240" cy="8313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18958C-EA4A-43D6-8B9B-F616E1AD3EEF}">
      <dsp:nvSpPr>
        <dsp:cNvPr id="0" name=""/>
        <dsp:cNvSpPr/>
      </dsp:nvSpPr>
      <dsp:spPr>
        <a:xfrm>
          <a:off x="5501270" y="1449112"/>
          <a:ext cx="286155" cy="379653"/>
        </a:xfrm>
        <a:custGeom>
          <a:avLst/>
          <a:gdLst/>
          <a:ahLst/>
          <a:cxnLst/>
          <a:rect l="0" t="0" r="0" b="0"/>
          <a:pathLst>
            <a:path>
              <a:moveTo>
                <a:pt x="286155" y="0"/>
              </a:moveTo>
              <a:lnTo>
                <a:pt x="286155" y="297526"/>
              </a:lnTo>
              <a:lnTo>
                <a:pt x="0" y="297526"/>
              </a:lnTo>
              <a:lnTo>
                <a:pt x="0" y="37965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1AD4ED-8863-4392-B9EC-3DA58593AE65}">
      <dsp:nvSpPr>
        <dsp:cNvPr id="0" name=""/>
        <dsp:cNvSpPr/>
      </dsp:nvSpPr>
      <dsp:spPr>
        <a:xfrm>
          <a:off x="5787426" y="1449112"/>
          <a:ext cx="1761689" cy="357715"/>
        </a:xfrm>
        <a:custGeom>
          <a:avLst/>
          <a:gdLst/>
          <a:ahLst/>
          <a:cxnLst/>
          <a:rect l="0" t="0" r="0" b="0"/>
          <a:pathLst>
            <a:path>
              <a:moveTo>
                <a:pt x="0" y="0"/>
              </a:moveTo>
              <a:lnTo>
                <a:pt x="0" y="275588"/>
              </a:lnTo>
              <a:lnTo>
                <a:pt x="1761689" y="275588"/>
              </a:lnTo>
              <a:lnTo>
                <a:pt x="1761689" y="35771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4B463F9-55D9-4F3C-B771-94D833901FA3}">
      <dsp:nvSpPr>
        <dsp:cNvPr id="0" name=""/>
        <dsp:cNvSpPr/>
      </dsp:nvSpPr>
      <dsp:spPr>
        <a:xfrm>
          <a:off x="3680306" y="1449112"/>
          <a:ext cx="2107119" cy="401101"/>
        </a:xfrm>
        <a:custGeom>
          <a:avLst/>
          <a:gdLst/>
          <a:ahLst/>
          <a:cxnLst/>
          <a:rect l="0" t="0" r="0" b="0"/>
          <a:pathLst>
            <a:path>
              <a:moveTo>
                <a:pt x="2107119" y="0"/>
              </a:moveTo>
              <a:lnTo>
                <a:pt x="2107119" y="318974"/>
              </a:lnTo>
              <a:lnTo>
                <a:pt x="0" y="318974"/>
              </a:lnTo>
              <a:lnTo>
                <a:pt x="0" y="40110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845142-8AE5-4FDA-8DCC-D36B8819AD2A}">
      <dsp:nvSpPr>
        <dsp:cNvPr id="0" name=""/>
        <dsp:cNvSpPr/>
      </dsp:nvSpPr>
      <dsp:spPr>
        <a:xfrm>
          <a:off x="4021744" y="637522"/>
          <a:ext cx="1765682" cy="248644"/>
        </a:xfrm>
        <a:custGeom>
          <a:avLst/>
          <a:gdLst/>
          <a:ahLst/>
          <a:cxnLst/>
          <a:rect l="0" t="0" r="0" b="0"/>
          <a:pathLst>
            <a:path>
              <a:moveTo>
                <a:pt x="0" y="0"/>
              </a:moveTo>
              <a:lnTo>
                <a:pt x="0" y="166517"/>
              </a:lnTo>
              <a:lnTo>
                <a:pt x="1765682" y="166517"/>
              </a:lnTo>
              <a:lnTo>
                <a:pt x="1765682" y="24864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99762A-50B5-427C-9930-3181EA21A429}">
      <dsp:nvSpPr>
        <dsp:cNvPr id="0" name=""/>
        <dsp:cNvSpPr/>
      </dsp:nvSpPr>
      <dsp:spPr>
        <a:xfrm>
          <a:off x="1268618" y="3221298"/>
          <a:ext cx="91440" cy="208112"/>
        </a:xfrm>
        <a:custGeom>
          <a:avLst/>
          <a:gdLst/>
          <a:ahLst/>
          <a:cxnLst/>
          <a:rect l="0" t="0" r="0" b="0"/>
          <a:pathLst>
            <a:path>
              <a:moveTo>
                <a:pt x="47501" y="0"/>
              </a:moveTo>
              <a:lnTo>
                <a:pt x="47501" y="125985"/>
              </a:lnTo>
              <a:lnTo>
                <a:pt x="45720" y="125985"/>
              </a:lnTo>
              <a:lnTo>
                <a:pt x="45720" y="20811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64CDB7E-8A4B-419C-B6DB-50E4E3841960}">
      <dsp:nvSpPr>
        <dsp:cNvPr id="0" name=""/>
        <dsp:cNvSpPr/>
      </dsp:nvSpPr>
      <dsp:spPr>
        <a:xfrm>
          <a:off x="1250303" y="2350379"/>
          <a:ext cx="91440" cy="223936"/>
        </a:xfrm>
        <a:custGeom>
          <a:avLst/>
          <a:gdLst/>
          <a:ahLst/>
          <a:cxnLst/>
          <a:rect l="0" t="0" r="0" b="0"/>
          <a:pathLst>
            <a:path>
              <a:moveTo>
                <a:pt x="45720" y="0"/>
              </a:moveTo>
              <a:lnTo>
                <a:pt x="45720" y="141809"/>
              </a:lnTo>
              <a:lnTo>
                <a:pt x="65817" y="141809"/>
              </a:lnTo>
              <a:lnTo>
                <a:pt x="65817" y="22393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9ABA459-3B72-4025-BCFF-8EC819BADFD5}">
      <dsp:nvSpPr>
        <dsp:cNvPr id="0" name=""/>
        <dsp:cNvSpPr/>
      </dsp:nvSpPr>
      <dsp:spPr>
        <a:xfrm>
          <a:off x="1296023" y="1461244"/>
          <a:ext cx="283839" cy="190509"/>
        </a:xfrm>
        <a:custGeom>
          <a:avLst/>
          <a:gdLst/>
          <a:ahLst/>
          <a:cxnLst/>
          <a:rect l="0" t="0" r="0" b="0"/>
          <a:pathLst>
            <a:path>
              <a:moveTo>
                <a:pt x="283839" y="0"/>
              </a:moveTo>
              <a:lnTo>
                <a:pt x="283839" y="108382"/>
              </a:lnTo>
              <a:lnTo>
                <a:pt x="0" y="108382"/>
              </a:lnTo>
              <a:lnTo>
                <a:pt x="0" y="19050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32B99BF-571A-44E8-8E40-EFBC6648CB4C}">
      <dsp:nvSpPr>
        <dsp:cNvPr id="0" name=""/>
        <dsp:cNvSpPr/>
      </dsp:nvSpPr>
      <dsp:spPr>
        <a:xfrm>
          <a:off x="1579862" y="637522"/>
          <a:ext cx="2441881" cy="260776"/>
        </a:xfrm>
        <a:custGeom>
          <a:avLst/>
          <a:gdLst/>
          <a:ahLst/>
          <a:cxnLst/>
          <a:rect l="0" t="0" r="0" b="0"/>
          <a:pathLst>
            <a:path>
              <a:moveTo>
                <a:pt x="2441881" y="0"/>
              </a:moveTo>
              <a:lnTo>
                <a:pt x="2441881" y="178649"/>
              </a:lnTo>
              <a:lnTo>
                <a:pt x="0" y="178649"/>
              </a:lnTo>
              <a:lnTo>
                <a:pt x="0" y="26077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91F4E3D-DAAB-4A88-8482-C4F1B65CA60C}">
      <dsp:nvSpPr>
        <dsp:cNvPr id="0" name=""/>
        <dsp:cNvSpPr/>
      </dsp:nvSpPr>
      <dsp:spPr>
        <a:xfrm>
          <a:off x="3405" y="74577"/>
          <a:ext cx="8036678" cy="56294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D57A213-C646-4D45-9F01-2956F99A35A9}">
      <dsp:nvSpPr>
        <dsp:cNvPr id="0" name=""/>
        <dsp:cNvSpPr/>
      </dsp:nvSpPr>
      <dsp:spPr>
        <a:xfrm>
          <a:off x="101908" y="168155"/>
          <a:ext cx="8036678" cy="56294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pl-PL" sz="1800" b="1" kern="1200" dirty="0" smtClean="0">
              <a:solidFill>
                <a:schemeClr val="tx1"/>
              </a:solidFill>
            </a:rPr>
            <a:t>Energy </a:t>
          </a:r>
          <a:r>
            <a:rPr lang="pl-PL" sz="1800" b="1" kern="1200" dirty="0" err="1" smtClean="0">
              <a:solidFill>
                <a:schemeClr val="tx1"/>
              </a:solidFill>
            </a:rPr>
            <a:t>security</a:t>
          </a:r>
          <a:r>
            <a:rPr lang="pl-PL" sz="1800" b="1" kern="1200" dirty="0" smtClean="0">
              <a:solidFill>
                <a:schemeClr val="tx1"/>
              </a:solidFill>
            </a:rPr>
            <a:t> and </a:t>
          </a:r>
          <a:r>
            <a:rPr lang="pl-PL" sz="1800" b="1" kern="1200" dirty="0" err="1" smtClean="0">
              <a:solidFill>
                <a:schemeClr val="tx1"/>
              </a:solidFill>
            </a:rPr>
            <a:t>competitivenss</a:t>
          </a:r>
          <a:endParaRPr lang="pl-PL" sz="1800" kern="1200" dirty="0">
            <a:solidFill>
              <a:schemeClr val="tx1"/>
            </a:solidFill>
          </a:endParaRPr>
        </a:p>
      </dsp:txBody>
      <dsp:txXfrm>
        <a:off x="118396" y="184643"/>
        <a:ext cx="8003702" cy="529969"/>
      </dsp:txXfrm>
    </dsp:sp>
    <dsp:sp modelId="{11E73C76-0460-4B99-8CC8-3E4132DC5EAC}">
      <dsp:nvSpPr>
        <dsp:cNvPr id="0" name=""/>
        <dsp:cNvSpPr/>
      </dsp:nvSpPr>
      <dsp:spPr>
        <a:xfrm>
          <a:off x="65327" y="898298"/>
          <a:ext cx="3029071" cy="56294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F1D076-78D4-4A78-92F2-7A9E972D1D83}">
      <dsp:nvSpPr>
        <dsp:cNvPr id="0" name=""/>
        <dsp:cNvSpPr/>
      </dsp:nvSpPr>
      <dsp:spPr>
        <a:xfrm>
          <a:off x="163830" y="991876"/>
          <a:ext cx="3029071" cy="56294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pl-PL" sz="1600" b="1" kern="1200" dirty="0" smtClean="0"/>
            <a:t>Energy</a:t>
          </a:r>
          <a:endParaRPr lang="pl-PL" sz="1600" b="1" kern="1200" dirty="0"/>
        </a:p>
      </dsp:txBody>
      <dsp:txXfrm>
        <a:off x="180318" y="1008364"/>
        <a:ext cx="2996095" cy="529969"/>
      </dsp:txXfrm>
    </dsp:sp>
    <dsp:sp modelId="{A4895843-042B-417D-B33F-5D9F83655DE8}">
      <dsp:nvSpPr>
        <dsp:cNvPr id="0" name=""/>
        <dsp:cNvSpPr/>
      </dsp:nvSpPr>
      <dsp:spPr>
        <a:xfrm>
          <a:off x="159485" y="1651753"/>
          <a:ext cx="2273075" cy="69862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2DEAA04-6E79-4CED-AB95-C52A92B4FADF}">
      <dsp:nvSpPr>
        <dsp:cNvPr id="0" name=""/>
        <dsp:cNvSpPr/>
      </dsp:nvSpPr>
      <dsp:spPr>
        <a:xfrm>
          <a:off x="257988" y="1745331"/>
          <a:ext cx="2273075" cy="69862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pl-PL" sz="1200" b="1" kern="1200" dirty="0" err="1" smtClean="0"/>
            <a:t>Industrial</a:t>
          </a:r>
          <a:r>
            <a:rPr lang="pl-PL" sz="1200" b="1" kern="1200" dirty="0" smtClean="0"/>
            <a:t> </a:t>
          </a:r>
          <a:r>
            <a:rPr lang="pl-PL" sz="1200" b="1" kern="1200" dirty="0" err="1" smtClean="0"/>
            <a:t>costs</a:t>
          </a:r>
          <a:endParaRPr lang="pl-PL" sz="1200" kern="1200" dirty="0" smtClean="0"/>
        </a:p>
        <a:p>
          <a:pPr lvl="0" algn="ctr" defTabSz="533400">
            <a:lnSpc>
              <a:spcPct val="90000"/>
            </a:lnSpc>
            <a:spcBef>
              <a:spcPct val="0"/>
            </a:spcBef>
            <a:spcAft>
              <a:spcPct val="35000"/>
            </a:spcAft>
          </a:pPr>
          <a:r>
            <a:rPr lang="en-GB" sz="1200" kern="1200" dirty="0" err="1" smtClean="0"/>
            <a:t>Lieber</a:t>
          </a:r>
          <a:r>
            <a:rPr lang="en-GB" sz="1200" kern="1200" dirty="0" smtClean="0"/>
            <a:t> (1980); Klein (1988)</a:t>
          </a:r>
          <a:endParaRPr lang="pl-PL" sz="1200" kern="1200" dirty="0"/>
        </a:p>
      </dsp:txBody>
      <dsp:txXfrm>
        <a:off x="278450" y="1765793"/>
        <a:ext cx="2232151" cy="657702"/>
      </dsp:txXfrm>
    </dsp:sp>
    <dsp:sp modelId="{F957DE1E-9701-46DC-A5C9-22CEA3B122F5}">
      <dsp:nvSpPr>
        <dsp:cNvPr id="0" name=""/>
        <dsp:cNvSpPr/>
      </dsp:nvSpPr>
      <dsp:spPr>
        <a:xfrm>
          <a:off x="166643" y="2574316"/>
          <a:ext cx="2298953" cy="64698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FAFF995-4F32-4EB4-9695-252463C25820}">
      <dsp:nvSpPr>
        <dsp:cNvPr id="0" name=""/>
        <dsp:cNvSpPr/>
      </dsp:nvSpPr>
      <dsp:spPr>
        <a:xfrm>
          <a:off x="265147" y="2667894"/>
          <a:ext cx="2298953" cy="64698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pl-PL" sz="600" kern="1200" dirty="0" smtClean="0"/>
            <a:t> </a:t>
          </a:r>
          <a:r>
            <a:rPr lang="pl-PL" sz="1200" b="1" i="0" kern="1200" dirty="0" smtClean="0"/>
            <a:t>German </a:t>
          </a:r>
          <a:r>
            <a:rPr lang="pl-PL" sz="1200" b="1" i="0" kern="1200" dirty="0" err="1" smtClean="0"/>
            <a:t>industry</a:t>
          </a:r>
          <a:r>
            <a:rPr lang="pl-PL" sz="1200" b="1" i="0" kern="1200" dirty="0" smtClean="0"/>
            <a:t> competitiveness</a:t>
          </a:r>
        </a:p>
        <a:p>
          <a:pPr lvl="0" algn="ctr" defTabSz="266700">
            <a:lnSpc>
              <a:spcPct val="90000"/>
            </a:lnSpc>
            <a:spcBef>
              <a:spcPct val="0"/>
            </a:spcBef>
            <a:spcAft>
              <a:spcPct val="35000"/>
            </a:spcAft>
          </a:pPr>
          <a:r>
            <a:rPr lang="en-GB" sz="1200" kern="1200" dirty="0" smtClean="0"/>
            <a:t>McKinsey (2009)</a:t>
          </a:r>
          <a:endParaRPr lang="pl-PL" sz="1200" kern="1200" dirty="0" smtClean="0"/>
        </a:p>
      </dsp:txBody>
      <dsp:txXfrm>
        <a:off x="284096" y="2686843"/>
        <a:ext cx="2261055" cy="609083"/>
      </dsp:txXfrm>
    </dsp:sp>
    <dsp:sp modelId="{FDB354A1-A854-42AF-B076-BCA8273CFEF5}">
      <dsp:nvSpPr>
        <dsp:cNvPr id="0" name=""/>
        <dsp:cNvSpPr/>
      </dsp:nvSpPr>
      <dsp:spPr>
        <a:xfrm>
          <a:off x="166010" y="3429411"/>
          <a:ext cx="2296657" cy="77563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F43D0F-4CC1-42FC-A1C1-4F22FF9EAA61}">
      <dsp:nvSpPr>
        <dsp:cNvPr id="0" name=""/>
        <dsp:cNvSpPr/>
      </dsp:nvSpPr>
      <dsp:spPr>
        <a:xfrm>
          <a:off x="264513" y="3522989"/>
          <a:ext cx="2296657" cy="77563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pl-PL" sz="1200" b="1" kern="1200" dirty="0" smtClean="0"/>
            <a:t>Energy competitiveness</a:t>
          </a:r>
        </a:p>
        <a:p>
          <a:pPr lvl="0" algn="ctr" defTabSz="533400">
            <a:lnSpc>
              <a:spcPct val="90000"/>
            </a:lnSpc>
            <a:spcBef>
              <a:spcPct val="0"/>
            </a:spcBef>
            <a:spcAft>
              <a:spcPct val="35000"/>
            </a:spcAft>
          </a:pPr>
          <a:r>
            <a:rPr lang="en-GB" sz="1200" kern="1200" dirty="0" err="1" smtClean="0"/>
            <a:t>Zachmann</a:t>
          </a:r>
          <a:r>
            <a:rPr lang="en-GB" sz="1200" kern="1200" dirty="0" smtClean="0"/>
            <a:t>, </a:t>
          </a:r>
          <a:r>
            <a:rPr lang="en-GB" sz="1200" kern="1200" dirty="0" err="1" smtClean="0"/>
            <a:t>Cipollone</a:t>
          </a:r>
          <a:r>
            <a:rPr lang="en-GB" sz="1200" kern="1200" dirty="0" smtClean="0"/>
            <a:t> (2013)</a:t>
          </a:r>
          <a:endParaRPr lang="pl-PL" sz="1600" kern="1200" dirty="0" smtClean="0"/>
        </a:p>
      </dsp:txBody>
      <dsp:txXfrm>
        <a:off x="287231" y="3545707"/>
        <a:ext cx="2251221" cy="730201"/>
      </dsp:txXfrm>
    </dsp:sp>
    <dsp:sp modelId="{2E557B9E-D67B-4793-84A3-F1CFA1E4B160}">
      <dsp:nvSpPr>
        <dsp:cNvPr id="0" name=""/>
        <dsp:cNvSpPr/>
      </dsp:nvSpPr>
      <dsp:spPr>
        <a:xfrm>
          <a:off x="3560290" y="886167"/>
          <a:ext cx="4454271" cy="56294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BA8D60-E2A8-4D23-B95A-BB3A05028354}">
      <dsp:nvSpPr>
        <dsp:cNvPr id="0" name=""/>
        <dsp:cNvSpPr/>
      </dsp:nvSpPr>
      <dsp:spPr>
        <a:xfrm>
          <a:off x="3658793" y="979745"/>
          <a:ext cx="4454271" cy="56294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pl-PL" sz="1600" b="1" kern="1200" dirty="0" smtClean="0"/>
            <a:t>Energy </a:t>
          </a:r>
          <a:r>
            <a:rPr lang="pl-PL" sz="1600" b="1" kern="1200" dirty="0" err="1" smtClean="0"/>
            <a:t>security</a:t>
          </a:r>
          <a:endParaRPr lang="pl-PL" sz="1600" b="1" kern="1200" dirty="0"/>
        </a:p>
      </dsp:txBody>
      <dsp:txXfrm>
        <a:off x="3675281" y="996233"/>
        <a:ext cx="4421295" cy="529969"/>
      </dsp:txXfrm>
    </dsp:sp>
    <dsp:sp modelId="{2F2F7E3B-83D4-4065-AB44-1CFED59B344F}">
      <dsp:nvSpPr>
        <dsp:cNvPr id="0" name=""/>
        <dsp:cNvSpPr/>
      </dsp:nvSpPr>
      <dsp:spPr>
        <a:xfrm>
          <a:off x="2877006" y="1850214"/>
          <a:ext cx="1606601" cy="96567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40BF50-D625-4AD2-930E-6833B2D75AD8}">
      <dsp:nvSpPr>
        <dsp:cNvPr id="0" name=""/>
        <dsp:cNvSpPr/>
      </dsp:nvSpPr>
      <dsp:spPr>
        <a:xfrm>
          <a:off x="2975509" y="1943792"/>
          <a:ext cx="1606601" cy="96567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pl-PL" sz="1200" b="1" kern="1200" dirty="0" smtClean="0"/>
            <a:t>Energy </a:t>
          </a:r>
          <a:r>
            <a:rPr lang="pl-PL" sz="1200" b="1" kern="1200" dirty="0" err="1" smtClean="0"/>
            <a:t>efficiency</a:t>
          </a:r>
          <a:endParaRPr lang="pl-PL" sz="1200" kern="1200" dirty="0" smtClean="0"/>
        </a:p>
        <a:p>
          <a:pPr lvl="0" algn="ctr" defTabSz="533400">
            <a:lnSpc>
              <a:spcPct val="90000"/>
            </a:lnSpc>
            <a:spcBef>
              <a:spcPct val="0"/>
            </a:spcBef>
            <a:spcAft>
              <a:spcPct val="35000"/>
            </a:spcAft>
          </a:pPr>
          <a:endParaRPr lang="pl-PL" sz="1200" kern="1200" dirty="0" smtClean="0"/>
        </a:p>
        <a:p>
          <a:pPr lvl="0" algn="ctr" defTabSz="533400">
            <a:lnSpc>
              <a:spcPct val="90000"/>
            </a:lnSpc>
            <a:spcBef>
              <a:spcPct val="0"/>
            </a:spcBef>
            <a:spcAft>
              <a:spcPct val="35000"/>
            </a:spcAft>
          </a:pPr>
          <a:r>
            <a:rPr lang="en-GB" sz="1200" kern="1200" dirty="0" err="1" smtClean="0"/>
            <a:t>Głowacka</a:t>
          </a:r>
          <a:r>
            <a:rPr lang="en-GB" sz="1200" kern="1200" dirty="0" smtClean="0"/>
            <a:t> (1996) </a:t>
          </a:r>
          <a:endParaRPr lang="pl-PL" sz="1200" kern="1200" dirty="0"/>
        </a:p>
      </dsp:txBody>
      <dsp:txXfrm>
        <a:off x="3003793" y="1972076"/>
        <a:ext cx="1550033" cy="909108"/>
      </dsp:txXfrm>
    </dsp:sp>
    <dsp:sp modelId="{FEE3EFDF-1979-4826-BCD9-D84C3F053840}">
      <dsp:nvSpPr>
        <dsp:cNvPr id="0" name=""/>
        <dsp:cNvSpPr/>
      </dsp:nvSpPr>
      <dsp:spPr>
        <a:xfrm>
          <a:off x="6396979" y="1806827"/>
          <a:ext cx="2304272" cy="9846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96DC289-3323-459A-8E52-4249C2EB114C}">
      <dsp:nvSpPr>
        <dsp:cNvPr id="0" name=""/>
        <dsp:cNvSpPr/>
      </dsp:nvSpPr>
      <dsp:spPr>
        <a:xfrm>
          <a:off x="6495482" y="1900405"/>
          <a:ext cx="2304272" cy="98465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pl-PL" sz="1200" b="1" kern="1200" dirty="0" smtClean="0"/>
            <a:t>Energy </a:t>
          </a:r>
          <a:r>
            <a:rPr lang="pl-PL" sz="1200" b="1" kern="1200" dirty="0" err="1" smtClean="0"/>
            <a:t>availability</a:t>
          </a:r>
          <a:r>
            <a:rPr lang="pl-PL" sz="1200" b="1" kern="1200" dirty="0" smtClean="0"/>
            <a:t> </a:t>
          </a:r>
        </a:p>
        <a:p>
          <a:pPr lvl="0" algn="ctr" defTabSz="533400">
            <a:lnSpc>
              <a:spcPct val="90000"/>
            </a:lnSpc>
            <a:spcBef>
              <a:spcPct val="0"/>
            </a:spcBef>
            <a:spcAft>
              <a:spcPct val="35000"/>
            </a:spcAft>
          </a:pPr>
          <a:r>
            <a:rPr lang="pl-PL" sz="1200" b="0" kern="1200" dirty="0" smtClean="0"/>
            <a:t>(</a:t>
          </a:r>
          <a:r>
            <a:rPr lang="pl-PL" sz="1200" b="0" kern="1200" dirty="0" err="1" smtClean="0"/>
            <a:t>more</a:t>
          </a:r>
          <a:r>
            <a:rPr lang="pl-PL" sz="1200" b="0" kern="1200" dirty="0" smtClean="0"/>
            <a:t> </a:t>
          </a:r>
          <a:r>
            <a:rPr lang="pl-PL" sz="1200" b="0" kern="1200" dirty="0" err="1" smtClean="0"/>
            <a:t>than</a:t>
          </a:r>
          <a:r>
            <a:rPr lang="pl-PL" sz="1200" b="0" kern="1200" dirty="0" smtClean="0"/>
            <a:t> </a:t>
          </a:r>
          <a:r>
            <a:rPr lang="pl-PL" sz="1200" b="0" kern="1200" dirty="0" err="1" smtClean="0"/>
            <a:t>this</a:t>
          </a:r>
          <a:r>
            <a:rPr lang="pl-PL" sz="1200" b="0" kern="1200" dirty="0" smtClean="0"/>
            <a:t>)</a:t>
          </a:r>
          <a:endParaRPr lang="pl-PL" sz="1200" b="1" kern="1200" dirty="0" smtClean="0"/>
        </a:p>
        <a:p>
          <a:pPr lvl="0" algn="ctr" defTabSz="533400">
            <a:lnSpc>
              <a:spcPct val="90000"/>
            </a:lnSpc>
            <a:spcBef>
              <a:spcPct val="0"/>
            </a:spcBef>
            <a:spcAft>
              <a:spcPct val="35000"/>
            </a:spcAft>
          </a:pPr>
          <a:endParaRPr lang="pl-PL" sz="1200" b="0" kern="1200" dirty="0" smtClean="0"/>
        </a:p>
        <a:p>
          <a:pPr lvl="0" algn="ctr" defTabSz="533400">
            <a:lnSpc>
              <a:spcPct val="90000"/>
            </a:lnSpc>
            <a:spcBef>
              <a:spcPct val="0"/>
            </a:spcBef>
            <a:spcAft>
              <a:spcPct val="35000"/>
            </a:spcAft>
          </a:pPr>
          <a:r>
            <a:rPr lang="en-GB" sz="1200" b="0" kern="1200" dirty="0" err="1" smtClean="0"/>
            <a:t>Tvaronavičienė</a:t>
          </a:r>
          <a:r>
            <a:rPr lang="en-GB" sz="1200" b="0" kern="1200" dirty="0" smtClean="0"/>
            <a:t> </a:t>
          </a:r>
          <a:r>
            <a:rPr lang="en-GB" sz="1200" b="0" kern="1200" dirty="0" err="1" smtClean="0"/>
            <a:t>i</a:t>
          </a:r>
          <a:r>
            <a:rPr lang="en-GB" sz="1200" b="0" kern="1200" dirty="0" smtClean="0"/>
            <a:t> in. (2015)</a:t>
          </a:r>
          <a:r>
            <a:rPr lang="cs-CZ" sz="1200" b="0" kern="1200" dirty="0" smtClean="0"/>
            <a:t> </a:t>
          </a:r>
          <a:endParaRPr lang="pl-PL" sz="1200" b="0" kern="1200" dirty="0"/>
        </a:p>
      </dsp:txBody>
      <dsp:txXfrm>
        <a:off x="6524322" y="1929245"/>
        <a:ext cx="2246592" cy="926978"/>
      </dsp:txXfrm>
    </dsp:sp>
    <dsp:sp modelId="{05BC71EC-4765-413A-B573-2EA9D52814BD}">
      <dsp:nvSpPr>
        <dsp:cNvPr id="0" name=""/>
        <dsp:cNvSpPr/>
      </dsp:nvSpPr>
      <dsp:spPr>
        <a:xfrm>
          <a:off x="4743293" y="1828765"/>
          <a:ext cx="1515954" cy="97693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E10BDD2-3DF0-4CD3-A194-46E3E5E00354}">
      <dsp:nvSpPr>
        <dsp:cNvPr id="0" name=""/>
        <dsp:cNvSpPr/>
      </dsp:nvSpPr>
      <dsp:spPr>
        <a:xfrm>
          <a:off x="4841796" y="1922343"/>
          <a:ext cx="1515954" cy="97693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pl-PL" sz="1200" b="1" kern="1200" dirty="0" smtClean="0"/>
            <a:t>Energy </a:t>
          </a:r>
          <a:r>
            <a:rPr lang="pl-PL" sz="1200" b="1" kern="1200" dirty="0" err="1" smtClean="0"/>
            <a:t>self-sufficiency</a:t>
          </a:r>
          <a:endParaRPr lang="pl-PL" sz="1200" b="1" kern="1200" dirty="0" smtClean="0"/>
        </a:p>
        <a:p>
          <a:pPr lvl="0" algn="ctr" defTabSz="533400">
            <a:lnSpc>
              <a:spcPct val="90000"/>
            </a:lnSpc>
            <a:spcBef>
              <a:spcPct val="0"/>
            </a:spcBef>
            <a:spcAft>
              <a:spcPct val="35000"/>
            </a:spcAft>
          </a:pPr>
          <a:r>
            <a:rPr lang="pl-PL" sz="1200" b="0" kern="1200" dirty="0" smtClean="0"/>
            <a:t> </a:t>
          </a:r>
        </a:p>
        <a:p>
          <a:pPr lvl="0" algn="ctr" defTabSz="533400">
            <a:lnSpc>
              <a:spcPct val="90000"/>
            </a:lnSpc>
            <a:spcBef>
              <a:spcPct val="0"/>
            </a:spcBef>
            <a:spcAft>
              <a:spcPct val="35000"/>
            </a:spcAft>
          </a:pPr>
          <a:r>
            <a:rPr lang="pl-PL" sz="1200" b="0" kern="1200" dirty="0" smtClean="0"/>
            <a:t> </a:t>
          </a:r>
          <a:r>
            <a:rPr lang="pl-PL" sz="1200" b="0" kern="1200" dirty="0" err="1" smtClean="0"/>
            <a:t>Bilan</a:t>
          </a:r>
          <a:r>
            <a:rPr lang="pl-PL" sz="1200" b="0" kern="1200" dirty="0" smtClean="0"/>
            <a:t> i in. (2017)</a:t>
          </a:r>
          <a:endParaRPr lang="pl-PL" sz="1200" b="0" kern="1200" dirty="0"/>
        </a:p>
      </dsp:txBody>
      <dsp:txXfrm>
        <a:off x="4870409" y="1950956"/>
        <a:ext cx="1458728" cy="91970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06C57B-6B63-49AB-B316-6FDB57CF907D}">
      <dsp:nvSpPr>
        <dsp:cNvPr id="0" name=""/>
        <dsp:cNvSpPr/>
      </dsp:nvSpPr>
      <dsp:spPr>
        <a:xfrm>
          <a:off x="958410" y="608358"/>
          <a:ext cx="1704847" cy="5618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pl-PL" sz="2000" b="1" kern="1200" dirty="0" smtClean="0"/>
            <a:t>Energy </a:t>
          </a:r>
          <a:r>
            <a:rPr lang="pl-PL" sz="2000" b="1" kern="1200" dirty="0" err="1" smtClean="0"/>
            <a:t>security</a:t>
          </a:r>
          <a:endParaRPr lang="pl-PL" sz="2000" b="1" kern="1200" dirty="0"/>
        </a:p>
      </dsp:txBody>
      <dsp:txXfrm>
        <a:off x="958410" y="608358"/>
        <a:ext cx="1704847" cy="561824"/>
      </dsp:txXfrm>
    </dsp:sp>
    <dsp:sp modelId="{34B9497F-BC3E-4AD4-B315-77A87B329E99}">
      <dsp:nvSpPr>
        <dsp:cNvPr id="0" name=""/>
        <dsp:cNvSpPr/>
      </dsp:nvSpPr>
      <dsp:spPr>
        <a:xfrm>
          <a:off x="956472" y="437486"/>
          <a:ext cx="135612" cy="13561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3429B6-727F-4E97-A0C5-F99EEEB0CD4B}">
      <dsp:nvSpPr>
        <dsp:cNvPr id="0" name=""/>
        <dsp:cNvSpPr/>
      </dsp:nvSpPr>
      <dsp:spPr>
        <a:xfrm>
          <a:off x="1051401" y="247628"/>
          <a:ext cx="135612" cy="13561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6E5D2F8-E38C-4976-84FA-1B02FEA525F1}">
      <dsp:nvSpPr>
        <dsp:cNvPr id="0" name=""/>
        <dsp:cNvSpPr/>
      </dsp:nvSpPr>
      <dsp:spPr>
        <a:xfrm>
          <a:off x="1279231" y="285600"/>
          <a:ext cx="213105" cy="21310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D16A6A-9B11-435D-A7F0-8C5D01BDF721}">
      <dsp:nvSpPr>
        <dsp:cNvPr id="0" name=""/>
        <dsp:cNvSpPr/>
      </dsp:nvSpPr>
      <dsp:spPr>
        <a:xfrm>
          <a:off x="1469089" y="76756"/>
          <a:ext cx="135612" cy="13561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1635A42-203B-4162-B5EB-C4561EE15F70}">
      <dsp:nvSpPr>
        <dsp:cNvPr id="0" name=""/>
        <dsp:cNvSpPr/>
      </dsp:nvSpPr>
      <dsp:spPr>
        <a:xfrm>
          <a:off x="1715905" y="813"/>
          <a:ext cx="135612" cy="13561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5CF35AE-11A1-4171-85B4-1001D51D22FE}">
      <dsp:nvSpPr>
        <dsp:cNvPr id="0" name=""/>
        <dsp:cNvSpPr/>
      </dsp:nvSpPr>
      <dsp:spPr>
        <a:xfrm>
          <a:off x="2019678" y="133713"/>
          <a:ext cx="135612" cy="13561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69A5CD6-02C2-46D3-8392-013E716E6CD9}">
      <dsp:nvSpPr>
        <dsp:cNvPr id="0" name=""/>
        <dsp:cNvSpPr/>
      </dsp:nvSpPr>
      <dsp:spPr>
        <a:xfrm>
          <a:off x="2209536" y="228642"/>
          <a:ext cx="213105" cy="21310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46C36E2-F290-49E9-9935-AA991D5BB1D9}">
      <dsp:nvSpPr>
        <dsp:cNvPr id="0" name=""/>
        <dsp:cNvSpPr/>
      </dsp:nvSpPr>
      <dsp:spPr>
        <a:xfrm>
          <a:off x="2475337" y="437486"/>
          <a:ext cx="135612" cy="13561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95526E-FD03-46E0-B600-26CBF7E74FC8}">
      <dsp:nvSpPr>
        <dsp:cNvPr id="0" name=""/>
        <dsp:cNvSpPr/>
      </dsp:nvSpPr>
      <dsp:spPr>
        <a:xfrm>
          <a:off x="2589252" y="646330"/>
          <a:ext cx="135612" cy="13561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E1C195-C1C8-4F60-9F2B-2269AA77D749}">
      <dsp:nvSpPr>
        <dsp:cNvPr id="0" name=""/>
        <dsp:cNvSpPr/>
      </dsp:nvSpPr>
      <dsp:spPr>
        <a:xfrm>
          <a:off x="1601990" y="260635"/>
          <a:ext cx="348718" cy="34871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EC50522-F27F-4D39-86EB-60E7CEDC6BBE}">
      <dsp:nvSpPr>
        <dsp:cNvPr id="0" name=""/>
        <dsp:cNvSpPr/>
      </dsp:nvSpPr>
      <dsp:spPr>
        <a:xfrm>
          <a:off x="861543" y="969089"/>
          <a:ext cx="135612" cy="13561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11245BC-C464-4032-8A7D-0E1774003C55}">
      <dsp:nvSpPr>
        <dsp:cNvPr id="0" name=""/>
        <dsp:cNvSpPr/>
      </dsp:nvSpPr>
      <dsp:spPr>
        <a:xfrm>
          <a:off x="975458" y="1139961"/>
          <a:ext cx="213105" cy="21310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AF4B323-A5C3-4B2C-AC41-6C854B74C966}">
      <dsp:nvSpPr>
        <dsp:cNvPr id="0" name=""/>
        <dsp:cNvSpPr/>
      </dsp:nvSpPr>
      <dsp:spPr>
        <a:xfrm>
          <a:off x="1260245" y="1291847"/>
          <a:ext cx="309972" cy="30997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7C9889D-377A-4AFB-AABE-E1C3541165A0}">
      <dsp:nvSpPr>
        <dsp:cNvPr id="0" name=""/>
        <dsp:cNvSpPr/>
      </dsp:nvSpPr>
      <dsp:spPr>
        <a:xfrm>
          <a:off x="1658947" y="1538663"/>
          <a:ext cx="135612" cy="13561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07E878A-C70B-4DA9-90F4-3B5C1AA543B3}">
      <dsp:nvSpPr>
        <dsp:cNvPr id="0" name=""/>
        <dsp:cNvSpPr/>
      </dsp:nvSpPr>
      <dsp:spPr>
        <a:xfrm>
          <a:off x="1734891" y="1291847"/>
          <a:ext cx="213105" cy="21310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4F89E7F-3CB9-47FC-A210-66C68AD4440C}">
      <dsp:nvSpPr>
        <dsp:cNvPr id="0" name=""/>
        <dsp:cNvSpPr/>
      </dsp:nvSpPr>
      <dsp:spPr>
        <a:xfrm>
          <a:off x="1924749" y="1557649"/>
          <a:ext cx="135612" cy="13561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D080D33-4658-4601-89D6-28009ED9D0A1}">
      <dsp:nvSpPr>
        <dsp:cNvPr id="0" name=""/>
        <dsp:cNvSpPr/>
      </dsp:nvSpPr>
      <dsp:spPr>
        <a:xfrm>
          <a:off x="2095621" y="1253876"/>
          <a:ext cx="309972" cy="30997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0DDC1A4-0BE9-4BCD-B0E3-FF27D4B24689}">
      <dsp:nvSpPr>
        <dsp:cNvPr id="0" name=""/>
        <dsp:cNvSpPr/>
      </dsp:nvSpPr>
      <dsp:spPr>
        <a:xfrm>
          <a:off x="2513309" y="1177933"/>
          <a:ext cx="213105" cy="21310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36026BB-C811-442A-B589-E42A13FE55FB}">
      <dsp:nvSpPr>
        <dsp:cNvPr id="0" name=""/>
        <dsp:cNvSpPr/>
      </dsp:nvSpPr>
      <dsp:spPr>
        <a:xfrm>
          <a:off x="2726415" y="285284"/>
          <a:ext cx="625861" cy="1194838"/>
        </a:xfrm>
        <a:prstGeom prst="chevron">
          <a:avLst>
            <a:gd name="adj" fmla="val 6231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4DDC173-C3C6-4C3A-AF65-2A597914D336}">
      <dsp:nvSpPr>
        <dsp:cNvPr id="0" name=""/>
        <dsp:cNvSpPr/>
      </dsp:nvSpPr>
      <dsp:spPr>
        <a:xfrm>
          <a:off x="3238483" y="285284"/>
          <a:ext cx="625861" cy="1194838"/>
        </a:xfrm>
        <a:prstGeom prst="chevron">
          <a:avLst>
            <a:gd name="adj" fmla="val 6231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D08DE81-2C9C-4214-A820-7A5E25D090D2}">
      <dsp:nvSpPr>
        <dsp:cNvPr id="0" name=""/>
        <dsp:cNvSpPr/>
      </dsp:nvSpPr>
      <dsp:spPr>
        <a:xfrm>
          <a:off x="4369552" y="200519"/>
          <a:ext cx="1450861" cy="145086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pl-PL" sz="2000" b="1" kern="1200" dirty="0" smtClean="0"/>
            <a:t>Export</a:t>
          </a:r>
          <a:endParaRPr lang="pl-PL" sz="2000" b="1" kern="1200" dirty="0"/>
        </a:p>
      </dsp:txBody>
      <dsp:txXfrm>
        <a:off x="4582026" y="412993"/>
        <a:ext cx="1025913" cy="1025913"/>
      </dsp:txXfrm>
    </dsp:sp>
    <dsp:sp modelId="{8A9222AA-F0FB-4E1B-8577-A4997B461B0D}">
      <dsp:nvSpPr>
        <dsp:cNvPr id="0" name=""/>
        <dsp:cNvSpPr/>
      </dsp:nvSpPr>
      <dsp:spPr>
        <a:xfrm flipH="1">
          <a:off x="3527165" y="1576137"/>
          <a:ext cx="3155368" cy="10997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lang="pl-PL" sz="1800" b="1" i="0" u="none" kern="1200" dirty="0"/>
        </a:p>
      </dsp:txBody>
      <dsp:txXfrm>
        <a:off x="3527165" y="1576137"/>
        <a:ext cx="3155368" cy="109978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F50D04-E82F-46BC-948F-FE5D8E4896F4}">
      <dsp:nvSpPr>
        <dsp:cNvPr id="0" name=""/>
        <dsp:cNvSpPr/>
      </dsp:nvSpPr>
      <dsp:spPr>
        <a:xfrm>
          <a:off x="836071" y="603739"/>
          <a:ext cx="3055332" cy="1061076"/>
        </a:xfrm>
        <a:prstGeom prst="ellipse">
          <a:avLst/>
        </a:prstGeom>
        <a:solidFill>
          <a:schemeClr val="accent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BD22E66-72B3-432E-AB49-6D2A90253866}">
      <dsp:nvSpPr>
        <dsp:cNvPr id="0" name=""/>
        <dsp:cNvSpPr/>
      </dsp:nvSpPr>
      <dsp:spPr>
        <a:xfrm>
          <a:off x="2072415" y="3290848"/>
          <a:ext cx="592118" cy="378956"/>
        </a:xfrm>
        <a:prstGeom prst="down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BA80B6F-454D-4BC7-8352-73F1D790B489}">
      <dsp:nvSpPr>
        <dsp:cNvPr id="0" name=""/>
        <dsp:cNvSpPr/>
      </dsp:nvSpPr>
      <dsp:spPr>
        <a:xfrm>
          <a:off x="947390" y="3505121"/>
          <a:ext cx="2842170" cy="710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0" tIns="177800" rIns="177800" bIns="177800" numCol="1" spcCol="1270" anchor="ctr" anchorCtr="0">
          <a:noAutofit/>
        </a:bodyPr>
        <a:lstStyle/>
        <a:p>
          <a:pPr lvl="0" algn="ctr" defTabSz="1111250">
            <a:lnSpc>
              <a:spcPct val="90000"/>
            </a:lnSpc>
            <a:spcBef>
              <a:spcPct val="0"/>
            </a:spcBef>
            <a:spcAft>
              <a:spcPct val="35000"/>
            </a:spcAft>
          </a:pPr>
          <a:r>
            <a:rPr lang="pl-PL" sz="2500" b="1" i="1" kern="1200" dirty="0" smtClean="0">
              <a:solidFill>
                <a:schemeClr val="tx2">
                  <a:lumMod val="75000"/>
                </a:schemeClr>
              </a:solidFill>
            </a:rPr>
            <a:t>Export </a:t>
          </a:r>
          <a:endParaRPr lang="pl-PL" sz="2500" b="1" i="1" kern="1200" dirty="0">
            <a:solidFill>
              <a:schemeClr val="tx2">
                <a:lumMod val="75000"/>
              </a:schemeClr>
            </a:solidFill>
          </a:endParaRPr>
        </a:p>
      </dsp:txBody>
      <dsp:txXfrm>
        <a:off x="947390" y="3505121"/>
        <a:ext cx="2842170" cy="710542"/>
      </dsp:txXfrm>
    </dsp:sp>
    <dsp:sp modelId="{80F6A7D8-F487-4113-9BC0-A35262EDA88A}">
      <dsp:nvSpPr>
        <dsp:cNvPr id="0" name=""/>
        <dsp:cNvSpPr/>
      </dsp:nvSpPr>
      <dsp:spPr>
        <a:xfrm>
          <a:off x="1946886" y="1746765"/>
          <a:ext cx="1065813" cy="106581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pl-PL" sz="1600" b="1" kern="1200" dirty="0" err="1" smtClean="0"/>
            <a:t>Demand</a:t>
          </a:r>
          <a:r>
            <a:rPr lang="pl-PL" sz="1600" b="1" kern="1200" dirty="0" smtClean="0"/>
            <a:t> </a:t>
          </a:r>
          <a:r>
            <a:rPr lang="pl-PL" sz="1600" b="1" kern="1200" dirty="0" err="1" smtClean="0"/>
            <a:t>factors</a:t>
          </a:r>
          <a:endParaRPr lang="pl-PL" sz="1600" b="1" kern="1200" dirty="0" smtClean="0"/>
        </a:p>
      </dsp:txBody>
      <dsp:txXfrm>
        <a:off x="2102971" y="1902850"/>
        <a:ext cx="753643" cy="753643"/>
      </dsp:txXfrm>
    </dsp:sp>
    <dsp:sp modelId="{90BBE8B6-268E-4F96-B1AB-29FE69D85286}">
      <dsp:nvSpPr>
        <dsp:cNvPr id="0" name=""/>
        <dsp:cNvSpPr/>
      </dsp:nvSpPr>
      <dsp:spPr>
        <a:xfrm>
          <a:off x="1184237" y="947168"/>
          <a:ext cx="1065813" cy="1065813"/>
        </a:xfrm>
        <a:prstGeom prst="ellipse">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pl-PL" sz="1600" b="1" kern="1200" dirty="0" smtClean="0"/>
            <a:t>Supply </a:t>
          </a:r>
          <a:r>
            <a:rPr lang="pl-PL" sz="1600" b="1" kern="1200" dirty="0" err="1" smtClean="0"/>
            <a:t>factors</a:t>
          </a:r>
          <a:endParaRPr lang="pl-PL" sz="1600" b="1" kern="1200" dirty="0" smtClean="0"/>
        </a:p>
      </dsp:txBody>
      <dsp:txXfrm>
        <a:off x="1340322" y="1103253"/>
        <a:ext cx="753643" cy="753643"/>
      </dsp:txXfrm>
    </dsp:sp>
    <dsp:sp modelId="{06DD1AF0-866F-46A7-A3F6-BD2B54E493BC}">
      <dsp:nvSpPr>
        <dsp:cNvPr id="0" name=""/>
        <dsp:cNvSpPr/>
      </dsp:nvSpPr>
      <dsp:spPr>
        <a:xfrm>
          <a:off x="710542" y="524299"/>
          <a:ext cx="3315865" cy="2652692"/>
        </a:xfrm>
        <a:prstGeom prst="funnel">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RandomtoResultProcess">
  <dgm:title val=""/>
  <dgm:desc val=""/>
  <dgm:catLst>
    <dgm:cat type="process" pri="1275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clrData>
  <dgm:layoutNode name="Name0">
    <dgm:varLst>
      <dgm:dir/>
      <dgm:animOne val="branch"/>
      <dgm:animLvl val="lvl"/>
    </dgm:varLst>
    <dgm:choose name="Name1">
      <dgm:if name="Name2" func="var" arg="dir" op="equ" val="norm">
        <dgm:alg type="lin">
          <dgm:param type="fallback" val="2D"/>
          <dgm:param type="nodeVertAlign" val="t"/>
        </dgm:alg>
      </dgm:if>
      <dgm:else name="Name3">
        <dgm:alg type="lin">
          <dgm:param type="fallback" val="2D"/>
          <dgm:param type="nodeVertAlign" val="t"/>
          <dgm:param type="linDir" val="fromR"/>
        </dgm:alg>
      </dgm:else>
    </dgm:choose>
    <dgm:shape xmlns:r="http://schemas.openxmlformats.org/officeDocument/2006/relationships" r:blip="">
      <dgm:adjLst/>
    </dgm:shape>
    <dgm:constrLst>
      <dgm:constr type="userH" refType="h" fact="2"/>
      <dgm:constr type="w" for="ch" forName="chaos" refType="userH" fact="0.681"/>
      <dgm:constr type="h" for="ch" forName="chaos" refType="userH"/>
      <dgm:constr type="w" for="ch" forName="middle" refType="userH" fact="0.6"/>
      <dgm:constr type="h" for="ch" forName="middle" refType="userH"/>
      <dgm:constr type="w" for="ch" forName="last" refType="userH" fact="0.6"/>
      <dgm:constr type="h" for="ch" forName="last" refType="userH"/>
      <dgm:constr type="w" for="ch" forName="chevronComposite1" refType="userH" fact="0.22"/>
      <dgm:constr type="h" for="ch" forName="chevronComposite1" refType="userH" fact="0.52"/>
      <dgm:constr type="w" for="ch" forName="chevronComposite2" refType="userH" fact="0.22"/>
      <dgm:constr type="h" for="ch" forName="chevronComposite2" refType="userH" fact="0.52"/>
      <dgm:constr type="w" for="ch" forName="overlap" refType="userH" fact="-0.04"/>
      <dgm:constr type="h" for="ch" forName="overlap" refType="userH" fact="0.06"/>
      <dgm:constr type="primFontSz" for="des" forName="parTx1" op="equ" val="65"/>
      <dgm:constr type="primFontSz" for="des" forName="parTxMid" refType="primFontSz" refFor="des" refForName="parTx1" op="equ"/>
      <dgm:constr type="primFontSz" for="des" forName="circleTx" refType="primFontSz" refFor="des" refForName="parTx1" op="equ"/>
      <dgm:constr type="primFontSz" for="des" forName="desTx1" op="equ" val="65"/>
      <dgm:constr type="primFontSz" for="des" forName="desTxMid" refType="primFontSz" refFor="des" refForName="desTx1" op="equ"/>
      <dgm:constr type="primFontSz" for="des" forName="desTxN" refType="primFontSz" refFor="des" refForName="desTx1" op="equ"/>
    </dgm:constrLst>
    <dgm:forEach name="Name4" axis="ch" ptType="node">
      <dgm:choose name="Name5">
        <dgm:if name="Name6" axis="self" ptType="node" func="pos" op="equ" val="1">
          <dgm:layoutNode name="chaos">
            <dgm:alg type="composite"/>
            <dgm:shape xmlns:r="http://schemas.openxmlformats.org/officeDocument/2006/relationships" r:blip="">
              <dgm:adjLst/>
            </dgm:shape>
            <dgm:presOf/>
            <dgm:constrLst>
              <dgm:constr type="ctrX" for="ch" forName="parTx1" refType="w" fact="0.5"/>
              <dgm:constr type="t" for="ch" forName="parTx1" refType="w" fact="0.32"/>
              <dgm:constr type="w" for="ch" forName="parTx1" refType="w" fact="0.88"/>
              <dgm:constr type="h" for="ch" forName="parTx1" refType="w" fact="0.29"/>
              <dgm:constr type="ctrX" for="ch" forName="desTx1" refType="w" fact="0.5"/>
              <dgm:constr type="b" for="ch" forName="desTx1" refType="h"/>
              <dgm:constr type="w" for="ch" forName="desTx1" refType="w" fact="0.88"/>
              <dgm:constr type="h" for="ch" forName="desTx1" refType="h" fact="0.37"/>
              <dgm:constr type="l" for="ch" forName="c1" refType="w" fact="0.05"/>
              <dgm:constr type="t" for="ch" forName="c1" refType="w" fact="0.23"/>
              <dgm:constr type="w" for="ch" forName="c1" refType="w" fact="0.07"/>
              <dgm:constr type="h" for="ch" forName="c1" refType="w" refFor="ch" refForName="c1"/>
              <dgm:constr type="l" for="ch" forName="c2" refType="w" fact="0.1"/>
              <dgm:constr type="t" for="ch" forName="c2" refType="w" fact="0.13"/>
              <dgm:constr type="w" for="ch" forName="c2" refType="w" fact="0.07"/>
              <dgm:constr type="h" for="ch" forName="c2" refType="w" refFor="ch" refForName="c2"/>
              <dgm:constr type="l" for="ch" forName="c3" refType="w" fact="0.22"/>
              <dgm:constr type="t" for="ch" forName="c3" refType="w" fact="0.15"/>
              <dgm:constr type="w" for="ch" forName="c3" refType="w" fact="0.11"/>
              <dgm:constr type="h" for="ch" forName="c3" refType="w" refFor="ch" refForName="c3"/>
              <dgm:constr type="l" for="ch" forName="c4" refType="w" fact="0.32"/>
              <dgm:constr type="t" for="ch" forName="c4" refType="w" fact="0.04"/>
              <dgm:constr type="w" for="ch" forName="c4" refType="w" fact="0.07"/>
              <dgm:constr type="h" for="ch" forName="c4" refType="w" refFor="ch" refForName="c4"/>
              <dgm:constr type="l" for="ch" forName="c5" refType="w" fact="0.45"/>
              <dgm:constr type="t" for="ch" forName="c5" refType="w" fact="0"/>
              <dgm:constr type="w" for="ch" forName="c5" refType="w" fact="0.07"/>
              <dgm:constr type="h" for="ch" forName="c5" refType="w" refFor="ch" refForName="c5"/>
              <dgm:constr type="l" for="ch" forName="c6" refType="w" fact="0.61"/>
              <dgm:constr type="t" for="ch" forName="c6" refType="w" fact="0.07"/>
              <dgm:constr type="w" for="ch" forName="c6" refType="w" fact="0.07"/>
              <dgm:constr type="h" for="ch" forName="c6" refType="w" refFor="ch" refForName="c6"/>
              <dgm:constr type="l" for="ch" forName="c7" refType="w" fact="0.71"/>
              <dgm:constr type="t" for="ch" forName="c7" refType="w" fact="0.12"/>
              <dgm:constr type="w" for="ch" forName="c7" refType="w" fact="0.11"/>
              <dgm:constr type="h" for="ch" forName="c7" refType="w" refFor="ch" refForName="c7"/>
              <dgm:constr type="l" for="ch" forName="c8" refType="w" fact="0.85"/>
              <dgm:constr type="t" for="ch" forName="c8" refType="w" fact="0.23"/>
              <dgm:constr type="w" for="ch" forName="c8" refType="w" fact="0.07"/>
              <dgm:constr type="h" for="ch" forName="c8" refType="w" refFor="ch" refForName="c8"/>
              <dgm:constr type="l" for="ch" forName="c9" refType="w" fact="0.91"/>
              <dgm:constr type="t" for="ch" forName="c9" refType="w" fact="0.34"/>
              <dgm:constr type="w" for="ch" forName="c9" refType="w" fact="0.07"/>
              <dgm:constr type="h" for="ch" forName="c9" refType="w" refFor="ch" refForName="c9"/>
              <dgm:constr type="l" for="ch" forName="c10" refType="w" fact="0.39"/>
              <dgm:constr type="t" for="ch" forName="c10" refType="w" fact="0.13"/>
              <dgm:constr type="w" for="ch" forName="c10" refType="w" fact="0.18"/>
              <dgm:constr type="h" for="ch" forName="c10" refType="w" refFor="ch" refForName="c10"/>
              <dgm:constr type="l" for="ch" forName="c11" refType="w" fact="0"/>
              <dgm:constr type="t" for="ch" forName="c11" refType="w" fact="0.51"/>
              <dgm:constr type="w" for="ch" forName="c11" refType="w" fact="0.07"/>
              <dgm:constr type="h" for="ch" forName="c11" refType="w" refFor="ch" refForName="c11"/>
              <dgm:constr type="l" for="ch" forName="c12" refType="w" fact="0.06"/>
              <dgm:constr type="t" for="ch" forName="c12" refType="w" fact="0.6"/>
              <dgm:constr type="w" for="ch" forName="c12" refType="w" fact="0.11"/>
              <dgm:constr type="h" for="ch" forName="c12" refType="w" refFor="ch" refForName="c12"/>
              <dgm:constr type="l" for="ch" forName="c13" refType="w" fact="0.21"/>
              <dgm:constr type="t" for="ch" forName="c13" refType="w" fact="0.68"/>
              <dgm:constr type="w" for="ch" forName="c13" refType="w" fact="0.16"/>
              <dgm:constr type="h" for="ch" forName="c13" refType="w" refFor="ch" refForName="c13"/>
              <dgm:constr type="l" for="ch" forName="c14" refType="w" fact="0.42"/>
              <dgm:constr type="t" for="ch" forName="c14" refType="w" fact="0.81"/>
              <dgm:constr type="w" for="ch" forName="c14" refType="w" fact="0.07"/>
              <dgm:constr type="h" for="ch" forName="c14" refType="w" refFor="ch" refForName="c14"/>
              <dgm:constr type="l" for="ch" forName="c15" refType="w" fact="0.46"/>
              <dgm:constr type="t" for="ch" forName="c15" refType="w" fact="0.68"/>
              <dgm:constr type="w" for="ch" forName="c15" refType="w" fact="0.11"/>
              <dgm:constr type="h" for="ch" forName="c15" refType="w" refFor="ch" refForName="c15"/>
              <dgm:constr type="l" for="ch" forName="c16" refType="w" fact="0.56"/>
              <dgm:constr type="t" for="ch" forName="c16" refType="w" fact="0.82"/>
              <dgm:constr type="w" for="ch" forName="c16" refType="w" fact="0.07"/>
              <dgm:constr type="h" for="ch" forName="c16" refType="w" refFor="ch" refForName="c16"/>
              <dgm:constr type="l" for="ch" forName="c17" refType="w" fact="0.65"/>
              <dgm:constr type="t" for="ch" forName="c17" refType="w" fact="0.66"/>
              <dgm:constr type="w" for="ch" forName="c17" refType="w" fact="0.16"/>
              <dgm:constr type="h" for="ch" forName="c17" refType="w" refFor="ch" refForName="c17"/>
              <dgm:constr type="l" for="ch" forName="c18" refType="w" fact="0.87"/>
              <dgm:constr type="t" for="ch" forName="c18" refType="w" fact="0.62"/>
              <dgm:constr type="w" for="ch" forName="c18" refType="w" fact="0.11"/>
              <dgm:constr type="h" for="ch" forName="c18" refType="w" refFor="ch" refForName="c18"/>
            </dgm:constrLst>
            <dgm:layoutNode name="parTx1"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7">
              <dgm:if name="Name8" axis="ch" ptType="node" func="cnt" op="gte" val="1">
                <dgm:layoutNode name="desTx1" styleLbl="revTx">
                  <dgm:varLst>
                    <dgm:bulletEnabled val="1"/>
                  </dgm:varLst>
                  <dgm:choose name="Name9">
                    <dgm:if name="Name10" axis="ch" ptType="node" func="cnt" op="equ" val="1">
                      <dgm:alg type="tx">
                        <dgm:param type="shpTxLTRAlignCh" val="l"/>
                      </dgm:alg>
                    </dgm:if>
                    <dgm:else name="Name11">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2"/>
            </dgm:choose>
            <dgm:layoutNode name="c1" styleLbl="node1">
              <dgm:alg type="sp"/>
              <dgm:shape xmlns:r="http://schemas.openxmlformats.org/officeDocument/2006/relationships" type="ellipse" r:blip="">
                <dgm:adjLst/>
              </dgm:shape>
              <dgm:presOf/>
            </dgm:layoutNode>
            <dgm:layoutNode name="c2" styleLbl="node1">
              <dgm:alg type="sp"/>
              <dgm:shape xmlns:r="http://schemas.openxmlformats.org/officeDocument/2006/relationships" type="ellipse" r:blip="">
                <dgm:adjLst/>
              </dgm:shape>
              <dgm:presOf/>
            </dgm:layoutNode>
            <dgm:layoutNode name="c3" styleLbl="node1">
              <dgm:alg type="sp"/>
              <dgm:shape xmlns:r="http://schemas.openxmlformats.org/officeDocument/2006/relationships" type="ellipse" r:blip="">
                <dgm:adjLst/>
              </dgm:shape>
              <dgm:presOf/>
            </dgm:layoutNode>
            <dgm:layoutNode name="c4" styleLbl="node1">
              <dgm:alg type="sp"/>
              <dgm:shape xmlns:r="http://schemas.openxmlformats.org/officeDocument/2006/relationships" type="ellipse" r:blip="">
                <dgm:adjLst/>
              </dgm:shape>
              <dgm:presOf/>
            </dgm:layoutNode>
            <dgm:layoutNode name="c5" styleLbl="node1">
              <dgm:alg type="sp"/>
              <dgm:shape xmlns:r="http://schemas.openxmlformats.org/officeDocument/2006/relationships" type="ellipse" r:blip="">
                <dgm:adjLst/>
              </dgm:shape>
              <dgm:presOf/>
            </dgm:layoutNode>
            <dgm:layoutNode name="c6" styleLbl="node1">
              <dgm:alg type="sp"/>
              <dgm:shape xmlns:r="http://schemas.openxmlformats.org/officeDocument/2006/relationships" type="ellipse" r:blip="">
                <dgm:adjLst/>
              </dgm:shape>
              <dgm:presOf/>
            </dgm:layoutNode>
            <dgm:layoutNode name="c7" styleLbl="node1">
              <dgm:alg type="sp"/>
              <dgm:shape xmlns:r="http://schemas.openxmlformats.org/officeDocument/2006/relationships" type="ellipse" r:blip="">
                <dgm:adjLst/>
              </dgm:shape>
              <dgm:presOf/>
            </dgm:layoutNode>
            <dgm:layoutNode name="c8" styleLbl="node1">
              <dgm:alg type="sp"/>
              <dgm:shape xmlns:r="http://schemas.openxmlformats.org/officeDocument/2006/relationships" type="ellipse" r:blip="">
                <dgm:adjLst/>
              </dgm:shape>
              <dgm:presOf/>
            </dgm:layoutNode>
            <dgm:layoutNode name="c9" styleLbl="node1">
              <dgm:alg type="sp"/>
              <dgm:shape xmlns:r="http://schemas.openxmlformats.org/officeDocument/2006/relationships" type="ellipse" r:blip="">
                <dgm:adjLst/>
              </dgm:shape>
              <dgm:presOf/>
            </dgm:layoutNode>
            <dgm:layoutNode name="c10" styleLbl="node1">
              <dgm:alg type="sp"/>
              <dgm:shape xmlns:r="http://schemas.openxmlformats.org/officeDocument/2006/relationships" type="ellipse" r:blip="">
                <dgm:adjLst/>
              </dgm:shape>
              <dgm:presOf/>
            </dgm:layoutNode>
            <dgm:layoutNode name="c11" styleLbl="node1">
              <dgm:alg type="sp"/>
              <dgm:shape xmlns:r="http://schemas.openxmlformats.org/officeDocument/2006/relationships" type="ellipse" r:blip="">
                <dgm:adjLst/>
              </dgm:shape>
              <dgm:presOf/>
            </dgm:layoutNode>
            <dgm:layoutNode name="c12" styleLbl="node1">
              <dgm:alg type="sp"/>
              <dgm:shape xmlns:r="http://schemas.openxmlformats.org/officeDocument/2006/relationships" type="ellipse" r:blip="">
                <dgm:adjLst/>
              </dgm:shape>
              <dgm:presOf/>
            </dgm:layoutNode>
            <dgm:layoutNode name="c13" styleLbl="node1">
              <dgm:alg type="sp"/>
              <dgm:shape xmlns:r="http://schemas.openxmlformats.org/officeDocument/2006/relationships" type="ellipse" r:blip="">
                <dgm:adjLst/>
              </dgm:shape>
              <dgm:presOf/>
            </dgm:layoutNode>
            <dgm:layoutNode name="c14" styleLbl="node1">
              <dgm:alg type="sp"/>
              <dgm:shape xmlns:r="http://schemas.openxmlformats.org/officeDocument/2006/relationships" type="ellipse" r:blip="">
                <dgm:adjLst/>
              </dgm:shape>
              <dgm:presOf/>
            </dgm:layoutNode>
            <dgm:layoutNode name="c15" styleLbl="node1">
              <dgm:alg type="sp"/>
              <dgm:shape xmlns:r="http://schemas.openxmlformats.org/officeDocument/2006/relationships" type="ellipse" r:blip="">
                <dgm:adjLst/>
              </dgm:shape>
              <dgm:presOf/>
            </dgm:layoutNode>
            <dgm:layoutNode name="c16" styleLbl="node1">
              <dgm:alg type="sp"/>
              <dgm:shape xmlns:r="http://schemas.openxmlformats.org/officeDocument/2006/relationships" type="ellipse" r:blip="">
                <dgm:adjLst/>
              </dgm:shape>
              <dgm:presOf/>
            </dgm:layoutNode>
            <dgm:layoutNode name="c17" styleLbl="node1">
              <dgm:alg type="sp"/>
              <dgm:shape xmlns:r="http://schemas.openxmlformats.org/officeDocument/2006/relationships" type="ellipse" r:blip="">
                <dgm:adjLst/>
              </dgm:shape>
              <dgm:presOf/>
            </dgm:layoutNode>
            <dgm:layoutNode name="c18" styleLbl="node1">
              <dgm:alg type="sp"/>
              <dgm:shape xmlns:r="http://schemas.openxmlformats.org/officeDocument/2006/relationships" type="ellipse" r:blip="">
                <dgm:adjLst/>
              </dgm:shape>
              <dgm:presOf/>
            </dgm:layoutNode>
          </dgm:layoutNode>
        </dgm:if>
        <dgm:if name="Name13" axis="self" ptType="node" func="revPos" op="equ" val="1">
          <dgm:layoutNode name="last">
            <dgm:alg type="composite"/>
            <dgm:shape xmlns:r="http://schemas.openxmlformats.org/officeDocument/2006/relationships" r:blip="">
              <dgm:adjLst/>
            </dgm:shape>
            <dgm:presOf/>
            <dgm:constrLst>
              <dgm:constr type="ctrX" for="ch" forName="circleTx" refType="w" fact="0.5"/>
              <dgm:constr type="t" for="ch" forName="circleTx" refType="w" fact="0.117"/>
              <dgm:constr type="w" for="ch" forName="circleTx" refType="h" refFor="ch" refForName="circleTx"/>
              <dgm:constr type="h" for="ch" forName="circleTx" refType="w" fact="0.85"/>
              <dgm:constr type="l" for="ch" forName="desTxN"/>
              <dgm:constr type="b" for="ch" forName="desTxN" refType="h"/>
              <dgm:constr type="w" for="ch" forName="desTxN" refType="w"/>
              <dgm:constr type="h" for="ch" forName="desTxN" refType="h" fact="0.37"/>
              <dgm:constr type="ctrX" for="ch" forName="spN" refType="w" fact="0.5"/>
              <dgm:constr type="t" for="ch" forName="spN"/>
              <dgm:constr type="w" for="ch" forName="spN" refType="w" fact="0.93"/>
              <dgm:constr type="h" for="ch" forName="spN" refType="h" fact="0.01"/>
            </dgm:constrLst>
            <dgm:layoutNode name="circleTx" styleLbl="node1">
              <dgm:alg type="tx"/>
              <dgm:shape xmlns:r="http://schemas.openxmlformats.org/officeDocument/2006/relationships" type="ellipse" r:blip="">
                <dgm:adjLst/>
              </dgm:shape>
              <dgm:presOf axis="self" ptType="node"/>
              <dgm:constrLst>
                <dgm:constr type="lMarg"/>
                <dgm:constr type="rMarg"/>
                <dgm:constr type="tMarg"/>
                <dgm:constr type="bMarg"/>
              </dgm:constrLst>
              <dgm:ruleLst>
                <dgm:rule type="primFontSz" val="5" fact="NaN" max="NaN"/>
              </dgm:ruleLst>
            </dgm:layoutNode>
            <dgm:choose name="Name14">
              <dgm:if name="Name15" axis="ch" ptType="node" func="cnt" op="gte" val="1">
                <dgm:layoutNode name="desTxN" styleLbl="revTx">
                  <dgm:varLst>
                    <dgm:bulletEnabled val="1"/>
                  </dgm:varLst>
                  <dgm:choose name="Name16">
                    <dgm:if name="Name17" axis="ch" ptType="node" func="cnt" op="equ" val="1">
                      <dgm:alg type="tx">
                        <dgm:param type="shpTxLTRAlignCh" val="l"/>
                      </dgm:alg>
                    </dgm:if>
                    <dgm:else name="Name18">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9"/>
            </dgm:choose>
            <dgm:layoutNode name="spN">
              <dgm:alg type="sp"/>
              <dgm:shape xmlns:r="http://schemas.openxmlformats.org/officeDocument/2006/relationships" r:blip="">
                <dgm:adjLst/>
              </dgm:shape>
              <dgm:presOf/>
            </dgm:layoutNode>
          </dgm:layoutNode>
        </dgm:if>
        <dgm:else name="Name20">
          <dgm:layoutNode name="middle">
            <dgm:alg type="composite"/>
            <dgm:shape xmlns:r="http://schemas.openxmlformats.org/officeDocument/2006/relationships" r:blip="">
              <dgm:adjLst/>
            </dgm:shape>
            <dgm:presOf/>
            <dgm:constrLst>
              <dgm:constr type="l" for="ch" forName="parTxMid"/>
              <dgm:constr type="t" for="ch" forName="parTxMid" refType="w" fact="0.167"/>
              <dgm:constr type="w" for="ch" forName="parTxMid" refType="w"/>
              <dgm:constr type="h" for="ch" forName="parTxMid" refType="w" fact="0.7"/>
              <dgm:constr type="l" for="ch" forName="desTxMid"/>
              <dgm:constr type="b" for="ch" forName="desTxMid" refType="h"/>
              <dgm:constr type="w" for="ch" forName="desTxMid" refType="w"/>
              <dgm:constr type="h" for="ch" forName="desTxMid" refType="h" fact="0.37"/>
              <dgm:constr type="ctrX" for="ch" forName="spMid" refType="w" fact="0.5"/>
              <dgm:constr type="t" for="ch" forName="spMid"/>
              <dgm:constr type="w" for="ch" forName="spMid" refType="w" fact="0.01"/>
              <dgm:constr type="h" for="ch" forName="spMid" refType="h" fact="0.01"/>
            </dgm:constrLst>
            <dgm:layoutNode name="parTxMid"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1">
              <dgm:if name="Name22" axis="ch" ptType="node" func="cnt" op="gte" val="1">
                <dgm:layoutNode name="desTxMid" styleLbl="revTx">
                  <dgm:varLst>
                    <dgm:bulletEnabled val="1"/>
                  </dgm:varLst>
                  <dgm:choose name="Name23">
                    <dgm:if name="Name24" axis="ch" ptType="node" func="cnt" op="equ" val="1">
                      <dgm:alg type="tx">
                        <dgm:param type="shpTxLTRAlignCh" val="l"/>
                      </dgm:alg>
                    </dgm:if>
                    <dgm:else name="Name25">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26"/>
            </dgm:choose>
            <dgm:layoutNode name="spMid">
              <dgm:alg type="sp"/>
              <dgm:shape xmlns:r="http://schemas.openxmlformats.org/officeDocument/2006/relationships" r:blip="">
                <dgm:adjLst/>
              </dgm:shape>
              <dgm:presOf/>
            </dgm:layoutNode>
          </dgm:layoutNode>
        </dgm:else>
      </dgm:choose>
      <dgm:forEach name="Name27" axis="followSib" ptType="sibTrans" cnt="1">
        <dgm:layoutNode name="chevronComposite1" styleLbl="alignImgPlace1">
          <dgm:alg type="composite"/>
          <dgm:shape xmlns:r="http://schemas.openxmlformats.org/officeDocument/2006/relationships" r:blip="">
            <dgm:adjLst/>
          </dgm:shape>
          <dgm:presOf/>
          <dgm:constrLst>
            <dgm:constr type="l" for="ch" forName="chevron1"/>
            <dgm:constr type="t" for="ch" forName="chevron1" refType="h" fact="0.1923"/>
            <dgm:constr type="w" for="ch" forName="chevron1" refType="w"/>
            <dgm:constr type="b" for="ch" forName="chevron1" refType="h"/>
            <dgm:constr type="l" for="ch" forName="spChevron1"/>
            <dgm:constr type="t" for="ch" forName="spChevron1"/>
            <dgm:constr type="w" for="ch" forName="spChevron1" refType="w" fact="0.01"/>
            <dgm:constr type="h" for="ch" forName="spChevron1" refType="h" fact="0.01"/>
          </dgm:constrLst>
          <dgm:layoutNode name="chevron1">
            <dgm:alg type="sp"/>
            <dgm:choose name="Name28">
              <dgm:if name="Name29" func="var" arg="dir" op="equ" val="norm">
                <dgm:shape xmlns:r="http://schemas.openxmlformats.org/officeDocument/2006/relationships" type="chevron" r:blip="">
                  <dgm:adjLst>
                    <dgm:adj idx="1" val="0.6231"/>
                  </dgm:adjLst>
                </dgm:shape>
              </dgm:if>
              <dgm:else name="Name30">
                <dgm:shape xmlns:r="http://schemas.openxmlformats.org/officeDocument/2006/relationships" rot="180" type="chevron" r:blip="">
                  <dgm:adjLst>
                    <dgm:adj idx="1" val="0.6231"/>
                  </dgm:adjLst>
                </dgm:shape>
              </dgm:else>
            </dgm:choose>
            <dgm:presOf/>
          </dgm:layoutNode>
          <dgm:layoutNode name="spChevron1">
            <dgm:alg type="sp"/>
            <dgm:shape xmlns:r="http://schemas.openxmlformats.org/officeDocument/2006/relationships" r:blip="">
              <dgm:adjLst/>
            </dgm:shape>
            <dgm:presOf/>
          </dgm:layoutNode>
        </dgm:layoutNode>
        <dgm:choose name="Name31">
          <dgm:if name="Name32" axis="root ch" ptType="all node" func="cnt" op="equ" val="2">
            <dgm:layoutNode name="overlap">
              <dgm:alg type="sp"/>
              <dgm:shape xmlns:r="http://schemas.openxmlformats.org/officeDocument/2006/relationships" r:blip="">
                <dgm:adjLst/>
              </dgm:shape>
              <dgm:presOf/>
            </dgm:layoutNode>
            <dgm:layoutNode name="chevronComposite2" styleLbl="alignImgPlace1">
              <dgm:alg type="composite"/>
              <dgm:shape xmlns:r="http://schemas.openxmlformats.org/officeDocument/2006/relationships" r:blip="">
                <dgm:adjLst/>
              </dgm:shape>
              <dgm:presOf/>
              <dgm:constrLst>
                <dgm:constr type="l" for="ch" forName="chevron2"/>
                <dgm:constr type="t" for="ch" forName="chevron2" refType="h" fact="0.1923"/>
                <dgm:constr type="w" for="ch" forName="chevron2" refType="w"/>
                <dgm:constr type="b" for="ch" forName="chevron2" refType="h"/>
                <dgm:constr type="l" for="ch" forName="spChevron2"/>
                <dgm:constr type="t" for="ch" forName="spChevron2"/>
                <dgm:constr type="w" for="ch" forName="spChevron2" refType="w" fact="0.01"/>
                <dgm:constr type="h" for="ch" forName="spChevron2" refType="h" fact="0.01"/>
              </dgm:constrLst>
              <dgm:layoutNode name="chevron2">
                <dgm:alg type="sp"/>
                <dgm:choose name="Name33">
                  <dgm:if name="Name34" func="var" arg="dir" op="equ" val="norm">
                    <dgm:shape xmlns:r="http://schemas.openxmlformats.org/officeDocument/2006/relationships" type="chevron" r:blip="">
                      <dgm:adjLst>
                        <dgm:adj idx="1" val="0.6231"/>
                      </dgm:adjLst>
                    </dgm:shape>
                  </dgm:if>
                  <dgm:else name="Name35">
                    <dgm:shape xmlns:r="http://schemas.openxmlformats.org/officeDocument/2006/relationships" rot="180" type="chevron" r:blip="">
                      <dgm:adjLst>
                        <dgm:adj idx="1" val="0.6231"/>
                      </dgm:adjLst>
                    </dgm:shape>
                  </dgm:else>
                </dgm:choose>
                <dgm:presOf/>
              </dgm:layoutNode>
              <dgm:layoutNode name="spChevron2">
                <dgm:alg type="sp"/>
                <dgm:shape xmlns:r="http://schemas.openxmlformats.org/officeDocument/2006/relationships" r:blip="">
                  <dgm:adjLst/>
                </dgm:shape>
                <dgm:presOf/>
              </dgm:layoutNode>
            </dgm:layoutNode>
          </dgm:if>
          <dgm:else name="Name36"/>
        </dgm:choos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C2DCA8-658B-48B9-8439-AF12F0142881}" type="datetimeFigureOut">
              <a:rPr lang="pl-PL" smtClean="0"/>
              <a:t>27.11.2017</a:t>
            </a:fld>
            <a:endParaRPr lang="pl-PL"/>
          </a:p>
        </p:txBody>
      </p:sp>
      <p:sp>
        <p:nvSpPr>
          <p:cNvPr id="4" name="Symbol zastępczy obrazu slajd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F65066-A403-40CB-BFE9-3FA5821EDBA4}" type="slidenum">
              <a:rPr lang="pl-PL" smtClean="0"/>
              <a:t>‹#›</a:t>
            </a:fld>
            <a:endParaRPr lang="pl-PL"/>
          </a:p>
        </p:txBody>
      </p:sp>
    </p:spTree>
    <p:extLst>
      <p:ext uri="{BB962C8B-B14F-4D97-AF65-F5344CB8AC3E}">
        <p14:creationId xmlns:p14="http://schemas.microsoft.com/office/powerpoint/2010/main" val="3609993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l-PL" dirty="0" smtClean="0">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pl-PL" dirty="0" smtClean="0"/>
              <a:t>Eksporter/Importer/Kraj tranzytowy : bezpieczeństwo podaży popytu czy transportu</a:t>
            </a:r>
          </a:p>
          <a:p>
            <a:pPr marL="0" marR="0" lvl="0" indent="0" algn="l" defTabSz="914400" rtl="0" eaLnBrk="1" fontAlgn="auto" latinLnBrk="0" hangingPunct="1">
              <a:lnSpc>
                <a:spcPct val="100000"/>
              </a:lnSpc>
              <a:spcBef>
                <a:spcPts val="0"/>
              </a:spcBef>
              <a:spcAft>
                <a:spcPts val="0"/>
              </a:spcAft>
              <a:buClrTx/>
              <a:buSzTx/>
              <a:buFontTx/>
              <a:buNone/>
              <a:tabLst/>
              <a:defRPr/>
            </a:pPr>
            <a:r>
              <a:rPr lang="pl-PL" dirty="0" smtClean="0">
                <a:sym typeface="Wingdings" panose="05000000000000000000" pitchFamily="2" charset="2"/>
              </a:rPr>
              <a:t>http://www.energycharter.org/fileadmin/DocumentsMedia/Thematic/International_Energy_Security_2015_en.pdf</a:t>
            </a:r>
          </a:p>
          <a:p>
            <a:pPr marL="0" marR="0" lvl="0" indent="0" algn="l" defTabSz="914400" rtl="0" eaLnBrk="1" fontAlgn="auto" latinLnBrk="0" hangingPunct="1">
              <a:lnSpc>
                <a:spcPct val="100000"/>
              </a:lnSpc>
              <a:spcBef>
                <a:spcPts val="0"/>
              </a:spcBef>
              <a:spcAft>
                <a:spcPts val="0"/>
              </a:spcAft>
              <a:buClrTx/>
              <a:buSzTx/>
              <a:buFontTx/>
              <a:buNone/>
              <a:tabLst/>
              <a:defRPr/>
            </a:pPr>
            <a:endParaRPr lang="pl-PL" dirty="0" smtClean="0">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pl-PL" dirty="0" smtClean="0"/>
              <a:t>M. Adelman (1993); T. </a:t>
            </a:r>
            <a:r>
              <a:rPr lang="pl-PL" dirty="0" err="1" smtClean="0"/>
              <a:t>Bohi</a:t>
            </a:r>
            <a:r>
              <a:rPr lang="pl-PL" dirty="0" smtClean="0"/>
              <a:t>, D. Toman (1995); S. Gupta (2008); E. </a:t>
            </a:r>
            <a:r>
              <a:rPr lang="pl-PL" dirty="0" err="1" smtClean="0"/>
              <a:t>Paltseva</a:t>
            </a:r>
            <a:r>
              <a:rPr lang="pl-PL" dirty="0" smtClean="0"/>
              <a:t> (2010)</a:t>
            </a:r>
          </a:p>
          <a:p>
            <a:pPr marL="0" marR="0" lvl="0" indent="0" algn="l" defTabSz="914400" rtl="0" eaLnBrk="1" fontAlgn="auto" latinLnBrk="0" hangingPunct="1">
              <a:lnSpc>
                <a:spcPct val="100000"/>
              </a:lnSpc>
              <a:spcBef>
                <a:spcPts val="0"/>
              </a:spcBef>
              <a:spcAft>
                <a:spcPts val="0"/>
              </a:spcAft>
              <a:buClrTx/>
              <a:buSzTx/>
              <a:buFontTx/>
              <a:buNone/>
              <a:tabLst/>
              <a:defRPr/>
            </a:pPr>
            <a:endParaRPr lang="pl-PL" dirty="0" smtClean="0">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pl-PL" dirty="0" smtClean="0">
                <a:sym typeface="Wingdings" panose="05000000000000000000" pitchFamily="2" charset="2"/>
              </a:rPr>
              <a:t>HHI, wskaźnik Stirlinga </a:t>
            </a:r>
          </a:p>
          <a:p>
            <a:pPr marL="0" marR="0" lvl="0" indent="0" algn="l" defTabSz="914400" rtl="0" eaLnBrk="1" fontAlgn="auto" latinLnBrk="0" hangingPunct="1">
              <a:lnSpc>
                <a:spcPct val="100000"/>
              </a:lnSpc>
              <a:spcBef>
                <a:spcPts val="0"/>
              </a:spcBef>
              <a:spcAft>
                <a:spcPts val="0"/>
              </a:spcAft>
              <a:buClrTx/>
              <a:buSzTx/>
              <a:buFontTx/>
              <a:buNone/>
              <a:tabLst/>
              <a:defRPr/>
            </a:pPr>
            <a:endParaRPr lang="pl-PL" dirty="0" smtClean="0">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pl-PL" dirty="0" smtClean="0">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pl-PL" dirty="0" smtClean="0">
                <a:sym typeface="Wingdings" panose="05000000000000000000" pitchFamily="2" charset="2"/>
              </a:rPr>
              <a:t>(Shannon-Wiener-Neumann: Neumann, 2004</a:t>
            </a:r>
          </a:p>
          <a:p>
            <a:pPr marL="0" marR="0" lvl="0" indent="0" algn="l" defTabSz="914400" rtl="0" eaLnBrk="1" fontAlgn="auto" latinLnBrk="0" hangingPunct="1">
              <a:lnSpc>
                <a:spcPct val="100000"/>
              </a:lnSpc>
              <a:spcBef>
                <a:spcPts val="0"/>
              </a:spcBef>
              <a:spcAft>
                <a:spcPts val="0"/>
              </a:spcAft>
              <a:buClrTx/>
              <a:buSzTx/>
              <a:buFontTx/>
              <a:buNone/>
              <a:tabLst/>
              <a:defRPr/>
            </a:pPr>
            <a:endParaRPr lang="pl-PL" dirty="0" smtClean="0">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“Supply and Demand Index” to better assess diversification of energy sources, diversification of imports and suppliers, the long-term political stability in origins of supply, and rates of resource depletion</a:t>
            </a:r>
            <a:endParaRPr lang="pl-PL" dirty="0" smtClean="0">
              <a:sym typeface="Wingdings" panose="05000000000000000000" pitchFamily="2" charset="2"/>
            </a:endParaRPr>
          </a:p>
          <a:p>
            <a:endParaRPr lang="pl-PL" dirty="0"/>
          </a:p>
        </p:txBody>
      </p:sp>
      <p:sp>
        <p:nvSpPr>
          <p:cNvPr id="4" name="Symbol zastępczy numeru slajdu 3"/>
          <p:cNvSpPr>
            <a:spLocks noGrp="1"/>
          </p:cNvSpPr>
          <p:nvPr>
            <p:ph type="sldNum" sz="quarter" idx="10"/>
          </p:nvPr>
        </p:nvSpPr>
        <p:spPr/>
        <p:txBody>
          <a:bodyPr/>
          <a:lstStyle/>
          <a:p>
            <a:fld id="{15F65066-A403-40CB-BFE9-3FA5821EDBA4}" type="slidenum">
              <a:rPr lang="pl-PL" smtClean="0"/>
              <a:t>2</a:t>
            </a:fld>
            <a:endParaRPr lang="pl-PL"/>
          </a:p>
        </p:txBody>
      </p:sp>
    </p:spTree>
    <p:extLst>
      <p:ext uri="{BB962C8B-B14F-4D97-AF65-F5344CB8AC3E}">
        <p14:creationId xmlns:p14="http://schemas.microsoft.com/office/powerpoint/2010/main" val="3399203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371600" y="1143000"/>
            <a:ext cx="4114800" cy="3086100"/>
          </a:xfrm>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err="1" smtClean="0"/>
              <a:t>McKinsey</a:t>
            </a:r>
            <a:r>
              <a:rPr lang="pl-PL" dirty="0" smtClean="0"/>
              <a:t> </a:t>
            </a:r>
            <a:r>
              <a:rPr lang="pl-PL" dirty="0" err="1" smtClean="0"/>
              <a:t>comment</a:t>
            </a:r>
            <a:r>
              <a:rPr lang="pl-PL" dirty="0" smtClean="0"/>
              <a:t>:</a:t>
            </a:r>
            <a:r>
              <a:rPr lang="en-GB" dirty="0" smtClean="0"/>
              <a:t> proves that energy is a key factor in industries - not only energy and energy-intensive industries but also transportation and logistics, building technologies and construction, mechanical and plant engineering or IT and IT services.</a:t>
            </a:r>
            <a:endParaRPr lang="pl-PL" dirty="0" smtClean="0">
              <a:sym typeface="Wingdings" panose="05000000000000000000" pitchFamily="2" charset="2"/>
            </a:endParaRPr>
          </a:p>
        </p:txBody>
      </p:sp>
      <p:sp>
        <p:nvSpPr>
          <p:cNvPr id="4" name="Symbol zastępczy numeru slajdu 3"/>
          <p:cNvSpPr>
            <a:spLocks noGrp="1"/>
          </p:cNvSpPr>
          <p:nvPr>
            <p:ph type="sldNum" sz="quarter" idx="10"/>
          </p:nvPr>
        </p:nvSpPr>
        <p:spPr/>
        <p:txBody>
          <a:bodyPr/>
          <a:lstStyle/>
          <a:p>
            <a:fld id="{15F65066-A403-40CB-BFE9-3FA5821EDBA4}" type="slidenum">
              <a:rPr lang="pl-PL" smtClean="0"/>
              <a:t>3</a:t>
            </a:fld>
            <a:endParaRPr lang="pl-PL"/>
          </a:p>
        </p:txBody>
      </p:sp>
    </p:spTree>
    <p:extLst>
      <p:ext uri="{BB962C8B-B14F-4D97-AF65-F5344CB8AC3E}">
        <p14:creationId xmlns:p14="http://schemas.microsoft.com/office/powerpoint/2010/main" val="15560688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b="1" dirty="0" smtClean="0"/>
              <a:t>Instytucje</a:t>
            </a:r>
          </a:p>
          <a:p>
            <a:r>
              <a:rPr lang="en-US" dirty="0" smtClean="0"/>
              <a:t>An important distinguishing aspect of the UNCTAD study is that it takes into account institutional factors. A significant role for institutional quality could have been expected at an early stage of export sector development, but, in the UNCTAD analysis, this is the case only for the 1988-1991 period. This might be explained by the difficulties in isolating the contribution of institutional factors at such a stage, because of the likelihood of their being closely related to the general macroeconomic environment and the contribution of FDI, although there is no strong statistical evidence of multicollinearity among explanatory variables. However, the analysis also seems to indicate that institutions matter more at a higher level of export per- 62 2DEVELOPING COUNTRIES IN INTERNATIONAL TRADE 2005 TRADE AND DEVELOPMENT INDEX </a:t>
            </a:r>
            <a:r>
              <a:rPr lang="en-US" dirty="0" err="1" smtClean="0"/>
              <a:t>formance</a:t>
            </a:r>
            <a:r>
              <a:rPr lang="en-US" dirty="0" smtClean="0"/>
              <a:t>. This result suggests that what appears to be essential in the overall growth process as suggested by recent research14 is only partially true for export performance. It might also suggest that institutions and macroeconomic variables are substitutable along the export development process. While the real exchange rate is an essential price competitiveness component for low performers, once macroeconomic stability has been achieved and the composition of exports is more oriented towards more capital-intensive or differentiated goods, as is most likely the case for high performers, the institutional framework comes in as an essential competitiveness ingredient. Better institutions are expected to guarantee better protection of property rights, which becomes essential as production becomes more and more capital-intensive. Better institutions are also likely to be associated with more efficient administration and in particular regulation, which could prove to be important price components in industrialized countries</a:t>
            </a:r>
            <a:endParaRPr lang="pl-PL" dirty="0"/>
          </a:p>
        </p:txBody>
      </p:sp>
      <p:sp>
        <p:nvSpPr>
          <p:cNvPr id="4" name="Symbol zastępczy numeru slajdu 3"/>
          <p:cNvSpPr>
            <a:spLocks noGrp="1"/>
          </p:cNvSpPr>
          <p:nvPr>
            <p:ph type="sldNum" sz="quarter" idx="10"/>
          </p:nvPr>
        </p:nvSpPr>
        <p:spPr/>
        <p:txBody>
          <a:bodyPr/>
          <a:lstStyle/>
          <a:p>
            <a:fld id="{15F65066-A403-40CB-BFE9-3FA5821EDBA4}" type="slidenum">
              <a:rPr lang="pl-PL" smtClean="0"/>
              <a:t>5</a:t>
            </a:fld>
            <a:endParaRPr lang="pl-PL"/>
          </a:p>
        </p:txBody>
      </p:sp>
    </p:spTree>
    <p:extLst>
      <p:ext uri="{BB962C8B-B14F-4D97-AF65-F5344CB8AC3E}">
        <p14:creationId xmlns:p14="http://schemas.microsoft.com/office/powerpoint/2010/main" val="804082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15F65066-A403-40CB-BFE9-3FA5821EDBA4}" type="slidenum">
              <a:rPr lang="pl-PL" smtClean="0"/>
              <a:t>6</a:t>
            </a:fld>
            <a:endParaRPr lang="pl-PL"/>
          </a:p>
        </p:txBody>
      </p:sp>
    </p:spTree>
    <p:extLst>
      <p:ext uri="{BB962C8B-B14F-4D97-AF65-F5344CB8AC3E}">
        <p14:creationId xmlns:p14="http://schemas.microsoft.com/office/powerpoint/2010/main" val="34946403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371600" y="1143000"/>
            <a:ext cx="4114800" cy="3086100"/>
          </a:xfrm>
        </p:spPr>
      </p:sp>
      <p:sp>
        <p:nvSpPr>
          <p:cNvPr id="3" name="Symbol zastępczy notatek 2"/>
          <p:cNvSpPr>
            <a:spLocks noGrp="1"/>
          </p:cNvSpPr>
          <p:nvPr>
            <p:ph type="body" idx="1"/>
          </p:nvPr>
        </p:nvSpPr>
        <p:spPr/>
        <p:txBody>
          <a:bodyPr/>
          <a:lstStyle/>
          <a:p>
            <a:r>
              <a:rPr lang="en-US" dirty="0" smtClean="0"/>
              <a:t>Ad (a) </a:t>
            </a:r>
            <a:r>
              <a:rPr lang="mr-IN" dirty="0" smtClean="0"/>
              <a:t>–</a:t>
            </a:r>
            <a:r>
              <a:rPr lang="en-US" dirty="0" smtClean="0"/>
              <a:t> import exposure</a:t>
            </a:r>
            <a:r>
              <a:rPr lang="en-US" baseline="0" dirty="0" smtClean="0"/>
              <a:t> effect is light</a:t>
            </a:r>
          </a:p>
          <a:p>
            <a:r>
              <a:rPr lang="en-US" baseline="0" dirty="0" smtClean="0"/>
              <a:t>Availability </a:t>
            </a:r>
            <a:r>
              <a:rPr lang="mr-IN" baseline="0" dirty="0" smtClean="0"/>
              <a:t>–</a:t>
            </a:r>
            <a:r>
              <a:rPr lang="en-US" baseline="0" dirty="0" smtClean="0"/>
              <a:t> consumption</a:t>
            </a:r>
          </a:p>
          <a:p>
            <a:r>
              <a:rPr lang="en-US" baseline="0" dirty="0" smtClean="0"/>
              <a:t>Environment - intensity</a:t>
            </a:r>
            <a:endParaRPr lang="en-US" dirty="0"/>
          </a:p>
        </p:txBody>
      </p:sp>
      <p:sp>
        <p:nvSpPr>
          <p:cNvPr id="4" name="Symbol zastępczy numeru slajdu 3"/>
          <p:cNvSpPr>
            <a:spLocks noGrp="1"/>
          </p:cNvSpPr>
          <p:nvPr>
            <p:ph type="sldNum" sz="quarter" idx="10"/>
          </p:nvPr>
        </p:nvSpPr>
        <p:spPr/>
        <p:txBody>
          <a:bodyPr/>
          <a:lstStyle/>
          <a:p>
            <a:fld id="{15F65066-A403-40CB-BFE9-3FA5821EDBA4}" type="slidenum">
              <a:rPr lang="pl-PL" smtClean="0"/>
              <a:t>7</a:t>
            </a:fld>
            <a:endParaRPr lang="pl-PL"/>
          </a:p>
        </p:txBody>
      </p:sp>
    </p:spTree>
    <p:extLst>
      <p:ext uri="{BB962C8B-B14F-4D97-AF65-F5344CB8AC3E}">
        <p14:creationId xmlns:p14="http://schemas.microsoft.com/office/powerpoint/2010/main" val="34104026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371600" y="1143000"/>
            <a:ext cx="4114800" cy="3086100"/>
          </a:xfrm>
        </p:spPr>
      </p:sp>
      <p:sp>
        <p:nvSpPr>
          <p:cNvPr id="3" name="Symbol zastępczy notatek 2"/>
          <p:cNvSpPr>
            <a:spLocks noGrp="1"/>
          </p:cNvSpPr>
          <p:nvPr>
            <p:ph type="body" idx="1"/>
          </p:nvPr>
        </p:nvSpPr>
        <p:spPr/>
        <p:txBody>
          <a:bodyPr/>
          <a:lstStyle/>
          <a:p>
            <a:r>
              <a:rPr lang="en-US" dirty="0" smtClean="0"/>
              <a:t>Ad (a) </a:t>
            </a:r>
            <a:r>
              <a:rPr lang="mr-IN" dirty="0" smtClean="0"/>
              <a:t>–</a:t>
            </a:r>
            <a:r>
              <a:rPr lang="en-US" dirty="0" smtClean="0"/>
              <a:t> import exposure</a:t>
            </a:r>
            <a:r>
              <a:rPr lang="en-US" baseline="0" dirty="0" smtClean="0"/>
              <a:t> effect is light</a:t>
            </a:r>
          </a:p>
          <a:p>
            <a:r>
              <a:rPr lang="en-US" baseline="0" dirty="0" smtClean="0"/>
              <a:t>Availability </a:t>
            </a:r>
            <a:r>
              <a:rPr lang="mr-IN" baseline="0" dirty="0" smtClean="0"/>
              <a:t>–</a:t>
            </a:r>
            <a:r>
              <a:rPr lang="en-US" baseline="0" dirty="0" smtClean="0"/>
              <a:t> consumption</a:t>
            </a:r>
          </a:p>
          <a:p>
            <a:r>
              <a:rPr lang="en-US" baseline="0" dirty="0" smtClean="0"/>
              <a:t>Environment - intensity</a:t>
            </a:r>
            <a:endParaRPr lang="en-US" dirty="0"/>
          </a:p>
        </p:txBody>
      </p:sp>
      <p:sp>
        <p:nvSpPr>
          <p:cNvPr id="4" name="Symbol zastępczy numeru slajdu 3"/>
          <p:cNvSpPr>
            <a:spLocks noGrp="1"/>
          </p:cNvSpPr>
          <p:nvPr>
            <p:ph type="sldNum" sz="quarter" idx="10"/>
          </p:nvPr>
        </p:nvSpPr>
        <p:spPr/>
        <p:txBody>
          <a:bodyPr/>
          <a:lstStyle/>
          <a:p>
            <a:fld id="{15F65066-A403-40CB-BFE9-3FA5821EDBA4}" type="slidenum">
              <a:rPr lang="pl-PL" smtClean="0"/>
              <a:t>8</a:t>
            </a:fld>
            <a:endParaRPr lang="pl-PL"/>
          </a:p>
        </p:txBody>
      </p:sp>
    </p:spTree>
    <p:extLst>
      <p:ext uri="{BB962C8B-B14F-4D97-AF65-F5344CB8AC3E}">
        <p14:creationId xmlns:p14="http://schemas.microsoft.com/office/powerpoint/2010/main" val="34104026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371600" y="1143000"/>
            <a:ext cx="4114800" cy="3086100"/>
          </a:xfrm>
        </p:spPr>
      </p:sp>
      <p:sp>
        <p:nvSpPr>
          <p:cNvPr id="3" name="Symbol zastępczy notatek 2"/>
          <p:cNvSpPr>
            <a:spLocks noGrp="1"/>
          </p:cNvSpPr>
          <p:nvPr>
            <p:ph type="body" idx="1"/>
          </p:nvPr>
        </p:nvSpPr>
        <p:spPr/>
        <p:txBody>
          <a:bodyPr/>
          <a:lstStyle/>
          <a:p>
            <a:r>
              <a:rPr lang="en-US" dirty="0" smtClean="0"/>
              <a:t>Ad (a) </a:t>
            </a:r>
            <a:r>
              <a:rPr lang="mr-IN" dirty="0" smtClean="0"/>
              <a:t>–</a:t>
            </a:r>
            <a:r>
              <a:rPr lang="en-US" dirty="0" smtClean="0"/>
              <a:t> import exposure</a:t>
            </a:r>
            <a:r>
              <a:rPr lang="en-US" baseline="0" dirty="0" smtClean="0"/>
              <a:t> effect is light</a:t>
            </a:r>
          </a:p>
          <a:p>
            <a:r>
              <a:rPr lang="en-US" baseline="0" dirty="0" smtClean="0"/>
              <a:t>Availability </a:t>
            </a:r>
            <a:r>
              <a:rPr lang="mr-IN" baseline="0" dirty="0" smtClean="0"/>
              <a:t>–</a:t>
            </a:r>
            <a:r>
              <a:rPr lang="en-US" baseline="0" dirty="0" smtClean="0"/>
              <a:t> consumption</a:t>
            </a:r>
          </a:p>
          <a:p>
            <a:r>
              <a:rPr lang="en-US" baseline="0" dirty="0" smtClean="0"/>
              <a:t>Environment - intensity</a:t>
            </a:r>
            <a:endParaRPr lang="en-US" dirty="0"/>
          </a:p>
        </p:txBody>
      </p:sp>
      <p:sp>
        <p:nvSpPr>
          <p:cNvPr id="4" name="Symbol zastępczy numeru slajdu 3"/>
          <p:cNvSpPr>
            <a:spLocks noGrp="1"/>
          </p:cNvSpPr>
          <p:nvPr>
            <p:ph type="sldNum" sz="quarter" idx="10"/>
          </p:nvPr>
        </p:nvSpPr>
        <p:spPr/>
        <p:txBody>
          <a:bodyPr/>
          <a:lstStyle/>
          <a:p>
            <a:fld id="{15F65066-A403-40CB-BFE9-3FA5821EDBA4}" type="slidenum">
              <a:rPr lang="pl-PL" smtClean="0"/>
              <a:t>9</a:t>
            </a:fld>
            <a:endParaRPr lang="pl-PL"/>
          </a:p>
        </p:txBody>
      </p:sp>
    </p:spTree>
    <p:extLst>
      <p:ext uri="{BB962C8B-B14F-4D97-AF65-F5344CB8AC3E}">
        <p14:creationId xmlns:p14="http://schemas.microsoft.com/office/powerpoint/2010/main" val="34104026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371600" y="1143000"/>
            <a:ext cx="4114800" cy="3086100"/>
          </a:xfrm>
        </p:spPr>
      </p:sp>
      <p:sp>
        <p:nvSpPr>
          <p:cNvPr id="3" name="Symbol zastępczy notatek 2"/>
          <p:cNvSpPr>
            <a:spLocks noGrp="1"/>
          </p:cNvSpPr>
          <p:nvPr>
            <p:ph type="body" idx="1"/>
          </p:nvPr>
        </p:nvSpPr>
        <p:spPr/>
        <p:txBody>
          <a:bodyPr/>
          <a:lstStyle/>
          <a:p>
            <a:r>
              <a:rPr lang="en-US" dirty="0" smtClean="0"/>
              <a:t>Ad (a) </a:t>
            </a:r>
            <a:r>
              <a:rPr lang="mr-IN" dirty="0" smtClean="0"/>
              <a:t>–</a:t>
            </a:r>
            <a:r>
              <a:rPr lang="en-US" dirty="0" smtClean="0"/>
              <a:t> import exposure</a:t>
            </a:r>
            <a:r>
              <a:rPr lang="en-US" baseline="0" dirty="0" smtClean="0"/>
              <a:t> effect is light</a:t>
            </a:r>
          </a:p>
          <a:p>
            <a:r>
              <a:rPr lang="en-US" baseline="0" dirty="0" smtClean="0"/>
              <a:t>Availability </a:t>
            </a:r>
            <a:r>
              <a:rPr lang="mr-IN" baseline="0" dirty="0" smtClean="0"/>
              <a:t>–</a:t>
            </a:r>
            <a:r>
              <a:rPr lang="en-US" baseline="0" dirty="0" smtClean="0"/>
              <a:t> consumption</a:t>
            </a:r>
          </a:p>
          <a:p>
            <a:r>
              <a:rPr lang="en-US" baseline="0" dirty="0" smtClean="0"/>
              <a:t>Environment - intensity</a:t>
            </a:r>
            <a:endParaRPr lang="en-US" dirty="0"/>
          </a:p>
        </p:txBody>
      </p:sp>
      <p:sp>
        <p:nvSpPr>
          <p:cNvPr id="4" name="Symbol zastępczy numeru slajdu 3"/>
          <p:cNvSpPr>
            <a:spLocks noGrp="1"/>
          </p:cNvSpPr>
          <p:nvPr>
            <p:ph type="sldNum" sz="quarter" idx="10"/>
          </p:nvPr>
        </p:nvSpPr>
        <p:spPr/>
        <p:txBody>
          <a:bodyPr/>
          <a:lstStyle/>
          <a:p>
            <a:fld id="{15F65066-A403-40CB-BFE9-3FA5821EDBA4}" type="slidenum">
              <a:rPr lang="pl-PL" smtClean="0"/>
              <a:t>11</a:t>
            </a:fld>
            <a:endParaRPr lang="pl-PL"/>
          </a:p>
        </p:txBody>
      </p:sp>
    </p:spTree>
    <p:extLst>
      <p:ext uri="{BB962C8B-B14F-4D97-AF65-F5344CB8AC3E}">
        <p14:creationId xmlns:p14="http://schemas.microsoft.com/office/powerpoint/2010/main" val="34104026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 styl wz. tyt.</a:t>
            </a:r>
            <a:endParaRPr lang="en-US"/>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a:p>
        </p:txBody>
      </p:sp>
      <p:sp>
        <p:nvSpPr>
          <p:cNvPr id="4" name="Symbol zastępczy daty 3"/>
          <p:cNvSpPr>
            <a:spLocks noGrp="1"/>
          </p:cNvSpPr>
          <p:nvPr>
            <p:ph type="dt" sz="half" idx="10"/>
          </p:nvPr>
        </p:nvSpPr>
        <p:spPr/>
        <p:txBody>
          <a:bodyPr/>
          <a:lstStyle/>
          <a:p>
            <a:fld id="{C8D02769-D69C-1F48-B5B9-B08216559ABD}" type="datetimeFigureOut">
              <a:rPr lang="pl-PL" smtClean="0"/>
              <a:t>27.11.2017</a:t>
            </a:fld>
            <a:endParaRPr lang="en-US"/>
          </a:p>
        </p:txBody>
      </p:sp>
      <p:sp>
        <p:nvSpPr>
          <p:cNvPr id="5" name="Symbol zastępczy stopki 4"/>
          <p:cNvSpPr>
            <a:spLocks noGrp="1"/>
          </p:cNvSpPr>
          <p:nvPr>
            <p:ph type="ftr" sz="quarter" idx="11"/>
          </p:nvPr>
        </p:nvSpPr>
        <p:spPr/>
        <p:txBody>
          <a:bodyPr/>
          <a:lstStyle/>
          <a:p>
            <a:endParaRPr lang="en-US"/>
          </a:p>
        </p:txBody>
      </p:sp>
      <p:sp>
        <p:nvSpPr>
          <p:cNvPr id="6" name="Symbol zastępczy numeru slajdu 5"/>
          <p:cNvSpPr>
            <a:spLocks noGrp="1"/>
          </p:cNvSpPr>
          <p:nvPr>
            <p:ph type="sldNum" sz="quarter" idx="12"/>
          </p:nvPr>
        </p:nvSpPr>
        <p:spPr/>
        <p:txBody>
          <a:bodyPr/>
          <a:lstStyle/>
          <a:p>
            <a:fld id="{DB189D74-B28E-034F-AFFC-95F873EFC9A6}" type="slidenum">
              <a:rPr lang="en-US" smtClean="0"/>
              <a:t>‹#›</a:t>
            </a:fld>
            <a:endParaRPr lang="en-US"/>
          </a:p>
        </p:txBody>
      </p:sp>
    </p:spTree>
    <p:extLst>
      <p:ext uri="{BB962C8B-B14F-4D97-AF65-F5344CB8AC3E}">
        <p14:creationId xmlns:p14="http://schemas.microsoft.com/office/powerpoint/2010/main" val="2800082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 styl wz. tyt.</a:t>
            </a:r>
            <a:endParaRPr lang="en-US"/>
          </a:p>
        </p:txBody>
      </p:sp>
      <p:sp>
        <p:nvSpPr>
          <p:cNvPr id="3" name="Symbol zastępczy tekst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3"/>
          <p:cNvSpPr>
            <a:spLocks noGrp="1"/>
          </p:cNvSpPr>
          <p:nvPr>
            <p:ph type="dt" sz="half" idx="10"/>
          </p:nvPr>
        </p:nvSpPr>
        <p:spPr/>
        <p:txBody>
          <a:bodyPr/>
          <a:lstStyle/>
          <a:p>
            <a:fld id="{C8D02769-D69C-1F48-B5B9-B08216559ABD}" type="datetimeFigureOut">
              <a:rPr lang="pl-PL" smtClean="0"/>
              <a:t>27.11.2017</a:t>
            </a:fld>
            <a:endParaRPr lang="en-US"/>
          </a:p>
        </p:txBody>
      </p:sp>
      <p:sp>
        <p:nvSpPr>
          <p:cNvPr id="5" name="Symbol zastępczy stopki 4"/>
          <p:cNvSpPr>
            <a:spLocks noGrp="1"/>
          </p:cNvSpPr>
          <p:nvPr>
            <p:ph type="ftr" sz="quarter" idx="11"/>
          </p:nvPr>
        </p:nvSpPr>
        <p:spPr/>
        <p:txBody>
          <a:bodyPr/>
          <a:lstStyle/>
          <a:p>
            <a:endParaRPr lang="en-US"/>
          </a:p>
        </p:txBody>
      </p:sp>
      <p:sp>
        <p:nvSpPr>
          <p:cNvPr id="6" name="Symbol zastępczy numeru slajdu 5"/>
          <p:cNvSpPr>
            <a:spLocks noGrp="1"/>
          </p:cNvSpPr>
          <p:nvPr>
            <p:ph type="sldNum" sz="quarter" idx="12"/>
          </p:nvPr>
        </p:nvSpPr>
        <p:spPr/>
        <p:txBody>
          <a:bodyPr/>
          <a:lstStyle/>
          <a:p>
            <a:fld id="{DB189D74-B28E-034F-AFFC-95F873EFC9A6}" type="slidenum">
              <a:rPr lang="en-US" smtClean="0"/>
              <a:t>‹#›</a:t>
            </a:fld>
            <a:endParaRPr lang="en-US"/>
          </a:p>
        </p:txBody>
      </p:sp>
    </p:spTree>
    <p:extLst>
      <p:ext uri="{BB962C8B-B14F-4D97-AF65-F5344CB8AC3E}">
        <p14:creationId xmlns:p14="http://schemas.microsoft.com/office/powerpoint/2010/main" val="3344962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 styl wz. tyt.</a:t>
            </a:r>
            <a:endParaRPr lang="en-US"/>
          </a:p>
        </p:txBody>
      </p:sp>
      <p:sp>
        <p:nvSpPr>
          <p:cNvPr id="3" name="Symbol zastępczy tekst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3"/>
          <p:cNvSpPr>
            <a:spLocks noGrp="1"/>
          </p:cNvSpPr>
          <p:nvPr>
            <p:ph type="dt" sz="half" idx="10"/>
          </p:nvPr>
        </p:nvSpPr>
        <p:spPr/>
        <p:txBody>
          <a:bodyPr/>
          <a:lstStyle/>
          <a:p>
            <a:fld id="{C8D02769-D69C-1F48-B5B9-B08216559ABD}" type="datetimeFigureOut">
              <a:rPr lang="pl-PL" smtClean="0"/>
              <a:t>27.11.2017</a:t>
            </a:fld>
            <a:endParaRPr lang="en-US"/>
          </a:p>
        </p:txBody>
      </p:sp>
      <p:sp>
        <p:nvSpPr>
          <p:cNvPr id="5" name="Symbol zastępczy stopki 4"/>
          <p:cNvSpPr>
            <a:spLocks noGrp="1"/>
          </p:cNvSpPr>
          <p:nvPr>
            <p:ph type="ftr" sz="quarter" idx="11"/>
          </p:nvPr>
        </p:nvSpPr>
        <p:spPr/>
        <p:txBody>
          <a:bodyPr/>
          <a:lstStyle/>
          <a:p>
            <a:endParaRPr lang="en-US"/>
          </a:p>
        </p:txBody>
      </p:sp>
      <p:sp>
        <p:nvSpPr>
          <p:cNvPr id="6" name="Symbol zastępczy numeru slajdu 5"/>
          <p:cNvSpPr>
            <a:spLocks noGrp="1"/>
          </p:cNvSpPr>
          <p:nvPr>
            <p:ph type="sldNum" sz="quarter" idx="12"/>
          </p:nvPr>
        </p:nvSpPr>
        <p:spPr/>
        <p:txBody>
          <a:bodyPr/>
          <a:lstStyle/>
          <a:p>
            <a:fld id="{DB189D74-B28E-034F-AFFC-95F873EFC9A6}" type="slidenum">
              <a:rPr lang="en-US" smtClean="0"/>
              <a:t>‹#›</a:t>
            </a:fld>
            <a:endParaRPr lang="en-US"/>
          </a:p>
        </p:txBody>
      </p:sp>
    </p:spTree>
    <p:extLst>
      <p:ext uri="{BB962C8B-B14F-4D97-AF65-F5344CB8AC3E}">
        <p14:creationId xmlns:p14="http://schemas.microsoft.com/office/powerpoint/2010/main" val="2737457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 styl wz. tyt.</a:t>
            </a:r>
            <a:endParaRPr lang="en-US"/>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3"/>
          <p:cNvSpPr>
            <a:spLocks noGrp="1"/>
          </p:cNvSpPr>
          <p:nvPr>
            <p:ph type="dt" sz="half" idx="10"/>
          </p:nvPr>
        </p:nvSpPr>
        <p:spPr/>
        <p:txBody>
          <a:bodyPr/>
          <a:lstStyle/>
          <a:p>
            <a:fld id="{C8D02769-D69C-1F48-B5B9-B08216559ABD}" type="datetimeFigureOut">
              <a:rPr lang="pl-PL" smtClean="0"/>
              <a:t>27.11.2017</a:t>
            </a:fld>
            <a:endParaRPr lang="en-US"/>
          </a:p>
        </p:txBody>
      </p:sp>
      <p:sp>
        <p:nvSpPr>
          <p:cNvPr id="5" name="Symbol zastępczy stopki 4"/>
          <p:cNvSpPr>
            <a:spLocks noGrp="1"/>
          </p:cNvSpPr>
          <p:nvPr>
            <p:ph type="ftr" sz="quarter" idx="11"/>
          </p:nvPr>
        </p:nvSpPr>
        <p:spPr/>
        <p:txBody>
          <a:bodyPr/>
          <a:lstStyle/>
          <a:p>
            <a:endParaRPr lang="en-US"/>
          </a:p>
        </p:txBody>
      </p:sp>
      <p:sp>
        <p:nvSpPr>
          <p:cNvPr id="6" name="Symbol zastępczy numeru slajdu 5"/>
          <p:cNvSpPr>
            <a:spLocks noGrp="1"/>
          </p:cNvSpPr>
          <p:nvPr>
            <p:ph type="sldNum" sz="quarter" idx="12"/>
          </p:nvPr>
        </p:nvSpPr>
        <p:spPr/>
        <p:txBody>
          <a:bodyPr/>
          <a:lstStyle/>
          <a:p>
            <a:fld id="{DB189D74-B28E-034F-AFFC-95F873EFC9A6}" type="slidenum">
              <a:rPr lang="en-US" smtClean="0"/>
              <a:t>‹#›</a:t>
            </a:fld>
            <a:endParaRPr lang="en-US"/>
          </a:p>
        </p:txBody>
      </p:sp>
    </p:spTree>
    <p:extLst>
      <p:ext uri="{BB962C8B-B14F-4D97-AF65-F5344CB8AC3E}">
        <p14:creationId xmlns:p14="http://schemas.microsoft.com/office/powerpoint/2010/main" val="2032680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 styl wz. tyt.</a:t>
            </a:r>
            <a:endParaRPr lang="en-US"/>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C8D02769-D69C-1F48-B5B9-B08216559ABD}" type="datetimeFigureOut">
              <a:rPr lang="pl-PL" smtClean="0"/>
              <a:t>27.11.2017</a:t>
            </a:fld>
            <a:endParaRPr lang="en-US"/>
          </a:p>
        </p:txBody>
      </p:sp>
      <p:sp>
        <p:nvSpPr>
          <p:cNvPr id="5" name="Symbol zastępczy stopki 4"/>
          <p:cNvSpPr>
            <a:spLocks noGrp="1"/>
          </p:cNvSpPr>
          <p:nvPr>
            <p:ph type="ftr" sz="quarter" idx="11"/>
          </p:nvPr>
        </p:nvSpPr>
        <p:spPr/>
        <p:txBody>
          <a:bodyPr/>
          <a:lstStyle/>
          <a:p>
            <a:endParaRPr lang="en-US"/>
          </a:p>
        </p:txBody>
      </p:sp>
      <p:sp>
        <p:nvSpPr>
          <p:cNvPr id="6" name="Symbol zastępczy numeru slajdu 5"/>
          <p:cNvSpPr>
            <a:spLocks noGrp="1"/>
          </p:cNvSpPr>
          <p:nvPr>
            <p:ph type="sldNum" sz="quarter" idx="12"/>
          </p:nvPr>
        </p:nvSpPr>
        <p:spPr/>
        <p:txBody>
          <a:bodyPr/>
          <a:lstStyle/>
          <a:p>
            <a:fld id="{DB189D74-B28E-034F-AFFC-95F873EFC9A6}" type="slidenum">
              <a:rPr lang="en-US" smtClean="0"/>
              <a:t>‹#›</a:t>
            </a:fld>
            <a:endParaRPr lang="en-US"/>
          </a:p>
        </p:txBody>
      </p:sp>
    </p:spTree>
    <p:extLst>
      <p:ext uri="{BB962C8B-B14F-4D97-AF65-F5344CB8AC3E}">
        <p14:creationId xmlns:p14="http://schemas.microsoft.com/office/powerpoint/2010/main" val="3054671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 styl wz. tyt.</a:t>
            </a:r>
            <a:endParaRPr lang="en-US"/>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Symbol zastępczy daty 4"/>
          <p:cNvSpPr>
            <a:spLocks noGrp="1"/>
          </p:cNvSpPr>
          <p:nvPr>
            <p:ph type="dt" sz="half" idx="10"/>
          </p:nvPr>
        </p:nvSpPr>
        <p:spPr/>
        <p:txBody>
          <a:bodyPr/>
          <a:lstStyle/>
          <a:p>
            <a:fld id="{C8D02769-D69C-1F48-B5B9-B08216559ABD}" type="datetimeFigureOut">
              <a:rPr lang="pl-PL" smtClean="0"/>
              <a:t>27.11.2017</a:t>
            </a:fld>
            <a:endParaRPr lang="en-US"/>
          </a:p>
        </p:txBody>
      </p:sp>
      <p:sp>
        <p:nvSpPr>
          <p:cNvPr id="6" name="Symbol zastępczy stopki 5"/>
          <p:cNvSpPr>
            <a:spLocks noGrp="1"/>
          </p:cNvSpPr>
          <p:nvPr>
            <p:ph type="ftr" sz="quarter" idx="11"/>
          </p:nvPr>
        </p:nvSpPr>
        <p:spPr/>
        <p:txBody>
          <a:bodyPr/>
          <a:lstStyle/>
          <a:p>
            <a:endParaRPr lang="en-US"/>
          </a:p>
        </p:txBody>
      </p:sp>
      <p:sp>
        <p:nvSpPr>
          <p:cNvPr id="7" name="Symbol zastępczy numeru slajdu 6"/>
          <p:cNvSpPr>
            <a:spLocks noGrp="1"/>
          </p:cNvSpPr>
          <p:nvPr>
            <p:ph type="sldNum" sz="quarter" idx="12"/>
          </p:nvPr>
        </p:nvSpPr>
        <p:spPr/>
        <p:txBody>
          <a:bodyPr/>
          <a:lstStyle/>
          <a:p>
            <a:fld id="{DB189D74-B28E-034F-AFFC-95F873EFC9A6}" type="slidenum">
              <a:rPr lang="en-US" smtClean="0"/>
              <a:t>‹#›</a:t>
            </a:fld>
            <a:endParaRPr lang="en-US"/>
          </a:p>
        </p:txBody>
      </p:sp>
    </p:spTree>
    <p:extLst>
      <p:ext uri="{BB962C8B-B14F-4D97-AF65-F5344CB8AC3E}">
        <p14:creationId xmlns:p14="http://schemas.microsoft.com/office/powerpoint/2010/main" val="4010290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 styl wz. tyt.</a:t>
            </a:r>
            <a:endParaRPr lang="en-US"/>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7" name="Symbol zastępczy daty 6"/>
          <p:cNvSpPr>
            <a:spLocks noGrp="1"/>
          </p:cNvSpPr>
          <p:nvPr>
            <p:ph type="dt" sz="half" idx="10"/>
          </p:nvPr>
        </p:nvSpPr>
        <p:spPr/>
        <p:txBody>
          <a:bodyPr/>
          <a:lstStyle/>
          <a:p>
            <a:fld id="{C8D02769-D69C-1F48-B5B9-B08216559ABD}" type="datetimeFigureOut">
              <a:rPr lang="pl-PL" smtClean="0"/>
              <a:t>27.11.2017</a:t>
            </a:fld>
            <a:endParaRPr lang="en-US"/>
          </a:p>
        </p:txBody>
      </p:sp>
      <p:sp>
        <p:nvSpPr>
          <p:cNvPr id="8" name="Symbol zastępczy stopki 7"/>
          <p:cNvSpPr>
            <a:spLocks noGrp="1"/>
          </p:cNvSpPr>
          <p:nvPr>
            <p:ph type="ftr" sz="quarter" idx="11"/>
          </p:nvPr>
        </p:nvSpPr>
        <p:spPr/>
        <p:txBody>
          <a:bodyPr/>
          <a:lstStyle/>
          <a:p>
            <a:endParaRPr lang="en-US"/>
          </a:p>
        </p:txBody>
      </p:sp>
      <p:sp>
        <p:nvSpPr>
          <p:cNvPr id="9" name="Symbol zastępczy numeru slajdu 8"/>
          <p:cNvSpPr>
            <a:spLocks noGrp="1"/>
          </p:cNvSpPr>
          <p:nvPr>
            <p:ph type="sldNum" sz="quarter" idx="12"/>
          </p:nvPr>
        </p:nvSpPr>
        <p:spPr/>
        <p:txBody>
          <a:bodyPr/>
          <a:lstStyle/>
          <a:p>
            <a:fld id="{DB189D74-B28E-034F-AFFC-95F873EFC9A6}" type="slidenum">
              <a:rPr lang="en-US" smtClean="0"/>
              <a:t>‹#›</a:t>
            </a:fld>
            <a:endParaRPr lang="en-US"/>
          </a:p>
        </p:txBody>
      </p:sp>
    </p:spTree>
    <p:extLst>
      <p:ext uri="{BB962C8B-B14F-4D97-AF65-F5344CB8AC3E}">
        <p14:creationId xmlns:p14="http://schemas.microsoft.com/office/powerpoint/2010/main" val="2620342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 styl wz. tyt.</a:t>
            </a:r>
            <a:endParaRPr lang="en-US"/>
          </a:p>
        </p:txBody>
      </p:sp>
      <p:sp>
        <p:nvSpPr>
          <p:cNvPr id="3" name="Symbol zastępczy daty 2"/>
          <p:cNvSpPr>
            <a:spLocks noGrp="1"/>
          </p:cNvSpPr>
          <p:nvPr>
            <p:ph type="dt" sz="half" idx="10"/>
          </p:nvPr>
        </p:nvSpPr>
        <p:spPr/>
        <p:txBody>
          <a:bodyPr/>
          <a:lstStyle/>
          <a:p>
            <a:fld id="{C8D02769-D69C-1F48-B5B9-B08216559ABD}" type="datetimeFigureOut">
              <a:rPr lang="pl-PL" smtClean="0"/>
              <a:t>27.11.2017</a:t>
            </a:fld>
            <a:endParaRPr lang="en-US"/>
          </a:p>
        </p:txBody>
      </p:sp>
      <p:sp>
        <p:nvSpPr>
          <p:cNvPr id="4" name="Symbol zastępczy stopki 3"/>
          <p:cNvSpPr>
            <a:spLocks noGrp="1"/>
          </p:cNvSpPr>
          <p:nvPr>
            <p:ph type="ftr" sz="quarter" idx="11"/>
          </p:nvPr>
        </p:nvSpPr>
        <p:spPr/>
        <p:txBody>
          <a:bodyPr/>
          <a:lstStyle/>
          <a:p>
            <a:endParaRPr lang="en-US"/>
          </a:p>
        </p:txBody>
      </p:sp>
      <p:sp>
        <p:nvSpPr>
          <p:cNvPr id="5" name="Symbol zastępczy numeru slajdu 4"/>
          <p:cNvSpPr>
            <a:spLocks noGrp="1"/>
          </p:cNvSpPr>
          <p:nvPr>
            <p:ph type="sldNum" sz="quarter" idx="12"/>
          </p:nvPr>
        </p:nvSpPr>
        <p:spPr/>
        <p:txBody>
          <a:bodyPr/>
          <a:lstStyle/>
          <a:p>
            <a:fld id="{DB189D74-B28E-034F-AFFC-95F873EFC9A6}" type="slidenum">
              <a:rPr lang="en-US" smtClean="0"/>
              <a:t>‹#›</a:t>
            </a:fld>
            <a:endParaRPr lang="en-US"/>
          </a:p>
        </p:txBody>
      </p:sp>
    </p:spTree>
    <p:extLst>
      <p:ext uri="{BB962C8B-B14F-4D97-AF65-F5344CB8AC3E}">
        <p14:creationId xmlns:p14="http://schemas.microsoft.com/office/powerpoint/2010/main" val="357773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e">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C8D02769-D69C-1F48-B5B9-B08216559ABD}" type="datetimeFigureOut">
              <a:rPr lang="pl-PL" smtClean="0"/>
              <a:t>27.11.2017</a:t>
            </a:fld>
            <a:endParaRPr lang="en-US"/>
          </a:p>
        </p:txBody>
      </p:sp>
      <p:sp>
        <p:nvSpPr>
          <p:cNvPr id="3" name="Symbol zastępczy stopki 2"/>
          <p:cNvSpPr>
            <a:spLocks noGrp="1"/>
          </p:cNvSpPr>
          <p:nvPr>
            <p:ph type="ftr" sz="quarter" idx="11"/>
          </p:nvPr>
        </p:nvSpPr>
        <p:spPr/>
        <p:txBody>
          <a:bodyPr/>
          <a:lstStyle/>
          <a:p>
            <a:endParaRPr lang="en-US"/>
          </a:p>
        </p:txBody>
      </p:sp>
      <p:sp>
        <p:nvSpPr>
          <p:cNvPr id="4" name="Symbol zastępczy numeru slajdu 3"/>
          <p:cNvSpPr>
            <a:spLocks noGrp="1"/>
          </p:cNvSpPr>
          <p:nvPr>
            <p:ph type="sldNum" sz="quarter" idx="12"/>
          </p:nvPr>
        </p:nvSpPr>
        <p:spPr/>
        <p:txBody>
          <a:bodyPr/>
          <a:lstStyle/>
          <a:p>
            <a:fld id="{DB189D74-B28E-034F-AFFC-95F873EFC9A6}" type="slidenum">
              <a:rPr lang="en-US" smtClean="0"/>
              <a:t>‹#›</a:t>
            </a:fld>
            <a:endParaRPr lang="en-US"/>
          </a:p>
        </p:txBody>
      </p:sp>
    </p:spTree>
    <p:extLst>
      <p:ext uri="{BB962C8B-B14F-4D97-AF65-F5344CB8AC3E}">
        <p14:creationId xmlns:p14="http://schemas.microsoft.com/office/powerpoint/2010/main" val="1876404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 styl wz. tyt.</a:t>
            </a:r>
            <a:endParaRPr lang="en-US"/>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C8D02769-D69C-1F48-B5B9-B08216559ABD}" type="datetimeFigureOut">
              <a:rPr lang="pl-PL" smtClean="0"/>
              <a:t>27.11.2017</a:t>
            </a:fld>
            <a:endParaRPr lang="en-US"/>
          </a:p>
        </p:txBody>
      </p:sp>
      <p:sp>
        <p:nvSpPr>
          <p:cNvPr id="6" name="Symbol zastępczy stopki 5"/>
          <p:cNvSpPr>
            <a:spLocks noGrp="1"/>
          </p:cNvSpPr>
          <p:nvPr>
            <p:ph type="ftr" sz="quarter" idx="11"/>
          </p:nvPr>
        </p:nvSpPr>
        <p:spPr/>
        <p:txBody>
          <a:bodyPr/>
          <a:lstStyle/>
          <a:p>
            <a:endParaRPr lang="en-US"/>
          </a:p>
        </p:txBody>
      </p:sp>
      <p:sp>
        <p:nvSpPr>
          <p:cNvPr id="7" name="Symbol zastępczy numeru slajdu 6"/>
          <p:cNvSpPr>
            <a:spLocks noGrp="1"/>
          </p:cNvSpPr>
          <p:nvPr>
            <p:ph type="sldNum" sz="quarter" idx="12"/>
          </p:nvPr>
        </p:nvSpPr>
        <p:spPr/>
        <p:txBody>
          <a:bodyPr/>
          <a:lstStyle/>
          <a:p>
            <a:fld id="{DB189D74-B28E-034F-AFFC-95F873EFC9A6}" type="slidenum">
              <a:rPr lang="en-US" smtClean="0"/>
              <a:t>‹#›</a:t>
            </a:fld>
            <a:endParaRPr lang="en-US"/>
          </a:p>
        </p:txBody>
      </p:sp>
    </p:spTree>
    <p:extLst>
      <p:ext uri="{BB962C8B-B14F-4D97-AF65-F5344CB8AC3E}">
        <p14:creationId xmlns:p14="http://schemas.microsoft.com/office/powerpoint/2010/main" val="2452696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 styl wz. tyt.</a:t>
            </a:r>
            <a:endParaRPr lang="en-US"/>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C8D02769-D69C-1F48-B5B9-B08216559ABD}" type="datetimeFigureOut">
              <a:rPr lang="pl-PL" smtClean="0"/>
              <a:t>27.11.2017</a:t>
            </a:fld>
            <a:endParaRPr lang="en-US"/>
          </a:p>
        </p:txBody>
      </p:sp>
      <p:sp>
        <p:nvSpPr>
          <p:cNvPr id="6" name="Symbol zastępczy stopki 5"/>
          <p:cNvSpPr>
            <a:spLocks noGrp="1"/>
          </p:cNvSpPr>
          <p:nvPr>
            <p:ph type="ftr" sz="quarter" idx="11"/>
          </p:nvPr>
        </p:nvSpPr>
        <p:spPr/>
        <p:txBody>
          <a:bodyPr/>
          <a:lstStyle/>
          <a:p>
            <a:endParaRPr lang="en-US"/>
          </a:p>
        </p:txBody>
      </p:sp>
      <p:sp>
        <p:nvSpPr>
          <p:cNvPr id="7" name="Symbol zastępczy numeru slajdu 6"/>
          <p:cNvSpPr>
            <a:spLocks noGrp="1"/>
          </p:cNvSpPr>
          <p:nvPr>
            <p:ph type="sldNum" sz="quarter" idx="12"/>
          </p:nvPr>
        </p:nvSpPr>
        <p:spPr/>
        <p:txBody>
          <a:bodyPr/>
          <a:lstStyle/>
          <a:p>
            <a:fld id="{DB189D74-B28E-034F-AFFC-95F873EFC9A6}" type="slidenum">
              <a:rPr lang="en-US" smtClean="0"/>
              <a:t>‹#›</a:t>
            </a:fld>
            <a:endParaRPr lang="en-US"/>
          </a:p>
        </p:txBody>
      </p:sp>
    </p:spTree>
    <p:extLst>
      <p:ext uri="{BB962C8B-B14F-4D97-AF65-F5344CB8AC3E}">
        <p14:creationId xmlns:p14="http://schemas.microsoft.com/office/powerpoint/2010/main" val="3865104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 styl wz. tyt.</a:t>
            </a:r>
            <a:endParaRPr lang="en-US"/>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D02769-D69C-1F48-B5B9-B08216559ABD}" type="datetimeFigureOut">
              <a:rPr lang="pl-PL" smtClean="0"/>
              <a:t>27.11.2017</a:t>
            </a:fld>
            <a:endParaRPr lang="en-US"/>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189D74-B28E-034F-AFFC-95F873EFC9A6}" type="slidenum">
              <a:rPr lang="en-US" smtClean="0"/>
              <a:t>‹#›</a:t>
            </a:fld>
            <a:endParaRPr lang="en-US"/>
          </a:p>
        </p:txBody>
      </p:sp>
    </p:spTree>
    <p:extLst>
      <p:ext uri="{BB962C8B-B14F-4D97-AF65-F5344CB8AC3E}">
        <p14:creationId xmlns:p14="http://schemas.microsoft.com/office/powerpoint/2010/main" val="40193555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pl-P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jpe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jpeg"/><Relationship Id="rId7" Type="http://schemas.openxmlformats.org/officeDocument/2006/relationships/diagramColors" Target="../diagrams/colors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jpeg"/><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2.jpeg"/><Relationship Id="rId7" Type="http://schemas.openxmlformats.org/officeDocument/2006/relationships/diagramColors" Target="../diagrams/colors4.xm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Obraz 5" descr="polski_zielony_stopka.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Tytuł 3"/>
          <p:cNvSpPr>
            <a:spLocks noGrp="1"/>
          </p:cNvSpPr>
          <p:nvPr>
            <p:ph type="ctrTitle"/>
          </p:nvPr>
        </p:nvSpPr>
        <p:spPr>
          <a:xfrm>
            <a:off x="359212" y="1070275"/>
            <a:ext cx="8423503" cy="2262113"/>
          </a:xfrm>
        </p:spPr>
        <p:txBody>
          <a:bodyPr>
            <a:noAutofit/>
          </a:bodyPr>
          <a:lstStyle/>
          <a:p>
            <a:r>
              <a:rPr lang="pl-PL" sz="3600" i="1" dirty="0" err="1" smtClean="0">
                <a:solidFill>
                  <a:schemeClr val="bg1"/>
                </a:solidFill>
                <a:latin typeface="Palatino Linotype" panose="02040502050505030304" pitchFamily="18" charset="0"/>
              </a:rPr>
              <a:t>Modelling</a:t>
            </a:r>
            <a:r>
              <a:rPr lang="pl-PL" sz="3600" i="1" dirty="0" smtClean="0">
                <a:solidFill>
                  <a:schemeClr val="bg1"/>
                </a:solidFill>
                <a:latin typeface="Palatino Linotype" panose="02040502050505030304" pitchFamily="18" charset="0"/>
              </a:rPr>
              <a:t> link </a:t>
            </a:r>
            <a:r>
              <a:rPr lang="pl-PL" sz="3600" i="1" dirty="0" err="1" smtClean="0">
                <a:solidFill>
                  <a:schemeClr val="bg1"/>
                </a:solidFill>
                <a:latin typeface="Palatino Linotype" panose="02040502050505030304" pitchFamily="18" charset="0"/>
              </a:rPr>
              <a:t>between</a:t>
            </a:r>
            <a:r>
              <a:rPr lang="pl-PL" sz="3600" i="1" dirty="0" smtClean="0">
                <a:solidFill>
                  <a:schemeClr val="bg1"/>
                </a:solidFill>
                <a:latin typeface="Palatino Linotype" panose="02040502050505030304" pitchFamily="18" charset="0"/>
              </a:rPr>
              <a:t/>
            </a:r>
            <a:br>
              <a:rPr lang="pl-PL" sz="3600" i="1" dirty="0" smtClean="0">
                <a:solidFill>
                  <a:schemeClr val="bg1"/>
                </a:solidFill>
                <a:latin typeface="Palatino Linotype" panose="02040502050505030304" pitchFamily="18" charset="0"/>
              </a:rPr>
            </a:br>
            <a:r>
              <a:rPr lang="pl-PL" sz="3600" i="1" dirty="0" err="1" smtClean="0">
                <a:solidFill>
                  <a:schemeClr val="bg1"/>
                </a:solidFill>
                <a:latin typeface="Palatino Linotype" panose="02040502050505030304" pitchFamily="18" charset="0"/>
              </a:rPr>
              <a:t>energy</a:t>
            </a:r>
            <a:r>
              <a:rPr lang="pl-PL" sz="3600" i="1" dirty="0" smtClean="0">
                <a:solidFill>
                  <a:schemeClr val="bg1"/>
                </a:solidFill>
                <a:latin typeface="Palatino Linotype" panose="02040502050505030304" pitchFamily="18" charset="0"/>
              </a:rPr>
              <a:t> </a:t>
            </a:r>
            <a:r>
              <a:rPr lang="pl-PL" sz="3600" i="1" dirty="0" err="1" smtClean="0">
                <a:solidFill>
                  <a:schemeClr val="bg1"/>
                </a:solidFill>
                <a:latin typeface="Palatino Linotype" panose="02040502050505030304" pitchFamily="18" charset="0"/>
              </a:rPr>
              <a:t>security</a:t>
            </a:r>
            <a:r>
              <a:rPr lang="pl-PL" sz="3600" i="1" dirty="0" smtClean="0">
                <a:solidFill>
                  <a:schemeClr val="bg1"/>
                </a:solidFill>
                <a:latin typeface="Palatino Linotype" panose="02040502050505030304" pitchFamily="18" charset="0"/>
              </a:rPr>
              <a:t> and </a:t>
            </a:r>
            <a:r>
              <a:rPr lang="pl-PL" sz="3600" i="1" dirty="0" err="1" smtClean="0">
                <a:solidFill>
                  <a:schemeClr val="bg1"/>
                </a:solidFill>
                <a:latin typeface="Palatino Linotype" panose="02040502050505030304" pitchFamily="18" charset="0"/>
              </a:rPr>
              <a:t>international</a:t>
            </a:r>
            <a:r>
              <a:rPr lang="pl-PL" sz="3600" i="1" dirty="0" smtClean="0">
                <a:solidFill>
                  <a:schemeClr val="bg1"/>
                </a:solidFill>
                <a:latin typeface="Palatino Linotype" panose="02040502050505030304" pitchFamily="18" charset="0"/>
              </a:rPr>
              <a:t> competitiveness</a:t>
            </a:r>
            <a:endParaRPr lang="pl-PL" sz="3600" i="1" dirty="0">
              <a:solidFill>
                <a:schemeClr val="bg1"/>
              </a:solidFill>
              <a:latin typeface="Palatino Linotype" panose="02040502050505030304" pitchFamily="18" charset="0"/>
            </a:endParaRPr>
          </a:p>
        </p:txBody>
      </p:sp>
      <p:sp>
        <p:nvSpPr>
          <p:cNvPr id="5" name="Podtytuł 4"/>
          <p:cNvSpPr>
            <a:spLocks noGrp="1"/>
          </p:cNvSpPr>
          <p:nvPr>
            <p:ph type="subTitle" idx="1"/>
          </p:nvPr>
        </p:nvSpPr>
        <p:spPr>
          <a:xfrm>
            <a:off x="1376450" y="3655712"/>
            <a:ext cx="6400800" cy="1503612"/>
          </a:xfrm>
        </p:spPr>
        <p:txBody>
          <a:bodyPr>
            <a:normAutofit fontScale="92500" lnSpcReduction="10000"/>
          </a:bodyPr>
          <a:lstStyle/>
          <a:p>
            <a:r>
              <a:rPr lang="pl-PL" sz="1700" dirty="0" smtClean="0">
                <a:solidFill>
                  <a:schemeClr val="bg1"/>
                </a:solidFill>
                <a:latin typeface="Palatino Linotype" panose="02040502050505030304" pitchFamily="18" charset="0"/>
              </a:rPr>
              <a:t>Honorata Łukaszewska, </a:t>
            </a:r>
            <a:r>
              <a:rPr lang="pl-PL" sz="1700" dirty="0" err="1" smtClean="0">
                <a:solidFill>
                  <a:schemeClr val="bg1"/>
                </a:solidFill>
                <a:latin typeface="Palatino Linotype" panose="02040502050505030304" pitchFamily="18" charset="0"/>
              </a:rPr>
              <a:t>PhD</a:t>
            </a:r>
            <a:endParaRPr lang="pl-PL" sz="1700" dirty="0" smtClean="0">
              <a:solidFill>
                <a:schemeClr val="bg1"/>
              </a:solidFill>
              <a:latin typeface="Palatino Linotype" panose="02040502050505030304" pitchFamily="18" charset="0"/>
            </a:endParaRPr>
          </a:p>
          <a:p>
            <a:r>
              <a:rPr lang="pl-PL" sz="1700" dirty="0" smtClean="0">
                <a:solidFill>
                  <a:schemeClr val="bg1"/>
                </a:solidFill>
                <a:latin typeface="Palatino Linotype" panose="02040502050505030304" pitchFamily="18" charset="0"/>
              </a:rPr>
              <a:t>Eliza Przeździecka, </a:t>
            </a:r>
            <a:r>
              <a:rPr lang="pl-PL" sz="1700" dirty="0" err="1" smtClean="0">
                <a:solidFill>
                  <a:schemeClr val="bg1"/>
                </a:solidFill>
                <a:latin typeface="Palatino Linotype" panose="02040502050505030304" pitchFamily="18" charset="0"/>
              </a:rPr>
              <a:t>PhD</a:t>
            </a:r>
            <a:endParaRPr lang="pl-PL" sz="1700" dirty="0" smtClean="0">
              <a:solidFill>
                <a:schemeClr val="bg1"/>
              </a:solidFill>
              <a:latin typeface="Palatino Linotype" panose="02040502050505030304" pitchFamily="18" charset="0"/>
            </a:endParaRPr>
          </a:p>
          <a:p>
            <a:endParaRPr lang="pl-PL" sz="2000" dirty="0" smtClean="0">
              <a:solidFill>
                <a:schemeClr val="bg1"/>
              </a:solidFill>
              <a:latin typeface="Palatino Linotype" panose="02040502050505030304" pitchFamily="18" charset="0"/>
            </a:endParaRPr>
          </a:p>
          <a:p>
            <a:r>
              <a:rPr lang="pl-PL" sz="1700" dirty="0" err="1" smtClean="0">
                <a:solidFill>
                  <a:schemeClr val="bg1"/>
                </a:solidFill>
                <a:latin typeface="Palatino Linotype" panose="02040502050505030304" pitchFamily="18" charset="0"/>
              </a:rPr>
              <a:t>Institute</a:t>
            </a:r>
            <a:r>
              <a:rPr lang="pl-PL" sz="1700" dirty="0" smtClean="0">
                <a:solidFill>
                  <a:schemeClr val="bg1"/>
                </a:solidFill>
                <a:latin typeface="Palatino Linotype" panose="02040502050505030304" pitchFamily="18" charset="0"/>
              </a:rPr>
              <a:t> of International </a:t>
            </a:r>
            <a:r>
              <a:rPr lang="pl-PL" sz="1700" dirty="0" err="1" smtClean="0">
                <a:solidFill>
                  <a:schemeClr val="bg1"/>
                </a:solidFill>
                <a:latin typeface="Palatino Linotype" panose="02040502050505030304" pitchFamily="18" charset="0"/>
              </a:rPr>
              <a:t>Economics</a:t>
            </a:r>
            <a:endParaRPr lang="pl-PL" sz="1700" dirty="0" smtClean="0">
              <a:solidFill>
                <a:schemeClr val="bg1"/>
              </a:solidFill>
              <a:latin typeface="Palatino Linotype" panose="02040502050505030304" pitchFamily="18" charset="0"/>
            </a:endParaRPr>
          </a:p>
          <a:p>
            <a:r>
              <a:rPr lang="pl-PL" sz="1700" dirty="0" smtClean="0">
                <a:solidFill>
                  <a:schemeClr val="bg1"/>
                </a:solidFill>
                <a:latin typeface="Palatino Linotype" panose="02040502050505030304" pitchFamily="18" charset="0"/>
              </a:rPr>
              <a:t>Collegium of World </a:t>
            </a:r>
            <a:r>
              <a:rPr lang="pl-PL" sz="1700" dirty="0" err="1" smtClean="0">
                <a:solidFill>
                  <a:schemeClr val="bg1"/>
                </a:solidFill>
                <a:latin typeface="Palatino Linotype" panose="02040502050505030304" pitchFamily="18" charset="0"/>
              </a:rPr>
              <a:t>Economy</a:t>
            </a:r>
            <a:endParaRPr lang="pl-PL" sz="1700" dirty="0" smtClean="0">
              <a:solidFill>
                <a:schemeClr val="bg1"/>
              </a:solidFill>
              <a:latin typeface="Palatino Linotype" panose="02040502050505030304" pitchFamily="18" charset="0"/>
            </a:endParaRPr>
          </a:p>
          <a:p>
            <a:endParaRPr lang="pl-PL" sz="1300" dirty="0">
              <a:solidFill>
                <a:schemeClr val="bg1"/>
              </a:solidFill>
              <a:latin typeface="Palatino Linotype" panose="02040502050505030304" pitchFamily="18" charset="0"/>
            </a:endParaRPr>
          </a:p>
          <a:p>
            <a:endParaRPr lang="pl-PL" sz="2000" dirty="0">
              <a:solidFill>
                <a:schemeClr val="bg1"/>
              </a:solidFill>
              <a:latin typeface="Palatino Linotype" panose="02040502050505030304" pitchFamily="18" charset="0"/>
            </a:endParaRPr>
          </a:p>
        </p:txBody>
      </p:sp>
      <p:sp>
        <p:nvSpPr>
          <p:cNvPr id="6" name="Podtytuł 4"/>
          <p:cNvSpPr txBox="1">
            <a:spLocks/>
          </p:cNvSpPr>
          <p:nvPr/>
        </p:nvSpPr>
        <p:spPr>
          <a:xfrm>
            <a:off x="1363621" y="5536382"/>
            <a:ext cx="6400800" cy="479818"/>
          </a:xfrm>
          <a:prstGeom prst="rect">
            <a:avLst/>
          </a:prstGeom>
        </p:spPr>
        <p:txBody>
          <a:bodyPr vert="horz" lIns="91440" tIns="45720" rIns="91440" bIns="45720" rtlCol="0">
            <a:normAutofit fontScale="92500" lnSpcReduction="1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1400" dirty="0" smtClean="0">
                <a:solidFill>
                  <a:schemeClr val="bg1"/>
                </a:solidFill>
                <a:latin typeface="Palatino Linotype"/>
                <a:cs typeface="Palatino Linotype"/>
              </a:rPr>
              <a:t>The </a:t>
            </a:r>
            <a:r>
              <a:rPr lang="en-US" sz="1400" dirty="0">
                <a:solidFill>
                  <a:schemeClr val="bg1"/>
                </a:solidFill>
                <a:latin typeface="Palatino Linotype"/>
                <a:cs typeface="Palatino Linotype"/>
              </a:rPr>
              <a:t>5th Polish </a:t>
            </a:r>
            <a:r>
              <a:rPr lang="en-US" sz="1400" dirty="0" err="1">
                <a:solidFill>
                  <a:schemeClr val="bg1"/>
                </a:solidFill>
                <a:latin typeface="Palatino Linotype"/>
                <a:cs typeface="Palatino Linotype"/>
              </a:rPr>
              <a:t>Stata</a:t>
            </a:r>
            <a:r>
              <a:rPr lang="en-US" sz="1400" dirty="0">
                <a:solidFill>
                  <a:schemeClr val="bg1"/>
                </a:solidFill>
                <a:latin typeface="Palatino Linotype"/>
                <a:cs typeface="Palatino Linotype"/>
              </a:rPr>
              <a:t> Users Group Meeting</a:t>
            </a:r>
            <a:r>
              <a:rPr lang="pl-PL" sz="1300" dirty="0" smtClean="0">
                <a:solidFill>
                  <a:schemeClr val="bg1"/>
                </a:solidFill>
                <a:latin typeface="Palatino Linotype"/>
                <a:cs typeface="Palatino Linotype"/>
              </a:rPr>
              <a:t> </a:t>
            </a:r>
          </a:p>
          <a:p>
            <a:r>
              <a:rPr lang="pl-PL" sz="1300" dirty="0" err="1" smtClean="0">
                <a:solidFill>
                  <a:schemeClr val="bg1"/>
                </a:solidFill>
                <a:latin typeface="Palatino Linotype"/>
                <a:cs typeface="Palatino Linotype"/>
              </a:rPr>
              <a:t>Warsaw</a:t>
            </a:r>
            <a:r>
              <a:rPr lang="pl-PL" sz="1300" dirty="0" smtClean="0">
                <a:solidFill>
                  <a:schemeClr val="bg1"/>
                </a:solidFill>
                <a:latin typeface="Palatino Linotype"/>
                <a:cs typeface="Palatino Linotype"/>
              </a:rPr>
              <a:t>, SGH, 27/11/2017</a:t>
            </a:r>
          </a:p>
          <a:p>
            <a:endParaRPr lang="pl-PL" sz="2000" dirty="0">
              <a:solidFill>
                <a:schemeClr val="bg1"/>
              </a:solidFill>
              <a:latin typeface="Palatino Linotype"/>
              <a:cs typeface="Palatino Linotype"/>
            </a:endParaRPr>
          </a:p>
        </p:txBody>
      </p:sp>
    </p:spTree>
    <p:extLst>
      <p:ext uri="{BB962C8B-B14F-4D97-AF65-F5344CB8AC3E}">
        <p14:creationId xmlns:p14="http://schemas.microsoft.com/office/powerpoint/2010/main" val="20204244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a 2"/>
          <p:cNvGraphicFramePr>
            <a:graphicFrameLocks noGrp="1"/>
          </p:cNvGraphicFramePr>
          <p:nvPr>
            <p:extLst/>
          </p:nvPr>
        </p:nvGraphicFramePr>
        <p:xfrm>
          <a:off x="895050" y="-4"/>
          <a:ext cx="7015238" cy="6858003"/>
        </p:xfrm>
        <a:graphic>
          <a:graphicData uri="http://schemas.openxmlformats.org/drawingml/2006/table">
            <a:tbl>
              <a:tblPr/>
              <a:tblGrid>
                <a:gridCol w="1426605">
                  <a:extLst>
                    <a:ext uri="{9D8B030D-6E8A-4147-A177-3AD203B41FA5}">
                      <a16:colId xmlns:a16="http://schemas.microsoft.com/office/drawing/2014/main" val="20000"/>
                    </a:ext>
                  </a:extLst>
                </a:gridCol>
                <a:gridCol w="1177933">
                  <a:extLst>
                    <a:ext uri="{9D8B030D-6E8A-4147-A177-3AD203B41FA5}">
                      <a16:colId xmlns:a16="http://schemas.microsoft.com/office/drawing/2014/main" val="20001"/>
                    </a:ext>
                  </a:extLst>
                </a:gridCol>
                <a:gridCol w="955433">
                  <a:extLst>
                    <a:ext uri="{9D8B030D-6E8A-4147-A177-3AD203B41FA5}">
                      <a16:colId xmlns:a16="http://schemas.microsoft.com/office/drawing/2014/main" val="20002"/>
                    </a:ext>
                  </a:extLst>
                </a:gridCol>
                <a:gridCol w="889991">
                  <a:extLst>
                    <a:ext uri="{9D8B030D-6E8A-4147-A177-3AD203B41FA5}">
                      <a16:colId xmlns:a16="http://schemas.microsoft.com/office/drawing/2014/main" val="20003"/>
                    </a:ext>
                  </a:extLst>
                </a:gridCol>
                <a:gridCol w="837642">
                  <a:extLst>
                    <a:ext uri="{9D8B030D-6E8A-4147-A177-3AD203B41FA5}">
                      <a16:colId xmlns:a16="http://schemas.microsoft.com/office/drawing/2014/main" val="20004"/>
                    </a:ext>
                  </a:extLst>
                </a:gridCol>
                <a:gridCol w="746023">
                  <a:extLst>
                    <a:ext uri="{9D8B030D-6E8A-4147-A177-3AD203B41FA5}">
                      <a16:colId xmlns:a16="http://schemas.microsoft.com/office/drawing/2014/main" val="20005"/>
                    </a:ext>
                  </a:extLst>
                </a:gridCol>
                <a:gridCol w="981611">
                  <a:extLst>
                    <a:ext uri="{9D8B030D-6E8A-4147-A177-3AD203B41FA5}">
                      <a16:colId xmlns:a16="http://schemas.microsoft.com/office/drawing/2014/main" val="20006"/>
                    </a:ext>
                  </a:extLst>
                </a:gridCol>
              </a:tblGrid>
              <a:tr h="185099">
                <a:tc>
                  <a:txBody>
                    <a:bodyPr/>
                    <a:lstStyle/>
                    <a:p>
                      <a:pPr algn="l" fontAlgn="ctr"/>
                      <a:r>
                        <a:rPr lang="cs-CZ" sz="1100" b="0" i="1" u="none" strike="noStrike" dirty="0">
                          <a:solidFill>
                            <a:srgbClr val="000000"/>
                          </a:solidFill>
                          <a:effectLst/>
                          <a:latin typeface="Calibri"/>
                        </a:rPr>
                        <a:t> </a:t>
                      </a:r>
                    </a:p>
                  </a:txBody>
                  <a:tcPr marL="6004" marR="6004" marT="600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cs-CZ" sz="1100" b="0" i="0" u="none" strike="noStrike" dirty="0" smtClean="0">
                          <a:solidFill>
                            <a:srgbClr val="000000"/>
                          </a:solidFill>
                          <a:effectLst/>
                          <a:latin typeface="Calibri"/>
                        </a:rPr>
                        <a:t>(1)</a:t>
                      </a:r>
                      <a:endParaRPr lang="cs-CZ" sz="1100" b="0" i="0" u="none" strike="noStrike" dirty="0">
                        <a:solidFill>
                          <a:srgbClr val="000000"/>
                        </a:solidFill>
                        <a:effectLst/>
                        <a:latin typeface="Calibri"/>
                      </a:endParaRPr>
                    </a:p>
                  </a:txBody>
                  <a:tcPr marL="6004" marR="6004" marT="600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cs-CZ" sz="1100" b="0" i="0" u="none" strike="noStrike" dirty="0" smtClean="0">
                          <a:solidFill>
                            <a:srgbClr val="000000"/>
                          </a:solidFill>
                          <a:effectLst/>
                          <a:latin typeface="Calibri"/>
                        </a:rPr>
                        <a:t>(2)</a:t>
                      </a:r>
                      <a:endParaRPr lang="cs-CZ" sz="1100" b="0" i="0" u="none" strike="noStrike" dirty="0">
                        <a:solidFill>
                          <a:srgbClr val="000000"/>
                        </a:solidFill>
                        <a:effectLst/>
                        <a:latin typeface="Calibri"/>
                      </a:endParaRPr>
                    </a:p>
                  </a:txBody>
                  <a:tcPr marL="6004" marR="6004" marT="600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cs-CZ" sz="1100" b="0" i="0" u="none" strike="noStrike" dirty="0" smtClean="0">
                          <a:solidFill>
                            <a:srgbClr val="000000"/>
                          </a:solidFill>
                          <a:effectLst/>
                          <a:latin typeface="Calibri"/>
                        </a:rPr>
                        <a:t>(3)</a:t>
                      </a:r>
                      <a:endParaRPr lang="cs-CZ" sz="1100" b="0" i="0" u="none" strike="noStrike" dirty="0">
                        <a:solidFill>
                          <a:srgbClr val="000000"/>
                        </a:solidFill>
                        <a:effectLst/>
                        <a:latin typeface="Calibri"/>
                      </a:endParaRPr>
                    </a:p>
                  </a:txBody>
                  <a:tcPr marL="6004" marR="6004" marT="600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cs-CZ" sz="1100" b="0" i="0" u="none" strike="noStrike" dirty="0" smtClean="0">
                          <a:solidFill>
                            <a:srgbClr val="000000"/>
                          </a:solidFill>
                          <a:effectLst/>
                          <a:latin typeface="Calibri"/>
                        </a:rPr>
                        <a:t>(4)</a:t>
                      </a:r>
                      <a:endParaRPr lang="cs-CZ" sz="1100" b="0" i="0" u="none" strike="noStrike" dirty="0">
                        <a:solidFill>
                          <a:srgbClr val="000000"/>
                        </a:solidFill>
                        <a:effectLst/>
                        <a:latin typeface="Calibri"/>
                      </a:endParaRPr>
                    </a:p>
                  </a:txBody>
                  <a:tcPr marL="6004" marR="6004" marT="600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cs-CZ" sz="1100" b="0" i="0" u="none" strike="noStrike" dirty="0" smtClean="0">
                          <a:solidFill>
                            <a:srgbClr val="000000"/>
                          </a:solidFill>
                          <a:effectLst/>
                          <a:latin typeface="Calibri"/>
                        </a:rPr>
                        <a:t>(5)</a:t>
                      </a:r>
                      <a:endParaRPr lang="cs-CZ" sz="1100" b="0" i="0" u="none" strike="noStrike" dirty="0">
                        <a:solidFill>
                          <a:srgbClr val="000000"/>
                        </a:solidFill>
                        <a:effectLst/>
                        <a:latin typeface="Calibri"/>
                      </a:endParaRPr>
                    </a:p>
                  </a:txBody>
                  <a:tcPr marL="6004" marR="6004" marT="600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cs-CZ" sz="1100" b="0" i="0" u="none" strike="noStrike" dirty="0" smtClean="0">
                          <a:solidFill>
                            <a:srgbClr val="000000"/>
                          </a:solidFill>
                          <a:effectLst/>
                          <a:latin typeface="Calibri"/>
                        </a:rPr>
                        <a:t>(6)</a:t>
                      </a:r>
                      <a:endParaRPr lang="cs-CZ" sz="1100" b="0" i="0" u="none" strike="noStrike" dirty="0">
                        <a:solidFill>
                          <a:srgbClr val="000000"/>
                        </a:solidFill>
                        <a:effectLst/>
                        <a:latin typeface="Calibri"/>
                      </a:endParaRPr>
                    </a:p>
                  </a:txBody>
                  <a:tcPr marL="6004" marR="6004" marT="6004"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0"/>
                  </a:ext>
                </a:extLst>
              </a:tr>
              <a:tr h="185099">
                <a:tc>
                  <a:txBody>
                    <a:bodyPr/>
                    <a:lstStyle/>
                    <a:p>
                      <a:pPr algn="l" fontAlgn="ctr"/>
                      <a:endParaRPr lang="cs-CZ" sz="1100" b="0" i="1" u="none" strike="noStrike">
                        <a:solidFill>
                          <a:srgbClr val="000000"/>
                        </a:solidFill>
                        <a:effectLst/>
                        <a:latin typeface="Calibri"/>
                      </a:endParaRPr>
                    </a:p>
                  </a:txBody>
                  <a:tcPr marL="6004" marR="6004" marT="600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cs-CZ" sz="1100" b="0" i="1" u="none" strike="noStrike">
                          <a:solidFill>
                            <a:srgbClr val="000000"/>
                          </a:solidFill>
                          <a:effectLst/>
                          <a:latin typeface="Calibri"/>
                        </a:rPr>
                        <a:t>le_intrm</a:t>
                      </a:r>
                    </a:p>
                  </a:txBody>
                  <a:tcPr marL="6004" marR="6004" marT="600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cs-CZ" sz="1100" b="0" i="1" u="none" strike="noStrike">
                          <a:solidFill>
                            <a:srgbClr val="000000"/>
                          </a:solidFill>
                          <a:effectLst/>
                          <a:latin typeface="Calibri"/>
                        </a:rPr>
                        <a:t>le_intrm</a:t>
                      </a:r>
                    </a:p>
                  </a:txBody>
                  <a:tcPr marL="6004" marR="6004" marT="600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cs-CZ" sz="1100" b="0" i="1" u="none" strike="noStrike">
                          <a:solidFill>
                            <a:srgbClr val="000000"/>
                          </a:solidFill>
                          <a:effectLst/>
                          <a:latin typeface="Calibri"/>
                        </a:rPr>
                        <a:t>le_cons</a:t>
                      </a:r>
                    </a:p>
                  </a:txBody>
                  <a:tcPr marL="6004" marR="6004" marT="600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cs-CZ" sz="1100" b="0" i="1" u="none" strike="noStrike">
                          <a:solidFill>
                            <a:srgbClr val="000000"/>
                          </a:solidFill>
                          <a:effectLst/>
                          <a:latin typeface="Calibri"/>
                        </a:rPr>
                        <a:t>le_cons</a:t>
                      </a:r>
                    </a:p>
                  </a:txBody>
                  <a:tcPr marL="6004" marR="6004" marT="600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cs-CZ" sz="1100" b="0" i="1" u="none" strike="noStrike">
                          <a:solidFill>
                            <a:srgbClr val="000000"/>
                          </a:solidFill>
                          <a:effectLst/>
                          <a:latin typeface="Calibri"/>
                        </a:rPr>
                        <a:t>le_cap</a:t>
                      </a:r>
                    </a:p>
                  </a:txBody>
                  <a:tcPr marL="6004" marR="6004" marT="600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cs-CZ" sz="1100" b="0" i="1" u="none" strike="noStrike">
                          <a:solidFill>
                            <a:srgbClr val="000000"/>
                          </a:solidFill>
                          <a:effectLst/>
                          <a:latin typeface="Calibri"/>
                        </a:rPr>
                        <a:t>le_cap</a:t>
                      </a:r>
                    </a:p>
                  </a:txBody>
                  <a:tcPr marL="6004" marR="6004" marT="6004"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85099">
                <a:tc>
                  <a:txBody>
                    <a:bodyPr/>
                    <a:lstStyle/>
                    <a:p>
                      <a:pPr algn="l" fontAlgn="ctr"/>
                      <a:r>
                        <a:rPr lang="cs-CZ" sz="1100" b="0" i="1" u="none" strike="noStrike">
                          <a:solidFill>
                            <a:srgbClr val="000000"/>
                          </a:solidFill>
                          <a:effectLst/>
                          <a:latin typeface="Calibri"/>
                        </a:rPr>
                        <a:t>lgdppc</a:t>
                      </a:r>
                    </a:p>
                  </a:txBody>
                  <a:tcPr marL="6004" marR="6004" marT="600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cs-CZ" sz="1100" b="0" i="0" u="none" strike="noStrike">
                          <a:solidFill>
                            <a:srgbClr val="000000"/>
                          </a:solidFill>
                          <a:effectLst/>
                          <a:latin typeface="Calibri"/>
                        </a:rPr>
                        <a:t>1.971</a:t>
                      </a:r>
                      <a:r>
                        <a:rPr lang="cs-CZ" sz="1100" b="0" i="0" u="none" strike="noStrike" baseline="30000">
                          <a:solidFill>
                            <a:srgbClr val="000000"/>
                          </a:solidFill>
                          <a:effectLst/>
                          <a:latin typeface="Calibri"/>
                        </a:rPr>
                        <a:t>***</a:t>
                      </a:r>
                      <a:endParaRPr lang="cs-CZ" sz="1100" b="0" i="0" u="none" strike="noStrike">
                        <a:solidFill>
                          <a:srgbClr val="000000"/>
                        </a:solidFill>
                        <a:effectLst/>
                        <a:latin typeface="Calibri"/>
                      </a:endParaRPr>
                    </a:p>
                  </a:txBody>
                  <a:tcPr marL="6004" marR="6004" marT="600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cs-CZ" sz="1100" b="0" i="0" u="none" strike="noStrike">
                          <a:solidFill>
                            <a:srgbClr val="000000"/>
                          </a:solidFill>
                          <a:effectLst/>
                          <a:latin typeface="Calibri"/>
                        </a:rPr>
                        <a:t>1.562</a:t>
                      </a:r>
                      <a:r>
                        <a:rPr lang="cs-CZ" sz="1100" b="0" i="0" u="none" strike="noStrike" baseline="30000">
                          <a:solidFill>
                            <a:srgbClr val="000000"/>
                          </a:solidFill>
                          <a:effectLst/>
                          <a:latin typeface="Calibri"/>
                        </a:rPr>
                        <a:t>***</a:t>
                      </a:r>
                      <a:endParaRPr lang="cs-CZ" sz="1100" b="0" i="0" u="none" strike="noStrike">
                        <a:solidFill>
                          <a:srgbClr val="000000"/>
                        </a:solidFill>
                        <a:effectLst/>
                        <a:latin typeface="Calibri"/>
                      </a:endParaRPr>
                    </a:p>
                  </a:txBody>
                  <a:tcPr marL="6004" marR="6004" marT="600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cs-CZ" sz="1100" b="0" i="0" u="none" strike="noStrike">
                          <a:solidFill>
                            <a:srgbClr val="000000"/>
                          </a:solidFill>
                          <a:effectLst/>
                          <a:latin typeface="Calibri"/>
                        </a:rPr>
                        <a:t>1.886</a:t>
                      </a:r>
                      <a:r>
                        <a:rPr lang="cs-CZ" sz="1100" b="0" i="0" u="none" strike="noStrike" baseline="30000">
                          <a:solidFill>
                            <a:srgbClr val="000000"/>
                          </a:solidFill>
                          <a:effectLst/>
                          <a:latin typeface="Calibri"/>
                        </a:rPr>
                        <a:t>***</a:t>
                      </a:r>
                      <a:endParaRPr lang="cs-CZ" sz="1100" b="0" i="0" u="none" strike="noStrike">
                        <a:solidFill>
                          <a:srgbClr val="000000"/>
                        </a:solidFill>
                        <a:effectLst/>
                        <a:latin typeface="Calibri"/>
                      </a:endParaRPr>
                    </a:p>
                  </a:txBody>
                  <a:tcPr marL="6004" marR="6004" marT="600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cs-CZ" sz="1100" b="0" i="0" u="none" strike="noStrike">
                          <a:solidFill>
                            <a:srgbClr val="000000"/>
                          </a:solidFill>
                          <a:effectLst/>
                          <a:latin typeface="Calibri"/>
                        </a:rPr>
                        <a:t>2.092</a:t>
                      </a:r>
                      <a:r>
                        <a:rPr lang="cs-CZ" sz="1100" b="0" i="0" u="none" strike="noStrike" baseline="30000">
                          <a:solidFill>
                            <a:srgbClr val="000000"/>
                          </a:solidFill>
                          <a:effectLst/>
                          <a:latin typeface="Calibri"/>
                        </a:rPr>
                        <a:t>***</a:t>
                      </a:r>
                      <a:endParaRPr lang="cs-CZ" sz="1100" b="0" i="0" u="none" strike="noStrike">
                        <a:solidFill>
                          <a:srgbClr val="000000"/>
                        </a:solidFill>
                        <a:effectLst/>
                        <a:latin typeface="Calibri"/>
                      </a:endParaRPr>
                    </a:p>
                  </a:txBody>
                  <a:tcPr marL="6004" marR="6004" marT="600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cs-CZ" sz="1100" b="0" i="0" u="none" strike="noStrike">
                          <a:solidFill>
                            <a:srgbClr val="000000"/>
                          </a:solidFill>
                          <a:effectLst/>
                          <a:latin typeface="Calibri"/>
                        </a:rPr>
                        <a:t>2.079</a:t>
                      </a:r>
                      <a:r>
                        <a:rPr lang="cs-CZ" sz="1100" b="0" i="0" u="none" strike="noStrike" baseline="30000">
                          <a:solidFill>
                            <a:srgbClr val="000000"/>
                          </a:solidFill>
                          <a:effectLst/>
                          <a:latin typeface="Calibri"/>
                        </a:rPr>
                        <a:t>***</a:t>
                      </a:r>
                      <a:endParaRPr lang="cs-CZ" sz="1100" b="0" i="0" u="none" strike="noStrike">
                        <a:solidFill>
                          <a:srgbClr val="000000"/>
                        </a:solidFill>
                        <a:effectLst/>
                        <a:latin typeface="Calibri"/>
                      </a:endParaRPr>
                    </a:p>
                  </a:txBody>
                  <a:tcPr marL="6004" marR="6004" marT="600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cs-CZ" sz="1100" b="0" i="0" u="none" strike="noStrike">
                          <a:solidFill>
                            <a:srgbClr val="000000"/>
                          </a:solidFill>
                          <a:effectLst/>
                          <a:latin typeface="Calibri"/>
                        </a:rPr>
                        <a:t>1.628</a:t>
                      </a:r>
                      <a:r>
                        <a:rPr lang="cs-CZ" sz="1100" b="0" i="0" u="none" strike="noStrike" baseline="30000">
                          <a:solidFill>
                            <a:srgbClr val="000000"/>
                          </a:solidFill>
                          <a:effectLst/>
                          <a:latin typeface="Calibri"/>
                        </a:rPr>
                        <a:t>***</a:t>
                      </a:r>
                      <a:endParaRPr lang="cs-CZ" sz="1100" b="0" i="0" u="none" strike="noStrike">
                        <a:solidFill>
                          <a:srgbClr val="000000"/>
                        </a:solidFill>
                        <a:effectLst/>
                        <a:latin typeface="Calibri"/>
                      </a:endParaRPr>
                    </a:p>
                  </a:txBody>
                  <a:tcPr marL="6004" marR="6004" marT="6004"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2"/>
                  </a:ext>
                </a:extLst>
              </a:tr>
              <a:tr h="185099">
                <a:tc>
                  <a:txBody>
                    <a:bodyPr/>
                    <a:lstStyle/>
                    <a:p>
                      <a:pPr algn="l" fontAlgn="ctr"/>
                      <a:endParaRPr lang="cs-CZ" sz="1100" b="0" i="1"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(14.50)</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(4.81)</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(14.85)</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(8.42)</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(29.37)</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(11.29)</a:t>
                      </a:r>
                    </a:p>
                  </a:txBody>
                  <a:tcPr marL="6004" marR="6004" marT="6004" marB="0" anchor="ctr">
                    <a:lnL>
                      <a:noFill/>
                    </a:lnL>
                    <a:lnR>
                      <a:noFill/>
                    </a:lnR>
                    <a:lnT>
                      <a:noFill/>
                    </a:lnT>
                    <a:lnB>
                      <a:noFill/>
                    </a:lnB>
                  </a:tcPr>
                </a:tc>
                <a:extLst>
                  <a:ext uri="{0D108BD9-81ED-4DB2-BD59-A6C34878D82A}">
                    <a16:rowId xmlns:a16="http://schemas.microsoft.com/office/drawing/2014/main" val="10003"/>
                  </a:ext>
                </a:extLst>
              </a:tr>
              <a:tr h="185099">
                <a:tc>
                  <a:txBody>
                    <a:bodyPr/>
                    <a:lstStyle/>
                    <a:p>
                      <a:pPr algn="l" fontAlgn="ctr"/>
                      <a:endParaRPr lang="cs-CZ" sz="1100" b="0" i="1" u="none" strike="noStrike" dirty="0">
                        <a:solidFill>
                          <a:srgbClr val="000000"/>
                        </a:solidFill>
                        <a:effectLst/>
                        <a:latin typeface="Calibri"/>
                      </a:endParaRPr>
                    </a:p>
                  </a:txBody>
                  <a:tcPr marL="6004" marR="6004" marT="6004" marB="0" anchor="ctr">
                    <a:lnL>
                      <a:noFill/>
                    </a:lnL>
                    <a:lnR>
                      <a:noFill/>
                    </a:lnR>
                    <a:lnT>
                      <a:noFill/>
                    </a:lnT>
                    <a:lnB>
                      <a:noFill/>
                    </a:lnB>
                  </a:tcPr>
                </a:tc>
                <a:tc>
                  <a:txBody>
                    <a:bodyPr/>
                    <a:lstStyle/>
                    <a:p>
                      <a:pPr algn="l" fontAlgn="ctr"/>
                      <a:endParaRPr lang="cs-CZ" sz="1100" b="0" i="0" u="none" strike="noStrike" dirty="0">
                        <a:solidFill>
                          <a:srgbClr val="000000"/>
                        </a:solidFill>
                        <a:effectLst/>
                        <a:latin typeface="Calibri"/>
                      </a:endParaRPr>
                    </a:p>
                  </a:txBody>
                  <a:tcPr marL="6004" marR="6004" marT="6004" marB="0" anchor="ctr">
                    <a:lnL>
                      <a:noFill/>
                    </a:lnL>
                    <a:lnR>
                      <a:noFill/>
                    </a:lnR>
                    <a:lnT>
                      <a:noFill/>
                    </a:lnT>
                    <a:lnB>
                      <a:noFill/>
                    </a:lnB>
                  </a:tcPr>
                </a:tc>
                <a:tc>
                  <a:txBody>
                    <a:bodyPr/>
                    <a:lstStyle/>
                    <a:p>
                      <a:pPr algn="l"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l"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l"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l"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l" fontAlgn="ctr"/>
                      <a:endParaRPr lang="cs-CZ" sz="1100" b="0" i="0" u="none" strike="noStrike" dirty="0">
                        <a:solidFill>
                          <a:srgbClr val="000000"/>
                        </a:solidFill>
                        <a:effectLst/>
                        <a:latin typeface="Calibri"/>
                      </a:endParaRPr>
                    </a:p>
                  </a:txBody>
                  <a:tcPr marL="6004" marR="6004" marT="6004" marB="0" anchor="ctr">
                    <a:lnL>
                      <a:noFill/>
                    </a:lnL>
                    <a:lnR>
                      <a:noFill/>
                    </a:lnR>
                    <a:lnT>
                      <a:noFill/>
                    </a:lnT>
                    <a:lnB>
                      <a:noFill/>
                    </a:lnB>
                  </a:tcPr>
                </a:tc>
                <a:extLst>
                  <a:ext uri="{0D108BD9-81ED-4DB2-BD59-A6C34878D82A}">
                    <a16:rowId xmlns:a16="http://schemas.microsoft.com/office/drawing/2014/main" val="10004"/>
                  </a:ext>
                </a:extLst>
              </a:tr>
              <a:tr h="185099">
                <a:tc>
                  <a:txBody>
                    <a:bodyPr/>
                    <a:lstStyle/>
                    <a:p>
                      <a:pPr algn="l" fontAlgn="ctr"/>
                      <a:r>
                        <a:rPr lang="cs-CZ" sz="1100" b="0" i="1" u="none" strike="noStrike">
                          <a:solidFill>
                            <a:srgbClr val="000000"/>
                          </a:solidFill>
                          <a:effectLst/>
                          <a:latin typeface="Calibri"/>
                        </a:rPr>
                        <a:t>lfdicfgf</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-0,00812</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-0,00764</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0,0245</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-0,00235</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0,00918</a:t>
                      </a:r>
                    </a:p>
                  </a:txBody>
                  <a:tcPr marL="6004" marR="6004" marT="6004" marB="0" anchor="ctr">
                    <a:lnL>
                      <a:noFill/>
                    </a:lnL>
                    <a:lnR>
                      <a:noFill/>
                    </a:lnR>
                    <a:lnT>
                      <a:noFill/>
                    </a:lnT>
                    <a:lnB>
                      <a:noFill/>
                    </a:lnB>
                  </a:tcPr>
                </a:tc>
                <a:tc>
                  <a:txBody>
                    <a:bodyPr/>
                    <a:lstStyle/>
                    <a:p>
                      <a:pPr algn="ctr" fontAlgn="ctr"/>
                      <a:r>
                        <a:rPr lang="cs-CZ" sz="1100" b="0" i="0" u="none" strike="noStrike" dirty="0">
                          <a:solidFill>
                            <a:srgbClr val="000000"/>
                          </a:solidFill>
                          <a:effectLst/>
                          <a:latin typeface="Calibri"/>
                        </a:rPr>
                        <a:t>0,0127</a:t>
                      </a:r>
                    </a:p>
                  </a:txBody>
                  <a:tcPr marL="6004" marR="6004" marT="6004" marB="0" anchor="ctr">
                    <a:lnL>
                      <a:noFill/>
                    </a:lnL>
                    <a:lnR>
                      <a:noFill/>
                    </a:lnR>
                    <a:lnT>
                      <a:noFill/>
                    </a:lnT>
                    <a:lnB>
                      <a:noFill/>
                    </a:lnB>
                  </a:tcPr>
                </a:tc>
                <a:extLst>
                  <a:ext uri="{0D108BD9-81ED-4DB2-BD59-A6C34878D82A}">
                    <a16:rowId xmlns:a16="http://schemas.microsoft.com/office/drawing/2014/main" val="10005"/>
                  </a:ext>
                </a:extLst>
              </a:tr>
              <a:tr h="185099">
                <a:tc>
                  <a:txBody>
                    <a:bodyPr/>
                    <a:lstStyle/>
                    <a:p>
                      <a:pPr algn="l" fontAlgn="ctr"/>
                      <a:endParaRPr lang="cs-CZ" sz="1100" b="0" i="1"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(-0.36)</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(-0.32)</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(0.87)</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(-0.08)</a:t>
                      </a:r>
                    </a:p>
                  </a:txBody>
                  <a:tcPr marL="6004" marR="6004" marT="6004" marB="0" anchor="ctr">
                    <a:lnL>
                      <a:noFill/>
                    </a:lnL>
                    <a:lnR>
                      <a:noFill/>
                    </a:lnR>
                    <a:lnT>
                      <a:noFill/>
                    </a:lnT>
                    <a:lnB>
                      <a:noFill/>
                    </a:lnB>
                  </a:tcPr>
                </a:tc>
                <a:tc>
                  <a:txBody>
                    <a:bodyPr/>
                    <a:lstStyle/>
                    <a:p>
                      <a:pPr algn="ctr" fontAlgn="ctr"/>
                      <a:r>
                        <a:rPr lang="cs-CZ" sz="1100" b="0" i="0" u="none" strike="noStrike" dirty="0">
                          <a:solidFill>
                            <a:srgbClr val="000000"/>
                          </a:solidFill>
                          <a:effectLst/>
                          <a:latin typeface="Calibri"/>
                        </a:rPr>
                        <a:t>(0.80)</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(1.13)</a:t>
                      </a:r>
                    </a:p>
                  </a:txBody>
                  <a:tcPr marL="6004" marR="6004" marT="6004" marB="0" anchor="ctr">
                    <a:lnL>
                      <a:noFill/>
                    </a:lnL>
                    <a:lnR>
                      <a:noFill/>
                    </a:lnR>
                    <a:lnT>
                      <a:noFill/>
                    </a:lnT>
                    <a:lnB>
                      <a:noFill/>
                    </a:lnB>
                  </a:tcPr>
                </a:tc>
                <a:extLst>
                  <a:ext uri="{0D108BD9-81ED-4DB2-BD59-A6C34878D82A}">
                    <a16:rowId xmlns:a16="http://schemas.microsoft.com/office/drawing/2014/main" val="10006"/>
                  </a:ext>
                </a:extLst>
              </a:tr>
              <a:tr h="185099">
                <a:tc>
                  <a:txBody>
                    <a:bodyPr/>
                    <a:lstStyle/>
                    <a:p>
                      <a:pPr algn="l" fontAlgn="ctr"/>
                      <a:endParaRPr lang="cs-CZ" sz="1100" b="0" i="1"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l"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l"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l"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l"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l"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l"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extLst>
                  <a:ext uri="{0D108BD9-81ED-4DB2-BD59-A6C34878D82A}">
                    <a16:rowId xmlns:a16="http://schemas.microsoft.com/office/drawing/2014/main" val="10007"/>
                  </a:ext>
                </a:extLst>
              </a:tr>
              <a:tr h="185099">
                <a:tc>
                  <a:txBody>
                    <a:bodyPr/>
                    <a:lstStyle/>
                    <a:p>
                      <a:pPr algn="l" fontAlgn="ctr"/>
                      <a:r>
                        <a:rPr lang="cs-CZ" sz="1100" b="0" i="1" u="none" strike="noStrike">
                          <a:solidFill>
                            <a:srgbClr val="000000"/>
                          </a:solidFill>
                          <a:effectLst/>
                          <a:latin typeface="Calibri"/>
                        </a:rPr>
                        <a:t>ler</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0.828</a:t>
                      </a:r>
                      <a:r>
                        <a:rPr lang="cs-CZ" sz="1100" b="0" i="0" u="none" strike="noStrike" baseline="30000">
                          <a:solidFill>
                            <a:srgbClr val="000000"/>
                          </a:solidFill>
                          <a:effectLst/>
                          <a:latin typeface="Calibri"/>
                        </a:rPr>
                        <a:t>***</a:t>
                      </a: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0.742</a:t>
                      </a:r>
                      <a:r>
                        <a:rPr lang="cs-CZ" sz="1100" b="0" i="0" u="none" strike="noStrike" baseline="30000">
                          <a:solidFill>
                            <a:srgbClr val="000000"/>
                          </a:solidFill>
                          <a:effectLst/>
                          <a:latin typeface="Calibri"/>
                        </a:rPr>
                        <a:t>*</a:t>
                      </a: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1.209</a:t>
                      </a:r>
                      <a:r>
                        <a:rPr lang="cs-CZ" sz="1100" b="0" i="0" u="none" strike="noStrike" baseline="30000">
                          <a:solidFill>
                            <a:srgbClr val="000000"/>
                          </a:solidFill>
                          <a:effectLst/>
                          <a:latin typeface="Calibri"/>
                        </a:rPr>
                        <a:t>***</a:t>
                      </a: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0.820</a:t>
                      </a:r>
                      <a:r>
                        <a:rPr lang="cs-CZ" sz="1100" b="0" i="0" u="none" strike="noStrike" baseline="30000">
                          <a:solidFill>
                            <a:srgbClr val="000000"/>
                          </a:solidFill>
                          <a:effectLst/>
                          <a:latin typeface="Calibri"/>
                        </a:rPr>
                        <a:t>*</a:t>
                      </a: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0.608</a:t>
                      </a:r>
                      <a:r>
                        <a:rPr lang="cs-CZ" sz="1100" b="0" i="0" u="none" strike="noStrike" baseline="30000">
                          <a:solidFill>
                            <a:srgbClr val="000000"/>
                          </a:solidFill>
                          <a:effectLst/>
                          <a:latin typeface="Calibri"/>
                        </a:rPr>
                        <a:t>***</a:t>
                      </a: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0.411</a:t>
                      </a:r>
                      <a:r>
                        <a:rPr lang="cs-CZ" sz="1100" b="0" i="0" u="none" strike="noStrike" baseline="30000">
                          <a:solidFill>
                            <a:srgbClr val="000000"/>
                          </a:solidFill>
                          <a:effectLst/>
                          <a:latin typeface="Calibri"/>
                        </a:rPr>
                        <a:t>**</a:t>
                      </a: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extLst>
                  <a:ext uri="{0D108BD9-81ED-4DB2-BD59-A6C34878D82A}">
                    <a16:rowId xmlns:a16="http://schemas.microsoft.com/office/drawing/2014/main" val="10008"/>
                  </a:ext>
                </a:extLst>
              </a:tr>
              <a:tr h="185099">
                <a:tc>
                  <a:txBody>
                    <a:bodyPr/>
                    <a:lstStyle/>
                    <a:p>
                      <a:pPr algn="l" fontAlgn="ctr"/>
                      <a:endParaRPr lang="cs-CZ" sz="1100" b="0" i="1"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(3.34)</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(2.43)</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(4.79)</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(2.57)</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(4.75)</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(2.91)</a:t>
                      </a:r>
                    </a:p>
                  </a:txBody>
                  <a:tcPr marL="6004" marR="6004" marT="6004" marB="0" anchor="ctr">
                    <a:lnL>
                      <a:noFill/>
                    </a:lnL>
                    <a:lnR>
                      <a:noFill/>
                    </a:lnR>
                    <a:lnT>
                      <a:noFill/>
                    </a:lnT>
                    <a:lnB>
                      <a:noFill/>
                    </a:lnB>
                  </a:tcPr>
                </a:tc>
                <a:extLst>
                  <a:ext uri="{0D108BD9-81ED-4DB2-BD59-A6C34878D82A}">
                    <a16:rowId xmlns:a16="http://schemas.microsoft.com/office/drawing/2014/main" val="10009"/>
                  </a:ext>
                </a:extLst>
              </a:tr>
              <a:tr h="185099">
                <a:tc>
                  <a:txBody>
                    <a:bodyPr/>
                    <a:lstStyle/>
                    <a:p>
                      <a:pPr algn="l" fontAlgn="ctr"/>
                      <a:endParaRPr lang="cs-CZ" sz="1100" b="0" i="1"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l"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l"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l"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l"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l"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l"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extLst>
                  <a:ext uri="{0D108BD9-81ED-4DB2-BD59-A6C34878D82A}">
                    <a16:rowId xmlns:a16="http://schemas.microsoft.com/office/drawing/2014/main" val="10010"/>
                  </a:ext>
                </a:extLst>
              </a:tr>
              <a:tr h="185099">
                <a:tc>
                  <a:txBody>
                    <a:bodyPr/>
                    <a:lstStyle/>
                    <a:p>
                      <a:pPr algn="l" fontAlgn="ctr"/>
                      <a:r>
                        <a:rPr lang="cs-CZ" sz="1100" b="0" i="1" u="none" strike="noStrike">
                          <a:solidFill>
                            <a:srgbClr val="000000"/>
                          </a:solidFill>
                          <a:effectLst/>
                          <a:latin typeface="Calibri"/>
                        </a:rPr>
                        <a:t>loil_price</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0.291</a:t>
                      </a:r>
                      <a:r>
                        <a:rPr lang="cs-CZ" sz="1100" b="0" i="0" u="none" strike="noStrike" baseline="30000">
                          <a:solidFill>
                            <a:srgbClr val="000000"/>
                          </a:solidFill>
                          <a:effectLst/>
                          <a:latin typeface="Calibri"/>
                        </a:rPr>
                        <a:t>***</a:t>
                      </a: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0,18</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-0,0819</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0,16</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0.150</a:t>
                      </a:r>
                      <a:r>
                        <a:rPr lang="cs-CZ" sz="1100" b="0" i="0" u="none" strike="noStrike" baseline="30000">
                          <a:solidFill>
                            <a:srgbClr val="000000"/>
                          </a:solidFill>
                          <a:effectLst/>
                          <a:latin typeface="Calibri"/>
                        </a:rPr>
                        <a:t>***</a:t>
                      </a: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0,0996</a:t>
                      </a:r>
                    </a:p>
                  </a:txBody>
                  <a:tcPr marL="6004" marR="6004" marT="6004" marB="0" anchor="ctr">
                    <a:lnL>
                      <a:noFill/>
                    </a:lnL>
                    <a:lnR>
                      <a:noFill/>
                    </a:lnR>
                    <a:lnT>
                      <a:noFill/>
                    </a:lnT>
                    <a:lnB>
                      <a:noFill/>
                    </a:lnB>
                  </a:tcPr>
                </a:tc>
                <a:extLst>
                  <a:ext uri="{0D108BD9-81ED-4DB2-BD59-A6C34878D82A}">
                    <a16:rowId xmlns:a16="http://schemas.microsoft.com/office/drawing/2014/main" val="10011"/>
                  </a:ext>
                </a:extLst>
              </a:tr>
              <a:tr h="185099">
                <a:tc>
                  <a:txBody>
                    <a:bodyPr/>
                    <a:lstStyle/>
                    <a:p>
                      <a:pPr algn="l" fontAlgn="ctr"/>
                      <a:endParaRPr lang="cs-CZ" sz="1100" b="0" i="1"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(3.88)</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(1.45)</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(-1.14)</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(1.23)</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(3.90)</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(1.74)</a:t>
                      </a:r>
                    </a:p>
                  </a:txBody>
                  <a:tcPr marL="6004" marR="6004" marT="6004" marB="0" anchor="ctr">
                    <a:lnL>
                      <a:noFill/>
                    </a:lnL>
                    <a:lnR>
                      <a:noFill/>
                    </a:lnR>
                    <a:lnT>
                      <a:noFill/>
                    </a:lnT>
                    <a:lnB>
                      <a:noFill/>
                    </a:lnB>
                  </a:tcPr>
                </a:tc>
                <a:extLst>
                  <a:ext uri="{0D108BD9-81ED-4DB2-BD59-A6C34878D82A}">
                    <a16:rowId xmlns:a16="http://schemas.microsoft.com/office/drawing/2014/main" val="10012"/>
                  </a:ext>
                </a:extLst>
              </a:tr>
              <a:tr h="185099">
                <a:tc>
                  <a:txBody>
                    <a:bodyPr/>
                    <a:lstStyle/>
                    <a:p>
                      <a:pPr algn="l" fontAlgn="ctr"/>
                      <a:endParaRPr lang="cs-CZ" sz="1100" b="0" i="1"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l"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l"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l"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l"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l"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l"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extLst>
                  <a:ext uri="{0D108BD9-81ED-4DB2-BD59-A6C34878D82A}">
                    <a16:rowId xmlns:a16="http://schemas.microsoft.com/office/drawing/2014/main" val="10013"/>
                  </a:ext>
                </a:extLst>
              </a:tr>
              <a:tr h="185099">
                <a:tc>
                  <a:txBody>
                    <a:bodyPr/>
                    <a:lstStyle/>
                    <a:p>
                      <a:pPr algn="l" fontAlgn="ctr"/>
                      <a:r>
                        <a:rPr lang="cs-CZ" sz="1100" b="0" i="1" u="none" strike="noStrike">
                          <a:solidFill>
                            <a:srgbClr val="000000"/>
                          </a:solidFill>
                          <a:effectLst/>
                          <a:latin typeface="Calibri"/>
                        </a:rPr>
                        <a:t>_Iimportnet_1</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0,011</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0,000348</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-0,0124</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-0,0443</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0,0886</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0,0482</a:t>
                      </a:r>
                    </a:p>
                  </a:txBody>
                  <a:tcPr marL="6004" marR="6004" marT="6004" marB="0" anchor="ctr">
                    <a:lnL>
                      <a:noFill/>
                    </a:lnL>
                    <a:lnR>
                      <a:noFill/>
                    </a:lnR>
                    <a:lnT>
                      <a:noFill/>
                    </a:lnT>
                    <a:lnB>
                      <a:noFill/>
                    </a:lnB>
                  </a:tcPr>
                </a:tc>
                <a:extLst>
                  <a:ext uri="{0D108BD9-81ED-4DB2-BD59-A6C34878D82A}">
                    <a16:rowId xmlns:a16="http://schemas.microsoft.com/office/drawing/2014/main" val="10014"/>
                  </a:ext>
                </a:extLst>
              </a:tr>
              <a:tr h="185099">
                <a:tc>
                  <a:txBody>
                    <a:bodyPr/>
                    <a:lstStyle/>
                    <a:p>
                      <a:pPr algn="l" fontAlgn="ctr"/>
                      <a:endParaRPr lang="cs-CZ" sz="1100" b="0" i="1"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(0.09)</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(-0.00)</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(-0.08)</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(-0.32)</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(1.41)</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(0.83)</a:t>
                      </a:r>
                    </a:p>
                  </a:txBody>
                  <a:tcPr marL="6004" marR="6004" marT="6004" marB="0" anchor="ctr">
                    <a:lnL>
                      <a:noFill/>
                    </a:lnL>
                    <a:lnR>
                      <a:noFill/>
                    </a:lnR>
                    <a:lnT>
                      <a:noFill/>
                    </a:lnT>
                    <a:lnB>
                      <a:noFill/>
                    </a:lnB>
                  </a:tcPr>
                </a:tc>
                <a:extLst>
                  <a:ext uri="{0D108BD9-81ED-4DB2-BD59-A6C34878D82A}">
                    <a16:rowId xmlns:a16="http://schemas.microsoft.com/office/drawing/2014/main" val="10015"/>
                  </a:ext>
                </a:extLst>
              </a:tr>
              <a:tr h="185099">
                <a:tc>
                  <a:txBody>
                    <a:bodyPr/>
                    <a:lstStyle/>
                    <a:p>
                      <a:pPr algn="l" fontAlgn="ctr"/>
                      <a:endParaRPr lang="cs-CZ" sz="1100" b="0" i="1"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l"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l"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l"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l"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l"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l"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extLst>
                  <a:ext uri="{0D108BD9-81ED-4DB2-BD59-A6C34878D82A}">
                    <a16:rowId xmlns:a16="http://schemas.microsoft.com/office/drawing/2014/main" val="10016"/>
                  </a:ext>
                </a:extLst>
              </a:tr>
              <a:tr h="185099">
                <a:tc>
                  <a:txBody>
                    <a:bodyPr/>
                    <a:lstStyle/>
                    <a:p>
                      <a:pPr algn="l" fontAlgn="ctr"/>
                      <a:r>
                        <a:rPr lang="cs-CZ" sz="1100" b="0" i="1" u="none" strike="noStrike">
                          <a:solidFill>
                            <a:srgbClr val="000000"/>
                          </a:solidFill>
                          <a:effectLst/>
                          <a:latin typeface="Calibri"/>
                        </a:rPr>
                        <a:t>licrg_qog</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-0,0317</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0,323</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-0.893</a:t>
                      </a:r>
                      <a:r>
                        <a:rPr lang="cs-CZ" sz="1100" b="0" i="0" u="none" strike="noStrike" baseline="30000">
                          <a:solidFill>
                            <a:srgbClr val="000000"/>
                          </a:solidFill>
                          <a:effectLst/>
                          <a:latin typeface="Calibri"/>
                        </a:rPr>
                        <a:t>*</a:t>
                      </a: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-0,441</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-0.623</a:t>
                      </a:r>
                      <a:r>
                        <a:rPr lang="cs-CZ" sz="1100" b="0" i="0" u="none" strike="noStrike" baseline="30000">
                          <a:solidFill>
                            <a:srgbClr val="000000"/>
                          </a:solidFill>
                          <a:effectLst/>
                          <a:latin typeface="Calibri"/>
                        </a:rPr>
                        <a:t>**</a:t>
                      </a: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-0,127</a:t>
                      </a:r>
                    </a:p>
                  </a:txBody>
                  <a:tcPr marL="6004" marR="6004" marT="6004" marB="0" anchor="ctr">
                    <a:lnL>
                      <a:noFill/>
                    </a:lnL>
                    <a:lnR>
                      <a:noFill/>
                    </a:lnR>
                    <a:lnT>
                      <a:noFill/>
                    </a:lnT>
                    <a:lnB>
                      <a:noFill/>
                    </a:lnB>
                  </a:tcPr>
                </a:tc>
                <a:extLst>
                  <a:ext uri="{0D108BD9-81ED-4DB2-BD59-A6C34878D82A}">
                    <a16:rowId xmlns:a16="http://schemas.microsoft.com/office/drawing/2014/main" val="10017"/>
                  </a:ext>
                </a:extLst>
              </a:tr>
              <a:tr h="185099">
                <a:tc>
                  <a:txBody>
                    <a:bodyPr/>
                    <a:lstStyle/>
                    <a:p>
                      <a:pPr algn="l" fontAlgn="ctr"/>
                      <a:endParaRPr lang="cs-CZ" sz="1100" b="0" i="1"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(-0.08)</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(0.72)</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(-2.16)</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(-0.92)</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(-3.28)</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(-0.61)</a:t>
                      </a:r>
                    </a:p>
                  </a:txBody>
                  <a:tcPr marL="6004" marR="6004" marT="6004" marB="0" anchor="ctr">
                    <a:lnL>
                      <a:noFill/>
                    </a:lnL>
                    <a:lnR>
                      <a:noFill/>
                    </a:lnR>
                    <a:lnT>
                      <a:noFill/>
                    </a:lnT>
                    <a:lnB>
                      <a:noFill/>
                    </a:lnB>
                  </a:tcPr>
                </a:tc>
                <a:extLst>
                  <a:ext uri="{0D108BD9-81ED-4DB2-BD59-A6C34878D82A}">
                    <a16:rowId xmlns:a16="http://schemas.microsoft.com/office/drawing/2014/main" val="10018"/>
                  </a:ext>
                </a:extLst>
              </a:tr>
              <a:tr h="185099">
                <a:tc>
                  <a:txBody>
                    <a:bodyPr/>
                    <a:lstStyle/>
                    <a:p>
                      <a:pPr algn="l" fontAlgn="ctr"/>
                      <a:endParaRPr lang="cs-CZ" sz="1100" b="0" i="1"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l"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l"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l"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l"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l"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l"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extLst>
                  <a:ext uri="{0D108BD9-81ED-4DB2-BD59-A6C34878D82A}">
                    <a16:rowId xmlns:a16="http://schemas.microsoft.com/office/drawing/2014/main" val="10019"/>
                  </a:ext>
                </a:extLst>
              </a:tr>
              <a:tr h="185099">
                <a:tc>
                  <a:txBody>
                    <a:bodyPr/>
                    <a:lstStyle/>
                    <a:p>
                      <a:pPr algn="l" fontAlgn="ctr"/>
                      <a:r>
                        <a:rPr lang="cs-CZ" sz="1100" b="0" i="1" u="none" strike="noStrike">
                          <a:solidFill>
                            <a:srgbClr val="000000"/>
                          </a:solidFill>
                          <a:effectLst/>
                          <a:latin typeface="Calibri"/>
                        </a:rPr>
                        <a:t>lenr_totimpexp</a:t>
                      </a:r>
                    </a:p>
                  </a:txBody>
                  <a:tcPr marL="6004" marR="6004" marT="6004" marB="0" anchor="ctr">
                    <a:lnL>
                      <a:noFill/>
                    </a:lnL>
                    <a:lnR>
                      <a:noFill/>
                    </a:lnR>
                    <a:lnT>
                      <a:noFill/>
                    </a:lnT>
                    <a:lnB>
                      <a:noFill/>
                    </a:lnB>
                  </a:tcPr>
                </a:tc>
                <a:tc>
                  <a:txBody>
                    <a:bodyPr/>
                    <a:lstStyle/>
                    <a:p>
                      <a:pPr algn="ctr"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0,00802</a:t>
                      </a:r>
                    </a:p>
                  </a:txBody>
                  <a:tcPr marL="6004" marR="6004" marT="6004" marB="0" anchor="ctr">
                    <a:lnL>
                      <a:noFill/>
                    </a:lnL>
                    <a:lnR>
                      <a:noFill/>
                    </a:lnR>
                    <a:lnT>
                      <a:noFill/>
                    </a:lnT>
                    <a:lnB>
                      <a:noFill/>
                    </a:lnB>
                  </a:tcPr>
                </a:tc>
                <a:tc>
                  <a:txBody>
                    <a:bodyPr/>
                    <a:lstStyle/>
                    <a:p>
                      <a:pPr algn="ctr"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0.137</a:t>
                      </a:r>
                      <a:r>
                        <a:rPr lang="cs-CZ" sz="1100" b="0" i="0" u="none" strike="noStrike" baseline="30000">
                          <a:solidFill>
                            <a:srgbClr val="000000"/>
                          </a:solidFill>
                          <a:effectLst/>
                          <a:latin typeface="Calibri"/>
                        </a:rPr>
                        <a:t>*</a:t>
                      </a: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0.123</a:t>
                      </a:r>
                      <a:r>
                        <a:rPr lang="cs-CZ" sz="1100" b="0" i="0" u="none" strike="noStrike" baseline="30000">
                          <a:solidFill>
                            <a:srgbClr val="000000"/>
                          </a:solidFill>
                          <a:effectLst/>
                          <a:latin typeface="Calibri"/>
                        </a:rPr>
                        <a:t>**</a:t>
                      </a: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extLst>
                  <a:ext uri="{0D108BD9-81ED-4DB2-BD59-A6C34878D82A}">
                    <a16:rowId xmlns:a16="http://schemas.microsoft.com/office/drawing/2014/main" val="10020"/>
                  </a:ext>
                </a:extLst>
              </a:tr>
              <a:tr h="185099">
                <a:tc>
                  <a:txBody>
                    <a:bodyPr/>
                    <a:lstStyle/>
                    <a:p>
                      <a:pPr algn="l" fontAlgn="ctr"/>
                      <a:endParaRPr lang="cs-CZ" sz="1100" b="0" i="1"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endParaRPr lang="cs-CZ" sz="1100" b="0" i="0" u="none" strike="noStrike" dirty="0">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(0.09)</a:t>
                      </a:r>
                    </a:p>
                  </a:txBody>
                  <a:tcPr marL="6004" marR="6004" marT="6004" marB="0" anchor="ctr">
                    <a:lnL>
                      <a:noFill/>
                    </a:lnL>
                    <a:lnR>
                      <a:noFill/>
                    </a:lnR>
                    <a:lnT>
                      <a:noFill/>
                    </a:lnT>
                    <a:lnB>
                      <a:noFill/>
                    </a:lnB>
                  </a:tcPr>
                </a:tc>
                <a:tc>
                  <a:txBody>
                    <a:bodyPr/>
                    <a:lstStyle/>
                    <a:p>
                      <a:pPr algn="ctr"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(2.09)</a:t>
                      </a:r>
                    </a:p>
                  </a:txBody>
                  <a:tcPr marL="6004" marR="6004" marT="6004" marB="0" anchor="ctr">
                    <a:lnL>
                      <a:noFill/>
                    </a:lnL>
                    <a:lnR>
                      <a:noFill/>
                    </a:lnR>
                    <a:lnT>
                      <a:noFill/>
                    </a:lnT>
                    <a:lnB>
                      <a:noFill/>
                    </a:lnB>
                  </a:tcPr>
                </a:tc>
                <a:tc>
                  <a:txBody>
                    <a:bodyPr/>
                    <a:lstStyle/>
                    <a:p>
                      <a:pPr algn="ctr"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(3.05)</a:t>
                      </a:r>
                    </a:p>
                  </a:txBody>
                  <a:tcPr marL="6004" marR="6004" marT="6004" marB="0" anchor="ctr">
                    <a:lnL>
                      <a:noFill/>
                    </a:lnL>
                    <a:lnR>
                      <a:noFill/>
                    </a:lnR>
                    <a:lnT>
                      <a:noFill/>
                    </a:lnT>
                    <a:lnB>
                      <a:noFill/>
                    </a:lnB>
                  </a:tcPr>
                </a:tc>
                <a:extLst>
                  <a:ext uri="{0D108BD9-81ED-4DB2-BD59-A6C34878D82A}">
                    <a16:rowId xmlns:a16="http://schemas.microsoft.com/office/drawing/2014/main" val="10021"/>
                  </a:ext>
                </a:extLst>
              </a:tr>
              <a:tr h="194439">
                <a:tc>
                  <a:txBody>
                    <a:bodyPr/>
                    <a:lstStyle/>
                    <a:p>
                      <a:pPr algn="l" fontAlgn="ctr"/>
                      <a:r>
                        <a:rPr lang="cs-CZ" sz="1100" b="0" i="1" u="none" strike="noStrike" dirty="0" err="1">
                          <a:solidFill>
                            <a:srgbClr val="000000"/>
                          </a:solidFill>
                          <a:effectLst/>
                          <a:latin typeface="Calibri"/>
                        </a:rPr>
                        <a:t>lenr_consumption</a:t>
                      </a:r>
                      <a:endParaRPr lang="cs-CZ" sz="1100" b="0" i="1" u="none" strike="noStrike" dirty="0">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-1.698</a:t>
                      </a:r>
                      <a:r>
                        <a:rPr lang="cs-CZ" sz="1100" b="0" i="0" u="none" strike="noStrike" baseline="30000">
                          <a:solidFill>
                            <a:srgbClr val="000000"/>
                          </a:solidFill>
                          <a:effectLst/>
                          <a:latin typeface="Calibri"/>
                        </a:rPr>
                        <a:t>*</a:t>
                      </a: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-1.738</a:t>
                      </a:r>
                      <a:r>
                        <a:rPr lang="cs-CZ" sz="1100" b="0" i="0" u="none" strike="noStrike" baseline="30000">
                          <a:solidFill>
                            <a:srgbClr val="000000"/>
                          </a:solidFill>
                          <a:effectLst/>
                          <a:latin typeface="Calibri"/>
                        </a:rPr>
                        <a:t>**</a:t>
                      </a: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endParaRPr lang="cs-CZ" sz="1100" b="0" i="0" u="none" strike="noStrike" dirty="0">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-1.671</a:t>
                      </a:r>
                      <a:r>
                        <a:rPr lang="cs-CZ" sz="1100" b="0" i="0" u="none" strike="noStrike" baseline="30000">
                          <a:solidFill>
                            <a:srgbClr val="000000"/>
                          </a:solidFill>
                          <a:effectLst/>
                          <a:latin typeface="Calibri"/>
                        </a:rPr>
                        <a:t>***</a:t>
                      </a: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extLst>
                  <a:ext uri="{0D108BD9-81ED-4DB2-BD59-A6C34878D82A}">
                    <a16:rowId xmlns:a16="http://schemas.microsoft.com/office/drawing/2014/main" val="10022"/>
                  </a:ext>
                </a:extLst>
              </a:tr>
              <a:tr h="185099">
                <a:tc>
                  <a:txBody>
                    <a:bodyPr/>
                    <a:lstStyle/>
                    <a:p>
                      <a:pPr algn="l" fontAlgn="ctr"/>
                      <a:endParaRPr lang="cs-CZ" sz="1100" b="0" i="1"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(-2.15)</a:t>
                      </a:r>
                    </a:p>
                  </a:txBody>
                  <a:tcPr marL="6004" marR="6004" marT="6004" marB="0" anchor="ctr">
                    <a:lnL>
                      <a:noFill/>
                    </a:lnL>
                    <a:lnR>
                      <a:noFill/>
                    </a:lnR>
                    <a:lnT>
                      <a:noFill/>
                    </a:lnT>
                    <a:lnB>
                      <a:noFill/>
                    </a:lnB>
                  </a:tcPr>
                </a:tc>
                <a:tc>
                  <a:txBody>
                    <a:bodyPr/>
                    <a:lstStyle/>
                    <a:p>
                      <a:pPr algn="ctr"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(-2.67)</a:t>
                      </a:r>
                    </a:p>
                  </a:txBody>
                  <a:tcPr marL="6004" marR="6004" marT="6004" marB="0" anchor="ctr">
                    <a:lnL>
                      <a:noFill/>
                    </a:lnL>
                    <a:lnR>
                      <a:noFill/>
                    </a:lnR>
                    <a:lnT>
                      <a:noFill/>
                    </a:lnT>
                    <a:lnB>
                      <a:noFill/>
                    </a:lnB>
                  </a:tcPr>
                </a:tc>
                <a:tc>
                  <a:txBody>
                    <a:bodyPr/>
                    <a:lstStyle/>
                    <a:p>
                      <a:pPr algn="ctr"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(-4.74)</a:t>
                      </a:r>
                    </a:p>
                  </a:txBody>
                  <a:tcPr marL="6004" marR="6004" marT="6004" marB="0" anchor="ctr">
                    <a:lnL>
                      <a:noFill/>
                    </a:lnL>
                    <a:lnR>
                      <a:noFill/>
                    </a:lnR>
                    <a:lnT>
                      <a:noFill/>
                    </a:lnT>
                    <a:lnB>
                      <a:noFill/>
                    </a:lnB>
                  </a:tcPr>
                </a:tc>
                <a:extLst>
                  <a:ext uri="{0D108BD9-81ED-4DB2-BD59-A6C34878D82A}">
                    <a16:rowId xmlns:a16="http://schemas.microsoft.com/office/drawing/2014/main" val="10023"/>
                  </a:ext>
                </a:extLst>
              </a:tr>
              <a:tr h="185099">
                <a:tc>
                  <a:txBody>
                    <a:bodyPr/>
                    <a:lstStyle/>
                    <a:p>
                      <a:pPr algn="l" fontAlgn="ctr"/>
                      <a:r>
                        <a:rPr lang="cs-CZ" sz="1100" b="0" i="1" u="none" strike="noStrike" dirty="0" err="1">
                          <a:solidFill>
                            <a:srgbClr val="000000"/>
                          </a:solidFill>
                          <a:effectLst/>
                          <a:latin typeface="Calibri"/>
                        </a:rPr>
                        <a:t>lenr_expenditure</a:t>
                      </a:r>
                      <a:endParaRPr lang="cs-CZ" sz="1100" b="0" i="1" u="none" strike="noStrike" dirty="0">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0.472</a:t>
                      </a:r>
                      <a:r>
                        <a:rPr lang="cs-CZ" sz="1100" b="0" i="0" u="none" strike="noStrike" baseline="30000">
                          <a:solidFill>
                            <a:srgbClr val="000000"/>
                          </a:solidFill>
                          <a:effectLst/>
                          <a:latin typeface="Calibri"/>
                        </a:rPr>
                        <a:t>*</a:t>
                      </a: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-0,245</a:t>
                      </a:r>
                    </a:p>
                  </a:txBody>
                  <a:tcPr marL="6004" marR="6004" marT="6004" marB="0" anchor="ctr">
                    <a:lnL>
                      <a:noFill/>
                    </a:lnL>
                    <a:lnR>
                      <a:noFill/>
                    </a:lnR>
                    <a:lnT>
                      <a:noFill/>
                    </a:lnT>
                    <a:lnB>
                      <a:noFill/>
                    </a:lnB>
                  </a:tcPr>
                </a:tc>
                <a:tc>
                  <a:txBody>
                    <a:bodyPr/>
                    <a:lstStyle/>
                    <a:p>
                      <a:pPr algn="ctr"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dirty="0">
                          <a:solidFill>
                            <a:srgbClr val="000000"/>
                          </a:solidFill>
                          <a:effectLst/>
                          <a:latin typeface="Calibri"/>
                        </a:rPr>
                        <a:t>0.383</a:t>
                      </a:r>
                      <a:r>
                        <a:rPr lang="cs-CZ" sz="1100" b="0" i="0" u="none" strike="noStrike" baseline="30000" dirty="0">
                          <a:solidFill>
                            <a:srgbClr val="000000"/>
                          </a:solidFill>
                          <a:effectLst/>
                          <a:latin typeface="Calibri"/>
                        </a:rPr>
                        <a:t>***</a:t>
                      </a:r>
                      <a:endParaRPr lang="cs-CZ" sz="1100" b="0" i="0" u="none" strike="noStrike" dirty="0">
                        <a:solidFill>
                          <a:srgbClr val="000000"/>
                        </a:solidFill>
                        <a:effectLst/>
                        <a:latin typeface="Calibri"/>
                      </a:endParaRPr>
                    </a:p>
                  </a:txBody>
                  <a:tcPr marL="6004" marR="6004" marT="6004" marB="0" anchor="ctr">
                    <a:lnL>
                      <a:noFill/>
                    </a:lnL>
                    <a:lnR>
                      <a:noFill/>
                    </a:lnR>
                    <a:lnT>
                      <a:noFill/>
                    </a:lnT>
                    <a:lnB>
                      <a:noFill/>
                    </a:lnB>
                  </a:tcPr>
                </a:tc>
                <a:extLst>
                  <a:ext uri="{0D108BD9-81ED-4DB2-BD59-A6C34878D82A}">
                    <a16:rowId xmlns:a16="http://schemas.microsoft.com/office/drawing/2014/main" val="10024"/>
                  </a:ext>
                </a:extLst>
              </a:tr>
              <a:tr h="185099">
                <a:tc>
                  <a:txBody>
                    <a:bodyPr/>
                    <a:lstStyle/>
                    <a:p>
                      <a:pPr algn="l" fontAlgn="ctr"/>
                      <a:endParaRPr lang="cs-CZ" sz="1100" b="0" i="1"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(2.02)</a:t>
                      </a:r>
                    </a:p>
                  </a:txBody>
                  <a:tcPr marL="6004" marR="6004" marT="6004" marB="0" anchor="ctr">
                    <a:lnL>
                      <a:noFill/>
                    </a:lnL>
                    <a:lnR>
                      <a:noFill/>
                    </a:lnR>
                    <a:lnT>
                      <a:noFill/>
                    </a:lnT>
                    <a:lnB>
                      <a:noFill/>
                    </a:lnB>
                  </a:tcPr>
                </a:tc>
                <a:tc>
                  <a:txBody>
                    <a:bodyPr/>
                    <a:lstStyle/>
                    <a:p>
                      <a:pPr algn="ctr"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(-0.98)</a:t>
                      </a:r>
                    </a:p>
                  </a:txBody>
                  <a:tcPr marL="6004" marR="6004" marT="6004" marB="0" anchor="ctr">
                    <a:lnL>
                      <a:noFill/>
                    </a:lnL>
                    <a:lnR>
                      <a:noFill/>
                    </a:lnR>
                    <a:lnT>
                      <a:noFill/>
                    </a:lnT>
                    <a:lnB>
                      <a:noFill/>
                    </a:lnB>
                  </a:tcPr>
                </a:tc>
                <a:tc>
                  <a:txBody>
                    <a:bodyPr/>
                    <a:lstStyle/>
                    <a:p>
                      <a:pPr algn="ctr"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(3.52)</a:t>
                      </a:r>
                    </a:p>
                  </a:txBody>
                  <a:tcPr marL="6004" marR="6004" marT="6004" marB="0" anchor="ctr">
                    <a:lnL>
                      <a:noFill/>
                    </a:lnL>
                    <a:lnR>
                      <a:noFill/>
                    </a:lnR>
                    <a:lnT>
                      <a:noFill/>
                    </a:lnT>
                    <a:lnB>
                      <a:noFill/>
                    </a:lnB>
                  </a:tcPr>
                </a:tc>
                <a:extLst>
                  <a:ext uri="{0D108BD9-81ED-4DB2-BD59-A6C34878D82A}">
                    <a16:rowId xmlns:a16="http://schemas.microsoft.com/office/drawing/2014/main" val="10025"/>
                  </a:ext>
                </a:extLst>
              </a:tr>
              <a:tr h="185099">
                <a:tc>
                  <a:txBody>
                    <a:bodyPr/>
                    <a:lstStyle/>
                    <a:p>
                      <a:pPr algn="l" fontAlgn="ctr"/>
                      <a:r>
                        <a:rPr lang="cs-CZ" sz="1100" b="0" i="1" u="none" strike="noStrike" dirty="0" err="1">
                          <a:solidFill>
                            <a:srgbClr val="000000"/>
                          </a:solidFill>
                          <a:effectLst/>
                          <a:latin typeface="Calibri"/>
                        </a:rPr>
                        <a:t>lenr_intensity</a:t>
                      </a:r>
                      <a:endParaRPr lang="cs-CZ" sz="1100" b="0" i="1" u="none" strike="noStrike" dirty="0">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1.110</a:t>
                      </a:r>
                      <a:r>
                        <a:rPr lang="cs-CZ" sz="1100" b="0" i="0" u="none" strike="noStrike" baseline="30000">
                          <a:solidFill>
                            <a:srgbClr val="000000"/>
                          </a:solidFill>
                          <a:effectLst/>
                          <a:latin typeface="Calibri"/>
                        </a:rPr>
                        <a:t>*</a:t>
                      </a: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0.997</a:t>
                      </a:r>
                      <a:r>
                        <a:rPr lang="cs-CZ" sz="1100" b="0" i="0" u="none" strike="noStrike" baseline="30000">
                          <a:solidFill>
                            <a:srgbClr val="000000"/>
                          </a:solidFill>
                          <a:effectLst/>
                          <a:latin typeface="Calibri"/>
                        </a:rPr>
                        <a:t>**</a:t>
                      </a: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1.191</a:t>
                      </a:r>
                      <a:r>
                        <a:rPr lang="cs-CZ" sz="1100" b="0" i="0" u="none" strike="noStrike" baseline="30000">
                          <a:solidFill>
                            <a:srgbClr val="000000"/>
                          </a:solidFill>
                          <a:effectLst/>
                          <a:latin typeface="Calibri"/>
                        </a:rPr>
                        <a:t>***</a:t>
                      </a: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extLst>
                  <a:ext uri="{0D108BD9-81ED-4DB2-BD59-A6C34878D82A}">
                    <a16:rowId xmlns:a16="http://schemas.microsoft.com/office/drawing/2014/main" val="10026"/>
                  </a:ext>
                </a:extLst>
              </a:tr>
              <a:tr h="185099">
                <a:tc>
                  <a:txBody>
                    <a:bodyPr/>
                    <a:lstStyle/>
                    <a:p>
                      <a:pPr algn="l" fontAlgn="ctr"/>
                      <a:endParaRPr lang="cs-CZ" sz="1100" b="0" i="1"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(2.08</a:t>
                      </a:r>
                    </a:p>
                  </a:txBody>
                  <a:tcPr marL="6004" marR="6004" marT="6004" marB="0" anchor="ctr">
                    <a:lnL>
                      <a:noFill/>
                    </a:lnL>
                    <a:lnR>
                      <a:noFill/>
                    </a:lnR>
                    <a:lnT>
                      <a:noFill/>
                    </a:lnT>
                    <a:lnB>
                      <a:noFill/>
                    </a:lnB>
                  </a:tcPr>
                </a:tc>
                <a:tc>
                  <a:txBody>
                    <a:bodyPr/>
                    <a:lstStyle/>
                    <a:p>
                      <a:pPr algn="ctr"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(3.30)</a:t>
                      </a:r>
                    </a:p>
                  </a:txBody>
                  <a:tcPr marL="6004" marR="6004" marT="6004" marB="0" anchor="ctr">
                    <a:lnL>
                      <a:noFill/>
                    </a:lnL>
                    <a:lnR>
                      <a:noFill/>
                    </a:lnR>
                    <a:lnT>
                      <a:noFill/>
                    </a:lnT>
                    <a:lnB>
                      <a:noFill/>
                    </a:lnB>
                  </a:tcPr>
                </a:tc>
                <a:tc>
                  <a:txBody>
                    <a:bodyPr/>
                    <a:lstStyle/>
                    <a:p>
                      <a:pPr algn="ctr"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(5.35)</a:t>
                      </a:r>
                    </a:p>
                  </a:txBody>
                  <a:tcPr marL="6004" marR="6004" marT="6004" marB="0" anchor="ctr">
                    <a:lnL>
                      <a:noFill/>
                    </a:lnL>
                    <a:lnR>
                      <a:noFill/>
                    </a:lnR>
                    <a:lnT>
                      <a:noFill/>
                    </a:lnT>
                    <a:lnB>
                      <a:noFill/>
                    </a:lnB>
                  </a:tcPr>
                </a:tc>
                <a:extLst>
                  <a:ext uri="{0D108BD9-81ED-4DB2-BD59-A6C34878D82A}">
                    <a16:rowId xmlns:a16="http://schemas.microsoft.com/office/drawing/2014/main" val="10027"/>
                  </a:ext>
                </a:extLst>
              </a:tr>
              <a:tr h="185099">
                <a:tc>
                  <a:txBody>
                    <a:bodyPr/>
                    <a:lstStyle/>
                    <a:p>
                      <a:pPr algn="l" fontAlgn="ctr"/>
                      <a:r>
                        <a:rPr lang="cs-CZ" sz="1100" b="0" i="1" u="none" strike="noStrike" dirty="0">
                          <a:solidFill>
                            <a:srgbClr val="000000"/>
                          </a:solidFill>
                          <a:effectLst/>
                          <a:latin typeface="Calibri"/>
                        </a:rPr>
                        <a:t>lenr_co2</a:t>
                      </a:r>
                    </a:p>
                  </a:txBody>
                  <a:tcPr marL="6004" marR="6004" marT="6004" marB="0" anchor="ctr">
                    <a:lnL>
                      <a:noFill/>
                    </a:lnL>
                    <a:lnR>
                      <a:noFill/>
                    </a:lnR>
                    <a:lnT>
                      <a:noFill/>
                    </a:lnT>
                    <a:lnB>
                      <a:noFill/>
                    </a:lnB>
                  </a:tcPr>
                </a:tc>
                <a:tc>
                  <a:txBody>
                    <a:bodyPr/>
                    <a:lstStyle/>
                    <a:p>
                      <a:pPr algn="l"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0,874</a:t>
                      </a:r>
                    </a:p>
                  </a:txBody>
                  <a:tcPr marL="6004" marR="6004" marT="6004" marB="0" anchor="ctr">
                    <a:lnL>
                      <a:noFill/>
                    </a:lnL>
                    <a:lnR>
                      <a:noFill/>
                    </a:lnR>
                    <a:lnT>
                      <a:noFill/>
                    </a:lnT>
                    <a:lnB>
                      <a:noFill/>
                    </a:lnB>
                  </a:tcPr>
                </a:tc>
                <a:tc>
                  <a:txBody>
                    <a:bodyPr/>
                    <a:lstStyle/>
                    <a:p>
                      <a:pPr algn="ctr"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0,787</a:t>
                      </a:r>
                    </a:p>
                  </a:txBody>
                  <a:tcPr marL="6004" marR="6004" marT="6004" marB="0" anchor="ctr">
                    <a:lnL>
                      <a:noFill/>
                    </a:lnL>
                    <a:lnR>
                      <a:noFill/>
                    </a:lnR>
                    <a:lnT>
                      <a:noFill/>
                    </a:lnT>
                    <a:lnB>
                      <a:noFill/>
                    </a:lnB>
                  </a:tcPr>
                </a:tc>
                <a:tc>
                  <a:txBody>
                    <a:bodyPr/>
                    <a:lstStyle/>
                    <a:p>
                      <a:pPr algn="ctr"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0.845</a:t>
                      </a:r>
                      <a:r>
                        <a:rPr lang="cs-CZ" sz="1100" b="0" i="0" u="none" strike="noStrike" baseline="30000">
                          <a:solidFill>
                            <a:srgbClr val="000000"/>
                          </a:solidFill>
                          <a:effectLst/>
                          <a:latin typeface="Calibri"/>
                        </a:rPr>
                        <a:t>**</a:t>
                      </a: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extLst>
                  <a:ext uri="{0D108BD9-81ED-4DB2-BD59-A6C34878D82A}">
                    <a16:rowId xmlns:a16="http://schemas.microsoft.com/office/drawing/2014/main" val="10028"/>
                  </a:ext>
                </a:extLst>
              </a:tr>
              <a:tr h="185099">
                <a:tc>
                  <a:txBody>
                    <a:bodyPr/>
                    <a:lstStyle/>
                    <a:p>
                      <a:pPr algn="l" fontAlgn="ctr"/>
                      <a:endParaRPr lang="cs-CZ" sz="1100" b="0" i="1"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l"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(1.36)</a:t>
                      </a:r>
                    </a:p>
                  </a:txBody>
                  <a:tcPr marL="6004" marR="6004" marT="6004" marB="0" anchor="ctr">
                    <a:lnL>
                      <a:noFill/>
                    </a:lnL>
                    <a:lnR>
                      <a:noFill/>
                    </a:lnR>
                    <a:lnT>
                      <a:noFill/>
                    </a:lnT>
                    <a:lnB>
                      <a:noFill/>
                    </a:lnB>
                  </a:tcPr>
                </a:tc>
                <a:tc>
                  <a:txBody>
                    <a:bodyPr/>
                    <a:lstStyle/>
                    <a:p>
                      <a:pPr algn="ctr"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(1.36)</a:t>
                      </a:r>
                    </a:p>
                  </a:txBody>
                  <a:tcPr marL="6004" marR="6004" marT="6004" marB="0" anchor="ctr">
                    <a:lnL>
                      <a:noFill/>
                    </a:lnL>
                    <a:lnR>
                      <a:noFill/>
                    </a:lnR>
                    <a:lnT>
                      <a:noFill/>
                    </a:lnT>
                    <a:lnB>
                      <a:noFill/>
                    </a:lnB>
                  </a:tcPr>
                </a:tc>
                <a:tc>
                  <a:txBody>
                    <a:bodyPr/>
                    <a:lstStyle/>
                    <a:p>
                      <a:pPr algn="ctr"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(2.87)</a:t>
                      </a:r>
                    </a:p>
                  </a:txBody>
                  <a:tcPr marL="6004" marR="6004" marT="6004" marB="0" anchor="ctr">
                    <a:lnL>
                      <a:noFill/>
                    </a:lnL>
                    <a:lnR>
                      <a:noFill/>
                    </a:lnR>
                    <a:lnT>
                      <a:noFill/>
                    </a:lnT>
                    <a:lnB>
                      <a:noFill/>
                    </a:lnB>
                  </a:tcPr>
                </a:tc>
                <a:extLst>
                  <a:ext uri="{0D108BD9-81ED-4DB2-BD59-A6C34878D82A}">
                    <a16:rowId xmlns:a16="http://schemas.microsoft.com/office/drawing/2014/main" val="10029"/>
                  </a:ext>
                </a:extLst>
              </a:tr>
              <a:tr h="185099">
                <a:tc>
                  <a:txBody>
                    <a:bodyPr/>
                    <a:lstStyle/>
                    <a:p>
                      <a:pPr algn="l" fontAlgn="ctr"/>
                      <a:r>
                        <a:rPr lang="cs-CZ" sz="1100" b="0" i="1" u="none" strike="noStrike" dirty="0">
                          <a:solidFill>
                            <a:srgbClr val="000000"/>
                          </a:solidFill>
                          <a:effectLst/>
                          <a:latin typeface="Calibri"/>
                        </a:rPr>
                        <a:t>_</a:t>
                      </a:r>
                      <a:r>
                        <a:rPr lang="cs-CZ" sz="1100" b="0" i="1" u="none" strike="noStrike" dirty="0" err="1">
                          <a:solidFill>
                            <a:srgbClr val="000000"/>
                          </a:solidFill>
                          <a:effectLst/>
                          <a:latin typeface="Calibri"/>
                        </a:rPr>
                        <a:t>cons</a:t>
                      </a:r>
                      <a:endParaRPr lang="cs-CZ" sz="1100" b="0" i="1" u="none" strike="noStrike" dirty="0">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0.296</a:t>
                      </a:r>
                      <a:r>
                        <a:rPr lang="cs-CZ" sz="1100" b="0" i="0" u="none" strike="noStrike" baseline="30000">
                          <a:solidFill>
                            <a:srgbClr val="000000"/>
                          </a:solidFill>
                          <a:effectLst/>
                          <a:latin typeface="Calibri"/>
                        </a:rPr>
                        <a:t>**</a:t>
                      </a: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0.844</a:t>
                      </a:r>
                      <a:r>
                        <a:rPr lang="cs-CZ" sz="1100" b="0" i="0" u="none" strike="noStrike" baseline="30000">
                          <a:solidFill>
                            <a:srgbClr val="000000"/>
                          </a:solidFill>
                          <a:effectLst/>
                          <a:latin typeface="Calibri"/>
                        </a:rPr>
                        <a:t>***</a:t>
                      </a: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-0,234</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-0.467</a:t>
                      </a:r>
                      <a:r>
                        <a:rPr lang="cs-CZ" sz="1100" b="0" i="0" u="none" strike="noStrike" baseline="30000">
                          <a:solidFill>
                            <a:srgbClr val="000000"/>
                          </a:solidFill>
                          <a:effectLst/>
                          <a:latin typeface="Calibri"/>
                        </a:rPr>
                        <a:t>**</a:t>
                      </a: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-1.010</a:t>
                      </a:r>
                      <a:r>
                        <a:rPr lang="cs-CZ" sz="1100" b="0" i="0" u="none" strike="noStrike" baseline="30000">
                          <a:solidFill>
                            <a:srgbClr val="000000"/>
                          </a:solidFill>
                          <a:effectLst/>
                          <a:latin typeface="Calibri"/>
                        </a:rPr>
                        <a:t>***</a:t>
                      </a: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-0.223</a:t>
                      </a:r>
                      <a:r>
                        <a:rPr lang="cs-CZ" sz="1100" b="0" i="0" u="none" strike="noStrike" baseline="30000">
                          <a:solidFill>
                            <a:srgbClr val="000000"/>
                          </a:solidFill>
                          <a:effectLst/>
                          <a:latin typeface="Calibri"/>
                        </a:rPr>
                        <a:t>***</a:t>
                      </a: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extLst>
                  <a:ext uri="{0D108BD9-81ED-4DB2-BD59-A6C34878D82A}">
                    <a16:rowId xmlns:a16="http://schemas.microsoft.com/office/drawing/2014/main" val="10030"/>
                  </a:ext>
                </a:extLst>
              </a:tr>
              <a:tr h="185099">
                <a:tc>
                  <a:txBody>
                    <a:bodyPr/>
                    <a:lstStyle/>
                    <a:p>
                      <a:pPr algn="l" fontAlgn="ctr"/>
                      <a:r>
                        <a:rPr lang="cs-CZ" sz="1100" b="0" i="1" u="none" strike="noStrike">
                          <a:solidFill>
                            <a:srgbClr val="000000"/>
                          </a:solidFill>
                          <a:effectLst/>
                          <a:latin typeface="Calibri"/>
                        </a:rPr>
                        <a:t> </a:t>
                      </a:r>
                    </a:p>
                  </a:txBody>
                  <a:tcPr marL="6004" marR="6004" marT="600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cs-CZ" sz="1100" b="0" i="0" u="none" strike="noStrike">
                          <a:solidFill>
                            <a:srgbClr val="000000"/>
                          </a:solidFill>
                          <a:effectLst/>
                          <a:latin typeface="Calibri"/>
                        </a:rPr>
                        <a:t>(2.82)</a:t>
                      </a:r>
                    </a:p>
                  </a:txBody>
                  <a:tcPr marL="6004" marR="6004" marT="600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cs-CZ" sz="1100" b="0" i="0" u="none" strike="noStrike">
                          <a:solidFill>
                            <a:srgbClr val="000000"/>
                          </a:solidFill>
                          <a:effectLst/>
                          <a:latin typeface="Calibri"/>
                        </a:rPr>
                        <a:t>(7.87)</a:t>
                      </a:r>
                    </a:p>
                  </a:txBody>
                  <a:tcPr marL="6004" marR="6004" marT="600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cs-CZ" sz="1100" b="0" i="0" u="none" strike="noStrike">
                          <a:solidFill>
                            <a:srgbClr val="000000"/>
                          </a:solidFill>
                          <a:effectLst/>
                          <a:latin typeface="Calibri"/>
                        </a:rPr>
                        <a:t>(-1.44)</a:t>
                      </a:r>
                    </a:p>
                  </a:txBody>
                  <a:tcPr marL="6004" marR="6004" marT="600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cs-CZ" sz="1100" b="0" i="0" u="none" strike="noStrike">
                          <a:solidFill>
                            <a:srgbClr val="000000"/>
                          </a:solidFill>
                          <a:effectLst/>
                          <a:latin typeface="Calibri"/>
                        </a:rPr>
                        <a:t>(-3.05)</a:t>
                      </a:r>
                    </a:p>
                  </a:txBody>
                  <a:tcPr marL="6004" marR="6004" marT="600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cs-CZ" sz="1100" b="0" i="0" u="none" strike="noStrike">
                          <a:solidFill>
                            <a:srgbClr val="000000"/>
                          </a:solidFill>
                          <a:effectLst/>
                          <a:latin typeface="Calibri"/>
                        </a:rPr>
                        <a:t>(-18.73)</a:t>
                      </a:r>
                    </a:p>
                  </a:txBody>
                  <a:tcPr marL="6004" marR="6004" marT="600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cs-CZ" sz="1100" b="0" i="0" u="none" strike="noStrike">
                          <a:solidFill>
                            <a:srgbClr val="000000"/>
                          </a:solidFill>
                          <a:effectLst/>
                          <a:latin typeface="Calibri"/>
                        </a:rPr>
                        <a:t>(-4.38)</a:t>
                      </a:r>
                    </a:p>
                  </a:txBody>
                  <a:tcPr marL="6004" marR="6004" marT="6004"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1"/>
                  </a:ext>
                </a:extLst>
              </a:tr>
              <a:tr h="185099">
                <a:tc>
                  <a:txBody>
                    <a:bodyPr/>
                    <a:lstStyle/>
                    <a:p>
                      <a:pPr algn="l" fontAlgn="ctr"/>
                      <a:r>
                        <a:rPr lang="cs-CZ" sz="1100" b="0" i="1" u="none" strike="noStrike">
                          <a:solidFill>
                            <a:srgbClr val="000000"/>
                          </a:solidFill>
                          <a:effectLst/>
                          <a:latin typeface="Calibri"/>
                        </a:rPr>
                        <a:t>N</a:t>
                      </a:r>
                    </a:p>
                  </a:txBody>
                  <a:tcPr marL="6004" marR="6004" marT="600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cs-CZ" sz="1100" b="0" i="0" u="none" strike="noStrike">
                          <a:solidFill>
                            <a:srgbClr val="000000"/>
                          </a:solidFill>
                          <a:effectLst/>
                          <a:latin typeface="Calibri"/>
                        </a:rPr>
                        <a:t>289</a:t>
                      </a:r>
                    </a:p>
                  </a:txBody>
                  <a:tcPr marL="6004" marR="6004" marT="600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cs-CZ" sz="1100" b="0" i="0" u="none" strike="noStrike">
                          <a:solidFill>
                            <a:srgbClr val="000000"/>
                          </a:solidFill>
                          <a:effectLst/>
                          <a:latin typeface="Calibri"/>
                        </a:rPr>
                        <a:t>245</a:t>
                      </a:r>
                    </a:p>
                  </a:txBody>
                  <a:tcPr marL="6004" marR="6004" marT="600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cs-CZ" sz="1100" b="0" i="0" u="none" strike="noStrike">
                          <a:solidFill>
                            <a:srgbClr val="000000"/>
                          </a:solidFill>
                          <a:effectLst/>
                          <a:latin typeface="Calibri"/>
                        </a:rPr>
                        <a:t>291</a:t>
                      </a:r>
                    </a:p>
                  </a:txBody>
                  <a:tcPr marL="6004" marR="6004" marT="600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cs-CZ" sz="1100" b="0" i="0" u="none" strike="noStrike">
                          <a:solidFill>
                            <a:srgbClr val="000000"/>
                          </a:solidFill>
                          <a:effectLst/>
                          <a:latin typeface="Calibri"/>
                        </a:rPr>
                        <a:t>245</a:t>
                      </a:r>
                    </a:p>
                  </a:txBody>
                  <a:tcPr marL="6004" marR="6004" marT="600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cs-CZ" sz="1100" b="0" i="0" u="none" strike="noStrike">
                          <a:solidFill>
                            <a:srgbClr val="000000"/>
                          </a:solidFill>
                          <a:effectLst/>
                          <a:latin typeface="Calibri"/>
                        </a:rPr>
                        <a:t>290</a:t>
                      </a:r>
                    </a:p>
                  </a:txBody>
                  <a:tcPr marL="6004" marR="6004" marT="600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cs-CZ" sz="1100" b="0" i="0" u="none" strike="noStrike">
                          <a:solidFill>
                            <a:srgbClr val="000000"/>
                          </a:solidFill>
                          <a:effectLst/>
                          <a:latin typeface="Calibri"/>
                        </a:rPr>
                        <a:t>245</a:t>
                      </a:r>
                    </a:p>
                  </a:txBody>
                  <a:tcPr marL="6004" marR="6004" marT="6004"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32"/>
                  </a:ext>
                </a:extLst>
              </a:tr>
              <a:tr h="185099">
                <a:tc>
                  <a:txBody>
                    <a:bodyPr/>
                    <a:lstStyle/>
                    <a:p>
                      <a:pPr algn="l" fontAlgn="ctr"/>
                      <a:r>
                        <a:rPr lang="cs-CZ" sz="1100" b="0" i="1" u="none" strike="noStrike">
                          <a:solidFill>
                            <a:srgbClr val="000000"/>
                          </a:solidFill>
                          <a:effectLst/>
                          <a:latin typeface="Calibri"/>
                        </a:rPr>
                        <a:t>R</a:t>
                      </a:r>
                      <a:r>
                        <a:rPr lang="cs-CZ" sz="1100" b="0" i="1" u="none" strike="noStrike" baseline="30000">
                          <a:solidFill>
                            <a:srgbClr val="000000"/>
                          </a:solidFill>
                          <a:effectLst/>
                          <a:latin typeface="Calibri"/>
                        </a:rPr>
                        <a:t>2</a:t>
                      </a:r>
                      <a:endParaRPr lang="cs-CZ" sz="1100" b="0" i="1"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tc>
                  <a:txBody>
                    <a:bodyPr/>
                    <a:lstStyle/>
                    <a:p>
                      <a:pPr algn="ctr" fontAlgn="ctr"/>
                      <a:endParaRPr lang="cs-CZ" sz="1100" b="0" i="0" u="none" strike="noStrike">
                        <a:solidFill>
                          <a:srgbClr val="000000"/>
                        </a:solidFill>
                        <a:effectLst/>
                        <a:latin typeface="Calibri"/>
                      </a:endParaRPr>
                    </a:p>
                  </a:txBody>
                  <a:tcPr marL="6004" marR="6004" marT="6004" marB="0" anchor="ctr">
                    <a:lnL>
                      <a:noFill/>
                    </a:lnL>
                    <a:lnR>
                      <a:noFill/>
                    </a:lnR>
                    <a:lnT>
                      <a:noFill/>
                    </a:lnT>
                    <a:lnB>
                      <a:noFill/>
                    </a:lnB>
                  </a:tcPr>
                </a:tc>
                <a:extLst>
                  <a:ext uri="{0D108BD9-81ED-4DB2-BD59-A6C34878D82A}">
                    <a16:rowId xmlns:a16="http://schemas.microsoft.com/office/drawing/2014/main" val="10033"/>
                  </a:ext>
                </a:extLst>
              </a:tr>
              <a:tr h="185099">
                <a:tc>
                  <a:txBody>
                    <a:bodyPr/>
                    <a:lstStyle/>
                    <a:p>
                      <a:pPr algn="r" fontAlgn="ctr"/>
                      <a:r>
                        <a:rPr lang="cs-CZ" sz="1100" b="0" i="1" u="none" strike="noStrike">
                          <a:solidFill>
                            <a:srgbClr val="000000"/>
                          </a:solidFill>
                          <a:effectLst/>
                          <a:latin typeface="Calibri"/>
                        </a:rPr>
                        <a:t>-within</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0,834</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0,8912</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0,9642</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0,9733</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0,946</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0,979</a:t>
                      </a:r>
                    </a:p>
                  </a:txBody>
                  <a:tcPr marL="6004" marR="6004" marT="6004" marB="0" anchor="ctr">
                    <a:lnL>
                      <a:noFill/>
                    </a:lnL>
                    <a:lnR>
                      <a:noFill/>
                    </a:lnR>
                    <a:lnT>
                      <a:noFill/>
                    </a:lnT>
                    <a:lnB>
                      <a:noFill/>
                    </a:lnB>
                  </a:tcPr>
                </a:tc>
                <a:extLst>
                  <a:ext uri="{0D108BD9-81ED-4DB2-BD59-A6C34878D82A}">
                    <a16:rowId xmlns:a16="http://schemas.microsoft.com/office/drawing/2014/main" val="10034"/>
                  </a:ext>
                </a:extLst>
              </a:tr>
              <a:tr h="185099">
                <a:tc>
                  <a:txBody>
                    <a:bodyPr/>
                    <a:lstStyle/>
                    <a:p>
                      <a:pPr algn="r" fontAlgn="ctr"/>
                      <a:r>
                        <a:rPr lang="cs-CZ" sz="1100" b="0" i="1" u="none" strike="noStrike">
                          <a:solidFill>
                            <a:srgbClr val="000000"/>
                          </a:solidFill>
                          <a:effectLst/>
                          <a:latin typeface="Calibri"/>
                        </a:rPr>
                        <a:t>-between</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0,0013</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0,2416</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0,0001</a:t>
                      </a:r>
                    </a:p>
                  </a:txBody>
                  <a:tcPr marL="6004" marR="6004" marT="6004" marB="0" anchor="ctr">
                    <a:lnL>
                      <a:noFill/>
                    </a:lnL>
                    <a:lnR>
                      <a:noFill/>
                    </a:lnR>
                    <a:lnT>
                      <a:noFill/>
                    </a:lnT>
                    <a:lnB>
                      <a:noFill/>
                    </a:lnB>
                  </a:tcPr>
                </a:tc>
                <a:tc>
                  <a:txBody>
                    <a:bodyPr/>
                    <a:lstStyle/>
                    <a:p>
                      <a:pPr algn="ctr" fontAlgn="ctr"/>
                      <a:r>
                        <a:rPr lang="cs-CZ" sz="1100" b="0" i="0" u="none" strike="noStrike">
                          <a:solidFill>
                            <a:srgbClr val="000000"/>
                          </a:solidFill>
                          <a:effectLst/>
                          <a:latin typeface="Calibri"/>
                        </a:rPr>
                        <a:t>0,0303</a:t>
                      </a:r>
                    </a:p>
                  </a:txBody>
                  <a:tcPr marL="6004" marR="6004" marT="6004" marB="0" anchor="ctr">
                    <a:lnL>
                      <a:noFill/>
                    </a:lnL>
                    <a:lnR>
                      <a:noFill/>
                    </a:lnR>
                    <a:lnT>
                      <a:noFill/>
                    </a:lnT>
                    <a:lnB>
                      <a:noFill/>
                    </a:lnB>
                  </a:tcPr>
                </a:tc>
                <a:extLst>
                  <a:ext uri="{0D108BD9-81ED-4DB2-BD59-A6C34878D82A}">
                    <a16:rowId xmlns:a16="http://schemas.microsoft.com/office/drawing/2014/main" val="10035"/>
                  </a:ext>
                </a:extLst>
              </a:tr>
              <a:tr h="185099">
                <a:tc>
                  <a:txBody>
                    <a:bodyPr/>
                    <a:lstStyle/>
                    <a:p>
                      <a:pPr algn="r" fontAlgn="ctr"/>
                      <a:r>
                        <a:rPr lang="cs-CZ" sz="1100" b="0" i="1" u="none" strike="noStrike">
                          <a:solidFill>
                            <a:srgbClr val="000000"/>
                          </a:solidFill>
                          <a:effectLst/>
                          <a:latin typeface="Calibri"/>
                        </a:rPr>
                        <a:t>-overall</a:t>
                      </a:r>
                    </a:p>
                  </a:txBody>
                  <a:tcPr marL="6004" marR="6004" marT="600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cs-CZ" sz="1100" b="0" i="0" u="none" strike="noStrike">
                          <a:solidFill>
                            <a:srgbClr val="000000"/>
                          </a:solidFill>
                          <a:effectLst/>
                          <a:latin typeface="Calibri"/>
                        </a:rPr>
                        <a:t>0,0422</a:t>
                      </a:r>
                    </a:p>
                  </a:txBody>
                  <a:tcPr marL="6004" marR="6004" marT="600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cs-CZ" sz="1100" b="0" i="0" u="none" strike="noStrike">
                          <a:solidFill>
                            <a:srgbClr val="000000"/>
                          </a:solidFill>
                          <a:effectLst/>
                          <a:latin typeface="Calibri"/>
                        </a:rPr>
                        <a:t>0,1115</a:t>
                      </a:r>
                    </a:p>
                  </a:txBody>
                  <a:tcPr marL="6004" marR="6004" marT="600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cs-CZ" sz="1100" b="0" i="0" u="none" strike="noStrike">
                          <a:solidFill>
                            <a:srgbClr val="000000"/>
                          </a:solidFill>
                          <a:effectLst/>
                          <a:latin typeface="Calibri"/>
                        </a:rPr>
                        <a:t>0,0345</a:t>
                      </a:r>
                    </a:p>
                  </a:txBody>
                  <a:tcPr marL="6004" marR="6004" marT="600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cs-CZ" sz="1100" b="0" i="0" u="none" strike="noStrike">
                          <a:solidFill>
                            <a:srgbClr val="000000"/>
                          </a:solidFill>
                          <a:effectLst/>
                          <a:latin typeface="Calibri"/>
                        </a:rPr>
                        <a:t>0,3202</a:t>
                      </a:r>
                    </a:p>
                  </a:txBody>
                  <a:tcPr marL="6004" marR="6004" marT="600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cs-CZ" sz="1100" b="0" i="0" u="none" strike="noStrike">
                          <a:solidFill>
                            <a:srgbClr val="000000"/>
                          </a:solidFill>
                          <a:effectLst/>
                          <a:latin typeface="Calibri"/>
                        </a:rPr>
                        <a:t>0,0238</a:t>
                      </a:r>
                    </a:p>
                  </a:txBody>
                  <a:tcPr marL="6004" marR="6004" marT="600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cs-CZ" sz="1100" b="0" i="0" u="none" strike="noStrike" dirty="0">
                          <a:solidFill>
                            <a:srgbClr val="000000"/>
                          </a:solidFill>
                          <a:effectLst/>
                          <a:latin typeface="Calibri"/>
                        </a:rPr>
                        <a:t>0,107</a:t>
                      </a:r>
                    </a:p>
                  </a:txBody>
                  <a:tcPr marL="6004" marR="6004" marT="6004"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6"/>
                  </a:ext>
                </a:extLst>
              </a:tr>
            </a:tbl>
          </a:graphicData>
        </a:graphic>
      </p:graphicFrame>
      <p:sp>
        <p:nvSpPr>
          <p:cNvPr id="4" name="Prostokąt zaokrąglony 1"/>
          <p:cNvSpPr/>
          <p:nvPr/>
        </p:nvSpPr>
        <p:spPr>
          <a:xfrm>
            <a:off x="762000" y="3692842"/>
            <a:ext cx="6978952" cy="729729"/>
          </a:xfrm>
          <a:prstGeom prst="roundRect">
            <a:avLst/>
          </a:prstGeom>
          <a:noFill/>
          <a:ln w="28575" cmpd="sng">
            <a:solidFill>
              <a:schemeClr val="accent6">
                <a:lumMod val="75000"/>
              </a:schemeClr>
            </a:solidFill>
            <a:prstDash val="soli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pl-PL"/>
          </a:p>
        </p:txBody>
      </p:sp>
      <p:sp>
        <p:nvSpPr>
          <p:cNvPr id="5" name="Prostokąt zaokrąglony 3"/>
          <p:cNvSpPr/>
          <p:nvPr/>
        </p:nvSpPr>
        <p:spPr>
          <a:xfrm>
            <a:off x="7129719" y="3557588"/>
            <a:ext cx="611233" cy="2569152"/>
          </a:xfrm>
          <a:prstGeom prst="roundRect">
            <a:avLst>
              <a:gd name="adj" fmla="val 50000"/>
            </a:avLst>
          </a:prstGeom>
          <a:noFill/>
          <a:ln w="50800">
            <a:solidFill>
              <a:srgbClr val="FFC000"/>
            </a:solidFill>
            <a:prstDash val="sysDot"/>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pl-PL"/>
          </a:p>
        </p:txBody>
      </p:sp>
      <p:sp>
        <p:nvSpPr>
          <p:cNvPr id="6" name="Prostokąt zaokrąglony 6"/>
          <p:cNvSpPr/>
          <p:nvPr/>
        </p:nvSpPr>
        <p:spPr>
          <a:xfrm>
            <a:off x="761999" y="4446761"/>
            <a:ext cx="6978953" cy="359540"/>
          </a:xfrm>
          <a:prstGeom prst="roundRect">
            <a:avLst/>
          </a:prstGeom>
          <a:noFill/>
          <a:ln w="28575" cmpd="sng">
            <a:solidFill>
              <a:srgbClr val="00B0F0"/>
            </a:solidFill>
            <a:prstDash val="soli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pl-PL"/>
          </a:p>
        </p:txBody>
      </p:sp>
      <p:sp>
        <p:nvSpPr>
          <p:cNvPr id="7" name="Prostokąt zaokrąglony 6"/>
          <p:cNvSpPr/>
          <p:nvPr/>
        </p:nvSpPr>
        <p:spPr>
          <a:xfrm>
            <a:off x="762000" y="2000935"/>
            <a:ext cx="6978952" cy="434340"/>
          </a:xfrm>
          <a:prstGeom prst="roundRect">
            <a:avLst/>
          </a:prstGeom>
          <a:noFill/>
          <a:ln w="28575" cmpd="sng">
            <a:solidFill>
              <a:srgbClr val="00B0F0"/>
            </a:solidFill>
            <a:prstDash val="soli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pl-PL"/>
          </a:p>
        </p:txBody>
      </p:sp>
      <p:sp>
        <p:nvSpPr>
          <p:cNvPr id="8" name="Prostokąt zaokrąglony 1"/>
          <p:cNvSpPr/>
          <p:nvPr/>
        </p:nvSpPr>
        <p:spPr>
          <a:xfrm>
            <a:off x="771881" y="4809940"/>
            <a:ext cx="6969071" cy="729680"/>
          </a:xfrm>
          <a:prstGeom prst="roundRect">
            <a:avLst/>
          </a:prstGeom>
          <a:noFill/>
          <a:ln w="28575" cmpd="sng">
            <a:solidFill>
              <a:srgbClr val="3CEE16"/>
            </a:solidFill>
            <a:prstDash val="soli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38945804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xit" presetSubtype="10" fill="hold" grpId="1" nodeType="clickEffect">
                                  <p:stCondLst>
                                    <p:cond delay="0"/>
                                  </p:stCondLst>
                                  <p:childTnLst>
                                    <p:animEffect transition="out" filter="blinds(horizontal)">
                                      <p:cBhvr>
                                        <p:cTn id="16" dur="500"/>
                                        <p:tgtEl>
                                          <p:spTgt spid="4"/>
                                        </p:tgtEl>
                                      </p:cBhvr>
                                    </p:animEffect>
                                    <p:set>
                                      <p:cBhvr>
                                        <p:cTn id="17" dur="1" fill="hold">
                                          <p:stCondLst>
                                            <p:cond delay="499"/>
                                          </p:stCondLst>
                                        </p:cTn>
                                        <p:tgtEl>
                                          <p:spTgt spid="4"/>
                                        </p:tgtEl>
                                        <p:attrNameLst>
                                          <p:attrName>style.visibility</p:attrName>
                                        </p:attrNameLst>
                                      </p:cBhvr>
                                      <p:to>
                                        <p:strVal val="hidden"/>
                                      </p:to>
                                    </p:set>
                                  </p:childTnLst>
                                </p:cTn>
                              </p:par>
                              <p:par>
                                <p:cTn id="18" presetID="3" presetClass="entr" presetSubtype="10"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blinds(horizontal)">
                                      <p:cBhvr>
                                        <p:cTn id="20" dur="500"/>
                                        <p:tgtEl>
                                          <p:spTgt spid="6"/>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blinds(horizontal)">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xit" presetSubtype="10" fill="hold" grpId="1" nodeType="clickEffect">
                                  <p:stCondLst>
                                    <p:cond delay="0"/>
                                  </p:stCondLst>
                                  <p:childTnLst>
                                    <p:animEffect transition="out" filter="blinds(horizontal)">
                                      <p:cBhvr>
                                        <p:cTn id="27" dur="500"/>
                                        <p:tgtEl>
                                          <p:spTgt spid="7"/>
                                        </p:tgtEl>
                                      </p:cBhvr>
                                    </p:animEffect>
                                    <p:set>
                                      <p:cBhvr>
                                        <p:cTn id="28" dur="1" fill="hold">
                                          <p:stCondLst>
                                            <p:cond delay="499"/>
                                          </p:stCondLst>
                                        </p:cTn>
                                        <p:tgtEl>
                                          <p:spTgt spid="7"/>
                                        </p:tgtEl>
                                        <p:attrNameLst>
                                          <p:attrName>style.visibility</p:attrName>
                                        </p:attrNameLst>
                                      </p:cBhvr>
                                      <p:to>
                                        <p:strVal val="hidden"/>
                                      </p:to>
                                    </p:set>
                                  </p:childTnLst>
                                </p:cTn>
                              </p:par>
                              <p:par>
                                <p:cTn id="29" presetID="3" presetClass="exit" presetSubtype="10" fill="hold" grpId="1" nodeType="withEffect">
                                  <p:stCondLst>
                                    <p:cond delay="0"/>
                                  </p:stCondLst>
                                  <p:childTnLst>
                                    <p:animEffect transition="out" filter="blinds(horizontal)">
                                      <p:cBhvr>
                                        <p:cTn id="30" dur="500"/>
                                        <p:tgtEl>
                                          <p:spTgt spid="6"/>
                                        </p:tgtEl>
                                      </p:cBhvr>
                                    </p:animEffect>
                                    <p:set>
                                      <p:cBhvr>
                                        <p:cTn id="31" dur="1" fill="hold">
                                          <p:stCondLst>
                                            <p:cond delay="499"/>
                                          </p:stCondLst>
                                        </p:cTn>
                                        <p:tgtEl>
                                          <p:spTgt spid="6"/>
                                        </p:tgtEl>
                                        <p:attrNameLst>
                                          <p:attrName>style.visibility</p:attrName>
                                        </p:attrNameLst>
                                      </p:cBhvr>
                                      <p:to>
                                        <p:strVal val="hidden"/>
                                      </p:to>
                                    </p:set>
                                  </p:childTnLst>
                                </p:cTn>
                              </p:par>
                              <p:par>
                                <p:cTn id="32" presetID="3" presetClass="entr" presetSubtype="10" fill="hold" grpId="0" nodeType="with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blinds(horizontal)">
                                      <p:cBhvr>
                                        <p:cTn id="3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animBg="1"/>
      <p:bldP spid="6" grpId="0" animBg="1"/>
      <p:bldP spid="6" grpId="1" animBg="1"/>
      <p:bldP spid="7" grpId="0" animBg="1"/>
      <p:bldP spid="7" grpId="1"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5" descr="polski_biały_stopka_nagłówek.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pole tekstowe 1"/>
          <p:cNvSpPr txBox="1"/>
          <p:nvPr/>
        </p:nvSpPr>
        <p:spPr>
          <a:xfrm>
            <a:off x="457200" y="1484067"/>
            <a:ext cx="8229600" cy="3498394"/>
          </a:xfrm>
          <a:prstGeom prst="rect">
            <a:avLst/>
          </a:prstGeom>
          <a:noFill/>
        </p:spPr>
        <p:txBody>
          <a:bodyPr wrap="square" rtlCol="0">
            <a:spAutoFit/>
          </a:bodyPr>
          <a:lstStyle/>
          <a:p>
            <a:pPr marL="342900" indent="-342900">
              <a:lnSpc>
                <a:spcPct val="120000"/>
              </a:lnSpc>
              <a:spcAft>
                <a:spcPts val="1200"/>
              </a:spcAft>
              <a:buFont typeface="Arial"/>
              <a:buChar char="•"/>
            </a:pPr>
            <a:r>
              <a:rPr lang="en-US" sz="2000" dirty="0"/>
              <a:t>P</a:t>
            </a:r>
            <a:r>
              <a:rPr lang="en-US" sz="2000" dirty="0" smtClean="0"/>
              <a:t>ortion of domestic capital formation undertaken by foreigners</a:t>
            </a:r>
            <a:r>
              <a:rPr lang="en-US" sz="2000" b="1" dirty="0" smtClean="0"/>
              <a:t> has no significance for supply capacity.</a:t>
            </a:r>
          </a:p>
          <a:p>
            <a:pPr marL="342900" indent="-342900">
              <a:lnSpc>
                <a:spcPct val="120000"/>
              </a:lnSpc>
              <a:spcAft>
                <a:spcPts val="1200"/>
              </a:spcAft>
              <a:buFont typeface="Arial"/>
              <a:buChar char="•"/>
            </a:pPr>
            <a:r>
              <a:rPr lang="en-US" sz="2000" dirty="0" smtClean="0"/>
              <a:t>Institution </a:t>
            </a:r>
            <a:r>
              <a:rPr lang="en-US" sz="2000" dirty="0"/>
              <a:t>quality </a:t>
            </a:r>
            <a:r>
              <a:rPr lang="en-US" sz="2000" dirty="0" smtClean="0"/>
              <a:t>has been identified as an </a:t>
            </a:r>
            <a:r>
              <a:rPr lang="en-US" sz="2000" b="1" dirty="0" smtClean="0"/>
              <a:t>negative impact factor</a:t>
            </a:r>
            <a:r>
              <a:rPr lang="en-US" sz="2000" dirty="0" smtClean="0"/>
              <a:t>, which is opposite finding to previous studies (</a:t>
            </a:r>
            <a:r>
              <a:rPr lang="en-US" sz="2000" dirty="0" err="1" smtClean="0"/>
              <a:t>Rodrik</a:t>
            </a:r>
            <a:r>
              <a:rPr lang="en-US" sz="2000" dirty="0" smtClean="0"/>
              <a:t>, </a:t>
            </a:r>
            <a:r>
              <a:rPr lang="en-US" sz="2000" i="1" dirty="0" smtClean="0"/>
              <a:t>et al. </a:t>
            </a:r>
            <a:r>
              <a:rPr lang="en-US" sz="2000" dirty="0" smtClean="0"/>
              <a:t>2002).</a:t>
            </a:r>
            <a:endParaRPr lang="en-US" sz="2000" dirty="0"/>
          </a:p>
          <a:p>
            <a:pPr marL="342900" indent="-342900">
              <a:lnSpc>
                <a:spcPct val="120000"/>
              </a:lnSpc>
              <a:spcAft>
                <a:spcPts val="1200"/>
              </a:spcAft>
              <a:buFont typeface="Arial"/>
              <a:buChar char="•"/>
            </a:pPr>
            <a:r>
              <a:rPr lang="en-US" sz="2000" b="1" dirty="0" smtClean="0"/>
              <a:t>Energy security </a:t>
            </a:r>
            <a:r>
              <a:rPr lang="en-US" sz="2000" dirty="0" smtClean="0"/>
              <a:t>(energy expenditures) is statistically significant and important for intermediate and capital goods export.</a:t>
            </a:r>
            <a:endParaRPr lang="en-US" sz="2000" dirty="0"/>
          </a:p>
          <a:p>
            <a:pPr marL="342900" indent="-342900">
              <a:lnSpc>
                <a:spcPct val="120000"/>
              </a:lnSpc>
              <a:spcAft>
                <a:spcPts val="1200"/>
              </a:spcAft>
              <a:buFont typeface="Arial"/>
              <a:buChar char="•"/>
            </a:pPr>
            <a:r>
              <a:rPr lang="en-US" sz="2000" b="1" dirty="0"/>
              <a:t>A</a:t>
            </a:r>
            <a:r>
              <a:rPr lang="en-US" sz="2000" b="1" dirty="0" smtClean="0"/>
              <a:t>vailability</a:t>
            </a:r>
            <a:r>
              <a:rPr lang="en-US" sz="2000" dirty="0" smtClean="0"/>
              <a:t> </a:t>
            </a:r>
            <a:r>
              <a:rPr lang="en-US" sz="2000" b="1" dirty="0" smtClean="0"/>
              <a:t>and environmental issues</a:t>
            </a:r>
            <a:r>
              <a:rPr lang="en-US" sz="2000" dirty="0" smtClean="0"/>
              <a:t> are more influential than cost aspects.</a:t>
            </a:r>
          </a:p>
        </p:txBody>
      </p:sp>
      <p:sp>
        <p:nvSpPr>
          <p:cNvPr id="7" name="Tytuł 10"/>
          <p:cNvSpPr>
            <a:spLocks noGrp="1"/>
          </p:cNvSpPr>
          <p:nvPr>
            <p:ph type="title"/>
          </p:nvPr>
        </p:nvSpPr>
        <p:spPr>
          <a:xfrm>
            <a:off x="457200" y="1"/>
            <a:ext cx="8229600" cy="1143000"/>
          </a:xfrm>
        </p:spPr>
        <p:txBody>
          <a:bodyPr/>
          <a:lstStyle/>
          <a:p>
            <a:r>
              <a:rPr lang="pl-PL" b="1" dirty="0" err="1" smtClean="0">
                <a:solidFill>
                  <a:schemeClr val="bg1"/>
                </a:solidFill>
              </a:rPr>
              <a:t>Conclusions</a:t>
            </a:r>
            <a:endParaRPr lang="pl-PL" b="1" dirty="0">
              <a:solidFill>
                <a:schemeClr val="bg1"/>
              </a:solidFill>
            </a:endParaRPr>
          </a:p>
        </p:txBody>
      </p:sp>
    </p:spTree>
    <p:extLst>
      <p:ext uri="{BB962C8B-B14F-4D97-AF65-F5344CB8AC3E}">
        <p14:creationId xmlns:p14="http://schemas.microsoft.com/office/powerpoint/2010/main" val="8425339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5" descr="polski_biały_stopka_nagłówek.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Tytuł 10"/>
          <p:cNvSpPr txBox="1">
            <a:spLocks/>
          </p:cNvSpPr>
          <p:nvPr/>
        </p:nvSpPr>
        <p:spPr>
          <a:xfrm>
            <a:off x="457200" y="1"/>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pl-PL" b="1" dirty="0" err="1" smtClean="0">
                <a:solidFill>
                  <a:schemeClr val="bg1"/>
                </a:solidFill>
              </a:rPr>
              <a:t>Further</a:t>
            </a:r>
            <a:r>
              <a:rPr lang="pl-PL" b="1" dirty="0" smtClean="0">
                <a:solidFill>
                  <a:schemeClr val="bg1"/>
                </a:solidFill>
              </a:rPr>
              <a:t> </a:t>
            </a:r>
            <a:r>
              <a:rPr lang="pl-PL" b="1" dirty="0" err="1" smtClean="0">
                <a:solidFill>
                  <a:schemeClr val="bg1"/>
                </a:solidFill>
              </a:rPr>
              <a:t>research</a:t>
            </a:r>
            <a:endParaRPr lang="pl-PL" b="1" dirty="0">
              <a:solidFill>
                <a:schemeClr val="bg1"/>
              </a:solidFill>
            </a:endParaRPr>
          </a:p>
        </p:txBody>
      </p:sp>
      <p:sp>
        <p:nvSpPr>
          <p:cNvPr id="2" name="pole tekstowe 1"/>
          <p:cNvSpPr txBox="1"/>
          <p:nvPr/>
        </p:nvSpPr>
        <p:spPr>
          <a:xfrm>
            <a:off x="457201" y="1920148"/>
            <a:ext cx="8045752" cy="2277547"/>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2400" b="1" dirty="0" smtClean="0"/>
              <a:t>Deep analyze of selected group, </a:t>
            </a:r>
            <a:r>
              <a:rPr lang="en-US" sz="2400" dirty="0" err="1" smtClean="0"/>
              <a:t>eg</a:t>
            </a:r>
            <a:r>
              <a:rPr lang="en-US" sz="2400" dirty="0" smtClean="0"/>
              <a:t>. capital goods </a:t>
            </a:r>
          </a:p>
          <a:p>
            <a:pPr marL="285750" indent="-285750">
              <a:lnSpc>
                <a:spcPct val="150000"/>
              </a:lnSpc>
              <a:buFont typeface="Arial" panose="020B0604020202020204" pitchFamily="34" charset="0"/>
              <a:buChar char="•"/>
            </a:pPr>
            <a:r>
              <a:rPr lang="en-US" sz="2400" dirty="0" smtClean="0"/>
              <a:t>Taking into account </a:t>
            </a:r>
            <a:r>
              <a:rPr lang="en-US" sz="2400" b="1" dirty="0" smtClean="0"/>
              <a:t>the delay </a:t>
            </a:r>
            <a:r>
              <a:rPr lang="en-US" sz="2400" dirty="0" smtClean="0"/>
              <a:t>of </a:t>
            </a:r>
            <a:r>
              <a:rPr lang="en-US" sz="2400" dirty="0" err="1" smtClean="0"/>
              <a:t>energ</a:t>
            </a:r>
            <a:r>
              <a:rPr lang="pl-PL" sz="2400" dirty="0" smtClean="0"/>
              <a:t>y</a:t>
            </a:r>
            <a:r>
              <a:rPr lang="en-US" sz="2400" dirty="0" smtClean="0"/>
              <a:t> variables (t-1)</a:t>
            </a:r>
          </a:p>
          <a:p>
            <a:pPr marL="285750" indent="-285750">
              <a:lnSpc>
                <a:spcPct val="150000"/>
              </a:lnSpc>
              <a:buFont typeface="Arial" panose="020B0604020202020204" pitchFamily="34" charset="0"/>
              <a:buChar char="•"/>
            </a:pPr>
            <a:r>
              <a:rPr lang="en-US" sz="2400" b="1" dirty="0" smtClean="0"/>
              <a:t>Controlling the ICRG variable: </a:t>
            </a:r>
            <a:r>
              <a:rPr lang="en-US" sz="2400" dirty="0" smtClean="0"/>
              <a:t>grouping countries into groups for quality of institutions</a:t>
            </a:r>
            <a:endParaRPr lang="en-US" sz="2400" dirty="0"/>
          </a:p>
        </p:txBody>
      </p:sp>
    </p:spTree>
    <p:extLst>
      <p:ext uri="{BB962C8B-B14F-4D97-AF65-F5344CB8AC3E}">
        <p14:creationId xmlns:p14="http://schemas.microsoft.com/office/powerpoint/2010/main" val="37866374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Obraz 5" descr="polski_zielony_stopka.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Tytuł 3"/>
          <p:cNvSpPr>
            <a:spLocks noGrp="1"/>
          </p:cNvSpPr>
          <p:nvPr>
            <p:ph type="ctrTitle"/>
          </p:nvPr>
        </p:nvSpPr>
        <p:spPr>
          <a:xfrm>
            <a:off x="359280" y="1070275"/>
            <a:ext cx="8423503" cy="2262113"/>
          </a:xfrm>
        </p:spPr>
        <p:txBody>
          <a:bodyPr>
            <a:noAutofit/>
          </a:bodyPr>
          <a:lstStyle/>
          <a:p>
            <a:r>
              <a:rPr lang="pl-PL" sz="3600" i="1" dirty="0" err="1" smtClean="0">
                <a:solidFill>
                  <a:schemeClr val="bg1"/>
                </a:solidFill>
                <a:latin typeface="Palatino Linotype" panose="02040502050505030304" pitchFamily="18" charset="0"/>
              </a:rPr>
              <a:t>Modelling</a:t>
            </a:r>
            <a:r>
              <a:rPr lang="pl-PL" sz="3600" i="1" dirty="0" smtClean="0">
                <a:solidFill>
                  <a:schemeClr val="bg1"/>
                </a:solidFill>
                <a:latin typeface="Palatino Linotype" panose="02040502050505030304" pitchFamily="18" charset="0"/>
              </a:rPr>
              <a:t> link </a:t>
            </a:r>
            <a:r>
              <a:rPr lang="pl-PL" sz="3600" i="1" dirty="0" err="1" smtClean="0">
                <a:solidFill>
                  <a:schemeClr val="bg1"/>
                </a:solidFill>
                <a:latin typeface="Palatino Linotype" panose="02040502050505030304" pitchFamily="18" charset="0"/>
              </a:rPr>
              <a:t>between</a:t>
            </a:r>
            <a:r>
              <a:rPr lang="pl-PL" sz="3600" i="1" dirty="0" smtClean="0">
                <a:solidFill>
                  <a:schemeClr val="bg1"/>
                </a:solidFill>
                <a:latin typeface="Palatino Linotype" panose="02040502050505030304" pitchFamily="18" charset="0"/>
              </a:rPr>
              <a:t/>
            </a:r>
            <a:br>
              <a:rPr lang="pl-PL" sz="3600" i="1" dirty="0" smtClean="0">
                <a:solidFill>
                  <a:schemeClr val="bg1"/>
                </a:solidFill>
                <a:latin typeface="Palatino Linotype" panose="02040502050505030304" pitchFamily="18" charset="0"/>
              </a:rPr>
            </a:br>
            <a:r>
              <a:rPr lang="pl-PL" sz="3600" i="1" dirty="0" err="1" smtClean="0">
                <a:solidFill>
                  <a:schemeClr val="bg1"/>
                </a:solidFill>
                <a:latin typeface="Palatino Linotype" panose="02040502050505030304" pitchFamily="18" charset="0"/>
              </a:rPr>
              <a:t>energy</a:t>
            </a:r>
            <a:r>
              <a:rPr lang="pl-PL" sz="3600" i="1" dirty="0" smtClean="0">
                <a:solidFill>
                  <a:schemeClr val="bg1"/>
                </a:solidFill>
                <a:latin typeface="Palatino Linotype" panose="02040502050505030304" pitchFamily="18" charset="0"/>
              </a:rPr>
              <a:t> </a:t>
            </a:r>
            <a:r>
              <a:rPr lang="pl-PL" sz="3600" i="1" dirty="0" err="1" smtClean="0">
                <a:solidFill>
                  <a:schemeClr val="bg1"/>
                </a:solidFill>
                <a:latin typeface="Palatino Linotype" panose="02040502050505030304" pitchFamily="18" charset="0"/>
              </a:rPr>
              <a:t>security</a:t>
            </a:r>
            <a:r>
              <a:rPr lang="pl-PL" sz="3600" i="1" dirty="0" smtClean="0">
                <a:solidFill>
                  <a:schemeClr val="bg1"/>
                </a:solidFill>
                <a:latin typeface="Palatino Linotype" panose="02040502050505030304" pitchFamily="18" charset="0"/>
              </a:rPr>
              <a:t> and </a:t>
            </a:r>
            <a:r>
              <a:rPr lang="pl-PL" sz="3600" i="1" dirty="0" err="1" smtClean="0">
                <a:solidFill>
                  <a:schemeClr val="bg1"/>
                </a:solidFill>
                <a:latin typeface="Palatino Linotype" panose="02040502050505030304" pitchFamily="18" charset="0"/>
              </a:rPr>
              <a:t>international</a:t>
            </a:r>
            <a:r>
              <a:rPr lang="pl-PL" sz="3600" i="1" dirty="0" smtClean="0">
                <a:solidFill>
                  <a:schemeClr val="bg1"/>
                </a:solidFill>
                <a:latin typeface="Palatino Linotype" panose="02040502050505030304" pitchFamily="18" charset="0"/>
              </a:rPr>
              <a:t> competitiveness</a:t>
            </a:r>
            <a:endParaRPr lang="pl-PL" sz="3600" i="1" dirty="0">
              <a:solidFill>
                <a:schemeClr val="bg1"/>
              </a:solidFill>
              <a:latin typeface="Palatino Linotype" panose="02040502050505030304" pitchFamily="18" charset="0"/>
            </a:endParaRPr>
          </a:p>
        </p:txBody>
      </p:sp>
      <p:sp>
        <p:nvSpPr>
          <p:cNvPr id="5" name="Podtytuł 4"/>
          <p:cNvSpPr>
            <a:spLocks noGrp="1"/>
          </p:cNvSpPr>
          <p:nvPr>
            <p:ph type="subTitle" idx="1"/>
          </p:nvPr>
        </p:nvSpPr>
        <p:spPr>
          <a:xfrm>
            <a:off x="1376450" y="3835304"/>
            <a:ext cx="6400800" cy="1503612"/>
          </a:xfrm>
        </p:spPr>
        <p:txBody>
          <a:bodyPr>
            <a:normAutofit/>
          </a:bodyPr>
          <a:lstStyle/>
          <a:p>
            <a:r>
              <a:rPr lang="pl-PL" sz="2000" dirty="0" smtClean="0">
                <a:solidFill>
                  <a:schemeClr val="bg1"/>
                </a:solidFill>
                <a:latin typeface="Palatino Linotype" panose="02040502050505030304" pitchFamily="18" charset="0"/>
              </a:rPr>
              <a:t>Honorata Łukaszewska: </a:t>
            </a:r>
            <a:r>
              <a:rPr lang="pl-PL" sz="2000" dirty="0" err="1" smtClean="0">
                <a:solidFill>
                  <a:schemeClr val="bg1"/>
                </a:solidFill>
                <a:latin typeface="Palatino Linotype" panose="02040502050505030304" pitchFamily="18" charset="0"/>
              </a:rPr>
              <a:t>hlukas@sgh.waw.pl</a:t>
            </a:r>
            <a:r>
              <a:rPr lang="pl-PL" sz="2000" dirty="0" smtClean="0">
                <a:solidFill>
                  <a:schemeClr val="bg1"/>
                </a:solidFill>
                <a:latin typeface="Palatino Linotype" panose="02040502050505030304" pitchFamily="18" charset="0"/>
              </a:rPr>
              <a:t> </a:t>
            </a:r>
          </a:p>
          <a:p>
            <a:r>
              <a:rPr lang="pl-PL" sz="2000" dirty="0" smtClean="0">
                <a:solidFill>
                  <a:schemeClr val="bg1"/>
                </a:solidFill>
                <a:latin typeface="Palatino Linotype" panose="02040502050505030304" pitchFamily="18" charset="0"/>
              </a:rPr>
              <a:t>Eliza Przeździecka: </a:t>
            </a:r>
            <a:r>
              <a:rPr lang="pl-PL" sz="2000" dirty="0" err="1" smtClean="0">
                <a:solidFill>
                  <a:schemeClr val="bg1"/>
                </a:solidFill>
                <a:latin typeface="Palatino Linotype" panose="02040502050505030304" pitchFamily="18" charset="0"/>
              </a:rPr>
              <a:t>eliza.przezdziecka@sgh.waw.pl</a:t>
            </a:r>
            <a:endParaRPr lang="pl-PL" sz="2000" dirty="0" smtClean="0">
              <a:solidFill>
                <a:schemeClr val="bg1"/>
              </a:solidFill>
              <a:latin typeface="Palatino Linotype" panose="02040502050505030304" pitchFamily="18" charset="0"/>
            </a:endParaRPr>
          </a:p>
          <a:p>
            <a:endParaRPr lang="pl-PL" sz="1300" dirty="0">
              <a:solidFill>
                <a:schemeClr val="bg1"/>
              </a:solidFill>
              <a:latin typeface="Palatino Linotype" panose="02040502050505030304" pitchFamily="18" charset="0"/>
            </a:endParaRPr>
          </a:p>
        </p:txBody>
      </p:sp>
    </p:spTree>
    <p:extLst>
      <p:ext uri="{BB962C8B-B14F-4D97-AF65-F5344CB8AC3E}">
        <p14:creationId xmlns:p14="http://schemas.microsoft.com/office/powerpoint/2010/main" val="25140620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5" descr="polski_biały_stopka_nagłówek.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Tytuł 3"/>
          <p:cNvSpPr>
            <a:spLocks noGrp="1"/>
          </p:cNvSpPr>
          <p:nvPr>
            <p:ph type="title"/>
          </p:nvPr>
        </p:nvSpPr>
        <p:spPr>
          <a:xfrm>
            <a:off x="457200" y="-93846"/>
            <a:ext cx="8229600" cy="1143000"/>
          </a:xfrm>
        </p:spPr>
        <p:txBody>
          <a:bodyPr/>
          <a:lstStyle/>
          <a:p>
            <a:r>
              <a:rPr lang="pl-PL" b="1" dirty="0" err="1" smtClean="0">
                <a:solidFill>
                  <a:schemeClr val="bg1"/>
                </a:solidFill>
              </a:rPr>
              <a:t>Introduction</a:t>
            </a:r>
            <a:endParaRPr lang="pl-PL" b="1" dirty="0">
              <a:solidFill>
                <a:schemeClr val="bg1"/>
              </a:solidFill>
            </a:endParaRPr>
          </a:p>
        </p:txBody>
      </p:sp>
      <p:graphicFrame>
        <p:nvGraphicFramePr>
          <p:cNvPr id="6" name="Diagram 5"/>
          <p:cNvGraphicFramePr/>
          <p:nvPr>
            <p:extLst>
              <p:ext uri="{D42A27DB-BD31-4B8C-83A1-F6EECF244321}">
                <p14:modId xmlns:p14="http://schemas.microsoft.com/office/powerpoint/2010/main" val="1224597747"/>
              </p:ext>
            </p:extLst>
          </p:nvPr>
        </p:nvGraphicFramePr>
        <p:xfrm>
          <a:off x="1543666" y="1790703"/>
          <a:ext cx="6449961" cy="292878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564471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5" descr="polski_biały_stopka_nagłówek.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Tytuł 3"/>
          <p:cNvSpPr>
            <a:spLocks noGrp="1"/>
          </p:cNvSpPr>
          <p:nvPr>
            <p:ph type="title"/>
          </p:nvPr>
        </p:nvSpPr>
        <p:spPr>
          <a:xfrm>
            <a:off x="349624" y="0"/>
            <a:ext cx="8686800" cy="1143000"/>
          </a:xfrm>
        </p:spPr>
        <p:txBody>
          <a:bodyPr>
            <a:noAutofit/>
          </a:bodyPr>
          <a:lstStyle/>
          <a:p>
            <a:r>
              <a:rPr lang="pl-PL" sz="3600" b="1" dirty="0" smtClean="0">
                <a:solidFill>
                  <a:schemeClr val="bg1"/>
                </a:solidFill>
              </a:rPr>
              <a:t>Energy </a:t>
            </a:r>
            <a:r>
              <a:rPr lang="pl-PL" sz="3600" b="1" dirty="0" err="1" smtClean="0">
                <a:solidFill>
                  <a:schemeClr val="bg1"/>
                </a:solidFill>
              </a:rPr>
              <a:t>security</a:t>
            </a:r>
            <a:r>
              <a:rPr lang="pl-PL" sz="3600" b="1" dirty="0" smtClean="0">
                <a:solidFill>
                  <a:schemeClr val="bg1"/>
                </a:solidFill>
              </a:rPr>
              <a:t> and competitiveness</a:t>
            </a:r>
            <a:endParaRPr lang="pl-PL" sz="3600" b="1" dirty="0">
              <a:solidFill>
                <a:srgbClr val="404040"/>
              </a:solidFill>
            </a:endParaRPr>
          </a:p>
        </p:txBody>
      </p:sp>
      <p:graphicFrame>
        <p:nvGraphicFramePr>
          <p:cNvPr id="3" name="Diagram 2"/>
          <p:cNvGraphicFramePr/>
          <p:nvPr>
            <p:extLst>
              <p:ext uri="{D42A27DB-BD31-4B8C-83A1-F6EECF244321}">
                <p14:modId xmlns:p14="http://schemas.microsoft.com/office/powerpoint/2010/main" val="2542394671"/>
              </p:ext>
            </p:extLst>
          </p:nvPr>
        </p:nvGraphicFramePr>
        <p:xfrm>
          <a:off x="236669" y="1370853"/>
          <a:ext cx="8799755" cy="450282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Elipsa 5"/>
          <p:cNvSpPr/>
          <p:nvPr/>
        </p:nvSpPr>
        <p:spPr>
          <a:xfrm>
            <a:off x="3053344" y="2363842"/>
            <a:ext cx="6072883" cy="2562504"/>
          </a:xfrm>
          <a:prstGeom prst="ellipse">
            <a:avLst/>
          </a:prstGeom>
          <a:noFill/>
          <a:ln w="63500">
            <a:solidFill>
              <a:srgbClr val="FF0000"/>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7518799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5" descr="polski_biały_stopka_nagłówek.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Tytuł 5"/>
          <p:cNvSpPr>
            <a:spLocks noGrp="1"/>
          </p:cNvSpPr>
          <p:nvPr>
            <p:ph type="title"/>
          </p:nvPr>
        </p:nvSpPr>
        <p:spPr>
          <a:xfrm>
            <a:off x="457200" y="22390"/>
            <a:ext cx="8229600" cy="1143000"/>
          </a:xfrm>
        </p:spPr>
        <p:txBody>
          <a:bodyPr>
            <a:normAutofit/>
          </a:bodyPr>
          <a:lstStyle/>
          <a:p>
            <a:r>
              <a:rPr lang="pl-PL" sz="4000" b="1" dirty="0" err="1" smtClean="0">
                <a:solidFill>
                  <a:schemeClr val="bg1"/>
                </a:solidFill>
              </a:rPr>
              <a:t>Research</a:t>
            </a:r>
            <a:r>
              <a:rPr lang="pl-PL" sz="4000" b="1" dirty="0" smtClean="0">
                <a:solidFill>
                  <a:schemeClr val="bg1"/>
                </a:solidFill>
              </a:rPr>
              <a:t> </a:t>
            </a:r>
            <a:r>
              <a:rPr lang="pl-PL" sz="4000" b="1" dirty="0" err="1" smtClean="0">
                <a:solidFill>
                  <a:schemeClr val="bg1"/>
                </a:solidFill>
              </a:rPr>
              <a:t>assumptions</a:t>
            </a:r>
            <a:endParaRPr lang="en-US" sz="4000" b="1" dirty="0">
              <a:solidFill>
                <a:schemeClr val="bg1"/>
              </a:solidFill>
            </a:endParaRPr>
          </a:p>
        </p:txBody>
      </p:sp>
      <p:graphicFrame>
        <p:nvGraphicFramePr>
          <p:cNvPr id="3" name="Diagram 2"/>
          <p:cNvGraphicFramePr/>
          <p:nvPr>
            <p:extLst>
              <p:ext uri="{D42A27DB-BD31-4B8C-83A1-F6EECF244321}">
                <p14:modId xmlns:p14="http://schemas.microsoft.com/office/powerpoint/2010/main" val="1309269110"/>
              </p:ext>
            </p:extLst>
          </p:nvPr>
        </p:nvGraphicFramePr>
        <p:xfrm>
          <a:off x="684897" y="1766594"/>
          <a:ext cx="7881258" cy="28700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2" name="Tabela 11"/>
          <p:cNvGraphicFramePr>
            <a:graphicFrameLocks noGrp="1"/>
          </p:cNvGraphicFramePr>
          <p:nvPr>
            <p:extLst>
              <p:ext uri="{D42A27DB-BD31-4B8C-83A1-F6EECF244321}">
                <p14:modId xmlns:p14="http://schemas.microsoft.com/office/powerpoint/2010/main" val="1779343097"/>
              </p:ext>
            </p:extLst>
          </p:nvPr>
        </p:nvGraphicFramePr>
        <p:xfrm>
          <a:off x="367397" y="4378375"/>
          <a:ext cx="6701873" cy="1529813"/>
        </p:xfrm>
        <a:graphic>
          <a:graphicData uri="http://schemas.openxmlformats.org/drawingml/2006/table">
            <a:tbl>
              <a:tblPr firstRow="1" bandRow="1">
                <a:tableStyleId>{69012ECD-51FC-41F1-AA8D-1B2483CD663E}</a:tableStyleId>
              </a:tblPr>
              <a:tblGrid>
                <a:gridCol w="6701873">
                  <a:extLst>
                    <a:ext uri="{9D8B030D-6E8A-4147-A177-3AD203B41FA5}">
                      <a16:colId xmlns:a16="http://schemas.microsoft.com/office/drawing/2014/main" val="20000"/>
                    </a:ext>
                  </a:extLst>
                </a:gridCol>
              </a:tblGrid>
              <a:tr h="555198">
                <a:tc>
                  <a:txBody>
                    <a:bodyPr/>
                    <a:lstStyle/>
                    <a:p>
                      <a:r>
                        <a:rPr lang="en-US" sz="1300" dirty="0" smtClean="0"/>
                        <a:t>1995-201</a:t>
                      </a:r>
                      <a:r>
                        <a:rPr lang="pl-PL" sz="1300" dirty="0" smtClean="0"/>
                        <a:t>4 </a:t>
                      </a:r>
                    </a:p>
                    <a:p>
                      <a:r>
                        <a:rPr lang="pl-PL" sz="1300" dirty="0" smtClean="0"/>
                        <a:t>(</a:t>
                      </a:r>
                      <a:r>
                        <a:rPr lang="pl-PL" sz="1300" dirty="0" err="1" smtClean="0"/>
                        <a:t>energy</a:t>
                      </a:r>
                      <a:r>
                        <a:rPr lang="pl-PL" sz="1300" dirty="0" smtClean="0"/>
                        <a:t> </a:t>
                      </a:r>
                      <a:r>
                        <a:rPr lang="pl-PL" sz="1300" dirty="0" err="1" smtClean="0"/>
                        <a:t>consumption</a:t>
                      </a:r>
                      <a:r>
                        <a:rPr lang="pl-PL" sz="1300" dirty="0" smtClean="0"/>
                        <a:t>, </a:t>
                      </a:r>
                      <a:r>
                        <a:rPr lang="pl-PL" sz="1300" i="1" dirty="0" smtClean="0"/>
                        <a:t>International Index of Energy Security </a:t>
                      </a:r>
                      <a:r>
                        <a:rPr lang="pl-PL" sz="1300" i="1" dirty="0" err="1" smtClean="0"/>
                        <a:t>Risk</a:t>
                      </a:r>
                      <a:r>
                        <a:rPr lang="pl-PL" sz="1300" i="1" dirty="0" smtClean="0"/>
                        <a:t>, 2016)</a:t>
                      </a:r>
                      <a:endParaRPr lang="en-US" sz="1300" dirty="0"/>
                    </a:p>
                  </a:txBody>
                  <a:tcPr anchor="ctr"/>
                </a:tc>
                <a:extLst>
                  <a:ext uri="{0D108BD9-81ED-4DB2-BD59-A6C34878D82A}">
                    <a16:rowId xmlns:a16="http://schemas.microsoft.com/office/drawing/2014/main" val="10000"/>
                  </a:ext>
                </a:extLst>
              </a:tr>
              <a:tr h="97461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kern="1200" noProof="0" dirty="0" smtClean="0">
                          <a:effectLst/>
                        </a:rPr>
                        <a:t>Australia, Brazil,  Canada, China, Denmark, France, Germany, Indonesia, Italy, Japan, Mexico, Holland, New Zealand, Norway, Poland, Russia, India, Spain, Thailand, Turkey, Ukraine, Great Britain, USA</a:t>
                      </a:r>
                      <a:endParaRPr lang="en-US" sz="1400" kern="1200" noProof="0" dirty="0" smtClean="0">
                        <a:solidFill>
                          <a:schemeClr val="tx1"/>
                        </a:solidFill>
                        <a:effectLst/>
                        <a:latin typeface="+mn-lt"/>
                        <a:ea typeface="+mn-ea"/>
                        <a:cs typeface="+mn-cs"/>
                      </a:endParaRPr>
                    </a:p>
                  </a:txBody>
                  <a:tcPr anchor="ctr"/>
                </a:tc>
                <a:extLst>
                  <a:ext uri="{0D108BD9-81ED-4DB2-BD59-A6C34878D82A}">
                    <a16:rowId xmlns:a16="http://schemas.microsoft.com/office/drawing/2014/main" val="10001"/>
                  </a:ext>
                </a:extLst>
              </a:tr>
            </a:tbl>
          </a:graphicData>
        </a:graphic>
      </p:graphicFrame>
      <p:sp>
        <p:nvSpPr>
          <p:cNvPr id="9" name="Nawias klamrowy otwierający 8"/>
          <p:cNvSpPr/>
          <p:nvPr/>
        </p:nvSpPr>
        <p:spPr>
          <a:xfrm rot="10800000">
            <a:off x="7078103" y="1964761"/>
            <a:ext cx="438476" cy="1576636"/>
          </a:xfrm>
          <a:prstGeom prst="leftBrace">
            <a:avLst/>
          </a:prstGeom>
          <a:ln w="57150">
            <a:solidFill>
              <a:schemeClr val="accent1">
                <a:lumMod val="40000"/>
                <a:lumOff val="60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pl-PL"/>
          </a:p>
        </p:txBody>
      </p:sp>
      <p:sp>
        <p:nvSpPr>
          <p:cNvPr id="13" name="pole tekstowe 12"/>
          <p:cNvSpPr txBox="1"/>
          <p:nvPr/>
        </p:nvSpPr>
        <p:spPr>
          <a:xfrm>
            <a:off x="7470116" y="2455313"/>
            <a:ext cx="1126881" cy="646331"/>
          </a:xfrm>
          <a:prstGeom prst="rect">
            <a:avLst/>
          </a:prstGeom>
          <a:noFill/>
        </p:spPr>
        <p:txBody>
          <a:bodyPr wrap="square" rtlCol="0">
            <a:spAutoFit/>
          </a:bodyPr>
          <a:lstStyle/>
          <a:p>
            <a:pPr algn="ctr"/>
            <a:r>
              <a:rPr lang="pl-PL" b="1" dirty="0" err="1" smtClean="0"/>
              <a:t>Research</a:t>
            </a:r>
            <a:r>
              <a:rPr lang="pl-PL" b="1" dirty="0" smtClean="0"/>
              <a:t> </a:t>
            </a:r>
            <a:r>
              <a:rPr lang="pl-PL" b="1" dirty="0" err="1" smtClean="0"/>
              <a:t>question</a:t>
            </a:r>
            <a:endParaRPr lang="pl-PL" b="1" dirty="0"/>
          </a:p>
        </p:txBody>
      </p:sp>
      <p:sp>
        <p:nvSpPr>
          <p:cNvPr id="15" name="Nawias klamrowy otwierający 14"/>
          <p:cNvSpPr/>
          <p:nvPr/>
        </p:nvSpPr>
        <p:spPr>
          <a:xfrm rot="10800000">
            <a:off x="7069271" y="4344233"/>
            <a:ext cx="438476" cy="1576636"/>
          </a:xfrm>
          <a:prstGeom prst="leftBrace">
            <a:avLst/>
          </a:prstGeom>
          <a:ln w="57150">
            <a:solidFill>
              <a:schemeClr val="accent1">
                <a:lumMod val="40000"/>
                <a:lumOff val="60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pl-PL"/>
          </a:p>
        </p:txBody>
      </p:sp>
      <p:sp>
        <p:nvSpPr>
          <p:cNvPr id="16" name="pole tekstowe 15"/>
          <p:cNvSpPr txBox="1"/>
          <p:nvPr/>
        </p:nvSpPr>
        <p:spPr>
          <a:xfrm>
            <a:off x="7511853" y="4785937"/>
            <a:ext cx="1548033" cy="646331"/>
          </a:xfrm>
          <a:prstGeom prst="rect">
            <a:avLst/>
          </a:prstGeom>
          <a:noFill/>
        </p:spPr>
        <p:txBody>
          <a:bodyPr wrap="square" rtlCol="0">
            <a:spAutoFit/>
          </a:bodyPr>
          <a:lstStyle/>
          <a:p>
            <a:pPr algn="ctr"/>
            <a:r>
              <a:rPr lang="pl-PL" b="1" dirty="0" err="1" smtClean="0"/>
              <a:t>Geographical</a:t>
            </a:r>
            <a:r>
              <a:rPr lang="pl-PL" b="1" dirty="0" smtClean="0"/>
              <a:t> </a:t>
            </a:r>
            <a:r>
              <a:rPr lang="pl-PL" b="1" dirty="0" err="1" smtClean="0"/>
              <a:t>scope</a:t>
            </a:r>
            <a:endParaRPr lang="pl-PL" b="1" dirty="0"/>
          </a:p>
        </p:txBody>
      </p:sp>
    </p:spTree>
    <p:extLst>
      <p:ext uri="{BB962C8B-B14F-4D97-AF65-F5344CB8AC3E}">
        <p14:creationId xmlns:p14="http://schemas.microsoft.com/office/powerpoint/2010/main" val="21608217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az 5" descr="polski_biały_stopka_nagłówek.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4837" y="32006"/>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Tytuł 5"/>
          <p:cNvSpPr>
            <a:spLocks noGrp="1"/>
          </p:cNvSpPr>
          <p:nvPr>
            <p:ph type="title"/>
          </p:nvPr>
        </p:nvSpPr>
        <p:spPr>
          <a:xfrm>
            <a:off x="457200" y="0"/>
            <a:ext cx="8229600" cy="1143000"/>
          </a:xfrm>
        </p:spPr>
        <p:txBody>
          <a:bodyPr>
            <a:normAutofit/>
          </a:bodyPr>
          <a:lstStyle/>
          <a:p>
            <a:r>
              <a:rPr lang="pl-PL" b="1" dirty="0" err="1" smtClean="0">
                <a:solidFill>
                  <a:schemeClr val="bg1"/>
                </a:solidFill>
              </a:rPr>
              <a:t>Conceptual</a:t>
            </a:r>
            <a:r>
              <a:rPr lang="pl-PL" b="1" dirty="0" smtClean="0">
                <a:solidFill>
                  <a:schemeClr val="bg1"/>
                </a:solidFill>
              </a:rPr>
              <a:t> model</a:t>
            </a:r>
            <a:endParaRPr lang="en-US" b="1" dirty="0">
              <a:solidFill>
                <a:schemeClr val="bg1"/>
              </a:solidFill>
            </a:endParaRPr>
          </a:p>
        </p:txBody>
      </p:sp>
      <p:graphicFrame>
        <p:nvGraphicFramePr>
          <p:cNvPr id="2" name="Diagram 1"/>
          <p:cNvGraphicFramePr/>
          <p:nvPr>
            <p:extLst>
              <p:ext uri="{D42A27DB-BD31-4B8C-83A1-F6EECF244321}">
                <p14:modId xmlns:p14="http://schemas.microsoft.com/office/powerpoint/2010/main" val="1246886208"/>
              </p:ext>
            </p:extLst>
          </p:nvPr>
        </p:nvGraphicFramePr>
        <p:xfrm>
          <a:off x="5030257" y="706859"/>
          <a:ext cx="4736950" cy="46891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Prostokąt zaokrąglony 7"/>
          <p:cNvSpPr/>
          <p:nvPr/>
        </p:nvSpPr>
        <p:spPr>
          <a:xfrm>
            <a:off x="329137" y="2552700"/>
            <a:ext cx="4457700" cy="1461872"/>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marL="342900" indent="-342900">
              <a:buFont typeface="+mj-lt"/>
              <a:buAutoNum type="arabicParenR"/>
            </a:pPr>
            <a:r>
              <a:rPr lang="pl-PL" dirty="0" err="1" smtClean="0"/>
              <a:t>Macroeconomic</a:t>
            </a:r>
            <a:r>
              <a:rPr lang="pl-PL" dirty="0" smtClean="0"/>
              <a:t> </a:t>
            </a:r>
            <a:r>
              <a:rPr lang="pl-PL" dirty="0" err="1" smtClean="0"/>
              <a:t>surrounding</a:t>
            </a:r>
            <a:endParaRPr lang="pl-PL" dirty="0" smtClean="0"/>
          </a:p>
          <a:p>
            <a:pPr marL="342900" indent="-342900">
              <a:buFont typeface="+mj-lt"/>
              <a:buAutoNum type="arabicParenR"/>
            </a:pPr>
            <a:r>
              <a:rPr lang="pl-PL" dirty="0" smtClean="0"/>
              <a:t>FDI </a:t>
            </a:r>
            <a:r>
              <a:rPr lang="pl-PL" dirty="0" err="1" smtClean="0"/>
              <a:t>inflow</a:t>
            </a:r>
            <a:endParaRPr lang="pl-PL" dirty="0" smtClean="0"/>
          </a:p>
          <a:p>
            <a:pPr marL="342900" indent="-342900">
              <a:buFont typeface="+mj-lt"/>
              <a:buAutoNum type="arabicParenR"/>
            </a:pPr>
            <a:r>
              <a:rPr lang="pl-PL" dirty="0" err="1" smtClean="0"/>
              <a:t>Institutions</a:t>
            </a:r>
            <a:endParaRPr lang="pl-PL" dirty="0" smtClean="0"/>
          </a:p>
          <a:p>
            <a:pPr marL="342900" indent="-342900">
              <a:buFont typeface="+mj-lt"/>
              <a:buAutoNum type="arabicParenR"/>
            </a:pPr>
            <a:r>
              <a:rPr lang="pl-PL" sz="2400" b="1" dirty="0" smtClean="0"/>
              <a:t>Energy </a:t>
            </a:r>
            <a:r>
              <a:rPr lang="pl-PL" sz="2400" b="1" dirty="0" err="1" smtClean="0"/>
              <a:t>security</a:t>
            </a:r>
            <a:endParaRPr lang="pl-PL" sz="2400" b="1" dirty="0" smtClean="0"/>
          </a:p>
        </p:txBody>
      </p:sp>
      <p:sp>
        <p:nvSpPr>
          <p:cNvPr id="4" name="Prostokąt 3"/>
          <p:cNvSpPr/>
          <p:nvPr/>
        </p:nvSpPr>
        <p:spPr>
          <a:xfrm>
            <a:off x="329137" y="1186497"/>
            <a:ext cx="8485725" cy="923330"/>
          </a:xfrm>
          <a:prstGeom prst="rect">
            <a:avLst/>
          </a:prstGeom>
        </p:spPr>
        <p:txBody>
          <a:bodyPr wrap="square">
            <a:spAutoFit/>
          </a:bodyPr>
          <a:lstStyle/>
          <a:p>
            <a:r>
              <a:rPr lang="pl-PL" b="1" dirty="0"/>
              <a:t>UNCTAD (2002):</a:t>
            </a:r>
          </a:p>
          <a:p>
            <a:r>
              <a:rPr lang="pl-PL" dirty="0" err="1" smtClean="0"/>
              <a:t>Dermand</a:t>
            </a:r>
            <a:r>
              <a:rPr lang="pl-PL" dirty="0" smtClean="0"/>
              <a:t> </a:t>
            </a:r>
            <a:r>
              <a:rPr lang="pl-PL" dirty="0" err="1" smtClean="0"/>
              <a:t>factors</a:t>
            </a:r>
            <a:r>
              <a:rPr lang="pl-PL" dirty="0" smtClean="0"/>
              <a:t>: lifting </a:t>
            </a:r>
            <a:r>
              <a:rPr lang="pl-PL" dirty="0" err="1" smtClean="0"/>
              <a:t>up</a:t>
            </a:r>
            <a:r>
              <a:rPr lang="pl-PL" dirty="0" smtClean="0"/>
              <a:t> </a:t>
            </a:r>
            <a:r>
              <a:rPr lang="pl-PL" dirty="0" err="1" smtClean="0"/>
              <a:t>tariff</a:t>
            </a:r>
            <a:r>
              <a:rPr lang="pl-PL" dirty="0" smtClean="0"/>
              <a:t> </a:t>
            </a:r>
            <a:r>
              <a:rPr lang="pl-PL" dirty="0" err="1" smtClean="0"/>
              <a:t>barriers</a:t>
            </a:r>
            <a:endParaRPr lang="pl-PL" dirty="0"/>
          </a:p>
          <a:p>
            <a:r>
              <a:rPr lang="pl-PL" dirty="0" smtClean="0"/>
              <a:t>Supply </a:t>
            </a:r>
            <a:r>
              <a:rPr lang="pl-PL" dirty="0" err="1" smtClean="0"/>
              <a:t>factors</a:t>
            </a:r>
            <a:r>
              <a:rPr lang="pl-PL" dirty="0" smtClean="0"/>
              <a:t>: „</a:t>
            </a:r>
            <a:r>
              <a:rPr lang="pl-PL" dirty="0" err="1" smtClean="0"/>
              <a:t>competitive</a:t>
            </a:r>
            <a:r>
              <a:rPr lang="pl-PL" dirty="0" smtClean="0"/>
              <a:t> </a:t>
            </a:r>
            <a:r>
              <a:rPr lang="pl-PL" dirty="0" err="1" smtClean="0"/>
              <a:t>ability</a:t>
            </a:r>
            <a:r>
              <a:rPr lang="pl-PL" dirty="0" smtClean="0"/>
              <a:t>” </a:t>
            </a:r>
            <a:r>
              <a:rPr lang="pl-PL" dirty="0"/>
              <a:t>(</a:t>
            </a:r>
            <a:r>
              <a:rPr lang="pl-PL" dirty="0" smtClean="0"/>
              <a:t>Bieńkowski</a:t>
            </a:r>
            <a:r>
              <a:rPr lang="pl-PL" dirty="0"/>
              <a:t>, 1995)</a:t>
            </a:r>
          </a:p>
        </p:txBody>
      </p:sp>
      <p:sp>
        <p:nvSpPr>
          <p:cNvPr id="7" name="Prostokąt zaokrąglony 9"/>
          <p:cNvSpPr/>
          <p:nvPr/>
        </p:nvSpPr>
        <p:spPr>
          <a:xfrm>
            <a:off x="5386123" y="4817870"/>
            <a:ext cx="3927852" cy="1156254"/>
          </a:xfrm>
          <a:prstGeom prst="round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lang="pl-PL" sz="1600" b="1" dirty="0"/>
              <a:t>Export of </a:t>
            </a:r>
            <a:r>
              <a:rPr lang="pl-PL" sz="1600" b="1" dirty="0" err="1"/>
              <a:t>goods</a:t>
            </a:r>
            <a:r>
              <a:rPr lang="pl-PL" sz="1600" b="1" dirty="0"/>
              <a:t> </a:t>
            </a:r>
            <a:r>
              <a:rPr lang="pl-PL" sz="1600" b="1" dirty="0" err="1"/>
              <a:t>according</a:t>
            </a:r>
            <a:r>
              <a:rPr lang="pl-PL" sz="1600" b="1" dirty="0"/>
              <a:t> to the </a:t>
            </a:r>
            <a:r>
              <a:rPr lang="pl-PL" sz="1600" b="1" dirty="0" err="1"/>
              <a:t>degree</a:t>
            </a:r>
            <a:r>
              <a:rPr lang="pl-PL" sz="1600" b="1" dirty="0"/>
              <a:t> </a:t>
            </a:r>
            <a:r>
              <a:rPr lang="pl-PL" sz="1600" b="1" dirty="0" smtClean="0"/>
              <a:t>of </a:t>
            </a:r>
            <a:r>
              <a:rPr lang="pl-PL" sz="1600" b="1" dirty="0" err="1"/>
              <a:t>processing</a:t>
            </a:r>
            <a:r>
              <a:rPr lang="pl-PL" sz="1600" b="1" dirty="0"/>
              <a:t>:</a:t>
            </a:r>
            <a:endParaRPr lang="pl-PL" sz="1600" b="1" dirty="0" smtClean="0"/>
          </a:p>
          <a:p>
            <a:pPr marL="800100" lvl="1" indent="-342900">
              <a:buFont typeface="Arial"/>
              <a:buChar char="•"/>
            </a:pPr>
            <a:r>
              <a:rPr lang="pl-PL" sz="1600" dirty="0" err="1" smtClean="0"/>
              <a:t>Intermediate</a:t>
            </a:r>
            <a:r>
              <a:rPr lang="pl-PL" sz="1600" dirty="0" smtClean="0"/>
              <a:t> </a:t>
            </a:r>
            <a:r>
              <a:rPr lang="pl-PL" sz="1600" dirty="0" err="1" smtClean="0"/>
              <a:t>goods</a:t>
            </a:r>
            <a:endParaRPr lang="pl-PL" sz="1600" dirty="0" smtClean="0"/>
          </a:p>
          <a:p>
            <a:pPr marL="800100" lvl="1" indent="-342900">
              <a:buFont typeface="Arial"/>
              <a:buChar char="•"/>
            </a:pPr>
            <a:r>
              <a:rPr lang="pl-PL" sz="1600" dirty="0" err="1" smtClean="0"/>
              <a:t>Consumption</a:t>
            </a:r>
            <a:r>
              <a:rPr lang="pl-PL" sz="1600" dirty="0" smtClean="0"/>
              <a:t> </a:t>
            </a:r>
            <a:r>
              <a:rPr lang="pl-PL" sz="1600" dirty="0" err="1" smtClean="0"/>
              <a:t>goods</a:t>
            </a:r>
            <a:endParaRPr lang="pl-PL" sz="1600" dirty="0" smtClean="0"/>
          </a:p>
          <a:p>
            <a:pPr marL="800100" lvl="1" indent="-342900">
              <a:buFont typeface="Arial"/>
              <a:buChar char="•"/>
            </a:pPr>
            <a:r>
              <a:rPr lang="pl-PL" sz="1600" dirty="0" smtClean="0"/>
              <a:t>Capital </a:t>
            </a:r>
            <a:r>
              <a:rPr lang="pl-PL" sz="1600" dirty="0" err="1" smtClean="0"/>
              <a:t>goods</a:t>
            </a:r>
            <a:endParaRPr lang="pl-PL" sz="1600" dirty="0"/>
          </a:p>
        </p:txBody>
      </p:sp>
    </p:spTree>
    <p:extLst>
      <p:ext uri="{BB962C8B-B14F-4D97-AF65-F5344CB8AC3E}">
        <p14:creationId xmlns:p14="http://schemas.microsoft.com/office/powerpoint/2010/main" val="1867364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5" descr="polski_biały_stopka_nagłówek.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3" name="Tabela 2"/>
          <p:cNvGraphicFramePr>
            <a:graphicFrameLocks noGrp="1"/>
          </p:cNvGraphicFramePr>
          <p:nvPr>
            <p:extLst>
              <p:ext uri="{D42A27DB-BD31-4B8C-83A1-F6EECF244321}">
                <p14:modId xmlns:p14="http://schemas.microsoft.com/office/powerpoint/2010/main" val="718982002"/>
              </p:ext>
            </p:extLst>
          </p:nvPr>
        </p:nvGraphicFramePr>
        <p:xfrm>
          <a:off x="0" y="1005842"/>
          <a:ext cx="9144000" cy="4927798"/>
        </p:xfrm>
        <a:graphic>
          <a:graphicData uri="http://schemas.openxmlformats.org/drawingml/2006/table">
            <a:tbl>
              <a:tblPr firstRow="1" bandRow="1">
                <a:tableStyleId>{69012ECD-51FC-41F1-AA8D-1B2483CD663E}</a:tableStyleId>
              </a:tblPr>
              <a:tblGrid>
                <a:gridCol w="1752132">
                  <a:extLst>
                    <a:ext uri="{9D8B030D-6E8A-4147-A177-3AD203B41FA5}">
                      <a16:colId xmlns:a16="http://schemas.microsoft.com/office/drawing/2014/main" val="20000"/>
                    </a:ext>
                  </a:extLst>
                </a:gridCol>
                <a:gridCol w="4254730">
                  <a:extLst>
                    <a:ext uri="{9D8B030D-6E8A-4147-A177-3AD203B41FA5}">
                      <a16:colId xmlns:a16="http://schemas.microsoft.com/office/drawing/2014/main" val="20001"/>
                    </a:ext>
                  </a:extLst>
                </a:gridCol>
                <a:gridCol w="3137138">
                  <a:extLst>
                    <a:ext uri="{9D8B030D-6E8A-4147-A177-3AD203B41FA5}">
                      <a16:colId xmlns:a16="http://schemas.microsoft.com/office/drawing/2014/main" val="20002"/>
                    </a:ext>
                  </a:extLst>
                </a:gridCol>
              </a:tblGrid>
              <a:tr h="322841">
                <a:tc gridSpan="3">
                  <a:txBody>
                    <a:bodyPr/>
                    <a:lstStyle/>
                    <a:p>
                      <a:pPr marL="0" indent="0" algn="ctr">
                        <a:buFont typeface="Arial" panose="020B0604020202020204" pitchFamily="34" charset="0"/>
                        <a:buNone/>
                      </a:pPr>
                      <a:r>
                        <a:rPr lang="pl-PL" sz="1200" dirty="0" err="1" smtClean="0"/>
                        <a:t>Explanatory</a:t>
                      </a:r>
                      <a:r>
                        <a:rPr lang="pl-PL" sz="1200" baseline="0" dirty="0" smtClean="0"/>
                        <a:t> </a:t>
                      </a:r>
                      <a:r>
                        <a:rPr lang="pl-PL" sz="1200" baseline="0" dirty="0" err="1" smtClean="0"/>
                        <a:t>variables</a:t>
                      </a:r>
                      <a:endParaRPr lang="en-US" sz="1200" dirty="0"/>
                    </a:p>
                  </a:txBody>
                  <a:tcPr anchor="ctr"/>
                </a:tc>
                <a:tc hMerge="1">
                  <a:txBody>
                    <a:bodyPr/>
                    <a:lstStyle/>
                    <a:p>
                      <a:endParaRPr lang="en-US"/>
                    </a:p>
                  </a:txBody>
                  <a:tcPr/>
                </a:tc>
                <a:tc hMerge="1">
                  <a:txBody>
                    <a:bodyPr/>
                    <a:lstStyle/>
                    <a:p>
                      <a:endParaRPr lang="pl-PL"/>
                    </a:p>
                  </a:txBody>
                  <a:tcPr/>
                </a:tc>
                <a:extLst>
                  <a:ext uri="{0D108BD9-81ED-4DB2-BD59-A6C34878D82A}">
                    <a16:rowId xmlns:a16="http://schemas.microsoft.com/office/drawing/2014/main" val="10000"/>
                  </a:ext>
                </a:extLst>
              </a:tr>
              <a:tr h="322841">
                <a:tc>
                  <a:txBody>
                    <a:bodyPr/>
                    <a:lstStyle/>
                    <a:p>
                      <a:r>
                        <a:rPr lang="en-US" sz="1200" i="1" dirty="0" err="1" smtClean="0"/>
                        <a:t>gdppc</a:t>
                      </a:r>
                      <a:endParaRPr lang="en-US" sz="1200" i="1" dirty="0"/>
                    </a:p>
                  </a:txBody>
                  <a:tcPr anchor="ctr">
                    <a:solidFill>
                      <a:schemeClr val="bg1">
                        <a:lumMod val="85000"/>
                      </a:schemeClr>
                    </a:solidFill>
                  </a:tcPr>
                </a:tc>
                <a:tc>
                  <a:txBody>
                    <a:bodyPr/>
                    <a:lstStyle/>
                    <a:p>
                      <a:r>
                        <a:rPr lang="pl-PL" sz="1200" dirty="0" smtClean="0"/>
                        <a:t>GDP </a:t>
                      </a:r>
                      <a:r>
                        <a:rPr lang="pl-PL" sz="1200" i="1" dirty="0" smtClean="0"/>
                        <a:t>per capita</a:t>
                      </a:r>
                      <a:endParaRPr lang="en-US" sz="1200" i="1" dirty="0"/>
                    </a:p>
                  </a:txBody>
                  <a:tcPr anchor="ctr">
                    <a:solidFill>
                      <a:schemeClr val="bg1">
                        <a:lumMod val="85000"/>
                      </a:schemeClr>
                    </a:solidFill>
                  </a:tcPr>
                </a:tc>
                <a:tc>
                  <a:txBody>
                    <a:bodyPr/>
                    <a:lstStyle/>
                    <a:p>
                      <a:pPr algn="l"/>
                      <a:r>
                        <a:rPr lang="pl-PL" sz="1200" dirty="0" smtClean="0"/>
                        <a:t>WB</a:t>
                      </a:r>
                      <a:endParaRPr lang="en-US" sz="1200" dirty="0"/>
                    </a:p>
                  </a:txBody>
                  <a:tcPr anchor="ctr">
                    <a:solidFill>
                      <a:schemeClr val="bg1">
                        <a:lumMod val="85000"/>
                      </a:schemeClr>
                    </a:solidFill>
                  </a:tcPr>
                </a:tc>
                <a:extLst>
                  <a:ext uri="{0D108BD9-81ED-4DB2-BD59-A6C34878D82A}">
                    <a16:rowId xmlns:a16="http://schemas.microsoft.com/office/drawing/2014/main" val="10001"/>
                  </a:ext>
                </a:extLst>
              </a:tr>
              <a:tr h="322841">
                <a:tc>
                  <a:txBody>
                    <a:bodyPr/>
                    <a:lstStyle/>
                    <a:p>
                      <a:r>
                        <a:rPr lang="en-US" sz="1200" i="1" dirty="0" err="1" smtClean="0"/>
                        <a:t>fdigfcf</a:t>
                      </a:r>
                      <a:endParaRPr lang="en-US" sz="1200" i="1" dirty="0"/>
                    </a:p>
                  </a:txBody>
                  <a:tcPr anchor="ctr">
                    <a:solidFill>
                      <a:schemeClr val="bg1">
                        <a:lumMod val="85000"/>
                      </a:schemeClr>
                    </a:solidFill>
                  </a:tcPr>
                </a:tc>
                <a:tc>
                  <a:txBody>
                    <a:bodyPr/>
                    <a:lstStyle/>
                    <a:p>
                      <a:r>
                        <a:rPr lang="en-US" sz="1200" dirty="0" smtClean="0"/>
                        <a:t>FDI</a:t>
                      </a:r>
                      <a:r>
                        <a:rPr lang="en-US" sz="1200" baseline="0" dirty="0" smtClean="0"/>
                        <a:t> as </a:t>
                      </a:r>
                      <a:r>
                        <a:rPr lang="en-US" sz="1200" dirty="0" smtClean="0"/>
                        <a:t>% od Gross Fixed</a:t>
                      </a:r>
                      <a:r>
                        <a:rPr lang="en-US" sz="1200" baseline="0" dirty="0" smtClean="0"/>
                        <a:t> </a:t>
                      </a:r>
                      <a:r>
                        <a:rPr lang="en-US" sz="1200" dirty="0" smtClean="0"/>
                        <a:t>Capital</a:t>
                      </a:r>
                      <a:r>
                        <a:rPr lang="en-US" sz="1200" baseline="0" dirty="0" smtClean="0"/>
                        <a:t> </a:t>
                      </a:r>
                      <a:r>
                        <a:rPr lang="en-US" sz="1200" dirty="0" smtClean="0"/>
                        <a:t>Formation</a:t>
                      </a:r>
                      <a:endParaRPr lang="en-US" sz="1200" dirty="0"/>
                    </a:p>
                  </a:txBody>
                  <a:tcPr anchor="ctr">
                    <a:solidFill>
                      <a:schemeClr val="bg1">
                        <a:lumMod val="85000"/>
                      </a:schemeClr>
                    </a:solidFill>
                  </a:tcPr>
                </a:tc>
                <a:tc>
                  <a:txBody>
                    <a:bodyPr/>
                    <a:lstStyle/>
                    <a:p>
                      <a:pPr algn="l"/>
                      <a:r>
                        <a:rPr lang="pl-PL" sz="1200" dirty="0" smtClean="0"/>
                        <a:t>WB</a:t>
                      </a:r>
                      <a:endParaRPr lang="en-US" sz="1200" dirty="0"/>
                    </a:p>
                  </a:txBody>
                  <a:tcPr anchor="ctr">
                    <a:solidFill>
                      <a:schemeClr val="bg1">
                        <a:lumMod val="85000"/>
                      </a:schemeClr>
                    </a:solidFill>
                  </a:tcPr>
                </a:tc>
                <a:extLst>
                  <a:ext uri="{0D108BD9-81ED-4DB2-BD59-A6C34878D82A}">
                    <a16:rowId xmlns:a16="http://schemas.microsoft.com/office/drawing/2014/main" val="10002"/>
                  </a:ext>
                </a:extLst>
              </a:tr>
              <a:tr h="334618">
                <a:tc>
                  <a:txBody>
                    <a:bodyPr/>
                    <a:lstStyle/>
                    <a:p>
                      <a:r>
                        <a:rPr lang="en-US" sz="1200" i="1" dirty="0" err="1" smtClean="0">
                          <a:solidFill>
                            <a:srgbClr val="008000"/>
                          </a:solidFill>
                        </a:rPr>
                        <a:t>er</a:t>
                      </a:r>
                      <a:endParaRPr lang="en-US" sz="1200" i="1" dirty="0">
                        <a:solidFill>
                          <a:srgbClr val="008000"/>
                        </a:solidFill>
                      </a:endParaRPr>
                    </a:p>
                  </a:txBody>
                  <a:tcPr anchor="ctr">
                    <a:solidFill>
                      <a:schemeClr val="bg1">
                        <a:lumMod val="85000"/>
                      </a:schemeClr>
                    </a:solidFill>
                  </a:tcPr>
                </a:tc>
                <a:tc>
                  <a:txBody>
                    <a:bodyPr/>
                    <a:lstStyle/>
                    <a:p>
                      <a:r>
                        <a:rPr lang="en-US" sz="1200" dirty="0" smtClean="0">
                          <a:solidFill>
                            <a:srgbClr val="008000"/>
                          </a:solidFill>
                        </a:rPr>
                        <a:t>Nominal effective exchange rate</a:t>
                      </a:r>
                      <a:endParaRPr lang="en-US" sz="1200" dirty="0">
                        <a:solidFill>
                          <a:srgbClr val="008000"/>
                        </a:solidFill>
                      </a:endParaRPr>
                    </a:p>
                  </a:txBody>
                  <a:tcPr anchor="ctr">
                    <a:solidFill>
                      <a:schemeClr val="bg1">
                        <a:lumMod val="85000"/>
                      </a:schemeClr>
                    </a:solidFill>
                  </a:tcPr>
                </a:tc>
                <a:tc>
                  <a:txBody>
                    <a:bodyPr/>
                    <a:lstStyle/>
                    <a:p>
                      <a:pPr algn="l"/>
                      <a:r>
                        <a:rPr lang="pl-PL" sz="1200" dirty="0" smtClean="0">
                          <a:solidFill>
                            <a:srgbClr val="00B050"/>
                          </a:solidFill>
                        </a:rPr>
                        <a:t>WB</a:t>
                      </a:r>
                      <a:endParaRPr lang="en-US" sz="1200" dirty="0">
                        <a:solidFill>
                          <a:srgbClr val="00B050"/>
                        </a:solidFill>
                      </a:endParaRPr>
                    </a:p>
                  </a:txBody>
                  <a:tcPr anchor="ctr">
                    <a:solidFill>
                      <a:schemeClr val="bg1">
                        <a:lumMod val="85000"/>
                      </a:schemeClr>
                    </a:solidFill>
                  </a:tcPr>
                </a:tc>
                <a:extLst>
                  <a:ext uri="{0D108BD9-81ED-4DB2-BD59-A6C34878D82A}">
                    <a16:rowId xmlns:a16="http://schemas.microsoft.com/office/drawing/2014/main" val="10003"/>
                  </a:ext>
                </a:extLst>
              </a:tr>
              <a:tr h="484262">
                <a:tc>
                  <a:txBody>
                    <a:bodyPr/>
                    <a:lstStyle/>
                    <a:p>
                      <a:r>
                        <a:rPr lang="en-US" sz="1200" i="1" dirty="0" err="1" smtClean="0"/>
                        <a:t>icrg</a:t>
                      </a:r>
                      <a:endParaRPr lang="en-US" sz="1200" i="1" dirty="0"/>
                    </a:p>
                  </a:txBody>
                  <a:tcPr anchor="ctr">
                    <a:solidFill>
                      <a:schemeClr val="bg1">
                        <a:lumMod val="85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pl-PL" sz="1200" u="none" strike="noStrike" dirty="0" smtClean="0">
                          <a:effectLst/>
                        </a:rPr>
                        <a:t>ICRG index</a:t>
                      </a:r>
                      <a:endParaRPr lang="pl-PL" sz="1200" b="0" i="0" u="none" strike="noStrike" dirty="0" smtClean="0">
                        <a:solidFill>
                          <a:srgbClr val="000000"/>
                        </a:solidFill>
                        <a:effectLst/>
                        <a:latin typeface="+mn-lt"/>
                      </a:endParaRPr>
                    </a:p>
                  </a:txBody>
                  <a:tcPr anchor="ctr">
                    <a:solidFill>
                      <a:schemeClr val="bg1">
                        <a:lumMod val="85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pl-PL" sz="1200" b="0" i="0" u="none" strike="noStrike" dirty="0" smtClean="0">
                          <a:solidFill>
                            <a:srgbClr val="000000"/>
                          </a:solidFill>
                          <a:effectLst/>
                          <a:latin typeface="+mn-lt"/>
                        </a:rPr>
                        <a:t> </a:t>
                      </a:r>
                      <a:r>
                        <a:rPr lang="pl-PL" sz="1200" b="0" i="0" u="none" strike="noStrike" dirty="0" err="1" smtClean="0">
                          <a:solidFill>
                            <a:schemeClr val="tx1"/>
                          </a:solidFill>
                          <a:effectLst/>
                          <a:latin typeface="+mn-lt"/>
                        </a:rPr>
                        <a:t>Quality</a:t>
                      </a:r>
                      <a:r>
                        <a:rPr lang="pl-PL" sz="1200" b="0" i="0" u="none" strike="noStrike" dirty="0" smtClean="0">
                          <a:solidFill>
                            <a:schemeClr val="tx1"/>
                          </a:solidFill>
                          <a:effectLst/>
                          <a:latin typeface="+mn-lt"/>
                        </a:rPr>
                        <a:t> of </a:t>
                      </a:r>
                      <a:r>
                        <a:rPr lang="pl-PL" sz="1200" b="0" i="0" u="none" strike="noStrike" dirty="0" err="1" smtClean="0">
                          <a:solidFill>
                            <a:schemeClr val="tx1"/>
                          </a:solidFill>
                          <a:effectLst/>
                          <a:latin typeface="+mn-lt"/>
                        </a:rPr>
                        <a:t>Government</a:t>
                      </a:r>
                      <a:r>
                        <a:rPr lang="pl-PL" sz="1200" b="0" i="0" u="none" strike="noStrike" baseline="0" dirty="0" smtClean="0">
                          <a:solidFill>
                            <a:schemeClr val="tx1"/>
                          </a:solidFill>
                          <a:effectLst/>
                          <a:latin typeface="+mn-lt"/>
                        </a:rPr>
                        <a:t> </a:t>
                      </a:r>
                      <a:r>
                        <a:rPr lang="pl-PL" sz="1200" b="0" i="0" u="none" strike="noStrike" baseline="0" dirty="0" err="1" smtClean="0">
                          <a:solidFill>
                            <a:schemeClr val="tx1"/>
                          </a:solidFill>
                          <a:effectLst/>
                          <a:latin typeface="+mn-lt"/>
                        </a:rPr>
                        <a:t>Institute</a:t>
                      </a:r>
                      <a:endParaRPr lang="pl-PL" sz="1200" b="0" i="1" u="none" strike="noStrike" dirty="0" smtClean="0">
                        <a:solidFill>
                          <a:srgbClr val="000000"/>
                        </a:solidFill>
                        <a:effectLst/>
                        <a:latin typeface="+mn-lt"/>
                      </a:endParaRPr>
                    </a:p>
                    <a:p>
                      <a:pPr marL="0" marR="0" indent="0" algn="l" defTabSz="457200" rtl="0" eaLnBrk="1" fontAlgn="auto" latinLnBrk="0" hangingPunct="1">
                        <a:lnSpc>
                          <a:spcPct val="100000"/>
                        </a:lnSpc>
                        <a:spcBef>
                          <a:spcPts val="0"/>
                        </a:spcBef>
                        <a:spcAft>
                          <a:spcPts val="0"/>
                        </a:spcAft>
                        <a:buClrTx/>
                        <a:buSzTx/>
                        <a:buFontTx/>
                        <a:buNone/>
                        <a:tabLst/>
                        <a:defRPr/>
                      </a:pPr>
                      <a:r>
                        <a:rPr lang="pl-PL" sz="1200" b="0" i="1" u="none" strike="noStrike" dirty="0" smtClean="0">
                          <a:solidFill>
                            <a:srgbClr val="000000"/>
                          </a:solidFill>
                          <a:effectLst/>
                          <a:latin typeface="+mn-lt"/>
                        </a:rPr>
                        <a:t>(</a:t>
                      </a:r>
                      <a:r>
                        <a:rPr lang="pl-PL" sz="1200" b="0" i="1" u="none" strike="noStrike" dirty="0" err="1" smtClean="0">
                          <a:solidFill>
                            <a:srgbClr val="000000"/>
                          </a:solidFill>
                          <a:effectLst/>
                          <a:latin typeface="+mn-lt"/>
                        </a:rPr>
                        <a:t>corruption</a:t>
                      </a:r>
                      <a:r>
                        <a:rPr lang="pl-PL" sz="1200" b="0" i="1" u="none" strike="noStrike" dirty="0" smtClean="0">
                          <a:solidFill>
                            <a:srgbClr val="000000"/>
                          </a:solidFill>
                          <a:effectLst/>
                          <a:latin typeface="+mn-lt"/>
                        </a:rPr>
                        <a:t>, </a:t>
                      </a:r>
                      <a:r>
                        <a:rPr lang="pl-PL" sz="1200" b="0" i="1" u="none" strike="noStrike" dirty="0" err="1" smtClean="0">
                          <a:solidFill>
                            <a:srgbClr val="000000"/>
                          </a:solidFill>
                          <a:effectLst/>
                          <a:latin typeface="+mn-lt"/>
                        </a:rPr>
                        <a:t>rule</a:t>
                      </a:r>
                      <a:r>
                        <a:rPr lang="pl-PL" sz="1200" b="0" i="1" u="none" strike="noStrike" dirty="0" smtClean="0">
                          <a:solidFill>
                            <a:srgbClr val="000000"/>
                          </a:solidFill>
                          <a:effectLst/>
                          <a:latin typeface="+mn-lt"/>
                        </a:rPr>
                        <a:t> of law)</a:t>
                      </a:r>
                    </a:p>
                  </a:txBody>
                  <a:tcPr anchor="ctr">
                    <a:solidFill>
                      <a:schemeClr val="bg1">
                        <a:lumMod val="85000"/>
                      </a:schemeClr>
                    </a:solidFill>
                  </a:tcPr>
                </a:tc>
                <a:extLst>
                  <a:ext uri="{0D108BD9-81ED-4DB2-BD59-A6C34878D82A}">
                    <a16:rowId xmlns:a16="http://schemas.microsoft.com/office/drawing/2014/main" val="10004"/>
                  </a:ext>
                </a:extLst>
              </a:tr>
              <a:tr h="350043">
                <a:tc>
                  <a:txBody>
                    <a:bodyPr/>
                    <a:lstStyle/>
                    <a:p>
                      <a:r>
                        <a:rPr lang="en-US" sz="1200" i="1" dirty="0" smtClean="0">
                          <a:solidFill>
                            <a:srgbClr val="00B050"/>
                          </a:solidFill>
                        </a:rPr>
                        <a:t>importnet_1</a:t>
                      </a:r>
                      <a:endParaRPr lang="en-US" sz="1200" i="1" dirty="0">
                        <a:solidFill>
                          <a:srgbClr val="00B050"/>
                        </a:solidFill>
                      </a:endParaRPr>
                    </a:p>
                  </a:txBody>
                  <a:tcPr anchor="ctr">
                    <a:solidFill>
                      <a:schemeClr val="accent1">
                        <a:lumMod val="20000"/>
                        <a:lumOff val="80000"/>
                      </a:schemeClr>
                    </a:solidFill>
                  </a:tcPr>
                </a:tc>
                <a:tc>
                  <a:txBody>
                    <a:bodyPr/>
                    <a:lstStyle/>
                    <a:p>
                      <a:r>
                        <a:rPr lang="pl-PL" sz="1200" dirty="0" smtClean="0">
                          <a:solidFill>
                            <a:srgbClr val="00B050"/>
                          </a:solidFill>
                        </a:rPr>
                        <a:t>Net Importer (0,1)</a:t>
                      </a:r>
                      <a:endParaRPr lang="en-US" sz="1200" dirty="0">
                        <a:solidFill>
                          <a:srgbClr val="00B050"/>
                        </a:solidFill>
                      </a:endParaRPr>
                    </a:p>
                  </a:txBody>
                  <a:tcPr anchor="ctr">
                    <a:solidFill>
                      <a:schemeClr val="accent1">
                        <a:lumMod val="20000"/>
                        <a:lumOff val="80000"/>
                      </a:schemeClr>
                    </a:solidFill>
                  </a:tcPr>
                </a:tc>
                <a:tc>
                  <a:txBody>
                    <a:bodyPr/>
                    <a:lstStyle/>
                    <a:p>
                      <a:pPr algn="l"/>
                      <a:r>
                        <a:rPr lang="pl-PL" sz="1200" dirty="0" smtClean="0">
                          <a:solidFill>
                            <a:srgbClr val="00B050"/>
                          </a:solidFill>
                        </a:rPr>
                        <a:t>WB</a:t>
                      </a:r>
                      <a:endParaRPr lang="en-US" sz="1200" dirty="0">
                        <a:solidFill>
                          <a:srgbClr val="00B050"/>
                        </a:solidFill>
                      </a:endParaRPr>
                    </a:p>
                  </a:txBody>
                  <a:tcPr anchor="ctr">
                    <a:solidFill>
                      <a:schemeClr val="accent1">
                        <a:lumMod val="20000"/>
                        <a:lumOff val="80000"/>
                      </a:schemeClr>
                    </a:solidFill>
                  </a:tcPr>
                </a:tc>
                <a:extLst>
                  <a:ext uri="{0D108BD9-81ED-4DB2-BD59-A6C34878D82A}">
                    <a16:rowId xmlns:a16="http://schemas.microsoft.com/office/drawing/2014/main" val="10005"/>
                  </a:ext>
                </a:extLst>
              </a:tr>
              <a:tr h="484262">
                <a:tc>
                  <a:txBody>
                    <a:bodyPr/>
                    <a:lstStyle/>
                    <a:p>
                      <a:r>
                        <a:rPr lang="en-US" sz="1200" i="1" dirty="0" err="1" smtClean="0"/>
                        <a:t>enr_totimpexp</a:t>
                      </a:r>
                      <a:endParaRPr lang="en-US" sz="1200" i="1" dirty="0"/>
                    </a:p>
                  </a:txBody>
                  <a:tcPr anchor="ctr">
                    <a:solidFill>
                      <a:schemeClr val="accent1">
                        <a:lumMod val="20000"/>
                        <a:lumOff val="80000"/>
                      </a:schemeClr>
                    </a:solidFill>
                  </a:tcPr>
                </a:tc>
                <a:tc>
                  <a:txBody>
                    <a:bodyPr/>
                    <a:lstStyle/>
                    <a:p>
                      <a:r>
                        <a:rPr lang="pl-PL" sz="1200" dirty="0" smtClean="0"/>
                        <a:t>Net </a:t>
                      </a:r>
                      <a:r>
                        <a:rPr lang="pl-PL" sz="1200" dirty="0" err="1" smtClean="0"/>
                        <a:t>energy</a:t>
                      </a:r>
                      <a:r>
                        <a:rPr lang="pl-PL" sz="1200" dirty="0" smtClean="0"/>
                        <a:t> import/TPES</a:t>
                      </a:r>
                      <a:endParaRPr lang="en-US" sz="1200" dirty="0"/>
                    </a:p>
                  </a:txBody>
                  <a:tcPr anchor="ct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sz="1200" kern="1200" dirty="0" err="1" smtClean="0">
                          <a:solidFill>
                            <a:schemeClr val="tx1"/>
                          </a:solidFill>
                          <a:effectLst/>
                          <a:latin typeface="+mn-lt"/>
                          <a:ea typeface="+mn-ea"/>
                          <a:cs typeface="+mn-cs"/>
                        </a:rPr>
                        <a:t>AmCham</a:t>
                      </a:r>
                      <a:endParaRPr lang="pl-PL"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i="1" kern="1200" dirty="0" smtClean="0">
                          <a:solidFill>
                            <a:schemeClr val="tx1"/>
                          </a:solidFill>
                          <a:effectLst/>
                          <a:latin typeface="+mn-lt"/>
                          <a:ea typeface="+mn-ea"/>
                          <a:cs typeface="+mn-cs"/>
                        </a:rPr>
                        <a:t> Institute for 21</a:t>
                      </a:r>
                      <a:r>
                        <a:rPr lang="en-GB" sz="1200" i="1" kern="1200" baseline="30000" dirty="0" smtClean="0">
                          <a:solidFill>
                            <a:schemeClr val="tx1"/>
                          </a:solidFill>
                          <a:effectLst/>
                          <a:latin typeface="+mn-lt"/>
                          <a:ea typeface="+mn-ea"/>
                          <a:cs typeface="+mn-cs"/>
                        </a:rPr>
                        <a:t>st</a:t>
                      </a:r>
                      <a:r>
                        <a:rPr lang="en-GB" sz="1200" i="1" kern="1200" dirty="0" smtClean="0">
                          <a:solidFill>
                            <a:schemeClr val="tx1"/>
                          </a:solidFill>
                          <a:effectLst/>
                          <a:latin typeface="+mn-lt"/>
                          <a:ea typeface="+mn-ea"/>
                          <a:cs typeface="+mn-cs"/>
                        </a:rPr>
                        <a:t> Century Energy</a:t>
                      </a:r>
                      <a:endParaRPr lang="pl-PL" sz="1200" i="1" dirty="0" smtClean="0"/>
                    </a:p>
                  </a:txBody>
                  <a:tcPr anchor="ctr">
                    <a:solidFill>
                      <a:schemeClr val="accent1">
                        <a:lumMod val="20000"/>
                        <a:lumOff val="80000"/>
                      </a:schemeClr>
                    </a:solidFill>
                  </a:tcPr>
                </a:tc>
                <a:extLst>
                  <a:ext uri="{0D108BD9-81ED-4DB2-BD59-A6C34878D82A}">
                    <a16:rowId xmlns:a16="http://schemas.microsoft.com/office/drawing/2014/main" val="10006"/>
                  </a:ext>
                </a:extLst>
              </a:tr>
              <a:tr h="588073">
                <a:tc>
                  <a:txBody>
                    <a:bodyPr/>
                    <a:lstStyle/>
                    <a:p>
                      <a:r>
                        <a:rPr lang="en-US" sz="1200" i="1" dirty="0" err="1" smtClean="0"/>
                        <a:t>enr_consumption</a:t>
                      </a:r>
                      <a:endParaRPr lang="en-US" sz="1200" i="1" dirty="0"/>
                    </a:p>
                  </a:txBody>
                  <a:tcPr anchor="ctr">
                    <a:solidFill>
                      <a:schemeClr val="accent1">
                        <a:lumMod val="20000"/>
                        <a:lumOff val="80000"/>
                      </a:schemeClr>
                    </a:solidFill>
                  </a:tcPr>
                </a:tc>
                <a:tc>
                  <a:txBody>
                    <a:bodyPr/>
                    <a:lstStyle/>
                    <a:p>
                      <a:r>
                        <a:rPr lang="pl-PL" sz="1200" dirty="0" smtClean="0"/>
                        <a:t>Energy </a:t>
                      </a:r>
                      <a:r>
                        <a:rPr lang="pl-PL" sz="1200" dirty="0" err="1" smtClean="0"/>
                        <a:t>consumption</a:t>
                      </a:r>
                      <a:r>
                        <a:rPr lang="pl-PL" sz="1200" dirty="0" smtClean="0"/>
                        <a:t> </a:t>
                      </a:r>
                      <a:r>
                        <a:rPr lang="pl-PL" sz="1200" b="1" i="1" u="sng" dirty="0" smtClean="0"/>
                        <a:t>per</a:t>
                      </a:r>
                      <a:r>
                        <a:rPr lang="pl-PL" sz="1200" b="1" i="1" u="sng" baseline="0" dirty="0" smtClean="0"/>
                        <a:t> capita </a:t>
                      </a:r>
                      <a:r>
                        <a:rPr lang="pl-PL" sz="1200" b="0" i="1" u="none" baseline="0" dirty="0" smtClean="0"/>
                        <a:t>(</a:t>
                      </a:r>
                      <a:r>
                        <a:rPr lang="pl-PL" sz="1200" b="0" i="1" u="none" baseline="0" dirty="0" err="1" smtClean="0"/>
                        <a:t>MBtu</a:t>
                      </a:r>
                      <a:r>
                        <a:rPr lang="pl-PL" sz="1200" b="0" i="1" u="none" baseline="0" dirty="0" smtClean="0"/>
                        <a:t>/person)</a:t>
                      </a:r>
                      <a:endParaRPr lang="en-US" sz="1200" b="0" i="1" u="none" dirty="0"/>
                    </a:p>
                  </a:txBody>
                  <a:tcPr anchor="ct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sz="1200" kern="1200" dirty="0" err="1" smtClean="0">
                          <a:solidFill>
                            <a:schemeClr val="tx1"/>
                          </a:solidFill>
                          <a:effectLst/>
                          <a:latin typeface="+mn-lt"/>
                          <a:ea typeface="+mn-ea"/>
                          <a:cs typeface="+mn-cs"/>
                        </a:rPr>
                        <a:t>AmCham</a:t>
                      </a:r>
                      <a:endParaRPr lang="pl-PL"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i="1" kern="1200" dirty="0" smtClean="0">
                          <a:solidFill>
                            <a:schemeClr val="tx1"/>
                          </a:solidFill>
                          <a:effectLst/>
                          <a:latin typeface="+mn-lt"/>
                          <a:ea typeface="+mn-ea"/>
                          <a:cs typeface="+mn-cs"/>
                        </a:rPr>
                        <a:t>Institute for 21</a:t>
                      </a:r>
                      <a:r>
                        <a:rPr lang="en-GB" sz="1200" i="1" kern="1200" baseline="30000" dirty="0" smtClean="0">
                          <a:solidFill>
                            <a:schemeClr val="tx1"/>
                          </a:solidFill>
                          <a:effectLst/>
                          <a:latin typeface="+mn-lt"/>
                          <a:ea typeface="+mn-ea"/>
                          <a:cs typeface="+mn-cs"/>
                        </a:rPr>
                        <a:t>st</a:t>
                      </a:r>
                      <a:r>
                        <a:rPr lang="en-GB" sz="1200" i="1" kern="1200" dirty="0" smtClean="0">
                          <a:solidFill>
                            <a:schemeClr val="tx1"/>
                          </a:solidFill>
                          <a:effectLst/>
                          <a:latin typeface="+mn-lt"/>
                          <a:ea typeface="+mn-ea"/>
                          <a:cs typeface="+mn-cs"/>
                        </a:rPr>
                        <a:t> Century Energy</a:t>
                      </a:r>
                      <a:endParaRPr lang="pl-PL" sz="1200" i="1" dirty="0" smtClean="0"/>
                    </a:p>
                  </a:txBody>
                  <a:tcPr anchor="ctr">
                    <a:solidFill>
                      <a:schemeClr val="accent1">
                        <a:lumMod val="20000"/>
                        <a:lumOff val="80000"/>
                      </a:schemeClr>
                    </a:solidFill>
                  </a:tcPr>
                </a:tc>
                <a:extLst>
                  <a:ext uri="{0D108BD9-81ED-4DB2-BD59-A6C34878D82A}">
                    <a16:rowId xmlns:a16="http://schemas.microsoft.com/office/drawing/2014/main" val="10007"/>
                  </a:ext>
                </a:extLst>
              </a:tr>
              <a:tr h="588073">
                <a:tc>
                  <a:txBody>
                    <a:bodyPr/>
                    <a:lstStyle/>
                    <a:p>
                      <a:r>
                        <a:rPr lang="en-US" sz="1200" i="1" dirty="0" err="1" smtClean="0"/>
                        <a:t>enr_expenditure</a:t>
                      </a:r>
                      <a:endParaRPr lang="en-US" sz="1200" i="1" dirty="0"/>
                    </a:p>
                  </a:txBody>
                  <a:tcPr anchor="ctr">
                    <a:solidFill>
                      <a:schemeClr val="accent1">
                        <a:lumMod val="20000"/>
                        <a:lumOff val="80000"/>
                      </a:schemeClr>
                    </a:solidFill>
                  </a:tcPr>
                </a:tc>
                <a:tc>
                  <a:txBody>
                    <a:bodyPr/>
                    <a:lstStyle/>
                    <a:p>
                      <a:r>
                        <a:rPr lang="pl-PL" sz="1200" dirty="0" smtClean="0"/>
                        <a:t>Energy </a:t>
                      </a:r>
                      <a:r>
                        <a:rPr lang="pl-PL" sz="1200" dirty="0" err="1" smtClean="0"/>
                        <a:t>expenditures</a:t>
                      </a:r>
                      <a:r>
                        <a:rPr lang="pl-PL" sz="1200" dirty="0" smtClean="0"/>
                        <a:t> (</a:t>
                      </a:r>
                      <a:r>
                        <a:rPr lang="pl-PL" sz="1200" i="1" dirty="0" err="1" smtClean="0"/>
                        <a:t>M</a:t>
                      </a:r>
                      <a:r>
                        <a:rPr lang="pl-PL" sz="1200" i="1" baseline="0" dirty="0" err="1" smtClean="0"/>
                        <a:t>Btu</a:t>
                      </a:r>
                      <a:r>
                        <a:rPr lang="pl-PL" sz="1200" i="1" baseline="0" dirty="0" smtClean="0"/>
                        <a:t> na 1000 USD PKB)</a:t>
                      </a:r>
                      <a:endParaRPr lang="en-US" sz="1200" i="1" dirty="0"/>
                    </a:p>
                  </a:txBody>
                  <a:tcPr anchor="ct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kern="1200" dirty="0" smtClean="0">
                          <a:solidFill>
                            <a:schemeClr val="tx1"/>
                          </a:solidFill>
                          <a:effectLst/>
                          <a:latin typeface="+mn-lt"/>
                          <a:ea typeface="+mn-ea"/>
                          <a:cs typeface="+mn-cs"/>
                        </a:rPr>
                        <a:t>Amerykańska Izba Handlowa</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i="1" kern="1200" dirty="0" smtClean="0">
                          <a:solidFill>
                            <a:schemeClr val="tx1"/>
                          </a:solidFill>
                          <a:effectLst/>
                          <a:latin typeface="+mn-lt"/>
                          <a:ea typeface="+mn-ea"/>
                          <a:cs typeface="+mn-cs"/>
                        </a:rPr>
                        <a:t>Institute for 21</a:t>
                      </a:r>
                      <a:r>
                        <a:rPr lang="en-GB" sz="1200" i="1" kern="1200" baseline="30000" dirty="0" smtClean="0">
                          <a:solidFill>
                            <a:schemeClr val="tx1"/>
                          </a:solidFill>
                          <a:effectLst/>
                          <a:latin typeface="+mn-lt"/>
                          <a:ea typeface="+mn-ea"/>
                          <a:cs typeface="+mn-cs"/>
                        </a:rPr>
                        <a:t>st</a:t>
                      </a:r>
                      <a:r>
                        <a:rPr lang="en-GB" sz="1200" i="1" kern="1200" dirty="0" smtClean="0">
                          <a:solidFill>
                            <a:schemeClr val="tx1"/>
                          </a:solidFill>
                          <a:effectLst/>
                          <a:latin typeface="+mn-lt"/>
                          <a:ea typeface="+mn-ea"/>
                          <a:cs typeface="+mn-cs"/>
                        </a:rPr>
                        <a:t> Century Energy</a:t>
                      </a:r>
                      <a:endParaRPr lang="pl-PL" sz="1200" i="1" dirty="0" smtClean="0"/>
                    </a:p>
                  </a:txBody>
                  <a:tcPr anchor="ctr">
                    <a:solidFill>
                      <a:schemeClr val="accent1">
                        <a:lumMod val="20000"/>
                        <a:lumOff val="80000"/>
                      </a:schemeClr>
                    </a:solidFill>
                  </a:tcPr>
                </a:tc>
                <a:extLst>
                  <a:ext uri="{0D108BD9-81ED-4DB2-BD59-A6C34878D82A}">
                    <a16:rowId xmlns:a16="http://schemas.microsoft.com/office/drawing/2014/main" val="10008"/>
                  </a:ext>
                </a:extLst>
              </a:tr>
              <a:tr h="322841">
                <a:tc>
                  <a:txBody>
                    <a:bodyPr/>
                    <a:lstStyle/>
                    <a:p>
                      <a:r>
                        <a:rPr lang="en-US" sz="1200" i="1" dirty="0" err="1" smtClean="0">
                          <a:solidFill>
                            <a:srgbClr val="FF0000"/>
                          </a:solidFill>
                        </a:rPr>
                        <a:t>oil_price</a:t>
                      </a:r>
                      <a:endParaRPr lang="en-US" sz="1200" i="1" dirty="0">
                        <a:solidFill>
                          <a:srgbClr val="FF0000"/>
                        </a:solidFill>
                      </a:endParaRPr>
                    </a:p>
                  </a:txBody>
                  <a:tcPr anchor="ctr">
                    <a:solidFill>
                      <a:schemeClr val="accent1">
                        <a:lumMod val="20000"/>
                        <a:lumOff val="80000"/>
                      </a:schemeClr>
                    </a:solidFill>
                  </a:tcPr>
                </a:tc>
                <a:tc>
                  <a:txBody>
                    <a:bodyPr/>
                    <a:lstStyle/>
                    <a:p>
                      <a:r>
                        <a:rPr lang="pl-PL" sz="1200" dirty="0" err="1" smtClean="0">
                          <a:solidFill>
                            <a:srgbClr val="FF0000"/>
                          </a:solidFill>
                        </a:rPr>
                        <a:t>Crude</a:t>
                      </a:r>
                      <a:r>
                        <a:rPr lang="pl-PL" sz="1200" dirty="0" smtClean="0">
                          <a:solidFill>
                            <a:srgbClr val="FF0000"/>
                          </a:solidFill>
                        </a:rPr>
                        <a:t> </a:t>
                      </a:r>
                      <a:r>
                        <a:rPr lang="pl-PL" sz="1200" dirty="0" err="1" smtClean="0">
                          <a:solidFill>
                            <a:srgbClr val="FF0000"/>
                          </a:solidFill>
                        </a:rPr>
                        <a:t>oil</a:t>
                      </a:r>
                      <a:r>
                        <a:rPr lang="pl-PL" sz="1200" dirty="0" smtClean="0">
                          <a:solidFill>
                            <a:srgbClr val="FF0000"/>
                          </a:solidFill>
                        </a:rPr>
                        <a:t> </a:t>
                      </a:r>
                      <a:r>
                        <a:rPr lang="pl-PL" sz="1200" dirty="0" err="1" smtClean="0">
                          <a:solidFill>
                            <a:srgbClr val="FF0000"/>
                          </a:solidFill>
                        </a:rPr>
                        <a:t>prices</a:t>
                      </a:r>
                      <a:r>
                        <a:rPr lang="pl-PL" sz="1200" dirty="0" smtClean="0">
                          <a:solidFill>
                            <a:srgbClr val="FF0000"/>
                          </a:solidFill>
                        </a:rPr>
                        <a:t> (USD</a:t>
                      </a:r>
                      <a:r>
                        <a:rPr lang="pl-PL" sz="1200" baseline="0" dirty="0" smtClean="0">
                          <a:solidFill>
                            <a:srgbClr val="FF0000"/>
                          </a:solidFill>
                        </a:rPr>
                        <a:t> 20</a:t>
                      </a:r>
                      <a:r>
                        <a:rPr lang="pl-PL" sz="1200" dirty="0" smtClean="0">
                          <a:solidFill>
                            <a:srgbClr val="FF0000"/>
                          </a:solidFill>
                        </a:rPr>
                        <a:t>15)</a:t>
                      </a:r>
                      <a:endParaRPr lang="en-US" sz="1200" dirty="0">
                        <a:solidFill>
                          <a:srgbClr val="FF0000"/>
                        </a:solidFill>
                      </a:endParaRPr>
                    </a:p>
                  </a:txBody>
                  <a:tcPr anchor="ct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sz="1200" dirty="0" smtClean="0">
                          <a:solidFill>
                            <a:srgbClr val="FF0000"/>
                          </a:solidFill>
                        </a:rPr>
                        <a:t>BP, 2015</a:t>
                      </a:r>
                    </a:p>
                  </a:txBody>
                  <a:tcPr anchor="ctr">
                    <a:solidFill>
                      <a:schemeClr val="accent1">
                        <a:lumMod val="20000"/>
                        <a:lumOff val="80000"/>
                      </a:schemeClr>
                    </a:solidFill>
                  </a:tcPr>
                </a:tc>
                <a:extLst>
                  <a:ext uri="{0D108BD9-81ED-4DB2-BD59-A6C34878D82A}">
                    <a16:rowId xmlns:a16="http://schemas.microsoft.com/office/drawing/2014/main" val="10009"/>
                  </a:ext>
                </a:extLst>
              </a:tr>
              <a:tr h="484262">
                <a:tc>
                  <a:txBody>
                    <a:bodyPr/>
                    <a:lstStyle/>
                    <a:p>
                      <a:r>
                        <a:rPr lang="en-US" sz="1200" i="1" dirty="0" err="1" smtClean="0"/>
                        <a:t>enr_intensity</a:t>
                      </a:r>
                      <a:endParaRPr lang="en-US" sz="1200" i="1" dirty="0"/>
                    </a:p>
                  </a:txBody>
                  <a:tcPr anchor="ctr">
                    <a:solidFill>
                      <a:schemeClr val="accent1">
                        <a:lumMod val="20000"/>
                        <a:lumOff val="80000"/>
                      </a:schemeClr>
                    </a:solidFill>
                  </a:tcPr>
                </a:tc>
                <a:tc>
                  <a:txBody>
                    <a:bodyPr/>
                    <a:lstStyle/>
                    <a:p>
                      <a:r>
                        <a:rPr lang="pl-PL" sz="1200" dirty="0" smtClean="0"/>
                        <a:t>Energy </a:t>
                      </a:r>
                      <a:r>
                        <a:rPr lang="pl-PL" sz="1200" dirty="0" err="1" smtClean="0"/>
                        <a:t>intensity</a:t>
                      </a:r>
                      <a:r>
                        <a:rPr lang="pl-PL" sz="1200" dirty="0" smtClean="0"/>
                        <a:t> (</a:t>
                      </a:r>
                      <a:r>
                        <a:rPr lang="pl-PL" sz="1200" dirty="0" err="1" smtClean="0"/>
                        <a:t>MBtu</a:t>
                      </a:r>
                      <a:r>
                        <a:rPr lang="pl-PL" sz="1200" baseline="0" dirty="0" smtClean="0"/>
                        <a:t> TPES/1000 USD GDP)</a:t>
                      </a:r>
                      <a:endParaRPr lang="en-US" sz="1200" dirty="0"/>
                    </a:p>
                  </a:txBody>
                  <a:tcPr anchor="ct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sz="1200" kern="1200" dirty="0" err="1" smtClean="0">
                          <a:solidFill>
                            <a:schemeClr val="tx1"/>
                          </a:solidFill>
                          <a:effectLst/>
                          <a:latin typeface="+mn-lt"/>
                          <a:ea typeface="+mn-ea"/>
                          <a:cs typeface="+mn-cs"/>
                        </a:rPr>
                        <a:t>AmCham</a:t>
                      </a:r>
                      <a:endParaRPr lang="pl-PL"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i="1" kern="1200" dirty="0" smtClean="0">
                          <a:solidFill>
                            <a:schemeClr val="tx1"/>
                          </a:solidFill>
                          <a:effectLst/>
                          <a:latin typeface="+mn-lt"/>
                          <a:ea typeface="+mn-ea"/>
                          <a:cs typeface="+mn-cs"/>
                        </a:rPr>
                        <a:t>Institute for 21</a:t>
                      </a:r>
                      <a:r>
                        <a:rPr lang="en-GB" sz="1200" i="1" kern="1200" baseline="30000" dirty="0" smtClean="0">
                          <a:solidFill>
                            <a:schemeClr val="tx1"/>
                          </a:solidFill>
                          <a:effectLst/>
                          <a:latin typeface="+mn-lt"/>
                          <a:ea typeface="+mn-ea"/>
                          <a:cs typeface="+mn-cs"/>
                        </a:rPr>
                        <a:t>st</a:t>
                      </a:r>
                      <a:r>
                        <a:rPr lang="en-GB" sz="1200" i="1" kern="1200" dirty="0" smtClean="0">
                          <a:solidFill>
                            <a:schemeClr val="tx1"/>
                          </a:solidFill>
                          <a:effectLst/>
                          <a:latin typeface="+mn-lt"/>
                          <a:ea typeface="+mn-ea"/>
                          <a:cs typeface="+mn-cs"/>
                        </a:rPr>
                        <a:t> Century Energy</a:t>
                      </a:r>
                      <a:endParaRPr lang="pl-PL" sz="1200" i="1" dirty="0" smtClean="0"/>
                    </a:p>
                  </a:txBody>
                  <a:tcPr anchor="ctr">
                    <a:solidFill>
                      <a:schemeClr val="accent1">
                        <a:lumMod val="20000"/>
                        <a:lumOff val="80000"/>
                      </a:schemeClr>
                    </a:solidFill>
                  </a:tcPr>
                </a:tc>
                <a:extLst>
                  <a:ext uri="{0D108BD9-81ED-4DB2-BD59-A6C34878D82A}">
                    <a16:rowId xmlns:a16="http://schemas.microsoft.com/office/drawing/2014/main" val="10010"/>
                  </a:ext>
                </a:extLst>
              </a:tr>
              <a:tr h="322841">
                <a:tc>
                  <a:txBody>
                    <a:bodyPr/>
                    <a:lstStyle/>
                    <a:p>
                      <a:r>
                        <a:rPr lang="en-US" sz="1200" i="1" dirty="0" smtClean="0">
                          <a:solidFill>
                            <a:srgbClr val="FF0000"/>
                          </a:solidFill>
                        </a:rPr>
                        <a:t>enr_co2</a:t>
                      </a:r>
                      <a:endParaRPr lang="en-US" sz="1200" i="1" dirty="0">
                        <a:solidFill>
                          <a:srgbClr val="FF0000"/>
                        </a:solidFill>
                      </a:endParaRPr>
                    </a:p>
                  </a:txBody>
                  <a:tcPr anchor="ctr">
                    <a:solidFill>
                      <a:schemeClr val="accent1">
                        <a:lumMod val="20000"/>
                        <a:lumOff val="80000"/>
                      </a:schemeClr>
                    </a:solidFill>
                  </a:tcPr>
                </a:tc>
                <a:tc>
                  <a:txBody>
                    <a:bodyPr/>
                    <a:lstStyle/>
                    <a:p>
                      <a:r>
                        <a:rPr lang="en-US" sz="1200" dirty="0" smtClean="0">
                          <a:solidFill>
                            <a:srgbClr val="FF0000"/>
                          </a:solidFill>
                        </a:rPr>
                        <a:t>CO</a:t>
                      </a:r>
                      <a:r>
                        <a:rPr lang="en-US" sz="1200" baseline="-25000" dirty="0" smtClean="0">
                          <a:solidFill>
                            <a:srgbClr val="FF0000"/>
                          </a:solidFill>
                        </a:rPr>
                        <a:t>2</a:t>
                      </a:r>
                      <a:r>
                        <a:rPr lang="en-US" sz="1200" dirty="0" smtClean="0">
                          <a:solidFill>
                            <a:srgbClr val="FF0000"/>
                          </a:solidFill>
                        </a:rPr>
                        <a:t> </a:t>
                      </a:r>
                      <a:r>
                        <a:rPr lang="en-US" sz="1200" i="1" dirty="0" smtClean="0">
                          <a:solidFill>
                            <a:srgbClr val="FF0000"/>
                          </a:solidFill>
                        </a:rPr>
                        <a:t>per capita</a:t>
                      </a:r>
                      <a:endParaRPr lang="en-US" sz="1200" i="1" dirty="0">
                        <a:solidFill>
                          <a:srgbClr val="FF0000"/>
                        </a:solidFill>
                      </a:endParaRPr>
                    </a:p>
                  </a:txBody>
                  <a:tcPr anchor="ctr">
                    <a:solidFill>
                      <a:schemeClr val="accent1">
                        <a:lumMod val="20000"/>
                        <a:lumOff val="80000"/>
                      </a:schemeClr>
                    </a:solidFill>
                  </a:tcPr>
                </a:tc>
                <a:tc>
                  <a:txBody>
                    <a:bodyPr/>
                    <a:lstStyle/>
                    <a:p>
                      <a:pPr algn="l"/>
                      <a:r>
                        <a:rPr lang="en-US" sz="1200" dirty="0" smtClean="0">
                          <a:solidFill>
                            <a:srgbClr val="FF0000"/>
                          </a:solidFill>
                        </a:rPr>
                        <a:t>BP,</a:t>
                      </a:r>
                      <a:r>
                        <a:rPr lang="en-US" sz="1200" baseline="0" dirty="0" smtClean="0">
                          <a:solidFill>
                            <a:srgbClr val="FF0000"/>
                          </a:solidFill>
                        </a:rPr>
                        <a:t> 2015</a:t>
                      </a:r>
                      <a:endParaRPr lang="en-US" sz="1200" dirty="0">
                        <a:solidFill>
                          <a:srgbClr val="FF0000"/>
                        </a:solidFill>
                      </a:endParaRPr>
                    </a:p>
                  </a:txBody>
                  <a:tcPr anchor="ctr">
                    <a:solidFill>
                      <a:schemeClr val="accent1">
                        <a:lumMod val="20000"/>
                        <a:lumOff val="80000"/>
                      </a:schemeClr>
                    </a:solidFill>
                  </a:tcPr>
                </a:tc>
                <a:extLst>
                  <a:ext uri="{0D108BD9-81ED-4DB2-BD59-A6C34878D82A}">
                    <a16:rowId xmlns:a16="http://schemas.microsoft.com/office/drawing/2014/main" val="10011"/>
                  </a:ext>
                </a:extLst>
              </a:tr>
            </a:tbl>
          </a:graphicData>
        </a:graphic>
      </p:graphicFrame>
      <p:sp>
        <p:nvSpPr>
          <p:cNvPr id="5" name="Prostokąt 4"/>
          <p:cNvSpPr/>
          <p:nvPr/>
        </p:nvSpPr>
        <p:spPr>
          <a:xfrm>
            <a:off x="25170" y="4265954"/>
            <a:ext cx="9118830" cy="814046"/>
          </a:xfrm>
          <a:prstGeom prst="rect">
            <a:avLst/>
          </a:prstGeom>
          <a:noFill/>
          <a:ln w="38100">
            <a:solidFill>
              <a:srgbClr val="00B0F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pl-PL"/>
          </a:p>
        </p:txBody>
      </p:sp>
      <p:sp>
        <p:nvSpPr>
          <p:cNvPr id="6" name="Prostokąt 5"/>
          <p:cNvSpPr/>
          <p:nvPr/>
        </p:nvSpPr>
        <p:spPr>
          <a:xfrm>
            <a:off x="25170" y="5118101"/>
            <a:ext cx="9118830" cy="785720"/>
          </a:xfrm>
          <a:prstGeom prst="rect">
            <a:avLst/>
          </a:prstGeom>
          <a:noFill/>
          <a:ln w="38100">
            <a:solidFill>
              <a:srgbClr val="92D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pl-PL"/>
          </a:p>
        </p:txBody>
      </p:sp>
      <p:sp>
        <p:nvSpPr>
          <p:cNvPr id="7" name="Prostokąt 6"/>
          <p:cNvSpPr/>
          <p:nvPr/>
        </p:nvSpPr>
        <p:spPr>
          <a:xfrm>
            <a:off x="25170" y="3124200"/>
            <a:ext cx="9118830" cy="1083903"/>
          </a:xfrm>
          <a:prstGeom prst="rect">
            <a:avLst/>
          </a:prstGeom>
          <a:noFill/>
          <a:ln w="38100">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pl-PL"/>
          </a:p>
        </p:txBody>
      </p:sp>
      <p:sp>
        <p:nvSpPr>
          <p:cNvPr id="8" name="Tytuł 10"/>
          <p:cNvSpPr>
            <a:spLocks noGrp="1"/>
          </p:cNvSpPr>
          <p:nvPr>
            <p:ph type="title"/>
          </p:nvPr>
        </p:nvSpPr>
        <p:spPr>
          <a:xfrm>
            <a:off x="457200" y="1"/>
            <a:ext cx="8229600" cy="1143000"/>
          </a:xfrm>
        </p:spPr>
        <p:txBody>
          <a:bodyPr/>
          <a:lstStyle/>
          <a:p>
            <a:r>
              <a:rPr lang="pl-PL" b="1" dirty="0" err="1">
                <a:solidFill>
                  <a:schemeClr val="bg1"/>
                </a:solidFill>
              </a:rPr>
              <a:t>V</a:t>
            </a:r>
            <a:r>
              <a:rPr lang="pl-PL" b="1" dirty="0" err="1" smtClean="0">
                <a:solidFill>
                  <a:schemeClr val="bg1"/>
                </a:solidFill>
              </a:rPr>
              <a:t>ariables</a:t>
            </a:r>
            <a:endParaRPr lang="pl-PL" b="1" dirty="0">
              <a:solidFill>
                <a:schemeClr val="bg1"/>
              </a:solidFill>
            </a:endParaRPr>
          </a:p>
        </p:txBody>
      </p:sp>
    </p:spTree>
    <p:extLst>
      <p:ext uri="{BB962C8B-B14F-4D97-AF65-F5344CB8AC3E}">
        <p14:creationId xmlns:p14="http://schemas.microsoft.com/office/powerpoint/2010/main" val="18900596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5" descr="polski_biały_stopka_nagłówek.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
            <a:ext cx="9490075"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pole tekstowe 1"/>
          <p:cNvSpPr txBox="1"/>
          <p:nvPr/>
        </p:nvSpPr>
        <p:spPr>
          <a:xfrm>
            <a:off x="457200" y="1099227"/>
            <a:ext cx="8229600" cy="974626"/>
          </a:xfrm>
          <a:prstGeom prst="rect">
            <a:avLst/>
          </a:prstGeom>
          <a:noFill/>
        </p:spPr>
        <p:txBody>
          <a:bodyPr wrap="square" rtlCol="0">
            <a:spAutoFit/>
          </a:bodyPr>
          <a:lstStyle/>
          <a:p>
            <a:pPr marL="342900" indent="-342900">
              <a:lnSpc>
                <a:spcPct val="120000"/>
              </a:lnSpc>
              <a:spcAft>
                <a:spcPts val="1200"/>
              </a:spcAft>
              <a:buFont typeface="Arial"/>
              <a:buChar char="•"/>
            </a:pPr>
            <a:r>
              <a:rPr lang="en-US" sz="2000" dirty="0" smtClean="0"/>
              <a:t>Panel data: 23 countries, 20 years</a:t>
            </a:r>
          </a:p>
          <a:p>
            <a:pPr marL="342900" indent="-342900">
              <a:lnSpc>
                <a:spcPct val="120000"/>
              </a:lnSpc>
              <a:spcAft>
                <a:spcPts val="1200"/>
              </a:spcAft>
              <a:buFont typeface="Arial"/>
              <a:buChar char="•"/>
            </a:pPr>
            <a:r>
              <a:rPr lang="en-US" sz="2000" dirty="0" smtClean="0"/>
              <a:t>3 sets: intermediates, consumption, capital goods </a:t>
            </a:r>
          </a:p>
        </p:txBody>
      </p:sp>
      <p:sp>
        <p:nvSpPr>
          <p:cNvPr id="7" name="Tytuł 10"/>
          <p:cNvSpPr>
            <a:spLocks noGrp="1"/>
          </p:cNvSpPr>
          <p:nvPr>
            <p:ph type="title"/>
          </p:nvPr>
        </p:nvSpPr>
        <p:spPr>
          <a:xfrm>
            <a:off x="457200" y="1"/>
            <a:ext cx="8229600" cy="1143000"/>
          </a:xfrm>
        </p:spPr>
        <p:txBody>
          <a:bodyPr/>
          <a:lstStyle/>
          <a:p>
            <a:r>
              <a:rPr lang="pl-PL" b="1" dirty="0" smtClean="0">
                <a:solidFill>
                  <a:schemeClr val="bg1"/>
                </a:solidFill>
              </a:rPr>
              <a:t>Data </a:t>
            </a:r>
            <a:r>
              <a:rPr lang="pl-PL" b="1" dirty="0" err="1" smtClean="0">
                <a:solidFill>
                  <a:schemeClr val="bg1"/>
                </a:solidFill>
              </a:rPr>
              <a:t>characteristics</a:t>
            </a:r>
            <a:r>
              <a:rPr lang="pl-PL" b="1" dirty="0" smtClean="0">
                <a:solidFill>
                  <a:schemeClr val="bg1"/>
                </a:solidFill>
              </a:rPr>
              <a:t> and </a:t>
            </a:r>
            <a:r>
              <a:rPr lang="pl-PL" b="1" dirty="0" err="1" smtClean="0">
                <a:solidFill>
                  <a:schemeClr val="bg1"/>
                </a:solidFill>
              </a:rPr>
              <a:t>tests</a:t>
            </a:r>
            <a:endParaRPr lang="pl-PL" b="1" dirty="0">
              <a:solidFill>
                <a:schemeClr val="bg1"/>
              </a:solidFill>
            </a:endParaRPr>
          </a:p>
        </p:txBody>
      </p:sp>
      <p:graphicFrame>
        <p:nvGraphicFramePr>
          <p:cNvPr id="3" name="Tabela 2"/>
          <p:cNvGraphicFramePr>
            <a:graphicFrameLocks noGrp="1"/>
          </p:cNvGraphicFramePr>
          <p:nvPr>
            <p:extLst>
              <p:ext uri="{D42A27DB-BD31-4B8C-83A1-F6EECF244321}">
                <p14:modId xmlns:p14="http://schemas.microsoft.com/office/powerpoint/2010/main" val="3411184326"/>
              </p:ext>
            </p:extLst>
          </p:nvPr>
        </p:nvGraphicFramePr>
        <p:xfrm>
          <a:off x="305225" y="2294928"/>
          <a:ext cx="8838774" cy="1590140"/>
        </p:xfrm>
        <a:graphic>
          <a:graphicData uri="http://schemas.openxmlformats.org/drawingml/2006/table">
            <a:tbl>
              <a:tblPr firstRow="1" bandRow="1">
                <a:tableStyleId>{D7AC3CCA-C797-4891-BE02-D94E43425B78}</a:tableStyleId>
              </a:tblPr>
              <a:tblGrid>
                <a:gridCol w="2946258">
                  <a:extLst>
                    <a:ext uri="{9D8B030D-6E8A-4147-A177-3AD203B41FA5}">
                      <a16:colId xmlns:a16="http://schemas.microsoft.com/office/drawing/2014/main" val="20000"/>
                    </a:ext>
                  </a:extLst>
                </a:gridCol>
                <a:gridCol w="2946258">
                  <a:extLst>
                    <a:ext uri="{9D8B030D-6E8A-4147-A177-3AD203B41FA5}">
                      <a16:colId xmlns:a16="http://schemas.microsoft.com/office/drawing/2014/main" val="20001"/>
                    </a:ext>
                  </a:extLst>
                </a:gridCol>
                <a:gridCol w="2946258">
                  <a:extLst>
                    <a:ext uri="{9D8B030D-6E8A-4147-A177-3AD203B41FA5}">
                      <a16:colId xmlns:a16="http://schemas.microsoft.com/office/drawing/2014/main" val="20002"/>
                    </a:ext>
                  </a:extLst>
                </a:gridCol>
              </a:tblGrid>
              <a:tr h="475030">
                <a:tc>
                  <a:txBody>
                    <a:bodyPr/>
                    <a:lstStyle/>
                    <a:p>
                      <a:r>
                        <a:rPr lang="en-US" noProof="0" dirty="0" smtClean="0"/>
                        <a:t>INTERMEDIATE</a:t>
                      </a:r>
                      <a:r>
                        <a:rPr lang="en-US" baseline="0" noProof="0" dirty="0" smtClean="0"/>
                        <a:t> GOODS</a:t>
                      </a:r>
                      <a:endParaRPr lang="en-US" noProof="0" dirty="0"/>
                    </a:p>
                  </a:txBody>
                  <a:tcPr/>
                </a:tc>
                <a:tc>
                  <a:txBody>
                    <a:bodyPr/>
                    <a:lstStyle/>
                    <a:p>
                      <a:r>
                        <a:rPr lang="en-US" noProof="0" smtClean="0"/>
                        <a:t>test</a:t>
                      </a:r>
                      <a:endParaRPr lang="en-US" noProof="0"/>
                    </a:p>
                  </a:txBody>
                  <a:tcPr/>
                </a:tc>
                <a:tc>
                  <a:txBody>
                    <a:bodyPr/>
                    <a:lstStyle/>
                    <a:p>
                      <a:r>
                        <a:rPr lang="en-US" noProof="0" smtClean="0"/>
                        <a:t>results</a:t>
                      </a:r>
                      <a:endParaRPr lang="en-US" noProof="0"/>
                    </a:p>
                  </a:txBody>
                  <a:tcPr/>
                </a:tc>
                <a:extLst>
                  <a:ext uri="{0D108BD9-81ED-4DB2-BD59-A6C34878D82A}">
                    <a16:rowId xmlns:a16="http://schemas.microsoft.com/office/drawing/2014/main" val="10000"/>
                  </a:ext>
                </a:extLst>
              </a:tr>
              <a:tr h="475030">
                <a:tc>
                  <a:txBody>
                    <a:bodyPr/>
                    <a:lstStyle/>
                    <a:p>
                      <a:r>
                        <a:rPr lang="en-US" noProof="0" smtClean="0"/>
                        <a:t>Fixed/random effect</a:t>
                      </a:r>
                      <a:endParaRPr lang="en-US" noProof="0"/>
                    </a:p>
                  </a:txBody>
                  <a:tcPr/>
                </a:tc>
                <a:tc>
                  <a:txBody>
                    <a:bodyPr/>
                    <a:lstStyle/>
                    <a:p>
                      <a:r>
                        <a:rPr lang="en-US" noProof="0" dirty="0" err="1" smtClean="0"/>
                        <a:t>Hausman</a:t>
                      </a:r>
                      <a:r>
                        <a:rPr lang="en-US" baseline="0" noProof="0" dirty="0" smtClean="0"/>
                        <a:t> test: </a:t>
                      </a:r>
                      <a:r>
                        <a:rPr lang="en-US" i="1" noProof="0" dirty="0" err="1" smtClean="0"/>
                        <a:t>hausman</a:t>
                      </a:r>
                      <a:r>
                        <a:rPr lang="en-US" i="1" baseline="0" noProof="0" dirty="0" smtClean="0"/>
                        <a:t> </a:t>
                      </a:r>
                      <a:r>
                        <a:rPr lang="en-US" i="1" baseline="0" noProof="0" dirty="0" err="1" smtClean="0"/>
                        <a:t>fe</a:t>
                      </a:r>
                      <a:r>
                        <a:rPr lang="en-US" i="1" baseline="0" noProof="0" dirty="0" smtClean="0"/>
                        <a:t> re</a:t>
                      </a:r>
                      <a:endParaRPr lang="en-US" i="1" noProof="0" dirty="0"/>
                    </a:p>
                  </a:txBody>
                  <a:tcPr/>
                </a:tc>
                <a:tc>
                  <a:txBody>
                    <a:bodyPr/>
                    <a:lstStyle/>
                    <a:p>
                      <a:r>
                        <a:rPr lang="en-US" noProof="0" smtClean="0"/>
                        <a:t>RE</a:t>
                      </a:r>
                      <a:endParaRPr lang="en-US" noProof="0"/>
                    </a:p>
                  </a:txBody>
                  <a:tcPr/>
                </a:tc>
                <a:extLst>
                  <a:ext uri="{0D108BD9-81ED-4DB2-BD59-A6C34878D82A}">
                    <a16:rowId xmlns:a16="http://schemas.microsoft.com/office/drawing/2014/main" val="10001"/>
                  </a:ext>
                </a:extLst>
              </a:tr>
              <a:tr h="475030">
                <a:tc>
                  <a:txBody>
                    <a:bodyPr/>
                    <a:lstStyle/>
                    <a:p>
                      <a:r>
                        <a:rPr lang="en-US" sz="1800" b="0" kern="1200" dirty="0" err="1" smtClean="0">
                          <a:solidFill>
                            <a:schemeClr val="dk1"/>
                          </a:solidFill>
                          <a:latin typeface="+mn-lt"/>
                          <a:ea typeface="+mn-ea"/>
                          <a:cs typeface="+mn-cs"/>
                        </a:rPr>
                        <a:t>Heteroscedasticity</a:t>
                      </a:r>
                      <a:endParaRPr lang="en-US" b="0" noProof="0" dirty="0"/>
                    </a:p>
                  </a:txBody>
                  <a:tcPr/>
                </a:tc>
                <a:tc>
                  <a:txBody>
                    <a:bodyPr/>
                    <a:lstStyle/>
                    <a:p>
                      <a:r>
                        <a:rPr lang="en-US" noProof="0" dirty="0" err="1" smtClean="0"/>
                        <a:t>Breush</a:t>
                      </a:r>
                      <a:r>
                        <a:rPr lang="en-US" noProof="0" dirty="0" smtClean="0"/>
                        <a:t>-Pagan (xttest0)</a:t>
                      </a:r>
                    </a:p>
                    <a:p>
                      <a:r>
                        <a:rPr lang="en-US" noProof="0" dirty="0" smtClean="0"/>
                        <a:t>H0</a:t>
                      </a:r>
                      <a:r>
                        <a:rPr lang="en-US" baseline="0" noProof="0" dirty="0" smtClean="0"/>
                        <a:t> rejected</a:t>
                      </a:r>
                      <a:endParaRPr lang="en-US" noProof="0" dirty="0"/>
                    </a:p>
                  </a:txBody>
                  <a:tcPr/>
                </a:tc>
                <a:tc>
                  <a:txBody>
                    <a:bodyPr/>
                    <a:lstStyle/>
                    <a:p>
                      <a:r>
                        <a:rPr lang="en-US" noProof="0" dirty="0" smtClean="0"/>
                        <a:t>RE, robust</a:t>
                      </a:r>
                      <a:endParaRPr lang="en-US" noProof="0" dirty="0"/>
                    </a:p>
                  </a:txBody>
                  <a:tcPr/>
                </a:tc>
                <a:extLst>
                  <a:ext uri="{0D108BD9-81ED-4DB2-BD59-A6C34878D82A}">
                    <a16:rowId xmlns:a16="http://schemas.microsoft.com/office/drawing/2014/main" val="10002"/>
                  </a:ext>
                </a:extLst>
              </a:tr>
            </a:tbl>
          </a:graphicData>
        </a:graphic>
      </p:graphicFrame>
      <p:sp>
        <p:nvSpPr>
          <p:cNvPr id="5" name="PoleTekstowe 4"/>
          <p:cNvSpPr txBox="1"/>
          <p:nvPr/>
        </p:nvSpPr>
        <p:spPr>
          <a:xfrm>
            <a:off x="1710316" y="4984729"/>
            <a:ext cx="6415517" cy="461665"/>
          </a:xfrm>
          <a:prstGeom prst="rect">
            <a:avLst/>
          </a:prstGeom>
          <a:noFill/>
        </p:spPr>
        <p:txBody>
          <a:bodyPr wrap="square" rtlCol="0">
            <a:spAutoFit/>
          </a:bodyPr>
          <a:lstStyle/>
          <a:p>
            <a:r>
              <a:rPr lang="en-US" sz="2400" dirty="0" smtClean="0"/>
              <a:t>Random effect, </a:t>
            </a:r>
            <a:r>
              <a:rPr lang="en-US" sz="2400" dirty="0" err="1" smtClean="0"/>
              <a:t>Heteroscedasticity</a:t>
            </a:r>
            <a:r>
              <a:rPr lang="en-US" sz="2400" i="1" dirty="0" smtClean="0"/>
              <a:t>: xtivreg2</a:t>
            </a:r>
            <a:endParaRPr lang="en-US" sz="2400" i="1" dirty="0"/>
          </a:p>
        </p:txBody>
      </p:sp>
    </p:spTree>
    <p:extLst>
      <p:ext uri="{BB962C8B-B14F-4D97-AF65-F5344CB8AC3E}">
        <p14:creationId xmlns:p14="http://schemas.microsoft.com/office/powerpoint/2010/main" val="23194944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5" descr="polski_biały_stopka_nagłówek.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
            <a:ext cx="9490075"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pole tekstowe 1"/>
          <p:cNvSpPr txBox="1"/>
          <p:nvPr/>
        </p:nvSpPr>
        <p:spPr>
          <a:xfrm>
            <a:off x="457200" y="1099227"/>
            <a:ext cx="8229600" cy="974626"/>
          </a:xfrm>
          <a:prstGeom prst="rect">
            <a:avLst/>
          </a:prstGeom>
          <a:noFill/>
        </p:spPr>
        <p:txBody>
          <a:bodyPr wrap="square" rtlCol="0">
            <a:spAutoFit/>
          </a:bodyPr>
          <a:lstStyle/>
          <a:p>
            <a:pPr marL="342900" indent="-342900">
              <a:lnSpc>
                <a:spcPct val="120000"/>
              </a:lnSpc>
              <a:spcAft>
                <a:spcPts val="1200"/>
              </a:spcAft>
              <a:buFont typeface="Arial"/>
              <a:buChar char="•"/>
            </a:pPr>
            <a:r>
              <a:rPr lang="en-US" sz="2000" dirty="0" smtClean="0"/>
              <a:t>Panel data: 23 countries, 20 years</a:t>
            </a:r>
          </a:p>
          <a:p>
            <a:pPr marL="342900" indent="-342900">
              <a:lnSpc>
                <a:spcPct val="120000"/>
              </a:lnSpc>
              <a:spcAft>
                <a:spcPts val="1200"/>
              </a:spcAft>
              <a:buFont typeface="Arial"/>
              <a:buChar char="•"/>
            </a:pPr>
            <a:r>
              <a:rPr lang="en-US" sz="2000" dirty="0" smtClean="0"/>
              <a:t>3 sets: intermediates, consumption, capital goods </a:t>
            </a:r>
          </a:p>
        </p:txBody>
      </p:sp>
      <p:sp>
        <p:nvSpPr>
          <p:cNvPr id="7" name="Tytuł 10"/>
          <p:cNvSpPr>
            <a:spLocks noGrp="1"/>
          </p:cNvSpPr>
          <p:nvPr>
            <p:ph type="title"/>
          </p:nvPr>
        </p:nvSpPr>
        <p:spPr>
          <a:xfrm>
            <a:off x="457200" y="1"/>
            <a:ext cx="8229600" cy="1143000"/>
          </a:xfrm>
        </p:spPr>
        <p:txBody>
          <a:bodyPr/>
          <a:lstStyle/>
          <a:p>
            <a:r>
              <a:rPr lang="pl-PL" b="1" dirty="0" smtClean="0">
                <a:solidFill>
                  <a:schemeClr val="bg1"/>
                </a:solidFill>
              </a:rPr>
              <a:t>Data </a:t>
            </a:r>
            <a:r>
              <a:rPr lang="pl-PL" b="1" dirty="0" err="1" smtClean="0">
                <a:solidFill>
                  <a:schemeClr val="bg1"/>
                </a:solidFill>
              </a:rPr>
              <a:t>characteristics</a:t>
            </a:r>
            <a:r>
              <a:rPr lang="pl-PL" b="1" dirty="0" smtClean="0">
                <a:solidFill>
                  <a:schemeClr val="bg1"/>
                </a:solidFill>
              </a:rPr>
              <a:t> and </a:t>
            </a:r>
            <a:r>
              <a:rPr lang="pl-PL" b="1" dirty="0" err="1" smtClean="0">
                <a:solidFill>
                  <a:schemeClr val="bg1"/>
                </a:solidFill>
              </a:rPr>
              <a:t>tests</a:t>
            </a:r>
            <a:endParaRPr lang="pl-PL" b="1" dirty="0">
              <a:solidFill>
                <a:schemeClr val="bg1"/>
              </a:solidFill>
            </a:endParaRPr>
          </a:p>
        </p:txBody>
      </p:sp>
      <p:graphicFrame>
        <p:nvGraphicFramePr>
          <p:cNvPr id="3" name="Tabela 2"/>
          <p:cNvGraphicFramePr>
            <a:graphicFrameLocks noGrp="1"/>
          </p:cNvGraphicFramePr>
          <p:nvPr>
            <p:extLst>
              <p:ext uri="{D42A27DB-BD31-4B8C-83A1-F6EECF244321}">
                <p14:modId xmlns:p14="http://schemas.microsoft.com/office/powerpoint/2010/main" val="3066248427"/>
              </p:ext>
            </p:extLst>
          </p:nvPr>
        </p:nvGraphicFramePr>
        <p:xfrm>
          <a:off x="305225" y="2294928"/>
          <a:ext cx="8838774" cy="2540200"/>
        </p:xfrm>
        <a:graphic>
          <a:graphicData uri="http://schemas.openxmlformats.org/drawingml/2006/table">
            <a:tbl>
              <a:tblPr firstRow="1" bandRow="1">
                <a:tableStyleId>{D7AC3CCA-C797-4891-BE02-D94E43425B78}</a:tableStyleId>
              </a:tblPr>
              <a:tblGrid>
                <a:gridCol w="2946258">
                  <a:extLst>
                    <a:ext uri="{9D8B030D-6E8A-4147-A177-3AD203B41FA5}">
                      <a16:colId xmlns:a16="http://schemas.microsoft.com/office/drawing/2014/main" val="20000"/>
                    </a:ext>
                  </a:extLst>
                </a:gridCol>
                <a:gridCol w="3599301">
                  <a:extLst>
                    <a:ext uri="{9D8B030D-6E8A-4147-A177-3AD203B41FA5}">
                      <a16:colId xmlns:a16="http://schemas.microsoft.com/office/drawing/2014/main" val="20001"/>
                    </a:ext>
                  </a:extLst>
                </a:gridCol>
                <a:gridCol w="2293215">
                  <a:extLst>
                    <a:ext uri="{9D8B030D-6E8A-4147-A177-3AD203B41FA5}">
                      <a16:colId xmlns:a16="http://schemas.microsoft.com/office/drawing/2014/main" val="20002"/>
                    </a:ext>
                  </a:extLst>
                </a:gridCol>
              </a:tblGrid>
              <a:tr h="475030">
                <a:tc>
                  <a:txBody>
                    <a:bodyPr/>
                    <a:lstStyle/>
                    <a:p>
                      <a:r>
                        <a:rPr lang="en-US" baseline="0" noProof="0" dirty="0" smtClean="0"/>
                        <a:t>CONSUMPTION GOODS</a:t>
                      </a:r>
                      <a:endParaRPr lang="en-US" noProof="0" dirty="0"/>
                    </a:p>
                  </a:txBody>
                  <a:tcPr/>
                </a:tc>
                <a:tc>
                  <a:txBody>
                    <a:bodyPr/>
                    <a:lstStyle/>
                    <a:p>
                      <a:r>
                        <a:rPr lang="en-US" noProof="0" smtClean="0"/>
                        <a:t>test</a:t>
                      </a:r>
                      <a:endParaRPr lang="en-US" noProof="0"/>
                    </a:p>
                  </a:txBody>
                  <a:tcPr/>
                </a:tc>
                <a:tc>
                  <a:txBody>
                    <a:bodyPr/>
                    <a:lstStyle/>
                    <a:p>
                      <a:r>
                        <a:rPr lang="en-US" noProof="0" smtClean="0"/>
                        <a:t>results</a:t>
                      </a:r>
                      <a:endParaRPr lang="en-US" noProof="0"/>
                    </a:p>
                  </a:txBody>
                  <a:tcPr/>
                </a:tc>
                <a:extLst>
                  <a:ext uri="{0D108BD9-81ED-4DB2-BD59-A6C34878D82A}">
                    <a16:rowId xmlns:a16="http://schemas.microsoft.com/office/drawing/2014/main" val="10000"/>
                  </a:ext>
                </a:extLst>
              </a:tr>
              <a:tr h="475030">
                <a:tc>
                  <a:txBody>
                    <a:bodyPr/>
                    <a:lstStyle/>
                    <a:p>
                      <a:r>
                        <a:rPr lang="en-US" noProof="0" smtClean="0"/>
                        <a:t>Fixed/random effect</a:t>
                      </a:r>
                      <a:endParaRPr lang="en-US" noProof="0"/>
                    </a:p>
                  </a:txBody>
                  <a:tcPr/>
                </a:tc>
                <a:tc>
                  <a:txBody>
                    <a:bodyPr/>
                    <a:lstStyle/>
                    <a:p>
                      <a:r>
                        <a:rPr lang="en-US" noProof="0" dirty="0" err="1" smtClean="0"/>
                        <a:t>Hausman</a:t>
                      </a:r>
                      <a:r>
                        <a:rPr lang="en-US" baseline="0" noProof="0" dirty="0" smtClean="0"/>
                        <a:t> test: </a:t>
                      </a:r>
                      <a:r>
                        <a:rPr lang="en-US" i="1" noProof="0" dirty="0" err="1" smtClean="0"/>
                        <a:t>hausman</a:t>
                      </a:r>
                      <a:r>
                        <a:rPr lang="en-US" i="1" baseline="0" noProof="0" dirty="0" smtClean="0"/>
                        <a:t> </a:t>
                      </a:r>
                      <a:r>
                        <a:rPr lang="en-US" i="1" baseline="0" noProof="0" dirty="0" err="1" smtClean="0"/>
                        <a:t>fe</a:t>
                      </a:r>
                      <a:r>
                        <a:rPr lang="en-US" i="1" baseline="0" noProof="0" dirty="0" smtClean="0"/>
                        <a:t> re</a:t>
                      </a:r>
                      <a:endParaRPr lang="en-US" i="1" noProof="0" dirty="0"/>
                    </a:p>
                  </a:txBody>
                  <a:tcPr/>
                </a:tc>
                <a:tc>
                  <a:txBody>
                    <a:bodyPr/>
                    <a:lstStyle/>
                    <a:p>
                      <a:r>
                        <a:rPr lang="en-US" noProof="0" dirty="0" smtClean="0"/>
                        <a:t>FE</a:t>
                      </a:r>
                      <a:endParaRPr lang="en-US" noProof="0" dirty="0"/>
                    </a:p>
                  </a:txBody>
                  <a:tcPr/>
                </a:tc>
                <a:extLst>
                  <a:ext uri="{0D108BD9-81ED-4DB2-BD59-A6C34878D82A}">
                    <a16:rowId xmlns:a16="http://schemas.microsoft.com/office/drawing/2014/main" val="10001"/>
                  </a:ext>
                </a:extLst>
              </a:tr>
              <a:tr h="475030">
                <a:tc>
                  <a:txBody>
                    <a:bodyPr/>
                    <a:lstStyle/>
                    <a:p>
                      <a:r>
                        <a:rPr lang="en-US" sz="1800" b="0" kern="1200" dirty="0" err="1" smtClean="0">
                          <a:solidFill>
                            <a:schemeClr val="dk1"/>
                          </a:solidFill>
                          <a:latin typeface="+mn-lt"/>
                          <a:ea typeface="+mn-ea"/>
                          <a:cs typeface="+mn-cs"/>
                        </a:rPr>
                        <a:t>Heteroscedasticity</a:t>
                      </a:r>
                      <a:endParaRPr lang="en-US" b="0" noProof="0" dirty="0"/>
                    </a:p>
                  </a:txBody>
                  <a:tcPr/>
                </a:tc>
                <a:tc>
                  <a:txBody>
                    <a:bodyPr/>
                    <a:lstStyle/>
                    <a:p>
                      <a:r>
                        <a:rPr lang="en-US" noProof="0" dirty="0" smtClean="0"/>
                        <a:t>Wald (modified): </a:t>
                      </a:r>
                      <a:r>
                        <a:rPr lang="en-US" i="1" noProof="0" dirty="0" smtClean="0"/>
                        <a:t>xttest3</a:t>
                      </a:r>
                      <a:endParaRPr lang="en-US" i="1" noProof="0" dirty="0"/>
                    </a:p>
                  </a:txBody>
                  <a:tcPr/>
                </a:tc>
                <a:tc>
                  <a:txBody>
                    <a:bodyPr/>
                    <a:lstStyle/>
                    <a:p>
                      <a:r>
                        <a:rPr lang="en-US" noProof="0" dirty="0" smtClean="0"/>
                        <a:t>confirmed, robust</a:t>
                      </a:r>
                      <a:endParaRPr lang="en-US" noProof="0" dirty="0"/>
                    </a:p>
                  </a:txBody>
                  <a:tcPr/>
                </a:tc>
                <a:extLst>
                  <a:ext uri="{0D108BD9-81ED-4DB2-BD59-A6C34878D82A}">
                    <a16:rowId xmlns:a16="http://schemas.microsoft.com/office/drawing/2014/main" val="10002"/>
                  </a:ext>
                </a:extLst>
              </a:tr>
              <a:tr h="475030">
                <a:tc>
                  <a:txBody>
                    <a:bodyPr/>
                    <a:lstStyle/>
                    <a:p>
                      <a:r>
                        <a:rPr lang="en-US" noProof="0" dirty="0" smtClean="0"/>
                        <a:t>Time-fixed</a:t>
                      </a:r>
                      <a:r>
                        <a:rPr lang="en-US" baseline="0" noProof="0" dirty="0" smtClean="0"/>
                        <a:t> effect</a:t>
                      </a:r>
                      <a:endParaRPr lang="en-US" noProof="0" dirty="0"/>
                    </a:p>
                  </a:txBody>
                  <a:tcPr/>
                </a:tc>
                <a:tc>
                  <a:txBody>
                    <a:bodyPr/>
                    <a:lstStyle/>
                    <a:p>
                      <a:r>
                        <a:rPr lang="en-US" i="1" noProof="0" dirty="0" err="1" smtClean="0"/>
                        <a:t>testparm</a:t>
                      </a:r>
                      <a:r>
                        <a:rPr lang="en-US" i="1" noProof="0" dirty="0" smtClean="0"/>
                        <a:t> </a:t>
                      </a:r>
                      <a:r>
                        <a:rPr lang="en-US" i="1" noProof="0" dirty="0" err="1" smtClean="0"/>
                        <a:t>i.year</a:t>
                      </a:r>
                      <a:endParaRPr lang="en-US" i="1" noProof="0" dirty="0"/>
                    </a:p>
                  </a:txBody>
                  <a:tcPr/>
                </a:tc>
                <a:tc>
                  <a:txBody>
                    <a:bodyPr/>
                    <a:lstStyle/>
                    <a:p>
                      <a:r>
                        <a:rPr lang="en-US" noProof="0" dirty="0" smtClean="0"/>
                        <a:t>time-fixed</a:t>
                      </a:r>
                      <a:r>
                        <a:rPr lang="en-US" baseline="0" noProof="0" dirty="0" smtClean="0"/>
                        <a:t> effect</a:t>
                      </a:r>
                      <a:endParaRPr lang="en-US" noProof="0" dirty="0"/>
                    </a:p>
                  </a:txBody>
                  <a:tcPr/>
                </a:tc>
                <a:extLst>
                  <a:ext uri="{0D108BD9-81ED-4DB2-BD59-A6C34878D82A}">
                    <a16:rowId xmlns:a16="http://schemas.microsoft.com/office/drawing/2014/main" val="10003"/>
                  </a:ext>
                </a:extLst>
              </a:tr>
              <a:tr h="475030">
                <a:tc>
                  <a:txBody>
                    <a:bodyPr/>
                    <a:lstStyle/>
                    <a:p>
                      <a:r>
                        <a:rPr lang="en-US" noProof="0" dirty="0" smtClean="0"/>
                        <a:t>Cross-sectional dependence</a:t>
                      </a:r>
                      <a:endParaRPr lang="en-US" noProof="0" dirty="0"/>
                    </a:p>
                  </a:txBody>
                  <a:tcPr/>
                </a:tc>
                <a:tc>
                  <a:txBody>
                    <a:bodyPr/>
                    <a:lstStyle/>
                    <a:p>
                      <a:r>
                        <a:rPr lang="en-US" noProof="0" dirty="0" smtClean="0"/>
                        <a:t>Friedman: </a:t>
                      </a:r>
                      <a:r>
                        <a:rPr lang="en-US" i="1" noProof="0" dirty="0" smtClean="0"/>
                        <a:t>xttest2</a:t>
                      </a:r>
                    </a:p>
                    <a:p>
                      <a:r>
                        <a:rPr lang="en-US" noProof="0" dirty="0" err="1" smtClean="0"/>
                        <a:t>Pesaran</a:t>
                      </a:r>
                      <a:r>
                        <a:rPr lang="en-US" noProof="0" dirty="0" smtClean="0"/>
                        <a:t>: </a:t>
                      </a:r>
                      <a:r>
                        <a:rPr lang="en-US" i="1" noProof="0" dirty="0" err="1" smtClean="0"/>
                        <a:t>xtcsd</a:t>
                      </a:r>
                      <a:r>
                        <a:rPr lang="en-US" i="1" noProof="0" dirty="0" smtClean="0"/>
                        <a:t>, </a:t>
                      </a:r>
                      <a:r>
                        <a:rPr lang="en-US" i="1" noProof="0" dirty="0" err="1" smtClean="0"/>
                        <a:t>pesaran</a:t>
                      </a:r>
                      <a:endParaRPr lang="en-US" i="1" noProof="0" dirty="0"/>
                    </a:p>
                  </a:txBody>
                  <a:tcPr/>
                </a:tc>
                <a:tc>
                  <a:txBody>
                    <a:bodyPr/>
                    <a:lstStyle/>
                    <a:p>
                      <a:r>
                        <a:rPr lang="en-US" noProof="0" dirty="0" smtClean="0"/>
                        <a:t>residuals correlated</a:t>
                      </a:r>
                      <a:endParaRPr lang="en-US" noProof="0" dirty="0"/>
                    </a:p>
                  </a:txBody>
                  <a:tcPr/>
                </a:tc>
                <a:extLst>
                  <a:ext uri="{0D108BD9-81ED-4DB2-BD59-A6C34878D82A}">
                    <a16:rowId xmlns:a16="http://schemas.microsoft.com/office/drawing/2014/main" val="10004"/>
                  </a:ext>
                </a:extLst>
              </a:tr>
            </a:tbl>
          </a:graphicData>
        </a:graphic>
      </p:graphicFrame>
      <p:sp>
        <p:nvSpPr>
          <p:cNvPr id="8" name="PoleTekstowe 7"/>
          <p:cNvSpPr txBox="1"/>
          <p:nvPr/>
        </p:nvSpPr>
        <p:spPr>
          <a:xfrm>
            <a:off x="926213" y="5198324"/>
            <a:ext cx="7315962" cy="461665"/>
          </a:xfrm>
          <a:prstGeom prst="rect">
            <a:avLst/>
          </a:prstGeom>
          <a:noFill/>
        </p:spPr>
        <p:txBody>
          <a:bodyPr wrap="none" rtlCol="0">
            <a:spAutoFit/>
          </a:bodyPr>
          <a:lstStyle/>
          <a:p>
            <a:r>
              <a:rPr lang="en-US" sz="2400" dirty="0" smtClean="0"/>
              <a:t>Fixed-effect, Heteroskedasticity, Autocorrelation: </a:t>
            </a:r>
            <a:r>
              <a:rPr lang="en-US" sz="2400" i="1" dirty="0" err="1" smtClean="0"/>
              <a:t>xtregar</a:t>
            </a:r>
            <a:endParaRPr lang="en-US" sz="2400" i="1" dirty="0"/>
          </a:p>
        </p:txBody>
      </p:sp>
    </p:spTree>
    <p:extLst>
      <p:ext uri="{BB962C8B-B14F-4D97-AF65-F5344CB8AC3E}">
        <p14:creationId xmlns:p14="http://schemas.microsoft.com/office/powerpoint/2010/main" val="35095164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5" descr="polski_biały_stopka_nagłówek.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
            <a:ext cx="9490075"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pole tekstowe 1"/>
          <p:cNvSpPr txBox="1"/>
          <p:nvPr/>
        </p:nvSpPr>
        <p:spPr>
          <a:xfrm>
            <a:off x="457200" y="1099227"/>
            <a:ext cx="8229600" cy="974626"/>
          </a:xfrm>
          <a:prstGeom prst="rect">
            <a:avLst/>
          </a:prstGeom>
          <a:noFill/>
        </p:spPr>
        <p:txBody>
          <a:bodyPr wrap="square" rtlCol="0">
            <a:spAutoFit/>
          </a:bodyPr>
          <a:lstStyle/>
          <a:p>
            <a:pPr marL="342900" indent="-342900">
              <a:lnSpc>
                <a:spcPct val="120000"/>
              </a:lnSpc>
              <a:spcAft>
                <a:spcPts val="1200"/>
              </a:spcAft>
              <a:buFont typeface="Arial"/>
              <a:buChar char="•"/>
            </a:pPr>
            <a:r>
              <a:rPr lang="en-US" sz="2000" dirty="0" smtClean="0"/>
              <a:t>Panel data: 23 countries, 20 years</a:t>
            </a:r>
          </a:p>
          <a:p>
            <a:pPr marL="342900" indent="-342900">
              <a:lnSpc>
                <a:spcPct val="120000"/>
              </a:lnSpc>
              <a:spcAft>
                <a:spcPts val="1200"/>
              </a:spcAft>
              <a:buFont typeface="Arial"/>
              <a:buChar char="•"/>
            </a:pPr>
            <a:r>
              <a:rPr lang="en-US" sz="2000" dirty="0" smtClean="0"/>
              <a:t>3 sets: intermediates, consumption, capital goods </a:t>
            </a:r>
          </a:p>
        </p:txBody>
      </p:sp>
      <p:sp>
        <p:nvSpPr>
          <p:cNvPr id="7" name="Tytuł 10"/>
          <p:cNvSpPr>
            <a:spLocks noGrp="1"/>
          </p:cNvSpPr>
          <p:nvPr>
            <p:ph type="title"/>
          </p:nvPr>
        </p:nvSpPr>
        <p:spPr>
          <a:xfrm>
            <a:off x="457200" y="1"/>
            <a:ext cx="8229600" cy="1143000"/>
          </a:xfrm>
        </p:spPr>
        <p:txBody>
          <a:bodyPr/>
          <a:lstStyle/>
          <a:p>
            <a:r>
              <a:rPr lang="pl-PL" b="1" dirty="0" smtClean="0">
                <a:solidFill>
                  <a:schemeClr val="bg1"/>
                </a:solidFill>
              </a:rPr>
              <a:t>Data </a:t>
            </a:r>
            <a:r>
              <a:rPr lang="pl-PL" b="1" dirty="0" err="1" smtClean="0">
                <a:solidFill>
                  <a:schemeClr val="bg1"/>
                </a:solidFill>
              </a:rPr>
              <a:t>characteristics</a:t>
            </a:r>
            <a:r>
              <a:rPr lang="pl-PL" b="1" dirty="0" smtClean="0">
                <a:solidFill>
                  <a:schemeClr val="bg1"/>
                </a:solidFill>
              </a:rPr>
              <a:t> and </a:t>
            </a:r>
            <a:r>
              <a:rPr lang="pl-PL" b="1" dirty="0" err="1" smtClean="0">
                <a:solidFill>
                  <a:schemeClr val="bg1"/>
                </a:solidFill>
              </a:rPr>
              <a:t>tests</a:t>
            </a:r>
            <a:endParaRPr lang="pl-PL" b="1" dirty="0">
              <a:solidFill>
                <a:schemeClr val="bg1"/>
              </a:solidFill>
            </a:endParaRPr>
          </a:p>
        </p:txBody>
      </p:sp>
      <p:graphicFrame>
        <p:nvGraphicFramePr>
          <p:cNvPr id="3" name="Tabela 2"/>
          <p:cNvGraphicFramePr>
            <a:graphicFrameLocks noGrp="1"/>
          </p:cNvGraphicFramePr>
          <p:nvPr>
            <p:extLst>
              <p:ext uri="{D42A27DB-BD31-4B8C-83A1-F6EECF244321}">
                <p14:modId xmlns:p14="http://schemas.microsoft.com/office/powerpoint/2010/main" val="1217995879"/>
              </p:ext>
            </p:extLst>
          </p:nvPr>
        </p:nvGraphicFramePr>
        <p:xfrm>
          <a:off x="305225" y="2294928"/>
          <a:ext cx="8838774" cy="2540200"/>
        </p:xfrm>
        <a:graphic>
          <a:graphicData uri="http://schemas.openxmlformats.org/drawingml/2006/table">
            <a:tbl>
              <a:tblPr firstRow="1" bandRow="1">
                <a:tableStyleId>{D7AC3CCA-C797-4891-BE02-D94E43425B78}</a:tableStyleId>
              </a:tblPr>
              <a:tblGrid>
                <a:gridCol w="2946258">
                  <a:extLst>
                    <a:ext uri="{9D8B030D-6E8A-4147-A177-3AD203B41FA5}">
                      <a16:colId xmlns:a16="http://schemas.microsoft.com/office/drawing/2014/main" val="20000"/>
                    </a:ext>
                  </a:extLst>
                </a:gridCol>
                <a:gridCol w="3599301">
                  <a:extLst>
                    <a:ext uri="{9D8B030D-6E8A-4147-A177-3AD203B41FA5}">
                      <a16:colId xmlns:a16="http://schemas.microsoft.com/office/drawing/2014/main" val="20001"/>
                    </a:ext>
                  </a:extLst>
                </a:gridCol>
                <a:gridCol w="2293215">
                  <a:extLst>
                    <a:ext uri="{9D8B030D-6E8A-4147-A177-3AD203B41FA5}">
                      <a16:colId xmlns:a16="http://schemas.microsoft.com/office/drawing/2014/main" val="20002"/>
                    </a:ext>
                  </a:extLst>
                </a:gridCol>
              </a:tblGrid>
              <a:tr h="475030">
                <a:tc>
                  <a:txBody>
                    <a:bodyPr/>
                    <a:lstStyle/>
                    <a:p>
                      <a:r>
                        <a:rPr lang="en-US" baseline="0" noProof="0" dirty="0" smtClean="0"/>
                        <a:t>CAPITAL GOODS</a:t>
                      </a:r>
                      <a:endParaRPr lang="en-US" noProof="0" dirty="0"/>
                    </a:p>
                  </a:txBody>
                  <a:tcPr/>
                </a:tc>
                <a:tc>
                  <a:txBody>
                    <a:bodyPr/>
                    <a:lstStyle/>
                    <a:p>
                      <a:r>
                        <a:rPr lang="en-US" noProof="0" smtClean="0"/>
                        <a:t>test</a:t>
                      </a:r>
                      <a:endParaRPr lang="en-US" noProof="0"/>
                    </a:p>
                  </a:txBody>
                  <a:tcPr/>
                </a:tc>
                <a:tc>
                  <a:txBody>
                    <a:bodyPr/>
                    <a:lstStyle/>
                    <a:p>
                      <a:r>
                        <a:rPr lang="en-US" noProof="0" smtClean="0"/>
                        <a:t>results</a:t>
                      </a:r>
                      <a:endParaRPr lang="en-US" noProof="0"/>
                    </a:p>
                  </a:txBody>
                  <a:tcPr/>
                </a:tc>
                <a:extLst>
                  <a:ext uri="{0D108BD9-81ED-4DB2-BD59-A6C34878D82A}">
                    <a16:rowId xmlns:a16="http://schemas.microsoft.com/office/drawing/2014/main" val="10000"/>
                  </a:ext>
                </a:extLst>
              </a:tr>
              <a:tr h="475030">
                <a:tc>
                  <a:txBody>
                    <a:bodyPr/>
                    <a:lstStyle/>
                    <a:p>
                      <a:r>
                        <a:rPr lang="en-US" noProof="0" smtClean="0"/>
                        <a:t>Fixed/random effect</a:t>
                      </a:r>
                      <a:endParaRPr lang="en-US" noProof="0"/>
                    </a:p>
                  </a:txBody>
                  <a:tcPr/>
                </a:tc>
                <a:tc>
                  <a:txBody>
                    <a:bodyPr/>
                    <a:lstStyle/>
                    <a:p>
                      <a:r>
                        <a:rPr lang="en-US" noProof="0" dirty="0" err="1" smtClean="0"/>
                        <a:t>Hausman</a:t>
                      </a:r>
                      <a:r>
                        <a:rPr lang="en-US" baseline="0" noProof="0" dirty="0" smtClean="0"/>
                        <a:t> test: </a:t>
                      </a:r>
                      <a:r>
                        <a:rPr lang="en-US" i="1" noProof="0" dirty="0" err="1" smtClean="0"/>
                        <a:t>hausman</a:t>
                      </a:r>
                      <a:r>
                        <a:rPr lang="en-US" i="1" baseline="0" noProof="0" dirty="0" smtClean="0"/>
                        <a:t> </a:t>
                      </a:r>
                      <a:r>
                        <a:rPr lang="en-US" i="1" baseline="0" noProof="0" dirty="0" err="1" smtClean="0"/>
                        <a:t>fe</a:t>
                      </a:r>
                      <a:r>
                        <a:rPr lang="en-US" i="1" baseline="0" noProof="0" dirty="0" smtClean="0"/>
                        <a:t> re</a:t>
                      </a:r>
                      <a:endParaRPr lang="en-US" i="1" noProof="0" dirty="0"/>
                    </a:p>
                  </a:txBody>
                  <a:tcPr/>
                </a:tc>
                <a:tc>
                  <a:txBody>
                    <a:bodyPr/>
                    <a:lstStyle/>
                    <a:p>
                      <a:r>
                        <a:rPr lang="en-US" noProof="0" dirty="0" smtClean="0"/>
                        <a:t>FE</a:t>
                      </a:r>
                      <a:endParaRPr lang="en-US" noProof="0" dirty="0"/>
                    </a:p>
                  </a:txBody>
                  <a:tcPr/>
                </a:tc>
                <a:extLst>
                  <a:ext uri="{0D108BD9-81ED-4DB2-BD59-A6C34878D82A}">
                    <a16:rowId xmlns:a16="http://schemas.microsoft.com/office/drawing/2014/main" val="10001"/>
                  </a:ext>
                </a:extLst>
              </a:tr>
              <a:tr h="475030">
                <a:tc>
                  <a:txBody>
                    <a:bodyPr/>
                    <a:lstStyle/>
                    <a:p>
                      <a:r>
                        <a:rPr lang="en-US" sz="1800" b="0" kern="1200" dirty="0" err="1" smtClean="0">
                          <a:solidFill>
                            <a:schemeClr val="dk1"/>
                          </a:solidFill>
                          <a:latin typeface="+mn-lt"/>
                          <a:ea typeface="+mn-ea"/>
                          <a:cs typeface="+mn-cs"/>
                        </a:rPr>
                        <a:t>Heteroscedasticity</a:t>
                      </a:r>
                      <a:endParaRPr lang="en-US" b="0" noProof="0" dirty="0"/>
                    </a:p>
                  </a:txBody>
                  <a:tcPr/>
                </a:tc>
                <a:tc>
                  <a:txBody>
                    <a:bodyPr/>
                    <a:lstStyle/>
                    <a:p>
                      <a:r>
                        <a:rPr lang="en-US" noProof="0" dirty="0" smtClean="0"/>
                        <a:t>Wald (modified): </a:t>
                      </a:r>
                      <a:r>
                        <a:rPr lang="en-US" i="1" noProof="0" dirty="0" smtClean="0"/>
                        <a:t>xttest3</a:t>
                      </a:r>
                      <a:endParaRPr lang="en-US" i="1" noProof="0" dirty="0"/>
                    </a:p>
                  </a:txBody>
                  <a:tcPr/>
                </a:tc>
                <a:tc>
                  <a:txBody>
                    <a:bodyPr/>
                    <a:lstStyle/>
                    <a:p>
                      <a:r>
                        <a:rPr lang="en-US" noProof="0" dirty="0" smtClean="0"/>
                        <a:t>confirmed, robust</a:t>
                      </a:r>
                      <a:endParaRPr lang="en-US" noProof="0" dirty="0"/>
                    </a:p>
                  </a:txBody>
                  <a:tcPr/>
                </a:tc>
                <a:extLst>
                  <a:ext uri="{0D108BD9-81ED-4DB2-BD59-A6C34878D82A}">
                    <a16:rowId xmlns:a16="http://schemas.microsoft.com/office/drawing/2014/main" val="10002"/>
                  </a:ext>
                </a:extLst>
              </a:tr>
              <a:tr h="475030">
                <a:tc>
                  <a:txBody>
                    <a:bodyPr/>
                    <a:lstStyle/>
                    <a:p>
                      <a:r>
                        <a:rPr lang="en-US" noProof="0" dirty="0" smtClean="0"/>
                        <a:t>Time-fixed</a:t>
                      </a:r>
                      <a:r>
                        <a:rPr lang="en-US" baseline="0" noProof="0" dirty="0" smtClean="0"/>
                        <a:t> effect</a:t>
                      </a:r>
                      <a:endParaRPr lang="en-US" noProof="0" dirty="0"/>
                    </a:p>
                  </a:txBody>
                  <a:tcPr/>
                </a:tc>
                <a:tc>
                  <a:txBody>
                    <a:bodyPr/>
                    <a:lstStyle/>
                    <a:p>
                      <a:r>
                        <a:rPr lang="en-US" i="1" noProof="0" dirty="0" err="1" smtClean="0"/>
                        <a:t>testparm</a:t>
                      </a:r>
                      <a:r>
                        <a:rPr lang="en-US" i="1" noProof="0" dirty="0" smtClean="0"/>
                        <a:t> </a:t>
                      </a:r>
                      <a:r>
                        <a:rPr lang="en-US" i="1" noProof="0" dirty="0" err="1" smtClean="0"/>
                        <a:t>i.year</a:t>
                      </a:r>
                      <a:endParaRPr lang="en-US" i="1" noProof="0" dirty="0"/>
                    </a:p>
                  </a:txBody>
                  <a:tcPr/>
                </a:tc>
                <a:tc>
                  <a:txBody>
                    <a:bodyPr/>
                    <a:lstStyle/>
                    <a:p>
                      <a:r>
                        <a:rPr lang="en-US" noProof="0" dirty="0" smtClean="0"/>
                        <a:t>no time-fixed</a:t>
                      </a:r>
                      <a:r>
                        <a:rPr lang="en-US" baseline="0" noProof="0" dirty="0" smtClean="0"/>
                        <a:t> effect</a:t>
                      </a:r>
                      <a:endParaRPr lang="en-US" noProof="0" dirty="0"/>
                    </a:p>
                  </a:txBody>
                  <a:tcPr/>
                </a:tc>
                <a:extLst>
                  <a:ext uri="{0D108BD9-81ED-4DB2-BD59-A6C34878D82A}">
                    <a16:rowId xmlns:a16="http://schemas.microsoft.com/office/drawing/2014/main" val="10003"/>
                  </a:ext>
                </a:extLst>
              </a:tr>
              <a:tr h="475030">
                <a:tc>
                  <a:txBody>
                    <a:bodyPr/>
                    <a:lstStyle/>
                    <a:p>
                      <a:r>
                        <a:rPr lang="en-US" noProof="0" dirty="0" smtClean="0"/>
                        <a:t>Cross-sectional dependence</a:t>
                      </a:r>
                      <a:endParaRPr lang="en-US" noProof="0" dirty="0"/>
                    </a:p>
                  </a:txBody>
                  <a:tcPr/>
                </a:tc>
                <a:tc>
                  <a:txBody>
                    <a:bodyPr/>
                    <a:lstStyle/>
                    <a:p>
                      <a:r>
                        <a:rPr lang="en-US" noProof="0" dirty="0" smtClean="0"/>
                        <a:t>Friedman: </a:t>
                      </a:r>
                      <a:r>
                        <a:rPr lang="en-US" i="1" noProof="0" dirty="0" smtClean="0"/>
                        <a:t>xttest2</a:t>
                      </a:r>
                    </a:p>
                    <a:p>
                      <a:r>
                        <a:rPr lang="en-US" noProof="0" dirty="0" err="1" smtClean="0"/>
                        <a:t>Pesaran</a:t>
                      </a:r>
                      <a:r>
                        <a:rPr lang="en-US" noProof="0" dirty="0" smtClean="0"/>
                        <a:t>: </a:t>
                      </a:r>
                      <a:r>
                        <a:rPr lang="en-US" i="1" noProof="0" dirty="0" err="1" smtClean="0"/>
                        <a:t>xtcsd</a:t>
                      </a:r>
                      <a:r>
                        <a:rPr lang="en-US" i="1" noProof="0" dirty="0" smtClean="0"/>
                        <a:t>, </a:t>
                      </a:r>
                      <a:r>
                        <a:rPr lang="en-US" i="1" noProof="0" dirty="0" err="1" smtClean="0"/>
                        <a:t>pesaran</a:t>
                      </a:r>
                      <a:endParaRPr lang="en-US" i="1" noProof="0" dirty="0"/>
                    </a:p>
                  </a:txBody>
                  <a:tcPr/>
                </a:tc>
                <a:tc>
                  <a:txBody>
                    <a:bodyPr/>
                    <a:lstStyle/>
                    <a:p>
                      <a:r>
                        <a:rPr lang="en-US" noProof="0" dirty="0" smtClean="0"/>
                        <a:t>residuals correlated</a:t>
                      </a:r>
                      <a:endParaRPr lang="en-US" noProof="0" dirty="0"/>
                    </a:p>
                  </a:txBody>
                  <a:tcPr/>
                </a:tc>
                <a:extLst>
                  <a:ext uri="{0D108BD9-81ED-4DB2-BD59-A6C34878D82A}">
                    <a16:rowId xmlns:a16="http://schemas.microsoft.com/office/drawing/2014/main" val="10004"/>
                  </a:ext>
                </a:extLst>
              </a:tr>
            </a:tbl>
          </a:graphicData>
        </a:graphic>
      </p:graphicFrame>
      <p:sp>
        <p:nvSpPr>
          <p:cNvPr id="8" name="PoleTekstowe 7"/>
          <p:cNvSpPr txBox="1"/>
          <p:nvPr/>
        </p:nvSpPr>
        <p:spPr>
          <a:xfrm>
            <a:off x="926213" y="5211152"/>
            <a:ext cx="7315962" cy="461665"/>
          </a:xfrm>
          <a:prstGeom prst="rect">
            <a:avLst/>
          </a:prstGeom>
          <a:noFill/>
        </p:spPr>
        <p:txBody>
          <a:bodyPr wrap="none" rtlCol="0">
            <a:spAutoFit/>
          </a:bodyPr>
          <a:lstStyle/>
          <a:p>
            <a:r>
              <a:rPr lang="en-US" sz="2400" dirty="0" smtClean="0"/>
              <a:t>Fixed-effect, Heteroskedasticity, Autocorrelation: </a:t>
            </a:r>
            <a:r>
              <a:rPr lang="en-US" sz="2400" i="1" dirty="0" err="1" smtClean="0"/>
              <a:t>xtregar</a:t>
            </a:r>
            <a:endParaRPr lang="en-US" sz="2400" i="1" dirty="0"/>
          </a:p>
        </p:txBody>
      </p:sp>
    </p:spTree>
    <p:extLst>
      <p:ext uri="{BB962C8B-B14F-4D97-AF65-F5344CB8AC3E}">
        <p14:creationId xmlns:p14="http://schemas.microsoft.com/office/powerpoint/2010/main" val="34814104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theme/theme1.xml><?xml version="1.0" encoding="utf-8"?>
<a:theme xmlns:a="http://schemas.openxmlformats.org/drawingml/2006/main" name="Motyw pakietu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5336</TotalTime>
  <Words>1495</Words>
  <Application>Microsoft Office PowerPoint</Application>
  <PresentationFormat>Pokaz na ekranie (4:3)</PresentationFormat>
  <Paragraphs>366</Paragraphs>
  <Slides>13</Slides>
  <Notes>8</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13</vt:i4>
      </vt:variant>
    </vt:vector>
  </HeadingPairs>
  <TitlesOfParts>
    <vt:vector size="19" baseType="lpstr">
      <vt:lpstr>Arial</vt:lpstr>
      <vt:lpstr>Calibri</vt:lpstr>
      <vt:lpstr>Mangal</vt:lpstr>
      <vt:lpstr>Palatino Linotype</vt:lpstr>
      <vt:lpstr>Wingdings</vt:lpstr>
      <vt:lpstr>Motyw pakietu Office</vt:lpstr>
      <vt:lpstr>Modelling link between energy security and international competitiveness</vt:lpstr>
      <vt:lpstr>Introduction</vt:lpstr>
      <vt:lpstr>Energy security and competitiveness</vt:lpstr>
      <vt:lpstr>Research assumptions</vt:lpstr>
      <vt:lpstr>Conceptual model</vt:lpstr>
      <vt:lpstr>Variables</vt:lpstr>
      <vt:lpstr>Data characteristics and tests</vt:lpstr>
      <vt:lpstr>Data characteristics and tests</vt:lpstr>
      <vt:lpstr>Data characteristics and tests</vt:lpstr>
      <vt:lpstr>Prezentacja programu PowerPoint</vt:lpstr>
      <vt:lpstr>Conclusions</vt:lpstr>
      <vt:lpstr>Prezentacja programu PowerPoint</vt:lpstr>
      <vt:lpstr>Modelling link between energy security and international competitiveness</vt:lpstr>
    </vt:vector>
  </TitlesOfParts>
  <Company>Warsaw School of Economics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Eliza Przeździecka</dc:creator>
  <cp:lastModifiedBy>Aula</cp:lastModifiedBy>
  <cp:revision>133</cp:revision>
  <dcterms:created xsi:type="dcterms:W3CDTF">2016-11-01T20:10:13Z</dcterms:created>
  <dcterms:modified xsi:type="dcterms:W3CDTF">2017-11-27T10:34:47Z</dcterms:modified>
</cp:coreProperties>
</file>