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541" r:id="rId2"/>
    <p:sldId id="580" r:id="rId3"/>
    <p:sldId id="1072" r:id="rId4"/>
    <p:sldId id="983" r:id="rId5"/>
    <p:sldId id="978" r:id="rId6"/>
    <p:sldId id="979" r:id="rId7"/>
    <p:sldId id="980" r:id="rId8"/>
    <p:sldId id="981" r:id="rId9"/>
    <p:sldId id="1058" r:id="rId10"/>
    <p:sldId id="1059" r:id="rId11"/>
    <p:sldId id="982" r:id="rId12"/>
    <p:sldId id="1071" r:id="rId13"/>
    <p:sldId id="985" r:id="rId14"/>
    <p:sldId id="986" r:id="rId15"/>
    <p:sldId id="987" r:id="rId16"/>
    <p:sldId id="988" r:id="rId17"/>
    <p:sldId id="1017" r:id="rId18"/>
    <p:sldId id="1018" r:id="rId19"/>
    <p:sldId id="1070" r:id="rId20"/>
    <p:sldId id="701" r:id="rId21"/>
    <p:sldId id="1068" r:id="rId22"/>
    <p:sldId id="1039" r:id="rId23"/>
    <p:sldId id="1060" r:id="rId24"/>
    <p:sldId id="1061" r:id="rId25"/>
    <p:sldId id="1038" r:id="rId26"/>
    <p:sldId id="1040" r:id="rId27"/>
    <p:sldId id="700" r:id="rId28"/>
    <p:sldId id="699" r:id="rId29"/>
    <p:sldId id="698" r:id="rId30"/>
    <p:sldId id="709" r:id="rId31"/>
    <p:sldId id="708" r:id="rId32"/>
    <p:sldId id="705" r:id="rId33"/>
    <p:sldId id="704" r:id="rId34"/>
    <p:sldId id="703" r:id="rId35"/>
    <p:sldId id="696" r:id="rId36"/>
    <p:sldId id="697" r:id="rId37"/>
    <p:sldId id="687" r:id="rId38"/>
    <p:sldId id="695" r:id="rId39"/>
    <p:sldId id="688" r:id="rId40"/>
    <p:sldId id="689" r:id="rId41"/>
    <p:sldId id="694" r:id="rId42"/>
    <p:sldId id="690" r:id="rId43"/>
    <p:sldId id="691" r:id="rId44"/>
    <p:sldId id="693" r:id="rId45"/>
    <p:sldId id="692" r:id="rId46"/>
    <p:sldId id="710" r:id="rId47"/>
    <p:sldId id="711" r:id="rId48"/>
    <p:sldId id="1063" r:id="rId49"/>
    <p:sldId id="1064" r:id="rId50"/>
    <p:sldId id="1065" r:id="rId51"/>
    <p:sldId id="714" r:id="rId52"/>
    <p:sldId id="713" r:id="rId53"/>
    <p:sldId id="1011" r:id="rId54"/>
    <p:sldId id="1016" r:id="rId55"/>
    <p:sldId id="1015" r:id="rId56"/>
    <p:sldId id="1014" r:id="rId57"/>
    <p:sldId id="1012" r:id="rId58"/>
    <p:sldId id="1024" r:id="rId59"/>
    <p:sldId id="1023" r:id="rId60"/>
    <p:sldId id="1029" r:id="rId61"/>
    <p:sldId id="1028" r:id="rId62"/>
    <p:sldId id="1027" r:id="rId63"/>
    <p:sldId id="1032" r:id="rId64"/>
    <p:sldId id="682" r:id="rId65"/>
    <p:sldId id="1031" r:id="rId66"/>
    <p:sldId id="1030" r:id="rId67"/>
    <p:sldId id="1022" r:id="rId68"/>
    <p:sldId id="1025" r:id="rId69"/>
    <p:sldId id="1021" r:id="rId70"/>
    <p:sldId id="1033" r:id="rId71"/>
    <p:sldId id="1013" r:id="rId72"/>
    <p:sldId id="1034" r:id="rId73"/>
    <p:sldId id="1041" r:id="rId74"/>
    <p:sldId id="1042" r:id="rId75"/>
    <p:sldId id="1043" r:id="rId76"/>
    <p:sldId id="1044" r:id="rId77"/>
    <p:sldId id="1045" r:id="rId78"/>
    <p:sldId id="1035" r:id="rId79"/>
    <p:sldId id="1048" r:id="rId80"/>
    <p:sldId id="1036" r:id="rId81"/>
    <p:sldId id="1046" r:id="rId82"/>
    <p:sldId id="1037" r:id="rId83"/>
    <p:sldId id="1047" r:id="rId84"/>
    <p:sldId id="1049" r:id="rId85"/>
    <p:sldId id="1050" r:id="rId86"/>
    <p:sldId id="1051" r:id="rId87"/>
    <p:sldId id="1069" r:id="rId88"/>
    <p:sldId id="977" r:id="rId89"/>
    <p:sldId id="971" r:id="rId90"/>
    <p:sldId id="973" r:id="rId91"/>
    <p:sldId id="974" r:id="rId92"/>
    <p:sldId id="975" r:id="rId93"/>
    <p:sldId id="976" r:id="rId94"/>
    <p:sldId id="972" r:id="rId95"/>
    <p:sldId id="1002" r:id="rId96"/>
    <p:sldId id="955" r:id="rId97"/>
    <p:sldId id="970" r:id="rId98"/>
    <p:sldId id="656" r:id="rId99"/>
    <p:sldId id="581" r:id="rId10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9900"/>
    <a:srgbClr val="007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 autoAdjust="0"/>
    <p:restoredTop sz="89755" autoAdjust="0"/>
  </p:normalViewPr>
  <p:slideViewPr>
    <p:cSldViewPr>
      <p:cViewPr varScale="1">
        <p:scale>
          <a:sx n="78" d="100"/>
          <a:sy n="78" d="100"/>
        </p:scale>
        <p:origin x="12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2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308A2-9EEE-41A2-920B-CAEDE4E80018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1AE5D-2A48-41E7-9FFF-202990A0E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39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80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57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62E7C-EF40-BA0D-2816-CF7C40D3A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3363DF-1FEC-4CEB-3728-87CF41390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E25621-6675-02D4-D130-3143BAB52F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80A9CF-5AEA-5CD4-73B8-41F02BDFE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862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Compared with the classification tree in</a:t>
            </a:r>
          </a:p>
          <a:p>
            <a:r>
              <a:rPr lang="en-US" dirty="0"/>
              <a:t>Example 1: Plotting a classification tree after random forest,</a:t>
            </a:r>
          </a:p>
          <a:p>
            <a:r>
              <a:rPr lang="en-US" dirty="0"/>
              <a:t>the terminal nodes of the classification tree after GBM contain negative values. This may be surprising</a:t>
            </a:r>
          </a:p>
          <a:p>
            <a:r>
              <a:rPr lang="en-US" dirty="0"/>
              <a:t>because the expected values should be between [0, 1]. However, as we explain below, this is the expected</a:t>
            </a:r>
          </a:p>
          <a:p>
            <a:r>
              <a:rPr lang="en-US" dirty="0"/>
              <a:t>behavior.</a:t>
            </a:r>
          </a:p>
          <a:p>
            <a:r>
              <a:rPr lang="en-US" dirty="0"/>
              <a:t>As discussed in the</a:t>
            </a:r>
          </a:p>
          <a:p>
            <a:r>
              <a:rPr lang="en-US" dirty="0"/>
              <a:t>Introduction of [H2OML] h2oml </a:t>
            </a:r>
            <a:r>
              <a:rPr lang="en-US" dirty="0" err="1"/>
              <a:t>gbm</a:t>
            </a:r>
            <a:r>
              <a:rPr lang="en-US" dirty="0"/>
              <a:t>, GBM relies on link functions to determine</a:t>
            </a:r>
          </a:p>
          <a:p>
            <a:r>
              <a:rPr lang="en-US" dirty="0"/>
              <a:t>the loss function. For instance, in binary classification, GBM uses the logit link function. Consequently,</a:t>
            </a:r>
          </a:p>
          <a:p>
            <a:r>
              <a:rPr lang="en-US" dirty="0"/>
              <a:t>for certain postestimation commands, such as h2omltree and h2omlgraph </a:t>
            </a:r>
            <a:r>
              <a:rPr lang="en-US" dirty="0" err="1"/>
              <a:t>shapvalues</a:t>
            </a:r>
            <a:r>
              <a:rPr lang="en-US" dirty="0"/>
              <a:t>, probabilities</a:t>
            </a:r>
          </a:p>
          <a:p>
            <a:r>
              <a:rPr lang="en-US" dirty="0"/>
              <a:t>are obtained by applying the inverse link function, in this case, the inverse logit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72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difference between bagging and boosting is in how they perturb and generate new datasets.</a:t>
            </a:r>
          </a:p>
          <a:p>
            <a:r>
              <a:rPr lang="en-US" dirty="0"/>
              <a:t>Bagging, which was first introduced in </a:t>
            </a:r>
            <a:r>
              <a:rPr lang="en-US" dirty="0" err="1"/>
              <a:t>Breiman</a:t>
            </a:r>
            <a:r>
              <a:rPr lang="en-US" dirty="0"/>
              <a:t> (1996), generates the perturbations by random and </a:t>
            </a:r>
            <a:r>
              <a:rPr lang="en-US" dirty="0" err="1"/>
              <a:t>inde</a:t>
            </a:r>
            <a:r>
              <a:rPr lang="en-US" dirty="0"/>
              <a:t>-</a:t>
            </a:r>
          </a:p>
          <a:p>
            <a:r>
              <a:rPr lang="en-US" dirty="0"/>
              <a:t>pendent drawings (bootstrap samples) from the training data. In contrast, boosting, introduced by Freund</a:t>
            </a:r>
          </a:p>
          <a:p>
            <a:r>
              <a:rPr lang="en-US" dirty="0"/>
              <a:t>and </a:t>
            </a:r>
            <a:r>
              <a:rPr lang="en-US" dirty="0" err="1"/>
              <a:t>Schapire</a:t>
            </a:r>
            <a:r>
              <a:rPr lang="en-US" dirty="0"/>
              <a:t> (1997) to solve classification problems, has a deterministic approach and generates </a:t>
            </a:r>
            <a:r>
              <a:rPr lang="en-US" dirty="0" err="1"/>
              <a:t>pertur</a:t>
            </a:r>
            <a:r>
              <a:rPr lang="en-US" dirty="0"/>
              <a:t>-</a:t>
            </a:r>
          </a:p>
          <a:p>
            <a:r>
              <a:rPr lang="en-US" dirty="0" err="1"/>
              <a:t>bations</a:t>
            </a:r>
            <a:r>
              <a:rPr lang="en-US" dirty="0"/>
              <a:t> by sequentially reweighting the dataset. In particular, at any step, the weights of the observations</a:t>
            </a:r>
          </a:p>
          <a:p>
            <a:r>
              <a:rPr lang="en-US" dirty="0"/>
              <a:t>that were misclassified in the previous step increase, whereas the weights for the correctly classified</a:t>
            </a:r>
          </a:p>
          <a:p>
            <a:r>
              <a:rPr lang="en-US" dirty="0"/>
              <a:t>observations decrease. Thus, boosting forces each successive classifier to focus on those observations</a:t>
            </a:r>
          </a:p>
          <a:p>
            <a:r>
              <a:rPr lang="en-US" dirty="0"/>
              <a:t>that were missed by the previous ones in the sequence. By design, bagging reduces variance, whereas</a:t>
            </a:r>
          </a:p>
          <a:p>
            <a:r>
              <a:rPr lang="en-US" dirty="0"/>
              <a:t>boosting tends to control the generalization error by reducing bias. The difference is summarized in the</a:t>
            </a:r>
          </a:p>
          <a:p>
            <a:r>
              <a:rPr lang="en-US" dirty="0"/>
              <a:t>figure below.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2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FC7FA-1140-88E7-6ADE-A15C3F255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D8BC9E-186B-74E4-3B40-11D28CB60A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A7B558-8FC5-7CCE-7FBA-72D7664D2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difference between bagging and boosting is in how they perturb and generate new datasets.</a:t>
            </a:r>
          </a:p>
          <a:p>
            <a:r>
              <a:rPr lang="en-US" dirty="0"/>
              <a:t>Bagging, which was first introduced in </a:t>
            </a:r>
            <a:r>
              <a:rPr lang="en-US" dirty="0" err="1"/>
              <a:t>Breiman</a:t>
            </a:r>
            <a:r>
              <a:rPr lang="en-US" dirty="0"/>
              <a:t> (1996), generates the perturbations by random and </a:t>
            </a:r>
            <a:r>
              <a:rPr lang="en-US" dirty="0" err="1"/>
              <a:t>inde</a:t>
            </a:r>
            <a:r>
              <a:rPr lang="en-US" dirty="0"/>
              <a:t>-</a:t>
            </a:r>
          </a:p>
          <a:p>
            <a:r>
              <a:rPr lang="en-US" dirty="0"/>
              <a:t>pendent drawings (bootstrap samples) from the training data. In contrast, boosting, introduced by Freund</a:t>
            </a:r>
          </a:p>
          <a:p>
            <a:r>
              <a:rPr lang="en-US" dirty="0"/>
              <a:t>and </a:t>
            </a:r>
            <a:r>
              <a:rPr lang="en-US" dirty="0" err="1"/>
              <a:t>Schapire</a:t>
            </a:r>
            <a:r>
              <a:rPr lang="en-US" dirty="0"/>
              <a:t> (1997) to solve classification problems, has a deterministic approach and generates </a:t>
            </a:r>
            <a:r>
              <a:rPr lang="en-US" dirty="0" err="1"/>
              <a:t>pertur</a:t>
            </a:r>
            <a:r>
              <a:rPr lang="en-US" dirty="0"/>
              <a:t>-</a:t>
            </a:r>
          </a:p>
          <a:p>
            <a:r>
              <a:rPr lang="en-US" dirty="0" err="1"/>
              <a:t>bations</a:t>
            </a:r>
            <a:r>
              <a:rPr lang="en-US" dirty="0"/>
              <a:t> by sequentially reweighting the dataset. In particular, at any step, the weights of the observations</a:t>
            </a:r>
          </a:p>
          <a:p>
            <a:r>
              <a:rPr lang="en-US" dirty="0"/>
              <a:t>that were misclassified in the previous step increase, whereas the weights for the correctly classified</a:t>
            </a:r>
          </a:p>
          <a:p>
            <a:r>
              <a:rPr lang="en-US" dirty="0"/>
              <a:t>observations decrease. Thus, boosting forces each successive classifier to focus on those observations</a:t>
            </a:r>
          </a:p>
          <a:p>
            <a:r>
              <a:rPr lang="en-US" dirty="0"/>
              <a:t>that were missed by the previous ones in the sequence. By design, bagging reduces variance, whereas</a:t>
            </a:r>
          </a:p>
          <a:p>
            <a:r>
              <a:rPr lang="en-US" dirty="0"/>
              <a:t>boosting tends to control the generalization error by reducing bias. The difference is summarized in the</a:t>
            </a:r>
          </a:p>
          <a:p>
            <a:r>
              <a:rPr lang="en-US" dirty="0"/>
              <a:t>figure below.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162B7D-33B6-D7C7-BCD8-5F45315444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30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86239-09CD-7C15-BCF1-29531577E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A3DB84-04D3-F3EF-1A52-44ECDC739B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71BC24-0485-069C-11A4-8A834F421F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difference between bagging and boosting is in how they perturb and generate new datasets.</a:t>
            </a:r>
          </a:p>
          <a:p>
            <a:r>
              <a:rPr lang="en-US" dirty="0"/>
              <a:t>Bagging, which was first introduced in </a:t>
            </a:r>
            <a:r>
              <a:rPr lang="en-US" dirty="0" err="1"/>
              <a:t>Breiman</a:t>
            </a:r>
            <a:r>
              <a:rPr lang="en-US" dirty="0"/>
              <a:t> (1996), generates the perturbations by random and </a:t>
            </a:r>
            <a:r>
              <a:rPr lang="en-US" dirty="0" err="1"/>
              <a:t>inde</a:t>
            </a:r>
            <a:r>
              <a:rPr lang="en-US" dirty="0"/>
              <a:t>-</a:t>
            </a:r>
          </a:p>
          <a:p>
            <a:r>
              <a:rPr lang="en-US" dirty="0"/>
              <a:t>pendent drawings (bootstrap samples) from the training data. In contrast, boosting, introduced by Freund</a:t>
            </a:r>
          </a:p>
          <a:p>
            <a:r>
              <a:rPr lang="en-US" dirty="0"/>
              <a:t>and </a:t>
            </a:r>
            <a:r>
              <a:rPr lang="en-US" dirty="0" err="1"/>
              <a:t>Schapire</a:t>
            </a:r>
            <a:r>
              <a:rPr lang="en-US" dirty="0"/>
              <a:t> (1997) to solve classification problems, has a deterministic approach and generates </a:t>
            </a:r>
            <a:r>
              <a:rPr lang="en-US" dirty="0" err="1"/>
              <a:t>pertur</a:t>
            </a:r>
            <a:r>
              <a:rPr lang="en-US" dirty="0"/>
              <a:t>-</a:t>
            </a:r>
          </a:p>
          <a:p>
            <a:r>
              <a:rPr lang="en-US" dirty="0" err="1"/>
              <a:t>bations</a:t>
            </a:r>
            <a:r>
              <a:rPr lang="en-US" dirty="0"/>
              <a:t> by sequentially reweighting the dataset. In particular, at any step, the weights of the observations</a:t>
            </a:r>
          </a:p>
          <a:p>
            <a:r>
              <a:rPr lang="en-US" dirty="0"/>
              <a:t>that were misclassified in the previous step increase, whereas the weights for the correctly classified</a:t>
            </a:r>
          </a:p>
          <a:p>
            <a:r>
              <a:rPr lang="en-US" dirty="0"/>
              <a:t>observations decrease. Thus, boosting forces each successive classifier to focus on those observations</a:t>
            </a:r>
          </a:p>
          <a:p>
            <a:r>
              <a:rPr lang="en-US" dirty="0"/>
              <a:t>that were missed by the previous ones in the sequence. By design, bagging reduces variance, whereas</a:t>
            </a:r>
          </a:p>
          <a:p>
            <a:r>
              <a:rPr lang="en-US" dirty="0"/>
              <a:t>boosting tends to control the generalization error by reducing bias. The difference is summarized in the</a:t>
            </a:r>
          </a:p>
          <a:p>
            <a:r>
              <a:rPr lang="en-US" dirty="0"/>
              <a:t>figure below.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982EB5-D2E6-7A9F-F539-B15D48294B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7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B2CBE-5050-63F1-8408-895E593AB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855EFC-A2D5-BC97-A7AB-EEE700D2A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1EDBF9-58B9-5FCC-92C8-D46FC44B4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difference between bagging and boosting is in how they perturb and generate new datasets.</a:t>
            </a:r>
          </a:p>
          <a:p>
            <a:r>
              <a:rPr lang="en-US" dirty="0"/>
              <a:t>Bagging, which was first introduced in </a:t>
            </a:r>
            <a:r>
              <a:rPr lang="en-US" dirty="0" err="1"/>
              <a:t>Breiman</a:t>
            </a:r>
            <a:r>
              <a:rPr lang="en-US" dirty="0"/>
              <a:t> (1996), generates the perturbations by random and </a:t>
            </a:r>
            <a:r>
              <a:rPr lang="en-US" dirty="0" err="1"/>
              <a:t>inde</a:t>
            </a:r>
            <a:r>
              <a:rPr lang="en-US" dirty="0"/>
              <a:t>-</a:t>
            </a:r>
          </a:p>
          <a:p>
            <a:r>
              <a:rPr lang="en-US" dirty="0"/>
              <a:t>pendent drawings (bootstrap samples) from the training data. In contrast, boosting, introduced by Freund</a:t>
            </a:r>
          </a:p>
          <a:p>
            <a:r>
              <a:rPr lang="en-US" dirty="0"/>
              <a:t>and </a:t>
            </a:r>
            <a:r>
              <a:rPr lang="en-US" dirty="0" err="1"/>
              <a:t>Schapire</a:t>
            </a:r>
            <a:r>
              <a:rPr lang="en-US" dirty="0"/>
              <a:t> (1997) to solve classification problems, has a deterministic approach and generates </a:t>
            </a:r>
            <a:r>
              <a:rPr lang="en-US" dirty="0" err="1"/>
              <a:t>pertur</a:t>
            </a:r>
            <a:r>
              <a:rPr lang="en-US" dirty="0"/>
              <a:t>-</a:t>
            </a:r>
          </a:p>
          <a:p>
            <a:r>
              <a:rPr lang="en-US" dirty="0" err="1"/>
              <a:t>bations</a:t>
            </a:r>
            <a:r>
              <a:rPr lang="en-US" dirty="0"/>
              <a:t> by sequentially reweighting the dataset. In particular, at any step, the weights of the observations</a:t>
            </a:r>
          </a:p>
          <a:p>
            <a:r>
              <a:rPr lang="en-US" dirty="0"/>
              <a:t>that were misclassified in the previous step increase, whereas the weights for the correctly classified</a:t>
            </a:r>
          </a:p>
          <a:p>
            <a:r>
              <a:rPr lang="en-US" dirty="0"/>
              <a:t>observations decrease. Thus, boosting forces each successive classifier to focus on those observations</a:t>
            </a:r>
          </a:p>
          <a:p>
            <a:r>
              <a:rPr lang="en-US" dirty="0"/>
              <a:t>that were missed by the previous ones in the sequence. By design, bagging reduces variance, whereas</a:t>
            </a:r>
          </a:p>
          <a:p>
            <a:r>
              <a:rPr lang="en-US" dirty="0"/>
              <a:t>boosting tends to control the generalization error by reducing bias. The difference is summarized in the</a:t>
            </a:r>
          </a:p>
          <a:p>
            <a:r>
              <a:rPr lang="en-US" dirty="0"/>
              <a:t>figure below.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6B449-88C6-4C75-3075-44C43628FB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73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8210E-D46D-12A4-6520-784F7BF0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6F97A0-F069-3D08-2EA5-AEDC9420F5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D2007-84C5-83C1-0901-0335316A4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difference between bagging and boosting is in how they perturb and generate new datasets.</a:t>
            </a:r>
          </a:p>
          <a:p>
            <a:r>
              <a:rPr lang="en-US" dirty="0"/>
              <a:t>Bagging, which was first introduced in </a:t>
            </a:r>
            <a:r>
              <a:rPr lang="en-US" dirty="0" err="1"/>
              <a:t>Breiman</a:t>
            </a:r>
            <a:r>
              <a:rPr lang="en-US" dirty="0"/>
              <a:t> (1996), generates the perturbations by random and </a:t>
            </a:r>
            <a:r>
              <a:rPr lang="en-US" dirty="0" err="1"/>
              <a:t>inde</a:t>
            </a:r>
            <a:r>
              <a:rPr lang="en-US" dirty="0"/>
              <a:t>-</a:t>
            </a:r>
          </a:p>
          <a:p>
            <a:r>
              <a:rPr lang="en-US" dirty="0"/>
              <a:t>pendent drawings (bootstrap samples) from the training data. In contrast, boosting, introduced by Freund</a:t>
            </a:r>
          </a:p>
          <a:p>
            <a:r>
              <a:rPr lang="en-US" dirty="0"/>
              <a:t>and </a:t>
            </a:r>
            <a:r>
              <a:rPr lang="en-US" dirty="0" err="1"/>
              <a:t>Schapire</a:t>
            </a:r>
            <a:r>
              <a:rPr lang="en-US" dirty="0"/>
              <a:t> (1997) to solve classification problems, has a deterministic approach and generates </a:t>
            </a:r>
            <a:r>
              <a:rPr lang="en-US" dirty="0" err="1"/>
              <a:t>pertur</a:t>
            </a:r>
            <a:r>
              <a:rPr lang="en-US" dirty="0"/>
              <a:t>-</a:t>
            </a:r>
          </a:p>
          <a:p>
            <a:r>
              <a:rPr lang="en-US" dirty="0" err="1"/>
              <a:t>bations</a:t>
            </a:r>
            <a:r>
              <a:rPr lang="en-US" dirty="0"/>
              <a:t> by sequentially reweighting the dataset. In particular, at any step, the weights of the observations</a:t>
            </a:r>
          </a:p>
          <a:p>
            <a:r>
              <a:rPr lang="en-US" dirty="0"/>
              <a:t>that were misclassified in the previous step increase, whereas the weights for the correctly classified</a:t>
            </a:r>
          </a:p>
          <a:p>
            <a:r>
              <a:rPr lang="en-US" dirty="0"/>
              <a:t>observations decrease. Thus, boosting forces each successive classifier to focus on those observations</a:t>
            </a:r>
          </a:p>
          <a:p>
            <a:r>
              <a:rPr lang="en-US" dirty="0"/>
              <a:t>that were missed by the previous ones in the sequence. By design, bagging reduces variance, whereas</a:t>
            </a:r>
          </a:p>
          <a:p>
            <a:r>
              <a:rPr lang="en-US" dirty="0"/>
              <a:t>boosting tends to control the generalization error by reducing bias. The difference is summarized in the</a:t>
            </a:r>
          </a:p>
          <a:p>
            <a:r>
              <a:rPr lang="en-US" dirty="0"/>
              <a:t>figure below.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973AC-6E61-C801-64AE-FB9F37BC3F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724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A292-7B5D-5E8C-288B-C29FCF16D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116FA2-978B-DDB1-92FD-155A9659D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EB7BE9-D575-C676-3629-67633FEB75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difference between bagging and boosting is in how they perturb and generate new datasets.</a:t>
            </a:r>
          </a:p>
          <a:p>
            <a:r>
              <a:rPr lang="en-US" dirty="0"/>
              <a:t>Bagging, which was first introduced in </a:t>
            </a:r>
            <a:r>
              <a:rPr lang="en-US" dirty="0" err="1"/>
              <a:t>Breiman</a:t>
            </a:r>
            <a:r>
              <a:rPr lang="en-US" dirty="0"/>
              <a:t> (1996), generates the perturbations by random and </a:t>
            </a:r>
            <a:r>
              <a:rPr lang="en-US" dirty="0" err="1"/>
              <a:t>inde</a:t>
            </a:r>
            <a:r>
              <a:rPr lang="en-US" dirty="0"/>
              <a:t>-</a:t>
            </a:r>
          </a:p>
          <a:p>
            <a:r>
              <a:rPr lang="en-US" dirty="0"/>
              <a:t>pendent drawings (bootstrap samples) from the training data. In contrast, boosting, introduced by Freund</a:t>
            </a:r>
          </a:p>
          <a:p>
            <a:r>
              <a:rPr lang="en-US" dirty="0"/>
              <a:t>and </a:t>
            </a:r>
            <a:r>
              <a:rPr lang="en-US" dirty="0" err="1"/>
              <a:t>Schapire</a:t>
            </a:r>
            <a:r>
              <a:rPr lang="en-US" dirty="0"/>
              <a:t> (1997) to solve classification problems, has a deterministic approach and generates </a:t>
            </a:r>
            <a:r>
              <a:rPr lang="en-US" dirty="0" err="1"/>
              <a:t>pertur</a:t>
            </a:r>
            <a:r>
              <a:rPr lang="en-US" dirty="0"/>
              <a:t>-</a:t>
            </a:r>
          </a:p>
          <a:p>
            <a:r>
              <a:rPr lang="en-US" dirty="0" err="1"/>
              <a:t>bations</a:t>
            </a:r>
            <a:r>
              <a:rPr lang="en-US" dirty="0"/>
              <a:t> by sequentially reweighting the dataset. In particular, at any step, the weights of the observations</a:t>
            </a:r>
          </a:p>
          <a:p>
            <a:r>
              <a:rPr lang="en-US" dirty="0"/>
              <a:t>that were misclassified in the previous step increase, whereas the weights for the correctly classified</a:t>
            </a:r>
          </a:p>
          <a:p>
            <a:r>
              <a:rPr lang="en-US" dirty="0"/>
              <a:t>observations decrease. Thus, boosting forces each successive classifier to focus on those observations</a:t>
            </a:r>
          </a:p>
          <a:p>
            <a:r>
              <a:rPr lang="en-US" dirty="0"/>
              <a:t>that were missed by the previous ones in the sequence. By design, bagging reduces variance, whereas</a:t>
            </a:r>
          </a:p>
          <a:p>
            <a:r>
              <a:rPr lang="en-US" dirty="0"/>
              <a:t>boosting tends to control the generalization error by reducing bias. The difference is summarized in the</a:t>
            </a:r>
          </a:p>
          <a:p>
            <a:r>
              <a:rPr lang="en-US" dirty="0"/>
              <a:t>figure below.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FFFD4-53E0-C99A-704D-9B2387C1F4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8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CF85A-8651-86C4-A12B-F1D8DD4EB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CEF50A-C25D-153D-FE9E-08BDE873E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5C05F8-2002-5A9B-BA0C-126541A06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main difference between bagging and boosting is in how they perturb and generate new datasets.</a:t>
            </a:r>
          </a:p>
          <a:p>
            <a:r>
              <a:rPr lang="en-US" dirty="0"/>
              <a:t>Bagging, which was first introduced in </a:t>
            </a:r>
            <a:r>
              <a:rPr lang="en-US" dirty="0" err="1"/>
              <a:t>Breiman</a:t>
            </a:r>
            <a:r>
              <a:rPr lang="en-US" dirty="0"/>
              <a:t> (1996), generates the perturbations by random and </a:t>
            </a:r>
            <a:r>
              <a:rPr lang="en-US" dirty="0" err="1"/>
              <a:t>inde</a:t>
            </a:r>
            <a:r>
              <a:rPr lang="en-US" dirty="0"/>
              <a:t>-</a:t>
            </a:r>
          </a:p>
          <a:p>
            <a:r>
              <a:rPr lang="en-US" dirty="0"/>
              <a:t>pendent drawings (bootstrap samples) from the training data. In contrast, boosting, introduced by Freund</a:t>
            </a:r>
          </a:p>
          <a:p>
            <a:r>
              <a:rPr lang="en-US" dirty="0"/>
              <a:t>and </a:t>
            </a:r>
            <a:r>
              <a:rPr lang="en-US" dirty="0" err="1"/>
              <a:t>Schapire</a:t>
            </a:r>
            <a:r>
              <a:rPr lang="en-US" dirty="0"/>
              <a:t> (1997) to solve classification problems, has a deterministic approach and generates </a:t>
            </a:r>
            <a:r>
              <a:rPr lang="en-US" dirty="0" err="1"/>
              <a:t>pertur</a:t>
            </a:r>
            <a:r>
              <a:rPr lang="en-US" dirty="0"/>
              <a:t>-</a:t>
            </a:r>
          </a:p>
          <a:p>
            <a:r>
              <a:rPr lang="en-US" dirty="0" err="1"/>
              <a:t>bations</a:t>
            </a:r>
            <a:r>
              <a:rPr lang="en-US" dirty="0"/>
              <a:t> by sequentially reweighting the dataset. In particular, at any step, the weights of the observations</a:t>
            </a:r>
          </a:p>
          <a:p>
            <a:r>
              <a:rPr lang="en-US" dirty="0"/>
              <a:t>that were misclassified in the previous step increase, whereas the weights for the correctly classified</a:t>
            </a:r>
          </a:p>
          <a:p>
            <a:r>
              <a:rPr lang="en-US" dirty="0"/>
              <a:t>observations decrease. Thus, boosting forces each successive classifier to focus on those observations</a:t>
            </a:r>
          </a:p>
          <a:p>
            <a:r>
              <a:rPr lang="en-US" dirty="0"/>
              <a:t>that were missed by the previous ones in the sequence. By design, bagging reduces variance, whereas</a:t>
            </a:r>
          </a:p>
          <a:p>
            <a:r>
              <a:rPr lang="en-US" dirty="0"/>
              <a:t>boosting tends to control the generalization error by reducing bias. The difference is summarized in the</a:t>
            </a:r>
          </a:p>
          <a:p>
            <a:r>
              <a:rPr lang="en-US" dirty="0"/>
              <a:t>figure below.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D4C52-FE51-5F19-CB5C-7D0F4933A8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57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SHAP values are used to explain the predictions of a model by measuring the contribution of each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predictor to those predictions. Specifically, for a given prediction, the SHAP value measures the contribution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a predictor to the deviation of that prediction from a base prediction, typically from the average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prediction our model makes (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Štrumbelj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Kononenko 2010, 2013; Lundberg and Lee 2017).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a traditional linear regression with no interaction terms, the computation of SHAP has a simple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closed-form solution. For example, the contribution of predictor 𝑋1 to the prediction is simply the estimated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coefficient on 𝑋1 multiplied by the observed value 𝑥1𝑖. However, for a typical machine learning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model, no such coefficients are available, so computing the contributions requires an alternative approach.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Finally, suppose the predicted price for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 is $32,000 and the average predicted price for all cars is $29,000. Our goal then is to measure the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contribution of each predictor (M, A, and F) to the $32,000 − $29,000 = $3,000 by which the predicted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price of the new car deviates from the average predicted price.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C1AE5D-2A48-41E7-9FFF-202990A0EC4D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56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747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9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29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92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75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133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61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14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823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66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59207-F20E-475B-BB9F-802C285ABDE1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62E80-6E97-45ED-9957-616F64E723C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StataAIML" TargetMode="External"/><Relationship Id="rId2" Type="http://schemas.openxmlformats.org/officeDocument/2006/relationships/hyperlink" Target="https://tinyurl.com/stata-mediatio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pmc.ncbi.nlm.nih.gov/articles/PMC4977982/pdf/JPI-7-29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h2o-release.s3.amazonaws.com/h2o/rel-3.46.0/6/index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raphviz.org/download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raphviz.org/download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mlaniefouesnard/decision-tree-random-forest-xgboost-understand-and-tune-them-easily-b1fa25501af0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ub.towardsai.net/bagging-vs-boosting-the-power-of-ensemble-methods-in-machine-learning-6404e33524e6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heartbeat.comet.ml/the-best-way-of-splitting-data-for-machine-learning-54c2f44cf409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stata.com/2025/10/07/stata-commands-to-run-chatgpt-claude-gemini-and-grok/" TargetMode="External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mdroste/stata-pylearn" TargetMode="Externa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.stata.com/2020/10/13/stata-python-integration-part-7-machine-learning-with-support-vector-machines/" TargetMode="External"/><Relationship Id="rId3" Type="http://schemas.openxmlformats.org/officeDocument/2006/relationships/hyperlink" Target="https://blog.stata.com/2020/08/25/stata-python-integration-part-2-three-ways-to-use-python-in-stata/" TargetMode="External"/><Relationship Id="rId7" Type="http://schemas.openxmlformats.org/officeDocument/2006/relationships/hyperlink" Target="https://blog.stata.com/2020/09/29/stata-python-integration-part-6-working-with-apis-and-json-data/" TargetMode="External"/><Relationship Id="rId12" Type="http://schemas.openxmlformats.org/officeDocument/2006/relationships/hyperlink" Target="https://blog.stata.com/2025/10/07/stata-commands-to-run-chatgpt-claude-gemini-and-grok/" TargetMode="External"/><Relationship Id="rId2" Type="http://schemas.openxmlformats.org/officeDocument/2006/relationships/hyperlink" Target="https://blog.stata.com/2020/08/18/stata-python-integration-part-1-setting-up-stata-to-use-pytho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log.stata.com/2020/09/14/stata-python-integration-part-5-three-dimensional-surface-plots-of-marginal-predictions/" TargetMode="External"/><Relationship Id="rId11" Type="http://schemas.openxmlformats.org/officeDocument/2006/relationships/hyperlink" Target="https://blog.stata.com/2023/07/25/a-stata-command-to-run-chatgpt/" TargetMode="External"/><Relationship Id="rId5" Type="http://schemas.openxmlformats.org/officeDocument/2006/relationships/hyperlink" Target="https://blog.stata.com/2020/09/10/stata-python-integration-part-4-how-to-use-python-packages/" TargetMode="External"/><Relationship Id="rId10" Type="http://schemas.openxmlformats.org/officeDocument/2006/relationships/hyperlink" Target="https://blog.stata.com/2020/11/19/stata-python-integration-part-9-using-the-stata-function-interface-to-copy-data-from-python-to-stata/" TargetMode="External"/><Relationship Id="rId4" Type="http://schemas.openxmlformats.org/officeDocument/2006/relationships/hyperlink" Target="https://blog.stata.com/2020/09/01/stata-python-integration-part-3-how-to-install-python-packages/" TargetMode="External"/><Relationship Id="rId9" Type="http://schemas.openxmlformats.org/officeDocument/2006/relationships/hyperlink" Target="https://blog.stata.com/2020/11/05/stata-python-integration-part-8-using-the-stata-function-interface-to-copy-data-from-stata-to-python/" TargetMode="Externa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1-0716-1418-1" TargetMode="External"/><Relationship Id="rId2" Type="http://schemas.openxmlformats.org/officeDocument/2006/relationships/hyperlink" Target="https://doi.org/10.1007/978-0-387-84858-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tata.com/manuals/h2omlintro.pdf" TargetMode="Externa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chuber@stata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inyurl.com/StataAI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43000"/>
            <a:ext cx="9144000" cy="1470025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Machine Learning and Artificial </a:t>
            </a:r>
            <a:br>
              <a:rPr lang="en-US" sz="5400" dirty="0"/>
            </a:br>
            <a:r>
              <a:rPr lang="en-US" sz="5400" dirty="0"/>
              <a:t>Intelligence Using Stata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21920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Chuck Huber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StataCorp</a:t>
            </a:r>
          </a:p>
          <a:p>
            <a:pPr>
              <a:spcBef>
                <a:spcPts val="0"/>
              </a:spcBef>
            </a:pPr>
            <a:r>
              <a:rPr lang="en-US" sz="3000" dirty="0">
                <a:solidFill>
                  <a:schemeClr val="tx1"/>
                </a:solidFill>
              </a:rPr>
              <a:t>chuber@stata.com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56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687C0E-E327-1668-9124-084537961A68}"/>
              </a:ext>
            </a:extLst>
          </p:cNvPr>
          <p:cNvSpPr txBox="1"/>
          <p:nvPr/>
        </p:nvSpPr>
        <p:spPr>
          <a:xfrm>
            <a:off x="997865" y="4953000"/>
            <a:ext cx="721870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17th Northern European Stata Conference</a:t>
            </a:r>
          </a:p>
          <a:p>
            <a:pPr algn="ctr"/>
            <a:r>
              <a:rPr lang="en-US" sz="3200" dirty="0"/>
              <a:t>September 24, 2026</a:t>
            </a:r>
          </a:p>
        </p:txBody>
      </p:sp>
    </p:spTree>
    <p:extLst>
      <p:ext uri="{BB962C8B-B14F-4D97-AF65-F5344CB8AC3E}">
        <p14:creationId xmlns:p14="http://schemas.microsoft.com/office/powerpoint/2010/main" val="20874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Download Website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534400" cy="4068763"/>
          </a:xfrm>
        </p:spPr>
        <p:txBody>
          <a:bodyPr/>
          <a:lstStyle/>
          <a:p>
            <a:r>
              <a:rPr lang="en-US" dirty="0"/>
              <a:t>You can download all of the slides, datasets and do-files here:</a:t>
            </a:r>
          </a:p>
          <a:p>
            <a:endParaRPr lang="en-US" b="1" dirty="0">
              <a:hlinkClick r:id="rId2"/>
            </a:endParaRPr>
          </a:p>
          <a:p>
            <a:pPr marL="0" indent="0" algn="ctr">
              <a:buNone/>
            </a:pPr>
            <a:r>
              <a:rPr lang="en-US" b="1" dirty="0">
                <a:hlinkClick r:id="rId3"/>
              </a:rPr>
              <a:t>https://tinyurl.com/StataAIML</a:t>
            </a:r>
            <a:endParaRPr lang="en-US" b="1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95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E3BD9-37A9-9918-46CB-6FAC0A86C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54CA5-FD79-C5CB-7986-0BED4E43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32BC7-0031-4191-D5FC-C3B3C3401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9131"/>
            <a:ext cx="8610600" cy="5258937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  <a:p>
            <a:r>
              <a:rPr lang="en-US" dirty="0"/>
              <a:t>Download and Setup H2O and </a:t>
            </a:r>
            <a:r>
              <a:rPr lang="en-US" dirty="0" err="1"/>
              <a:t>Graphviz</a:t>
            </a:r>
            <a:endParaRPr lang="en-US" dirty="0"/>
          </a:p>
          <a:p>
            <a:r>
              <a:rPr lang="en-US" dirty="0"/>
              <a:t>Modeling Drug Treatment With Random Forests and Gradient Boosting Machines</a:t>
            </a:r>
          </a:p>
          <a:p>
            <a:r>
              <a:rPr lang="en-US" dirty="0"/>
              <a:t>Stata Commands for ChatGPT, Claude, Gemini, and Grok</a:t>
            </a:r>
          </a:p>
          <a:p>
            <a:r>
              <a:rPr lang="en-US" dirty="0"/>
              <a:t>References</a:t>
            </a:r>
          </a:p>
          <a:p>
            <a:pPr marL="0" indent="0">
              <a:buNone/>
            </a:pP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92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67B89-3CD8-76C7-C555-1DA072D3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79398"/>
            <a:ext cx="9144000" cy="807914"/>
          </a:xfrm>
        </p:spPr>
        <p:txBody>
          <a:bodyPr/>
          <a:lstStyle/>
          <a:p>
            <a:r>
              <a:rPr lang="en-US" dirty="0"/>
              <a:t>The Dataset and The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998DD-5DBE-E111-5E9E-B87C3AE21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85" y="1852684"/>
            <a:ext cx="8229600" cy="42672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This dataset is </a:t>
            </a:r>
            <a:r>
              <a:rPr lang="en-US" sz="2400" b="1" dirty="0"/>
              <a:t>completely fictious </a:t>
            </a:r>
            <a:r>
              <a:rPr lang="en-US" sz="2400" dirty="0"/>
              <a:t>but loosely based on a 2016 paper by </a:t>
            </a:r>
            <a:r>
              <a:rPr lang="en-US" sz="2400" dirty="0" err="1"/>
              <a:t>Janowczyk</a:t>
            </a:r>
            <a:r>
              <a:rPr lang="en-US" sz="2400" dirty="0"/>
              <a:t> and </a:t>
            </a:r>
            <a:r>
              <a:rPr lang="en-US" sz="2400" dirty="0" err="1"/>
              <a:t>Madabhushi</a:t>
            </a:r>
            <a:r>
              <a:rPr lang="en-US" sz="2400" dirty="0"/>
              <a:t>.</a:t>
            </a:r>
          </a:p>
          <a:p>
            <a:r>
              <a:rPr lang="en-US" sz="2400" dirty="0"/>
              <a:t>A large sample of breast tumor CT scans were screened using Convolutional Neural Networks which identified 279 women with malignant tumors.</a:t>
            </a:r>
          </a:p>
          <a:p>
            <a:r>
              <a:rPr lang="en-US" sz="2400" dirty="0"/>
              <a:t>Genetic sequence data from the tumors were submitted to the NCBI sequence database using </a:t>
            </a:r>
            <a:r>
              <a:rPr lang="en-US" sz="2400" dirty="0" err="1"/>
              <a:t>BioPython</a:t>
            </a:r>
            <a:r>
              <a:rPr lang="en-US" sz="2400" dirty="0"/>
              <a:t> to identify the presence or absence of BRCA1 and BRCA2 genes.</a:t>
            </a:r>
          </a:p>
          <a:p>
            <a:r>
              <a:rPr lang="en-US" sz="2400" dirty="0"/>
              <a:t>The women were then treated with two new, experimental chemotherapy drugs and monitored for remission after one year.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903E2F-B4C5-C520-9238-A94B6A9AF48E}"/>
              </a:ext>
            </a:extLst>
          </p:cNvPr>
          <p:cNvSpPr txBox="1"/>
          <p:nvPr/>
        </p:nvSpPr>
        <p:spPr>
          <a:xfrm>
            <a:off x="0" y="648525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/>
              <a:t>Paper: </a:t>
            </a:r>
            <a:r>
              <a:rPr lang="en-US" dirty="0">
                <a:hlinkClick r:id="rId2"/>
              </a:rPr>
              <a:t>https://pmc.ncbi.nlm.nih.gov/articles/PMC4977982/pdf/JPI-7-29.pdf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57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BC865-A5AA-0527-F0C6-7EBF35C09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4584BBF-6B17-51BE-8881-BC8D492A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5C0874-A509-E55D-AF07-8C1FB41EB6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0000"/>
          <a:stretch>
            <a:fillRect/>
          </a:stretch>
        </p:blipFill>
        <p:spPr>
          <a:xfrm>
            <a:off x="980528" y="1828800"/>
            <a:ext cx="7182943" cy="406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967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F05C0-9460-5B91-AB66-938F28115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B517F3A-69DF-2CA3-02ED-CF4F43BF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A814F6-9603-5FCB-1DD8-13603EC27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333"/>
          <a:stretch>
            <a:fillRect/>
          </a:stretch>
        </p:blipFill>
        <p:spPr>
          <a:xfrm>
            <a:off x="631633" y="2209800"/>
            <a:ext cx="7880734" cy="29718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9062BC-E5EF-B8C7-A56C-BA3E92D66EFE}"/>
              </a:ext>
            </a:extLst>
          </p:cNvPr>
          <p:cNvSpPr/>
          <p:nvPr/>
        </p:nvSpPr>
        <p:spPr>
          <a:xfrm>
            <a:off x="1219200" y="4267200"/>
            <a:ext cx="7086600" cy="304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84BD6063-0245-6E0C-4114-A02B35DD0652}"/>
              </a:ext>
            </a:extLst>
          </p:cNvPr>
          <p:cNvSpPr/>
          <p:nvPr/>
        </p:nvSpPr>
        <p:spPr>
          <a:xfrm>
            <a:off x="8232019" y="3200400"/>
            <a:ext cx="560696" cy="377952"/>
          </a:xfrm>
          <a:prstGeom prst="lef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15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C07C3-BF0F-BE5B-7E89-77EE1AA7B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C07226F-7EDE-5585-3A43-D4C58F1D3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C11D5A-1919-CBC8-8399-7C864BDCC4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333"/>
          <a:stretch>
            <a:fillRect/>
          </a:stretch>
        </p:blipFill>
        <p:spPr>
          <a:xfrm>
            <a:off x="685799" y="2057400"/>
            <a:ext cx="7923029" cy="3200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6B0196-CDC3-BF51-0F0B-74F24AD5B8E0}"/>
              </a:ext>
            </a:extLst>
          </p:cNvPr>
          <p:cNvSpPr/>
          <p:nvPr/>
        </p:nvSpPr>
        <p:spPr>
          <a:xfrm>
            <a:off x="1219200" y="4114800"/>
            <a:ext cx="7086600" cy="5334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619389B1-B0BC-B5AB-8C29-E46E6B4B7D9C}"/>
              </a:ext>
            </a:extLst>
          </p:cNvPr>
          <p:cNvSpPr/>
          <p:nvPr/>
        </p:nvSpPr>
        <p:spPr>
          <a:xfrm>
            <a:off x="8328480" y="3051048"/>
            <a:ext cx="560696" cy="377952"/>
          </a:xfrm>
          <a:prstGeom prst="lef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1A88-E915-19E1-45F0-DF8A1D76C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6452ECC-7605-DA23-E2E2-247A502F3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3FDF02-9803-788B-04E8-C606D8545F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1667"/>
          <a:stretch>
            <a:fillRect/>
          </a:stretch>
        </p:blipFill>
        <p:spPr>
          <a:xfrm>
            <a:off x="524095" y="1981200"/>
            <a:ext cx="8095810" cy="381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167ECF-806C-E2D0-EDD4-35951000E7D9}"/>
              </a:ext>
            </a:extLst>
          </p:cNvPr>
          <p:cNvSpPr/>
          <p:nvPr/>
        </p:nvSpPr>
        <p:spPr>
          <a:xfrm>
            <a:off x="524095" y="4038600"/>
            <a:ext cx="7857905" cy="9906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94E617C3-B420-92A9-204F-B5B46104DE52}"/>
              </a:ext>
            </a:extLst>
          </p:cNvPr>
          <p:cNvSpPr/>
          <p:nvPr/>
        </p:nvSpPr>
        <p:spPr>
          <a:xfrm>
            <a:off x="8101652" y="2929173"/>
            <a:ext cx="560696" cy="377952"/>
          </a:xfrm>
          <a:prstGeom prst="lef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889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0BC50-FB55-A63E-2E5A-B7CBA2951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B6A3C1F-9E80-9C92-1294-3EBE8826C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77CE3C-FCA9-2986-2403-247E9AE69B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6667"/>
          <a:stretch>
            <a:fillRect/>
          </a:stretch>
        </p:blipFill>
        <p:spPr>
          <a:xfrm>
            <a:off x="990600" y="2209800"/>
            <a:ext cx="6683408" cy="2438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B0E6ABA-2F21-AE02-06B2-66D990B472F1}"/>
              </a:ext>
            </a:extLst>
          </p:cNvPr>
          <p:cNvSpPr/>
          <p:nvPr/>
        </p:nvSpPr>
        <p:spPr>
          <a:xfrm>
            <a:off x="1036093" y="2590800"/>
            <a:ext cx="5821907" cy="1066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FF980219-D33D-65EB-C7E1-6F9786B82A3D}"/>
              </a:ext>
            </a:extLst>
          </p:cNvPr>
          <p:cNvSpPr/>
          <p:nvPr/>
        </p:nvSpPr>
        <p:spPr>
          <a:xfrm>
            <a:off x="5943600" y="4035575"/>
            <a:ext cx="560696" cy="377952"/>
          </a:xfrm>
          <a:prstGeom prst="lef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18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6E39D-D879-250C-DCDC-3F8D4F37F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725EEED-13BB-FE6E-D392-4B902A2BE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99B0FC-FE71-1DC4-35D6-3C1B7E303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" y="1600200"/>
            <a:ext cx="7277100" cy="48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43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30732-E491-B7B2-F706-5FE8265D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AC4515-3302-F3AA-9DC3-F31DEF7C0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</p:txBody>
      </p:sp>
      <p:pic>
        <p:nvPicPr>
          <p:cNvPr id="3" name="Picture 2" descr="A graph showing red and blue dots&#10;&#10;AI-generated content may be incorrect.">
            <a:extLst>
              <a:ext uri="{FF2B5EF4-FFF2-40B4-BE49-F238E27FC236}">
                <a16:creationId xmlns:a16="http://schemas.microsoft.com/office/drawing/2014/main" id="{8C839CD2-64EA-D9FC-5079-5D7A0208C4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4" y="1714501"/>
            <a:ext cx="914399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405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12500-E287-2A7D-6891-10939757E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BBA2A-8134-CA50-50EC-08AB3FC16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22117-0AAA-EA7A-7297-6EBB1BB37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9131"/>
            <a:ext cx="8610600" cy="5258937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  <a:p>
            <a:r>
              <a:rPr lang="en-US" dirty="0"/>
              <a:t>Download and Setup H2O and </a:t>
            </a:r>
            <a:r>
              <a:rPr lang="en-US" dirty="0" err="1"/>
              <a:t>Graphviz</a:t>
            </a:r>
            <a:endParaRPr lang="en-US" dirty="0"/>
          </a:p>
          <a:p>
            <a:r>
              <a:rPr lang="en-US" dirty="0"/>
              <a:t>Modeling Drug Treatment With Random Forests and Gradient Boosting Machines</a:t>
            </a:r>
          </a:p>
          <a:p>
            <a:r>
              <a:rPr lang="en-US" dirty="0"/>
              <a:t>Stata Commands for ChatGPT, Claude, Gemini, and Grok</a:t>
            </a:r>
          </a:p>
          <a:p>
            <a:r>
              <a:rPr lang="en-US" dirty="0"/>
              <a:t>References</a:t>
            </a:r>
          </a:p>
          <a:p>
            <a:pPr marL="0" indent="0">
              <a:buNone/>
            </a:pP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2" descr="C:\Users\jch\AppData\Local\Microsoft\Windows\Temporary Internet Files\Content.IE5\2DNZ2GGT\green-check[1].gif">
            <a:extLst>
              <a:ext uri="{FF2B5EF4-FFF2-40B4-BE49-F238E27FC236}">
                <a16:creationId xmlns:a16="http://schemas.microsoft.com/office/drawing/2014/main" id="{6FA4E10C-DB4A-EAD2-0401-9F31D356E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2" y="1550272"/>
            <a:ext cx="285750" cy="26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3387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7E02A-20ED-B6F9-9466-31DBE071B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8FCA9-16A1-7B1B-BCB8-1B11CCEAA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Download H2O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04F7F7-7C72-ACB2-2EAE-740133025BE3}"/>
              </a:ext>
            </a:extLst>
          </p:cNvPr>
          <p:cNvSpPr/>
          <p:nvPr/>
        </p:nvSpPr>
        <p:spPr>
          <a:xfrm>
            <a:off x="1706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dirty="0">
                <a:hlinkClick r:id="rId2"/>
              </a:rPr>
              <a:t>https://h2o-release.s3.amazonaws.com/h2o/rel-3.46.0/6/index.html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F82C58-E9A5-4A4D-CE04-48D235E3C4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33" t="12963" r="30000" b="24815"/>
          <a:stretch>
            <a:fillRect/>
          </a:stretch>
        </p:blipFill>
        <p:spPr>
          <a:xfrm>
            <a:off x="992238" y="1748135"/>
            <a:ext cx="7193643" cy="4648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7DB2B3-DA9D-31AA-98D1-2A40BF93818A}"/>
              </a:ext>
            </a:extLst>
          </p:cNvPr>
          <p:cNvSpPr txBox="1"/>
          <p:nvPr/>
        </p:nvSpPr>
        <p:spPr>
          <a:xfrm>
            <a:off x="1804287" y="1371600"/>
            <a:ext cx="5886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Be sure to download </a:t>
            </a:r>
            <a:r>
              <a:rPr lang="en-US" sz="2800" b="1" dirty="0">
                <a:solidFill>
                  <a:srgbClr val="FF0000"/>
                </a:solidFill>
              </a:rPr>
              <a:t>Version 3.46.06</a:t>
            </a:r>
            <a:r>
              <a:rPr lang="en-US" sz="2800" dirty="0"/>
              <a:t>!!!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38A35949-F8F4-C46A-1FC4-EE5AABB195E1}"/>
              </a:ext>
            </a:extLst>
          </p:cNvPr>
          <p:cNvSpPr/>
          <p:nvPr/>
        </p:nvSpPr>
        <p:spPr>
          <a:xfrm>
            <a:off x="3352800" y="3749585"/>
            <a:ext cx="751446" cy="3207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5547520-3230-B29D-4695-7E2268A8D90D}"/>
              </a:ext>
            </a:extLst>
          </p:cNvPr>
          <p:cNvSpPr/>
          <p:nvPr/>
        </p:nvSpPr>
        <p:spPr>
          <a:xfrm rot="5400000">
            <a:off x="4991251" y="2128019"/>
            <a:ext cx="523219" cy="599723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9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1F6EE-0BA8-8FF9-9092-392B24F0A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AA4C2-AEBC-5BBC-44ED-1AFBDF841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Download H2O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508FE8-85ED-B2B4-4E08-E83569C9BA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3333"/>
          <a:stretch>
            <a:fillRect/>
          </a:stretch>
        </p:blipFill>
        <p:spPr>
          <a:xfrm>
            <a:off x="381000" y="1600200"/>
            <a:ext cx="8384938" cy="4495800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AAC9B8C4-EF36-7376-3C5B-6284D268FAC0}"/>
              </a:ext>
            </a:extLst>
          </p:cNvPr>
          <p:cNvSpPr/>
          <p:nvPr/>
        </p:nvSpPr>
        <p:spPr>
          <a:xfrm rot="10800000">
            <a:off x="4343400" y="4038600"/>
            <a:ext cx="751446" cy="320749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648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AA946-DC6B-1E16-DF00-CC8A835EE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B88914-411C-AD94-779A-7F70407891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282"/>
          <a:stretch>
            <a:fillRect/>
          </a:stretch>
        </p:blipFill>
        <p:spPr>
          <a:xfrm>
            <a:off x="605178" y="1600200"/>
            <a:ext cx="7933644" cy="4648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588328-3773-C8EB-7A66-25EDAF58F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Download H2O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68209D92-59E1-0FCB-16E4-2F60820BDAF9}"/>
              </a:ext>
            </a:extLst>
          </p:cNvPr>
          <p:cNvSpPr/>
          <p:nvPr/>
        </p:nvSpPr>
        <p:spPr>
          <a:xfrm rot="10800000">
            <a:off x="4648200" y="3048000"/>
            <a:ext cx="751446" cy="381000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09CDBAE3-F972-E2B1-2F10-CC6C76DD313A}"/>
              </a:ext>
            </a:extLst>
          </p:cNvPr>
          <p:cNvSpPr/>
          <p:nvPr/>
        </p:nvSpPr>
        <p:spPr>
          <a:xfrm rot="10800000">
            <a:off x="5181600" y="5067300"/>
            <a:ext cx="751446" cy="381000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7508506-2228-A745-C9F3-58AE772AEF5F}"/>
              </a:ext>
            </a:extLst>
          </p:cNvPr>
          <p:cNvSpPr/>
          <p:nvPr/>
        </p:nvSpPr>
        <p:spPr>
          <a:xfrm rot="10800000">
            <a:off x="5390547" y="5924835"/>
            <a:ext cx="751446" cy="381000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31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B83E-724B-58C7-48D5-F9213580E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E3329-516E-1149-4A3D-C551B02F8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Download H2O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773C9B-AC75-5360-F715-2B64E8A25D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667"/>
          <a:stretch>
            <a:fillRect/>
          </a:stretch>
        </p:blipFill>
        <p:spPr>
          <a:xfrm>
            <a:off x="338301" y="2362200"/>
            <a:ext cx="8467398" cy="3276600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B942CBA1-1DF4-A519-00E2-A105A38F56C6}"/>
              </a:ext>
            </a:extLst>
          </p:cNvPr>
          <p:cNvSpPr/>
          <p:nvPr/>
        </p:nvSpPr>
        <p:spPr>
          <a:xfrm rot="8965576">
            <a:off x="1480156" y="1973677"/>
            <a:ext cx="751446" cy="381000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5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46919-1806-7D2E-64C0-66BFF31D9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81A1-F8F2-6744-53CD-E18E53D44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Download </a:t>
            </a:r>
            <a:r>
              <a:rPr lang="en-US" dirty="0" err="1"/>
              <a:t>Graphviz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7C12CA-CA34-EDF5-515F-ADEA5DC43A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00" t="20371" r="67500" b="54051"/>
          <a:stretch>
            <a:fillRect/>
          </a:stretch>
        </p:blipFill>
        <p:spPr>
          <a:xfrm>
            <a:off x="2089420" y="1295400"/>
            <a:ext cx="4965160" cy="4762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5D5757-D035-C543-9D1C-CE8C84D7D7AD}"/>
              </a:ext>
            </a:extLst>
          </p:cNvPr>
          <p:cNvSpPr txBox="1"/>
          <p:nvPr/>
        </p:nvSpPr>
        <p:spPr>
          <a:xfrm>
            <a:off x="0" y="6396335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dirty="0"/>
              <a:t>Download:  </a:t>
            </a:r>
            <a:r>
              <a:rPr lang="en-US" sz="2400" dirty="0">
                <a:hlinkClick r:id="rId4"/>
              </a:rPr>
              <a:t>https://graphviz.org/download/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6509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E9D4F-D6EE-3BA0-A6B1-1DBC3047A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0EFFB-3B25-D510-120C-C785B0A04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Download </a:t>
            </a:r>
            <a:r>
              <a:rPr lang="en-US" dirty="0" err="1"/>
              <a:t>Graphviz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C7D14E-F5A7-D0D1-2062-EEF7A7E3D6CF}"/>
              </a:ext>
            </a:extLst>
          </p:cNvPr>
          <p:cNvSpPr txBox="1"/>
          <p:nvPr/>
        </p:nvSpPr>
        <p:spPr>
          <a:xfrm>
            <a:off x="0" y="6396335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dirty="0"/>
              <a:t>Download:  </a:t>
            </a:r>
            <a:r>
              <a:rPr lang="en-US" sz="2400" dirty="0">
                <a:hlinkClick r:id="rId3"/>
              </a:rPr>
              <a:t>https://graphviz.org/download/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B04DD6-E7C1-EC4D-0E26-44C2AFD4A232}"/>
              </a:ext>
            </a:extLst>
          </p:cNvPr>
          <p:cNvSpPr txBox="1"/>
          <p:nvPr/>
        </p:nvSpPr>
        <p:spPr>
          <a:xfrm>
            <a:off x="304800" y="2212033"/>
            <a:ext cx="85344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h2omltree, id(1) </a:t>
            </a:r>
            <a:r>
              <a:rPr lang="en-US" sz="2800" dirty="0" err="1"/>
              <a:t>dotsaving</a:t>
            </a:r>
            <a:r>
              <a:rPr lang="en-US" sz="2800" dirty="0"/>
              <a:t>(.\graphs\tree.dot, replace)</a:t>
            </a:r>
          </a:p>
          <a:p>
            <a:endParaRPr lang="en-US" sz="2800" dirty="0"/>
          </a:p>
          <a:p>
            <a:r>
              <a:rPr lang="en-US" sz="2800" dirty="0"/>
              <a:t>shell "</a:t>
            </a:r>
            <a:r>
              <a:rPr lang="en-US" sz="2800" b="1" dirty="0"/>
              <a:t>C:\Program Files\</a:t>
            </a:r>
            <a:r>
              <a:rPr lang="en-US" sz="2800" b="1" dirty="0" err="1"/>
              <a:t>Graphviz</a:t>
            </a:r>
            <a:r>
              <a:rPr lang="en-US" sz="2800" b="1" dirty="0"/>
              <a:t>\bin\dot.exe</a:t>
            </a:r>
            <a:r>
              <a:rPr lang="en-US" sz="2800" dirty="0"/>
              <a:t>" -</a:t>
            </a:r>
            <a:r>
              <a:rPr lang="en-US" sz="2800" dirty="0" err="1"/>
              <a:t>Tpng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00B050"/>
                </a:solidFill>
              </a:rPr>
              <a:t>///</a:t>
            </a:r>
          </a:p>
          <a:p>
            <a:r>
              <a:rPr lang="en-US" sz="2800" dirty="0"/>
              <a:t>     .\graphs\tree.dot -o                                                        </a:t>
            </a:r>
            <a:r>
              <a:rPr lang="en-US" sz="2800" dirty="0">
                <a:solidFill>
                  <a:srgbClr val="00B050"/>
                </a:solidFill>
              </a:rPr>
              <a:t>///</a:t>
            </a:r>
          </a:p>
          <a:p>
            <a:r>
              <a:rPr lang="en-US" sz="2800" dirty="0"/>
              <a:t>     .\graphs\MyDecisionTree.png</a:t>
            </a:r>
          </a:p>
        </p:txBody>
      </p:sp>
    </p:spTree>
    <p:extLst>
      <p:ext uri="{BB962C8B-B14F-4D97-AF65-F5344CB8AC3E}">
        <p14:creationId xmlns:p14="http://schemas.microsoft.com/office/powerpoint/2010/main" val="2411853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FE17F-D6AF-8AB3-7087-045F8AA9E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121E1-BB14-E7E4-50ED-1646D3451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84816-C118-9007-D472-1F49F8901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9131"/>
            <a:ext cx="8610600" cy="5258937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  <a:p>
            <a:r>
              <a:rPr lang="en-US" dirty="0"/>
              <a:t>Download and Setup H2O and </a:t>
            </a:r>
            <a:r>
              <a:rPr lang="en-US" dirty="0" err="1"/>
              <a:t>Graphviz</a:t>
            </a:r>
            <a:endParaRPr lang="en-US" dirty="0"/>
          </a:p>
          <a:p>
            <a:r>
              <a:rPr lang="en-US" dirty="0"/>
              <a:t>Modeling Drug Treatment With Random Forests and Gradient Boosting Machines</a:t>
            </a:r>
          </a:p>
          <a:p>
            <a:r>
              <a:rPr lang="en-US" dirty="0"/>
              <a:t>Stata Commands for ChatGPT, Claude, Gemini, and Grok</a:t>
            </a:r>
          </a:p>
          <a:p>
            <a:r>
              <a:rPr lang="en-US" dirty="0"/>
              <a:t>References</a:t>
            </a:r>
          </a:p>
          <a:p>
            <a:pPr marL="0" indent="0">
              <a:buNone/>
            </a:pP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2" descr="C:\Users\jch\AppData\Local\Microsoft\Windows\Temporary Internet Files\Content.IE5\2DNZ2GGT\green-check[1].gif">
            <a:extLst>
              <a:ext uri="{FF2B5EF4-FFF2-40B4-BE49-F238E27FC236}">
                <a16:creationId xmlns:a16="http://schemas.microsoft.com/office/drawing/2014/main" id="{96333019-FA7D-D664-93F8-D827CF4DB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2" y="1550272"/>
            <a:ext cx="285750" cy="26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jch\AppData\Local\Microsoft\Windows\Temporary Internet Files\Content.IE5\2DNZ2GGT\green-check[1].gif">
            <a:extLst>
              <a:ext uri="{FF2B5EF4-FFF2-40B4-BE49-F238E27FC236}">
                <a16:creationId xmlns:a16="http://schemas.microsoft.com/office/drawing/2014/main" id="{FBBB3651-EBCD-0981-3617-E0A7ABB29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22" y="2133661"/>
            <a:ext cx="285750" cy="26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869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AC0BF-9C8D-7EF1-B5B5-7796FCEB1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E554E53-0F04-BC99-F1ED-FFFA23BA5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From Testing To Prediction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2025DB-A9C5-B93B-CE05-C377E8862D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1667"/>
          <a:stretch>
            <a:fillRect/>
          </a:stretch>
        </p:blipFill>
        <p:spPr>
          <a:xfrm>
            <a:off x="524095" y="1981200"/>
            <a:ext cx="809581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20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B41C7-FCCF-9E5A-E7D1-37EDC9062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EB18BFD-8D36-9A1E-D1C2-DE2812B2E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</p:txBody>
      </p:sp>
      <p:pic>
        <p:nvPicPr>
          <p:cNvPr id="3" name="Picture 2" descr="A graph showing red and blue dots&#10;&#10;AI-generated content may be incorrect.">
            <a:extLst>
              <a:ext uri="{FF2B5EF4-FFF2-40B4-BE49-F238E27FC236}">
                <a16:creationId xmlns:a16="http://schemas.microsoft.com/office/drawing/2014/main" id="{497F7A64-2B20-CEB8-9312-56F406F222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4" y="1714501"/>
            <a:ext cx="914399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346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07449-E9D8-03C7-E616-01FB60D11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FA64BB0-239E-4419-44B9-9DBBED1D5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From Testing To Prediction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DBBE58-36DB-A0B8-1A94-8025122FE1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167"/>
          <a:stretch>
            <a:fillRect/>
          </a:stretch>
        </p:blipFill>
        <p:spPr>
          <a:xfrm>
            <a:off x="732175" y="1828135"/>
            <a:ext cx="7679650" cy="442026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7169B18-58E2-C2F7-2724-E07781B7FF29}"/>
              </a:ext>
            </a:extLst>
          </p:cNvPr>
          <p:cNvSpPr/>
          <p:nvPr/>
        </p:nvSpPr>
        <p:spPr>
          <a:xfrm>
            <a:off x="4572000" y="3200400"/>
            <a:ext cx="1371600" cy="29718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A0F08AFF-766C-6FE2-C39A-2ABDCB0C3EF1}"/>
              </a:ext>
            </a:extLst>
          </p:cNvPr>
          <p:cNvSpPr/>
          <p:nvPr/>
        </p:nvSpPr>
        <p:spPr>
          <a:xfrm>
            <a:off x="3593592" y="1737228"/>
            <a:ext cx="978408" cy="396372"/>
          </a:xfrm>
          <a:prstGeom prst="lef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72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98DD-978D-731A-80DA-E9290281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01D97E1-47DC-3250-FA4B-9BD61A038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From Testing To Prediction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7A0B36-0210-951A-EBA6-4DE7C43001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000"/>
          <a:stretch>
            <a:fillRect/>
          </a:stretch>
        </p:blipFill>
        <p:spPr>
          <a:xfrm>
            <a:off x="381000" y="1828800"/>
            <a:ext cx="8016552" cy="381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8FB961B-4EEE-AB81-A47B-AF11E81F2A89}"/>
              </a:ext>
            </a:extLst>
          </p:cNvPr>
          <p:cNvSpPr/>
          <p:nvPr/>
        </p:nvSpPr>
        <p:spPr>
          <a:xfrm>
            <a:off x="3810000" y="2819400"/>
            <a:ext cx="1371600" cy="28194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95971841-F5E6-46B9-A771-C670CF13AB59}"/>
              </a:ext>
            </a:extLst>
          </p:cNvPr>
          <p:cNvSpPr/>
          <p:nvPr/>
        </p:nvSpPr>
        <p:spPr>
          <a:xfrm>
            <a:off x="4953000" y="1729542"/>
            <a:ext cx="978408" cy="396372"/>
          </a:xfrm>
          <a:prstGeom prst="lef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24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ABA55-31D3-ED94-35B8-82505A566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6EBD4A-7157-48BB-76D6-3710C08A2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From Testing To Prediction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D78A08-3FD6-0238-E7B6-D2AE5BCCDD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27" r="54167" b="53849"/>
          <a:stretch>
            <a:fillRect/>
          </a:stretch>
        </p:blipFill>
        <p:spPr>
          <a:xfrm>
            <a:off x="533400" y="2057400"/>
            <a:ext cx="795306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665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99BD0-3CDD-338F-1299-64E7C10BF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95BF5A-7732-F0FA-BB1B-C7E6DACB7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From Testing To Prediction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F89C79-6162-C513-7228-5EFE061946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167"/>
          <a:stretch>
            <a:fillRect/>
          </a:stretch>
        </p:blipFill>
        <p:spPr>
          <a:xfrm>
            <a:off x="1143000" y="1600200"/>
            <a:ext cx="5334000" cy="5062100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12ECA24A-1B90-B13D-365D-607579C42F50}"/>
              </a:ext>
            </a:extLst>
          </p:cNvPr>
          <p:cNvCxnSpPr>
            <a:cxnSpLocks/>
          </p:cNvCxnSpPr>
          <p:nvPr/>
        </p:nvCxnSpPr>
        <p:spPr>
          <a:xfrm flipH="1">
            <a:off x="6248400" y="6172200"/>
            <a:ext cx="762000" cy="0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0893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B1573-045F-4CCF-ADDA-260030C1C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8F75D61-C376-441B-E082-54AEEA50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From Testing To Prediction</a:t>
            </a:r>
          </a:p>
        </p:txBody>
      </p:sp>
      <p:pic>
        <p:nvPicPr>
          <p:cNvPr id="3" name="Picture 2" descr="A graph with a line&#10;&#10;AI-generated content may be incorrect.">
            <a:extLst>
              <a:ext uri="{FF2B5EF4-FFF2-40B4-BE49-F238E27FC236}">
                <a16:creationId xmlns:a16="http://schemas.microsoft.com/office/drawing/2014/main" id="{9ABE9DB6-4597-9835-839D-ABDF8CA6BB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55" y="2034113"/>
            <a:ext cx="8288690" cy="4662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66B96E-7216-FF3A-A720-E5602CF6B253}"/>
              </a:ext>
            </a:extLst>
          </p:cNvPr>
          <p:cNvSpPr txBox="1"/>
          <p:nvPr/>
        </p:nvSpPr>
        <p:spPr>
          <a:xfrm>
            <a:off x="762000" y="1529090"/>
            <a:ext cx="900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. </a:t>
            </a:r>
            <a:r>
              <a:rPr lang="en-US" sz="2800" dirty="0" err="1"/>
              <a:t>lroc</a:t>
            </a:r>
            <a:endParaRPr lang="en-US" sz="2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C11130-0B3A-2684-3ED6-18138FF02FBB}"/>
              </a:ext>
            </a:extLst>
          </p:cNvPr>
          <p:cNvCxnSpPr/>
          <p:nvPr/>
        </p:nvCxnSpPr>
        <p:spPr>
          <a:xfrm>
            <a:off x="1447800" y="6553200"/>
            <a:ext cx="1752600" cy="0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368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CDE3C-CA2F-698D-EE40-C80EBE0DA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5EDD282-5DCB-B6D1-C689-D285D71B0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 descr="A graph showing red and blue dots&#10;&#10;AI-generated content may be incorrect.">
            <a:extLst>
              <a:ext uri="{FF2B5EF4-FFF2-40B4-BE49-F238E27FC236}">
                <a16:creationId xmlns:a16="http://schemas.microsoft.com/office/drawing/2014/main" id="{A7A498A0-50CE-51B4-0AA9-4C908B614E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4" y="1714501"/>
            <a:ext cx="9143999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755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060FE-DCA5-C472-022E-B4214E6B2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BA33673-7366-4025-04A9-70377534E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 descr="A graph of a drug&#10;&#10;AI-generated content may be incorrect.">
            <a:extLst>
              <a:ext uri="{FF2B5EF4-FFF2-40B4-BE49-F238E27FC236}">
                <a16:creationId xmlns:a16="http://schemas.microsoft.com/office/drawing/2014/main" id="{DDCB5212-78BD-199F-336C-2FAD7CAB0D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1194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2B77C-7252-5E45-5B25-A4FBB0F04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620470D-EBFE-BFBF-DA51-01E00A328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1BBB44-AC5E-A275-9004-45675BD2E7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3333"/>
          <a:stretch>
            <a:fillRect/>
          </a:stretch>
        </p:blipFill>
        <p:spPr>
          <a:xfrm>
            <a:off x="609600" y="1645693"/>
            <a:ext cx="610655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47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05374-5B51-882F-0E4E-803614A75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DFEA3FD-2BCE-4695-95F4-22AC5C8CE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A41B65-CD82-1CC9-7F94-4AF53B2B4C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333"/>
          <a:stretch>
            <a:fillRect/>
          </a:stretch>
        </p:blipFill>
        <p:spPr>
          <a:xfrm>
            <a:off x="438467" y="2209800"/>
            <a:ext cx="8267066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83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AE7DB-160E-11BE-0FB3-332DD2464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D4B3072-6BB5-AB3A-C1E1-6AF252C93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E00F1C-1014-C388-3267-8F322BBF2F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333"/>
          <a:stretch>
            <a:fillRect/>
          </a:stretch>
        </p:blipFill>
        <p:spPr>
          <a:xfrm>
            <a:off x="914400" y="1524000"/>
            <a:ext cx="5524579" cy="496579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DDFD531-B6C3-CAE8-F2A5-6E0B8680A6E2}"/>
              </a:ext>
            </a:extLst>
          </p:cNvPr>
          <p:cNvCxnSpPr>
            <a:cxnSpLocks/>
          </p:cNvCxnSpPr>
          <p:nvPr/>
        </p:nvCxnSpPr>
        <p:spPr>
          <a:xfrm flipH="1">
            <a:off x="6057979" y="6172200"/>
            <a:ext cx="762000" cy="0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9962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610B4-1351-5892-09C7-AEBD40060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22933B6-DF42-96C5-FA30-282DD10B4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 descr="A graph of a drug&#10;&#10;AI-generated content may be incorrect.">
            <a:extLst>
              <a:ext uri="{FF2B5EF4-FFF2-40B4-BE49-F238E27FC236}">
                <a16:creationId xmlns:a16="http://schemas.microsoft.com/office/drawing/2014/main" id="{538008A3-F0D0-6442-243C-4634870C1A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5637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46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B1B63-2A00-22AB-541D-FFD8E45AE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29A8D66-71C2-5239-9B72-1D989F9DC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62EFEC-CEF3-BAC0-8ECE-70C4BD0B14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3333"/>
          <a:stretch>
            <a:fillRect/>
          </a:stretch>
        </p:blipFill>
        <p:spPr>
          <a:xfrm>
            <a:off x="990600" y="1600199"/>
            <a:ext cx="5425564" cy="487679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8A410D8-F561-4023-BFDB-4B66AF71F2CB}"/>
              </a:ext>
            </a:extLst>
          </p:cNvPr>
          <p:cNvCxnSpPr>
            <a:cxnSpLocks/>
          </p:cNvCxnSpPr>
          <p:nvPr/>
        </p:nvCxnSpPr>
        <p:spPr>
          <a:xfrm flipH="1">
            <a:off x="6057979" y="6172200"/>
            <a:ext cx="762000" cy="0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3320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76DFE-6A91-AD7A-F0B3-9F2507EC3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E471A9D-EB21-0A90-FB9A-8AC621D41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 descr="A graph of a patient's pulse&#10;&#10;AI-generated content may be incorrect.">
            <a:extLst>
              <a:ext uri="{FF2B5EF4-FFF2-40B4-BE49-F238E27FC236}">
                <a16:creationId xmlns:a16="http://schemas.microsoft.com/office/drawing/2014/main" id="{0D86486F-1360-B5A3-7854-9801C38DBD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6775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46BEAA-ABFD-BD3C-36BF-256FC174604C}"/>
              </a:ext>
            </a:extLst>
          </p:cNvPr>
          <p:cNvSpPr txBox="1"/>
          <p:nvPr/>
        </p:nvSpPr>
        <p:spPr>
          <a:xfrm>
            <a:off x="3962400" y="2590800"/>
            <a:ext cx="2133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Drug 1 &lt;= 345</a:t>
            </a:r>
          </a:p>
        </p:txBody>
      </p:sp>
    </p:spTree>
    <p:extLst>
      <p:ext uri="{BB962C8B-B14F-4D97-AF65-F5344CB8AC3E}">
        <p14:creationId xmlns:p14="http://schemas.microsoft.com/office/powerpoint/2010/main" val="11140057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05900-5D5B-7F1C-AB1F-DE51ACAC6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9FF5F8C-914E-4B1A-0B7C-8B805CF18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CFC1E92-0704-11F2-FF27-1B3422AA87B6}"/>
              </a:ext>
            </a:extLst>
          </p:cNvPr>
          <p:cNvSpPr/>
          <p:nvPr/>
        </p:nvSpPr>
        <p:spPr>
          <a:xfrm>
            <a:off x="5937914" y="1385248"/>
            <a:ext cx="2133600" cy="762000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Drug 1 &lt;= 345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CD1FB29-BC52-5FF1-D583-3E6044B3068B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5480714" y="2147248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267FA5-6963-1934-2916-B0AE3C91F6A5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7004714" y="2147248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AE03B1B-04FC-55D0-1491-DFA99A6AE07A}"/>
              </a:ext>
            </a:extLst>
          </p:cNvPr>
          <p:cNvSpPr txBox="1"/>
          <p:nvPr/>
        </p:nvSpPr>
        <p:spPr>
          <a:xfrm>
            <a:off x="5181080" y="2147248"/>
            <a:ext cx="599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F505932-969A-4B39-AF46-A8DE899DE762}"/>
              </a:ext>
            </a:extLst>
          </p:cNvPr>
          <p:cNvSpPr txBox="1"/>
          <p:nvPr/>
        </p:nvSpPr>
        <p:spPr>
          <a:xfrm>
            <a:off x="8229080" y="2147248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4298691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645E-1595-CE1E-91C7-3DE4D1BE4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4459DCB-BC2D-C2E3-BA8D-0962B2472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 descr="A graph of a drug&#10;&#10;AI-generated content may be incorrect.">
            <a:extLst>
              <a:ext uri="{FF2B5EF4-FFF2-40B4-BE49-F238E27FC236}">
                <a16:creationId xmlns:a16="http://schemas.microsoft.com/office/drawing/2014/main" id="{0C2C3A3B-3043-297E-5169-A63137F215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457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00031-BEF9-9C98-702A-296BB05E8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43EC191-CA39-4076-964A-801DA05C5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 descr="A graph of a patient's pulse&#10;&#10;AI-generated content may be incorrect.">
            <a:extLst>
              <a:ext uri="{FF2B5EF4-FFF2-40B4-BE49-F238E27FC236}">
                <a16:creationId xmlns:a16="http://schemas.microsoft.com/office/drawing/2014/main" id="{BCB4E76C-4A73-47E1-0089-146E134FAC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2" y="1708813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D67713-82B8-2F7C-E17A-4CF0F7DE59CA}"/>
              </a:ext>
            </a:extLst>
          </p:cNvPr>
          <p:cNvSpPr txBox="1"/>
          <p:nvPr/>
        </p:nvSpPr>
        <p:spPr>
          <a:xfrm>
            <a:off x="2895600" y="2590800"/>
            <a:ext cx="2133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434"/>
                </a:solidFill>
              </a:rPr>
              <a:t>Drug 1 &gt; 255</a:t>
            </a:r>
          </a:p>
        </p:txBody>
      </p:sp>
    </p:spTree>
    <p:extLst>
      <p:ext uri="{BB962C8B-B14F-4D97-AF65-F5344CB8AC3E}">
        <p14:creationId xmlns:p14="http://schemas.microsoft.com/office/powerpoint/2010/main" val="14330342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2A85A-9E32-01EE-EA63-F4AB34463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7F2875A-37FE-3751-EAAA-7DB572C74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60E3E1-4B9B-405C-8697-616E1B319716}"/>
              </a:ext>
            </a:extLst>
          </p:cNvPr>
          <p:cNvSpPr/>
          <p:nvPr/>
        </p:nvSpPr>
        <p:spPr>
          <a:xfrm>
            <a:off x="5937914" y="1385248"/>
            <a:ext cx="2133600" cy="762000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Drug 1 &lt;= 345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2C2B77-D15E-882C-9C28-EFDB7618E89C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5480714" y="2147248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551421C-6E8B-DBF1-D8FE-4EFAF78F4EAA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7004714" y="2147248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809E3D3-2FDE-DBFB-3003-12435EA01A85}"/>
              </a:ext>
            </a:extLst>
          </p:cNvPr>
          <p:cNvSpPr/>
          <p:nvPr/>
        </p:nvSpPr>
        <p:spPr>
          <a:xfrm>
            <a:off x="4413914" y="2884227"/>
            <a:ext cx="2133600" cy="762000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Drug 1 &gt; 255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9285CE-31A8-F6E5-4ABC-0F075175C4AB}"/>
              </a:ext>
            </a:extLst>
          </p:cNvPr>
          <p:cNvSpPr txBox="1"/>
          <p:nvPr/>
        </p:nvSpPr>
        <p:spPr>
          <a:xfrm>
            <a:off x="5181080" y="2147248"/>
            <a:ext cx="599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D87979-7300-432D-7C20-6112BD3DD884}"/>
              </a:ext>
            </a:extLst>
          </p:cNvPr>
          <p:cNvSpPr txBox="1"/>
          <p:nvPr/>
        </p:nvSpPr>
        <p:spPr>
          <a:xfrm>
            <a:off x="8229080" y="2147248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6792585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8F745-6CC4-C13A-5499-1CBD029EB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4B4CD33-02F7-993D-C84B-560EBB0B5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Identifying Breast Cancer</a:t>
            </a:r>
          </a:p>
        </p:txBody>
      </p:sp>
      <p:pic>
        <p:nvPicPr>
          <p:cNvPr id="3" name="Picture 2" descr="A diagram of a drug&#10;&#10;AI-generated content may be incorrect.">
            <a:extLst>
              <a:ext uri="{FF2B5EF4-FFF2-40B4-BE49-F238E27FC236}">
                <a16:creationId xmlns:a16="http://schemas.microsoft.com/office/drawing/2014/main" id="{A79F6A95-10A8-F7F1-A4D3-FE69C3781F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086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4503C-24B0-0E3F-0A82-B102D3ED6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48AF33A-7DF8-9885-C79E-4AD7689BC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 descr="A graph showing a line&#10;&#10;AI-generated content may be incorrect.">
            <a:extLst>
              <a:ext uri="{FF2B5EF4-FFF2-40B4-BE49-F238E27FC236}">
                <a16:creationId xmlns:a16="http://schemas.microsoft.com/office/drawing/2014/main" id="{8A671958-F881-586A-B3EB-DE617CE401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9AB3DA-3D9F-2930-30D7-71BAFADAAB6B}"/>
              </a:ext>
            </a:extLst>
          </p:cNvPr>
          <p:cNvSpPr txBox="1"/>
          <p:nvPr/>
        </p:nvSpPr>
        <p:spPr>
          <a:xfrm>
            <a:off x="4267200" y="2590800"/>
            <a:ext cx="2133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Drug 2 &lt;= 1220</a:t>
            </a:r>
          </a:p>
        </p:txBody>
      </p:sp>
    </p:spTree>
    <p:extLst>
      <p:ext uri="{BB962C8B-B14F-4D97-AF65-F5344CB8AC3E}">
        <p14:creationId xmlns:p14="http://schemas.microsoft.com/office/powerpoint/2010/main" val="3583035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1FFE5-4D97-6671-D0FD-7854ACEB1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4FF9020-0498-F686-275D-5B497553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4A765C7-9156-02A2-C82E-88CEBB0159CA}"/>
              </a:ext>
            </a:extLst>
          </p:cNvPr>
          <p:cNvSpPr/>
          <p:nvPr/>
        </p:nvSpPr>
        <p:spPr>
          <a:xfrm>
            <a:off x="5937914" y="1385248"/>
            <a:ext cx="2133600" cy="762000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Drug 1 &lt;= 345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759F3A9-692B-8D94-5E9C-CFFC42D966E3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5480714" y="2147248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09603F3-2C09-8071-2F74-A100A758727E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7004714" y="2147248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407CECE-91EC-E205-0135-0C19052D7527}"/>
              </a:ext>
            </a:extLst>
          </p:cNvPr>
          <p:cNvSpPr/>
          <p:nvPr/>
        </p:nvSpPr>
        <p:spPr>
          <a:xfrm>
            <a:off x="4413914" y="2884227"/>
            <a:ext cx="2133600" cy="762000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Drug 1 &gt; 255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51256D-AD69-BF5A-73FF-8D83C61FDFA2}"/>
              </a:ext>
            </a:extLst>
          </p:cNvPr>
          <p:cNvSpPr txBox="1"/>
          <p:nvPr/>
        </p:nvSpPr>
        <p:spPr>
          <a:xfrm>
            <a:off x="5181080" y="2147248"/>
            <a:ext cx="599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635D82-2E54-5940-5D44-E05FACDF93A0}"/>
              </a:ext>
            </a:extLst>
          </p:cNvPr>
          <p:cNvSpPr txBox="1"/>
          <p:nvPr/>
        </p:nvSpPr>
        <p:spPr>
          <a:xfrm>
            <a:off x="8229080" y="2147248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62F3B43-109C-6947-C267-6618BA908D78}"/>
              </a:ext>
            </a:extLst>
          </p:cNvPr>
          <p:cNvCxnSpPr>
            <a:cxnSpLocks/>
          </p:cNvCxnSpPr>
          <p:nvPr/>
        </p:nvCxnSpPr>
        <p:spPr>
          <a:xfrm flipH="1">
            <a:off x="3962401" y="3634854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28A8D60-2EC3-3B0B-05BA-02C275F1E151}"/>
              </a:ext>
            </a:extLst>
          </p:cNvPr>
          <p:cNvCxnSpPr>
            <a:cxnSpLocks/>
          </p:cNvCxnSpPr>
          <p:nvPr/>
        </p:nvCxnSpPr>
        <p:spPr>
          <a:xfrm>
            <a:off x="5486401" y="3634854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11630D2-29C7-277C-55F2-475CB5FEC0D0}"/>
              </a:ext>
            </a:extLst>
          </p:cNvPr>
          <p:cNvSpPr/>
          <p:nvPr/>
        </p:nvSpPr>
        <p:spPr>
          <a:xfrm>
            <a:off x="2895600" y="4371833"/>
            <a:ext cx="2285479" cy="762000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Drug 2 &lt;= 1220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B873D6-DCBC-EA8C-6D04-9EAA9C90821B}"/>
              </a:ext>
            </a:extLst>
          </p:cNvPr>
          <p:cNvSpPr txBox="1"/>
          <p:nvPr/>
        </p:nvSpPr>
        <p:spPr>
          <a:xfrm>
            <a:off x="3662767" y="3683758"/>
            <a:ext cx="599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61535B-D424-7073-C632-E6AFCD353913}"/>
              </a:ext>
            </a:extLst>
          </p:cNvPr>
          <p:cNvSpPr txBox="1"/>
          <p:nvPr/>
        </p:nvSpPr>
        <p:spPr>
          <a:xfrm>
            <a:off x="6688795" y="3683758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23877453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6BDE8-3D19-942A-CDC7-985380502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49FE143-4FD4-B6F3-0E51-BC47288DA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EEDD32-E7B1-2BB0-47FC-8E572F7D1A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8573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880C5-AFBF-DA05-5876-60E6DD487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4CCED92-01BD-3CDC-1082-E37290BB6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 descr="A graph of a patient's pulse&#10;&#10;AI-generated content may be incorrect.">
            <a:extLst>
              <a:ext uri="{FF2B5EF4-FFF2-40B4-BE49-F238E27FC236}">
                <a16:creationId xmlns:a16="http://schemas.microsoft.com/office/drawing/2014/main" id="{BDB4514C-6B0A-EEF3-BB23-357271380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0AC2A5-8246-ECC6-8ADD-EFC6BF2E864B}"/>
              </a:ext>
            </a:extLst>
          </p:cNvPr>
          <p:cNvSpPr txBox="1"/>
          <p:nvPr/>
        </p:nvSpPr>
        <p:spPr>
          <a:xfrm>
            <a:off x="3505200" y="2590800"/>
            <a:ext cx="2133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9900"/>
                </a:solidFill>
              </a:rPr>
              <a:t>Drug 2 &gt; 783</a:t>
            </a:r>
          </a:p>
        </p:txBody>
      </p:sp>
    </p:spTree>
    <p:extLst>
      <p:ext uri="{BB962C8B-B14F-4D97-AF65-F5344CB8AC3E}">
        <p14:creationId xmlns:p14="http://schemas.microsoft.com/office/powerpoint/2010/main" val="18840646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F8E8E-6582-5AE0-F611-D360A38E0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F98B92C-44DA-2570-2CA0-CB86AADB8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EB6AAF6-2545-67B5-0048-631053F1E56F}"/>
              </a:ext>
            </a:extLst>
          </p:cNvPr>
          <p:cNvSpPr/>
          <p:nvPr/>
        </p:nvSpPr>
        <p:spPr>
          <a:xfrm>
            <a:off x="5937914" y="1385248"/>
            <a:ext cx="2133600" cy="762000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Drug 1 &lt;= 345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61FC947-281D-C661-012E-B946A3B0948B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5480714" y="2147248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CAE405A-1A7C-EC52-D4BB-E158EB6DAE77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7004714" y="2147248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944F228-42D1-8680-018E-BC822AA8F7CE}"/>
              </a:ext>
            </a:extLst>
          </p:cNvPr>
          <p:cNvSpPr/>
          <p:nvPr/>
        </p:nvSpPr>
        <p:spPr>
          <a:xfrm>
            <a:off x="4413914" y="2884227"/>
            <a:ext cx="2133600" cy="762000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Drug 1 &gt; 255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113414-B8F8-A237-2D18-A91B484A66D2}"/>
              </a:ext>
            </a:extLst>
          </p:cNvPr>
          <p:cNvSpPr txBox="1"/>
          <p:nvPr/>
        </p:nvSpPr>
        <p:spPr>
          <a:xfrm>
            <a:off x="5181080" y="2147248"/>
            <a:ext cx="599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DD2D7F-2F28-1CA5-5958-52B56C160009}"/>
              </a:ext>
            </a:extLst>
          </p:cNvPr>
          <p:cNvSpPr txBox="1"/>
          <p:nvPr/>
        </p:nvSpPr>
        <p:spPr>
          <a:xfrm>
            <a:off x="8229080" y="2147248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A8C480C-7AC7-B1DD-8553-859BA9A05DF0}"/>
              </a:ext>
            </a:extLst>
          </p:cNvPr>
          <p:cNvCxnSpPr>
            <a:cxnSpLocks/>
          </p:cNvCxnSpPr>
          <p:nvPr/>
        </p:nvCxnSpPr>
        <p:spPr>
          <a:xfrm flipH="1">
            <a:off x="3962401" y="3634854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01AFA6A-6E3B-6EA9-6B72-0C07EB8B0A03}"/>
              </a:ext>
            </a:extLst>
          </p:cNvPr>
          <p:cNvCxnSpPr>
            <a:cxnSpLocks/>
          </p:cNvCxnSpPr>
          <p:nvPr/>
        </p:nvCxnSpPr>
        <p:spPr>
          <a:xfrm>
            <a:off x="5486401" y="3634854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B10C7E5-8525-8C1F-3A99-20EC1A1B80C0}"/>
              </a:ext>
            </a:extLst>
          </p:cNvPr>
          <p:cNvSpPr/>
          <p:nvPr/>
        </p:nvSpPr>
        <p:spPr>
          <a:xfrm>
            <a:off x="2895600" y="4371833"/>
            <a:ext cx="2285479" cy="762000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Drug 2 &lt;= 1220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FF0DE1-50B0-F376-1C0A-57B0F6838EBB}"/>
              </a:ext>
            </a:extLst>
          </p:cNvPr>
          <p:cNvSpPr txBox="1"/>
          <p:nvPr/>
        </p:nvSpPr>
        <p:spPr>
          <a:xfrm>
            <a:off x="3662767" y="3683758"/>
            <a:ext cx="599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9266EE-836C-2ADC-4B83-7EF6AE3F1FCE}"/>
              </a:ext>
            </a:extLst>
          </p:cNvPr>
          <p:cNvSpPr txBox="1"/>
          <p:nvPr/>
        </p:nvSpPr>
        <p:spPr>
          <a:xfrm>
            <a:off x="6688795" y="3683758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B0C1BE7-8C36-C224-E05A-71E5D27E690C}"/>
              </a:ext>
            </a:extLst>
          </p:cNvPr>
          <p:cNvCxnSpPr>
            <a:cxnSpLocks/>
          </p:cNvCxnSpPr>
          <p:nvPr/>
        </p:nvCxnSpPr>
        <p:spPr>
          <a:xfrm flipH="1">
            <a:off x="2444089" y="5133833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18021E1-18EF-4992-48BA-9CDCB925F486}"/>
              </a:ext>
            </a:extLst>
          </p:cNvPr>
          <p:cNvCxnSpPr>
            <a:cxnSpLocks/>
          </p:cNvCxnSpPr>
          <p:nvPr/>
        </p:nvCxnSpPr>
        <p:spPr>
          <a:xfrm>
            <a:off x="3968089" y="5133833"/>
            <a:ext cx="1524000" cy="73697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B0BE4D1-5C90-5505-4895-F265C67B5F87}"/>
              </a:ext>
            </a:extLst>
          </p:cNvPr>
          <p:cNvSpPr/>
          <p:nvPr/>
        </p:nvSpPr>
        <p:spPr>
          <a:xfrm>
            <a:off x="1377288" y="5870812"/>
            <a:ext cx="2285479" cy="762000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Drug 2 &gt; 783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493250-1F45-C8E6-2896-50ED1D085058}"/>
              </a:ext>
            </a:extLst>
          </p:cNvPr>
          <p:cNvSpPr txBox="1"/>
          <p:nvPr/>
        </p:nvSpPr>
        <p:spPr>
          <a:xfrm>
            <a:off x="2144455" y="5182737"/>
            <a:ext cx="5992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Yes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7385927-EF9A-EEEB-F620-69E974C9FE2E}"/>
              </a:ext>
            </a:extLst>
          </p:cNvPr>
          <p:cNvSpPr txBox="1"/>
          <p:nvPr/>
        </p:nvSpPr>
        <p:spPr>
          <a:xfrm>
            <a:off x="5170483" y="5182737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8118026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572DA-FE3B-30D4-5DAC-FAADDCF22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F7D6CF9-92E9-C792-0545-1DBB6548B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DBD2C9-01DC-6641-463A-FF97CFE2A2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296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DC833-BA5F-F7DC-52B7-FE45E0C95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5AFFA8C-4B6C-D343-A7AF-6BA5F665C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FC610B-3DBA-EB36-A433-C29769D086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350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FDF7C-EA2D-C1E8-C354-3CD6EE2FE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4679D9B-72DC-6A43-78B0-1D229B2A3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4A180A-2747-E612-D32D-97CD27BF7DE0}"/>
              </a:ext>
            </a:extLst>
          </p:cNvPr>
          <p:cNvSpPr txBox="1"/>
          <p:nvPr/>
        </p:nvSpPr>
        <p:spPr>
          <a:xfrm>
            <a:off x="762000" y="1490008"/>
            <a:ext cx="69460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New observations can be classified as being “in </a:t>
            </a:r>
          </a:p>
          <a:p>
            <a:r>
              <a:rPr lang="en-US" sz="2400" dirty="0"/>
              <a:t>Remission” or “not in remission” by following their </a:t>
            </a:r>
          </a:p>
          <a:p>
            <a:r>
              <a:rPr lang="en-US" sz="2400" dirty="0"/>
              <a:t>covariate values through the tree and placing them in </a:t>
            </a:r>
          </a:p>
          <a:p>
            <a:r>
              <a:rPr lang="en-US" sz="2400" dirty="0"/>
              <a:t>a region.  The observation is assigned the value of the </a:t>
            </a:r>
          </a:p>
          <a:p>
            <a:r>
              <a:rPr lang="en-US" sz="2400" dirty="0"/>
              <a:t>most frequent category in that region.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A3DCA1-E65F-1741-1061-2D4EA741B7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028"/>
          <a:stretch>
            <a:fillRect/>
          </a:stretch>
        </p:blipFill>
        <p:spPr>
          <a:xfrm>
            <a:off x="1374335" y="3657600"/>
            <a:ext cx="6395329" cy="2246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368FA9-19E7-88AA-84BE-E37169A84B50}"/>
              </a:ext>
            </a:extLst>
          </p:cNvPr>
          <p:cNvSpPr txBox="1"/>
          <p:nvPr/>
        </p:nvSpPr>
        <p:spPr>
          <a:xfrm>
            <a:off x="873903" y="6132969"/>
            <a:ext cx="73961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 person in Region 3 would be classified as “in remission”.</a:t>
            </a:r>
          </a:p>
        </p:txBody>
      </p:sp>
    </p:spTree>
    <p:extLst>
      <p:ext uri="{BB962C8B-B14F-4D97-AF65-F5344CB8AC3E}">
        <p14:creationId xmlns:p14="http://schemas.microsoft.com/office/powerpoint/2010/main" val="1450968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3E0BE-B454-DC58-1E01-4F6EA89A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38CBEE9-BF5D-A0F9-D998-0546D821A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329053-F433-3A0A-19E0-0025DAB2F26C}"/>
              </a:ext>
            </a:extLst>
          </p:cNvPr>
          <p:cNvGrpSpPr/>
          <p:nvPr/>
        </p:nvGrpSpPr>
        <p:grpSpPr>
          <a:xfrm>
            <a:off x="1524000" y="1560394"/>
            <a:ext cx="6934200" cy="3737212"/>
            <a:chOff x="1377288" y="1385248"/>
            <a:chExt cx="7403546" cy="5247564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FE77B979-4E27-B978-BD26-B32F719E60BF}"/>
                </a:ext>
              </a:extLst>
            </p:cNvPr>
            <p:cNvSpPr/>
            <p:nvPr/>
          </p:nvSpPr>
          <p:spPr>
            <a:xfrm>
              <a:off x="5937914" y="1385248"/>
              <a:ext cx="2133600" cy="762000"/>
            </a:xfrm>
            <a:prstGeom prst="roundRect">
              <a:avLst/>
            </a:prstGeom>
            <a:noFill/>
            <a:ln w="4762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Drug 1 &lt;= 345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921312B8-F3D0-75F2-BB69-FA3ED35C018C}"/>
                </a:ext>
              </a:extLst>
            </p:cNvPr>
            <p:cNvCxnSpPr>
              <a:cxnSpLocks/>
              <a:stCxn id="2" idx="2"/>
            </p:cNvCxnSpPr>
            <p:nvPr/>
          </p:nvCxnSpPr>
          <p:spPr>
            <a:xfrm flipH="1">
              <a:off x="5480714" y="2147248"/>
              <a:ext cx="1524000" cy="736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CCE952F2-7260-DF9B-6113-3D67A7E0B527}"/>
                </a:ext>
              </a:extLst>
            </p:cNvPr>
            <p:cNvCxnSpPr>
              <a:cxnSpLocks/>
              <a:stCxn id="2" idx="2"/>
            </p:cNvCxnSpPr>
            <p:nvPr/>
          </p:nvCxnSpPr>
          <p:spPr>
            <a:xfrm>
              <a:off x="7004714" y="2147248"/>
              <a:ext cx="1524000" cy="736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E4C4009-708F-C170-6B39-4DC46A617AB7}"/>
                </a:ext>
              </a:extLst>
            </p:cNvPr>
            <p:cNvSpPr/>
            <p:nvPr/>
          </p:nvSpPr>
          <p:spPr>
            <a:xfrm>
              <a:off x="4413914" y="2884227"/>
              <a:ext cx="2133600" cy="762000"/>
            </a:xfrm>
            <a:prstGeom prst="roundRect">
              <a:avLst/>
            </a:prstGeom>
            <a:noFill/>
            <a:ln w="4762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Drug 1 &gt; 255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378A8A1-EFCF-A101-1DF3-3607071A60A2}"/>
                </a:ext>
              </a:extLst>
            </p:cNvPr>
            <p:cNvSpPr txBox="1"/>
            <p:nvPr/>
          </p:nvSpPr>
          <p:spPr>
            <a:xfrm>
              <a:off x="5181080" y="2147248"/>
              <a:ext cx="5992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Yes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8A4B4F8-2C8F-41CA-2799-926F3C312EC1}"/>
                </a:ext>
              </a:extLst>
            </p:cNvPr>
            <p:cNvSpPr txBox="1"/>
            <p:nvPr/>
          </p:nvSpPr>
          <p:spPr>
            <a:xfrm>
              <a:off x="8229080" y="2147248"/>
              <a:ext cx="5517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No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3ED017A-8B19-BF50-7276-1620F32C42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62401" y="3634854"/>
              <a:ext cx="1524000" cy="736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95FB49D-21C1-BE9A-9990-079AA1F7C9A7}"/>
                </a:ext>
              </a:extLst>
            </p:cNvPr>
            <p:cNvCxnSpPr>
              <a:cxnSpLocks/>
            </p:cNvCxnSpPr>
            <p:nvPr/>
          </p:nvCxnSpPr>
          <p:spPr>
            <a:xfrm>
              <a:off x="5486401" y="3634854"/>
              <a:ext cx="1524000" cy="736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6655D9F-BAE4-0268-6806-3631BD39D02E}"/>
                </a:ext>
              </a:extLst>
            </p:cNvPr>
            <p:cNvSpPr/>
            <p:nvPr/>
          </p:nvSpPr>
          <p:spPr>
            <a:xfrm>
              <a:off x="2895600" y="4371833"/>
              <a:ext cx="2285479" cy="762000"/>
            </a:xfrm>
            <a:prstGeom prst="roundRect">
              <a:avLst/>
            </a:prstGeom>
            <a:noFill/>
            <a:ln w="4762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Drug 2 &lt;= 1220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5AAC50-7E57-0031-BA64-3348C5C5A8A5}"/>
                </a:ext>
              </a:extLst>
            </p:cNvPr>
            <p:cNvSpPr txBox="1"/>
            <p:nvPr/>
          </p:nvSpPr>
          <p:spPr>
            <a:xfrm>
              <a:off x="3662767" y="3683758"/>
              <a:ext cx="5992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Yes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19E62A-9EA0-F9E0-2DBF-7258F14D97D7}"/>
                </a:ext>
              </a:extLst>
            </p:cNvPr>
            <p:cNvSpPr txBox="1"/>
            <p:nvPr/>
          </p:nvSpPr>
          <p:spPr>
            <a:xfrm>
              <a:off x="6688795" y="3683758"/>
              <a:ext cx="5517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No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E7ADD71-DCB4-E7C5-02ED-070231DDF7C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44089" y="5133833"/>
              <a:ext cx="1524000" cy="736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BC50D0F-1E1E-58D0-53AB-CDB7A9FEB127}"/>
                </a:ext>
              </a:extLst>
            </p:cNvPr>
            <p:cNvCxnSpPr>
              <a:cxnSpLocks/>
            </p:cNvCxnSpPr>
            <p:nvPr/>
          </p:nvCxnSpPr>
          <p:spPr>
            <a:xfrm>
              <a:off x="3968089" y="5133833"/>
              <a:ext cx="1524000" cy="7369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5EAEA98B-8C8B-8578-5BA6-24B287CBDB23}"/>
                </a:ext>
              </a:extLst>
            </p:cNvPr>
            <p:cNvSpPr/>
            <p:nvPr/>
          </p:nvSpPr>
          <p:spPr>
            <a:xfrm>
              <a:off x="1377288" y="5870812"/>
              <a:ext cx="2285479" cy="762000"/>
            </a:xfrm>
            <a:prstGeom prst="roundRect">
              <a:avLst/>
            </a:prstGeom>
            <a:noFill/>
            <a:ln w="4762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Drug 2 &gt; 783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71344A7-9CCF-F291-3884-9E69856CCE70}"/>
                </a:ext>
              </a:extLst>
            </p:cNvPr>
            <p:cNvSpPr txBox="1"/>
            <p:nvPr/>
          </p:nvSpPr>
          <p:spPr>
            <a:xfrm>
              <a:off x="2144455" y="5182737"/>
              <a:ext cx="5992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Yes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229E6C3-564A-0DE5-E5FF-C05B355AC31D}"/>
                </a:ext>
              </a:extLst>
            </p:cNvPr>
            <p:cNvSpPr txBox="1"/>
            <p:nvPr/>
          </p:nvSpPr>
          <p:spPr>
            <a:xfrm>
              <a:off x="5170483" y="5182737"/>
              <a:ext cx="5517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No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C5BFF79-2826-184D-C387-0EA1A7C22D67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2594296" y="5297606"/>
            <a:ext cx="0" cy="4512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31355013-6735-4CC3-88F0-6E58057C072D}"/>
              </a:ext>
            </a:extLst>
          </p:cNvPr>
          <p:cNvSpPr/>
          <p:nvPr/>
        </p:nvSpPr>
        <p:spPr>
          <a:xfrm>
            <a:off x="2039164" y="5748824"/>
            <a:ext cx="1110263" cy="101771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0.96</a:t>
            </a:r>
          </a:p>
        </p:txBody>
      </p:sp>
    </p:spTree>
    <p:extLst>
      <p:ext uri="{BB962C8B-B14F-4D97-AF65-F5344CB8AC3E}">
        <p14:creationId xmlns:p14="http://schemas.microsoft.com/office/powerpoint/2010/main" val="5634352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27CD6-3B2E-B9FF-9D9F-84AF94B37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594D712-50B4-6DED-CB82-E641A8BF1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B3A905-C7F0-12CF-28E9-E9B82E7861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5000"/>
          <a:stretch>
            <a:fillRect/>
          </a:stretch>
        </p:blipFill>
        <p:spPr>
          <a:xfrm>
            <a:off x="761999" y="1520656"/>
            <a:ext cx="5715001" cy="5223112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280BB6C5-3BDE-E780-3521-AC6528EAC1BC}"/>
              </a:ext>
            </a:extLst>
          </p:cNvPr>
          <p:cNvSpPr/>
          <p:nvPr/>
        </p:nvSpPr>
        <p:spPr>
          <a:xfrm>
            <a:off x="304800" y="1404650"/>
            <a:ext cx="457199" cy="33223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51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7D92B-C5DF-8238-CC40-A96AC96E8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EB9BAA9-CEC0-C045-C199-BCADAB75D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3" name="Picture 2" descr="A diagram of a tree&#10;&#10;AI-generated content may be incorrect.">
            <a:extLst>
              <a:ext uri="{FF2B5EF4-FFF2-40B4-BE49-F238E27FC236}">
                <a16:creationId xmlns:a16="http://schemas.microsoft.com/office/drawing/2014/main" id="{188C8745-E867-63D5-F154-8B1EFD579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373875"/>
            <a:ext cx="4560794" cy="516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622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FCCAF-28C9-F1FE-1E15-0DACBF286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9B2760-FEC0-6421-A6D0-636053ED0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sz="3200" dirty="0"/>
              <a:t>Random Forests and Gradient Boosting Machines</a:t>
            </a:r>
            <a:endParaRPr lang="en-US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880A95-27A0-136E-2B46-1671D3616E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0833"/>
          <a:stretch>
            <a:fillRect/>
          </a:stretch>
        </p:blipFill>
        <p:spPr>
          <a:xfrm>
            <a:off x="533399" y="1794736"/>
            <a:ext cx="8175499" cy="42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1764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D6DDB-F064-B91E-E33C-6A446CD3D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994A3BE-F3E0-E695-78AA-A7BAFAE55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sz="3200" dirty="0"/>
              <a:t>Random Forests and Gradient Boosting Machines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05F08B-4335-D42D-42B1-70CDD72AFB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7500"/>
          <a:stretch>
            <a:fillRect/>
          </a:stretch>
        </p:blipFill>
        <p:spPr>
          <a:xfrm>
            <a:off x="762000" y="1570158"/>
            <a:ext cx="6096000" cy="4998615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4E6A76E-E039-DC8D-9FB1-5B77A0C2D497}"/>
              </a:ext>
            </a:extLst>
          </p:cNvPr>
          <p:cNvCxnSpPr>
            <a:cxnSpLocks/>
          </p:cNvCxnSpPr>
          <p:nvPr/>
        </p:nvCxnSpPr>
        <p:spPr>
          <a:xfrm flipH="1">
            <a:off x="3352800" y="5715000"/>
            <a:ext cx="762000" cy="0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024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FFC99-BAAE-C7A4-832A-279640DC3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48826AF-6343-28A4-A37A-AC4745C38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sz="3200" dirty="0"/>
              <a:t>Random Forests and Gradient Boosting Machines</a:t>
            </a:r>
          </a:p>
        </p:txBody>
      </p:sp>
      <p:pic>
        <p:nvPicPr>
          <p:cNvPr id="3" name="Picture 2" descr="A diagram of a tree&#10;&#10;AI-generated content may be incorrect.">
            <a:extLst>
              <a:ext uri="{FF2B5EF4-FFF2-40B4-BE49-F238E27FC236}">
                <a16:creationId xmlns:a16="http://schemas.microsoft.com/office/drawing/2014/main" id="{3E4A060B-9F88-F3C8-F19D-785AED7D7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895600"/>
            <a:ext cx="5089353" cy="37407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E01B51-33CB-AEC3-023F-2C70E6685E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5834"/>
          <a:stretch>
            <a:fillRect/>
          </a:stretch>
        </p:blipFill>
        <p:spPr>
          <a:xfrm>
            <a:off x="609600" y="1600111"/>
            <a:ext cx="6135556" cy="106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0338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B5782-F608-D2F5-09E3-A51365699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07DE7A3-B49E-45B7-2833-A7D748FFE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sz="3200" dirty="0"/>
              <a:t>Random Forests and Gradient Boosting Machines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AD4929-557C-A393-AB22-8251B8268F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5000"/>
          <a:stretch>
            <a:fillRect/>
          </a:stretch>
        </p:blipFill>
        <p:spPr>
          <a:xfrm>
            <a:off x="761999" y="1524000"/>
            <a:ext cx="5586203" cy="51054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2D3730-2CAE-7717-ACC0-AAD49537E314}"/>
              </a:ext>
            </a:extLst>
          </p:cNvPr>
          <p:cNvCxnSpPr/>
          <p:nvPr/>
        </p:nvCxnSpPr>
        <p:spPr>
          <a:xfrm>
            <a:off x="5334000" y="1752600"/>
            <a:ext cx="762000" cy="0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1A141B-D521-0103-67C7-B22656DB8E4F}"/>
              </a:ext>
            </a:extLst>
          </p:cNvPr>
          <p:cNvCxnSpPr>
            <a:cxnSpLocks/>
          </p:cNvCxnSpPr>
          <p:nvPr/>
        </p:nvCxnSpPr>
        <p:spPr>
          <a:xfrm flipH="1">
            <a:off x="2971800" y="5791200"/>
            <a:ext cx="762000" cy="0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8056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166AF-4E68-AD27-F5EC-1AA82C9E2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DB0D4F-E943-3B81-06F6-D8578A113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sz="3200" dirty="0"/>
              <a:t>Random Forests and Gradient Boosting Machines</a:t>
            </a:r>
          </a:p>
        </p:txBody>
      </p:sp>
      <p:pic>
        <p:nvPicPr>
          <p:cNvPr id="3" name="Picture 2" descr="A diagram of a tree&#10;&#10;AI-generated content may be incorrect.">
            <a:extLst>
              <a:ext uri="{FF2B5EF4-FFF2-40B4-BE49-F238E27FC236}">
                <a16:creationId xmlns:a16="http://schemas.microsoft.com/office/drawing/2014/main" id="{F38096BE-6480-C966-83B1-2CF51ED3E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373875"/>
            <a:ext cx="4560794" cy="516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104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1F2D0-C00E-45D6-F896-B5AD26508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F927BFD-B930-352D-D094-996A92F9A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sz="3200" dirty="0"/>
              <a:t>Random Forests and Gradient Boosting Machines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5D85C5-12AE-97BF-038C-5CF2BEF5E6F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3333"/>
          <a:stretch>
            <a:fillRect/>
          </a:stretch>
        </p:blipFill>
        <p:spPr>
          <a:xfrm>
            <a:off x="762000" y="1524000"/>
            <a:ext cx="5729840" cy="5082654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F65C8AB-A694-DDE1-FEAC-522F2D292D2F}"/>
              </a:ext>
            </a:extLst>
          </p:cNvPr>
          <p:cNvCxnSpPr>
            <a:cxnSpLocks/>
          </p:cNvCxnSpPr>
          <p:nvPr/>
        </p:nvCxnSpPr>
        <p:spPr>
          <a:xfrm>
            <a:off x="2819400" y="1752600"/>
            <a:ext cx="1828800" cy="0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7338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1C122-443A-2168-FFE4-C7F118209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tree&#10;&#10;AI-generated content may be incorrect.">
            <a:extLst>
              <a:ext uri="{FF2B5EF4-FFF2-40B4-BE49-F238E27FC236}">
                <a16:creationId xmlns:a16="http://schemas.microsoft.com/office/drawing/2014/main" id="{14651AE2-83CD-4CE9-A56D-671734E9F4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243" y="695745"/>
            <a:ext cx="6607513" cy="613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6488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DF259-D075-933F-3F85-A1C53F98D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0507785-3978-8EEF-CB58-9286E46CE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Ensemble Methods</a:t>
            </a:r>
          </a:p>
        </p:txBody>
      </p:sp>
      <p:pic>
        <p:nvPicPr>
          <p:cNvPr id="3" name="Picture 2" descr="A diagram of a tree&#10;&#10;AI-generated content may be incorrect.">
            <a:extLst>
              <a:ext uri="{FF2B5EF4-FFF2-40B4-BE49-F238E27FC236}">
                <a16:creationId xmlns:a16="http://schemas.microsoft.com/office/drawing/2014/main" id="{05CA55AB-19AE-D1ED-8DA4-7A0A1CF9B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213"/>
          <a:stretch>
            <a:fillRect/>
          </a:stretch>
        </p:blipFill>
        <p:spPr>
          <a:xfrm>
            <a:off x="424116" y="1524000"/>
            <a:ext cx="8295767" cy="4876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17089B-8B5D-B46E-346A-55EEC88F18D7}"/>
              </a:ext>
            </a:extLst>
          </p:cNvPr>
          <p:cNvSpPr txBox="1"/>
          <p:nvPr/>
        </p:nvSpPr>
        <p:spPr>
          <a:xfrm>
            <a:off x="1" y="6581001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Source: </a:t>
            </a:r>
            <a:r>
              <a:rPr lang="en-US" sz="1200" dirty="0">
                <a:hlinkClick r:id="rId3"/>
              </a:rPr>
              <a:t>https://medium.com/@mlaniefouesnard/decision-tree-random-forest-xgboost-understand-and-tune-them-easily-b1fa25501af0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356833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09CE1-EE86-07FF-C111-64C3BCC93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453133E-3341-E506-E0A2-5DCAA34AC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0378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Boosting and Bagging</a:t>
            </a:r>
          </a:p>
        </p:txBody>
      </p:sp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5CB73C93-26C0-6A72-C0FD-A0415E042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0339"/>
            <a:ext cx="9144000" cy="429839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EA7F6D-3D47-C1F4-A25A-309852B5BB3C}"/>
              </a:ext>
            </a:extLst>
          </p:cNvPr>
          <p:cNvSpPr txBox="1"/>
          <p:nvPr/>
        </p:nvSpPr>
        <p:spPr>
          <a:xfrm>
            <a:off x="0" y="6553201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Source:  </a:t>
            </a:r>
            <a:r>
              <a:rPr lang="en-US" sz="1200" dirty="0">
                <a:hlinkClick r:id="rId4"/>
              </a:rPr>
              <a:t>https://pub.towardsai.net/bagging-vs-boosting-the-power-of-ensemble-methods-in-machine-learning-6404e33524e6</a:t>
            </a: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440A4B-ACBA-78E3-AF3B-EA7F2B2626A8}"/>
              </a:ext>
            </a:extLst>
          </p:cNvPr>
          <p:cNvSpPr txBox="1"/>
          <p:nvPr/>
        </p:nvSpPr>
        <p:spPr>
          <a:xfrm>
            <a:off x="1143000" y="5749133"/>
            <a:ext cx="24186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Reduces Variance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F615C7-03BB-A252-FBF0-FC3B5ABD74D8}"/>
              </a:ext>
            </a:extLst>
          </p:cNvPr>
          <p:cNvSpPr txBox="1"/>
          <p:nvPr/>
        </p:nvSpPr>
        <p:spPr>
          <a:xfrm>
            <a:off x="5791200" y="5747996"/>
            <a:ext cx="1839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Reduces Bias</a:t>
            </a:r>
          </a:p>
        </p:txBody>
      </p:sp>
    </p:spTree>
    <p:extLst>
      <p:ext uri="{BB962C8B-B14F-4D97-AF65-F5344CB8AC3E}">
        <p14:creationId xmlns:p14="http://schemas.microsoft.com/office/powerpoint/2010/main" val="5280411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EF329-05B1-0212-3D6B-BF96695D5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8CD65D1-0F96-A8CC-FC4B-71652941D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0378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Random Forests (Bagging)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5A52A5-E2A5-5089-4DE6-FBA79F3079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7500"/>
          <a:stretch>
            <a:fillRect/>
          </a:stretch>
        </p:blipFill>
        <p:spPr>
          <a:xfrm>
            <a:off x="838200" y="1524000"/>
            <a:ext cx="4889992" cy="50292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92537FD-EA99-DAD8-05B6-59C271CFE46F}"/>
              </a:ext>
            </a:extLst>
          </p:cNvPr>
          <p:cNvCxnSpPr>
            <a:cxnSpLocks/>
          </p:cNvCxnSpPr>
          <p:nvPr/>
        </p:nvCxnSpPr>
        <p:spPr>
          <a:xfrm>
            <a:off x="3810000" y="1905000"/>
            <a:ext cx="685800" cy="0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79129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F9DD8-06E3-5918-9F54-A7295BEC6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A1CC152-61C6-559D-ED80-351DBACB2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0378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Random Forest (Bagging)</a:t>
            </a:r>
          </a:p>
        </p:txBody>
      </p:sp>
      <p:pic>
        <p:nvPicPr>
          <p:cNvPr id="3" name="Picture 2" descr="A diagram of a tree&#10;&#10;AI-generated content may be incorrect.">
            <a:extLst>
              <a:ext uri="{FF2B5EF4-FFF2-40B4-BE49-F238E27FC236}">
                <a16:creationId xmlns:a16="http://schemas.microsoft.com/office/drawing/2014/main" id="{BF465CF6-C60A-1CC5-8C0E-59DB79A92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423" y="1402378"/>
            <a:ext cx="5783154" cy="521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5511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8D224-502A-6B7C-1F2F-6ED3EE8A9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26B59F6-9021-1DEA-0731-082B66629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0378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Gradient Boosting Machine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9B64D1-2AE5-8D94-0D8E-324377CFB8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7500"/>
          <a:stretch>
            <a:fillRect/>
          </a:stretch>
        </p:blipFill>
        <p:spPr>
          <a:xfrm>
            <a:off x="1066800" y="1600200"/>
            <a:ext cx="4648200" cy="492092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78FA369-35BF-BBC5-A9AD-FBA84B685D2A}"/>
              </a:ext>
            </a:extLst>
          </p:cNvPr>
          <p:cNvCxnSpPr>
            <a:cxnSpLocks/>
          </p:cNvCxnSpPr>
          <p:nvPr/>
        </p:nvCxnSpPr>
        <p:spPr>
          <a:xfrm>
            <a:off x="3886200" y="1905000"/>
            <a:ext cx="685800" cy="0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2371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BACF4-8199-5FBD-04AC-A09FA995E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0778A8-8631-1E27-C025-82344C79F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0378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Gradient Boosting Machine</a:t>
            </a:r>
          </a:p>
        </p:txBody>
      </p:sp>
      <p:pic>
        <p:nvPicPr>
          <p:cNvPr id="3" name="Picture 2" descr="A diagram of a drug&#10;&#10;AI-generated content may be incorrect.">
            <a:extLst>
              <a:ext uri="{FF2B5EF4-FFF2-40B4-BE49-F238E27FC236}">
                <a16:creationId xmlns:a16="http://schemas.microsoft.com/office/drawing/2014/main" id="{BD050B1F-C2A1-6935-58DE-DF56BE52F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02378"/>
            <a:ext cx="4623423" cy="52439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513F53-7FD6-A2D9-7E4C-D2C2BAB3EF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5833" b="-2298"/>
          <a:stretch>
            <a:fillRect/>
          </a:stretch>
        </p:blipFill>
        <p:spPr>
          <a:xfrm>
            <a:off x="5685507" y="6300477"/>
            <a:ext cx="3027617" cy="40843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969C1D3-0B51-C65F-EF40-98DA05CD8E82}"/>
              </a:ext>
            </a:extLst>
          </p:cNvPr>
          <p:cNvCxnSpPr>
            <a:cxnSpLocks/>
          </p:cNvCxnSpPr>
          <p:nvPr/>
        </p:nvCxnSpPr>
        <p:spPr>
          <a:xfrm flipH="1">
            <a:off x="4343400" y="6477000"/>
            <a:ext cx="1219200" cy="0"/>
          </a:xfrm>
          <a:prstGeom prst="straightConnector1">
            <a:avLst/>
          </a:prstGeom>
          <a:ln w="762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591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63696-6E2F-3E4C-A23C-BDB53EE3B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7DABB36-2EB8-49C5-ABF3-EDEE21AC0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Two-way &amp; Three-way Holdout</a:t>
            </a:r>
          </a:p>
        </p:txBody>
      </p:sp>
      <p:pic>
        <p:nvPicPr>
          <p:cNvPr id="3" name="Picture 2" descr="A diagram of a data processing process&#10;&#10;AI-generated content may be incorrect.">
            <a:extLst>
              <a:ext uri="{FF2B5EF4-FFF2-40B4-BE49-F238E27FC236}">
                <a16:creationId xmlns:a16="http://schemas.microsoft.com/office/drawing/2014/main" id="{35513134-A0D0-E7B5-6122-EAA74DC4F6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828800"/>
            <a:ext cx="571500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045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EFCF5-7D9B-6999-8FF4-F218BB906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E63C346-9B00-5E70-62CC-AB6773143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0378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Two-way Holdout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F66947-84FC-BFCE-93A7-BE76A6CF4A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440242" y="2590800"/>
            <a:ext cx="8263515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474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093F5-E01A-8E95-C049-2615B4E94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A9AA6B9-F75D-DA26-CB56-570F9CA8BE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7500"/>
          <a:stretch>
            <a:fillRect/>
          </a:stretch>
        </p:blipFill>
        <p:spPr>
          <a:xfrm>
            <a:off x="703428" y="1523999"/>
            <a:ext cx="4841543" cy="512560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FEAB8AE-92F4-D594-1BF8-6F112B187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0378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Two-way Holdout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733C643-5391-210C-C32F-440359295431}"/>
              </a:ext>
            </a:extLst>
          </p:cNvPr>
          <p:cNvCxnSpPr/>
          <p:nvPr/>
        </p:nvCxnSpPr>
        <p:spPr>
          <a:xfrm>
            <a:off x="1981200" y="1828800"/>
            <a:ext cx="1143000" cy="0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7B5AF1-5D3A-2BF4-A213-85B968C97758}"/>
              </a:ext>
            </a:extLst>
          </p:cNvPr>
          <p:cNvCxnSpPr>
            <a:cxnSpLocks/>
          </p:cNvCxnSpPr>
          <p:nvPr/>
        </p:nvCxnSpPr>
        <p:spPr>
          <a:xfrm>
            <a:off x="2209800" y="5334000"/>
            <a:ext cx="1371600" cy="0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3488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AE716-4CAB-4A1B-AA98-5CB391EEA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59BCF1F-C2EA-A9BC-6E72-DAF579E26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Decision Trees</a:t>
            </a:r>
          </a:p>
        </p:txBody>
      </p:sp>
      <p:pic>
        <p:nvPicPr>
          <p:cNvPr id="5" name="Picture 4" descr="A diagram of a drug&#10;&#10;AI-generated content may be incorrect.">
            <a:extLst>
              <a:ext uri="{FF2B5EF4-FFF2-40B4-BE49-F238E27FC236}">
                <a16:creationId xmlns:a16="http://schemas.microsoft.com/office/drawing/2014/main" id="{0F79C701-937F-5094-4271-5B9025B41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443819"/>
            <a:ext cx="3223896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953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4C1C8-2358-49F2-A8DD-963DFB183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0C0DAA9-5A68-406D-94F6-3BAEF6FD4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K-Fold Cross Validation</a:t>
            </a:r>
          </a:p>
        </p:txBody>
      </p:sp>
      <p:pic>
        <p:nvPicPr>
          <p:cNvPr id="3" name="Picture 2" descr="A diagram of a test&#10;&#10;AI-generated content may be incorrect.">
            <a:extLst>
              <a:ext uri="{FF2B5EF4-FFF2-40B4-BE49-F238E27FC236}">
                <a16:creationId xmlns:a16="http://schemas.microsoft.com/office/drawing/2014/main" id="{2B0F900D-1867-0DD5-4D7B-4CB16B852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417" y="1389797"/>
            <a:ext cx="7227166" cy="49792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A251D3-95A5-E444-C31E-094AFBB77038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dirty="0"/>
              <a:t>Source:  </a:t>
            </a:r>
            <a:r>
              <a:rPr lang="en-US" sz="1400" dirty="0">
                <a:hlinkClick r:id="rId3"/>
              </a:rPr>
              <a:t>https://heartbeat.comet.ml/the-best-way-of-splitting-data-for-machine-learning-54c2f44cf409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4103058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7AAFA-E8DF-F59A-F07D-0D1342A1B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BCBBAC3-BD09-F429-B134-E91D6E32B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K-Fold Cross Validation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6BB496-ACBA-E75C-A66F-155E546C96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333"/>
          <a:stretch>
            <a:fillRect/>
          </a:stretch>
        </p:blipFill>
        <p:spPr>
          <a:xfrm>
            <a:off x="1143000" y="1524000"/>
            <a:ext cx="4339166" cy="4953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4ABB1D-3090-74D9-2D9E-21BFF090BB41}"/>
              </a:ext>
            </a:extLst>
          </p:cNvPr>
          <p:cNvCxnSpPr>
            <a:cxnSpLocks/>
          </p:cNvCxnSpPr>
          <p:nvPr/>
        </p:nvCxnSpPr>
        <p:spPr>
          <a:xfrm>
            <a:off x="2286000" y="1828800"/>
            <a:ext cx="381000" cy="0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A67BB5-87F3-A2E0-94B3-7A1FFBA8B520}"/>
              </a:ext>
            </a:extLst>
          </p:cNvPr>
          <p:cNvCxnSpPr>
            <a:cxnSpLocks/>
          </p:cNvCxnSpPr>
          <p:nvPr/>
        </p:nvCxnSpPr>
        <p:spPr>
          <a:xfrm>
            <a:off x="2438400" y="5334000"/>
            <a:ext cx="1371600" cy="0"/>
          </a:xfrm>
          <a:prstGeom prst="line">
            <a:avLst/>
          </a:prstGeom>
          <a:ln w="635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005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C286B-F64B-780C-B65B-9B1E24CA6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8032D0B-4885-B0C0-A6FF-F8167260E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K-Fold Cross Validation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2DF67-06CE-9C3C-BF4A-D32ADF98AC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8333"/>
          <a:stretch>
            <a:fillRect/>
          </a:stretch>
        </p:blipFill>
        <p:spPr>
          <a:xfrm>
            <a:off x="386372" y="1752600"/>
            <a:ext cx="8371255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6549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D2DBD-603A-0502-D048-0C5BF0960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214FD48-729E-4033-7983-CED895771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K-Fold Cross Validation</a:t>
            </a:r>
          </a:p>
        </p:txBody>
      </p:sp>
      <p:pic>
        <p:nvPicPr>
          <p:cNvPr id="3" name="Picture 2" descr="A diagram of a tree&#10;&#10;AI-generated content may be incorrect.">
            <a:extLst>
              <a:ext uri="{FF2B5EF4-FFF2-40B4-BE49-F238E27FC236}">
                <a16:creationId xmlns:a16="http://schemas.microsoft.com/office/drawing/2014/main" id="{73E9A644-B47A-58D2-45B9-74FE92BBB7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23" y="1371600"/>
            <a:ext cx="5935554" cy="535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3696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CD7EF-BDA3-9C3B-A79D-563DA0295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54BDEB0-7E9B-D742-3E87-CD4AD0EC8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K-Fold Cross Validation</a:t>
            </a:r>
          </a:p>
        </p:txBody>
      </p:sp>
      <p:pic>
        <p:nvPicPr>
          <p:cNvPr id="3" name="Picture 2" descr="A diagram of a tree&#10;&#10;AI-generated content may be incorrect.">
            <a:extLst>
              <a:ext uri="{FF2B5EF4-FFF2-40B4-BE49-F238E27FC236}">
                <a16:creationId xmlns:a16="http://schemas.microsoft.com/office/drawing/2014/main" id="{BD5AC143-986D-0838-D35A-2657919EBB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23" y="1371600"/>
            <a:ext cx="5935554" cy="535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14531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57A85-3458-0AA0-7D51-CCF8A85F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38" y="609600"/>
            <a:ext cx="8229600" cy="838200"/>
          </a:xfrm>
        </p:spPr>
        <p:txBody>
          <a:bodyPr/>
          <a:lstStyle/>
          <a:p>
            <a:r>
              <a:rPr lang="en-US" dirty="0"/>
              <a:t>Hyperparameter Tuning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5B4300-253A-DBE0-AF68-087CE4649A3F}"/>
              </a:ext>
            </a:extLst>
          </p:cNvPr>
          <p:cNvSpPr txBox="1"/>
          <p:nvPr/>
        </p:nvSpPr>
        <p:spPr>
          <a:xfrm>
            <a:off x="228600" y="1752600"/>
            <a:ext cx="8763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h2oml </a:t>
            </a:r>
            <a:r>
              <a:rPr lang="en-US" dirty="0" err="1">
                <a:latin typeface="Lucida Console" panose="020B0609040504020204" pitchFamily="49" charset="0"/>
              </a:rPr>
              <a:t>rfbinclass</a:t>
            </a:r>
            <a:r>
              <a:rPr lang="en-US" dirty="0">
                <a:latin typeface="Lucida Console" panose="020B0609040504020204" pitchFamily="49" charset="0"/>
              </a:rPr>
              <a:t> remission drug1 drug2 age brca1 brca2,  ///</a:t>
            </a:r>
          </a:p>
          <a:p>
            <a:r>
              <a:rPr lang="en-US" dirty="0">
                <a:latin typeface="Lucida Console" panose="020B0609040504020204" pitchFamily="49" charset="0"/>
              </a:rPr>
              <a:t>                 </a:t>
            </a:r>
            <a:r>
              <a:rPr lang="en-US" dirty="0" err="1">
                <a:latin typeface="Lucida Console" panose="020B0609040504020204" pitchFamily="49" charset="0"/>
              </a:rPr>
              <a:t>validframe</a:t>
            </a:r>
            <a:r>
              <a:rPr lang="en-US" dirty="0">
                <a:latin typeface="Lucida Console" panose="020B0609040504020204" pitchFamily="49" charset="0"/>
              </a:rPr>
              <a:t>(valid) h2orseed(19)          ///</a:t>
            </a:r>
          </a:p>
          <a:p>
            <a:r>
              <a:rPr lang="en-US" dirty="0">
                <a:latin typeface="Lucida Console" panose="020B0609040504020204" pitchFamily="49" charset="0"/>
              </a:rPr>
              <a:t>                 </a:t>
            </a:r>
            <a:r>
              <a:rPr lang="en-US" b="1" dirty="0" err="1">
                <a:solidFill>
                  <a:srgbClr val="FF0000"/>
                </a:solidFill>
                <a:latin typeface="Lucida Console" panose="020B0609040504020204" pitchFamily="49" charset="0"/>
              </a:rPr>
              <a:t>ntrees</a:t>
            </a:r>
            <a:r>
              <a:rPr lang="en-US" b="1" dirty="0">
                <a:solidFill>
                  <a:srgbClr val="FF0000"/>
                </a:solidFill>
                <a:latin typeface="Lucida Console" panose="020B0609040504020204" pitchFamily="49" charset="0"/>
              </a:rPr>
              <a:t>(25(25)200)                       </a:t>
            </a:r>
            <a:r>
              <a:rPr lang="en-US" dirty="0">
                <a:latin typeface="Lucida Console" panose="020B0609040504020204" pitchFamily="49" charset="0"/>
              </a:rPr>
              <a:t>///</a:t>
            </a:r>
          </a:p>
          <a:p>
            <a:r>
              <a:rPr lang="en-US" dirty="0">
                <a:latin typeface="Lucida Console" panose="020B0609040504020204" pitchFamily="49" charset="0"/>
              </a:rPr>
              <a:t>                 </a:t>
            </a:r>
            <a:r>
              <a:rPr lang="en-US" b="1" dirty="0" err="1">
                <a:solidFill>
                  <a:srgbClr val="FF0000"/>
                </a:solidFill>
                <a:latin typeface="Lucida Console" panose="020B0609040504020204" pitchFamily="49" charset="0"/>
              </a:rPr>
              <a:t>maxdepth</a:t>
            </a:r>
            <a:r>
              <a:rPr lang="en-US" b="1" dirty="0">
                <a:solidFill>
                  <a:srgbClr val="FF0000"/>
                </a:solidFill>
                <a:latin typeface="Lucida Console" panose="020B0609040504020204" pitchFamily="49" charset="0"/>
              </a:rPr>
              <a:t>(3(3)12)                        </a:t>
            </a:r>
            <a:r>
              <a:rPr lang="en-US" dirty="0">
                <a:latin typeface="Lucida Console" panose="020B0609040504020204" pitchFamily="49" charset="0"/>
              </a:rPr>
              <a:t>///</a:t>
            </a:r>
          </a:p>
          <a:p>
            <a:r>
              <a:rPr lang="en-US" dirty="0">
                <a:latin typeface="Lucida Console" panose="020B0609040504020204" pitchFamily="49" charset="0"/>
              </a:rPr>
              <a:t>                 </a:t>
            </a:r>
            <a:r>
              <a:rPr lang="en-US" b="1" dirty="0">
                <a:solidFill>
                  <a:srgbClr val="0000FF"/>
                </a:solidFill>
                <a:latin typeface="Lucida Console" panose="020B0609040504020204" pitchFamily="49" charset="0"/>
              </a:rPr>
              <a:t>tune(metric(</a:t>
            </a:r>
            <a:r>
              <a:rPr lang="en-US" b="1" dirty="0" err="1">
                <a:solidFill>
                  <a:srgbClr val="0000FF"/>
                </a:solidFill>
                <a:latin typeface="Lucida Console" panose="020B0609040504020204" pitchFamily="49" charset="0"/>
              </a:rPr>
              <a:t>auc</a:t>
            </a:r>
            <a:r>
              <a:rPr lang="en-US" b="1" dirty="0">
                <a:solidFill>
                  <a:srgbClr val="0000FF"/>
                </a:solidFill>
                <a:latin typeface="Lucida Console" panose="020B0609040504020204" pitchFamily="49" charset="0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21903231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C1AE8-E79E-6B7A-869C-02AF01410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452079-A316-F93C-FBDE-B122F02951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8211"/>
          <a:stretch>
            <a:fillRect/>
          </a:stretch>
        </p:blipFill>
        <p:spPr>
          <a:xfrm>
            <a:off x="838200" y="762000"/>
            <a:ext cx="4786857" cy="59435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0B64CA-C214-8667-057A-53230FE9FB67}"/>
              </a:ext>
            </a:extLst>
          </p:cNvPr>
          <p:cNvSpPr/>
          <p:nvPr/>
        </p:nvSpPr>
        <p:spPr>
          <a:xfrm>
            <a:off x="695424" y="3048000"/>
            <a:ext cx="4786857" cy="914400"/>
          </a:xfrm>
          <a:prstGeom prst="rect">
            <a:avLst/>
          </a:prstGeom>
          <a:noFill/>
          <a:ln w="508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7658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D1886-42E9-3353-9B30-831C3B953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1B4CC-8A2E-EC3E-A007-D74D34E72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38" y="609600"/>
            <a:ext cx="8229600" cy="838200"/>
          </a:xfrm>
        </p:spPr>
        <p:txBody>
          <a:bodyPr/>
          <a:lstStyle/>
          <a:p>
            <a:r>
              <a:rPr lang="en-US" dirty="0"/>
              <a:t>Hyperparameter Tuning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4A53EB-65E2-3100-3369-6C8DE97BAA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0000"/>
          <a:stretch>
            <a:fillRect/>
          </a:stretch>
        </p:blipFill>
        <p:spPr>
          <a:xfrm>
            <a:off x="838200" y="1981200"/>
            <a:ext cx="5027981" cy="3962400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2FFEA48D-5B00-6E5A-C6DD-BCF8E6A67A63}"/>
              </a:ext>
            </a:extLst>
          </p:cNvPr>
          <p:cNvSpPr/>
          <p:nvPr/>
        </p:nvSpPr>
        <p:spPr>
          <a:xfrm>
            <a:off x="5376977" y="3352800"/>
            <a:ext cx="978408" cy="484632"/>
          </a:xfrm>
          <a:prstGeom prst="lef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246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538BC-0E97-1F8C-F8E0-7DB4E299C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92E22-C343-6268-F097-34D539C3C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38" y="609600"/>
            <a:ext cx="8229600" cy="838200"/>
          </a:xfrm>
        </p:spPr>
        <p:txBody>
          <a:bodyPr/>
          <a:lstStyle/>
          <a:p>
            <a:r>
              <a:rPr lang="en-US" dirty="0"/>
              <a:t>Hyperparameter Tuning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A96B8-AF2E-5D70-7DBF-16D80BDB7D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667"/>
          <a:stretch>
            <a:fillRect/>
          </a:stretch>
        </p:blipFill>
        <p:spPr>
          <a:xfrm>
            <a:off x="1219200" y="1676400"/>
            <a:ext cx="4648200" cy="487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5990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55331-619A-02D7-C4B2-94F215047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4214F53-7B47-E064-1022-BBA49C3BA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Compare Models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308B9B-AB91-56D0-739C-CD5911E57F37}"/>
              </a:ext>
            </a:extLst>
          </p:cNvPr>
          <p:cNvSpPr txBox="1"/>
          <p:nvPr/>
        </p:nvSpPr>
        <p:spPr>
          <a:xfrm>
            <a:off x="457200" y="1859340"/>
            <a:ext cx="85344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Lucida Console" panose="020B0609040504020204" pitchFamily="49" charset="0"/>
              </a:rPr>
              <a:t>h2oml </a:t>
            </a:r>
            <a:r>
              <a:rPr lang="en-US" sz="1600" dirty="0" err="1">
                <a:latin typeface="Lucida Console" panose="020B0609040504020204" pitchFamily="49" charset="0"/>
              </a:rPr>
              <a:t>rfbinclass</a:t>
            </a:r>
            <a:r>
              <a:rPr lang="en-US" sz="1600" dirty="0">
                <a:latin typeface="Lucida Console" panose="020B0609040504020204" pitchFamily="49" charset="0"/>
              </a:rPr>
              <a:t> remission drug1 drug2 age brca1 brca2,   ///</a:t>
            </a:r>
          </a:p>
          <a:p>
            <a:r>
              <a:rPr lang="en-US" sz="1600" dirty="0">
                <a:latin typeface="Lucida Console" panose="020B0609040504020204" pitchFamily="49" charset="0"/>
              </a:rPr>
              <a:t>                 cv(5) </a:t>
            </a:r>
            <a:r>
              <a:rPr lang="en-US" sz="1600" dirty="0" err="1">
                <a:latin typeface="Lucida Console" panose="020B0609040504020204" pitchFamily="49" charset="0"/>
              </a:rPr>
              <a:t>maxdepth</a:t>
            </a:r>
            <a:r>
              <a:rPr lang="en-US" sz="1600" dirty="0">
                <a:latin typeface="Lucida Console" panose="020B0609040504020204" pitchFamily="49" charset="0"/>
              </a:rPr>
              <a:t>(3) </a:t>
            </a:r>
            <a:r>
              <a:rPr lang="en-US" sz="1600" dirty="0" err="1">
                <a:latin typeface="Lucida Console" panose="020B0609040504020204" pitchFamily="49" charset="0"/>
              </a:rPr>
              <a:t>ntrees</a:t>
            </a:r>
            <a:r>
              <a:rPr lang="en-US" sz="1600" dirty="0">
                <a:latin typeface="Lucida Console" panose="020B0609040504020204" pitchFamily="49" charset="0"/>
              </a:rPr>
              <a:t>(25) h2orseed(19) </a:t>
            </a:r>
          </a:p>
          <a:p>
            <a:r>
              <a:rPr lang="en-US" sz="16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h2omlest store RF</a:t>
            </a:r>
          </a:p>
          <a:p>
            <a:endParaRPr lang="en-US" sz="1600" dirty="0">
              <a:latin typeface="Lucida Console" panose="020B0609040504020204" pitchFamily="49" charset="0"/>
            </a:endParaRPr>
          </a:p>
          <a:p>
            <a:endParaRPr lang="en-US" sz="1600" dirty="0">
              <a:latin typeface="Lucida Console" panose="020B0609040504020204" pitchFamily="49" charset="0"/>
            </a:endParaRPr>
          </a:p>
          <a:p>
            <a:r>
              <a:rPr lang="en-US" sz="1600" dirty="0">
                <a:latin typeface="Lucida Console" panose="020B0609040504020204" pitchFamily="49" charset="0"/>
              </a:rPr>
              <a:t>h2oml </a:t>
            </a:r>
            <a:r>
              <a:rPr lang="en-US" sz="1600" dirty="0" err="1">
                <a:latin typeface="Lucida Console" panose="020B0609040504020204" pitchFamily="49" charset="0"/>
              </a:rPr>
              <a:t>gbbinclass</a:t>
            </a:r>
            <a:r>
              <a:rPr lang="en-US" sz="1600" dirty="0">
                <a:latin typeface="Lucida Console" panose="020B0609040504020204" pitchFamily="49" charset="0"/>
              </a:rPr>
              <a:t> remission drug1 drug2 age brca1 brca2,   ///</a:t>
            </a:r>
          </a:p>
          <a:p>
            <a:r>
              <a:rPr lang="en-US" sz="1600" dirty="0">
                <a:latin typeface="Lucida Console" panose="020B0609040504020204" pitchFamily="49" charset="0"/>
              </a:rPr>
              <a:t>                 cv(5) </a:t>
            </a:r>
            <a:r>
              <a:rPr lang="en-US" sz="1600" dirty="0" err="1">
                <a:latin typeface="Lucida Console" panose="020B0609040504020204" pitchFamily="49" charset="0"/>
              </a:rPr>
              <a:t>maxdepth</a:t>
            </a:r>
            <a:r>
              <a:rPr lang="en-US" sz="1600" dirty="0">
                <a:latin typeface="Lucida Console" panose="020B0609040504020204" pitchFamily="49" charset="0"/>
              </a:rPr>
              <a:t>(3) </a:t>
            </a:r>
            <a:r>
              <a:rPr lang="en-US" sz="1600" dirty="0" err="1">
                <a:latin typeface="Lucida Console" panose="020B0609040504020204" pitchFamily="49" charset="0"/>
              </a:rPr>
              <a:t>ntrees</a:t>
            </a:r>
            <a:r>
              <a:rPr lang="en-US" sz="1600" dirty="0">
                <a:latin typeface="Lucida Console" panose="020B0609040504020204" pitchFamily="49" charset="0"/>
              </a:rPr>
              <a:t>(25) h2orseed(19)</a:t>
            </a:r>
          </a:p>
          <a:p>
            <a:r>
              <a:rPr lang="en-US" sz="16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h2omlest store GBM </a:t>
            </a:r>
          </a:p>
          <a:p>
            <a:endParaRPr lang="en-US" sz="1600" dirty="0">
              <a:latin typeface="Lucida Console" panose="020B0609040504020204" pitchFamily="49" charset="0"/>
            </a:endParaRPr>
          </a:p>
          <a:p>
            <a:endParaRPr lang="en-US" sz="1600" dirty="0">
              <a:latin typeface="Lucida Console" panose="020B0609040504020204" pitchFamily="49" charset="0"/>
            </a:endParaRPr>
          </a:p>
          <a:p>
            <a:r>
              <a:rPr lang="en-US" sz="1600" b="1" dirty="0">
                <a:solidFill>
                  <a:srgbClr val="0000FF"/>
                </a:solidFill>
                <a:latin typeface="Lucida Console" panose="020B0609040504020204" pitchFamily="49" charset="0"/>
              </a:rPr>
              <a:t>h2omlgraph roc, models(RF GBM)</a:t>
            </a:r>
          </a:p>
        </p:txBody>
      </p:sp>
    </p:spTree>
    <p:extLst>
      <p:ext uri="{BB962C8B-B14F-4D97-AF65-F5344CB8AC3E}">
        <p14:creationId xmlns:p14="http://schemas.microsoft.com/office/powerpoint/2010/main" val="20478811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2B3AE-C02D-5084-506A-3950A8B99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6702CB6-7046-AC51-DCDC-E5D1C670D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ROC Curves</a:t>
            </a:r>
          </a:p>
        </p:txBody>
      </p:sp>
      <p:pic>
        <p:nvPicPr>
          <p:cNvPr id="4" name="Picture 3" descr="A graph of a diagram&#10;&#10;AI-generated content may be incorrect.">
            <a:extLst>
              <a:ext uri="{FF2B5EF4-FFF2-40B4-BE49-F238E27FC236}">
                <a16:creationId xmlns:a16="http://schemas.microsoft.com/office/drawing/2014/main" id="{8EBF890F-98F0-5F51-CD32-7C8DC2DE88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66" y="2286000"/>
            <a:ext cx="7450667" cy="4191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F86E11-7B40-F5E5-248E-4FD7E596D490}"/>
              </a:ext>
            </a:extLst>
          </p:cNvPr>
          <p:cNvSpPr txBox="1"/>
          <p:nvPr/>
        </p:nvSpPr>
        <p:spPr>
          <a:xfrm>
            <a:off x="533400" y="1752600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. h2omlgraph roc, models(RF GBM)</a:t>
            </a:r>
          </a:p>
        </p:txBody>
      </p:sp>
    </p:spTree>
    <p:extLst>
      <p:ext uri="{BB962C8B-B14F-4D97-AF65-F5344CB8AC3E}">
        <p14:creationId xmlns:p14="http://schemas.microsoft.com/office/powerpoint/2010/main" val="62722394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FBB49-D5E3-2A59-BD94-408455CEC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14400"/>
          </a:xfrm>
        </p:spPr>
        <p:txBody>
          <a:bodyPr/>
          <a:lstStyle/>
          <a:p>
            <a:r>
              <a:rPr lang="en-US" dirty="0"/>
              <a:t>Goodness of Fit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786B0E-B76D-787C-6D4C-3B4F2BF77E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7500"/>
          <a:stretch>
            <a:fillRect/>
          </a:stretch>
        </p:blipFill>
        <p:spPr>
          <a:xfrm>
            <a:off x="1066800" y="1752600"/>
            <a:ext cx="5319592" cy="478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6257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097BA-E637-2C2D-BCA4-CB833058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B81AC7D-6820-732A-5D97-2267C810C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Confusion Matrix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9BD61C-071F-8C87-BDE4-A9C17458B7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666"/>
          <a:stretch>
            <a:fillRect/>
          </a:stretch>
        </p:blipFill>
        <p:spPr>
          <a:xfrm>
            <a:off x="645576" y="2209800"/>
            <a:ext cx="7852847" cy="3259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84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7CFDF-F5AE-37B7-BD54-2982CBC9A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r>
              <a:rPr lang="en-US" dirty="0"/>
              <a:t>Explaining Predictions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16D62-A134-426F-2024-72EB9EAE1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081" y="1676400"/>
            <a:ext cx="8229600" cy="4572000"/>
          </a:xfrm>
        </p:spPr>
        <p:txBody>
          <a:bodyPr>
            <a:normAutofit lnSpcReduction="10000"/>
          </a:bodyPr>
          <a:lstStyle/>
          <a:p>
            <a:r>
              <a:rPr lang="en-US" sz="2800" b="1" u="sng" dirty="0"/>
              <a:t>Global models </a:t>
            </a:r>
            <a:r>
              <a:rPr lang="en-US" sz="2800" dirty="0"/>
              <a:t>describe the average behavior of a machine learning model</a:t>
            </a:r>
          </a:p>
          <a:p>
            <a:pPr lvl="1"/>
            <a:r>
              <a:rPr lang="en-US" sz="2400" dirty="0"/>
              <a:t>Variable importance</a:t>
            </a:r>
          </a:p>
          <a:p>
            <a:pPr lvl="1"/>
            <a:r>
              <a:rPr lang="en-US" sz="2400" dirty="0"/>
              <a:t>Global surrogate models (simple interpretable models approximating machine learning predictions)</a:t>
            </a:r>
          </a:p>
          <a:p>
            <a:pPr lvl="1"/>
            <a:r>
              <a:rPr lang="en-US" sz="2400" dirty="0"/>
              <a:t>PDPs</a:t>
            </a:r>
          </a:p>
          <a:p>
            <a:r>
              <a:rPr lang="en-US" sz="2800" b="1" u="sng" dirty="0"/>
              <a:t>Local models </a:t>
            </a:r>
            <a:r>
              <a:rPr lang="en-US" sz="2800" dirty="0"/>
              <a:t>explain individual predictions by approximating the model's behavior for a single observation.</a:t>
            </a:r>
          </a:p>
          <a:p>
            <a:pPr lvl="1"/>
            <a:r>
              <a:rPr lang="en-US" sz="2400" dirty="0"/>
              <a:t>ICE curves</a:t>
            </a:r>
          </a:p>
          <a:p>
            <a:pPr lvl="1"/>
            <a:r>
              <a:rPr lang="en-US" sz="2400" dirty="0"/>
              <a:t>SHAP values</a:t>
            </a:r>
          </a:p>
        </p:txBody>
      </p:sp>
    </p:spTree>
    <p:extLst>
      <p:ext uri="{BB962C8B-B14F-4D97-AF65-F5344CB8AC3E}">
        <p14:creationId xmlns:p14="http://schemas.microsoft.com/office/powerpoint/2010/main" val="420382481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8D620-87AD-3E39-1EAD-B677D23C3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EC9FAA8-E918-237E-AE54-D235159C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>
            <a:normAutofit/>
          </a:bodyPr>
          <a:lstStyle/>
          <a:p>
            <a:r>
              <a:rPr lang="en-US" dirty="0"/>
              <a:t>Variable Importance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2B9DFE-CD17-ECE3-62EB-89DDE9136582}"/>
              </a:ext>
            </a:extLst>
          </p:cNvPr>
          <p:cNvSpPr txBox="1"/>
          <p:nvPr/>
        </p:nvSpPr>
        <p:spPr>
          <a:xfrm>
            <a:off x="0" y="1301921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. h2omlgraph </a:t>
            </a:r>
            <a:r>
              <a:rPr lang="en-US" sz="2400" dirty="0" err="1"/>
              <a:t>varimp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0B7762-6EE1-E09F-FCDB-094C40AF91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8097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EEC77-8188-656E-6C63-243E32EF0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838200"/>
          </a:xfrm>
        </p:spPr>
        <p:txBody>
          <a:bodyPr/>
          <a:lstStyle/>
          <a:p>
            <a:r>
              <a:rPr lang="en-US" dirty="0"/>
              <a:t>Global Surrogate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E50332-81D5-7A41-FCDC-6FFC8F56F670}"/>
              </a:ext>
            </a:extLst>
          </p:cNvPr>
          <p:cNvSpPr txBox="1"/>
          <p:nvPr/>
        </p:nvSpPr>
        <p:spPr>
          <a:xfrm>
            <a:off x="304800" y="1466335"/>
            <a:ext cx="8534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Lucida Console" panose="020B0609040504020204" pitchFamily="49" charset="0"/>
              </a:rPr>
              <a:t>h2oml </a:t>
            </a:r>
            <a:r>
              <a:rPr lang="en-US" dirty="0" err="1">
                <a:latin typeface="Lucida Console" panose="020B0609040504020204" pitchFamily="49" charset="0"/>
              </a:rPr>
              <a:t>rfbinclass</a:t>
            </a:r>
            <a:r>
              <a:rPr lang="en-US" dirty="0">
                <a:latin typeface="Lucida Console" panose="020B0609040504020204" pitchFamily="49" charset="0"/>
              </a:rPr>
              <a:t> remission drug1 drug2 age brca1 brca2, ///</a:t>
            </a:r>
          </a:p>
          <a:p>
            <a:r>
              <a:rPr lang="en-US" dirty="0">
                <a:latin typeface="Lucida Console" panose="020B0609040504020204" pitchFamily="49" charset="0"/>
              </a:rPr>
              <a:t>                 </a:t>
            </a:r>
            <a:r>
              <a:rPr lang="en-US" b="1" dirty="0" err="1">
                <a:solidFill>
                  <a:srgbClr val="FF0000"/>
                </a:solidFill>
                <a:latin typeface="Lucida Console" panose="020B0609040504020204" pitchFamily="49" charset="0"/>
              </a:rPr>
              <a:t>ntrees</a:t>
            </a:r>
            <a:r>
              <a:rPr lang="en-US" b="1" dirty="0">
                <a:solidFill>
                  <a:srgbClr val="FF0000"/>
                </a:solidFill>
                <a:latin typeface="Lucida Console" panose="020B0609040504020204" pitchFamily="49" charset="0"/>
              </a:rPr>
              <a:t>(1)</a:t>
            </a:r>
            <a:r>
              <a:rPr lang="en-US" dirty="0">
                <a:latin typeface="Lucida Console" panose="020B0609040504020204" pitchFamily="49" charset="0"/>
              </a:rPr>
              <a:t> </a:t>
            </a:r>
            <a:r>
              <a:rPr lang="en-US" dirty="0" err="1">
                <a:latin typeface="Lucida Console" panose="020B0609040504020204" pitchFamily="49" charset="0"/>
              </a:rPr>
              <a:t>maxdepth</a:t>
            </a:r>
            <a:r>
              <a:rPr lang="en-US" dirty="0">
                <a:latin typeface="Lucida Console" panose="020B0609040504020204" pitchFamily="49" charset="0"/>
              </a:rPr>
              <a:t>(3) h2orseed(19)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9973DD-A13F-5DAD-94F3-00F25AAB8C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6000"/>
            <a:ext cx="7620000" cy="442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2137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51482-0185-85FA-B748-A38021FE0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2E354-3F82-F851-CB5F-1DCEA7EAE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838200"/>
          </a:xfrm>
        </p:spPr>
        <p:txBody>
          <a:bodyPr/>
          <a:lstStyle/>
          <a:p>
            <a:r>
              <a:rPr lang="en-US" dirty="0"/>
              <a:t>Partial Dependence Plot (PDP)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2B2EE9-B162-DF66-8DAF-BC66EB5F30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259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F5C51-39BC-6BD1-B083-3C4F4461F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ED43-0643-A4E0-0333-28CAF0714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838200"/>
          </a:xfrm>
        </p:spPr>
        <p:txBody>
          <a:bodyPr/>
          <a:lstStyle/>
          <a:p>
            <a:r>
              <a:rPr lang="en-US" dirty="0"/>
              <a:t>SHAP Plot for Observation 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527D9A-45B1-CD83-2F40-7ADCFF4B20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360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8F6F4-8A73-E8D2-33B7-14DE37085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C4B1D-0D94-59E3-F8C0-052FF03CD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838200"/>
          </a:xfrm>
        </p:spPr>
        <p:txBody>
          <a:bodyPr/>
          <a:lstStyle/>
          <a:p>
            <a:r>
              <a:rPr lang="en-US" dirty="0"/>
              <a:t>SHAP Summary Plot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074843-6D86-9E7A-225C-70708C1A92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9350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7D13D-125B-E59A-F154-39CF82760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8056C-7332-4BF2-3D47-6B8339C6B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2DEEBF-0278-D48F-CAB5-FAF88A7D9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9131"/>
            <a:ext cx="8610600" cy="5258937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  <a:p>
            <a:r>
              <a:rPr lang="en-US" dirty="0"/>
              <a:t>Download and Setup H2O and </a:t>
            </a:r>
            <a:r>
              <a:rPr lang="en-US" dirty="0" err="1"/>
              <a:t>Graphviz</a:t>
            </a:r>
            <a:endParaRPr lang="en-US" dirty="0"/>
          </a:p>
          <a:p>
            <a:r>
              <a:rPr lang="en-US" dirty="0"/>
              <a:t>Modeling Drug Treatment With Random Forests and Gradient Boosting Machines</a:t>
            </a:r>
          </a:p>
          <a:p>
            <a:r>
              <a:rPr lang="en-US" dirty="0"/>
              <a:t>Stata Commands for ChatGPT, Claude, Gemini, and Grok</a:t>
            </a:r>
          </a:p>
          <a:p>
            <a:r>
              <a:rPr lang="en-US" dirty="0"/>
              <a:t>References</a:t>
            </a:r>
          </a:p>
          <a:p>
            <a:pPr marL="0" indent="0">
              <a:buNone/>
            </a:pP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2" descr="C:\Users\jch\AppData\Local\Microsoft\Windows\Temporary Internet Files\Content.IE5\2DNZ2GGT\green-check[1].gif">
            <a:extLst>
              <a:ext uri="{FF2B5EF4-FFF2-40B4-BE49-F238E27FC236}">
                <a16:creationId xmlns:a16="http://schemas.microsoft.com/office/drawing/2014/main" id="{0CF36CB5-4490-E84A-C4D0-385FF6A01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2" y="1550272"/>
            <a:ext cx="285750" cy="26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jch\AppData\Local\Microsoft\Windows\Temporary Internet Files\Content.IE5\2DNZ2GGT\green-check[1].gif">
            <a:extLst>
              <a:ext uri="{FF2B5EF4-FFF2-40B4-BE49-F238E27FC236}">
                <a16:creationId xmlns:a16="http://schemas.microsoft.com/office/drawing/2014/main" id="{C85693BB-E673-A6D2-EB7F-A3AFF3E38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22" y="2133661"/>
            <a:ext cx="285750" cy="26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ch\AppData\Local\Microsoft\Windows\Temporary Internet Files\Content.IE5\2DNZ2GGT\green-check[1].gif">
            <a:extLst>
              <a:ext uri="{FF2B5EF4-FFF2-40B4-BE49-F238E27FC236}">
                <a16:creationId xmlns:a16="http://schemas.microsoft.com/office/drawing/2014/main" id="{E113EF4C-C750-9E57-7758-DE6DC221D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59" y="2757888"/>
            <a:ext cx="285750" cy="26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29991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DF9C8-E7AD-0651-64AE-20C11CAC5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AAF7ED9-C54B-FEDB-3920-B8583B492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2964"/>
            <a:ext cx="9144000" cy="804836"/>
          </a:xfrm>
        </p:spPr>
        <p:txBody>
          <a:bodyPr/>
          <a:lstStyle/>
          <a:p>
            <a:r>
              <a:rPr lang="en-US" dirty="0"/>
              <a:t>Stata and Artificial Intelligence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CA1754-95C3-3D97-8371-15AA9F186F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833"/>
          <a:stretch>
            <a:fillRect/>
          </a:stretch>
        </p:blipFill>
        <p:spPr>
          <a:xfrm>
            <a:off x="1066801" y="1447800"/>
            <a:ext cx="4734292" cy="4953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D84C7B-3371-CABF-4305-E670EEFFD169}"/>
              </a:ext>
            </a:extLst>
          </p:cNvPr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>
                <a:hlinkClick r:id="rId3"/>
              </a:rPr>
              <a:t>https://blog.stata.com/2025/10/07/stata-commands-to-run-chatgpt-claude-gemini-and-grok/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16545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1164134"/>
            <a:ext cx="8153400" cy="5262979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chatgpt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rclass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version 19.5 // (or version 19 if you do not have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StataNow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display ""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python: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query_openai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("`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'", "gpt-4.1-mini")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local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`"`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'"'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python: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openai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OpenAI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sfi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Macro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query_openai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(prompt: str, model: str = "gpt-4.1-mini") -&gt; str: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Macro.getLocal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client = OpenAI(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api_key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="PASTE YOUR API KEY HERE")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response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client.chat.completions.create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model= model,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messages=[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{"role": "user", "content":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]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response.choices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[0].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message.content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 = open("chatgpt_output.txt", "w")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f.write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response.choices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[0].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message.content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f.close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Macro.setLocal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response.choices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[0].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message.content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4164" y="599001"/>
            <a:ext cx="1972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chatgpt.ado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289501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9F207-3C5D-5AB9-DF77-8A558BEB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C96332-70D3-70D7-36C7-FA68E10568A1}"/>
              </a:ext>
            </a:extLst>
          </p:cNvPr>
          <p:cNvSpPr/>
          <p:nvPr/>
        </p:nvSpPr>
        <p:spPr>
          <a:xfrm>
            <a:off x="524164" y="1084382"/>
            <a:ext cx="8153400" cy="5816977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claude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rclass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version 19.5 // (or version 19 if you do not have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StataNow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display ""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python: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query_claude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local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`"`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'"'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python: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sfi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Macro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anthropic import Anthropic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query_claude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Macro.getLocal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client = Anthropic(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api_key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='PASTE YOUR API KEY HERE'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response =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client.messages.create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model="claude-3-haiku-20240307",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max_tokens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=1000,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messages=[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{"role": "user", "content":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]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response.content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[0].text)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 = open("claude_output.txt", "w")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f.write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response.content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[0].text)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f.close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Macro.setLocal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response.content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[0].text)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45E7A0-555D-D345-691D-88869BCB853B}"/>
              </a:ext>
            </a:extLst>
          </p:cNvPr>
          <p:cNvSpPr txBox="1"/>
          <p:nvPr/>
        </p:nvSpPr>
        <p:spPr>
          <a:xfrm>
            <a:off x="524164" y="599001"/>
            <a:ext cx="1826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claude.ado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563785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AEE28-906A-FA14-3DD5-B8A3E0066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FAC55B-8E5C-3E49-CB8D-95C32730CF72}"/>
              </a:ext>
            </a:extLst>
          </p:cNvPr>
          <p:cNvSpPr/>
          <p:nvPr/>
        </p:nvSpPr>
        <p:spPr>
          <a:xfrm>
            <a:off x="533400" y="1164134"/>
            <a:ext cx="8153400" cy="5478423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gemini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rclass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version 19.5 // (or version 19 if you do not have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StataNow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display ""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python: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query_gemini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local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`"`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'"'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python: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sfi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Macro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google import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genai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query_gemini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Macro.getLocal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client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genai.Client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api_key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="PASTE YOUR API KEY HERE")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response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client.models.generate_content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model="gemini-2.5-flash", contents=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 = open("gemini_output.txt", "w")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f.write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f.close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Macro.setLocal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258BCA-AC5C-0569-9E03-C7DD0B12FF59}"/>
              </a:ext>
            </a:extLst>
          </p:cNvPr>
          <p:cNvSpPr txBox="1"/>
          <p:nvPr/>
        </p:nvSpPr>
        <p:spPr>
          <a:xfrm>
            <a:off x="524164" y="599001"/>
            <a:ext cx="1851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gemini.ado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77286293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4E41F-CB66-E491-116A-C64002A60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71AE55-1174-D973-7588-0B2E73A392B9}"/>
              </a:ext>
            </a:extLst>
          </p:cNvPr>
          <p:cNvSpPr/>
          <p:nvPr/>
        </p:nvSpPr>
        <p:spPr>
          <a:xfrm>
            <a:off x="533400" y="1164134"/>
            <a:ext cx="8153400" cy="569386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grok,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rclass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version 19.5 // (or version 19 if you do not have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StataNow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display ""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python: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query_grok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("`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'", "grok-4")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local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`"`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'"'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python: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sfi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Macro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xai_sdk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Client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xai_sdk.chat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user, system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query_grok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(prompt: str, model: str = "grok-4") -&gt; str: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Macro.getLocal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client = Client(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api_key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="PASTE YOUR API KEY HERE")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chat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client.chat.create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(model=model)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chat.append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(user(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response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chat.sample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response.content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f = open("grok_output.txt", "w")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f.write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response.content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f.close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Macro.setLocal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OutputText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response.content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FC4D55-5427-61BD-02E6-48405959DE92}"/>
              </a:ext>
            </a:extLst>
          </p:cNvPr>
          <p:cNvSpPr txBox="1"/>
          <p:nvPr/>
        </p:nvSpPr>
        <p:spPr>
          <a:xfrm>
            <a:off x="524164" y="599001"/>
            <a:ext cx="1502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/>
              <a:t>grok.ado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5754403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CF564-950C-F2F8-9314-90FB0C833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D4F5A0B-0E2B-B2A7-9B13-260740B79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2964"/>
            <a:ext cx="9144000" cy="990600"/>
          </a:xfrm>
        </p:spPr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chatgpt</a:t>
            </a:r>
            <a:r>
              <a:rPr lang="en-US" dirty="0"/>
              <a:t> Output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2C40EB3-7C2E-CC03-F51C-23191695AC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833"/>
          <a:stretch>
            <a:fillRect/>
          </a:stretch>
        </p:blipFill>
        <p:spPr>
          <a:xfrm>
            <a:off x="990599" y="1752600"/>
            <a:ext cx="4588621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1364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642964"/>
            <a:ext cx="9144000" cy="990600"/>
          </a:xfrm>
        </p:spPr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chatgpt</a:t>
            </a:r>
            <a:r>
              <a:rPr lang="en-US" dirty="0"/>
              <a:t> Output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4890B90D-EF40-6EEB-D214-9B9724C2C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93" y="2214264"/>
            <a:ext cx="7584692" cy="4415136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E1492309-81FD-722D-067D-C4EE1E708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52600"/>
            <a:ext cx="71897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chatgpt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"Write a haiku about Stata" </a:t>
            </a:r>
          </a:p>
        </p:txBody>
      </p:sp>
    </p:spTree>
    <p:extLst>
      <p:ext uri="{BB962C8B-B14F-4D97-AF65-F5344CB8AC3E}">
        <p14:creationId xmlns:p14="http://schemas.microsoft.com/office/powerpoint/2010/main" val="6642573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906FC-9209-1ECB-026D-20F6FC853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0A17A-C8E9-47A6-4953-F7331571A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762000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89765-DA04-E340-7533-2CBDCB3C8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9131"/>
            <a:ext cx="8610600" cy="5258937"/>
          </a:xfrm>
        </p:spPr>
        <p:txBody>
          <a:bodyPr>
            <a:normAutofit/>
          </a:bodyPr>
          <a:lstStyle/>
          <a:p>
            <a:r>
              <a:rPr lang="en-US" dirty="0"/>
              <a:t>The Dataset and The Question</a:t>
            </a:r>
          </a:p>
          <a:p>
            <a:r>
              <a:rPr lang="en-US" dirty="0"/>
              <a:t>Download and Setup H2O and </a:t>
            </a:r>
            <a:r>
              <a:rPr lang="en-US" dirty="0" err="1"/>
              <a:t>Graphviz</a:t>
            </a:r>
            <a:endParaRPr lang="en-US" dirty="0"/>
          </a:p>
          <a:p>
            <a:r>
              <a:rPr lang="en-US" dirty="0"/>
              <a:t>Modeling Drug Treatment With Random Forests and Gradient Boosting Machines</a:t>
            </a:r>
          </a:p>
          <a:p>
            <a:r>
              <a:rPr lang="en-US" dirty="0"/>
              <a:t>Stata Commands for ChatGPT, Claude, Gemini, and Grok</a:t>
            </a:r>
          </a:p>
          <a:p>
            <a:r>
              <a:rPr lang="en-US" dirty="0"/>
              <a:t>References</a:t>
            </a:r>
          </a:p>
          <a:p>
            <a:pPr marL="0" indent="0">
              <a:buNone/>
            </a:pPr>
            <a:endParaRPr lang="en-US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2" descr="C:\Users\jch\AppData\Local\Microsoft\Windows\Temporary Internet Files\Content.IE5\2DNZ2GGT\green-check[1].gif">
            <a:extLst>
              <a:ext uri="{FF2B5EF4-FFF2-40B4-BE49-F238E27FC236}">
                <a16:creationId xmlns:a16="http://schemas.microsoft.com/office/drawing/2014/main" id="{92F66D98-0535-01AA-964C-9CBD55FE3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2" y="1550272"/>
            <a:ext cx="285750" cy="26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jch\AppData\Local\Microsoft\Windows\Temporary Internet Files\Content.IE5\2DNZ2GGT\green-check[1].gif">
            <a:extLst>
              <a:ext uri="{FF2B5EF4-FFF2-40B4-BE49-F238E27FC236}">
                <a16:creationId xmlns:a16="http://schemas.microsoft.com/office/drawing/2014/main" id="{60D61C12-D416-58DC-67EA-93EFCFC2F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22" y="2133661"/>
            <a:ext cx="285750" cy="26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jch\AppData\Local\Microsoft\Windows\Temporary Internet Files\Content.IE5\2DNZ2GGT\green-check[1].gif">
            <a:extLst>
              <a:ext uri="{FF2B5EF4-FFF2-40B4-BE49-F238E27FC236}">
                <a16:creationId xmlns:a16="http://schemas.microsoft.com/office/drawing/2014/main" id="{A5929E68-6D2C-EB72-45BD-57D3B59B0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59" y="2757888"/>
            <a:ext cx="285750" cy="26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jch\AppData\Local\Microsoft\Windows\Temporary Internet Files\Content.IE5\2DNZ2GGT\green-check[1].gif">
            <a:extLst>
              <a:ext uri="{FF2B5EF4-FFF2-40B4-BE49-F238E27FC236}">
                <a16:creationId xmlns:a16="http://schemas.microsoft.com/office/drawing/2014/main" id="{8199819C-70D6-595E-7D27-95C39D3F5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16" y="3789371"/>
            <a:ext cx="285750" cy="269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025804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Machine Learning and Artificial Intelligence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2159" t="18483" r="16982" b="19448"/>
          <a:stretch/>
        </p:blipFill>
        <p:spPr>
          <a:xfrm>
            <a:off x="520886" y="1524000"/>
            <a:ext cx="8102228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886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Michael </a:t>
            </a:r>
            <a:r>
              <a:rPr lang="en-US" dirty="0" err="1"/>
              <a:t>Droste’s</a:t>
            </a:r>
            <a:r>
              <a:rPr lang="en-US" dirty="0"/>
              <a:t> GitHub Repository:  </a:t>
            </a:r>
            <a:r>
              <a:rPr lang="en-US" dirty="0">
                <a:hlinkClick r:id="rId3"/>
              </a:rPr>
              <a:t>https://github.com/mdroste/stata-pylearn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1312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1C96C-F80A-4C00-AE39-235FB2EC5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914400"/>
          </a:xfrm>
        </p:spPr>
        <p:txBody>
          <a:bodyPr/>
          <a:lstStyle/>
          <a:p>
            <a:r>
              <a:rPr lang="en-US" dirty="0"/>
              <a:t>Stata/Python Blog Posts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E1667-5001-4F67-B7D2-6D69069E4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/>
          </a:bodyPr>
          <a:lstStyle/>
          <a:p>
            <a:r>
              <a:rPr lang="en-US" sz="2000" dirty="0">
                <a:hlinkClick r:id="rId2"/>
              </a:rPr>
              <a:t>Stata/Python integration part 1: Setting up Stata to use Python</a:t>
            </a:r>
            <a:endParaRPr lang="en-US" sz="2000" dirty="0"/>
          </a:p>
          <a:p>
            <a:r>
              <a:rPr lang="en-US" sz="2000" dirty="0">
                <a:hlinkClick r:id="rId3"/>
              </a:rPr>
              <a:t>Stata/Python integration part 2: Three ways to use Python in Stata</a:t>
            </a:r>
            <a:endParaRPr lang="en-US" sz="2000" dirty="0"/>
          </a:p>
          <a:p>
            <a:r>
              <a:rPr lang="en-US" sz="2000" dirty="0">
                <a:hlinkClick r:id="rId4"/>
              </a:rPr>
              <a:t>Stata/Python integration part 3: How to install Python packages</a:t>
            </a:r>
            <a:endParaRPr lang="en-US" sz="2000" dirty="0"/>
          </a:p>
          <a:p>
            <a:r>
              <a:rPr lang="en-US" sz="2000" dirty="0">
                <a:hlinkClick r:id="rId5"/>
              </a:rPr>
              <a:t>Stata/Python integration part 4: How to use Python packages</a:t>
            </a:r>
            <a:endParaRPr lang="en-US" sz="2000" dirty="0"/>
          </a:p>
          <a:p>
            <a:r>
              <a:rPr lang="en-US" sz="2000" dirty="0">
                <a:hlinkClick r:id="rId6"/>
              </a:rPr>
              <a:t>Stata/Python integration part 5: Three-dimensional surface plots of marginal predictions</a:t>
            </a:r>
            <a:endParaRPr lang="en-US" sz="2000" dirty="0"/>
          </a:p>
          <a:p>
            <a:r>
              <a:rPr lang="en-US" sz="2000" dirty="0">
                <a:hlinkClick r:id="rId7"/>
              </a:rPr>
              <a:t>Stata/Python integration part 6: Working with APIs and JSON data</a:t>
            </a:r>
            <a:endParaRPr lang="en-US" sz="2000" dirty="0"/>
          </a:p>
          <a:p>
            <a:r>
              <a:rPr lang="en-US" sz="2000" dirty="0">
                <a:hlinkClick r:id="rId8"/>
              </a:rPr>
              <a:t>Stata/Python integration part 7: Machine learning with support vector machines</a:t>
            </a:r>
            <a:endParaRPr lang="en-US" sz="2000" dirty="0"/>
          </a:p>
          <a:p>
            <a:r>
              <a:rPr lang="en-US" sz="2000" dirty="0">
                <a:hlinkClick r:id="rId9"/>
              </a:rPr>
              <a:t>Stata/Python integration part 8: Using the Stata Function Interface to copy data from Stata to Python</a:t>
            </a:r>
            <a:endParaRPr lang="en-US" sz="2000" dirty="0"/>
          </a:p>
          <a:p>
            <a:r>
              <a:rPr lang="en-US" sz="2000" dirty="0">
                <a:hlinkClick r:id="rId10"/>
              </a:rPr>
              <a:t>Stata/Python integration part 9: Using the Stata Function Interface to copy data from Python to Stata</a:t>
            </a:r>
            <a:endParaRPr lang="en-US" sz="2000" dirty="0"/>
          </a:p>
          <a:p>
            <a:r>
              <a:rPr lang="en-US" sz="2000" dirty="0">
                <a:hlinkClick r:id="rId11"/>
              </a:rPr>
              <a:t>A Stata Command To Run ChatGPT</a:t>
            </a:r>
            <a:endParaRPr lang="en-US" sz="2000" dirty="0"/>
          </a:p>
          <a:p>
            <a:r>
              <a:rPr lang="en-US" sz="2000" dirty="0">
                <a:hlinkClick r:id="rId12"/>
              </a:rPr>
              <a:t>Stata commands to run ChatGPT, Claude, Gemini, and Grok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39269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191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Hastie, T. J., R. J. </a:t>
            </a:r>
            <a:r>
              <a:rPr lang="en-US" sz="2400" dirty="0" err="1"/>
              <a:t>Tibshirani</a:t>
            </a:r>
            <a:r>
              <a:rPr lang="en-US" sz="2400" dirty="0"/>
              <a:t>, and J. H. Friedman. 2009.</a:t>
            </a:r>
          </a:p>
          <a:p>
            <a:pPr marL="0" indent="0">
              <a:buNone/>
            </a:pPr>
            <a:r>
              <a:rPr lang="en-US" sz="2400" dirty="0"/>
              <a:t>The Elements of Statistical Learning: Data Mining, Inference, and</a:t>
            </a:r>
          </a:p>
          <a:p>
            <a:pPr marL="0" indent="0">
              <a:buNone/>
            </a:pPr>
            <a:r>
              <a:rPr lang="en-US" sz="2400" dirty="0"/>
              <a:t>Prediction. 2nd ed. New York: Springer. </a:t>
            </a:r>
            <a:r>
              <a:rPr lang="en-US" sz="2400" dirty="0">
                <a:hlinkClick r:id="rId2"/>
              </a:rPr>
              <a:t>https://doi.org/10.1007/978-0-387-84858-7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James, G., D. Witten, T. J. Hastie, and R. J. </a:t>
            </a:r>
            <a:r>
              <a:rPr lang="en-US" sz="2400" dirty="0" err="1"/>
              <a:t>Tibshirani</a:t>
            </a:r>
            <a:r>
              <a:rPr lang="en-US" sz="2400" dirty="0"/>
              <a:t>. 2021.</a:t>
            </a:r>
          </a:p>
          <a:p>
            <a:pPr marL="0" indent="0">
              <a:buNone/>
            </a:pPr>
            <a:r>
              <a:rPr lang="en-US" sz="2400" dirty="0"/>
              <a:t>An Introduction to Statistical Learning: With Applications in</a:t>
            </a:r>
          </a:p>
          <a:p>
            <a:pPr marL="0" indent="0">
              <a:buNone/>
            </a:pPr>
            <a:r>
              <a:rPr lang="en-US" sz="2400" dirty="0"/>
              <a:t>R. 2nd ed. New York: Springer. </a:t>
            </a:r>
            <a:r>
              <a:rPr lang="en-US" sz="2400" dirty="0">
                <a:hlinkClick r:id="rId3"/>
              </a:rPr>
              <a:t>https://doi.org/10.1007/978-1-0716-1418-1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hlinkClick r:id="rId4"/>
              </a:rPr>
              <a:t>Stata H2O Manual Introduction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8623833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1"/>
            <a:ext cx="9132454" cy="2514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Thank you!</a:t>
            </a:r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4400" dirty="0"/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889234"/>
            <a:ext cx="9132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can contact me anytime at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2"/>
              </a:rPr>
              <a:t>chuber@stata.com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56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546" y="46482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 can download the slides, datasets, and do-files here:</a:t>
            </a:r>
          </a:p>
          <a:p>
            <a:pPr algn="ctr"/>
            <a:r>
              <a:rPr lang="en-US" sz="2400" b="1" dirty="0">
                <a:hlinkClick r:id="rId4"/>
              </a:rPr>
              <a:t>https://tinyurl.com/StataAIML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92035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17697</TotalTime>
  <Words>3603</Words>
  <Application>Microsoft Office PowerPoint</Application>
  <PresentationFormat>On-screen Show (4:3)</PresentationFormat>
  <Paragraphs>466</Paragraphs>
  <Slides>99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4" baseType="lpstr">
      <vt:lpstr>Arial</vt:lpstr>
      <vt:lpstr>Calibri</vt:lpstr>
      <vt:lpstr>Courier New</vt:lpstr>
      <vt:lpstr>Lucida Console</vt:lpstr>
      <vt:lpstr>Office Theme</vt:lpstr>
      <vt:lpstr>Machine Learning and Artificial  Intelligence Using Stata</vt:lpstr>
      <vt:lpstr>Download Website</vt:lpstr>
      <vt:lpstr>Outline</vt:lpstr>
      <vt:lpstr>The Dataset and The Question</vt:lpstr>
      <vt:lpstr>The Dataset and The Question</vt:lpstr>
      <vt:lpstr>The Dataset and The Question</vt:lpstr>
      <vt:lpstr>The Dataset and The Question</vt:lpstr>
      <vt:lpstr>The Dataset and The Question</vt:lpstr>
      <vt:lpstr>The Dataset and The Question</vt:lpstr>
      <vt:lpstr>The Dataset and The Question</vt:lpstr>
      <vt:lpstr>The Dataset and The Question</vt:lpstr>
      <vt:lpstr>Outline</vt:lpstr>
      <vt:lpstr>Download H2O</vt:lpstr>
      <vt:lpstr>Download H2O</vt:lpstr>
      <vt:lpstr>Download H2O</vt:lpstr>
      <vt:lpstr>Download H2O</vt:lpstr>
      <vt:lpstr>Download Graphviz</vt:lpstr>
      <vt:lpstr>Download Graphviz</vt:lpstr>
      <vt:lpstr>Outline</vt:lpstr>
      <vt:lpstr>From Testing To Prediction</vt:lpstr>
      <vt:lpstr>The Dataset and The Question</vt:lpstr>
      <vt:lpstr>From Testing To Prediction</vt:lpstr>
      <vt:lpstr>From Testing To Prediction</vt:lpstr>
      <vt:lpstr>From Testing To Prediction</vt:lpstr>
      <vt:lpstr>From Testing To Prediction</vt:lpstr>
      <vt:lpstr>From Testing To Prediction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Identifying Breast Cancer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Decision Trees</vt:lpstr>
      <vt:lpstr>Random Forests and Gradient Boosting Machines</vt:lpstr>
      <vt:lpstr>Random Forests and Gradient Boosting Machines</vt:lpstr>
      <vt:lpstr>Random Forests and Gradient Boosting Machines</vt:lpstr>
      <vt:lpstr>Random Forests and Gradient Boosting Machines</vt:lpstr>
      <vt:lpstr>Random Forests and Gradient Boosting Machines</vt:lpstr>
      <vt:lpstr>Random Forests and Gradient Boosting Machines</vt:lpstr>
      <vt:lpstr>PowerPoint Presentation</vt:lpstr>
      <vt:lpstr>Ensemble Methods</vt:lpstr>
      <vt:lpstr>Boosting and Bagging</vt:lpstr>
      <vt:lpstr>Random Forests (Bagging)</vt:lpstr>
      <vt:lpstr>Random Forest (Bagging)</vt:lpstr>
      <vt:lpstr>Gradient Boosting Machine</vt:lpstr>
      <vt:lpstr>Gradient Boosting Machine</vt:lpstr>
      <vt:lpstr>Two-way &amp; Three-way Holdout</vt:lpstr>
      <vt:lpstr>Two-way Holdout</vt:lpstr>
      <vt:lpstr>Two-way Holdout</vt:lpstr>
      <vt:lpstr>Decision Trees</vt:lpstr>
      <vt:lpstr>K-Fold Cross Validation</vt:lpstr>
      <vt:lpstr>K-Fold Cross Validation</vt:lpstr>
      <vt:lpstr>K-Fold Cross Validation</vt:lpstr>
      <vt:lpstr>K-Fold Cross Validation</vt:lpstr>
      <vt:lpstr>K-Fold Cross Validation</vt:lpstr>
      <vt:lpstr>Hyperparameter Tuning</vt:lpstr>
      <vt:lpstr>PowerPoint Presentation</vt:lpstr>
      <vt:lpstr>Hyperparameter Tuning</vt:lpstr>
      <vt:lpstr>Hyperparameter Tuning</vt:lpstr>
      <vt:lpstr>Compare Models</vt:lpstr>
      <vt:lpstr>ROC Curves</vt:lpstr>
      <vt:lpstr>Goodness of Fit</vt:lpstr>
      <vt:lpstr>Confusion Matrix</vt:lpstr>
      <vt:lpstr>Explaining Predictions</vt:lpstr>
      <vt:lpstr>Variable Importance</vt:lpstr>
      <vt:lpstr>Global Surrogate Model</vt:lpstr>
      <vt:lpstr>Partial Dependence Plot (PDP)</vt:lpstr>
      <vt:lpstr>SHAP Plot for Observation 1</vt:lpstr>
      <vt:lpstr>SHAP Summary Plot</vt:lpstr>
      <vt:lpstr>Outline</vt:lpstr>
      <vt:lpstr>Stata and Artificial Intelligence</vt:lpstr>
      <vt:lpstr>PowerPoint Presentation</vt:lpstr>
      <vt:lpstr>PowerPoint Presentation</vt:lpstr>
      <vt:lpstr>PowerPoint Presentation</vt:lpstr>
      <vt:lpstr>PowerPoint Presentation</vt:lpstr>
      <vt:lpstr>chatgpt Output</vt:lpstr>
      <vt:lpstr>chatgpt Output</vt:lpstr>
      <vt:lpstr>Outline</vt:lpstr>
      <vt:lpstr>Machine Learning and Artificial Intelligence</vt:lpstr>
      <vt:lpstr>Stata/Python Blog Posts</vt:lpstr>
      <vt:lpstr>References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Chuck Huber</dc:creator>
  <cp:lastModifiedBy>Chuck Huber</cp:lastModifiedBy>
  <cp:revision>1433</cp:revision>
  <dcterms:created xsi:type="dcterms:W3CDTF">2013-10-24T18:49:17Z</dcterms:created>
  <dcterms:modified xsi:type="dcterms:W3CDTF">2026-09-14T20:28:57Z</dcterms:modified>
</cp:coreProperties>
</file>