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77" r:id="rId6"/>
    <p:sldId id="278" r:id="rId7"/>
    <p:sldId id="279" r:id="rId8"/>
    <p:sldId id="285" r:id="rId9"/>
    <p:sldId id="280" r:id="rId10"/>
    <p:sldId id="281" r:id="rId11"/>
    <p:sldId id="286" r:id="rId12"/>
    <p:sldId id="282" r:id="rId13"/>
    <p:sldId id="287" r:id="rId14"/>
    <p:sldId id="288" r:id="rId15"/>
    <p:sldId id="283" r:id="rId16"/>
    <p:sldId id="289" r:id="rId17"/>
    <p:sldId id="284" r:id="rId18"/>
    <p:sldId id="290"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9ED"/>
    <a:srgbClr val="00685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784" autoAdjust="0"/>
  </p:normalViewPr>
  <p:slideViewPr>
    <p:cSldViewPr>
      <p:cViewPr varScale="1">
        <p:scale>
          <a:sx n="70" d="100"/>
          <a:sy n="70" d="100"/>
        </p:scale>
        <p:origin x="1836" y="60"/>
      </p:cViewPr>
      <p:guideLst>
        <p:guide orient="horz" pos="1207"/>
        <p:guide pos="2381"/>
      </p:guideLst>
    </p:cSldViewPr>
  </p:slideViewPr>
  <p:notesTextViewPr>
    <p:cViewPr>
      <p:scale>
        <a:sx n="1" d="1"/>
        <a:sy n="1" d="1"/>
      </p:scale>
      <p:origin x="0" y="0"/>
    </p:cViewPr>
  </p:notesTextViewPr>
  <p:sorterViewPr>
    <p:cViewPr>
      <p:scale>
        <a:sx n="200" d="100"/>
        <a:sy n="200" d="100"/>
      </p:scale>
      <p:origin x="0" y="35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786397-0F32-42DE-8966-B15594BD9DE4}" type="datetimeFigureOut">
              <a:rPr lang="pl-PL" smtClean="0"/>
              <a:pPr/>
              <a:t>2018-09-11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CB5A67-8147-4C3C-A3DB-84B984DF5893}" type="slidenum">
              <a:rPr lang="pl-PL" smtClean="0"/>
              <a:pPr/>
              <a:t>‹#›</a:t>
            </a:fld>
            <a:endParaRPr lang="pl-PL"/>
          </a:p>
        </p:txBody>
      </p:sp>
    </p:spTree>
    <p:extLst>
      <p:ext uri="{BB962C8B-B14F-4D97-AF65-F5344CB8AC3E}">
        <p14:creationId xmlns:p14="http://schemas.microsoft.com/office/powerpoint/2010/main" val="1172939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8A8CBE1-23C1-4A83-BE58-76AB555A74DB}" type="datetime1">
              <a:rPr lang="pl-PL" smtClean="0"/>
              <a:pPr/>
              <a:t>2018-09-11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268372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A1742A3-276F-4A4C-B596-BA65F79E8E6E}" type="datetime1">
              <a:rPr lang="pl-PL" smtClean="0"/>
              <a:pPr/>
              <a:t>2018-09-11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2808981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8969D68-CF63-438E-89C4-4AA4618FDA8E}" type="datetime1">
              <a:rPr lang="pl-PL" smtClean="0"/>
              <a:pPr/>
              <a:t>2018-09-11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117980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13FDE0A-CCC4-4886-AAEE-960459FEA4C3}" type="datetime1">
              <a:rPr lang="pl-PL" smtClean="0"/>
              <a:pPr/>
              <a:t>2018-09-11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351581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2CB624F-1E3E-4C12-8326-1D4D5933A677}" type="datetime1">
              <a:rPr lang="pl-PL" smtClean="0"/>
              <a:pPr/>
              <a:t>2018-09-11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258150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592A2E6-EA41-4FCF-ABBE-B910CD19BA5B}" type="datetime1">
              <a:rPr lang="pl-PL" smtClean="0"/>
              <a:pPr/>
              <a:t>2018-09-11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396283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81B82ECD-CAE3-4E08-8C7A-901D0B92AE11}" type="datetime1">
              <a:rPr lang="pl-PL" smtClean="0"/>
              <a:pPr/>
              <a:t>2018-09-11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26192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6A902D9-B6D3-43B4-A645-CCD2CB37214C}" type="datetime1">
              <a:rPr lang="pl-PL" smtClean="0"/>
              <a:pPr/>
              <a:t>2018-09-11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284228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9B5D3BD-7CA4-4E0B-AD6F-40720CAF5EC1}" type="datetime1">
              <a:rPr lang="pl-PL" smtClean="0"/>
              <a:pPr/>
              <a:t>2018-09-11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3189160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D71D21-A768-41B6-A400-2BED5B469813}" type="datetime1">
              <a:rPr lang="pl-PL" smtClean="0"/>
              <a:pPr/>
              <a:t>2018-09-11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60670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4E28D86-B8A4-491B-9136-FE4B2B45DFFA}" type="datetime1">
              <a:rPr lang="pl-PL" smtClean="0"/>
              <a:pPr/>
              <a:t>2018-09-11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B703DC9-0B0E-4E73-9D5C-BE97E9BFAC49}" type="slidenum">
              <a:rPr lang="pl-PL" smtClean="0"/>
              <a:pPr/>
              <a:t>‹#›</a:t>
            </a:fld>
            <a:endParaRPr lang="pl-PL"/>
          </a:p>
        </p:txBody>
      </p:sp>
    </p:spTree>
    <p:extLst>
      <p:ext uri="{BB962C8B-B14F-4D97-AF65-F5344CB8AC3E}">
        <p14:creationId xmlns:p14="http://schemas.microsoft.com/office/powerpoint/2010/main" val="118701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D8E01-BC0A-4A02-A576-150042899FC1}" type="datetime1">
              <a:rPr lang="pl-PL" smtClean="0"/>
              <a:pPr/>
              <a:t>2018-09-11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03DC9-0B0E-4E73-9D5C-BE97E9BFAC49}" type="slidenum">
              <a:rPr lang="pl-PL" smtClean="0"/>
              <a:pPr/>
              <a:t>‹#›</a:t>
            </a:fld>
            <a:endParaRPr lang="pl-PL"/>
          </a:p>
        </p:txBody>
      </p:sp>
    </p:spTree>
    <p:extLst>
      <p:ext uri="{BB962C8B-B14F-4D97-AF65-F5344CB8AC3E}">
        <p14:creationId xmlns:p14="http://schemas.microsoft.com/office/powerpoint/2010/main" val="978608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2.bin"/><Relationship Id="rId18" Type="http://schemas.openxmlformats.org/officeDocument/2006/relationships/image" Target="../media/image17.wmf"/><Relationship Id="rId3" Type="http://schemas.openxmlformats.org/officeDocument/2006/relationships/image" Target="../media/image2.png"/><Relationship Id="rId21" Type="http://schemas.openxmlformats.org/officeDocument/2006/relationships/oleObject" Target="../embeddings/oleObject16.bin"/><Relationship Id="rId7" Type="http://schemas.openxmlformats.org/officeDocument/2006/relationships/oleObject" Target="../embeddings/oleObject9.bin"/><Relationship Id="rId12" Type="http://schemas.openxmlformats.org/officeDocument/2006/relationships/image" Target="../media/image14.wmf"/><Relationship Id="rId17" Type="http://schemas.openxmlformats.org/officeDocument/2006/relationships/oleObject" Target="../embeddings/oleObject14.bin"/><Relationship Id="rId2" Type="http://schemas.openxmlformats.org/officeDocument/2006/relationships/slideLayout" Target="../slideLayouts/slideLayout1.xml"/><Relationship Id="rId16" Type="http://schemas.openxmlformats.org/officeDocument/2006/relationships/image" Target="../media/image16.wmf"/><Relationship Id="rId20" Type="http://schemas.openxmlformats.org/officeDocument/2006/relationships/image" Target="../media/image18.wmf"/><Relationship Id="rId1" Type="http://schemas.openxmlformats.org/officeDocument/2006/relationships/vmlDrawing" Target="../drawings/vmlDrawing6.vml"/><Relationship Id="rId6" Type="http://schemas.openxmlformats.org/officeDocument/2006/relationships/image" Target="../media/image11.wmf"/><Relationship Id="rId11" Type="http://schemas.openxmlformats.org/officeDocument/2006/relationships/oleObject" Target="../embeddings/oleObject11.bin"/><Relationship Id="rId24" Type="http://schemas.openxmlformats.org/officeDocument/2006/relationships/image" Target="../media/image20.wmf"/><Relationship Id="rId5" Type="http://schemas.openxmlformats.org/officeDocument/2006/relationships/oleObject" Target="../embeddings/oleObject8.bin"/><Relationship Id="rId15" Type="http://schemas.openxmlformats.org/officeDocument/2006/relationships/oleObject" Target="../embeddings/oleObject13.bin"/><Relationship Id="rId23" Type="http://schemas.openxmlformats.org/officeDocument/2006/relationships/oleObject" Target="../embeddings/oleObject17.bin"/><Relationship Id="rId10" Type="http://schemas.openxmlformats.org/officeDocument/2006/relationships/image" Target="../media/image13.wmf"/><Relationship Id="rId19" Type="http://schemas.openxmlformats.org/officeDocument/2006/relationships/oleObject" Target="../embeddings/oleObject15.bin"/><Relationship Id="rId4" Type="http://schemas.openxmlformats.org/officeDocument/2006/relationships/image" Target="../media/image3.png"/><Relationship Id="rId9" Type="http://schemas.openxmlformats.org/officeDocument/2006/relationships/oleObject" Target="../embeddings/oleObject10.bin"/><Relationship Id="rId14" Type="http://schemas.openxmlformats.org/officeDocument/2006/relationships/image" Target="../media/image15.wmf"/><Relationship Id="rId22"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2.png"/><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2.png"/><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
        <p:nvSpPr>
          <p:cNvPr id="4" name="Prostokąt 3"/>
          <p:cNvSpPr/>
          <p:nvPr/>
        </p:nvSpPr>
        <p:spPr>
          <a:xfrm>
            <a:off x="0" y="0"/>
            <a:ext cx="9144000" cy="6858000"/>
          </a:xfrm>
          <a:prstGeom prst="rect">
            <a:avLst/>
          </a:prstGeom>
          <a:solidFill>
            <a:srgbClr val="0068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2272" y="72008"/>
            <a:ext cx="2393504" cy="1196752"/>
          </a:xfrm>
          <a:prstGeom prst="rect">
            <a:avLst/>
          </a:prstGeom>
        </p:spPr>
      </p:pic>
      <p:cxnSp>
        <p:nvCxnSpPr>
          <p:cNvPr id="7" name="Łącznik prostoliniowy 6"/>
          <p:cNvCxnSpPr/>
          <p:nvPr/>
        </p:nvCxnSpPr>
        <p:spPr>
          <a:xfrm>
            <a:off x="395536" y="1340768"/>
            <a:ext cx="8496944"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sp>
        <p:nvSpPr>
          <p:cNvPr id="11" name="Prostokąt 10"/>
          <p:cNvSpPr/>
          <p:nvPr/>
        </p:nvSpPr>
        <p:spPr>
          <a:xfrm>
            <a:off x="395536" y="4344304"/>
            <a:ext cx="6480720" cy="1512168"/>
          </a:xfrm>
          <a:prstGeom prst="rect">
            <a:avLst/>
          </a:prstGeom>
          <a:solidFill>
            <a:schemeClr val="bg1">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ole tekstowe 11"/>
          <p:cNvSpPr txBox="1"/>
          <p:nvPr/>
        </p:nvSpPr>
        <p:spPr>
          <a:xfrm>
            <a:off x="492185" y="4477343"/>
            <a:ext cx="6048672" cy="1077218"/>
          </a:xfrm>
          <a:prstGeom prst="rect">
            <a:avLst/>
          </a:prstGeom>
          <a:noFill/>
        </p:spPr>
        <p:txBody>
          <a:bodyPr wrap="square" rtlCol="0">
            <a:spAutoFit/>
          </a:bodyPr>
          <a:lstStyle/>
          <a:p>
            <a:r>
              <a:rPr lang="en-GB" sz="3200" b="1" dirty="0">
                <a:solidFill>
                  <a:srgbClr val="00685B"/>
                </a:solidFill>
              </a:rPr>
              <a:t>Calculating polarization indices for population subgroups using </a:t>
            </a:r>
            <a:r>
              <a:rPr lang="en-GB" sz="3200" b="1" dirty="0" smtClean="0">
                <a:solidFill>
                  <a:srgbClr val="00685B"/>
                </a:solidFill>
              </a:rPr>
              <a:t>Stata</a:t>
            </a:r>
            <a:endParaRPr lang="pl-PL" sz="3200" dirty="0">
              <a:solidFill>
                <a:srgbClr val="00685B"/>
              </a:solidFill>
            </a:endParaRPr>
          </a:p>
        </p:txBody>
      </p:sp>
      <p:sp>
        <p:nvSpPr>
          <p:cNvPr id="13" name="pole tekstowe 12"/>
          <p:cNvSpPr txBox="1"/>
          <p:nvPr/>
        </p:nvSpPr>
        <p:spPr>
          <a:xfrm>
            <a:off x="251520" y="6309320"/>
            <a:ext cx="6768752" cy="369332"/>
          </a:xfrm>
          <a:prstGeom prst="rect">
            <a:avLst/>
          </a:prstGeom>
          <a:noFill/>
        </p:spPr>
        <p:txBody>
          <a:bodyPr wrap="square" rtlCol="0">
            <a:spAutoFit/>
          </a:bodyPr>
          <a:lstStyle/>
          <a:p>
            <a:r>
              <a:rPr lang="pl-PL" dirty="0" smtClean="0">
                <a:solidFill>
                  <a:schemeClr val="bg1"/>
                </a:solidFill>
              </a:rPr>
              <a:t>12.09.2018 Jan Zwierzchowski</a:t>
            </a:r>
            <a:endParaRPr lang="pl-PL" dirty="0">
              <a:solidFill>
                <a:schemeClr val="bg1"/>
              </a:solidFill>
            </a:endParaRPr>
          </a:p>
        </p:txBody>
      </p:sp>
      <p:sp>
        <p:nvSpPr>
          <p:cNvPr id="17" name="Symbol zastępczy numeru slajdu 16"/>
          <p:cNvSpPr>
            <a:spLocks noGrp="1"/>
          </p:cNvSpPr>
          <p:nvPr>
            <p:ph type="sldNum" sz="quarter" idx="12"/>
          </p:nvPr>
        </p:nvSpPr>
        <p:spPr/>
        <p:txBody>
          <a:bodyPr/>
          <a:lstStyle/>
          <a:p>
            <a:fld id="{7B703DC9-0B0E-4E73-9D5C-BE97E9BFAC49}" type="slidenum">
              <a:rPr lang="pl-PL" sz="1800" b="1" smtClean="0">
                <a:solidFill>
                  <a:srgbClr val="00685B"/>
                </a:solidFill>
              </a:rPr>
              <a:pPr/>
              <a:t>1</a:t>
            </a:fld>
            <a:endParaRPr lang="pl-PL" sz="1800" b="1" dirty="0">
              <a:solidFill>
                <a:srgbClr val="00685B"/>
              </a:solidFill>
            </a:endParaRPr>
          </a:p>
        </p:txBody>
      </p:sp>
    </p:spTree>
    <p:extLst>
      <p:ext uri="{BB962C8B-B14F-4D97-AF65-F5344CB8AC3E}">
        <p14:creationId xmlns:p14="http://schemas.microsoft.com/office/powerpoint/2010/main" val="4140877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10</a:t>
            </a:fld>
            <a:endParaRPr lang="pl-PL" sz="1800" dirty="0">
              <a:solidFill>
                <a:srgbClr val="00685B"/>
              </a:solidFill>
            </a:endParaRPr>
          </a:p>
        </p:txBody>
      </p:sp>
      <p:sp>
        <p:nvSpPr>
          <p:cNvPr id="16" name="pole tekstowe 15"/>
          <p:cNvSpPr txBox="1"/>
          <p:nvPr/>
        </p:nvSpPr>
        <p:spPr>
          <a:xfrm>
            <a:off x="285318" y="1616314"/>
            <a:ext cx="8031098" cy="3785652"/>
          </a:xfrm>
          <a:prstGeom prst="rect">
            <a:avLst/>
          </a:prstGeom>
          <a:noFill/>
        </p:spPr>
        <p:txBody>
          <a:bodyPr wrap="square" rtlCol="0">
            <a:spAutoFit/>
          </a:bodyPr>
          <a:lstStyle/>
          <a:p>
            <a:r>
              <a:rPr lang="en-GB" sz="2400" b="1" dirty="0" smtClean="0">
                <a:solidFill>
                  <a:srgbClr val="00685B"/>
                </a:solidFill>
              </a:rPr>
              <a:t>Calculating generalised MRP indices  with Stata</a:t>
            </a:r>
          </a:p>
          <a:p>
            <a:endParaRPr lang="en-GB" sz="1600" dirty="0" smtClean="0"/>
          </a:p>
          <a:p>
            <a:pPr marL="285750" indent="-285750" algn="just">
              <a:buFont typeface="Arial" panose="020B0604020202020204" pitchFamily="34" charset="0"/>
              <a:buChar char="•"/>
            </a:pPr>
            <a:r>
              <a:rPr lang="en-GB" sz="2400" dirty="0" smtClean="0"/>
              <a:t>A do file was created co calculate indices;</a:t>
            </a:r>
          </a:p>
          <a:p>
            <a:pPr marL="285750" indent="-285750" algn="just">
              <a:buFont typeface="Arial" panose="020B0604020202020204" pitchFamily="34" charset="0"/>
              <a:buChar char="•"/>
            </a:pPr>
            <a:r>
              <a:rPr lang="en-GB" sz="2400" dirty="0" smtClean="0"/>
              <a:t>The do file was written in a way that it can be quickly transformed into ado file;</a:t>
            </a:r>
          </a:p>
          <a:p>
            <a:pPr marL="285750" indent="-285750" algn="just">
              <a:buFont typeface="Arial" panose="020B0604020202020204" pitchFamily="34" charset="0"/>
              <a:buChar char="•"/>
            </a:pPr>
            <a:r>
              <a:rPr lang="en-GB" sz="2400" dirty="0" smtClean="0"/>
              <a:t>Standard errors were calculated using </a:t>
            </a:r>
            <a:r>
              <a:rPr lang="en-GB" sz="2400" dirty="0" err="1" smtClean="0"/>
              <a:t>bootstraping</a:t>
            </a:r>
            <a:r>
              <a:rPr lang="en-GB" sz="2400" dirty="0" smtClean="0"/>
              <a:t>;</a:t>
            </a:r>
          </a:p>
          <a:p>
            <a:pPr marL="285750" indent="-285750" algn="just">
              <a:buFont typeface="Arial" panose="020B0604020202020204" pitchFamily="34" charset="0"/>
              <a:buChar char="•"/>
            </a:pPr>
            <a:r>
              <a:rPr lang="en-GB" sz="2400" dirty="0" smtClean="0"/>
              <a:t>The inference on the significance of estimates is certainly not valid, as their distribution is asymmetrical;</a:t>
            </a:r>
          </a:p>
          <a:p>
            <a:pPr marL="285750" indent="-285750" algn="just">
              <a:buFont typeface="Arial" panose="020B0604020202020204" pitchFamily="34" charset="0"/>
              <a:buChar char="•"/>
            </a:pPr>
            <a:r>
              <a:rPr lang="en-GB" sz="2400" dirty="0" smtClean="0"/>
              <a:t>As of today this is still work in progress.</a:t>
            </a:r>
            <a:endParaRPr lang="en-GB" sz="1600" dirty="0" smtClean="0"/>
          </a:p>
          <a:p>
            <a:endParaRPr lang="en-GB" sz="1600" dirty="0" smtClean="0"/>
          </a:p>
          <a:p>
            <a:endParaRPr lang="en-GB" sz="1600" dirty="0" smtClean="0"/>
          </a:p>
        </p:txBody>
      </p:sp>
    </p:spTree>
    <p:extLst>
      <p:ext uri="{BB962C8B-B14F-4D97-AF65-F5344CB8AC3E}">
        <p14:creationId xmlns:p14="http://schemas.microsoft.com/office/powerpoint/2010/main" val="99191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3423" y="-594232"/>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11</a:t>
            </a:fld>
            <a:endParaRPr lang="pl-PL" sz="1800" dirty="0">
              <a:solidFill>
                <a:srgbClr val="00685B"/>
              </a:solidFill>
            </a:endParaRPr>
          </a:p>
        </p:txBody>
      </p:sp>
      <p:sp>
        <p:nvSpPr>
          <p:cNvPr id="16" name="pole tekstowe 15"/>
          <p:cNvSpPr txBox="1"/>
          <p:nvPr/>
        </p:nvSpPr>
        <p:spPr>
          <a:xfrm>
            <a:off x="285318" y="1616314"/>
            <a:ext cx="8031098" cy="1815882"/>
          </a:xfrm>
          <a:prstGeom prst="rect">
            <a:avLst/>
          </a:prstGeom>
          <a:noFill/>
        </p:spPr>
        <p:txBody>
          <a:bodyPr wrap="square" rtlCol="0">
            <a:spAutoFit/>
          </a:bodyPr>
          <a:lstStyle/>
          <a:p>
            <a:r>
              <a:rPr lang="pl-PL" sz="2400" b="1" dirty="0" err="1" smtClean="0">
                <a:solidFill>
                  <a:srgbClr val="00685B"/>
                </a:solidFill>
              </a:rPr>
              <a:t>Empirical</a:t>
            </a:r>
            <a:r>
              <a:rPr lang="pl-PL" sz="2400" b="1" dirty="0" smtClean="0">
                <a:solidFill>
                  <a:srgbClr val="00685B"/>
                </a:solidFill>
              </a:rPr>
              <a:t> </a:t>
            </a:r>
            <a:r>
              <a:rPr lang="pl-PL" sz="2400" b="1" dirty="0" err="1" smtClean="0">
                <a:solidFill>
                  <a:srgbClr val="00685B"/>
                </a:solidFill>
              </a:rPr>
              <a:t>results</a:t>
            </a:r>
            <a:r>
              <a:rPr lang="pl-PL" sz="2400" b="1" dirty="0" smtClean="0">
                <a:solidFill>
                  <a:srgbClr val="00685B"/>
                </a:solidFill>
              </a:rPr>
              <a:t> – Poland 2005-2015</a:t>
            </a:r>
            <a:endParaRPr lang="en-GB" sz="2400" b="1" dirty="0" smtClean="0">
              <a:solidFill>
                <a:srgbClr val="00685B"/>
              </a:solidFill>
            </a:endParaRPr>
          </a:p>
          <a:p>
            <a:endParaRPr lang="en-GB" sz="1600" dirty="0" smtClean="0"/>
          </a:p>
          <a:p>
            <a:r>
              <a:rPr lang="en-GB" sz="2000" dirty="0" smtClean="0"/>
              <a:t>Fractions in the distinguished groups:</a:t>
            </a:r>
          </a:p>
          <a:p>
            <a:endParaRPr lang="en-GB" sz="2000" dirty="0" smtClean="0"/>
          </a:p>
          <a:p>
            <a:endParaRPr lang="en-GB" sz="1600" dirty="0" smtClean="0"/>
          </a:p>
          <a:p>
            <a:endParaRPr lang="en-GB" sz="1600" dirty="0" smtClean="0"/>
          </a:p>
        </p:txBody>
      </p:sp>
      <p:graphicFrame>
        <p:nvGraphicFramePr>
          <p:cNvPr id="21" name="Table 20"/>
          <p:cNvGraphicFramePr>
            <a:graphicFrameLocks noGrp="1"/>
          </p:cNvGraphicFramePr>
          <p:nvPr>
            <p:extLst>
              <p:ext uri="{D42A27DB-BD31-4B8C-83A1-F6EECF244321}">
                <p14:modId xmlns:p14="http://schemas.microsoft.com/office/powerpoint/2010/main" val="2019009023"/>
              </p:ext>
            </p:extLst>
          </p:nvPr>
        </p:nvGraphicFramePr>
        <p:xfrm>
          <a:off x="323528" y="4465942"/>
          <a:ext cx="5184574" cy="1339323"/>
        </p:xfrm>
        <a:graphic>
          <a:graphicData uri="http://schemas.openxmlformats.org/drawingml/2006/table">
            <a:tbl>
              <a:tblPr firstRow="1" firstCol="1" bandRow="1">
                <a:tableStyleId>{5C22544A-7EE6-4342-B048-85BDC9FD1C3A}</a:tableStyleId>
              </a:tblPr>
              <a:tblGrid>
                <a:gridCol w="1077578"/>
                <a:gridCol w="689376"/>
                <a:gridCol w="683524"/>
                <a:gridCol w="683524"/>
                <a:gridCol w="683524"/>
                <a:gridCol w="683524"/>
                <a:gridCol w="683524"/>
              </a:tblGrid>
              <a:tr h="446441">
                <a:tc>
                  <a:txBody>
                    <a:bodyPr/>
                    <a:lstStyle/>
                    <a:p>
                      <a:pPr algn="just">
                        <a:lnSpc>
                          <a:spcPct val="150000"/>
                        </a:lnSpc>
                        <a:spcAft>
                          <a:spcPts val="0"/>
                        </a:spcAft>
                      </a:pPr>
                      <a:r>
                        <a:rPr lang="en-US" sz="1200" dirty="0">
                          <a:effectLst/>
                        </a:rPr>
                        <a:t>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6">
                  <a:txBody>
                    <a:bodyPr/>
                    <a:lstStyle/>
                    <a:p>
                      <a:pPr algn="just">
                        <a:lnSpc>
                          <a:spcPct val="150000"/>
                        </a:lnSpc>
                        <a:spcAft>
                          <a:spcPts val="0"/>
                        </a:spcAft>
                      </a:pPr>
                      <a:r>
                        <a:rPr lang="en-US" sz="1600" dirty="0">
                          <a:effectLst/>
                        </a:rPr>
                        <a:t>The fraction of  household groups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46441">
                <a:tc>
                  <a:txBody>
                    <a:bodyPr/>
                    <a:lstStyle/>
                    <a:p>
                      <a:pPr algn="just">
                        <a:lnSpc>
                          <a:spcPct val="150000"/>
                        </a:lnSpc>
                        <a:spcAft>
                          <a:spcPts val="0"/>
                        </a:spcAft>
                      </a:pPr>
                      <a:r>
                        <a:rPr lang="en-US" sz="1600" dirty="0">
                          <a:effectLst/>
                        </a:rPr>
                        <a:t>Subgroup</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err="1">
                          <a:effectLst/>
                        </a:rPr>
                        <a:t>w</a:t>
                      </a:r>
                      <a:r>
                        <a:rPr lang="en-US" sz="1600" baseline="30000" dirty="0" err="1">
                          <a:effectLst/>
                        </a:rPr>
                        <a:t>EP</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err="1">
                          <a:effectLst/>
                        </a:rPr>
                        <a:t>w</a:t>
                      </a:r>
                      <a:r>
                        <a:rPr lang="en-US" sz="1600" baseline="30000" dirty="0" err="1">
                          <a:effectLst/>
                        </a:rPr>
                        <a:t>MC</a:t>
                      </a:r>
                      <a:r>
                        <a:rPr lang="en-US" sz="1600" baseline="30000" dirty="0">
                          <a:effectLst/>
                          <a:sym typeface="Symbol" panose="05050102010706020507" pitchFamily="18" charset="2"/>
                        </a:rPr>
                        <a:t></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err="1">
                          <a:effectLst/>
                        </a:rPr>
                        <a:t>w</a:t>
                      </a:r>
                      <a:r>
                        <a:rPr lang="en-US" sz="1600" baseline="30000" dirty="0" err="1">
                          <a:effectLst/>
                          <a:sym typeface="Symbol" panose="05050102010706020507" pitchFamily="18" charset="2"/>
                        </a:rPr>
                        <a:t></a:t>
                      </a:r>
                      <a:r>
                        <a:rPr lang="en-US" sz="1600" baseline="30000" dirty="0" err="1">
                          <a:effectLst/>
                        </a:rPr>
                        <a:t>MC</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err="1">
                          <a:effectLst/>
                        </a:rPr>
                        <a:t>w</a:t>
                      </a:r>
                      <a:r>
                        <a:rPr lang="en-US" sz="1600" baseline="30000" dirty="0" err="1">
                          <a:effectLst/>
                        </a:rPr>
                        <a:t>NEP</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err="1">
                          <a:effectLst/>
                        </a:rPr>
                        <a:t>w</a:t>
                      </a:r>
                      <a:r>
                        <a:rPr lang="en-US" sz="1600" baseline="30000" dirty="0" err="1">
                          <a:effectLst/>
                        </a:rPr>
                        <a:t>MC</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err="1">
                          <a:effectLst/>
                        </a:rPr>
                        <a:t>w</a:t>
                      </a:r>
                      <a:r>
                        <a:rPr lang="en-US" sz="1600" baseline="30000" dirty="0" err="1">
                          <a:effectLst/>
                        </a:rPr>
                        <a:t>LC,HC</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446441">
                <a:tc>
                  <a:txBody>
                    <a:bodyPr/>
                    <a:lstStyle/>
                    <a:p>
                      <a:pPr algn="just">
                        <a:lnSpc>
                          <a:spcPct val="150000"/>
                        </a:lnSpc>
                        <a:spcAft>
                          <a:spcPts val="0"/>
                        </a:spcAft>
                      </a:pPr>
                      <a:r>
                        <a:rPr lang="en-US" sz="1600" dirty="0">
                          <a:effectLst/>
                        </a:rPr>
                        <a:t>Fraction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0.302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0.135</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0.167</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0.698</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0.606</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0.093</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471135877"/>
              </p:ext>
            </p:extLst>
          </p:nvPr>
        </p:nvGraphicFramePr>
        <p:xfrm>
          <a:off x="395536" y="2636913"/>
          <a:ext cx="4032450" cy="1672336"/>
        </p:xfrm>
        <a:graphic>
          <a:graphicData uri="http://schemas.openxmlformats.org/drawingml/2006/table">
            <a:tbl>
              <a:tblPr firstRow="1" firstCol="1" bandRow="1">
                <a:tableStyleId>{5C22544A-7EE6-4342-B048-85BDC9FD1C3A}</a:tableStyleId>
              </a:tblPr>
              <a:tblGrid>
                <a:gridCol w="672075"/>
                <a:gridCol w="672075"/>
                <a:gridCol w="672075"/>
                <a:gridCol w="672075"/>
                <a:gridCol w="672075"/>
                <a:gridCol w="672075"/>
              </a:tblGrid>
              <a:tr h="678127">
                <a:tc>
                  <a:txBody>
                    <a:bodyPr/>
                    <a:lstStyle/>
                    <a:p>
                      <a:pPr algn="just">
                        <a:lnSpc>
                          <a:spcPct val="150000"/>
                        </a:lnSpc>
                        <a:spcAft>
                          <a:spcPts val="0"/>
                        </a:spcAft>
                      </a:pPr>
                      <a:r>
                        <a:rPr lang="en-US" sz="1600" dirty="0">
                          <a:effectLst/>
                        </a:rPr>
                        <a:t>Year</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600" dirty="0">
                          <a:effectLst/>
                        </a:rPr>
                        <a:t>Class limits (in PLN)</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gridSpan="3">
                  <a:txBody>
                    <a:bodyPr/>
                    <a:lstStyle/>
                    <a:p>
                      <a:pPr algn="just">
                        <a:lnSpc>
                          <a:spcPct val="150000"/>
                        </a:lnSpc>
                        <a:spcAft>
                          <a:spcPts val="0"/>
                        </a:spcAft>
                      </a:pPr>
                      <a:r>
                        <a:rPr lang="en-US" sz="1600">
                          <a:effectLst/>
                        </a:rPr>
                        <a:t>Household fractions</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r>
              <a:tr h="319953">
                <a:tc>
                  <a:txBody>
                    <a:bodyPr/>
                    <a:lstStyle/>
                    <a:p>
                      <a:pPr algn="just">
                        <a:lnSpc>
                          <a:spcPct val="150000"/>
                        </a:lnSpc>
                        <a:spcAft>
                          <a:spcPts val="0"/>
                        </a:spcAft>
                      </a:pPr>
                      <a:r>
                        <a:rPr lang="en-US" sz="1600" dirty="0">
                          <a:effectLst/>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y'</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y"</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err="1">
                          <a:effectLst/>
                        </a:rPr>
                        <a:t>w</a:t>
                      </a:r>
                      <a:r>
                        <a:rPr lang="en-US" sz="1600" baseline="30000" dirty="0" err="1">
                          <a:effectLst/>
                        </a:rPr>
                        <a:t>LC</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rPr>
                        <a:t>w</a:t>
                      </a:r>
                      <a:r>
                        <a:rPr lang="en-US" sz="1600" baseline="30000">
                          <a:effectLst/>
                        </a:rPr>
                        <a:t>MC</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rPr>
                        <a:t>w</a:t>
                      </a:r>
                      <a:r>
                        <a:rPr lang="en-US" sz="1600" baseline="30000">
                          <a:effectLst/>
                        </a:rPr>
                        <a:t>HC</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19953">
                <a:tc>
                  <a:txBody>
                    <a:bodyPr/>
                    <a:lstStyle/>
                    <a:p>
                      <a:pPr algn="just">
                        <a:lnSpc>
                          <a:spcPct val="150000"/>
                        </a:lnSpc>
                        <a:spcAft>
                          <a:spcPts val="0"/>
                        </a:spcAft>
                      </a:pPr>
                      <a:r>
                        <a:rPr lang="en-US" sz="1600">
                          <a:effectLst/>
                        </a:rPr>
                        <a:t>2005</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1,030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5,610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0.508</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0.486</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rPr>
                        <a:t>0.006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19953">
                <a:tc>
                  <a:txBody>
                    <a:bodyPr/>
                    <a:lstStyle/>
                    <a:p>
                      <a:pPr algn="just">
                        <a:lnSpc>
                          <a:spcPct val="150000"/>
                        </a:lnSpc>
                        <a:spcAft>
                          <a:spcPts val="0"/>
                        </a:spcAft>
                      </a:pPr>
                      <a:r>
                        <a:rPr lang="en-US" sz="1600">
                          <a:effectLst/>
                        </a:rPr>
                        <a:t>2015</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rPr>
                        <a:t>1,030</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rPr>
                        <a:t>5,610</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rPr>
                        <a:t>0.176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0.802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0.021</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5005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12</a:t>
            </a:fld>
            <a:endParaRPr lang="pl-PL" sz="1800" dirty="0">
              <a:solidFill>
                <a:srgbClr val="00685B"/>
              </a:solidFill>
            </a:endParaRPr>
          </a:p>
        </p:txBody>
      </p:sp>
      <p:sp>
        <p:nvSpPr>
          <p:cNvPr id="16" name="pole tekstowe 15"/>
          <p:cNvSpPr txBox="1"/>
          <p:nvPr/>
        </p:nvSpPr>
        <p:spPr>
          <a:xfrm>
            <a:off x="285318" y="1616314"/>
            <a:ext cx="8031098" cy="1446550"/>
          </a:xfrm>
          <a:prstGeom prst="rect">
            <a:avLst/>
          </a:prstGeom>
          <a:noFill/>
        </p:spPr>
        <p:txBody>
          <a:bodyPr wrap="square" rtlCol="0">
            <a:spAutoFit/>
          </a:bodyPr>
          <a:lstStyle/>
          <a:p>
            <a:r>
              <a:rPr lang="pl-PL" sz="2400" b="1" dirty="0" err="1" smtClean="0">
                <a:solidFill>
                  <a:srgbClr val="00685B"/>
                </a:solidFill>
              </a:rPr>
              <a:t>Empirical</a:t>
            </a:r>
            <a:r>
              <a:rPr lang="pl-PL" sz="2400" b="1" dirty="0" smtClean="0">
                <a:solidFill>
                  <a:srgbClr val="00685B"/>
                </a:solidFill>
              </a:rPr>
              <a:t> </a:t>
            </a:r>
            <a:r>
              <a:rPr lang="pl-PL" sz="2400" b="1" dirty="0" err="1" smtClean="0">
                <a:solidFill>
                  <a:srgbClr val="00685B"/>
                </a:solidFill>
              </a:rPr>
              <a:t>results</a:t>
            </a:r>
            <a:r>
              <a:rPr lang="pl-PL" sz="2400" b="1" dirty="0" smtClean="0">
                <a:solidFill>
                  <a:srgbClr val="00685B"/>
                </a:solidFill>
              </a:rPr>
              <a:t> – Poland 2005-2015</a:t>
            </a:r>
            <a:endParaRPr lang="en-GB" sz="2400" b="1" dirty="0" smtClean="0">
              <a:solidFill>
                <a:srgbClr val="00685B"/>
              </a:solidFill>
            </a:endParaRPr>
          </a:p>
          <a:p>
            <a:endParaRPr lang="en-GB" sz="1600" dirty="0" smtClean="0"/>
          </a:p>
          <a:p>
            <a:endParaRPr lang="en-GB" sz="1600" dirty="0" smtClean="0"/>
          </a:p>
          <a:p>
            <a:endParaRPr lang="en-GB" sz="1600" dirty="0" smtClean="0"/>
          </a:p>
          <a:p>
            <a:endParaRPr lang="en-GB" sz="1600" dirty="0" smtClean="0"/>
          </a:p>
        </p:txBody>
      </p:sp>
      <p:graphicFrame>
        <p:nvGraphicFramePr>
          <p:cNvPr id="2" name="Table 1"/>
          <p:cNvGraphicFramePr>
            <a:graphicFrameLocks noGrp="1"/>
          </p:cNvGraphicFramePr>
          <p:nvPr>
            <p:extLst>
              <p:ext uri="{D42A27DB-BD31-4B8C-83A1-F6EECF244321}">
                <p14:modId xmlns:p14="http://schemas.microsoft.com/office/powerpoint/2010/main" val="80097836"/>
              </p:ext>
            </p:extLst>
          </p:nvPr>
        </p:nvGraphicFramePr>
        <p:xfrm>
          <a:off x="1404283" y="2120877"/>
          <a:ext cx="5910579" cy="3911854"/>
        </p:xfrm>
        <a:graphic>
          <a:graphicData uri="http://schemas.openxmlformats.org/drawingml/2006/table">
            <a:tbl>
              <a:tblPr firstRow="1" firstCol="1" bandRow="1">
                <a:tableStyleId>{5C22544A-7EE6-4342-B048-85BDC9FD1C3A}</a:tableStyleId>
              </a:tblPr>
              <a:tblGrid>
                <a:gridCol w="991874"/>
                <a:gridCol w="896563"/>
                <a:gridCol w="1077019"/>
                <a:gridCol w="810783"/>
                <a:gridCol w="630326"/>
                <a:gridCol w="1504014"/>
              </a:tblGrid>
              <a:tr h="0">
                <a:tc>
                  <a:txBody>
                    <a:bodyPr/>
                    <a:lstStyle/>
                    <a:p>
                      <a:pPr algn="just">
                        <a:lnSpc>
                          <a:spcPct val="150000"/>
                        </a:lnSpc>
                        <a:spcAft>
                          <a:spcPts val="0"/>
                        </a:spcAft>
                      </a:pPr>
                      <a:r>
                        <a:rPr lang="en-US" sz="1600" dirty="0">
                          <a:effectLst/>
                        </a:rPr>
                        <a:t>Index type</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rPr>
                        <a:t>MRP indices</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rPr>
                        <a:t>Standard error</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z statistic</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p-value</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95% confidence interval</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-0.0006</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0.036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-0.017</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0.986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[-0.069; 0,072]</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-0.0083</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0.037</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0.220</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0.826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[-0.067; 0,085]</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-0.0768</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0.121</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-0.634</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0.526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[-0.335; 0,198]</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0.1814</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0.341</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0.532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0.595</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[-0.492; 0,256]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-0.0287</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0.048</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-0.604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0.546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[-0.120; 0,064]</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0.2569*</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0.139</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1.850</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0.032</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[-0.007; 0,541]</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-0.0685*</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0.051</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-1.348</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0.089</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[-0.166; 0,033]</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0.0222</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0.038</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0.586</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0.558</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[-0.049; 0.099]</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-0.0184</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0.044</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-0.422</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0.673</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[-0.099; 0.072]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50000"/>
                        </a:lnSpc>
                        <a:spcAft>
                          <a:spcPts val="0"/>
                        </a:spcAft>
                      </a:pP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0.0931</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0.115</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0.808</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0.419</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[-0.147; 0.300]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243970002"/>
              </p:ext>
            </p:extLst>
          </p:nvPr>
        </p:nvGraphicFramePr>
        <p:xfrm>
          <a:off x="1399078" y="2816356"/>
          <a:ext cx="571439" cy="338199"/>
        </p:xfrm>
        <a:graphic>
          <a:graphicData uri="http://schemas.openxmlformats.org/presentationml/2006/ole">
            <mc:AlternateContent xmlns:mc="http://schemas.openxmlformats.org/markup-compatibility/2006">
              <mc:Choice xmlns:v="urn:schemas-microsoft-com:vml" Requires="v">
                <p:oleObj spid="_x0000_s6265" r:id="rId5" imgW="457200" imgH="241300" progId="Equation.3">
                  <p:embed/>
                </p:oleObj>
              </mc:Choice>
              <mc:Fallback>
                <p:oleObj r:id="rId5" imgW="457200" imgH="2413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9078" y="2816356"/>
                        <a:ext cx="571439" cy="338199"/>
                      </a:xfrm>
                      <a:prstGeom prst="rect">
                        <a:avLst/>
                      </a:prstGeom>
                      <a:noFill/>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6343937"/>
              </p:ext>
            </p:extLst>
          </p:nvPr>
        </p:nvGraphicFramePr>
        <p:xfrm>
          <a:off x="1373065" y="3118029"/>
          <a:ext cx="725301" cy="344815"/>
        </p:xfrm>
        <a:graphic>
          <a:graphicData uri="http://schemas.openxmlformats.org/presentationml/2006/ole">
            <mc:AlternateContent xmlns:mc="http://schemas.openxmlformats.org/markup-compatibility/2006">
              <mc:Choice xmlns:v="urn:schemas-microsoft-com:vml" Requires="v">
                <p:oleObj spid="_x0000_s6266" r:id="rId7" imgW="520474" imgH="241195" progId="Equation.3">
                  <p:embed/>
                </p:oleObj>
              </mc:Choice>
              <mc:Fallback>
                <p:oleObj r:id="rId7" imgW="520474" imgH="241195"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3065" y="3118029"/>
                        <a:ext cx="725301" cy="344815"/>
                      </a:xfrm>
                      <a:prstGeom prst="rect">
                        <a:avLst/>
                      </a:prstGeom>
                      <a:noFill/>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76289605"/>
              </p:ext>
            </p:extLst>
          </p:nvPr>
        </p:nvGraphicFramePr>
        <p:xfrm>
          <a:off x="1386893" y="3445975"/>
          <a:ext cx="800911" cy="331806"/>
        </p:xfrm>
        <a:graphic>
          <a:graphicData uri="http://schemas.openxmlformats.org/presentationml/2006/ole">
            <mc:AlternateContent xmlns:mc="http://schemas.openxmlformats.org/markup-compatibility/2006">
              <mc:Choice xmlns:v="urn:schemas-microsoft-com:vml" Requires="v">
                <p:oleObj spid="_x0000_s6267" r:id="rId9" imgW="495085" imgH="241195" progId="Equation.3">
                  <p:embed/>
                </p:oleObj>
              </mc:Choice>
              <mc:Fallback>
                <p:oleObj r:id="rId9" imgW="495085" imgH="241195"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6893" y="3445975"/>
                        <a:ext cx="800911" cy="331806"/>
                      </a:xfrm>
                      <a:prstGeom prst="rect">
                        <a:avLst/>
                      </a:prstGeom>
                      <a:noFill/>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923437869"/>
              </p:ext>
            </p:extLst>
          </p:nvPr>
        </p:nvGraphicFramePr>
        <p:xfrm>
          <a:off x="1376850" y="3771679"/>
          <a:ext cx="721516" cy="343016"/>
        </p:xfrm>
        <a:graphic>
          <a:graphicData uri="http://schemas.openxmlformats.org/presentationml/2006/ole">
            <mc:AlternateContent xmlns:mc="http://schemas.openxmlformats.org/markup-compatibility/2006">
              <mc:Choice xmlns:v="urn:schemas-microsoft-com:vml" Requires="v">
                <p:oleObj spid="_x0000_s6268" r:id="rId11" imgW="508000" imgH="241300" progId="Equation.3">
                  <p:embed/>
                </p:oleObj>
              </mc:Choice>
              <mc:Fallback>
                <p:oleObj r:id="rId11" imgW="508000" imgH="241300" progId="Equation.3">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76850" y="3771679"/>
                        <a:ext cx="721516" cy="343016"/>
                      </a:xfrm>
                      <a:prstGeom prst="rect">
                        <a:avLst/>
                      </a:prstGeom>
                      <a:noFill/>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315890007"/>
              </p:ext>
            </p:extLst>
          </p:nvPr>
        </p:nvGraphicFramePr>
        <p:xfrm>
          <a:off x="1375879" y="4103740"/>
          <a:ext cx="707672" cy="336434"/>
        </p:xfrm>
        <a:graphic>
          <a:graphicData uri="http://schemas.openxmlformats.org/presentationml/2006/ole">
            <mc:AlternateContent xmlns:mc="http://schemas.openxmlformats.org/markup-compatibility/2006">
              <mc:Choice xmlns:v="urn:schemas-microsoft-com:vml" Requires="v">
                <p:oleObj spid="_x0000_s6269" r:id="rId13" imgW="482391" imgH="241195" progId="Equation.3">
                  <p:embed/>
                </p:oleObj>
              </mc:Choice>
              <mc:Fallback>
                <p:oleObj r:id="rId13" imgW="482391" imgH="241195" progId="Equation.3">
                  <p:embed/>
                  <p:pic>
                    <p:nvPicPr>
                      <p:cNvPr id="0"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75879" y="4103740"/>
                        <a:ext cx="707672" cy="336434"/>
                      </a:xfrm>
                      <a:prstGeom prst="rect">
                        <a:avLst/>
                      </a:prstGeom>
                      <a:noFill/>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59191040"/>
              </p:ext>
            </p:extLst>
          </p:nvPr>
        </p:nvGraphicFramePr>
        <p:xfrm>
          <a:off x="1375879" y="4415972"/>
          <a:ext cx="840953" cy="348395"/>
        </p:xfrm>
        <a:graphic>
          <a:graphicData uri="http://schemas.openxmlformats.org/presentationml/2006/ole">
            <mc:AlternateContent xmlns:mc="http://schemas.openxmlformats.org/markup-compatibility/2006">
              <mc:Choice xmlns:v="urn:schemas-microsoft-com:vml" Requires="v">
                <p:oleObj spid="_x0000_s6270" r:id="rId15" imgW="596900" imgH="241300" progId="Equation.3">
                  <p:embed/>
                </p:oleObj>
              </mc:Choice>
              <mc:Fallback>
                <p:oleObj r:id="rId15" imgW="596900" imgH="241300" progId="Equation.3">
                  <p:embed/>
                  <p:pic>
                    <p:nvPicPr>
                      <p:cNvPr id="0" name="Object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75879" y="4415972"/>
                        <a:ext cx="840953" cy="348395"/>
                      </a:xfrm>
                      <a:prstGeom prst="rect">
                        <a:avLst/>
                      </a:prstGeom>
                      <a:noFill/>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95779424"/>
              </p:ext>
            </p:extLst>
          </p:nvPr>
        </p:nvGraphicFramePr>
        <p:xfrm>
          <a:off x="1376803" y="4729515"/>
          <a:ext cx="865671" cy="358635"/>
        </p:xfrm>
        <a:graphic>
          <a:graphicData uri="http://schemas.openxmlformats.org/presentationml/2006/ole">
            <mc:AlternateContent xmlns:mc="http://schemas.openxmlformats.org/markup-compatibility/2006">
              <mc:Choice xmlns:v="urn:schemas-microsoft-com:vml" Requires="v">
                <p:oleObj spid="_x0000_s6271" r:id="rId17" imgW="596900" imgH="241300" progId="Equation.3">
                  <p:embed/>
                </p:oleObj>
              </mc:Choice>
              <mc:Fallback>
                <p:oleObj r:id="rId17" imgW="596900" imgH="241300" progId="Equation.3">
                  <p:embed/>
                  <p:pic>
                    <p:nvPicPr>
                      <p:cNvPr id="0" name="Object 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76803" y="4729515"/>
                        <a:ext cx="865671" cy="358635"/>
                      </a:xfrm>
                      <a:prstGeom prst="rect">
                        <a:avLst/>
                      </a:prstGeom>
                      <a:noFill/>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2956834267"/>
              </p:ext>
            </p:extLst>
          </p:nvPr>
        </p:nvGraphicFramePr>
        <p:xfrm>
          <a:off x="1386893" y="5064814"/>
          <a:ext cx="781546" cy="323783"/>
        </p:xfrm>
        <a:graphic>
          <a:graphicData uri="http://schemas.openxmlformats.org/presentationml/2006/ole">
            <mc:AlternateContent xmlns:mc="http://schemas.openxmlformats.org/markup-compatibility/2006">
              <mc:Choice xmlns:v="urn:schemas-microsoft-com:vml" Requires="v">
                <p:oleObj spid="_x0000_s6272" r:id="rId19" imgW="545863" imgH="241195" progId="Equation.3">
                  <p:embed/>
                </p:oleObj>
              </mc:Choice>
              <mc:Fallback>
                <p:oleObj r:id="rId19" imgW="545863" imgH="241195" progId="Equation.3">
                  <p:embed/>
                  <p:pic>
                    <p:nvPicPr>
                      <p:cNvPr id="0" name="Object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386893" y="5064814"/>
                        <a:ext cx="781546" cy="323783"/>
                      </a:xfrm>
                      <a:prstGeom prst="rect">
                        <a:avLst/>
                      </a:prstGeom>
                      <a:noFill/>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672262061"/>
              </p:ext>
            </p:extLst>
          </p:nvPr>
        </p:nvGraphicFramePr>
        <p:xfrm>
          <a:off x="1386893" y="5350881"/>
          <a:ext cx="784619" cy="373015"/>
        </p:xfrm>
        <a:graphic>
          <a:graphicData uri="http://schemas.openxmlformats.org/presentationml/2006/ole">
            <mc:AlternateContent xmlns:mc="http://schemas.openxmlformats.org/markup-compatibility/2006">
              <mc:Choice xmlns:v="urn:schemas-microsoft-com:vml" Requires="v">
                <p:oleObj spid="_x0000_s6273" r:id="rId21" imgW="533169" imgH="241195" progId="Equation.3">
                  <p:embed/>
                </p:oleObj>
              </mc:Choice>
              <mc:Fallback>
                <p:oleObj r:id="rId21" imgW="533169" imgH="241195" progId="Equation.3">
                  <p:embed/>
                  <p:pic>
                    <p:nvPicPr>
                      <p:cNvPr id="0" name="Object 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86893" y="5350881"/>
                        <a:ext cx="784619" cy="373015"/>
                      </a:xfrm>
                      <a:prstGeom prst="rect">
                        <a:avLst/>
                      </a:prstGeom>
                      <a:noFill/>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95987321"/>
              </p:ext>
            </p:extLst>
          </p:nvPr>
        </p:nvGraphicFramePr>
        <p:xfrm>
          <a:off x="1399078" y="5684210"/>
          <a:ext cx="1133969" cy="365390"/>
        </p:xfrm>
        <a:graphic>
          <a:graphicData uri="http://schemas.openxmlformats.org/presentationml/2006/ole">
            <mc:AlternateContent xmlns:mc="http://schemas.openxmlformats.org/markup-compatibility/2006">
              <mc:Choice xmlns:v="urn:schemas-microsoft-com:vml" Requires="v">
                <p:oleObj spid="_x0000_s6274" r:id="rId23" imgW="736600" imgH="241300" progId="Equation.3">
                  <p:embed/>
                </p:oleObj>
              </mc:Choice>
              <mc:Fallback>
                <p:oleObj r:id="rId23" imgW="736600" imgH="241300" progId="Equation.3">
                  <p:embed/>
                  <p:pic>
                    <p:nvPicPr>
                      <p:cNvPr id="0" name="Object 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399078" y="5684210"/>
                        <a:ext cx="1133969" cy="365390"/>
                      </a:xfrm>
                      <a:prstGeom prst="rect">
                        <a:avLst/>
                      </a:prstGeom>
                      <a:noFill/>
                      <a:extLst/>
                    </p:spPr>
                  </p:pic>
                </p:oleObj>
              </mc:Fallback>
            </mc:AlternateContent>
          </a:graphicData>
        </a:graphic>
      </p:graphicFrame>
    </p:spTree>
    <p:extLst>
      <p:ext uri="{BB962C8B-B14F-4D97-AF65-F5344CB8AC3E}">
        <p14:creationId xmlns:p14="http://schemas.microsoft.com/office/powerpoint/2010/main" val="3198614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3423" y="-594232"/>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13</a:t>
            </a:fld>
            <a:endParaRPr lang="pl-PL" sz="1800" dirty="0">
              <a:solidFill>
                <a:srgbClr val="00685B"/>
              </a:solidFill>
            </a:endParaRPr>
          </a:p>
        </p:txBody>
      </p:sp>
      <p:sp>
        <p:nvSpPr>
          <p:cNvPr id="16" name="pole tekstowe 15"/>
          <p:cNvSpPr txBox="1"/>
          <p:nvPr/>
        </p:nvSpPr>
        <p:spPr>
          <a:xfrm>
            <a:off x="285318" y="1616314"/>
            <a:ext cx="8031098" cy="4401205"/>
          </a:xfrm>
          <a:prstGeom prst="rect">
            <a:avLst/>
          </a:prstGeom>
          <a:noFill/>
        </p:spPr>
        <p:txBody>
          <a:bodyPr wrap="square" rtlCol="0">
            <a:spAutoFit/>
          </a:bodyPr>
          <a:lstStyle/>
          <a:p>
            <a:r>
              <a:rPr lang="en-GB" sz="2400" b="1" dirty="0" smtClean="0">
                <a:solidFill>
                  <a:srgbClr val="00685B"/>
                </a:solidFill>
              </a:rPr>
              <a:t>Empirical results – Poland 2005-2015</a:t>
            </a:r>
          </a:p>
          <a:p>
            <a:endParaRPr lang="en-GB" sz="2400" dirty="0" smtClean="0"/>
          </a:p>
          <a:p>
            <a:pPr marL="342900" indent="-342900">
              <a:buFont typeface="Arial" panose="020B0604020202020204" pitchFamily="34" charset="0"/>
              <a:buChar char="•"/>
            </a:pPr>
            <a:r>
              <a:rPr lang="en-GB" sz="2400" dirty="0" smtClean="0"/>
              <a:t>A fraction of households belonging to the middle class (defined by absolute limits) increased from 48,6% in 2005 to 80,2% in 2015 as a result of growth in real incomes;</a:t>
            </a:r>
          </a:p>
          <a:p>
            <a:pPr marL="342900" indent="-342900">
              <a:buFont typeface="Arial" panose="020B0604020202020204" pitchFamily="34" charset="0"/>
              <a:buChar char="•"/>
            </a:pPr>
            <a:r>
              <a:rPr lang="en-GB" sz="2400" dirty="0" smtClean="0"/>
              <a:t>The polarisation index was virtually </a:t>
            </a:r>
            <a:r>
              <a:rPr lang="en-GB" sz="2400" dirty="0" err="1" smtClean="0"/>
              <a:t>equall</a:t>
            </a:r>
            <a:r>
              <a:rPr lang="en-GB" sz="2400" dirty="0" smtClean="0"/>
              <a:t> to 0 – there was no polarisation of incomes;</a:t>
            </a:r>
          </a:p>
          <a:p>
            <a:pPr marL="342900" indent="-342900">
              <a:buFont typeface="Arial" panose="020B0604020202020204" pitchFamily="34" charset="0"/>
              <a:buChar char="•"/>
            </a:pPr>
            <a:r>
              <a:rPr lang="en-GB" sz="2400" dirty="0" smtClean="0"/>
              <a:t>The analysis of indices for groups reveal a more intricate picture – there was a strong polarisation in the upper class – the rich grew even richer, while the poor and the middle class converged toward median income.</a:t>
            </a:r>
          </a:p>
          <a:p>
            <a:pPr marL="342900" indent="-342900">
              <a:buFont typeface="Arial" panose="020B0604020202020204" pitchFamily="34" charset="0"/>
              <a:buChar char="•"/>
            </a:pPr>
            <a:endParaRPr lang="en-GB" sz="1600" dirty="0" smtClean="0"/>
          </a:p>
        </p:txBody>
      </p:sp>
    </p:spTree>
    <p:extLst>
      <p:ext uri="{BB962C8B-B14F-4D97-AF65-F5344CB8AC3E}">
        <p14:creationId xmlns:p14="http://schemas.microsoft.com/office/powerpoint/2010/main" val="2521056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14</a:t>
            </a:fld>
            <a:endParaRPr lang="pl-PL" sz="1800" dirty="0">
              <a:solidFill>
                <a:srgbClr val="00685B"/>
              </a:solidFill>
            </a:endParaRPr>
          </a:p>
        </p:txBody>
      </p:sp>
      <p:sp>
        <p:nvSpPr>
          <p:cNvPr id="16" name="pole tekstowe 15"/>
          <p:cNvSpPr txBox="1"/>
          <p:nvPr/>
        </p:nvSpPr>
        <p:spPr>
          <a:xfrm>
            <a:off x="285318" y="1616314"/>
            <a:ext cx="8031098" cy="4401205"/>
          </a:xfrm>
          <a:prstGeom prst="rect">
            <a:avLst/>
          </a:prstGeom>
          <a:noFill/>
        </p:spPr>
        <p:txBody>
          <a:bodyPr wrap="square" rtlCol="0">
            <a:spAutoFit/>
          </a:bodyPr>
          <a:lstStyle/>
          <a:p>
            <a:r>
              <a:rPr lang="en-GB" sz="2400" b="1" dirty="0" smtClean="0">
                <a:solidFill>
                  <a:srgbClr val="00685B"/>
                </a:solidFill>
              </a:rPr>
              <a:t>Conclusions</a:t>
            </a:r>
          </a:p>
          <a:p>
            <a:endParaRPr lang="en-GB" sz="1600" dirty="0" smtClean="0"/>
          </a:p>
          <a:p>
            <a:pPr marL="285750" indent="-285750" algn="just">
              <a:buFont typeface="Arial" panose="020B0604020202020204" pitchFamily="34" charset="0"/>
              <a:buChar char="•"/>
            </a:pPr>
            <a:r>
              <a:rPr lang="en-GB" sz="2400" dirty="0" smtClean="0"/>
              <a:t>A new set of polarisation indices has been proposed</a:t>
            </a:r>
            <a:r>
              <a:rPr lang="pl-PL" sz="2400" smtClean="0"/>
              <a:t>;</a:t>
            </a:r>
            <a:endParaRPr lang="en-GB" sz="2400" dirty="0" smtClean="0"/>
          </a:p>
          <a:p>
            <a:pPr marL="285750" indent="-285750" algn="just">
              <a:buFont typeface="Arial" panose="020B0604020202020204" pitchFamily="34" charset="0"/>
              <a:buChar char="•"/>
            </a:pPr>
            <a:r>
              <a:rPr lang="en-GB" sz="2400" dirty="0" smtClean="0"/>
              <a:t>It allows for a more thorough analysis of economic polarisation, in particular, for the analysis in certain distinguished subgroups of the population;</a:t>
            </a:r>
          </a:p>
          <a:p>
            <a:pPr marL="285750" indent="-285750" algn="just">
              <a:buFont typeface="Arial" panose="020B0604020202020204" pitchFamily="34" charset="0"/>
              <a:buChar char="•"/>
            </a:pPr>
            <a:r>
              <a:rPr lang="en-GB" sz="2400" dirty="0" smtClean="0"/>
              <a:t>A Stata command is being written, which allows for calculating the new indices using survey panel data;</a:t>
            </a:r>
          </a:p>
          <a:p>
            <a:pPr marL="285750" indent="-285750" algn="just">
              <a:buFont typeface="Arial" panose="020B0604020202020204" pitchFamily="34" charset="0"/>
              <a:buChar char="•"/>
            </a:pPr>
            <a:r>
              <a:rPr lang="en-GB" sz="2400" dirty="0" smtClean="0"/>
              <a:t>It is not clear how inference on their significance should be conducted.</a:t>
            </a:r>
          </a:p>
          <a:p>
            <a:endParaRPr lang="en-GB" sz="1600" dirty="0" smtClean="0"/>
          </a:p>
          <a:p>
            <a:endParaRPr lang="en-GB" sz="1600" dirty="0" smtClean="0"/>
          </a:p>
          <a:p>
            <a:endParaRPr lang="en-GB" sz="1600" dirty="0" smtClean="0"/>
          </a:p>
        </p:txBody>
      </p:sp>
    </p:spTree>
    <p:extLst>
      <p:ext uri="{BB962C8B-B14F-4D97-AF65-F5344CB8AC3E}">
        <p14:creationId xmlns:p14="http://schemas.microsoft.com/office/powerpoint/2010/main" val="2623786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15</a:t>
            </a:fld>
            <a:endParaRPr lang="pl-PL" sz="1800" dirty="0">
              <a:solidFill>
                <a:srgbClr val="00685B"/>
              </a:solidFill>
            </a:endParaRPr>
          </a:p>
        </p:txBody>
      </p:sp>
      <p:sp>
        <p:nvSpPr>
          <p:cNvPr id="16" name="pole tekstowe 15"/>
          <p:cNvSpPr txBox="1"/>
          <p:nvPr/>
        </p:nvSpPr>
        <p:spPr>
          <a:xfrm>
            <a:off x="285318" y="1616314"/>
            <a:ext cx="8031098" cy="4893647"/>
          </a:xfrm>
          <a:prstGeom prst="rect">
            <a:avLst/>
          </a:prstGeom>
          <a:noFill/>
        </p:spPr>
        <p:txBody>
          <a:bodyPr wrap="square" rtlCol="0">
            <a:spAutoFit/>
          </a:bodyPr>
          <a:lstStyle/>
          <a:p>
            <a:r>
              <a:rPr lang="en-GB" sz="2400" b="1" dirty="0" smtClean="0">
                <a:solidFill>
                  <a:srgbClr val="00685B"/>
                </a:solidFill>
              </a:rPr>
              <a:t>References</a:t>
            </a:r>
          </a:p>
          <a:p>
            <a:endParaRPr lang="en-GB" sz="1600" dirty="0" smtClean="0"/>
          </a:p>
          <a:p>
            <a:pPr marL="285750" indent="-285750" algn="just">
              <a:buFont typeface="Arial" panose="020B0604020202020204" pitchFamily="34" charset="0"/>
              <a:buChar char="•"/>
            </a:pPr>
            <a:r>
              <a:rPr lang="en-GB" sz="2400" dirty="0" err="1" smtClean="0"/>
              <a:t>Duclos</a:t>
            </a:r>
            <a:r>
              <a:rPr lang="en-GB" sz="2400" dirty="0" smtClean="0"/>
              <a:t> J-Y., Esteban J., Ray D.,(2004). Polarization: Concepts, Measurement, Estimation. </a:t>
            </a:r>
            <a:r>
              <a:rPr lang="en-GB" sz="2400" dirty="0" err="1" smtClean="0"/>
              <a:t>Econometrica</a:t>
            </a:r>
            <a:r>
              <a:rPr lang="en-GB" sz="2400" dirty="0" smtClean="0"/>
              <a:t>, Vol. 72, No. 6, pp. 1737–1772;</a:t>
            </a:r>
            <a:endParaRPr lang="en-GB" sz="2400" dirty="0" smtClean="0"/>
          </a:p>
          <a:p>
            <a:pPr marL="285750" indent="-285750" algn="just">
              <a:buFont typeface="Arial" panose="020B0604020202020204" pitchFamily="34" charset="0"/>
              <a:buChar char="•"/>
            </a:pPr>
            <a:r>
              <a:rPr lang="en-GB" sz="2400" dirty="0" smtClean="0"/>
              <a:t>Handcock M. S., Morris M., (1999). Relative Distribution Methods in the Social Sciences, New York: Springer;</a:t>
            </a:r>
            <a:endParaRPr lang="pl-PL" sz="2400" dirty="0" smtClean="0"/>
          </a:p>
          <a:p>
            <a:pPr marL="285750" indent="-285750" algn="just">
              <a:buFont typeface="Arial" panose="020B0604020202020204" pitchFamily="34" charset="0"/>
              <a:buChar char="•"/>
            </a:pPr>
            <a:r>
              <a:rPr lang="en-US" sz="2400" dirty="0"/>
              <a:t>Horrigan H., Haugen S</a:t>
            </a:r>
            <a:r>
              <a:rPr lang="en-US" sz="2400" dirty="0" smtClean="0"/>
              <a:t>., (</a:t>
            </a:r>
            <a:r>
              <a:rPr lang="en-US" sz="2400" dirty="0"/>
              <a:t>1988</a:t>
            </a:r>
            <a:r>
              <a:rPr lang="en-US" sz="2400" dirty="0" smtClean="0"/>
              <a:t>). The </a:t>
            </a:r>
            <a:r>
              <a:rPr lang="en-US" sz="2400" dirty="0"/>
              <a:t>Declining Middle Class: a Sensitivity Analysis, Monthly </a:t>
            </a:r>
            <a:r>
              <a:rPr lang="en-US" sz="2400" dirty="0" err="1"/>
              <a:t>Labour</a:t>
            </a:r>
            <a:r>
              <a:rPr lang="en-US" sz="2400" dirty="0"/>
              <a:t> </a:t>
            </a:r>
            <a:r>
              <a:rPr lang="en-US" sz="2400" dirty="0" smtClean="0"/>
              <a:t>Rev</a:t>
            </a:r>
            <a:r>
              <a:rPr lang="pl-PL" sz="2400" dirty="0" smtClean="0"/>
              <a:t>.</a:t>
            </a:r>
            <a:r>
              <a:rPr lang="en-US" sz="2400" dirty="0" smtClean="0"/>
              <a:t>, </a:t>
            </a:r>
            <a:r>
              <a:rPr lang="en-US" sz="2400" dirty="0"/>
              <a:t>No. 111, pp. </a:t>
            </a:r>
            <a:r>
              <a:rPr lang="en-US" sz="2400" dirty="0" smtClean="0"/>
              <a:t>3-1</a:t>
            </a:r>
            <a:r>
              <a:rPr lang="pl-PL" sz="2400" dirty="0" smtClean="0"/>
              <a:t>3</a:t>
            </a:r>
            <a:endParaRPr lang="en-GB" sz="2400" dirty="0" smtClean="0"/>
          </a:p>
          <a:p>
            <a:pPr marL="285750" indent="-285750" algn="just">
              <a:buFont typeface="Arial" panose="020B0604020202020204" pitchFamily="34" charset="0"/>
              <a:buChar char="•"/>
            </a:pPr>
            <a:r>
              <a:rPr lang="en-GB" sz="2400" dirty="0" err="1" smtClean="0"/>
              <a:t>Panek</a:t>
            </a:r>
            <a:r>
              <a:rPr lang="en-GB" sz="2400" dirty="0" smtClean="0"/>
              <a:t> T., </a:t>
            </a:r>
            <a:r>
              <a:rPr lang="en-GB" sz="2400" dirty="0" err="1" smtClean="0"/>
              <a:t>Zwierzchowski</a:t>
            </a:r>
            <a:r>
              <a:rPr lang="en-GB" sz="2400" dirty="0" smtClean="0"/>
              <a:t> J. Median Relative Partial Income Polarization Indices: Investigating Economic Polarization in Poland during the year 2005-2015.</a:t>
            </a:r>
            <a:endParaRPr lang="en-GB" sz="1600" dirty="0" smtClean="0"/>
          </a:p>
          <a:p>
            <a:endParaRPr lang="en-GB" sz="1600" dirty="0" smtClean="0"/>
          </a:p>
          <a:p>
            <a:endParaRPr lang="en-GB" sz="1600" dirty="0" smtClean="0"/>
          </a:p>
        </p:txBody>
      </p:sp>
    </p:spTree>
    <p:extLst>
      <p:ext uri="{BB962C8B-B14F-4D97-AF65-F5344CB8AC3E}">
        <p14:creationId xmlns:p14="http://schemas.microsoft.com/office/powerpoint/2010/main" val="2228916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2</a:t>
            </a:fld>
            <a:endParaRPr lang="pl-PL" sz="1800" dirty="0">
              <a:solidFill>
                <a:srgbClr val="00685B"/>
              </a:solidFill>
            </a:endParaRPr>
          </a:p>
        </p:txBody>
      </p:sp>
      <p:sp>
        <p:nvSpPr>
          <p:cNvPr id="16" name="pole tekstowe 15"/>
          <p:cNvSpPr txBox="1"/>
          <p:nvPr/>
        </p:nvSpPr>
        <p:spPr>
          <a:xfrm>
            <a:off x="285318" y="1616314"/>
            <a:ext cx="8031098" cy="5139869"/>
          </a:xfrm>
          <a:prstGeom prst="rect">
            <a:avLst/>
          </a:prstGeom>
          <a:noFill/>
        </p:spPr>
        <p:txBody>
          <a:bodyPr wrap="square" rtlCol="0">
            <a:spAutoFit/>
          </a:bodyPr>
          <a:lstStyle/>
          <a:p>
            <a:r>
              <a:rPr lang="en-GB" sz="2400" b="1" dirty="0" smtClean="0">
                <a:solidFill>
                  <a:srgbClr val="00685B"/>
                </a:solidFill>
              </a:rPr>
              <a:t>Polarisation</a:t>
            </a:r>
          </a:p>
          <a:p>
            <a:endParaRPr lang="en-GB" sz="1600" dirty="0" smtClean="0"/>
          </a:p>
          <a:p>
            <a:pPr marL="285750" indent="-285750">
              <a:buFont typeface="Arial" panose="020B0604020202020204" pitchFamily="34" charset="0"/>
              <a:buChar char="•"/>
            </a:pPr>
            <a:r>
              <a:rPr lang="en-GB" sz="2400" dirty="0" smtClean="0"/>
              <a:t>Concept of </a:t>
            </a:r>
            <a:r>
              <a:rPr lang="en-GB" sz="2400" b="1" dirty="0" smtClean="0"/>
              <a:t>economic polarization </a:t>
            </a:r>
            <a:r>
              <a:rPr lang="en-GB" sz="2400" dirty="0" smtClean="0"/>
              <a:t>has been used since the 1980s to describe the disappearance of the middle income class in the USA;</a:t>
            </a:r>
          </a:p>
          <a:p>
            <a:pPr marL="285750" indent="-285750">
              <a:buFont typeface="Arial" panose="020B0604020202020204" pitchFamily="34" charset="0"/>
              <a:buChar char="•"/>
            </a:pPr>
            <a:r>
              <a:rPr lang="en-GB" sz="2400" dirty="0" smtClean="0"/>
              <a:t>“middle class” is a commonly used term, but vague;</a:t>
            </a:r>
          </a:p>
          <a:p>
            <a:pPr marL="285750" indent="-285750">
              <a:buFont typeface="Arial" panose="020B0604020202020204" pitchFamily="34" charset="0"/>
              <a:buChar char="•"/>
            </a:pPr>
            <a:r>
              <a:rPr lang="en-GB" sz="2400" dirty="0" smtClean="0"/>
              <a:t>The notion of economic polarization is frequently used incorrectly to describe the increase of income inequality;</a:t>
            </a:r>
          </a:p>
          <a:p>
            <a:pPr marL="285750" indent="-285750">
              <a:buFont typeface="Arial" panose="020B0604020202020204" pitchFamily="34" charset="0"/>
              <a:buChar char="•"/>
            </a:pPr>
            <a:r>
              <a:rPr lang="en-GB" sz="2400" dirty="0" smtClean="0"/>
              <a:t>Economic polarisation describes a process in which income focuses on two separate poles or groups (one rich, and the other poor), which causes the disappearance of the middle income class.</a:t>
            </a:r>
          </a:p>
          <a:p>
            <a:endParaRPr lang="en-GB" sz="1600" dirty="0" smtClean="0"/>
          </a:p>
          <a:p>
            <a:endParaRPr lang="en-GB" sz="1600" dirty="0" smtClean="0"/>
          </a:p>
          <a:p>
            <a:endParaRPr lang="en-GB" sz="1600" dirty="0" smtClean="0"/>
          </a:p>
        </p:txBody>
      </p:sp>
    </p:spTree>
    <p:extLst>
      <p:ext uri="{BB962C8B-B14F-4D97-AF65-F5344CB8AC3E}">
        <p14:creationId xmlns:p14="http://schemas.microsoft.com/office/powerpoint/2010/main" val="626040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3</a:t>
            </a:fld>
            <a:endParaRPr lang="pl-PL" sz="1800" dirty="0">
              <a:solidFill>
                <a:srgbClr val="00685B"/>
              </a:solidFill>
            </a:endParaRPr>
          </a:p>
        </p:txBody>
      </p:sp>
      <p:sp>
        <p:nvSpPr>
          <p:cNvPr id="16" name="pole tekstowe 15"/>
          <p:cNvSpPr txBox="1"/>
          <p:nvPr/>
        </p:nvSpPr>
        <p:spPr>
          <a:xfrm>
            <a:off x="285318" y="1616314"/>
            <a:ext cx="8031098" cy="4770537"/>
          </a:xfrm>
          <a:prstGeom prst="rect">
            <a:avLst/>
          </a:prstGeom>
          <a:noFill/>
        </p:spPr>
        <p:txBody>
          <a:bodyPr wrap="square" rtlCol="0">
            <a:spAutoFit/>
          </a:bodyPr>
          <a:lstStyle/>
          <a:p>
            <a:r>
              <a:rPr lang="en-GB" sz="2400" b="1" dirty="0" smtClean="0">
                <a:solidFill>
                  <a:srgbClr val="00685B"/>
                </a:solidFill>
              </a:rPr>
              <a:t>Measures of Polarisation</a:t>
            </a:r>
          </a:p>
          <a:p>
            <a:endParaRPr lang="en-GB" sz="1600" dirty="0" smtClean="0"/>
          </a:p>
          <a:p>
            <a:pPr marL="342900" indent="-342900">
              <a:buFont typeface="Arial" panose="020B0604020202020204" pitchFamily="34" charset="0"/>
              <a:buChar char="•"/>
            </a:pPr>
            <a:r>
              <a:rPr lang="en-GB" sz="2400" dirty="0"/>
              <a:t>The median relative polarization index (MRP) </a:t>
            </a:r>
            <a:r>
              <a:rPr lang="pl-PL" sz="2400" dirty="0" smtClean="0"/>
              <a:t>was </a:t>
            </a:r>
            <a:r>
              <a:rPr lang="en-GB" sz="2400" dirty="0" smtClean="0"/>
              <a:t>proposed </a:t>
            </a:r>
            <a:r>
              <a:rPr lang="en-GB" sz="2400" dirty="0"/>
              <a:t>by Morris, Bernhardt and Handcock (1994</a:t>
            </a:r>
            <a:r>
              <a:rPr lang="en-GB" sz="2400" dirty="0" smtClean="0"/>
              <a:t>)</a:t>
            </a:r>
            <a:r>
              <a:rPr lang="pl-PL" sz="2400" dirty="0"/>
              <a:t>;</a:t>
            </a:r>
            <a:endParaRPr lang="pl-PL" sz="2400" dirty="0" smtClean="0"/>
          </a:p>
          <a:p>
            <a:pPr marL="342900" indent="-342900">
              <a:buFont typeface="Arial" panose="020B0604020202020204" pitchFamily="34" charset="0"/>
              <a:buChar char="•"/>
            </a:pPr>
            <a:r>
              <a:rPr lang="pl-PL" sz="2400" dirty="0" smtClean="0"/>
              <a:t>The MRP </a:t>
            </a:r>
            <a:r>
              <a:rPr lang="en-GB" sz="2400" dirty="0" smtClean="0"/>
              <a:t>is </a:t>
            </a:r>
            <a:r>
              <a:rPr lang="en-GB" sz="2400" dirty="0"/>
              <a:t>based on a comparison of income distributions in two </a:t>
            </a:r>
            <a:r>
              <a:rPr lang="en-GB" sz="2400" dirty="0" smtClean="0"/>
              <a:t>periods</a:t>
            </a:r>
            <a:r>
              <a:rPr lang="pl-PL" sz="2400" dirty="0" smtClean="0"/>
              <a:t>:</a:t>
            </a:r>
          </a:p>
          <a:p>
            <a:endParaRPr lang="pl-PL" sz="2400" dirty="0"/>
          </a:p>
          <a:p>
            <a:endParaRPr lang="pl-PL" sz="2400" dirty="0" smtClean="0"/>
          </a:p>
          <a:p>
            <a:endParaRPr lang="pl-PL" sz="2400" dirty="0"/>
          </a:p>
          <a:p>
            <a:r>
              <a:rPr lang="pl-PL" sz="2400" dirty="0" err="1" smtClean="0"/>
              <a:t>Where</a:t>
            </a:r>
            <a:r>
              <a:rPr lang="pl-PL" sz="2400" dirty="0" smtClean="0"/>
              <a:t>:</a:t>
            </a:r>
          </a:p>
          <a:p>
            <a:endParaRPr lang="en-GB" sz="2400" dirty="0" smtClean="0"/>
          </a:p>
          <a:p>
            <a:endParaRPr lang="en-GB" sz="1600" dirty="0" smtClean="0"/>
          </a:p>
          <a:p>
            <a:endParaRPr lang="en-GB" sz="1600" dirty="0" smtClean="0"/>
          </a:p>
          <a:p>
            <a:endParaRPr lang="en-GB" sz="1600" dirty="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Object 2"/>
          <p:cNvGraphicFramePr>
            <a:graphicFrameLocks noChangeAspect="1"/>
          </p:cNvGraphicFramePr>
          <p:nvPr>
            <p:extLst>
              <p:ext uri="{D42A27DB-BD31-4B8C-83A1-F6EECF244321}">
                <p14:modId xmlns:p14="http://schemas.microsoft.com/office/powerpoint/2010/main" val="89590564"/>
              </p:ext>
            </p:extLst>
          </p:nvPr>
        </p:nvGraphicFramePr>
        <p:xfrm>
          <a:off x="1475656" y="3887661"/>
          <a:ext cx="4046010" cy="967095"/>
        </p:xfrm>
        <a:graphic>
          <a:graphicData uri="http://schemas.openxmlformats.org/presentationml/2006/ole">
            <mc:AlternateContent xmlns:mc="http://schemas.openxmlformats.org/markup-compatibility/2006">
              <mc:Choice xmlns:v="urn:schemas-microsoft-com:vml" Requires="v">
                <p:oleObj spid="_x0000_s1061" r:id="rId5" imgW="1955800" imgH="431800" progId="Equation.3">
                  <p:embed/>
                </p:oleObj>
              </mc:Choice>
              <mc:Fallback>
                <p:oleObj r:id="rId5" imgW="1955800" imgH="431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3887661"/>
                        <a:ext cx="4046010" cy="967095"/>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extLst>
              <p:ext uri="{D42A27DB-BD31-4B8C-83A1-F6EECF244321}">
                <p14:modId xmlns:p14="http://schemas.microsoft.com/office/powerpoint/2010/main" val="1874580901"/>
              </p:ext>
            </p:extLst>
          </p:nvPr>
        </p:nvGraphicFramePr>
        <p:xfrm>
          <a:off x="1475656" y="5435456"/>
          <a:ext cx="2483678" cy="657839"/>
        </p:xfrm>
        <a:graphic>
          <a:graphicData uri="http://schemas.openxmlformats.org/presentationml/2006/ole">
            <mc:AlternateContent xmlns:mc="http://schemas.openxmlformats.org/markup-compatibility/2006">
              <mc:Choice xmlns:v="urn:schemas-microsoft-com:vml" Requires="v">
                <p:oleObj spid="_x0000_s1062" r:id="rId7" imgW="1752600" imgH="431800" progId="Equation.3">
                  <p:embed/>
                </p:oleObj>
              </mc:Choice>
              <mc:Fallback>
                <p:oleObj r:id="rId7" imgW="1752600" imgH="4318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5656" y="5435456"/>
                        <a:ext cx="2483678" cy="657839"/>
                      </a:xfrm>
                      <a:prstGeom prst="rect">
                        <a:avLst/>
                      </a:prstGeom>
                      <a:noFill/>
                    </p:spPr>
                  </p:pic>
                </p:oleObj>
              </mc:Fallback>
            </mc:AlternateContent>
          </a:graphicData>
        </a:graphic>
      </p:graphicFrame>
    </p:spTree>
    <p:extLst>
      <p:ext uri="{BB962C8B-B14F-4D97-AF65-F5344CB8AC3E}">
        <p14:creationId xmlns:p14="http://schemas.microsoft.com/office/powerpoint/2010/main" val="3320975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4</a:t>
            </a:fld>
            <a:endParaRPr lang="pl-PL" sz="1800" dirty="0">
              <a:solidFill>
                <a:srgbClr val="00685B"/>
              </a:solidFill>
            </a:endParaRPr>
          </a:p>
        </p:txBody>
      </p:sp>
      <p:sp>
        <p:nvSpPr>
          <p:cNvPr id="16" name="pole tekstowe 15"/>
          <p:cNvSpPr txBox="1"/>
          <p:nvPr/>
        </p:nvSpPr>
        <p:spPr>
          <a:xfrm>
            <a:off x="285318" y="1616314"/>
            <a:ext cx="8031098" cy="5139869"/>
          </a:xfrm>
          <a:prstGeom prst="rect">
            <a:avLst/>
          </a:prstGeom>
          <a:noFill/>
        </p:spPr>
        <p:txBody>
          <a:bodyPr wrap="square" rtlCol="0">
            <a:spAutoFit/>
          </a:bodyPr>
          <a:lstStyle/>
          <a:p>
            <a:r>
              <a:rPr lang="pl-PL" sz="2400" b="1" dirty="0" smtClean="0">
                <a:solidFill>
                  <a:srgbClr val="00685B"/>
                </a:solidFill>
              </a:rPr>
              <a:t>MRP for real data</a:t>
            </a:r>
            <a:endParaRPr lang="en-GB" sz="2400" b="1" dirty="0" smtClean="0">
              <a:solidFill>
                <a:srgbClr val="00685B"/>
              </a:solidFill>
            </a:endParaRPr>
          </a:p>
          <a:p>
            <a:endParaRPr lang="en-GB" sz="1600" dirty="0" smtClean="0"/>
          </a:p>
          <a:p>
            <a:r>
              <a:rPr lang="en-GB" sz="2400" dirty="0"/>
              <a:t>For individual data (discrete distribution), the MPR index takes the following form</a:t>
            </a:r>
            <a:r>
              <a:rPr lang="en-GB" sz="2400" dirty="0" smtClean="0"/>
              <a:t>:</a:t>
            </a:r>
            <a:endParaRPr lang="pl-PL" sz="2400" dirty="0" smtClean="0"/>
          </a:p>
          <a:p>
            <a:endParaRPr lang="pl-PL" sz="2400" dirty="0" smtClean="0"/>
          </a:p>
          <a:p>
            <a:endParaRPr lang="pl-PL" sz="2400" dirty="0"/>
          </a:p>
          <a:p>
            <a:endParaRPr lang="pl-PL" sz="2400" dirty="0" smtClean="0"/>
          </a:p>
          <a:p>
            <a:endParaRPr lang="pl-PL" sz="2400" dirty="0"/>
          </a:p>
          <a:p>
            <a:endParaRPr lang="pl-PL" sz="2400" dirty="0" smtClean="0"/>
          </a:p>
          <a:p>
            <a:r>
              <a:rPr lang="en-US" sz="2400" dirty="0" smtClean="0"/>
              <a:t>The </a:t>
            </a:r>
            <a:r>
              <a:rPr lang="en-US" sz="2400" dirty="0"/>
              <a:t>above index measures the average absolute deviation from the median of the effect </a:t>
            </a:r>
            <a:r>
              <a:rPr lang="en-US" sz="2400" dirty="0" smtClean="0"/>
              <a:t>function</a:t>
            </a:r>
            <a:r>
              <a:rPr lang="pl-PL" sz="2400" dirty="0"/>
              <a:t>,</a:t>
            </a:r>
            <a:r>
              <a:rPr lang="en-US" sz="2400" dirty="0" smtClean="0"/>
              <a:t> </a:t>
            </a:r>
            <a:r>
              <a:rPr lang="en-US" sz="2400" dirty="0"/>
              <a:t>normalized to vary between -1 and 1. </a:t>
            </a:r>
            <a:endParaRPr lang="pl-PL" sz="2400" dirty="0"/>
          </a:p>
          <a:p>
            <a:endParaRPr lang="en-GB" sz="1600" dirty="0" smtClean="0"/>
          </a:p>
          <a:p>
            <a:endParaRPr lang="en-GB" sz="1600" dirty="0" smtClean="0"/>
          </a:p>
          <a:p>
            <a:endParaRPr lang="en-GB" sz="1600" dirty="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Object 2"/>
          <p:cNvGraphicFramePr>
            <a:graphicFrameLocks noChangeAspect="1"/>
          </p:cNvGraphicFramePr>
          <p:nvPr>
            <p:extLst>
              <p:ext uri="{D42A27DB-BD31-4B8C-83A1-F6EECF244321}">
                <p14:modId xmlns:p14="http://schemas.microsoft.com/office/powerpoint/2010/main" val="376243745"/>
              </p:ext>
            </p:extLst>
          </p:nvPr>
        </p:nvGraphicFramePr>
        <p:xfrm>
          <a:off x="611560" y="3527865"/>
          <a:ext cx="6531488" cy="969827"/>
        </p:xfrm>
        <a:graphic>
          <a:graphicData uri="http://schemas.openxmlformats.org/presentationml/2006/ole">
            <mc:AlternateContent xmlns:mc="http://schemas.openxmlformats.org/markup-compatibility/2006">
              <mc:Choice xmlns:v="urn:schemas-microsoft-com:vml" Requires="v">
                <p:oleObj spid="_x0000_s2067" r:id="rId5" imgW="3162300" imgH="457200" progId="Equation.3">
                  <p:embed/>
                </p:oleObj>
              </mc:Choice>
              <mc:Fallback>
                <p:oleObj r:id="rId5" imgW="3162300" imgH="4572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3527865"/>
                        <a:ext cx="6531488" cy="969827"/>
                      </a:xfrm>
                      <a:prstGeom prst="rect">
                        <a:avLst/>
                      </a:prstGeom>
                      <a:noFill/>
                    </p:spPr>
                  </p:pic>
                </p:oleObj>
              </mc:Fallback>
            </mc:AlternateContent>
          </a:graphicData>
        </a:graphic>
      </p:graphicFrame>
    </p:spTree>
    <p:extLst>
      <p:ext uri="{BB962C8B-B14F-4D97-AF65-F5344CB8AC3E}">
        <p14:creationId xmlns:p14="http://schemas.microsoft.com/office/powerpoint/2010/main" val="3794113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5</a:t>
            </a:fld>
            <a:endParaRPr lang="pl-PL" sz="1800" dirty="0">
              <a:solidFill>
                <a:srgbClr val="00685B"/>
              </a:solidFill>
            </a:endParaRPr>
          </a:p>
        </p:txBody>
      </p:sp>
      <p:sp>
        <p:nvSpPr>
          <p:cNvPr id="16" name="pole tekstowe 15"/>
          <p:cNvSpPr txBox="1"/>
          <p:nvPr/>
        </p:nvSpPr>
        <p:spPr>
          <a:xfrm>
            <a:off x="285318" y="1616314"/>
            <a:ext cx="8031098" cy="5509200"/>
          </a:xfrm>
          <a:prstGeom prst="rect">
            <a:avLst/>
          </a:prstGeom>
          <a:noFill/>
        </p:spPr>
        <p:txBody>
          <a:bodyPr wrap="square" rtlCol="0">
            <a:spAutoFit/>
          </a:bodyPr>
          <a:lstStyle/>
          <a:p>
            <a:r>
              <a:rPr lang="en-GB" sz="2400" b="1" dirty="0" smtClean="0">
                <a:solidFill>
                  <a:srgbClr val="00685B"/>
                </a:solidFill>
              </a:rPr>
              <a:t>Generalisation: the MRP index for subgroups</a:t>
            </a:r>
          </a:p>
          <a:p>
            <a:endParaRPr lang="en-GB" sz="1600" dirty="0" smtClean="0"/>
          </a:p>
          <a:p>
            <a:pPr marL="285750" indent="-285750">
              <a:buFont typeface="Arial" panose="020B0604020202020204" pitchFamily="34" charset="0"/>
              <a:buChar char="•"/>
            </a:pPr>
            <a:r>
              <a:rPr lang="en-GB" sz="2400" dirty="0" smtClean="0"/>
              <a:t>The MRP index is normalised between -1 and 1 if and only if it is implemented for the whole population;</a:t>
            </a:r>
          </a:p>
          <a:p>
            <a:pPr marL="285750" indent="-285750">
              <a:buFont typeface="Arial" panose="020B0604020202020204" pitchFamily="34" charset="0"/>
              <a:buChar char="•"/>
            </a:pPr>
            <a:r>
              <a:rPr lang="en-GB" sz="2400" dirty="0" smtClean="0"/>
              <a:t>There is no reason not to generalise the formula, so that it is capable of assessing of polarisation in population subgroups;</a:t>
            </a:r>
          </a:p>
          <a:p>
            <a:pPr marL="285750" indent="-285750">
              <a:buFont typeface="Arial" panose="020B0604020202020204" pitchFamily="34" charset="0"/>
              <a:buChar char="•"/>
            </a:pPr>
            <a:r>
              <a:rPr lang="en-GB" sz="2400" dirty="0" smtClean="0"/>
              <a:t>The simplest formula for an index for a subgroup would be:</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endParaRPr lang="en-GB" sz="2400" dirty="0" smtClean="0"/>
          </a:p>
          <a:p>
            <a:r>
              <a:rPr lang="en-GB" sz="2400" dirty="0" smtClean="0"/>
              <a:t>   </a:t>
            </a:r>
          </a:p>
          <a:p>
            <a:r>
              <a:rPr lang="en-GB" sz="2400" dirty="0" smtClean="0"/>
              <a:t>where G denotes a certain subgroup of the whole population</a:t>
            </a:r>
          </a:p>
          <a:p>
            <a:pPr marL="285750" indent="-285750">
              <a:buFont typeface="Arial" panose="020B0604020202020204" pitchFamily="34" charset="0"/>
              <a:buChar char="•"/>
            </a:pPr>
            <a:endParaRPr lang="en-GB" sz="2400" dirty="0" smtClean="0"/>
          </a:p>
          <a:p>
            <a:endParaRPr lang="en-GB" sz="1600" dirty="0" smtClean="0"/>
          </a:p>
          <a:p>
            <a:endParaRPr lang="en-GB" sz="1600" dirty="0" smtClean="0"/>
          </a:p>
          <a:p>
            <a:endParaRPr lang="en-GB" sz="1600" dirty="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Object 2"/>
          <p:cNvGraphicFramePr>
            <a:graphicFrameLocks noChangeAspect="1"/>
          </p:cNvGraphicFramePr>
          <p:nvPr>
            <p:extLst>
              <p:ext uri="{D42A27DB-BD31-4B8C-83A1-F6EECF244321}">
                <p14:modId xmlns:p14="http://schemas.microsoft.com/office/powerpoint/2010/main" val="3538216791"/>
              </p:ext>
            </p:extLst>
          </p:nvPr>
        </p:nvGraphicFramePr>
        <p:xfrm>
          <a:off x="1118183" y="4175258"/>
          <a:ext cx="6043537" cy="1035497"/>
        </p:xfrm>
        <a:graphic>
          <a:graphicData uri="http://schemas.openxmlformats.org/presentationml/2006/ole">
            <mc:AlternateContent xmlns:mc="http://schemas.openxmlformats.org/markup-compatibility/2006">
              <mc:Choice xmlns:v="urn:schemas-microsoft-com:vml" Requires="v">
                <p:oleObj spid="_x0000_s4114" r:id="rId5" imgW="3098800" imgH="546100" progId="Equation.3">
                  <p:embed/>
                </p:oleObj>
              </mc:Choice>
              <mc:Fallback>
                <p:oleObj r:id="rId5" imgW="3098800" imgH="546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8183" y="4175258"/>
                        <a:ext cx="6043537" cy="1035497"/>
                      </a:xfrm>
                      <a:prstGeom prst="rect">
                        <a:avLst/>
                      </a:prstGeom>
                      <a:noFill/>
                    </p:spPr>
                  </p:pic>
                </p:oleObj>
              </mc:Fallback>
            </mc:AlternateContent>
          </a:graphicData>
        </a:graphic>
      </p:graphicFrame>
    </p:spTree>
    <p:extLst>
      <p:ext uri="{BB962C8B-B14F-4D97-AF65-F5344CB8AC3E}">
        <p14:creationId xmlns:p14="http://schemas.microsoft.com/office/powerpoint/2010/main" val="1169878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6</a:t>
            </a:fld>
            <a:endParaRPr lang="pl-PL" sz="1800" dirty="0">
              <a:solidFill>
                <a:srgbClr val="00685B"/>
              </a:solidFill>
            </a:endParaRPr>
          </a:p>
        </p:txBody>
      </p:sp>
      <p:sp>
        <p:nvSpPr>
          <p:cNvPr id="16" name="pole tekstowe 15"/>
          <p:cNvSpPr txBox="1"/>
          <p:nvPr/>
        </p:nvSpPr>
        <p:spPr>
          <a:xfrm>
            <a:off x="285318" y="1616314"/>
            <a:ext cx="8031098" cy="4401205"/>
          </a:xfrm>
          <a:prstGeom prst="rect">
            <a:avLst/>
          </a:prstGeom>
          <a:noFill/>
        </p:spPr>
        <p:txBody>
          <a:bodyPr wrap="square" rtlCol="0">
            <a:spAutoFit/>
          </a:bodyPr>
          <a:lstStyle/>
          <a:p>
            <a:r>
              <a:rPr lang="en-GB" sz="2400" b="1" dirty="0" smtClean="0">
                <a:solidFill>
                  <a:srgbClr val="00685B"/>
                </a:solidFill>
              </a:rPr>
              <a:t>Generalisation: the MRP index for subgroups</a:t>
            </a:r>
          </a:p>
          <a:p>
            <a:endParaRPr lang="en-GB" sz="1600" dirty="0" smtClean="0"/>
          </a:p>
          <a:p>
            <a:pPr marL="285750" indent="-285750">
              <a:buFont typeface="Arial" panose="020B0604020202020204" pitchFamily="34" charset="0"/>
              <a:buChar char="•"/>
            </a:pPr>
            <a:r>
              <a:rPr lang="en-GB" sz="2400" dirty="0" smtClean="0"/>
              <a:t>The proposed formula in case of real data takes form:</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Where the normalisation coefficient is </a:t>
            </a:r>
            <a:r>
              <a:rPr lang="en-GB" sz="2400" dirty="0" err="1" smtClean="0"/>
              <a:t>equall</a:t>
            </a:r>
            <a:r>
              <a:rPr lang="en-GB" sz="2400" dirty="0" smtClean="0"/>
              <a:t> to:</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endParaRPr lang="en-GB" sz="2400" dirty="0" smtClean="0"/>
          </a:p>
          <a:p>
            <a:endParaRPr lang="en-GB" sz="1600" dirty="0" smtClean="0"/>
          </a:p>
          <a:p>
            <a:endParaRPr lang="en-GB" sz="1600" dirty="0" smtClean="0"/>
          </a:p>
          <a:p>
            <a:endParaRPr lang="en-GB" sz="1600" dirty="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extLst>
              <p:ext uri="{D42A27DB-BD31-4B8C-83A1-F6EECF244321}">
                <p14:modId xmlns:p14="http://schemas.microsoft.com/office/powerpoint/2010/main" val="369431278"/>
              </p:ext>
            </p:extLst>
          </p:nvPr>
        </p:nvGraphicFramePr>
        <p:xfrm>
          <a:off x="899592" y="2885692"/>
          <a:ext cx="4263896" cy="1004238"/>
        </p:xfrm>
        <a:graphic>
          <a:graphicData uri="http://schemas.openxmlformats.org/presentationml/2006/ole">
            <mc:AlternateContent xmlns:mc="http://schemas.openxmlformats.org/markup-compatibility/2006">
              <mc:Choice xmlns:v="urn:schemas-microsoft-com:vml" Requires="v">
                <p:oleObj spid="_x0000_s3110" r:id="rId5" imgW="2476500" imgH="558800" progId="Equation.3">
                  <p:embed/>
                </p:oleObj>
              </mc:Choice>
              <mc:Fallback>
                <p:oleObj r:id="rId5" imgW="2476500" imgH="5588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2885692"/>
                        <a:ext cx="4263896" cy="1004238"/>
                      </a:xfrm>
                      <a:prstGeom prst="rect">
                        <a:avLst/>
                      </a:prstGeom>
                      <a:noFill/>
                    </p:spPr>
                  </p:pic>
                </p:oleObj>
              </mc:Fallback>
            </mc:AlternateContent>
          </a:graphicData>
        </a:graphic>
      </p:graphicFrame>
      <p:sp>
        <p:nvSpPr>
          <p:cNvPr id="9"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1" name="Object 10"/>
          <p:cNvGraphicFramePr>
            <a:graphicFrameLocks noChangeAspect="1"/>
          </p:cNvGraphicFramePr>
          <p:nvPr>
            <p:extLst>
              <p:ext uri="{D42A27DB-BD31-4B8C-83A1-F6EECF244321}">
                <p14:modId xmlns:p14="http://schemas.microsoft.com/office/powerpoint/2010/main" val="2897584553"/>
              </p:ext>
            </p:extLst>
          </p:nvPr>
        </p:nvGraphicFramePr>
        <p:xfrm>
          <a:off x="1374712" y="4434325"/>
          <a:ext cx="2649520" cy="1286361"/>
        </p:xfrm>
        <a:graphic>
          <a:graphicData uri="http://schemas.openxmlformats.org/presentationml/2006/ole">
            <mc:AlternateContent xmlns:mc="http://schemas.openxmlformats.org/markup-compatibility/2006">
              <mc:Choice xmlns:v="urn:schemas-microsoft-com:vml" Requires="v">
                <p:oleObj spid="_x0000_s3111" r:id="rId7" imgW="1333500" imgH="685800" progId="Equation.3">
                  <p:embed/>
                </p:oleObj>
              </mc:Choice>
              <mc:Fallback>
                <p:oleObj r:id="rId7" imgW="1333500" imgH="6858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4712" y="4434325"/>
                        <a:ext cx="2649520" cy="1286361"/>
                      </a:xfrm>
                      <a:prstGeom prst="rect">
                        <a:avLst/>
                      </a:prstGeom>
                      <a:noFill/>
                    </p:spPr>
                  </p:pic>
                </p:oleObj>
              </mc:Fallback>
            </mc:AlternateContent>
          </a:graphicData>
        </a:graphic>
      </p:graphicFrame>
    </p:spTree>
    <p:extLst>
      <p:ext uri="{BB962C8B-B14F-4D97-AF65-F5344CB8AC3E}">
        <p14:creationId xmlns:p14="http://schemas.microsoft.com/office/powerpoint/2010/main" val="3332740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7</a:t>
            </a:fld>
            <a:endParaRPr lang="pl-PL" sz="1800" dirty="0">
              <a:solidFill>
                <a:srgbClr val="00685B"/>
              </a:solidFill>
            </a:endParaRPr>
          </a:p>
        </p:txBody>
      </p:sp>
      <p:sp>
        <p:nvSpPr>
          <p:cNvPr id="16" name="pole tekstowe 15"/>
          <p:cNvSpPr txBox="1"/>
          <p:nvPr/>
        </p:nvSpPr>
        <p:spPr>
          <a:xfrm>
            <a:off x="285318" y="1616314"/>
            <a:ext cx="8031098" cy="5139869"/>
          </a:xfrm>
          <a:prstGeom prst="rect">
            <a:avLst/>
          </a:prstGeom>
          <a:noFill/>
        </p:spPr>
        <p:txBody>
          <a:bodyPr wrap="square" rtlCol="0">
            <a:spAutoFit/>
          </a:bodyPr>
          <a:lstStyle/>
          <a:p>
            <a:r>
              <a:rPr lang="pl-PL" sz="2400" b="1" dirty="0" smtClean="0">
                <a:solidFill>
                  <a:srgbClr val="00685B"/>
                </a:solidFill>
              </a:rPr>
              <a:t>Case of panel data</a:t>
            </a:r>
            <a:endParaRPr lang="en-GB" sz="2400" b="1" dirty="0" smtClean="0">
              <a:solidFill>
                <a:srgbClr val="00685B"/>
              </a:solidFill>
            </a:endParaRPr>
          </a:p>
          <a:p>
            <a:endParaRPr lang="en-GB" sz="1600" dirty="0" smtClean="0"/>
          </a:p>
          <a:p>
            <a:pPr marL="285750" indent="-285750" algn="just">
              <a:buFont typeface="Arial" panose="020B0604020202020204" pitchFamily="34" charset="0"/>
              <a:buChar char="•"/>
            </a:pPr>
            <a:r>
              <a:rPr lang="en-GB" sz="2400" dirty="0" smtClean="0"/>
              <a:t>The generalised formula does not inform on the polarisation within a subgroup of individuals, it rather informs on the polarisation in a certain region of the distribution;</a:t>
            </a:r>
          </a:p>
          <a:p>
            <a:pPr marL="285750" indent="-285750" algn="just">
              <a:buFont typeface="Arial" panose="020B0604020202020204" pitchFamily="34" charset="0"/>
              <a:buChar char="•"/>
            </a:pPr>
            <a:r>
              <a:rPr lang="en-GB" sz="2400" dirty="0" smtClean="0"/>
              <a:t>What if we have panel data and observe change in the belongingness of units to certain subgroups over time?</a:t>
            </a:r>
          </a:p>
          <a:p>
            <a:pPr marL="285750" indent="-285750" algn="just">
              <a:buFont typeface="Arial" panose="020B0604020202020204" pitchFamily="34" charset="0"/>
              <a:buChar char="•"/>
            </a:pPr>
            <a:r>
              <a:rPr lang="en-GB" sz="2400" dirty="0" smtClean="0"/>
              <a:t>Should this additional information be somehow implemented to the analysis?</a:t>
            </a:r>
          </a:p>
          <a:p>
            <a:pPr marL="285750" indent="-285750" algn="just">
              <a:buFont typeface="Arial" panose="020B0604020202020204" pitchFamily="34" charset="0"/>
              <a:buChar char="•"/>
            </a:pPr>
            <a:r>
              <a:rPr lang="en-GB" sz="2400" dirty="0" smtClean="0"/>
              <a:t>We believe that it should be implemented, as this kind of information allows for the full assessment of the polarisation within subgroups.</a:t>
            </a:r>
          </a:p>
          <a:p>
            <a:endParaRPr lang="en-GB" sz="1600" dirty="0" smtClean="0"/>
          </a:p>
          <a:p>
            <a:endParaRPr lang="en-GB" sz="1600" dirty="0" smtClean="0"/>
          </a:p>
          <a:p>
            <a:endParaRPr lang="en-GB" sz="1600" dirty="0" smtClean="0"/>
          </a:p>
        </p:txBody>
      </p:sp>
    </p:spTree>
    <p:extLst>
      <p:ext uri="{BB962C8B-B14F-4D97-AF65-F5344CB8AC3E}">
        <p14:creationId xmlns:p14="http://schemas.microsoft.com/office/powerpoint/2010/main" val="935922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8</a:t>
            </a:fld>
            <a:endParaRPr lang="pl-PL" sz="1800" dirty="0">
              <a:solidFill>
                <a:srgbClr val="00685B"/>
              </a:solidFill>
            </a:endParaRPr>
          </a:p>
        </p:txBody>
      </p:sp>
      <p:sp>
        <p:nvSpPr>
          <p:cNvPr id="16" name="pole tekstowe 15"/>
          <p:cNvSpPr txBox="1"/>
          <p:nvPr/>
        </p:nvSpPr>
        <p:spPr>
          <a:xfrm>
            <a:off x="285318" y="1616314"/>
            <a:ext cx="8031098" cy="5755422"/>
          </a:xfrm>
          <a:prstGeom prst="rect">
            <a:avLst/>
          </a:prstGeom>
          <a:noFill/>
        </p:spPr>
        <p:txBody>
          <a:bodyPr wrap="square" rtlCol="0">
            <a:spAutoFit/>
          </a:bodyPr>
          <a:lstStyle/>
          <a:p>
            <a:r>
              <a:rPr lang="pl-PL" sz="2400" b="1" dirty="0" err="1" smtClean="0">
                <a:solidFill>
                  <a:srgbClr val="00685B"/>
                </a:solidFill>
              </a:rPr>
              <a:t>Further</a:t>
            </a:r>
            <a:r>
              <a:rPr lang="pl-PL" sz="2400" b="1" dirty="0" smtClean="0">
                <a:solidFill>
                  <a:srgbClr val="00685B"/>
                </a:solidFill>
              </a:rPr>
              <a:t> </a:t>
            </a:r>
            <a:r>
              <a:rPr lang="pl-PL" sz="2400" b="1" dirty="0" err="1" smtClean="0">
                <a:solidFill>
                  <a:srgbClr val="00685B"/>
                </a:solidFill>
              </a:rPr>
              <a:t>generalisation</a:t>
            </a:r>
            <a:r>
              <a:rPr lang="pl-PL" sz="2400" b="1" dirty="0">
                <a:solidFill>
                  <a:srgbClr val="00685B"/>
                </a:solidFill>
              </a:rPr>
              <a:t>: </a:t>
            </a:r>
            <a:r>
              <a:rPr lang="en-GB" sz="2400" b="1" dirty="0" smtClean="0">
                <a:solidFill>
                  <a:srgbClr val="00685B"/>
                </a:solidFill>
              </a:rPr>
              <a:t>MRP </a:t>
            </a:r>
            <a:r>
              <a:rPr lang="en-GB" sz="2400" b="1" dirty="0" smtClean="0">
                <a:solidFill>
                  <a:srgbClr val="00685B"/>
                </a:solidFill>
              </a:rPr>
              <a:t>index for panel data</a:t>
            </a:r>
          </a:p>
          <a:p>
            <a:endParaRPr lang="en-GB" sz="1600" dirty="0" smtClean="0"/>
          </a:p>
          <a:p>
            <a:r>
              <a:rPr lang="en-GB" sz="2400" dirty="0" smtClean="0"/>
              <a:t>The proposed formula for panel data incorporates a history element:</a:t>
            </a:r>
          </a:p>
          <a:p>
            <a:endParaRPr lang="en-GB" sz="2400" dirty="0" smtClean="0"/>
          </a:p>
          <a:p>
            <a:endParaRPr lang="en-GB" sz="2400" dirty="0" smtClean="0"/>
          </a:p>
          <a:p>
            <a:endParaRPr lang="en-GB" sz="2400" dirty="0" smtClean="0"/>
          </a:p>
          <a:p>
            <a:endParaRPr lang="en-GB" sz="2400" dirty="0" smtClean="0"/>
          </a:p>
          <a:p>
            <a:pPr algn="just"/>
            <a:r>
              <a:rPr lang="en-GB" sz="2400" dirty="0" smtClean="0"/>
              <a:t>The first element accounts for the change in the distribution shape over time, while the second element measures the individual changes in relative incomes of units belonging to the analysed subgroup.</a:t>
            </a:r>
          </a:p>
          <a:p>
            <a:pPr marL="285750" indent="-285750">
              <a:buFont typeface="Arial" panose="020B0604020202020204" pitchFamily="34" charset="0"/>
              <a:buChar char="•"/>
            </a:pPr>
            <a:endParaRPr lang="pl-PL" sz="2400" dirty="0"/>
          </a:p>
          <a:p>
            <a:pPr marL="285750" indent="-285750">
              <a:buFont typeface="Arial" panose="020B0604020202020204" pitchFamily="34" charset="0"/>
              <a:buChar char="•"/>
            </a:pPr>
            <a:endParaRPr lang="pl-PL" sz="2400" dirty="0" smtClean="0"/>
          </a:p>
          <a:p>
            <a:pPr marL="285750" indent="-285750">
              <a:buFont typeface="Arial" panose="020B0604020202020204" pitchFamily="34" charset="0"/>
              <a:buChar char="•"/>
            </a:pPr>
            <a:endParaRPr lang="pl-PL" sz="2400" dirty="0" smtClean="0"/>
          </a:p>
          <a:p>
            <a:endParaRPr lang="en-GB" sz="1600" dirty="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2" name="Object 11"/>
          <p:cNvGraphicFramePr>
            <a:graphicFrameLocks noChangeAspect="1"/>
          </p:cNvGraphicFramePr>
          <p:nvPr>
            <p:extLst>
              <p:ext uri="{D42A27DB-BD31-4B8C-83A1-F6EECF244321}">
                <p14:modId xmlns:p14="http://schemas.microsoft.com/office/powerpoint/2010/main" val="1599787291"/>
              </p:ext>
            </p:extLst>
          </p:nvPr>
        </p:nvGraphicFramePr>
        <p:xfrm>
          <a:off x="539552" y="3160999"/>
          <a:ext cx="7975073" cy="967156"/>
        </p:xfrm>
        <a:graphic>
          <a:graphicData uri="http://schemas.openxmlformats.org/presentationml/2006/ole">
            <mc:AlternateContent xmlns:mc="http://schemas.openxmlformats.org/markup-compatibility/2006">
              <mc:Choice xmlns:v="urn:schemas-microsoft-com:vml" Requires="v">
                <p:oleObj spid="_x0000_s5137" r:id="rId5" imgW="4699000" imgH="558800" progId="Equation.3">
                  <p:embed/>
                </p:oleObj>
              </mc:Choice>
              <mc:Fallback>
                <p:oleObj r:id="rId5" imgW="4699000" imgH="558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3160999"/>
                        <a:ext cx="7975073" cy="967156"/>
                      </a:xfrm>
                      <a:prstGeom prst="rect">
                        <a:avLst/>
                      </a:prstGeom>
                      <a:noFill/>
                    </p:spPr>
                  </p:pic>
                </p:oleObj>
              </mc:Fallback>
            </mc:AlternateContent>
          </a:graphicData>
        </a:graphic>
      </p:graphicFrame>
    </p:spTree>
    <p:extLst>
      <p:ext uri="{BB962C8B-B14F-4D97-AF65-F5344CB8AC3E}">
        <p14:creationId xmlns:p14="http://schemas.microsoft.com/office/powerpoint/2010/main" val="4070580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423" y="-27384"/>
            <a:ext cx="9293423"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Łącznik prostoliniowy 6"/>
          <p:cNvCxnSpPr/>
          <p:nvPr/>
        </p:nvCxnSpPr>
        <p:spPr>
          <a:xfrm>
            <a:off x="395536" y="1340768"/>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cxnSp>
        <p:nvCxnSpPr>
          <p:cNvPr id="10" name="Łącznik prostoliniowy 9"/>
          <p:cNvCxnSpPr/>
          <p:nvPr/>
        </p:nvCxnSpPr>
        <p:spPr>
          <a:xfrm>
            <a:off x="323528" y="6165304"/>
            <a:ext cx="8496944" cy="0"/>
          </a:xfrm>
          <a:prstGeom prst="line">
            <a:avLst/>
          </a:prstGeom>
          <a:ln>
            <a:solidFill>
              <a:srgbClr val="00685B"/>
            </a:solidFill>
          </a:ln>
        </p:spPr>
        <p:style>
          <a:lnRef idx="2">
            <a:schemeClr val="dk1"/>
          </a:lnRef>
          <a:fillRef idx="0">
            <a:schemeClr val="dk1"/>
          </a:fillRef>
          <a:effectRef idx="1">
            <a:schemeClr val="dk1"/>
          </a:effectRef>
          <a:fontRef idx="minor">
            <a:schemeClr val="tx1"/>
          </a:fontRef>
        </p:style>
      </p:cxnSp>
      <p:sp>
        <p:nvSpPr>
          <p:cNvPr id="13" name="pole tekstowe 12"/>
          <p:cNvSpPr txBox="1"/>
          <p:nvPr/>
        </p:nvSpPr>
        <p:spPr>
          <a:xfrm>
            <a:off x="251520" y="6309320"/>
            <a:ext cx="7776864" cy="646331"/>
          </a:xfrm>
          <a:prstGeom prst="rect">
            <a:avLst/>
          </a:prstGeom>
          <a:noFill/>
        </p:spPr>
        <p:txBody>
          <a:bodyPr wrap="square" rtlCol="0">
            <a:spAutoFit/>
          </a:bodyPr>
          <a:lstStyle/>
          <a:p>
            <a:r>
              <a:rPr lang="pl-PL" dirty="0">
                <a:solidFill>
                  <a:srgbClr val="00685B"/>
                </a:solidFill>
              </a:rPr>
              <a:t>12.09.2018 </a:t>
            </a:r>
            <a:r>
              <a:rPr lang="en-GB" dirty="0">
                <a:solidFill>
                  <a:srgbClr val="00685B"/>
                </a:solidFill>
              </a:rPr>
              <a:t>Calculating polarization indices for population subgroups using Stata</a:t>
            </a:r>
            <a:endParaRPr lang="pl-PL" dirty="0">
              <a:solidFill>
                <a:srgbClr val="00685B"/>
              </a:solidFill>
            </a:endParaRPr>
          </a:p>
          <a:p>
            <a:endParaRPr lang="pl-PL" dirty="0">
              <a:solidFill>
                <a:srgbClr val="00685B"/>
              </a:solidFill>
            </a:endParaRP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73560"/>
            <a:ext cx="2390400" cy="1195200"/>
          </a:xfrm>
          <a:prstGeom prst="rect">
            <a:avLst/>
          </a:prstGeom>
        </p:spPr>
      </p:pic>
      <p:sp>
        <p:nvSpPr>
          <p:cNvPr id="4" name="Symbol zastępczy numeru slajdu 3"/>
          <p:cNvSpPr>
            <a:spLocks noGrp="1"/>
          </p:cNvSpPr>
          <p:nvPr>
            <p:ph type="sldNum" sz="quarter" idx="12"/>
          </p:nvPr>
        </p:nvSpPr>
        <p:spPr/>
        <p:txBody>
          <a:bodyPr/>
          <a:lstStyle/>
          <a:p>
            <a:fld id="{7B703DC9-0B0E-4E73-9D5C-BE97E9BFAC49}" type="slidenum">
              <a:rPr lang="pl-PL" sz="1800" smtClean="0">
                <a:solidFill>
                  <a:srgbClr val="00685B"/>
                </a:solidFill>
              </a:rPr>
              <a:pPr/>
              <a:t>9</a:t>
            </a:fld>
            <a:endParaRPr lang="pl-PL" sz="1800" dirty="0">
              <a:solidFill>
                <a:srgbClr val="00685B"/>
              </a:solidFill>
            </a:endParaRPr>
          </a:p>
        </p:txBody>
      </p:sp>
      <p:sp>
        <p:nvSpPr>
          <p:cNvPr id="16" name="pole tekstowe 15"/>
          <p:cNvSpPr txBox="1"/>
          <p:nvPr/>
        </p:nvSpPr>
        <p:spPr>
          <a:xfrm>
            <a:off x="285318" y="1616314"/>
            <a:ext cx="8031098" cy="4524315"/>
          </a:xfrm>
          <a:prstGeom prst="rect">
            <a:avLst/>
          </a:prstGeom>
          <a:noFill/>
        </p:spPr>
        <p:txBody>
          <a:bodyPr wrap="square" rtlCol="0">
            <a:spAutoFit/>
          </a:bodyPr>
          <a:lstStyle/>
          <a:p>
            <a:r>
              <a:rPr lang="en-GB" sz="2400" b="1" dirty="0" smtClean="0">
                <a:solidFill>
                  <a:srgbClr val="00685B"/>
                </a:solidFill>
              </a:rPr>
              <a:t>Data source</a:t>
            </a:r>
          </a:p>
          <a:p>
            <a:endParaRPr lang="en-GB" sz="1600" dirty="0" smtClean="0"/>
          </a:p>
          <a:p>
            <a:pPr marL="285750" indent="-285750" algn="just">
              <a:buFont typeface="Arial" panose="020B0604020202020204" pitchFamily="34" charset="0"/>
              <a:buChar char="•"/>
            </a:pPr>
            <a:r>
              <a:rPr lang="en-GB" sz="2400" dirty="0" smtClean="0"/>
              <a:t>The empirical analysis was based on the polish Social Diagnosis Panel Database;</a:t>
            </a:r>
          </a:p>
          <a:p>
            <a:pPr marL="285750" indent="-285750" algn="just">
              <a:buFont typeface="Arial" panose="020B0604020202020204" pitchFamily="34" charset="0"/>
              <a:buChar char="•"/>
            </a:pPr>
            <a:r>
              <a:rPr lang="en-GB" sz="2400" dirty="0" smtClean="0"/>
              <a:t>The Database contains a panel of household which covers the 2005-2015 period</a:t>
            </a:r>
            <a:r>
              <a:rPr lang="pl-PL" sz="2400" dirty="0" smtClean="0"/>
              <a:t> (</a:t>
            </a:r>
            <a:r>
              <a:rPr lang="pl-PL" sz="2400" dirty="0" err="1" smtClean="0"/>
              <a:t>over</a:t>
            </a:r>
            <a:r>
              <a:rPr lang="pl-PL" sz="2400" dirty="0" smtClean="0"/>
              <a:t> 700 </a:t>
            </a:r>
            <a:r>
              <a:rPr lang="pl-PL" sz="2400" dirty="0" err="1" smtClean="0"/>
              <a:t>households</a:t>
            </a:r>
            <a:r>
              <a:rPr lang="pl-PL" sz="2400" dirty="0" smtClean="0"/>
              <a:t>)</a:t>
            </a:r>
            <a:r>
              <a:rPr lang="en-GB" sz="2400" dirty="0" smtClean="0"/>
              <a:t>;</a:t>
            </a:r>
          </a:p>
          <a:p>
            <a:pPr marL="285750" indent="-285750" algn="just">
              <a:buFont typeface="Arial" panose="020B0604020202020204" pitchFamily="34" charset="0"/>
              <a:buChar char="•"/>
            </a:pPr>
            <a:r>
              <a:rPr lang="en-GB" sz="2400" dirty="0" smtClean="0"/>
              <a:t>The income category used is the net monthly equivalent income of households</a:t>
            </a:r>
          </a:p>
          <a:p>
            <a:pPr marL="285750" indent="-285750" algn="just">
              <a:buFont typeface="Arial" panose="020B0604020202020204" pitchFamily="34" charset="0"/>
              <a:buChar char="•"/>
            </a:pPr>
            <a:r>
              <a:rPr lang="en-GB" sz="2400" dirty="0" smtClean="0"/>
              <a:t>The middle class was defined by two absolute income limits – the lower equal to social minimum, the upper equal to second income tax threshold.</a:t>
            </a:r>
            <a:endParaRPr lang="en-GB" sz="1600" dirty="0" smtClean="0"/>
          </a:p>
          <a:p>
            <a:endParaRPr lang="en-GB" sz="1600" dirty="0" smtClean="0"/>
          </a:p>
          <a:p>
            <a:endParaRPr lang="en-GB" sz="1600" dirty="0" smtClean="0"/>
          </a:p>
        </p:txBody>
      </p:sp>
    </p:spTree>
    <p:extLst>
      <p:ext uri="{BB962C8B-B14F-4D97-AF65-F5344CB8AC3E}">
        <p14:creationId xmlns:p14="http://schemas.microsoft.com/office/powerpoint/2010/main" val="658642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362BABBD2697940AC1DAF92327D3420" ma:contentTypeVersion="1" ma:contentTypeDescription="Utwórz nowy dokument." ma:contentTypeScope="" ma:versionID="b758795591d9adbbd5813f01d912e2ca">
  <xsd:schema xmlns:xsd="http://www.w3.org/2001/XMLSchema" xmlns:xs="http://www.w3.org/2001/XMLSchema" xmlns:p="http://schemas.microsoft.com/office/2006/metadata/properties" xmlns:ns1="http://schemas.microsoft.com/sharepoint/v3" targetNamespace="http://schemas.microsoft.com/office/2006/metadata/properties" ma:root="true" ma:fieldsID="d5655aa40fd62c26d3cd695d3e5ffb0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owana data rozpoczęcia" ma:internalName="PublishingStartDate">
      <xsd:simpleType>
        <xsd:restriction base="dms:Unknown"/>
      </xsd:simpleType>
    </xsd:element>
    <xsd:element name="PublishingExpirationDate" ma:index="9" nillable="true" ma:displayName="Planowana data zakończenia"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A7000E3-E568-4FCE-8A08-572A6470F8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E7DC06-CBC1-4CED-BD69-EFC803AD93F5}">
  <ds:schemaRefs>
    <ds:schemaRef ds:uri="http://schemas.microsoft.com/sharepoint/v3/contenttype/forms"/>
  </ds:schemaRefs>
</ds:datastoreItem>
</file>

<file path=customXml/itemProps3.xml><?xml version="1.0" encoding="utf-8"?>
<ds:datastoreItem xmlns:ds="http://schemas.openxmlformats.org/officeDocument/2006/customXml" ds:itemID="{D395E0DF-605D-4BB9-A3AF-9FE2BF541820}">
  <ds:schemaRefs>
    <ds:schemaRef ds:uri="http://schemas.microsoft.com/sharepoint/v3"/>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1588</TotalTime>
  <Words>1162</Words>
  <Application>Microsoft Office PowerPoint</Application>
  <PresentationFormat>On-screen Show (4:3)</PresentationFormat>
  <Paragraphs>229</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Symbol</vt:lpstr>
      <vt:lpstr>Times New Roman</vt:lpstr>
      <vt:lpstr>Motyw pakietu Office</vt:lpstr>
      <vt:lpstr>Equation.3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wzór prezentacji SGH - wariant 1</dc:title>
  <dc:creator>Maria KARAŚ</dc:creator>
  <cp:lastModifiedBy>Jasio</cp:lastModifiedBy>
  <cp:revision>98</cp:revision>
  <dcterms:created xsi:type="dcterms:W3CDTF">2016-02-10T17:09:21Z</dcterms:created>
  <dcterms:modified xsi:type="dcterms:W3CDTF">2018-09-11T14:19:55Z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0x010100C362BABBD2697940AC1DAF92327D3420</vt:lpwstr>
  </property>
</Properties>
</file>