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9" r:id="rId3"/>
    <p:sldId id="281" r:id="rId4"/>
    <p:sldId id="291" r:id="rId5"/>
    <p:sldId id="292" r:id="rId6"/>
    <p:sldId id="293" r:id="rId7"/>
    <p:sldId id="282" r:id="rId8"/>
    <p:sldId id="294" r:id="rId9"/>
    <p:sldId id="295" r:id="rId10"/>
    <p:sldId id="289" r:id="rId11"/>
    <p:sldId id="283" r:id="rId12"/>
    <p:sldId id="296" r:id="rId13"/>
    <p:sldId id="297" r:id="rId14"/>
    <p:sldId id="298" r:id="rId15"/>
    <p:sldId id="268" r:id="rId16"/>
    <p:sldId id="299" r:id="rId17"/>
    <p:sldId id="300" r:id="rId18"/>
    <p:sldId id="301" r:id="rId19"/>
    <p:sldId id="303" r:id="rId20"/>
    <p:sldId id="302" r:id="rId21"/>
    <p:sldId id="269" r:id="rId22"/>
    <p:sldId id="284" r:id="rId23"/>
    <p:sldId id="270" r:id="rId24"/>
    <p:sldId id="275" r:id="rId25"/>
    <p:sldId id="276" r:id="rId26"/>
    <p:sldId id="290" r:id="rId2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e Christoffer  Olsen" initials="I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46"/>
    <p:restoredTop sz="71457" autoAdjust="0"/>
  </p:normalViewPr>
  <p:slideViewPr>
    <p:cSldViewPr>
      <p:cViewPr varScale="1">
        <p:scale>
          <a:sx n="125" d="100"/>
          <a:sy n="125" d="100"/>
        </p:scale>
        <p:origin x="127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E9255-EFAA-2443-9567-17402CEA0641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FB02F9B-5080-104F-B293-741EFB8366B0}">
      <dgm:prSet phldrT="[Tekst]" custT="1"/>
      <dgm:spPr/>
      <dgm:t>
        <a:bodyPr/>
        <a:lstStyle/>
        <a:p>
          <a:r>
            <a:rPr lang="en-GB" sz="2000" dirty="0" smtClean="0"/>
            <a:t>Raw output from eCRF</a:t>
          </a:r>
          <a:endParaRPr lang="en-GB" sz="2000" dirty="0"/>
        </a:p>
      </dgm:t>
    </dgm:pt>
    <dgm:pt modelId="{11A4DF22-B044-6B4F-8C97-D9A41A3A45F7}" type="parTrans" cxnId="{9B1A388A-EE0A-4448-985F-A5F87A95EC45}">
      <dgm:prSet/>
      <dgm:spPr/>
      <dgm:t>
        <a:bodyPr/>
        <a:lstStyle/>
        <a:p>
          <a:endParaRPr lang="en-GB"/>
        </a:p>
      </dgm:t>
    </dgm:pt>
    <dgm:pt modelId="{73B91343-F12D-B34A-A326-64BA6EB716AF}" type="sibTrans" cxnId="{9B1A388A-EE0A-4448-985F-A5F87A95EC45}">
      <dgm:prSet/>
      <dgm:spPr/>
      <dgm:t>
        <a:bodyPr/>
        <a:lstStyle/>
        <a:p>
          <a:endParaRPr lang="en-GB"/>
        </a:p>
      </dgm:t>
    </dgm:pt>
    <dgm:pt modelId="{868BF775-0A61-214A-B02E-1C7A8E59ADB7}">
      <dgm:prSet phldrT="[Tekst]" custT="1"/>
      <dgm:spPr/>
      <dgm:t>
        <a:bodyPr/>
        <a:lstStyle/>
        <a:p>
          <a:r>
            <a:rPr lang="en-GB" sz="2000" dirty="0" smtClean="0"/>
            <a:t>Imported into Stata</a:t>
          </a:r>
          <a:endParaRPr lang="en-GB" sz="2000" dirty="0"/>
        </a:p>
      </dgm:t>
    </dgm:pt>
    <dgm:pt modelId="{1594D16F-933E-094A-BAB9-854189BFFDA9}" type="parTrans" cxnId="{CF59078A-05E5-6044-8A24-B9332B07B51A}">
      <dgm:prSet/>
      <dgm:spPr/>
      <dgm:t>
        <a:bodyPr/>
        <a:lstStyle/>
        <a:p>
          <a:endParaRPr lang="en-GB"/>
        </a:p>
      </dgm:t>
    </dgm:pt>
    <dgm:pt modelId="{8C73D73F-950D-7B4C-A2CA-13BED8EAB349}" type="sibTrans" cxnId="{CF59078A-05E5-6044-8A24-B9332B07B51A}">
      <dgm:prSet/>
      <dgm:spPr/>
      <dgm:t>
        <a:bodyPr/>
        <a:lstStyle/>
        <a:p>
          <a:endParaRPr lang="en-GB"/>
        </a:p>
      </dgm:t>
    </dgm:pt>
    <dgm:pt modelId="{950BE462-7C26-6C4C-814F-B96EF9673ABF}">
      <dgm:prSet phldrT="[Tekst]" custT="1"/>
      <dgm:spPr/>
      <dgm:t>
        <a:bodyPr/>
        <a:lstStyle/>
        <a:p>
          <a:r>
            <a:rPr lang="en-GB" sz="2000" dirty="0" smtClean="0"/>
            <a:t>Tabulation Datasets (TD)</a:t>
          </a:r>
          <a:endParaRPr lang="en-GB" sz="2000" dirty="0"/>
        </a:p>
      </dgm:t>
    </dgm:pt>
    <dgm:pt modelId="{CF95CF29-5947-4D43-9CF6-C79B1DEEB670}" type="parTrans" cxnId="{9D80FA2E-38E1-EC40-BEA0-56C2E9428D70}">
      <dgm:prSet/>
      <dgm:spPr/>
      <dgm:t>
        <a:bodyPr/>
        <a:lstStyle/>
        <a:p>
          <a:endParaRPr lang="en-GB"/>
        </a:p>
      </dgm:t>
    </dgm:pt>
    <dgm:pt modelId="{8AEBDB42-BA8C-9046-9733-953BAC41D553}" type="sibTrans" cxnId="{9D80FA2E-38E1-EC40-BEA0-56C2E9428D70}">
      <dgm:prSet/>
      <dgm:spPr/>
      <dgm:t>
        <a:bodyPr/>
        <a:lstStyle/>
        <a:p>
          <a:endParaRPr lang="en-GB"/>
        </a:p>
      </dgm:t>
    </dgm:pt>
    <dgm:pt modelId="{022793C0-2DE1-0847-9F95-3263C07E2984}">
      <dgm:prSet phldrT="[Tekst]" custT="1"/>
      <dgm:spPr/>
      <dgm:t>
        <a:bodyPr/>
        <a:lstStyle/>
        <a:p>
          <a:r>
            <a:rPr lang="en-GB" sz="2000" dirty="0" smtClean="0"/>
            <a:t>Analysis Datasets</a:t>
          </a:r>
          <a:endParaRPr lang="en-GB" sz="2000" dirty="0"/>
        </a:p>
      </dgm:t>
    </dgm:pt>
    <dgm:pt modelId="{F861F7C8-F08C-1F44-BE93-A4407F9E1A33}" type="parTrans" cxnId="{8BA71B2A-214A-5D4F-B772-D6005D6B3EA5}">
      <dgm:prSet/>
      <dgm:spPr/>
      <dgm:t>
        <a:bodyPr/>
        <a:lstStyle/>
        <a:p>
          <a:endParaRPr lang="en-GB"/>
        </a:p>
      </dgm:t>
    </dgm:pt>
    <dgm:pt modelId="{934CF6C1-FEAC-1F47-92B6-2444521E53A1}" type="sibTrans" cxnId="{8BA71B2A-214A-5D4F-B772-D6005D6B3EA5}">
      <dgm:prSet/>
      <dgm:spPr/>
      <dgm:t>
        <a:bodyPr/>
        <a:lstStyle/>
        <a:p>
          <a:endParaRPr lang="en-GB"/>
        </a:p>
      </dgm:t>
    </dgm:pt>
    <dgm:pt modelId="{CE0BA528-7DD5-F54C-87BE-55D848B4E7DF}">
      <dgm:prSet phldrT="[Tekst]" custT="1"/>
      <dgm:spPr/>
      <dgm:t>
        <a:bodyPr/>
        <a:lstStyle/>
        <a:p>
          <a:r>
            <a:rPr lang="en-GB" sz="2000" dirty="0" smtClean="0"/>
            <a:t>Results dataset</a:t>
          </a:r>
          <a:endParaRPr lang="en-GB" sz="2000" dirty="0"/>
        </a:p>
      </dgm:t>
    </dgm:pt>
    <dgm:pt modelId="{FE489BA4-BACC-BE4C-8BEF-9A416816C51B}" type="parTrans" cxnId="{A3828D66-71D2-344F-BC65-49D3DB416594}">
      <dgm:prSet/>
      <dgm:spPr/>
      <dgm:t>
        <a:bodyPr/>
        <a:lstStyle/>
        <a:p>
          <a:endParaRPr lang="en-GB"/>
        </a:p>
      </dgm:t>
    </dgm:pt>
    <dgm:pt modelId="{C9050CFB-5F97-4446-996E-2C97E569137B}" type="sibTrans" cxnId="{A3828D66-71D2-344F-BC65-49D3DB416594}">
      <dgm:prSet/>
      <dgm:spPr/>
      <dgm:t>
        <a:bodyPr/>
        <a:lstStyle/>
        <a:p>
          <a:endParaRPr lang="en-GB"/>
        </a:p>
      </dgm:t>
    </dgm:pt>
    <dgm:pt modelId="{9C8113D1-0E76-D24B-969A-299A4617BD25}">
      <dgm:prSet phldrT="[Tekst]" custT="1"/>
      <dgm:spPr/>
      <dgm:t>
        <a:bodyPr/>
        <a:lstStyle/>
        <a:p>
          <a:r>
            <a:rPr lang="en-GB" sz="2000" dirty="0" smtClean="0"/>
            <a:t>RTF tables</a:t>
          </a:r>
          <a:endParaRPr lang="en-GB" sz="2000" dirty="0"/>
        </a:p>
      </dgm:t>
    </dgm:pt>
    <dgm:pt modelId="{097549B1-4FB4-D249-8242-AEE7193CC2B4}" type="parTrans" cxnId="{AF8A9F06-9650-0344-8ED5-81AD7CB9DB56}">
      <dgm:prSet/>
      <dgm:spPr/>
      <dgm:t>
        <a:bodyPr/>
        <a:lstStyle/>
        <a:p>
          <a:endParaRPr lang="en-GB"/>
        </a:p>
      </dgm:t>
    </dgm:pt>
    <dgm:pt modelId="{47AD97C5-DDF0-964A-A3B3-6292945C35EC}" type="sibTrans" cxnId="{AF8A9F06-9650-0344-8ED5-81AD7CB9DB56}">
      <dgm:prSet/>
      <dgm:spPr/>
      <dgm:t>
        <a:bodyPr/>
        <a:lstStyle/>
        <a:p>
          <a:endParaRPr lang="en-GB"/>
        </a:p>
      </dgm:t>
    </dgm:pt>
    <dgm:pt modelId="{60A51456-5875-2441-94ED-6422BD829C00}" type="pres">
      <dgm:prSet presAssocID="{F82E9255-EFAA-2443-9567-17402CEA0641}" presName="Name0" presStyleCnt="0">
        <dgm:presLayoutVars>
          <dgm:dir/>
          <dgm:animLvl val="lvl"/>
          <dgm:resizeHandles val="exact"/>
        </dgm:presLayoutVars>
      </dgm:prSet>
      <dgm:spPr/>
    </dgm:pt>
    <dgm:pt modelId="{64E2FBD0-508F-FD4A-946B-6F53F192E309}" type="pres">
      <dgm:prSet presAssocID="{9C8113D1-0E76-D24B-969A-299A4617BD25}" presName="boxAndChildren" presStyleCnt="0"/>
      <dgm:spPr/>
    </dgm:pt>
    <dgm:pt modelId="{9AE62501-E873-9F4A-BFFF-8D9032D5BEFE}" type="pres">
      <dgm:prSet presAssocID="{9C8113D1-0E76-D24B-969A-299A4617BD25}" presName="parentTextBox" presStyleLbl="node1" presStyleIdx="0" presStyleCnt="5"/>
      <dgm:spPr/>
      <dgm:t>
        <a:bodyPr/>
        <a:lstStyle/>
        <a:p>
          <a:endParaRPr lang="en-GB"/>
        </a:p>
      </dgm:t>
    </dgm:pt>
    <dgm:pt modelId="{07491BA1-B439-0142-928F-26C46FFFC3E2}" type="pres">
      <dgm:prSet presAssocID="{C9050CFB-5F97-4446-996E-2C97E569137B}" presName="sp" presStyleCnt="0"/>
      <dgm:spPr/>
    </dgm:pt>
    <dgm:pt modelId="{6B7FA323-88E7-1644-AC12-F58DDEAF7FBF}" type="pres">
      <dgm:prSet presAssocID="{CE0BA528-7DD5-F54C-87BE-55D848B4E7DF}" presName="arrowAndChildren" presStyleCnt="0"/>
      <dgm:spPr/>
    </dgm:pt>
    <dgm:pt modelId="{90C5174A-3479-BD40-826C-F31CDB5571C5}" type="pres">
      <dgm:prSet presAssocID="{CE0BA528-7DD5-F54C-87BE-55D848B4E7DF}" presName="parentTextArrow" presStyleLbl="node1" presStyleIdx="1" presStyleCnt="5"/>
      <dgm:spPr/>
    </dgm:pt>
    <dgm:pt modelId="{1BAE214A-D4C4-D64D-8C41-F4691314B82B}" type="pres">
      <dgm:prSet presAssocID="{934CF6C1-FEAC-1F47-92B6-2444521E53A1}" presName="sp" presStyleCnt="0"/>
      <dgm:spPr/>
    </dgm:pt>
    <dgm:pt modelId="{E5445424-6BC5-524B-AA4E-53288CE1D6BD}" type="pres">
      <dgm:prSet presAssocID="{022793C0-2DE1-0847-9F95-3263C07E2984}" presName="arrowAndChildren" presStyleCnt="0"/>
      <dgm:spPr/>
    </dgm:pt>
    <dgm:pt modelId="{07EFFC66-CA8A-2E49-B675-E718AC8523DE}" type="pres">
      <dgm:prSet presAssocID="{022793C0-2DE1-0847-9F95-3263C07E2984}" presName="parentTextArrow" presStyleLbl="node1" presStyleIdx="2" presStyleCnt="5"/>
      <dgm:spPr/>
    </dgm:pt>
    <dgm:pt modelId="{21A6D0D9-B41E-AD44-BA47-648D1E5AE311}" type="pres">
      <dgm:prSet presAssocID="{8AEBDB42-BA8C-9046-9733-953BAC41D553}" presName="sp" presStyleCnt="0"/>
      <dgm:spPr/>
    </dgm:pt>
    <dgm:pt modelId="{F4235E38-D084-1345-8C61-0B29F4B2BF60}" type="pres">
      <dgm:prSet presAssocID="{950BE462-7C26-6C4C-814F-B96EF9673ABF}" presName="arrowAndChildren" presStyleCnt="0"/>
      <dgm:spPr/>
    </dgm:pt>
    <dgm:pt modelId="{F1E7CB15-81A9-254A-BA06-4E3451C1E347}" type="pres">
      <dgm:prSet presAssocID="{950BE462-7C26-6C4C-814F-B96EF9673ABF}" presName="parentTextArrow" presStyleLbl="node1" presStyleIdx="3" presStyleCnt="5"/>
      <dgm:spPr/>
    </dgm:pt>
    <dgm:pt modelId="{8996CC7C-B594-0C4F-A1A9-22ED02FE3E91}" type="pres">
      <dgm:prSet presAssocID="{73B91343-F12D-B34A-A326-64BA6EB716AF}" presName="sp" presStyleCnt="0"/>
      <dgm:spPr/>
    </dgm:pt>
    <dgm:pt modelId="{BE3BF338-B3C9-5545-9A70-F576897CC57C}" type="pres">
      <dgm:prSet presAssocID="{1FB02F9B-5080-104F-B293-741EFB8366B0}" presName="arrowAndChildren" presStyleCnt="0"/>
      <dgm:spPr/>
    </dgm:pt>
    <dgm:pt modelId="{C061D7DE-0D52-674F-849B-B04AC5EE12A0}" type="pres">
      <dgm:prSet presAssocID="{1FB02F9B-5080-104F-B293-741EFB8366B0}" presName="parentTextArrow" presStyleLbl="node1" presStyleIdx="3" presStyleCnt="5"/>
      <dgm:spPr/>
      <dgm:t>
        <a:bodyPr/>
        <a:lstStyle/>
        <a:p>
          <a:endParaRPr lang="en-GB"/>
        </a:p>
      </dgm:t>
    </dgm:pt>
    <dgm:pt modelId="{0AA8E7B6-CEE9-174D-A1A1-EE9B79287899}" type="pres">
      <dgm:prSet presAssocID="{1FB02F9B-5080-104F-B293-741EFB8366B0}" presName="arrow" presStyleLbl="node1" presStyleIdx="4" presStyleCnt="5"/>
      <dgm:spPr/>
      <dgm:t>
        <a:bodyPr/>
        <a:lstStyle/>
        <a:p>
          <a:endParaRPr lang="en-GB"/>
        </a:p>
      </dgm:t>
    </dgm:pt>
    <dgm:pt modelId="{026B4E9E-3D13-2345-82D7-E5097539795C}" type="pres">
      <dgm:prSet presAssocID="{1FB02F9B-5080-104F-B293-741EFB8366B0}" presName="descendantArrow" presStyleCnt="0"/>
      <dgm:spPr/>
    </dgm:pt>
    <dgm:pt modelId="{AA59154D-6984-2D40-BD31-13EF7DD583D7}" type="pres">
      <dgm:prSet presAssocID="{868BF775-0A61-214A-B02E-1C7A8E59ADB7}" presName="childTextArrow" presStyleLbl="fgAccFollowNode1" presStyleIdx="0" presStyleCnt="1">
        <dgm:presLayoutVars>
          <dgm:bulletEnabled val="1"/>
        </dgm:presLayoutVars>
      </dgm:prSet>
      <dgm:spPr/>
    </dgm:pt>
  </dgm:ptLst>
  <dgm:cxnLst>
    <dgm:cxn modelId="{AF8A9F06-9650-0344-8ED5-81AD7CB9DB56}" srcId="{F82E9255-EFAA-2443-9567-17402CEA0641}" destId="{9C8113D1-0E76-D24B-969A-299A4617BD25}" srcOrd="4" destOrd="0" parTransId="{097549B1-4FB4-D249-8242-AEE7193CC2B4}" sibTransId="{47AD97C5-DDF0-964A-A3B3-6292945C35EC}"/>
    <dgm:cxn modelId="{9D80FA2E-38E1-EC40-BEA0-56C2E9428D70}" srcId="{F82E9255-EFAA-2443-9567-17402CEA0641}" destId="{950BE462-7C26-6C4C-814F-B96EF9673ABF}" srcOrd="1" destOrd="0" parTransId="{CF95CF29-5947-4D43-9CF6-C79B1DEEB670}" sibTransId="{8AEBDB42-BA8C-9046-9733-953BAC41D553}"/>
    <dgm:cxn modelId="{9B1A388A-EE0A-4448-985F-A5F87A95EC45}" srcId="{F82E9255-EFAA-2443-9567-17402CEA0641}" destId="{1FB02F9B-5080-104F-B293-741EFB8366B0}" srcOrd="0" destOrd="0" parTransId="{11A4DF22-B044-6B4F-8C97-D9A41A3A45F7}" sibTransId="{73B91343-F12D-B34A-A326-64BA6EB716AF}"/>
    <dgm:cxn modelId="{187AF87F-597F-CB4D-A1B2-22964AAD33FE}" type="presOf" srcId="{1FB02F9B-5080-104F-B293-741EFB8366B0}" destId="{0AA8E7B6-CEE9-174D-A1A1-EE9B79287899}" srcOrd="1" destOrd="0" presId="urn:microsoft.com/office/officeart/2005/8/layout/process4"/>
    <dgm:cxn modelId="{4DCCB3AC-619A-F94B-8520-E04FABB2869E}" type="presOf" srcId="{CE0BA528-7DD5-F54C-87BE-55D848B4E7DF}" destId="{90C5174A-3479-BD40-826C-F31CDB5571C5}" srcOrd="0" destOrd="0" presId="urn:microsoft.com/office/officeart/2005/8/layout/process4"/>
    <dgm:cxn modelId="{49C2E849-FAF9-1641-A791-2C7A358DFE27}" type="presOf" srcId="{1FB02F9B-5080-104F-B293-741EFB8366B0}" destId="{C061D7DE-0D52-674F-849B-B04AC5EE12A0}" srcOrd="0" destOrd="0" presId="urn:microsoft.com/office/officeart/2005/8/layout/process4"/>
    <dgm:cxn modelId="{8BA71B2A-214A-5D4F-B772-D6005D6B3EA5}" srcId="{F82E9255-EFAA-2443-9567-17402CEA0641}" destId="{022793C0-2DE1-0847-9F95-3263C07E2984}" srcOrd="2" destOrd="0" parTransId="{F861F7C8-F08C-1F44-BE93-A4407F9E1A33}" sibTransId="{934CF6C1-FEAC-1F47-92B6-2444521E53A1}"/>
    <dgm:cxn modelId="{BE7BA127-BD2D-1242-A9AA-C7DCF1078BC6}" type="presOf" srcId="{9C8113D1-0E76-D24B-969A-299A4617BD25}" destId="{9AE62501-E873-9F4A-BFFF-8D9032D5BEFE}" srcOrd="0" destOrd="0" presId="urn:microsoft.com/office/officeart/2005/8/layout/process4"/>
    <dgm:cxn modelId="{A3828D66-71D2-344F-BC65-49D3DB416594}" srcId="{F82E9255-EFAA-2443-9567-17402CEA0641}" destId="{CE0BA528-7DD5-F54C-87BE-55D848B4E7DF}" srcOrd="3" destOrd="0" parTransId="{FE489BA4-BACC-BE4C-8BEF-9A416816C51B}" sibTransId="{C9050CFB-5F97-4446-996E-2C97E569137B}"/>
    <dgm:cxn modelId="{CF59078A-05E5-6044-8A24-B9332B07B51A}" srcId="{1FB02F9B-5080-104F-B293-741EFB8366B0}" destId="{868BF775-0A61-214A-B02E-1C7A8E59ADB7}" srcOrd="0" destOrd="0" parTransId="{1594D16F-933E-094A-BAB9-854189BFFDA9}" sibTransId="{8C73D73F-950D-7B4C-A2CA-13BED8EAB349}"/>
    <dgm:cxn modelId="{325DEB37-942C-D446-8958-A64ECD0B8462}" type="presOf" srcId="{950BE462-7C26-6C4C-814F-B96EF9673ABF}" destId="{F1E7CB15-81A9-254A-BA06-4E3451C1E347}" srcOrd="0" destOrd="0" presId="urn:microsoft.com/office/officeart/2005/8/layout/process4"/>
    <dgm:cxn modelId="{D335DD93-0BE0-E646-9E88-97AA6E4E0C44}" type="presOf" srcId="{F82E9255-EFAA-2443-9567-17402CEA0641}" destId="{60A51456-5875-2441-94ED-6422BD829C00}" srcOrd="0" destOrd="0" presId="urn:microsoft.com/office/officeart/2005/8/layout/process4"/>
    <dgm:cxn modelId="{F062A8B4-6B3A-7145-A600-2257ACEE879C}" type="presOf" srcId="{022793C0-2DE1-0847-9F95-3263C07E2984}" destId="{07EFFC66-CA8A-2E49-B675-E718AC8523DE}" srcOrd="0" destOrd="0" presId="urn:microsoft.com/office/officeart/2005/8/layout/process4"/>
    <dgm:cxn modelId="{BCD21FCC-DF6D-CC49-9BC1-4A02535E99E8}" type="presOf" srcId="{868BF775-0A61-214A-B02E-1C7A8E59ADB7}" destId="{AA59154D-6984-2D40-BD31-13EF7DD583D7}" srcOrd="0" destOrd="0" presId="urn:microsoft.com/office/officeart/2005/8/layout/process4"/>
    <dgm:cxn modelId="{DF5E6213-8A7B-3B45-B4F3-A9D699105555}" type="presParOf" srcId="{60A51456-5875-2441-94ED-6422BD829C00}" destId="{64E2FBD0-508F-FD4A-946B-6F53F192E309}" srcOrd="0" destOrd="0" presId="urn:microsoft.com/office/officeart/2005/8/layout/process4"/>
    <dgm:cxn modelId="{BA39344B-F22E-214A-84A1-3D27981E470D}" type="presParOf" srcId="{64E2FBD0-508F-FD4A-946B-6F53F192E309}" destId="{9AE62501-E873-9F4A-BFFF-8D9032D5BEFE}" srcOrd="0" destOrd="0" presId="urn:microsoft.com/office/officeart/2005/8/layout/process4"/>
    <dgm:cxn modelId="{18188B0E-C8C8-3747-8E0B-2DC927448AB2}" type="presParOf" srcId="{60A51456-5875-2441-94ED-6422BD829C00}" destId="{07491BA1-B439-0142-928F-26C46FFFC3E2}" srcOrd="1" destOrd="0" presId="urn:microsoft.com/office/officeart/2005/8/layout/process4"/>
    <dgm:cxn modelId="{B415D9A2-7C59-BD4B-BCC0-AE8DB7559140}" type="presParOf" srcId="{60A51456-5875-2441-94ED-6422BD829C00}" destId="{6B7FA323-88E7-1644-AC12-F58DDEAF7FBF}" srcOrd="2" destOrd="0" presId="urn:microsoft.com/office/officeart/2005/8/layout/process4"/>
    <dgm:cxn modelId="{8A4BD5F5-BF80-0647-B18C-1BA42F891B69}" type="presParOf" srcId="{6B7FA323-88E7-1644-AC12-F58DDEAF7FBF}" destId="{90C5174A-3479-BD40-826C-F31CDB5571C5}" srcOrd="0" destOrd="0" presId="urn:microsoft.com/office/officeart/2005/8/layout/process4"/>
    <dgm:cxn modelId="{365F4D14-CB14-7F41-A919-117AD68F4EA2}" type="presParOf" srcId="{60A51456-5875-2441-94ED-6422BD829C00}" destId="{1BAE214A-D4C4-D64D-8C41-F4691314B82B}" srcOrd="3" destOrd="0" presId="urn:microsoft.com/office/officeart/2005/8/layout/process4"/>
    <dgm:cxn modelId="{2001A940-D9F4-B249-BF8D-D6FC6532545D}" type="presParOf" srcId="{60A51456-5875-2441-94ED-6422BD829C00}" destId="{E5445424-6BC5-524B-AA4E-53288CE1D6BD}" srcOrd="4" destOrd="0" presId="urn:microsoft.com/office/officeart/2005/8/layout/process4"/>
    <dgm:cxn modelId="{0A02D372-E053-1541-AABB-683F5374835F}" type="presParOf" srcId="{E5445424-6BC5-524B-AA4E-53288CE1D6BD}" destId="{07EFFC66-CA8A-2E49-B675-E718AC8523DE}" srcOrd="0" destOrd="0" presId="urn:microsoft.com/office/officeart/2005/8/layout/process4"/>
    <dgm:cxn modelId="{38E80801-923B-D84F-8B9C-B11B174190BA}" type="presParOf" srcId="{60A51456-5875-2441-94ED-6422BD829C00}" destId="{21A6D0D9-B41E-AD44-BA47-648D1E5AE311}" srcOrd="5" destOrd="0" presId="urn:microsoft.com/office/officeart/2005/8/layout/process4"/>
    <dgm:cxn modelId="{212F92AF-5215-FB4C-8A71-E30C57D12DC4}" type="presParOf" srcId="{60A51456-5875-2441-94ED-6422BD829C00}" destId="{F4235E38-D084-1345-8C61-0B29F4B2BF60}" srcOrd="6" destOrd="0" presId="urn:microsoft.com/office/officeart/2005/8/layout/process4"/>
    <dgm:cxn modelId="{C46D402A-CC53-324F-B360-C7A7A1ACB4B5}" type="presParOf" srcId="{F4235E38-D084-1345-8C61-0B29F4B2BF60}" destId="{F1E7CB15-81A9-254A-BA06-4E3451C1E347}" srcOrd="0" destOrd="0" presId="urn:microsoft.com/office/officeart/2005/8/layout/process4"/>
    <dgm:cxn modelId="{0B5DDD1F-7C53-A647-87A5-AF594DE4E95B}" type="presParOf" srcId="{60A51456-5875-2441-94ED-6422BD829C00}" destId="{8996CC7C-B594-0C4F-A1A9-22ED02FE3E91}" srcOrd="7" destOrd="0" presId="urn:microsoft.com/office/officeart/2005/8/layout/process4"/>
    <dgm:cxn modelId="{583891AC-C927-9345-941A-E29B540036D3}" type="presParOf" srcId="{60A51456-5875-2441-94ED-6422BD829C00}" destId="{BE3BF338-B3C9-5545-9A70-F576897CC57C}" srcOrd="8" destOrd="0" presId="urn:microsoft.com/office/officeart/2005/8/layout/process4"/>
    <dgm:cxn modelId="{C5A83395-2D3C-D042-B0CB-18BC77DC1F11}" type="presParOf" srcId="{BE3BF338-B3C9-5545-9A70-F576897CC57C}" destId="{C061D7DE-0D52-674F-849B-B04AC5EE12A0}" srcOrd="0" destOrd="0" presId="urn:microsoft.com/office/officeart/2005/8/layout/process4"/>
    <dgm:cxn modelId="{C541C6A2-7088-FA45-9186-34E59B18495E}" type="presParOf" srcId="{BE3BF338-B3C9-5545-9A70-F576897CC57C}" destId="{0AA8E7B6-CEE9-174D-A1A1-EE9B79287899}" srcOrd="1" destOrd="0" presId="urn:microsoft.com/office/officeart/2005/8/layout/process4"/>
    <dgm:cxn modelId="{062E89F7-7FFA-0247-A902-13AA7FFD02D5}" type="presParOf" srcId="{BE3BF338-B3C9-5545-9A70-F576897CC57C}" destId="{026B4E9E-3D13-2345-82D7-E5097539795C}" srcOrd="2" destOrd="0" presId="urn:microsoft.com/office/officeart/2005/8/layout/process4"/>
    <dgm:cxn modelId="{6DE5A5B4-43D7-5644-890E-9E7DD11DB0C7}" type="presParOf" srcId="{026B4E9E-3D13-2345-82D7-E5097539795C}" destId="{AA59154D-6984-2D40-BD31-13EF7DD583D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62501-E873-9F4A-BFFF-8D9032D5BEFE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RTF tables</a:t>
          </a:r>
          <a:endParaRPr lang="en-GB" sz="2000" kern="1200" dirty="0"/>
        </a:p>
      </dsp:txBody>
      <dsp:txXfrm>
        <a:off x="0" y="3886230"/>
        <a:ext cx="8229600" cy="637568"/>
      </dsp:txXfrm>
    </dsp:sp>
    <dsp:sp modelId="{90C5174A-3479-BD40-826C-F31CDB5571C5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Results dataset</a:t>
          </a:r>
          <a:endParaRPr lang="en-GB" sz="2000" kern="1200" dirty="0"/>
        </a:p>
      </dsp:txBody>
      <dsp:txXfrm rot="10800000">
        <a:off x="0" y="2915214"/>
        <a:ext cx="8229600" cy="637151"/>
      </dsp:txXfrm>
    </dsp:sp>
    <dsp:sp modelId="{07EFFC66-CA8A-2E49-B675-E718AC8523DE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Analysis Datasets</a:t>
          </a:r>
          <a:endParaRPr lang="en-GB" sz="2000" kern="1200" dirty="0"/>
        </a:p>
      </dsp:txBody>
      <dsp:txXfrm rot="10800000">
        <a:off x="0" y="1944197"/>
        <a:ext cx="8229600" cy="637151"/>
      </dsp:txXfrm>
    </dsp:sp>
    <dsp:sp modelId="{F1E7CB15-81A9-254A-BA06-4E3451C1E347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Tabulation Datasets (TD)</a:t>
          </a:r>
          <a:endParaRPr lang="en-GB" sz="2000" kern="1200" dirty="0"/>
        </a:p>
      </dsp:txBody>
      <dsp:txXfrm rot="10800000">
        <a:off x="0" y="973180"/>
        <a:ext cx="8229600" cy="637151"/>
      </dsp:txXfrm>
    </dsp:sp>
    <dsp:sp modelId="{0AA8E7B6-CEE9-174D-A1A1-EE9B7928789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Raw output from eCRF</a:t>
          </a:r>
          <a:endParaRPr lang="en-GB" sz="2000" kern="1200" dirty="0"/>
        </a:p>
      </dsp:txBody>
      <dsp:txXfrm rot="-10800000">
        <a:off x="0" y="2163"/>
        <a:ext cx="8229600" cy="344183"/>
      </dsp:txXfrm>
    </dsp:sp>
    <dsp:sp modelId="{AA59154D-6984-2D40-BD31-13EF7DD583D7}">
      <dsp:nvSpPr>
        <dsp:cNvPr id="0" name=""/>
        <dsp:cNvSpPr/>
      </dsp:nvSpPr>
      <dsp:spPr>
        <a:xfrm>
          <a:off x="0" y="346347"/>
          <a:ext cx="8229600" cy="2931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Imported into Stata</a:t>
          </a:r>
          <a:endParaRPr lang="en-GB" sz="2000" kern="1200" dirty="0"/>
        </a:p>
      </dsp:txBody>
      <dsp:txXfrm>
        <a:off x="0" y="346347"/>
        <a:ext cx="8229600" cy="293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85D1-2ABD-4D16-8BEE-1AF2A238E092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D2AB-A355-4747-8751-5F38FEE5FF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37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Thank you for</a:t>
            </a:r>
            <a:r>
              <a:rPr lang="en-GB" baseline="0" dirty="0" smtClean="0"/>
              <a:t> your kind introduction, and the opportunity to give this talk. </a:t>
            </a:r>
          </a:p>
          <a:p>
            <a:r>
              <a:rPr lang="en-GB" baseline="0" dirty="0" smtClean="0"/>
              <a:t>The title of the talk is </a:t>
            </a:r>
            <a:r>
              <a:rPr lang="en-GB" sz="1600" dirty="0" smtClean="0"/>
              <a:t>Clinical database management: </a:t>
            </a:r>
            <a:r>
              <a:rPr lang="en-GB" sz="1200" dirty="0" smtClean="0"/>
              <a:t>From raw data through study tabulations to analysis datasets</a:t>
            </a:r>
          </a:p>
          <a:p>
            <a:endParaRPr lang="en-GB" sz="1200" dirty="0" smtClean="0"/>
          </a:p>
          <a:p>
            <a:r>
              <a:rPr lang="en-GB" sz="1200" dirty="0" smtClean="0"/>
              <a:t>Si </a:t>
            </a:r>
            <a:r>
              <a:rPr lang="en-GB" sz="1200" dirty="0" err="1" smtClean="0"/>
              <a:t>litt</a:t>
            </a:r>
            <a:r>
              <a:rPr lang="en-GB" sz="1200" baseline="0" dirty="0" smtClean="0"/>
              <a:t> om </a:t>
            </a:r>
            <a:r>
              <a:rPr lang="en-GB" sz="1200" baseline="0" dirty="0" err="1" smtClean="0"/>
              <a:t>bakgrunn</a:t>
            </a:r>
            <a:r>
              <a:rPr lang="en-GB" sz="1200" baseline="0" dirty="0" smtClean="0"/>
              <a:t>, CRO, </a:t>
            </a:r>
            <a:r>
              <a:rPr lang="en-GB" sz="1200" baseline="0" dirty="0" err="1" smtClean="0"/>
              <a:t>akademia</a:t>
            </a:r>
            <a:r>
              <a:rPr lang="en-GB" sz="1200" baseline="0" dirty="0" smtClean="0"/>
              <a:t>, SAS, Stata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5A4F6-BEFD-46A3-B764-2951777F95CF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50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378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5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0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653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15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 </a:t>
            </a:r>
            <a:r>
              <a:rPr lang="nb-NO" dirty="0" err="1" smtClean="0"/>
              <a:t>will</a:t>
            </a:r>
            <a:r>
              <a:rPr lang="nb-NO" dirty="0" smtClean="0"/>
              <a:t> </a:t>
            </a:r>
            <a:r>
              <a:rPr lang="nb-NO" dirty="0" err="1" smtClean="0"/>
              <a:t>begin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quote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famous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physicist</a:t>
            </a:r>
            <a:r>
              <a:rPr lang="nb-NO" baseline="0" dirty="0" smtClean="0"/>
              <a:t> Max Planck: ”</a:t>
            </a:r>
            <a:r>
              <a:rPr lang="en-US" dirty="0" smtClean="0"/>
              <a:t> An experiment is a question which science poses to Nature and a 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measurement</a:t>
            </a:r>
            <a:r>
              <a:rPr lang="en-US" dirty="0" smtClean="0"/>
              <a:t> is the recording of Nature's answer”</a:t>
            </a:r>
          </a:p>
          <a:p>
            <a:r>
              <a:rPr lang="en-US" dirty="0" smtClean="0"/>
              <a:t>Meaning</a:t>
            </a:r>
            <a:r>
              <a:rPr lang="en-US" baseline="0" dirty="0" smtClean="0"/>
              <a:t> we cannot understand Nature without measurements. </a:t>
            </a:r>
            <a:r>
              <a:rPr lang="en-US" baseline="0" dirty="0" smtClean="0"/>
              <a:t>We need to take care of our measurements!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7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Programming</a:t>
            </a:r>
            <a:r>
              <a:rPr lang="nb-NO" baseline="0" dirty="0" smtClean="0"/>
              <a:t> is so </a:t>
            </a:r>
            <a:r>
              <a:rPr lang="nb-NO" baseline="0" dirty="0" err="1" smtClean="0"/>
              <a:t>efficient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clear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easy</a:t>
            </a:r>
            <a:r>
              <a:rPr lang="nb-NO" baseline="0" dirty="0" smtClean="0"/>
              <a:t>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99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Programming</a:t>
            </a:r>
            <a:r>
              <a:rPr lang="nb-NO" baseline="0" dirty="0" smtClean="0"/>
              <a:t> is so </a:t>
            </a:r>
            <a:r>
              <a:rPr lang="nb-NO" baseline="0" dirty="0" err="1" smtClean="0"/>
              <a:t>efficient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clear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easy</a:t>
            </a:r>
            <a:r>
              <a:rPr lang="nb-NO" baseline="0" smtClean="0"/>
              <a:t>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063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16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834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292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369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09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22549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15588F-9333-4912-A60E-C4B2886314BF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AADD1-5373-49FA-B0F7-EDF9F69ED620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F23A70-AA71-426C-A2B8-B7541BB8B594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A582B3-BE42-4F87-8749-2131245AE621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CCDB87-0FC1-4DBA-AB5B-02FE17746600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5190D91-7AEC-459D-9AAD-480F999A015B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2497E4-FBD0-4CBD-9D3B-65DD78449E72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A6E62D-75B0-45AD-90AA-60C421785E75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837D384-6711-409D-8B0D-7A1215D275BD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FE3DF9-E6AD-4004-93F9-CBC414E9BCC9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FA49CB-C9CA-4418-844D-65634999AB29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19D1A7-CFC9-409D-AEF4-F181968C5EFD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3B23208-312C-431B-BF33-1D23EB126159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A6151D-96A2-468D-A6FC-1537A1B1B82C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26255D-AC05-43AE-9806-292B2387D29C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377D72-A533-4572-92DC-1A67F4E05C23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3944B0-F3A1-41E6-B8B9-FA2AA151FFCA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B2751B-84F2-49C4-B65D-24525E990728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D469E0-3C5A-43E7-9FF1-539E12E149F0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48AB00-7132-40D1-AA83-3D0C78494A2A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pic>
        <p:nvPicPr>
          <p:cNvPr id="1028" name="Picture 6" descr="vertikal_stripe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77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10425" y="6165850"/>
            <a:ext cx="16827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Rett linje 11"/>
          <p:cNvCxnSpPr/>
          <p:nvPr userDrawn="1"/>
        </p:nvCxnSpPr>
        <p:spPr>
          <a:xfrm>
            <a:off x="395288" y="0"/>
            <a:ext cx="0" cy="6858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tel 1"/>
          <p:cNvSpPr>
            <a:spLocks noGrp="1"/>
          </p:cNvSpPr>
          <p:nvPr>
            <p:ph type="ctrTitle"/>
          </p:nvPr>
        </p:nvSpPr>
        <p:spPr>
          <a:xfrm>
            <a:off x="449266" y="1772816"/>
            <a:ext cx="8431213" cy="2304256"/>
          </a:xfrm>
        </p:spPr>
        <p:txBody>
          <a:bodyPr/>
          <a:lstStyle/>
          <a:p>
            <a:r>
              <a:rPr lang="en-GB" sz="4000" dirty="0" smtClean="0"/>
              <a:t>Moving from SAS to Stata: </a:t>
            </a:r>
            <a:br>
              <a:rPr lang="en-GB" sz="4000" dirty="0" smtClean="0"/>
            </a:br>
            <a:r>
              <a:rPr lang="en-GB" sz="4000" dirty="0" smtClean="0"/>
              <a:t>Making customized tables in RTF using </a:t>
            </a:r>
            <a:br>
              <a:rPr lang="en-GB" sz="4000" dirty="0" smtClean="0"/>
            </a:br>
            <a:r>
              <a:rPr lang="en-GB" sz="4000" dirty="0" smtClean="0"/>
              <a:t>-</a:t>
            </a:r>
            <a:r>
              <a:rPr lang="en-GB" sz="4000" dirty="0" err="1" smtClean="0"/>
              <a:t>rtfutil</a:t>
            </a:r>
            <a:r>
              <a:rPr lang="en-GB" sz="4000" dirty="0" smtClean="0"/>
              <a:t>- and other packages</a:t>
            </a:r>
            <a:endParaRPr lang="en-GB" sz="3200" b="1" dirty="0" smtClean="0"/>
          </a:p>
        </p:txBody>
      </p:sp>
      <p:sp>
        <p:nvSpPr>
          <p:cNvPr id="2" name="TekstSylinder 1"/>
          <p:cNvSpPr txBox="1"/>
          <p:nvPr/>
        </p:nvSpPr>
        <p:spPr>
          <a:xfrm>
            <a:off x="449267" y="4509120"/>
            <a:ext cx="8215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mtClean="0"/>
              <a:t>Inge Christoffer Olsen,</a:t>
            </a:r>
            <a:r>
              <a:rPr lang="nb-NO" baseline="30000" smtClean="0"/>
              <a:t> </a:t>
            </a:r>
            <a:r>
              <a:rPr lang="nb-NO" err="1" smtClean="0"/>
              <a:t>Phd</a:t>
            </a:r>
            <a:r>
              <a:rPr lang="nb-NO" smtClean="0"/>
              <a:t> </a:t>
            </a:r>
          </a:p>
          <a:p>
            <a:pPr algn="ctr"/>
            <a:r>
              <a:rPr lang="nb-NO" smtClean="0"/>
              <a:t>Diakonhjemmet </a:t>
            </a:r>
            <a:r>
              <a:rPr lang="nb-NO" smtClean="0"/>
              <a:t>Hospital, Norway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Dissapointed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523256" y="1629421"/>
            <a:ext cx="5672547" cy="50070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28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971650" y="2348880"/>
            <a:ext cx="7200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GB" sz="2800" dirty="0" smtClean="0"/>
              <a:t>Only major feature where Stata is inferior to SAS or SPSS </a:t>
            </a:r>
          </a:p>
          <a:p>
            <a:pPr marL="457200" indent="-457200">
              <a:buFont typeface="Arial" charset="0"/>
              <a:buChar char="•"/>
            </a:pPr>
            <a:r>
              <a:rPr lang="en-GB" sz="2800" dirty="0" smtClean="0"/>
              <a:t>Forced to enter results manually</a:t>
            </a:r>
          </a:p>
          <a:p>
            <a:pPr marL="914400" lvl="1" indent="-457200">
              <a:buFont typeface="Arial" charset="0"/>
              <a:buChar char="•"/>
            </a:pPr>
            <a:r>
              <a:rPr lang="en-GB" sz="2800" dirty="0" smtClean="0"/>
              <a:t>Error prone!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1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Reports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 SAS it was relatively easy to report tables from statistical analyses </a:t>
            </a:r>
            <a:r>
              <a:rPr lang="en-GB" sz="2400" dirty="0"/>
              <a:t>in RTF format</a:t>
            </a:r>
            <a:r>
              <a:rPr lang="en-GB" sz="2400" dirty="0" smtClean="0"/>
              <a:t> using PROC REPORT</a:t>
            </a:r>
          </a:p>
          <a:p>
            <a:endParaRPr lang="en-GB" sz="24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83556"/>
              </p:ext>
            </p:extLst>
          </p:nvPr>
        </p:nvGraphicFramePr>
        <p:xfrm>
          <a:off x="448424" y="2924944"/>
          <a:ext cx="8229599" cy="29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73"/>
                <a:gridCol w="633424"/>
                <a:gridCol w="711988"/>
                <a:gridCol w="711988"/>
                <a:gridCol w="711988"/>
                <a:gridCol w="711988"/>
                <a:gridCol w="711988"/>
                <a:gridCol w="711988"/>
                <a:gridCol w="711988"/>
                <a:gridCol w="711988"/>
                <a:gridCol w="716898"/>
              </a:tblGrid>
              <a:tr h="373180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Characteristic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Statistic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Abatacept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Adalimumab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133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Anakinra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Certol.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Pegol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190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Etanercept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203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Golimumab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327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Infliximab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46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Rituximab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42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800">
                          <a:effectLst/>
                        </a:rPr>
                        <a:t>Tocilizumab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N = 30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 anchor="b"/>
                </a:tc>
              </a:tr>
              <a:tr h="104752">
                <a:tc gridSpan="11"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Age (Years) (a)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133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190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203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327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46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42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30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Mean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47.77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42.82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46.40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51.48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45.47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44.12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46.05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55.27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53.73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Std. Dev.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15.47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13.57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27.44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14.72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13.62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13.14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13.34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12.21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12.77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Median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51.60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41.20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46.40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53.75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45.00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42.90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43.60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54.95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54.30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Min/Max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26.5/64.1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19.0/74.7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27.0/65.8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18.7/82.5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19.3/76.3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17.7/80.5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25.5/79.0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30.7/78.0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29.8/73.7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 gridSpan="11"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Sex, n(%)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Male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1 ( 16.7)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64 ( 48.1)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0 (  0.0)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44 ( 23.2)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80 ( 39.4)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151 ( 46.2)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20 ( 43.5)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6 ( 14.3)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4 ( 13.3)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Female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5 ( 83.3)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69 ( 51.9)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2 ( 100)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146 ( 76.8)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123 ( 60.6)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176 ( 53.8)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26 ( 56.5)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36 ( 85.7)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26 ( 86.7)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 gridSpan="11"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No. of prev. Biologics (b)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77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85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62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114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29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32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Mean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3.7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2.1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Std. Dev.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0.8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0.7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0.8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1.1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Median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4.0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Min/Max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3/5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3/5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 gridSpan="11"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No. of prev. DMARDs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129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172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181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280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40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36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Mean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0.8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1.9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1.1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2.2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Std. Dev.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0.9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2.8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0.9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Median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3.0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2.0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Min/Max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0/4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0/6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0/4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0/5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0/3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1/7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1/6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 gridSpan="11"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Biologics Naive, n(%)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Yes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0 (  0.0)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52 ( 40.3)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0 (  0.0)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87 ( 50.6)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119 ( 65.7)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166 ( 59.3)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11 ( 27.5)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4 ( 11.1)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1 (  3.6)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  <a:tr h="104752"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No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6 ( 100)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77 ( 59.7)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 2 ( 100)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85 ( 49.4)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62 ( 34.3)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114 ( 40.7)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29 ( 72.5)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>
                          <a:effectLst/>
                        </a:rPr>
                        <a:t> 32 ( 88.9)</a:t>
                      </a:r>
                      <a:endParaRPr lang="nb-NO" sz="9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90"/>
                        </a:spcBef>
                        <a:spcAft>
                          <a:spcPts val="190"/>
                        </a:spcAft>
                      </a:pPr>
                      <a:r>
                        <a:rPr lang="en-GB" sz="700" dirty="0">
                          <a:effectLst/>
                        </a:rPr>
                        <a:t> 27 ( 96.4)</a:t>
                      </a:r>
                      <a:endParaRPr lang="nb-NO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20732" marR="207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5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Reports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Most work a statistician or researcher do in Stata usually ends up in a report or article</a:t>
            </a:r>
          </a:p>
          <a:p>
            <a:r>
              <a:rPr lang="en-GB" sz="2400" dirty="0" smtClean="0"/>
              <a:t>Most reports or articles are presented in a document, usually Word (or pdf using Latex)</a:t>
            </a:r>
          </a:p>
          <a:p>
            <a:r>
              <a:rPr lang="en-GB" sz="2400" dirty="0" smtClean="0"/>
              <a:t>Unsatisfying to rely on manually entering tables from Stata output</a:t>
            </a:r>
          </a:p>
          <a:p>
            <a:r>
              <a:rPr lang="en-GB" sz="2400" dirty="0" smtClean="0"/>
              <a:t>Natively it is possible to export raw results to Excel, but this still mandates a lot of manual work</a:t>
            </a:r>
            <a:endParaRPr lang="en-GB" sz="2400" dirty="0"/>
          </a:p>
          <a:p>
            <a:r>
              <a:rPr lang="en-GB" sz="2400" dirty="0" smtClean="0"/>
              <a:t>I hate manual work!</a:t>
            </a:r>
          </a:p>
          <a:p>
            <a:r>
              <a:rPr lang="en-GB" sz="2400" dirty="0" smtClean="0"/>
              <a:t>Must be a way to produce Word/RTF tables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7660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Fortunately there is a lot of user-written programs for Stata (available through </a:t>
            </a:r>
            <a:r>
              <a:rPr lang="en-GB" dirty="0" err="1" smtClean="0"/>
              <a:t>ssc</a:t>
            </a:r>
            <a:r>
              <a:rPr lang="en-GB" dirty="0" smtClean="0"/>
              <a:t>)</a:t>
            </a:r>
          </a:p>
          <a:p>
            <a:r>
              <a:rPr lang="en-GB" dirty="0" smtClean="0"/>
              <a:t>I will present how RTF-tables can be produced using the package –</a:t>
            </a:r>
            <a:r>
              <a:rPr lang="en-GB" dirty="0" err="1" smtClean="0"/>
              <a:t>rtfutil</a:t>
            </a:r>
            <a:r>
              <a:rPr lang="en-GB" dirty="0" smtClean="0"/>
              <a:t>- in addition to results compiling packages such as  (x)contract-, -(x)collapse-, and -</a:t>
            </a:r>
            <a:r>
              <a:rPr lang="en-GB" dirty="0" err="1" smtClean="0"/>
              <a:t>parmest</a:t>
            </a:r>
            <a:r>
              <a:rPr lang="en-GB" dirty="0" smtClean="0"/>
              <a:t>-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 </a:t>
            </a:r>
            <a:endParaRPr lang="en-GB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989146"/>
              </p:ext>
            </p:extLst>
          </p:nvPr>
        </p:nvGraphicFramePr>
        <p:xfrm>
          <a:off x="1739900" y="3131661"/>
          <a:ext cx="5664200" cy="16459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47900"/>
                <a:gridCol w="914400"/>
                <a:gridCol w="914400"/>
                <a:gridCol w="15875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Variable 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Treatment</a:t>
                      </a:r>
                      <a:r>
                        <a:rPr lang="nb-NO" sz="1200" dirty="0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 1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Treatment</a:t>
                      </a:r>
                      <a:r>
                        <a:rPr lang="nb-NO" sz="1200" dirty="0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 2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Difference</a:t>
                      </a:r>
                      <a:r>
                        <a:rPr lang="nb-NO" sz="1200" baseline="0" dirty="0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 (95% CI)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</a:rPr>
                        <a:t>Contvar</a:t>
                      </a:r>
                      <a:r>
                        <a:rPr lang="nb-NO" sz="1200" baseline="0" dirty="0" smtClean="0">
                          <a:effectLst/>
                        </a:rPr>
                        <a:t> 1, </a:t>
                      </a:r>
                      <a:r>
                        <a:rPr lang="nb-NO" sz="1200" baseline="0" dirty="0" err="1" smtClean="0">
                          <a:effectLst/>
                        </a:rPr>
                        <a:t>mean</a:t>
                      </a:r>
                      <a:r>
                        <a:rPr lang="nb-NO" sz="1200" baseline="0" dirty="0" smtClean="0">
                          <a:effectLst/>
                        </a:rPr>
                        <a:t> (SD)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1.5 (5.54)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0.7 (3.94)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1.29 (-0.35 -  2.94)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</a:rPr>
                        <a:t>Contvar</a:t>
                      </a:r>
                      <a:r>
                        <a:rPr lang="nb-NO" sz="1200" baseline="0" dirty="0" smtClean="0">
                          <a:effectLst/>
                        </a:rPr>
                        <a:t> 2, </a:t>
                      </a:r>
                      <a:r>
                        <a:rPr lang="nb-NO" sz="1200" baseline="0" dirty="0" err="1" smtClean="0">
                          <a:effectLst/>
                        </a:rPr>
                        <a:t>mean</a:t>
                      </a:r>
                      <a:r>
                        <a:rPr lang="nb-NO" sz="1200" baseline="0" dirty="0" smtClean="0">
                          <a:effectLst/>
                        </a:rPr>
                        <a:t> (SD)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1.6 (5.67)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0.7 (4.41)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1.09 (-0.68 -  2.86)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</a:rPr>
                        <a:t>Contvar</a:t>
                      </a:r>
                      <a:r>
                        <a:rPr lang="nb-NO" sz="1200" baseline="0" dirty="0" smtClean="0">
                          <a:effectLst/>
                        </a:rPr>
                        <a:t> 3, </a:t>
                      </a:r>
                      <a:r>
                        <a:rPr lang="nb-NO" sz="1200" baseline="0" dirty="0" err="1" smtClean="0">
                          <a:effectLst/>
                        </a:rPr>
                        <a:t>mean</a:t>
                      </a:r>
                      <a:r>
                        <a:rPr lang="nb-NO" sz="1200" baseline="0" dirty="0" smtClean="0">
                          <a:effectLst/>
                        </a:rPr>
                        <a:t> (SD)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0.3 (1.01)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-0.2 (1.38)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-0.02 (-0.50 -  0.47)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</a:rPr>
                        <a:t>Catvar</a:t>
                      </a:r>
                      <a:r>
                        <a:rPr lang="nb-NO" sz="1200" dirty="0" smtClean="0">
                          <a:effectLst/>
                        </a:rPr>
                        <a:t> 1, n</a:t>
                      </a:r>
                      <a:r>
                        <a:rPr lang="nb-NO" sz="1200" dirty="0">
                          <a:effectLst/>
                        </a:rPr>
                        <a:t>(%)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10 (23.3)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7 (16.7)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6.6 (-10.3 -  23.5)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err="1" smtClean="0">
                          <a:effectLst/>
                        </a:rPr>
                        <a:t>Contvar</a:t>
                      </a:r>
                      <a:r>
                        <a:rPr lang="nb-NO" sz="1200" baseline="0" dirty="0" smtClean="0">
                          <a:effectLst/>
                        </a:rPr>
                        <a:t> 4</a:t>
                      </a:r>
                      <a:r>
                        <a:rPr lang="nb-NO" sz="1200" baseline="0" dirty="0" smtClean="0">
                          <a:effectLst/>
                        </a:rPr>
                        <a:t>, </a:t>
                      </a:r>
                      <a:r>
                        <a:rPr lang="nb-NO" sz="1200" baseline="0" dirty="0" err="1" smtClean="0">
                          <a:effectLst/>
                        </a:rPr>
                        <a:t>mean</a:t>
                      </a:r>
                      <a:r>
                        <a:rPr lang="nb-NO" sz="1200" baseline="0" dirty="0" smtClean="0">
                          <a:effectLst/>
                        </a:rPr>
                        <a:t> (SD)</a:t>
                      </a:r>
                      <a:endParaRPr lang="nb-NO" sz="1200" dirty="0" smtClean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0.1 (0.59)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-0.2 (0.67)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-0.01 (-0.27 -  0.24)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err="1" smtClean="0">
                          <a:effectLst/>
                        </a:rPr>
                        <a:t>Contvar</a:t>
                      </a:r>
                      <a:r>
                        <a:rPr lang="nb-NO" sz="1200" baseline="0" dirty="0" smtClean="0">
                          <a:effectLst/>
                        </a:rPr>
                        <a:t> 5 </a:t>
                      </a:r>
                      <a:r>
                        <a:rPr lang="nb-NO" sz="1200" baseline="0" dirty="0" err="1" smtClean="0">
                          <a:effectLst/>
                        </a:rPr>
                        <a:t>mean</a:t>
                      </a:r>
                      <a:r>
                        <a:rPr lang="nb-NO" sz="1200" baseline="0" dirty="0" smtClean="0">
                          <a:effectLst/>
                        </a:rPr>
                        <a:t> (SD)</a:t>
                      </a:r>
                      <a:endParaRPr lang="nb-NO" sz="1200" dirty="0" smtClean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0.1 (0.23)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0.0 (0.25)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0.08 (0.01 -  0.15)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Catvar</a:t>
                      </a:r>
                      <a:r>
                        <a:rPr lang="nb-NO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2, n(%)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29 (87.9)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39 (92.9)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-5 (-18.6 -  8.6)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err="1" smtClean="0">
                          <a:effectLst/>
                        </a:rPr>
                        <a:t>Contvar</a:t>
                      </a:r>
                      <a:r>
                        <a:rPr lang="nb-NO" sz="1200" baseline="0" dirty="0" smtClean="0">
                          <a:effectLst/>
                        </a:rPr>
                        <a:t> 6, </a:t>
                      </a:r>
                      <a:r>
                        <a:rPr lang="nb-NO" sz="1200" baseline="0" dirty="0" err="1" smtClean="0">
                          <a:effectLst/>
                        </a:rPr>
                        <a:t>mean</a:t>
                      </a:r>
                      <a:r>
                        <a:rPr lang="nb-NO" sz="1200" baseline="0" dirty="0" smtClean="0">
                          <a:effectLst/>
                        </a:rPr>
                        <a:t> (SD)</a:t>
                      </a:r>
                      <a:endParaRPr lang="nb-NO" sz="1200" dirty="0" smtClean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0.1 (1.28)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-0.2 (1.68)</a:t>
                      </a:r>
                      <a:endParaRPr lang="nb-NO" sz="1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0.14 (-0.30 -  0.59)</a:t>
                      </a:r>
                      <a:endParaRPr lang="nb-NO" sz="1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1739900" y="2780928"/>
            <a:ext cx="2688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Typical Table 2 in an article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-7496" y="548680"/>
            <a:ext cx="8172450" cy="724942"/>
          </a:xfrm>
        </p:spPr>
        <p:txBody>
          <a:bodyPr/>
          <a:lstStyle/>
          <a:p>
            <a:r>
              <a:rPr lang="nb-NO" dirty="0" err="1" smtClean="0"/>
              <a:t>Step</a:t>
            </a:r>
            <a:r>
              <a:rPr lang="nb-NO" dirty="0" smtClean="0"/>
              <a:t> 1</a:t>
            </a:r>
            <a:endParaRPr lang="nb-NO" dirty="0"/>
          </a:p>
        </p:txBody>
      </p:sp>
      <p:sp>
        <p:nvSpPr>
          <p:cNvPr id="16" name="Plassholder for innhold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Use –</a:t>
            </a:r>
            <a:r>
              <a:rPr lang="en-GB" sz="2400" dirty="0" err="1" smtClean="0"/>
              <a:t>xcollapse</a:t>
            </a:r>
            <a:r>
              <a:rPr lang="en-GB" sz="2400" dirty="0" smtClean="0"/>
              <a:t>- by treatment to get the mean and SD</a:t>
            </a:r>
          </a:p>
          <a:p>
            <a:r>
              <a:rPr lang="en-GB" sz="2400" dirty="0" smtClean="0"/>
              <a:t>The resulting dataset 1 has two lines with mean and SD for each treatment</a:t>
            </a:r>
          </a:p>
          <a:p>
            <a:r>
              <a:rPr lang="en-GB" sz="2400" dirty="0" smtClean="0"/>
              <a:t>Restore the original dataset and run some regression analysis (e.g. by -mixed-)</a:t>
            </a:r>
          </a:p>
          <a:p>
            <a:r>
              <a:rPr lang="en-GB" sz="2400" dirty="0" smtClean="0"/>
              <a:t>Use –margins- to get the treatment difference</a:t>
            </a:r>
          </a:p>
          <a:p>
            <a:r>
              <a:rPr lang="en-GB" sz="2400" dirty="0" smtClean="0"/>
              <a:t>Use –</a:t>
            </a:r>
            <a:r>
              <a:rPr lang="en-GB" sz="2400" dirty="0" err="1" smtClean="0"/>
              <a:t>parmest</a:t>
            </a:r>
            <a:r>
              <a:rPr lang="en-GB" sz="2400" dirty="0" smtClean="0"/>
              <a:t>- to store the result dataset 2</a:t>
            </a:r>
          </a:p>
          <a:p>
            <a:r>
              <a:rPr lang="en-GB" sz="2400" dirty="0" smtClean="0"/>
              <a:t>Append the second dataset to the first </a:t>
            </a:r>
          </a:p>
          <a:p>
            <a:r>
              <a:rPr lang="en-GB" sz="2400" dirty="0" smtClean="0"/>
              <a:t>Add some variable indicating endpoint</a:t>
            </a:r>
          </a:p>
          <a:p>
            <a:r>
              <a:rPr lang="en-GB" sz="2400" dirty="0" smtClean="0"/>
              <a:t>Store in an endpoint specific temporary dataset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9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2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Repeat step 1 for each continuous endpoint</a:t>
            </a:r>
          </a:p>
          <a:p>
            <a:r>
              <a:rPr lang="en-GB" dirty="0" smtClean="0"/>
              <a:t>Combine all endpoint specific datasets</a:t>
            </a:r>
            <a:endParaRPr lang="en-GB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560328"/>
              </p:ext>
            </p:extLst>
          </p:nvPr>
        </p:nvGraphicFramePr>
        <p:xfrm>
          <a:off x="611560" y="3140968"/>
          <a:ext cx="8229603" cy="2509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5061"/>
                <a:gridCol w="2734176"/>
                <a:gridCol w="785061"/>
                <a:gridCol w="785061"/>
                <a:gridCol w="785061"/>
                <a:gridCol w="785061"/>
                <a:gridCol w="785061"/>
                <a:gridCol w="785061"/>
              </a:tblGrid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var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varlab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Treatment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estimate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max95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min95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mean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sd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1,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1.511628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5.543645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1,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0.6666667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3.942679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1,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1.2947915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>
                          <a:effectLst/>
                        </a:rPr>
                        <a:t>2.9380777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-0.3484947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contvar2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2,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1.564023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5.667449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contvar2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2,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0.6947619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>
                          <a:effectLst/>
                        </a:rPr>
                        <a:t>4.412254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contvar2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2,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1.089702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>
                          <a:effectLst/>
                        </a:rPr>
                        <a:t>2.8553689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-0.675965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3,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0.2507936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1.008937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3,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100" u="none" strike="noStrike">
                          <a:effectLst/>
                        </a:rPr>
                        <a:t>-0.1547619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>
                          <a:effectLst/>
                        </a:rPr>
                        <a:t>1.375607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3,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-0.01812485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0.46805113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-0.50430084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contvar4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4,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0.0650334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0.5879224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contvar4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4,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-0.1902657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>
                          <a:effectLst/>
                        </a:rPr>
                        <a:t>0.667424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  <a:tr h="1930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contvar4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Contvar 4, mean (SD)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-0.01448155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0.23825443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-0.26721752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067" marR="12067" marT="120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21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3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text variable using e.g. –</a:t>
            </a:r>
            <a:r>
              <a:rPr lang="en-GB" dirty="0" err="1" smtClean="0"/>
              <a:t>sdecode</a:t>
            </a:r>
            <a:r>
              <a:rPr lang="en-GB" dirty="0" smtClean="0"/>
              <a:t>- to make RTF-ready ,  </a:t>
            </a:r>
          </a:p>
          <a:p>
            <a:endParaRPr lang="en-GB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472893"/>
              </p:ext>
            </p:extLst>
          </p:nvPr>
        </p:nvGraphicFramePr>
        <p:xfrm>
          <a:off x="611560" y="2708920"/>
          <a:ext cx="8208912" cy="2954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4890"/>
                <a:gridCol w="1163900"/>
                <a:gridCol w="725327"/>
                <a:gridCol w="791266"/>
                <a:gridCol w="857204"/>
                <a:gridCol w="725327"/>
                <a:gridCol w="857204"/>
                <a:gridCol w="659387"/>
                <a:gridCol w="1714407"/>
              </a:tblGrid>
              <a:tr h="11662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var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varlab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Treatment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estimate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max95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min95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mean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sd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text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1,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1.511628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5.543645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u="none" strike="noStrike">
                          <a:effectLst/>
                        </a:rPr>
                        <a:t>\qr{1.51 (5.544)}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1,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0.6666667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3.942679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u="none" strike="noStrike">
                          <a:effectLst/>
                        </a:rPr>
                        <a:t>\qr{0.67 (3.943)}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34807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1,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</a:rPr>
                        <a:t>1.2947915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>
                          <a:effectLst/>
                        </a:rPr>
                        <a:t>2.9380777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-0.3484947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\qr{1.29 (-0.35 \endash  2.94)}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contvar2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2,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1.564023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5.667449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u="none" strike="noStrike">
                          <a:effectLst/>
                        </a:rPr>
                        <a:t>\qr{1.56 (5.667)}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contvar2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2,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0.6947619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900" u="none" strike="noStrike">
                          <a:effectLst/>
                        </a:rPr>
                        <a:t>4.412254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\qr{0.69 (4.412)}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34807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contvar2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2,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1.089702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>
                          <a:effectLst/>
                        </a:rPr>
                        <a:t>2.8553689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>
                          <a:effectLst/>
                        </a:rPr>
                        <a:t>-0.675965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\qr{1.09 (-0.68 \endash  2.86)}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3,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0.2507936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1.008937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u="none" strike="noStrike">
                          <a:effectLst/>
                        </a:rPr>
                        <a:t>\qr{0.25 (1.009)}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3,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u="none" strike="noStrike">
                          <a:effectLst/>
                        </a:rPr>
                        <a:t>-0.1547619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>
                          <a:effectLst/>
                        </a:rPr>
                        <a:t>1.375607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\qr{-0.15 (1.376)}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34807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3,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-0.01812485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0.46805113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-0.50430084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</a:rPr>
                        <a:t>\qr{-0.02 (-0.50 \endash  0.47)}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contvar4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4,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1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>
                          <a:effectLst/>
                        </a:rPr>
                        <a:t>0.0650334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u="none" strike="noStrike">
                          <a:effectLst/>
                        </a:rPr>
                        <a:t>0.5879224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u="none" strike="noStrike">
                          <a:effectLst/>
                        </a:rPr>
                        <a:t>\qr{0.065 (0.5879)}</a:t>
                      </a:r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177005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contvar4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4,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</a:rPr>
                        <a:t>-0.1902657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>
                          <a:effectLst/>
                        </a:rPr>
                        <a:t>0.667424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\qr{-0.190 (0.6674)}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  <a:tr h="34807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contvar4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u="none" strike="noStrike">
                          <a:effectLst/>
                        </a:rPr>
                        <a:t>Contvar 4, mean (SD)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u="none" strike="noStrike">
                          <a:effectLst/>
                        </a:rPr>
                        <a:t>3</a:t>
                      </a:r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</a:rPr>
                        <a:t>-0.01448155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0.23825443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900" u="none" strike="noStrike">
                          <a:effectLst/>
                        </a:rPr>
                        <a:t>-0.26721752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900" u="none" strike="noStrike" dirty="0">
                          <a:effectLst/>
                        </a:rPr>
                        <a:t>\qr{-0.014 (-0.267 \endash  0.238)}</a:t>
                      </a:r>
                      <a:endParaRPr lang="is-I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9259" marR="9259" marT="9259" marB="0" anchor="b"/>
                </a:tc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683568" y="594928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\</a:t>
            </a:r>
            <a:r>
              <a:rPr lang="en-GB" dirty="0" err="1" smtClean="0"/>
              <a:t>qr</a:t>
            </a:r>
            <a:r>
              <a:rPr lang="en-GB" dirty="0" smtClean="0"/>
              <a:t> means right align, \</a:t>
            </a:r>
            <a:r>
              <a:rPr lang="en-GB" dirty="0" err="1" smtClean="0"/>
              <a:t>endash</a:t>
            </a:r>
            <a:r>
              <a:rPr lang="en-GB" dirty="0" smtClean="0"/>
              <a:t> is a semi-long dash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4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–</a:t>
            </a:r>
            <a:r>
              <a:rPr lang="en-GB" dirty="0" err="1" smtClean="0"/>
              <a:t>xrewide</a:t>
            </a:r>
            <a:r>
              <a:rPr lang="en-GB" dirty="0" smtClean="0"/>
              <a:t>- (or reshape wide) to get to one line: </a:t>
            </a:r>
            <a:r>
              <a:rPr lang="en-GB" dirty="0" err="1" smtClean="0"/>
              <a:t>xrewide</a:t>
            </a:r>
            <a:r>
              <a:rPr lang="en-GB" dirty="0" smtClean="0"/>
              <a:t> text, </a:t>
            </a:r>
            <a:r>
              <a:rPr lang="en-GB" dirty="0" err="1" smtClean="0"/>
              <a:t>i</a:t>
            </a:r>
            <a:r>
              <a:rPr lang="en-GB" dirty="0" smtClean="0"/>
              <a:t>(</a:t>
            </a:r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varlab</a:t>
            </a:r>
            <a:r>
              <a:rPr lang="en-GB" dirty="0" smtClean="0"/>
              <a:t>) j(treatment)</a:t>
            </a:r>
          </a:p>
          <a:p>
            <a:endParaRPr lang="en-GB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56329"/>
              </p:ext>
            </p:extLst>
          </p:nvPr>
        </p:nvGraphicFramePr>
        <p:xfrm>
          <a:off x="899592" y="3355181"/>
          <a:ext cx="6896100" cy="10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225"/>
                <a:gridCol w="1400175"/>
                <a:gridCol w="1266825"/>
                <a:gridCol w="1323975"/>
                <a:gridCol w="2247900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var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varlab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text1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text2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text3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contvar1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 1, mean (SD)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\qr{1.51 (5.544)}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\qr{0.67 (3.943)}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\qr{1.29 (-0.35 \endash  2.94)}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contvar2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 2, mean (SD)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\qr{1.56 (5.667)}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\qr{0.69 (4.412)}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\qr{1.09 (-0.68 \endash  2.86)}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contvar3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 3, mean (SD)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\qr{0.065 (0.5879)}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\qr{-0.190 (0.6674)}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\qr{-0.014 (-0.267 \endash  0.238)}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contvar4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u="none" strike="noStrike">
                          <a:effectLst/>
                        </a:rPr>
                        <a:t>Contvar 4, mean (SD)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\qr{0.23 (0.988)}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\qr{-0.17 (1.337)}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\</a:t>
                      </a:r>
                      <a:r>
                        <a:rPr lang="pt-BR" sz="1200" u="none" strike="noStrike" dirty="0" err="1">
                          <a:effectLst/>
                        </a:rPr>
                        <a:t>qr</a:t>
                      </a:r>
                      <a:r>
                        <a:rPr lang="pt-BR" sz="1200" u="none" strike="noStrike" dirty="0">
                          <a:effectLst/>
                        </a:rPr>
                        <a:t>{-0.03 (-0.50 \</a:t>
                      </a:r>
                      <a:r>
                        <a:rPr lang="pt-BR" sz="1200" u="none" strike="noStrike" dirty="0" err="1">
                          <a:effectLst/>
                        </a:rPr>
                        <a:t>endash</a:t>
                      </a:r>
                      <a:r>
                        <a:rPr lang="pt-BR" sz="1200" u="none" strike="noStrike" dirty="0">
                          <a:effectLst/>
                        </a:rPr>
                        <a:t>  0.43)}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2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5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Repeat step 1 to 4 for categorical and/or time-to-event variables and compile to a final results dataset</a:t>
            </a:r>
          </a:p>
          <a:p>
            <a:r>
              <a:rPr lang="en-GB" dirty="0" smtClean="0"/>
              <a:t>Sort the dataset according to the sequence you want to present the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4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Background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SAS when working for a </a:t>
            </a:r>
            <a:r>
              <a:rPr lang="en-US" dirty="0" err="1" smtClean="0"/>
              <a:t>norwegian</a:t>
            </a:r>
            <a:r>
              <a:rPr lang="en-US" dirty="0" smtClean="0"/>
              <a:t> CRO</a:t>
            </a:r>
          </a:p>
          <a:p>
            <a:r>
              <a:rPr lang="en-US" dirty="0" smtClean="0"/>
              <a:t>Forced into SPSS when moving to Diakonhjemmet</a:t>
            </a:r>
          </a:p>
          <a:p>
            <a:r>
              <a:rPr lang="en-US" dirty="0" smtClean="0"/>
              <a:t>Managed to force Stata onto the researchers at Diakonhjemmet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6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–</a:t>
            </a:r>
            <a:r>
              <a:rPr lang="en-GB" dirty="0" err="1" smtClean="0"/>
              <a:t>rtfutil</a:t>
            </a:r>
            <a:r>
              <a:rPr lang="en-GB" dirty="0" smtClean="0"/>
              <a:t>- package to write the results dataset to RTF</a:t>
            </a:r>
          </a:p>
          <a:p>
            <a:pPr marL="0" indent="0">
              <a:buNone/>
            </a:pPr>
            <a:r>
              <a:rPr lang="en-GB" sz="1400" dirty="0" err="1"/>
              <a:t>tempname</a:t>
            </a:r>
            <a:r>
              <a:rPr lang="en-GB" sz="1400" dirty="0"/>
              <a:t> </a:t>
            </a:r>
            <a:r>
              <a:rPr lang="en-GB" sz="1400" dirty="0" smtClean="0"/>
              <a:t>handle2</a:t>
            </a:r>
          </a:p>
          <a:p>
            <a:pPr marL="0" indent="0">
              <a:buNone/>
            </a:pPr>
            <a:r>
              <a:rPr lang="en-GB" sz="1400" dirty="0" err="1" smtClean="0"/>
              <a:t>rtfopen</a:t>
            </a:r>
            <a:r>
              <a:rPr lang="en-GB" sz="1400" dirty="0" smtClean="0"/>
              <a:t> </a:t>
            </a:r>
            <a:r>
              <a:rPr lang="en-GB" sz="1400" dirty="0"/>
              <a:t>`handle2' using </a:t>
            </a:r>
            <a:r>
              <a:rPr lang="en-GB" sz="1400" dirty="0" smtClean="0"/>
              <a:t>“Output/Table </a:t>
            </a:r>
            <a:r>
              <a:rPr lang="en-GB" sz="1400" dirty="0"/>
              <a:t>2.rtf", template(minimal) replace paper(a4land) </a:t>
            </a:r>
            <a:r>
              <a:rPr lang="en-GB" sz="1400" dirty="0" smtClean="0"/>
              <a:t>landscape</a:t>
            </a:r>
          </a:p>
          <a:p>
            <a:pPr marL="0" indent="0">
              <a:buNone/>
            </a:pPr>
            <a:r>
              <a:rPr lang="en-GB" sz="1400" dirty="0" smtClean="0"/>
              <a:t>use work/total, </a:t>
            </a:r>
            <a:r>
              <a:rPr lang="en-GB" sz="1400" dirty="0"/>
              <a:t>clear	</a:t>
            </a: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file </a:t>
            </a:r>
            <a:r>
              <a:rPr lang="en-GB" sz="1400" dirty="0"/>
              <a:t>write `handle2' " {\</a:t>
            </a:r>
            <a:r>
              <a:rPr lang="en-GB" sz="1400" dirty="0" err="1"/>
              <a:t>pard</a:t>
            </a:r>
            <a:r>
              <a:rPr lang="en-GB" sz="1400" dirty="0"/>
              <a:t>\b  Typical Table 2 in an </a:t>
            </a:r>
            <a:r>
              <a:rPr lang="en-GB" sz="1400" dirty="0" smtClean="0"/>
              <a:t>article \par</a:t>
            </a:r>
            <a:r>
              <a:rPr lang="en-GB" sz="1400" dirty="0"/>
              <a:t>}" _n	</a:t>
            </a:r>
            <a:endParaRPr lang="en-GB" sz="1400" dirty="0" smtClean="0"/>
          </a:p>
          <a:p>
            <a:pPr marL="0" indent="0">
              <a:buNone/>
            </a:pPr>
            <a:r>
              <a:rPr lang="en-GB" sz="1400" dirty="0" err="1" smtClean="0"/>
              <a:t>rtfrstyle</a:t>
            </a:r>
            <a:r>
              <a:rPr lang="en-GB" sz="1400" dirty="0" smtClean="0"/>
              <a:t> </a:t>
            </a:r>
            <a:r>
              <a:rPr lang="en-GB" sz="1400" dirty="0" err="1"/>
              <a:t>varlab</a:t>
            </a:r>
            <a:r>
              <a:rPr lang="en-GB" sz="1400" dirty="0"/>
              <a:t> </a:t>
            </a:r>
            <a:r>
              <a:rPr lang="en-GB" sz="1400" dirty="0" smtClean="0"/>
              <a:t>text1 text2 text3, </a:t>
            </a:r>
            <a:r>
              <a:rPr lang="en-GB" sz="1400" dirty="0" err="1"/>
              <a:t>cwidths</a:t>
            </a:r>
            <a:r>
              <a:rPr lang="en-GB" sz="1400" dirty="0"/>
              <a:t>(3500  2000 2000 </a:t>
            </a:r>
            <a:r>
              <a:rPr lang="en-GB" sz="1400" dirty="0" smtClean="0"/>
              <a:t>3000 </a:t>
            </a:r>
            <a:r>
              <a:rPr lang="en-GB" sz="1400" dirty="0"/>
              <a:t>) local(b d e)	</a:t>
            </a:r>
            <a:endParaRPr lang="en-GB" sz="1400" dirty="0" smtClean="0"/>
          </a:p>
          <a:p>
            <a:pPr marL="0" indent="0">
              <a:buNone/>
            </a:pPr>
            <a:r>
              <a:rPr lang="en-GB" sz="1400" dirty="0" err="1" smtClean="0"/>
              <a:t>listtab</a:t>
            </a:r>
            <a:r>
              <a:rPr lang="en-GB" sz="1400" dirty="0" smtClean="0"/>
              <a:t> </a:t>
            </a:r>
            <a:r>
              <a:rPr lang="en-GB" sz="1400" dirty="0" err="1"/>
              <a:t>varlab</a:t>
            </a:r>
            <a:r>
              <a:rPr lang="en-GB" sz="1400" dirty="0"/>
              <a:t> </a:t>
            </a:r>
            <a:r>
              <a:rPr lang="en-GB" sz="1400" dirty="0" smtClean="0"/>
              <a:t>text1 text2 text3, </a:t>
            </a:r>
            <a:r>
              <a:rPr lang="en-GB" sz="1400" dirty="0"/>
              <a:t>handle(`handle2') begin("`b'") </a:t>
            </a:r>
            <a:r>
              <a:rPr lang="en-GB" sz="1400" dirty="0" err="1"/>
              <a:t>delim</a:t>
            </a:r>
            <a:r>
              <a:rPr lang="en-GB" sz="1400" dirty="0"/>
              <a:t>("`d'") end("`e</a:t>
            </a:r>
            <a:r>
              <a:rPr lang="en-GB" sz="1400" dirty="0" smtClean="0"/>
              <a:t>'") ///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/>
              <a:t>head("`</a:t>
            </a:r>
            <a:r>
              <a:rPr lang="en-GB" sz="1400" dirty="0" smtClean="0"/>
              <a:t>b’ \</a:t>
            </a:r>
            <a:r>
              <a:rPr lang="en-GB" sz="1400" dirty="0" err="1" smtClean="0"/>
              <a:t>ql</a:t>
            </a:r>
            <a:r>
              <a:rPr lang="en-GB" sz="1400" dirty="0" smtClean="0"/>
              <a:t>{\b Variable}  </a:t>
            </a:r>
            <a:r>
              <a:rPr lang="en-GB" sz="1400" dirty="0"/>
              <a:t>`d' \</a:t>
            </a:r>
            <a:r>
              <a:rPr lang="en-GB" sz="1400" dirty="0" err="1"/>
              <a:t>qr</a:t>
            </a:r>
            <a:r>
              <a:rPr lang="en-GB" sz="1400" dirty="0"/>
              <a:t>{\b </a:t>
            </a:r>
            <a:r>
              <a:rPr lang="en-GB" sz="1400" dirty="0" smtClean="0"/>
              <a:t>Treatment 1 }`</a:t>
            </a:r>
            <a:r>
              <a:rPr lang="en-GB" sz="1400" dirty="0"/>
              <a:t>d'  \</a:t>
            </a:r>
            <a:r>
              <a:rPr lang="en-GB" sz="1400" dirty="0" err="1"/>
              <a:t>qr</a:t>
            </a:r>
            <a:r>
              <a:rPr lang="en-GB" sz="1400" dirty="0"/>
              <a:t>{\b </a:t>
            </a:r>
            <a:r>
              <a:rPr lang="en-GB" sz="1400" dirty="0" smtClean="0"/>
              <a:t>Treatment 2} </a:t>
            </a:r>
            <a:r>
              <a:rPr lang="en-GB" sz="1400" dirty="0"/>
              <a:t>`d' \</a:t>
            </a:r>
            <a:r>
              <a:rPr lang="en-GB" sz="1400" dirty="0" err="1"/>
              <a:t>qr</a:t>
            </a:r>
            <a:r>
              <a:rPr lang="en-GB" sz="1400" dirty="0"/>
              <a:t>{\b Difference </a:t>
            </a:r>
            <a:r>
              <a:rPr lang="en-GB" sz="1400" dirty="0" smtClean="0"/>
              <a:t>(95</a:t>
            </a:r>
            <a:r>
              <a:rPr lang="en-GB" sz="1400" dirty="0"/>
              <a:t>% CI)}  `e</a:t>
            </a:r>
            <a:r>
              <a:rPr lang="en-GB" sz="1400" dirty="0" smtClean="0"/>
              <a:t>'"</a:t>
            </a:r>
            <a:r>
              <a:rPr lang="en-GB" sz="1400" dirty="0"/>
              <a:t>		       </a:t>
            </a:r>
            <a:endParaRPr lang="en-GB" sz="1400" dirty="0" smtClean="0"/>
          </a:p>
          <a:p>
            <a:pPr marL="0" indent="0">
              <a:buNone/>
            </a:pPr>
            <a:r>
              <a:rPr lang="en-GB" sz="1400" dirty="0" err="1" smtClean="0"/>
              <a:t>rtfclose</a:t>
            </a:r>
            <a:r>
              <a:rPr lang="en-GB" sz="1400" dirty="0" smtClean="0"/>
              <a:t> </a:t>
            </a:r>
            <a:r>
              <a:rPr lang="en-GB" sz="1400" dirty="0"/>
              <a:t>`handle2'</a:t>
            </a:r>
          </a:p>
        </p:txBody>
      </p:sp>
    </p:spTree>
    <p:extLst>
      <p:ext uri="{BB962C8B-B14F-4D97-AF65-F5344CB8AC3E}">
        <p14:creationId xmlns:p14="http://schemas.microsoft.com/office/powerpoint/2010/main" val="17859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Strengths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Produce ready-to-use tables to be inserted into an article or report</a:t>
            </a:r>
          </a:p>
          <a:p>
            <a:r>
              <a:rPr lang="en-GB" dirty="0" smtClean="0"/>
              <a:t>No manual work!</a:t>
            </a:r>
          </a:p>
          <a:p>
            <a:r>
              <a:rPr lang="en-GB" dirty="0" smtClean="0"/>
              <a:t>Possible to include .eps figures directly into RTF document</a:t>
            </a:r>
          </a:p>
          <a:p>
            <a:r>
              <a:rPr lang="en-GB" dirty="0" smtClean="0"/>
              <a:t>Quick once you have the results datasets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796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Quite a lot of programming (initially)</a:t>
            </a:r>
          </a:p>
          <a:p>
            <a:r>
              <a:rPr lang="en-GB" dirty="0" smtClean="0"/>
              <a:t>Can take a lot of tweaking to get the result exactly as you want</a:t>
            </a:r>
          </a:p>
          <a:p>
            <a:r>
              <a:rPr lang="en-GB" dirty="0" smtClean="0"/>
              <a:t>Inclusion of figures are not fully supported in RTF, need to open the document in Word and include the figure files</a:t>
            </a:r>
          </a:p>
          <a:p>
            <a:endParaRPr lang="en-GB" dirty="0" smtClean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Weaknesses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431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Final </a:t>
            </a:r>
            <a:r>
              <a:rPr lang="nb-NO" dirty="0" err="1" smtClean="0"/>
              <a:t>organisation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nb-NO">
              <a:solidFill>
                <a:prstClr val="black"/>
              </a:solidFill>
            </a:endParaRPr>
          </a:p>
        </p:txBody>
      </p:sp>
      <p:graphicFrame>
        <p:nvGraphicFramePr>
          <p:cNvPr id="9" name="Plassholder for inn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791291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Additional</a:t>
            </a:r>
            <a:r>
              <a:rPr lang="nb-NO" dirty="0" smtClean="0"/>
              <a:t> tips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-project- module is fantastic for organizing and maintaining Stata projects</a:t>
            </a:r>
          </a:p>
          <a:p>
            <a:r>
              <a:rPr lang="en-GB" dirty="0" smtClean="0"/>
              <a:t>Utilizes checksums to keep overview of unchanged files, only recently changed do-files and dependent do-files will be run</a:t>
            </a:r>
          </a:p>
          <a:p>
            <a:r>
              <a:rPr lang="en-GB" dirty="0" smtClean="0"/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9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Acknowledgements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–</a:t>
            </a:r>
            <a:r>
              <a:rPr lang="en-GB" dirty="0" err="1" smtClean="0"/>
              <a:t>rtfutil</a:t>
            </a:r>
            <a:r>
              <a:rPr lang="en-GB" dirty="0" smtClean="0"/>
              <a:t>- module is written by Roger B. Newson</a:t>
            </a:r>
          </a:p>
          <a:p>
            <a:r>
              <a:rPr lang="en-GB" dirty="0" smtClean="0"/>
              <a:t>The –project- module is written by Robert Picard</a:t>
            </a:r>
          </a:p>
        </p:txBody>
      </p:sp>
    </p:spTree>
    <p:extLst>
      <p:ext uri="{BB962C8B-B14F-4D97-AF65-F5344CB8AC3E}">
        <p14:creationId xmlns:p14="http://schemas.microsoft.com/office/powerpoint/2010/main" val="41461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99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Background</a:t>
            </a:r>
            <a:endParaRPr lang="en-GB"/>
          </a:p>
        </p:txBody>
      </p:sp>
      <p:sp>
        <p:nvSpPr>
          <p:cNvPr id="23" name="Plassholder for innhold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I love Stata!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3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Background</a:t>
            </a:r>
            <a:endParaRPr lang="en-GB"/>
          </a:p>
        </p:txBody>
      </p:sp>
      <p:sp>
        <p:nvSpPr>
          <p:cNvPr id="23" name="Plassholder for innhold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But</a:t>
            </a:r>
            <a:r>
              <a:rPr lang="is-IS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Stata output</a:t>
            </a:r>
            <a:endParaRPr lang="en-GB" dirty="0"/>
          </a:p>
        </p:txBody>
      </p:sp>
      <p:sp>
        <p:nvSpPr>
          <p:cNvPr id="5" name="TekstSylinder 4"/>
          <p:cNvSpPr txBox="1"/>
          <p:nvPr/>
        </p:nvSpPr>
        <p:spPr>
          <a:xfrm>
            <a:off x="683568" y="177281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do you come from here:</a:t>
            </a:r>
            <a:endParaRPr lang="en-GB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/>
          <a:srcRect r="53538"/>
          <a:stretch/>
        </p:blipFill>
        <p:spPr>
          <a:xfrm>
            <a:off x="2195736" y="2636912"/>
            <a:ext cx="4248472" cy="287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1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table</a:t>
            </a:r>
            <a:endParaRPr lang="en-GB" dirty="0"/>
          </a:p>
        </p:txBody>
      </p:sp>
      <p:sp>
        <p:nvSpPr>
          <p:cNvPr id="5" name="TekstSylinder 4"/>
          <p:cNvSpPr txBox="1"/>
          <p:nvPr/>
        </p:nvSpPr>
        <p:spPr>
          <a:xfrm>
            <a:off x="683568" y="177281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…to here</a:t>
            </a:r>
            <a:r>
              <a:rPr lang="en-GB" dirty="0"/>
              <a:t>?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037379"/>
              </p:ext>
            </p:extLst>
          </p:nvPr>
        </p:nvGraphicFramePr>
        <p:xfrm>
          <a:off x="467544" y="2492896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Diagnosis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Male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Female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Rheumatoid arthritis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Spondyloarthritis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91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Psoriatric</a:t>
                      </a:r>
                      <a:r>
                        <a:rPr lang="en-GB" baseline="0" dirty="0" smtClean="0"/>
                        <a:t> arthritis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Ulcerative colitis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93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Crohn’s disease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92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155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Psoriasis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295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187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482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8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Cut</a:t>
            </a:r>
            <a:r>
              <a:rPr lang="nb-NO" dirty="0" smtClean="0"/>
              <a:t> and </a:t>
            </a:r>
            <a:r>
              <a:rPr lang="nb-NO" dirty="0" err="1" smtClean="0"/>
              <a:t>paste</a:t>
            </a:r>
            <a:r>
              <a:rPr lang="nb-NO" dirty="0" smtClean="0"/>
              <a:t> 1: </a:t>
            </a:r>
            <a:r>
              <a:rPr lang="nb-NO" dirty="0" err="1" smtClean="0"/>
              <a:t>Text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/>
              <a:t> </a:t>
            </a:r>
            <a:r>
              <a:rPr lang="en-US" sz="2400" dirty="0"/>
              <a:t>tabulate diagnosis sex if </a:t>
            </a:r>
            <a:r>
              <a:rPr lang="en-US" sz="2400" dirty="0" err="1"/>
              <a:t>visit_no</a:t>
            </a:r>
            <a:r>
              <a:rPr lang="en-US" sz="2400" dirty="0"/>
              <a:t>==1                     |          Sex           Diagnosis |      Male     Female |     Total---------------------+----------------------+----------Rheumatoid arthritis |        21         57 |        78    Spondyloarthritis |        76         15 |        91 </a:t>
            </a:r>
            <a:r>
              <a:rPr lang="en-US" sz="2400" dirty="0" err="1"/>
              <a:t>Psoriatric</a:t>
            </a:r>
            <a:r>
              <a:rPr lang="en-US" sz="2400" dirty="0"/>
              <a:t> arthritis |        15         15 |        30   Ulcerative colitis |        61         32 |        93      Crohn's disease |        92         63 |       155            Psoriasis |        30          5 |        35 ---------------------+----------------------+----------               </a:t>
            </a:r>
            <a:r>
              <a:rPr lang="en-US" sz="2400" dirty="0" smtClean="0"/>
              <a:t>Total </a:t>
            </a:r>
            <a:r>
              <a:rPr lang="en-US" sz="2400" dirty="0"/>
              <a:t>|       295        187 |       </a:t>
            </a:r>
            <a:r>
              <a:rPr lang="en-US" sz="2400" dirty="0" smtClean="0"/>
              <a:t>482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*Possible to remedy by using fixed width fonts, but still only text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92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Cut</a:t>
            </a:r>
            <a:r>
              <a:rPr lang="nb-NO" dirty="0" smtClean="0"/>
              <a:t> and </a:t>
            </a:r>
            <a:r>
              <a:rPr lang="nb-NO" dirty="0" err="1" smtClean="0"/>
              <a:t>paste</a:t>
            </a:r>
            <a:r>
              <a:rPr lang="nb-NO" dirty="0" smtClean="0"/>
              <a:t> 2: HTML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11560" y="604969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Sometimes OK, but unreliable</a:t>
            </a:r>
            <a:endParaRPr lang="en-GB" dirty="0"/>
          </a:p>
        </p:txBody>
      </p:sp>
      <p:graphicFrame>
        <p:nvGraphicFramePr>
          <p:cNvPr id="10" name="Plassholder for innhold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930943"/>
              </p:ext>
            </p:extLst>
          </p:nvPr>
        </p:nvGraphicFramePr>
        <p:xfrm>
          <a:off x="611560" y="1418388"/>
          <a:ext cx="7833398" cy="4499534"/>
        </p:xfrm>
        <a:graphic>
          <a:graphicData uri="http://schemas.openxmlformats.org/drawingml/2006/table">
            <a:tbl>
              <a:tblPr/>
              <a:tblGrid>
                <a:gridCol w="3916699"/>
                <a:gridCol w="3916699"/>
              </a:tblGrid>
              <a:tr h="288527">
                <a:tc>
                  <a:txBody>
                    <a:bodyPr/>
                    <a:lstStyle/>
                    <a:p>
                      <a:endParaRPr lang="nb-NO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7038" marR="87038" marT="43519" marB="43519">
                    <a:lnL>
                      <a:noFill/>
                    </a:lnL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Randomised and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7038" marR="87038" marT="43519" marB="43519">
                    <a:lnL>
                      <a:noFill/>
                    </a:lnL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Sex 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7038" marR="87038" marT="43519" marB="43519">
                    <a:lnL>
                      <a:noFill/>
                    </a:lnL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en-US" sz="1700"/>
                        <a:t>Yes ----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7038" marR="87038" marT="43519" marB="43519">
                    <a:lnL>
                      <a:noFill/>
                    </a:lnL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Diagnosis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700"/>
                        <a:t>Male Female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endParaRPr lang="nb-NO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7038" marR="87038" marT="43519" marB="43519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Rheumatoid arthritis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21 57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Spondyloarthritis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700"/>
                        <a:t>76 15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Psoriatric arthritis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700"/>
                        <a:t>15 15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Ulcerative colitis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700"/>
                        <a:t>61 32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Crohn's disease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s-IS" sz="1700"/>
                        <a:t>92 63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r>
                        <a:rPr lang="nb-NO" sz="1700"/>
                        <a:t>Psoriasis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700"/>
                        <a:t>30 5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27">
                <a:tc>
                  <a:txBody>
                    <a:bodyPr/>
                    <a:lstStyle/>
                    <a:p>
                      <a:endParaRPr lang="nb-NO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7038" marR="87038" marT="43519" marB="43519"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53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Cut and paste 3: Picture</a:t>
            </a:r>
            <a:endParaRPr lang="en-GB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7000"/>
          <a:stretch/>
        </p:blipFill>
        <p:spPr>
          <a:xfrm>
            <a:off x="2555776" y="2276872"/>
            <a:ext cx="3538736" cy="2104255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827584" y="472514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Nice, but useless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14629</TotalTime>
  <Words>1986</Words>
  <Application>Microsoft Macintosh PowerPoint</Application>
  <PresentationFormat>Skjermfremvisning (4:3)</PresentationFormat>
  <Paragraphs>625</Paragraphs>
  <Slides>26</Slides>
  <Notes>14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26</vt:i4>
      </vt:variant>
    </vt:vector>
  </HeadingPairs>
  <TitlesOfParts>
    <vt:vector size="30" baseType="lpstr">
      <vt:lpstr>Calibri</vt:lpstr>
      <vt:lpstr>Times New Roman</vt:lpstr>
      <vt:lpstr>Arial</vt:lpstr>
      <vt:lpstr>1_Office-tema</vt:lpstr>
      <vt:lpstr>Moving from SAS to Stata:  Making customized tables in RTF using  -rtfutil- and other packages</vt:lpstr>
      <vt:lpstr>Background</vt:lpstr>
      <vt:lpstr>Background</vt:lpstr>
      <vt:lpstr>Background</vt:lpstr>
      <vt:lpstr>Stata output</vt:lpstr>
      <vt:lpstr>Final table</vt:lpstr>
      <vt:lpstr>Cut and paste 1: Text</vt:lpstr>
      <vt:lpstr>Cut and paste 2: HTML</vt:lpstr>
      <vt:lpstr>Cut and paste 3: Picture</vt:lpstr>
      <vt:lpstr>Dissapointed</vt:lpstr>
      <vt:lpstr>Reports</vt:lpstr>
      <vt:lpstr>Reports</vt:lpstr>
      <vt:lpstr>Solution</vt:lpstr>
      <vt:lpstr>Aim </vt:lpstr>
      <vt:lpstr>Step 1</vt:lpstr>
      <vt:lpstr>Step 2</vt:lpstr>
      <vt:lpstr>Step 3</vt:lpstr>
      <vt:lpstr>Step 4</vt:lpstr>
      <vt:lpstr>Step 5</vt:lpstr>
      <vt:lpstr>Step 6</vt:lpstr>
      <vt:lpstr>Strengths</vt:lpstr>
      <vt:lpstr>Weaknesses</vt:lpstr>
      <vt:lpstr>Final organisation</vt:lpstr>
      <vt:lpstr>Additional tips</vt:lpstr>
      <vt:lpstr>Acknowledgements</vt:lpstr>
      <vt:lpstr>The end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[Title]</dc:title>
  <dc:creator>Elisabeth Lie</dc:creator>
  <cp:lastModifiedBy>Inge Christoffer Olsen</cp:lastModifiedBy>
  <cp:revision>147</cp:revision>
  <dcterms:created xsi:type="dcterms:W3CDTF">2013-01-24T19:53:20Z</dcterms:created>
  <dcterms:modified xsi:type="dcterms:W3CDTF">2016-09-12T16:39:17Z</dcterms:modified>
</cp:coreProperties>
</file>