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9" r:id="rId3"/>
    <p:sldId id="281" r:id="rId4"/>
    <p:sldId id="282" r:id="rId5"/>
    <p:sldId id="289" r:id="rId6"/>
    <p:sldId id="283" r:id="rId7"/>
    <p:sldId id="268" r:id="rId8"/>
    <p:sldId id="269" r:id="rId9"/>
    <p:sldId id="284" r:id="rId10"/>
    <p:sldId id="270" r:id="rId11"/>
    <p:sldId id="286" r:id="rId12"/>
    <p:sldId id="274" r:id="rId13"/>
    <p:sldId id="275" r:id="rId14"/>
    <p:sldId id="276" r:id="rId15"/>
    <p:sldId id="277" r:id="rId16"/>
    <p:sldId id="290" r:id="rId1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nge Christoffer  Olsen" initials="I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22"/>
    <p:restoredTop sz="71457" autoAdjust="0"/>
  </p:normalViewPr>
  <p:slideViewPr>
    <p:cSldViewPr>
      <p:cViewPr varScale="1">
        <p:scale>
          <a:sx n="125" d="100"/>
          <a:sy n="125" d="100"/>
        </p:scale>
        <p:origin x="22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B7E5E4-AD24-A047-9FE9-73A05E088A79}" type="doc">
      <dgm:prSet loTypeId="urn:microsoft.com/office/officeart/2005/8/layout/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2B5138D-EE02-1848-9B84-4C5C612A7315}">
      <dgm:prSet phldrT="[Tekst]" custT="1"/>
      <dgm:spPr/>
      <dgm:t>
        <a:bodyPr/>
        <a:lstStyle/>
        <a:p>
          <a:r>
            <a:rPr lang="en-GB" sz="1800" dirty="0" smtClean="0"/>
            <a:t>Protocol</a:t>
          </a:r>
          <a:endParaRPr lang="en-GB" sz="1800" dirty="0"/>
        </a:p>
      </dgm:t>
    </dgm:pt>
    <dgm:pt modelId="{5D45D5B4-7108-AA49-9957-A8EAA654942A}" type="parTrans" cxnId="{B1EA33B8-CD68-124B-B685-63AB2A1EA5A1}">
      <dgm:prSet/>
      <dgm:spPr/>
      <dgm:t>
        <a:bodyPr/>
        <a:lstStyle/>
        <a:p>
          <a:endParaRPr lang="en-GB"/>
        </a:p>
      </dgm:t>
    </dgm:pt>
    <dgm:pt modelId="{B63C2207-F729-6B49-A1E2-D428E8983597}" type="sibTrans" cxnId="{B1EA33B8-CD68-124B-B685-63AB2A1EA5A1}">
      <dgm:prSet/>
      <dgm:spPr/>
      <dgm:t>
        <a:bodyPr/>
        <a:lstStyle/>
        <a:p>
          <a:endParaRPr lang="en-GB"/>
        </a:p>
      </dgm:t>
    </dgm:pt>
    <dgm:pt modelId="{022C1032-97B6-AF4B-8E52-219066165F95}">
      <dgm:prSet phldrT="[Tekst]" custT="1"/>
      <dgm:spPr/>
      <dgm:t>
        <a:bodyPr/>
        <a:lstStyle/>
        <a:p>
          <a:r>
            <a:rPr lang="en-GB" sz="1800" dirty="0" smtClean="0"/>
            <a:t>CDASH</a:t>
          </a:r>
          <a:endParaRPr lang="en-GB" sz="1800" dirty="0"/>
        </a:p>
      </dgm:t>
    </dgm:pt>
    <dgm:pt modelId="{9E33ABDF-158A-9B4C-854F-9929A05BBC4C}" type="parTrans" cxnId="{133D8748-B4BF-CF41-A289-1F5396ACF8C5}">
      <dgm:prSet/>
      <dgm:spPr/>
      <dgm:t>
        <a:bodyPr/>
        <a:lstStyle/>
        <a:p>
          <a:endParaRPr lang="en-GB"/>
        </a:p>
      </dgm:t>
    </dgm:pt>
    <dgm:pt modelId="{ADBE48B3-DA67-8547-9287-1C3382D1CEAC}" type="sibTrans" cxnId="{133D8748-B4BF-CF41-A289-1F5396ACF8C5}">
      <dgm:prSet/>
      <dgm:spPr/>
      <dgm:t>
        <a:bodyPr/>
        <a:lstStyle/>
        <a:p>
          <a:endParaRPr lang="en-GB"/>
        </a:p>
      </dgm:t>
    </dgm:pt>
    <dgm:pt modelId="{1CEB920F-2724-5443-942F-B95F7CBB901A}">
      <dgm:prSet phldrT="[Tekst]" custT="1"/>
      <dgm:spPr/>
      <dgm:t>
        <a:bodyPr/>
        <a:lstStyle/>
        <a:p>
          <a:r>
            <a:rPr lang="en-GB" sz="1800" dirty="0" smtClean="0"/>
            <a:t>SDTM</a:t>
          </a:r>
          <a:endParaRPr lang="en-GB" sz="1800" dirty="0"/>
        </a:p>
      </dgm:t>
    </dgm:pt>
    <dgm:pt modelId="{D4752029-A00F-9A4E-85D7-49425E104752}" type="parTrans" cxnId="{6EFBC667-E621-A846-A036-F99698AE87B8}">
      <dgm:prSet/>
      <dgm:spPr/>
      <dgm:t>
        <a:bodyPr/>
        <a:lstStyle/>
        <a:p>
          <a:endParaRPr lang="en-GB"/>
        </a:p>
      </dgm:t>
    </dgm:pt>
    <dgm:pt modelId="{C50970C7-CD34-974E-AE5F-964D8AC35F6A}" type="sibTrans" cxnId="{6EFBC667-E621-A846-A036-F99698AE87B8}">
      <dgm:prSet/>
      <dgm:spPr/>
      <dgm:t>
        <a:bodyPr/>
        <a:lstStyle/>
        <a:p>
          <a:endParaRPr lang="en-GB"/>
        </a:p>
      </dgm:t>
    </dgm:pt>
    <dgm:pt modelId="{B45A3B1C-3629-6747-A905-4A34984B1F4C}">
      <dgm:prSet phldrT="[Tekst]" custT="1"/>
      <dgm:spPr/>
      <dgm:t>
        <a:bodyPr/>
        <a:lstStyle/>
        <a:p>
          <a:r>
            <a:rPr lang="en-GB" sz="1800" dirty="0" err="1" smtClean="0"/>
            <a:t>ADaM</a:t>
          </a:r>
          <a:endParaRPr lang="en-GB" sz="1800" dirty="0"/>
        </a:p>
      </dgm:t>
    </dgm:pt>
    <dgm:pt modelId="{371F8D7C-B035-9E42-B19E-00FB50F3186E}" type="parTrans" cxnId="{E3AB00B0-6E11-DB4B-AFD8-42DC7F1BBBC2}">
      <dgm:prSet/>
      <dgm:spPr/>
      <dgm:t>
        <a:bodyPr/>
        <a:lstStyle/>
        <a:p>
          <a:endParaRPr lang="en-GB"/>
        </a:p>
      </dgm:t>
    </dgm:pt>
    <dgm:pt modelId="{90EF824C-07F4-0E4B-8501-CB6F9B3954EB}" type="sibTrans" cxnId="{E3AB00B0-6E11-DB4B-AFD8-42DC7F1BBBC2}">
      <dgm:prSet/>
      <dgm:spPr/>
      <dgm:t>
        <a:bodyPr/>
        <a:lstStyle/>
        <a:p>
          <a:endParaRPr lang="en-GB"/>
        </a:p>
      </dgm:t>
    </dgm:pt>
    <dgm:pt modelId="{28CA3050-A465-E14F-BBB5-3A978F2CA35E}">
      <dgm:prSet phldrT="[Tekst]" custT="1"/>
      <dgm:spPr/>
      <dgm:t>
        <a:bodyPr/>
        <a:lstStyle/>
        <a:p>
          <a:r>
            <a:rPr lang="en-GB" sz="1800" dirty="0" smtClean="0"/>
            <a:t>Report</a:t>
          </a:r>
          <a:endParaRPr lang="en-GB" sz="1800" dirty="0"/>
        </a:p>
      </dgm:t>
    </dgm:pt>
    <dgm:pt modelId="{621A6608-C3FB-2940-8561-8CD46D901423}" type="parTrans" cxnId="{159AD8A4-2605-0C48-A90B-32A6164623F3}">
      <dgm:prSet/>
      <dgm:spPr/>
      <dgm:t>
        <a:bodyPr/>
        <a:lstStyle/>
        <a:p>
          <a:endParaRPr lang="en-GB"/>
        </a:p>
      </dgm:t>
    </dgm:pt>
    <dgm:pt modelId="{DF886EBF-7F1D-DF4B-819C-C27D01E6BC8A}" type="sibTrans" cxnId="{159AD8A4-2605-0C48-A90B-32A6164623F3}">
      <dgm:prSet/>
      <dgm:spPr/>
      <dgm:t>
        <a:bodyPr/>
        <a:lstStyle/>
        <a:p>
          <a:endParaRPr lang="en-GB"/>
        </a:p>
      </dgm:t>
    </dgm:pt>
    <dgm:pt modelId="{9204B280-4756-D643-ACF2-E733F3CEBE2F}">
      <dgm:prSet phldrT="[Tekst]" custT="1"/>
      <dgm:spPr/>
      <dgm:t>
        <a:bodyPr/>
        <a:lstStyle/>
        <a:p>
          <a:r>
            <a:rPr lang="en-GB" sz="1800" dirty="0" smtClean="0"/>
            <a:t>Statistical analyses</a:t>
          </a:r>
          <a:endParaRPr lang="en-GB" sz="1800" dirty="0"/>
        </a:p>
      </dgm:t>
    </dgm:pt>
    <dgm:pt modelId="{B0C3E0AF-3308-DF42-AAFC-7577204718BF}" type="parTrans" cxnId="{9B71CC2F-19E9-A046-A756-D4B1BB06CA2A}">
      <dgm:prSet/>
      <dgm:spPr/>
      <dgm:t>
        <a:bodyPr/>
        <a:lstStyle/>
        <a:p>
          <a:endParaRPr lang="en-GB"/>
        </a:p>
      </dgm:t>
    </dgm:pt>
    <dgm:pt modelId="{027D3F0A-A3A3-C847-B3AE-0E799618EA86}" type="sibTrans" cxnId="{9B71CC2F-19E9-A046-A756-D4B1BB06CA2A}">
      <dgm:prSet/>
      <dgm:spPr/>
      <dgm:t>
        <a:bodyPr/>
        <a:lstStyle/>
        <a:p>
          <a:endParaRPr lang="en-GB"/>
        </a:p>
      </dgm:t>
    </dgm:pt>
    <dgm:pt modelId="{F6BEE1D6-3897-8743-AA32-3C849D3DC01B}" type="pres">
      <dgm:prSet presAssocID="{37B7E5E4-AD24-A047-9FE9-73A05E088A7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27EAA90-EB17-344D-8671-61C3E2E8FCC3}" type="pres">
      <dgm:prSet presAssocID="{28CA3050-A465-E14F-BBB5-3A978F2CA35E}" presName="boxAndChildren" presStyleCnt="0"/>
      <dgm:spPr/>
    </dgm:pt>
    <dgm:pt modelId="{994CFE6B-437A-234E-8792-F52B91EA070D}" type="pres">
      <dgm:prSet presAssocID="{28CA3050-A465-E14F-BBB5-3A978F2CA35E}" presName="parentTextBox" presStyleLbl="node1" presStyleIdx="0" presStyleCnt="5"/>
      <dgm:spPr/>
      <dgm:t>
        <a:bodyPr/>
        <a:lstStyle/>
        <a:p>
          <a:endParaRPr lang="en-GB"/>
        </a:p>
      </dgm:t>
    </dgm:pt>
    <dgm:pt modelId="{6DDDCF01-3816-BD49-BFA9-3E410DDEA20F}" type="pres">
      <dgm:prSet presAssocID="{90EF824C-07F4-0E4B-8501-CB6F9B3954EB}" presName="sp" presStyleCnt="0"/>
      <dgm:spPr/>
    </dgm:pt>
    <dgm:pt modelId="{7443D621-086E-4B4C-A3E1-10258252B706}" type="pres">
      <dgm:prSet presAssocID="{B45A3B1C-3629-6747-A905-4A34984B1F4C}" presName="arrowAndChildren" presStyleCnt="0"/>
      <dgm:spPr/>
    </dgm:pt>
    <dgm:pt modelId="{DA33A4F7-AB09-4740-A590-462D0E1B348F}" type="pres">
      <dgm:prSet presAssocID="{B45A3B1C-3629-6747-A905-4A34984B1F4C}" presName="parentTextArrow" presStyleLbl="node1" presStyleIdx="0" presStyleCnt="5"/>
      <dgm:spPr/>
      <dgm:t>
        <a:bodyPr/>
        <a:lstStyle/>
        <a:p>
          <a:endParaRPr lang="en-GB"/>
        </a:p>
      </dgm:t>
    </dgm:pt>
    <dgm:pt modelId="{EBE4D809-3675-5743-9CD8-042D28021DB8}" type="pres">
      <dgm:prSet presAssocID="{B45A3B1C-3629-6747-A905-4A34984B1F4C}" presName="arrow" presStyleLbl="node1" presStyleIdx="1" presStyleCnt="5"/>
      <dgm:spPr/>
      <dgm:t>
        <a:bodyPr/>
        <a:lstStyle/>
        <a:p>
          <a:endParaRPr lang="en-GB"/>
        </a:p>
      </dgm:t>
    </dgm:pt>
    <dgm:pt modelId="{17A22D17-4D29-244D-AB40-EC25E7FDA673}" type="pres">
      <dgm:prSet presAssocID="{B45A3B1C-3629-6747-A905-4A34984B1F4C}" presName="descendantArrow" presStyleCnt="0"/>
      <dgm:spPr/>
    </dgm:pt>
    <dgm:pt modelId="{9AE9543F-E4B7-3643-B4C4-025655129CF1}" type="pres">
      <dgm:prSet presAssocID="{9204B280-4756-D643-ACF2-E733F3CEBE2F}" presName="childTextArrow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FEFF80-8844-1241-8877-B0680413EA25}" type="pres">
      <dgm:prSet presAssocID="{C50970C7-CD34-974E-AE5F-964D8AC35F6A}" presName="sp" presStyleCnt="0"/>
      <dgm:spPr/>
    </dgm:pt>
    <dgm:pt modelId="{AF3A61A1-1329-D044-BDC2-DA5A914642D6}" type="pres">
      <dgm:prSet presAssocID="{1CEB920F-2724-5443-942F-B95F7CBB901A}" presName="arrowAndChildren" presStyleCnt="0"/>
      <dgm:spPr/>
    </dgm:pt>
    <dgm:pt modelId="{90C24DC0-BA2A-524E-BE46-25216455BBFD}" type="pres">
      <dgm:prSet presAssocID="{1CEB920F-2724-5443-942F-B95F7CBB901A}" presName="parentTextArrow" presStyleLbl="node1" presStyleIdx="2" presStyleCnt="5"/>
      <dgm:spPr/>
      <dgm:t>
        <a:bodyPr/>
        <a:lstStyle/>
        <a:p>
          <a:endParaRPr lang="en-GB"/>
        </a:p>
      </dgm:t>
    </dgm:pt>
    <dgm:pt modelId="{42F85275-EC7E-F447-A52C-25D926413678}" type="pres">
      <dgm:prSet presAssocID="{ADBE48B3-DA67-8547-9287-1C3382D1CEAC}" presName="sp" presStyleCnt="0"/>
      <dgm:spPr/>
    </dgm:pt>
    <dgm:pt modelId="{1AE4D897-95E7-A34C-B502-0FA5D6D4208D}" type="pres">
      <dgm:prSet presAssocID="{022C1032-97B6-AF4B-8E52-219066165F95}" presName="arrowAndChildren" presStyleCnt="0"/>
      <dgm:spPr/>
    </dgm:pt>
    <dgm:pt modelId="{56D7270A-38FB-9B4E-9461-ECFB661FB242}" type="pres">
      <dgm:prSet presAssocID="{022C1032-97B6-AF4B-8E52-219066165F95}" presName="parentTextArrow" presStyleLbl="node1" presStyleIdx="3" presStyleCnt="5"/>
      <dgm:spPr/>
      <dgm:t>
        <a:bodyPr/>
        <a:lstStyle/>
        <a:p>
          <a:endParaRPr lang="en-GB"/>
        </a:p>
      </dgm:t>
    </dgm:pt>
    <dgm:pt modelId="{478DB744-0F84-1B4F-9E17-A8C9D3E8304A}" type="pres">
      <dgm:prSet presAssocID="{B63C2207-F729-6B49-A1E2-D428E8983597}" presName="sp" presStyleCnt="0"/>
      <dgm:spPr/>
    </dgm:pt>
    <dgm:pt modelId="{55147DFC-2DB7-1F47-97F3-091CAFC52815}" type="pres">
      <dgm:prSet presAssocID="{32B5138D-EE02-1848-9B84-4C5C612A7315}" presName="arrowAndChildren" presStyleCnt="0"/>
      <dgm:spPr/>
    </dgm:pt>
    <dgm:pt modelId="{46259112-D449-C141-B4B1-AF612211C3E8}" type="pres">
      <dgm:prSet presAssocID="{32B5138D-EE02-1848-9B84-4C5C612A7315}" presName="parentTextArrow" presStyleLbl="node1" presStyleIdx="4" presStyleCnt="5"/>
      <dgm:spPr/>
      <dgm:t>
        <a:bodyPr/>
        <a:lstStyle/>
        <a:p>
          <a:endParaRPr lang="en-GB"/>
        </a:p>
      </dgm:t>
    </dgm:pt>
  </dgm:ptLst>
  <dgm:cxnLst>
    <dgm:cxn modelId="{6EFBC667-E621-A846-A036-F99698AE87B8}" srcId="{37B7E5E4-AD24-A047-9FE9-73A05E088A79}" destId="{1CEB920F-2724-5443-942F-B95F7CBB901A}" srcOrd="2" destOrd="0" parTransId="{D4752029-A00F-9A4E-85D7-49425E104752}" sibTransId="{C50970C7-CD34-974E-AE5F-964D8AC35F6A}"/>
    <dgm:cxn modelId="{159AD8A4-2605-0C48-A90B-32A6164623F3}" srcId="{37B7E5E4-AD24-A047-9FE9-73A05E088A79}" destId="{28CA3050-A465-E14F-BBB5-3A978F2CA35E}" srcOrd="4" destOrd="0" parTransId="{621A6608-C3FB-2940-8561-8CD46D901423}" sibTransId="{DF886EBF-7F1D-DF4B-819C-C27D01E6BC8A}"/>
    <dgm:cxn modelId="{9B71CC2F-19E9-A046-A756-D4B1BB06CA2A}" srcId="{B45A3B1C-3629-6747-A905-4A34984B1F4C}" destId="{9204B280-4756-D643-ACF2-E733F3CEBE2F}" srcOrd="0" destOrd="0" parTransId="{B0C3E0AF-3308-DF42-AAFC-7577204718BF}" sibTransId="{027D3F0A-A3A3-C847-B3AE-0E799618EA86}"/>
    <dgm:cxn modelId="{0C938D9D-E073-D54C-A006-3C6DDD2B12C2}" type="presOf" srcId="{B45A3B1C-3629-6747-A905-4A34984B1F4C}" destId="{DA33A4F7-AB09-4740-A590-462D0E1B348F}" srcOrd="0" destOrd="0" presId="urn:microsoft.com/office/officeart/2005/8/layout/process4"/>
    <dgm:cxn modelId="{133D8748-B4BF-CF41-A289-1F5396ACF8C5}" srcId="{37B7E5E4-AD24-A047-9FE9-73A05E088A79}" destId="{022C1032-97B6-AF4B-8E52-219066165F95}" srcOrd="1" destOrd="0" parTransId="{9E33ABDF-158A-9B4C-854F-9929A05BBC4C}" sibTransId="{ADBE48B3-DA67-8547-9287-1C3382D1CEAC}"/>
    <dgm:cxn modelId="{E97A4F3A-B5EF-FA45-9516-0F7202251395}" type="presOf" srcId="{022C1032-97B6-AF4B-8E52-219066165F95}" destId="{56D7270A-38FB-9B4E-9461-ECFB661FB242}" srcOrd="0" destOrd="0" presId="urn:microsoft.com/office/officeart/2005/8/layout/process4"/>
    <dgm:cxn modelId="{E0D62967-3444-D045-804A-AF22302D803F}" type="presOf" srcId="{B45A3B1C-3629-6747-A905-4A34984B1F4C}" destId="{EBE4D809-3675-5743-9CD8-042D28021DB8}" srcOrd="1" destOrd="0" presId="urn:microsoft.com/office/officeart/2005/8/layout/process4"/>
    <dgm:cxn modelId="{B1EA33B8-CD68-124B-B685-63AB2A1EA5A1}" srcId="{37B7E5E4-AD24-A047-9FE9-73A05E088A79}" destId="{32B5138D-EE02-1848-9B84-4C5C612A7315}" srcOrd="0" destOrd="0" parTransId="{5D45D5B4-7108-AA49-9957-A8EAA654942A}" sibTransId="{B63C2207-F729-6B49-A1E2-D428E8983597}"/>
    <dgm:cxn modelId="{E3AB00B0-6E11-DB4B-AFD8-42DC7F1BBBC2}" srcId="{37B7E5E4-AD24-A047-9FE9-73A05E088A79}" destId="{B45A3B1C-3629-6747-A905-4A34984B1F4C}" srcOrd="3" destOrd="0" parTransId="{371F8D7C-B035-9E42-B19E-00FB50F3186E}" sibTransId="{90EF824C-07F4-0E4B-8501-CB6F9B3954EB}"/>
    <dgm:cxn modelId="{4C5D2DBC-84AB-EB4C-9596-8093FA149CBB}" type="presOf" srcId="{9204B280-4756-D643-ACF2-E733F3CEBE2F}" destId="{9AE9543F-E4B7-3643-B4C4-025655129CF1}" srcOrd="0" destOrd="0" presId="urn:microsoft.com/office/officeart/2005/8/layout/process4"/>
    <dgm:cxn modelId="{4BD39A62-D64B-7343-8192-01B1B0CF749F}" type="presOf" srcId="{37B7E5E4-AD24-A047-9FE9-73A05E088A79}" destId="{F6BEE1D6-3897-8743-AA32-3C849D3DC01B}" srcOrd="0" destOrd="0" presId="urn:microsoft.com/office/officeart/2005/8/layout/process4"/>
    <dgm:cxn modelId="{75103A50-E730-1143-8E9B-317BD0485195}" type="presOf" srcId="{1CEB920F-2724-5443-942F-B95F7CBB901A}" destId="{90C24DC0-BA2A-524E-BE46-25216455BBFD}" srcOrd="0" destOrd="0" presId="urn:microsoft.com/office/officeart/2005/8/layout/process4"/>
    <dgm:cxn modelId="{E6E28BDD-BE75-7943-A85D-2DCC34902BAC}" type="presOf" srcId="{28CA3050-A465-E14F-BBB5-3A978F2CA35E}" destId="{994CFE6B-437A-234E-8792-F52B91EA070D}" srcOrd="0" destOrd="0" presId="urn:microsoft.com/office/officeart/2005/8/layout/process4"/>
    <dgm:cxn modelId="{17655171-A9E2-7044-BE96-D11D376A526F}" type="presOf" srcId="{32B5138D-EE02-1848-9B84-4C5C612A7315}" destId="{46259112-D449-C141-B4B1-AF612211C3E8}" srcOrd="0" destOrd="0" presId="urn:microsoft.com/office/officeart/2005/8/layout/process4"/>
    <dgm:cxn modelId="{A6756843-0A7F-3440-A997-E988A8548D24}" type="presParOf" srcId="{F6BEE1D6-3897-8743-AA32-3C849D3DC01B}" destId="{C27EAA90-EB17-344D-8671-61C3E2E8FCC3}" srcOrd="0" destOrd="0" presId="urn:microsoft.com/office/officeart/2005/8/layout/process4"/>
    <dgm:cxn modelId="{D108D61D-5A28-5149-80CC-EF624498BB99}" type="presParOf" srcId="{C27EAA90-EB17-344D-8671-61C3E2E8FCC3}" destId="{994CFE6B-437A-234E-8792-F52B91EA070D}" srcOrd="0" destOrd="0" presId="urn:microsoft.com/office/officeart/2005/8/layout/process4"/>
    <dgm:cxn modelId="{50024076-93FB-004A-A84E-F5FE300CEE08}" type="presParOf" srcId="{F6BEE1D6-3897-8743-AA32-3C849D3DC01B}" destId="{6DDDCF01-3816-BD49-BFA9-3E410DDEA20F}" srcOrd="1" destOrd="0" presId="urn:microsoft.com/office/officeart/2005/8/layout/process4"/>
    <dgm:cxn modelId="{31D113AA-93C2-4044-9D8C-928B678DDE1A}" type="presParOf" srcId="{F6BEE1D6-3897-8743-AA32-3C849D3DC01B}" destId="{7443D621-086E-4B4C-A3E1-10258252B706}" srcOrd="2" destOrd="0" presId="urn:microsoft.com/office/officeart/2005/8/layout/process4"/>
    <dgm:cxn modelId="{C4B4FBC0-A135-2148-B970-7B964703F540}" type="presParOf" srcId="{7443D621-086E-4B4C-A3E1-10258252B706}" destId="{DA33A4F7-AB09-4740-A590-462D0E1B348F}" srcOrd="0" destOrd="0" presId="urn:microsoft.com/office/officeart/2005/8/layout/process4"/>
    <dgm:cxn modelId="{E7A64369-37E4-354F-9C70-55CD59079E89}" type="presParOf" srcId="{7443D621-086E-4B4C-A3E1-10258252B706}" destId="{EBE4D809-3675-5743-9CD8-042D28021DB8}" srcOrd="1" destOrd="0" presId="urn:microsoft.com/office/officeart/2005/8/layout/process4"/>
    <dgm:cxn modelId="{437D314D-38BC-2541-B6F9-1B5BB9B249FD}" type="presParOf" srcId="{7443D621-086E-4B4C-A3E1-10258252B706}" destId="{17A22D17-4D29-244D-AB40-EC25E7FDA673}" srcOrd="2" destOrd="0" presId="urn:microsoft.com/office/officeart/2005/8/layout/process4"/>
    <dgm:cxn modelId="{179F6AB5-5E4E-464C-AC1D-385204EFBAD9}" type="presParOf" srcId="{17A22D17-4D29-244D-AB40-EC25E7FDA673}" destId="{9AE9543F-E4B7-3643-B4C4-025655129CF1}" srcOrd="0" destOrd="0" presId="urn:microsoft.com/office/officeart/2005/8/layout/process4"/>
    <dgm:cxn modelId="{30526DE9-3507-9940-A60A-BB2D900235CF}" type="presParOf" srcId="{F6BEE1D6-3897-8743-AA32-3C849D3DC01B}" destId="{C9FEFF80-8844-1241-8877-B0680413EA25}" srcOrd="3" destOrd="0" presId="urn:microsoft.com/office/officeart/2005/8/layout/process4"/>
    <dgm:cxn modelId="{C8BB4A9A-3F73-F247-98C1-3440137CFE47}" type="presParOf" srcId="{F6BEE1D6-3897-8743-AA32-3C849D3DC01B}" destId="{AF3A61A1-1329-D044-BDC2-DA5A914642D6}" srcOrd="4" destOrd="0" presId="urn:microsoft.com/office/officeart/2005/8/layout/process4"/>
    <dgm:cxn modelId="{2E5C0523-F6D7-F240-A71E-8D4E0A03414E}" type="presParOf" srcId="{AF3A61A1-1329-D044-BDC2-DA5A914642D6}" destId="{90C24DC0-BA2A-524E-BE46-25216455BBFD}" srcOrd="0" destOrd="0" presId="urn:microsoft.com/office/officeart/2005/8/layout/process4"/>
    <dgm:cxn modelId="{D781D07A-695F-3641-880B-1E8FD9D4BB50}" type="presParOf" srcId="{F6BEE1D6-3897-8743-AA32-3C849D3DC01B}" destId="{42F85275-EC7E-F447-A52C-25D926413678}" srcOrd="5" destOrd="0" presId="urn:microsoft.com/office/officeart/2005/8/layout/process4"/>
    <dgm:cxn modelId="{01D22902-B8B0-3146-B9F8-7CB844675A31}" type="presParOf" srcId="{F6BEE1D6-3897-8743-AA32-3C849D3DC01B}" destId="{1AE4D897-95E7-A34C-B502-0FA5D6D4208D}" srcOrd="6" destOrd="0" presId="urn:microsoft.com/office/officeart/2005/8/layout/process4"/>
    <dgm:cxn modelId="{73C34420-0CEF-6A4F-AFD3-91EBE578F942}" type="presParOf" srcId="{1AE4D897-95E7-A34C-B502-0FA5D6D4208D}" destId="{56D7270A-38FB-9B4E-9461-ECFB661FB242}" srcOrd="0" destOrd="0" presId="urn:microsoft.com/office/officeart/2005/8/layout/process4"/>
    <dgm:cxn modelId="{E82ADECB-E30E-3A4D-B54F-F1B6FC87874E}" type="presParOf" srcId="{F6BEE1D6-3897-8743-AA32-3C849D3DC01B}" destId="{478DB744-0F84-1B4F-9E17-A8C9D3E8304A}" srcOrd="7" destOrd="0" presId="urn:microsoft.com/office/officeart/2005/8/layout/process4"/>
    <dgm:cxn modelId="{8738AF43-107A-7841-8392-C41525544284}" type="presParOf" srcId="{F6BEE1D6-3897-8743-AA32-3C849D3DC01B}" destId="{55147DFC-2DB7-1F47-97F3-091CAFC52815}" srcOrd="8" destOrd="0" presId="urn:microsoft.com/office/officeart/2005/8/layout/process4"/>
    <dgm:cxn modelId="{7D035726-A2C3-8F4D-9B59-0F74F337116F}" type="presParOf" srcId="{55147DFC-2DB7-1F47-97F3-091CAFC52815}" destId="{46259112-D449-C141-B4B1-AF612211C3E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2E9255-EFAA-2443-9567-17402CEA0641}" type="doc">
      <dgm:prSet loTypeId="urn:microsoft.com/office/officeart/2005/8/layout/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FB02F9B-5080-104F-B293-741EFB8366B0}">
      <dgm:prSet phldrT="[Tekst]"/>
      <dgm:spPr/>
      <dgm:t>
        <a:bodyPr/>
        <a:lstStyle/>
        <a:p>
          <a:r>
            <a:rPr lang="en-GB" dirty="0" smtClean="0"/>
            <a:t>Raw output from eCRF</a:t>
          </a:r>
          <a:endParaRPr lang="en-GB" dirty="0"/>
        </a:p>
      </dgm:t>
    </dgm:pt>
    <dgm:pt modelId="{11A4DF22-B044-6B4F-8C97-D9A41A3A45F7}" type="parTrans" cxnId="{9B1A388A-EE0A-4448-985F-A5F87A95EC45}">
      <dgm:prSet/>
      <dgm:spPr/>
      <dgm:t>
        <a:bodyPr/>
        <a:lstStyle/>
        <a:p>
          <a:endParaRPr lang="en-GB"/>
        </a:p>
      </dgm:t>
    </dgm:pt>
    <dgm:pt modelId="{73B91343-F12D-B34A-A326-64BA6EB716AF}" type="sibTrans" cxnId="{9B1A388A-EE0A-4448-985F-A5F87A95EC45}">
      <dgm:prSet/>
      <dgm:spPr/>
      <dgm:t>
        <a:bodyPr/>
        <a:lstStyle/>
        <a:p>
          <a:endParaRPr lang="en-GB"/>
        </a:p>
      </dgm:t>
    </dgm:pt>
    <dgm:pt modelId="{868BF775-0A61-214A-B02E-1C7A8E59ADB7}">
      <dgm:prSet phldrT="[Tekst]"/>
      <dgm:spPr/>
      <dgm:t>
        <a:bodyPr/>
        <a:lstStyle/>
        <a:p>
          <a:r>
            <a:rPr lang="en-GB" dirty="0" smtClean="0"/>
            <a:t>Imported into Stata</a:t>
          </a:r>
          <a:endParaRPr lang="en-GB" dirty="0"/>
        </a:p>
      </dgm:t>
    </dgm:pt>
    <dgm:pt modelId="{1594D16F-933E-094A-BAB9-854189BFFDA9}" type="parTrans" cxnId="{CF59078A-05E5-6044-8A24-B9332B07B51A}">
      <dgm:prSet/>
      <dgm:spPr/>
      <dgm:t>
        <a:bodyPr/>
        <a:lstStyle/>
        <a:p>
          <a:endParaRPr lang="en-GB"/>
        </a:p>
      </dgm:t>
    </dgm:pt>
    <dgm:pt modelId="{8C73D73F-950D-7B4C-A2CA-13BED8EAB349}" type="sibTrans" cxnId="{CF59078A-05E5-6044-8A24-B9332B07B51A}">
      <dgm:prSet/>
      <dgm:spPr/>
      <dgm:t>
        <a:bodyPr/>
        <a:lstStyle/>
        <a:p>
          <a:endParaRPr lang="en-GB"/>
        </a:p>
      </dgm:t>
    </dgm:pt>
    <dgm:pt modelId="{950BE462-7C26-6C4C-814F-B96EF9673ABF}">
      <dgm:prSet phldrT="[Tekst]"/>
      <dgm:spPr/>
      <dgm:t>
        <a:bodyPr/>
        <a:lstStyle/>
        <a:p>
          <a:r>
            <a:rPr lang="en-GB" dirty="0" smtClean="0"/>
            <a:t>Tabulation Datasets (TD)</a:t>
          </a:r>
          <a:endParaRPr lang="en-GB" dirty="0"/>
        </a:p>
      </dgm:t>
    </dgm:pt>
    <dgm:pt modelId="{CF95CF29-5947-4D43-9CF6-C79B1DEEB670}" type="parTrans" cxnId="{9D80FA2E-38E1-EC40-BEA0-56C2E9428D70}">
      <dgm:prSet/>
      <dgm:spPr/>
      <dgm:t>
        <a:bodyPr/>
        <a:lstStyle/>
        <a:p>
          <a:endParaRPr lang="en-GB"/>
        </a:p>
      </dgm:t>
    </dgm:pt>
    <dgm:pt modelId="{8AEBDB42-BA8C-9046-9733-953BAC41D553}" type="sibTrans" cxnId="{9D80FA2E-38E1-EC40-BEA0-56C2E9428D70}">
      <dgm:prSet/>
      <dgm:spPr/>
      <dgm:t>
        <a:bodyPr/>
        <a:lstStyle/>
        <a:p>
          <a:endParaRPr lang="en-GB"/>
        </a:p>
      </dgm:t>
    </dgm:pt>
    <dgm:pt modelId="{75B994E2-6092-0F4C-877D-B991018C072B}">
      <dgm:prSet phldrT="[Tekst]"/>
      <dgm:spPr/>
      <dgm:t>
        <a:bodyPr/>
        <a:lstStyle/>
        <a:p>
          <a:r>
            <a:rPr lang="en-GB" dirty="0" smtClean="0"/>
            <a:t>All data in</a:t>
          </a:r>
          <a:r>
            <a:rPr lang="en-GB" baseline="0" dirty="0" smtClean="0"/>
            <a:t> semi-standardized datasets</a:t>
          </a:r>
          <a:r>
            <a:rPr lang="en-GB" dirty="0" smtClean="0"/>
            <a:t> </a:t>
          </a:r>
          <a:endParaRPr lang="en-GB" dirty="0"/>
        </a:p>
      </dgm:t>
    </dgm:pt>
    <dgm:pt modelId="{77FC0C18-79BE-FE49-84EC-2CF6718D1484}" type="parTrans" cxnId="{E90EEBA2-F041-9948-89A9-D6C481387092}">
      <dgm:prSet/>
      <dgm:spPr/>
      <dgm:t>
        <a:bodyPr/>
        <a:lstStyle/>
        <a:p>
          <a:endParaRPr lang="en-GB"/>
        </a:p>
      </dgm:t>
    </dgm:pt>
    <dgm:pt modelId="{21155D43-E78A-7643-AFF2-9F4D915020F7}" type="sibTrans" cxnId="{E90EEBA2-F041-9948-89A9-D6C481387092}">
      <dgm:prSet/>
      <dgm:spPr/>
      <dgm:t>
        <a:bodyPr/>
        <a:lstStyle/>
        <a:p>
          <a:endParaRPr lang="en-GB"/>
        </a:p>
      </dgm:t>
    </dgm:pt>
    <dgm:pt modelId="{022793C0-2DE1-0847-9F95-3263C07E2984}">
      <dgm:prSet phldrT="[Tekst]"/>
      <dgm:spPr/>
      <dgm:t>
        <a:bodyPr/>
        <a:lstStyle/>
        <a:p>
          <a:r>
            <a:rPr lang="en-GB" dirty="0" smtClean="0"/>
            <a:t>Analysis Datasets</a:t>
          </a:r>
          <a:endParaRPr lang="en-GB" dirty="0"/>
        </a:p>
      </dgm:t>
    </dgm:pt>
    <dgm:pt modelId="{F861F7C8-F08C-1F44-BE93-A4407F9E1A33}" type="parTrans" cxnId="{8BA71B2A-214A-5D4F-B772-D6005D6B3EA5}">
      <dgm:prSet/>
      <dgm:spPr/>
      <dgm:t>
        <a:bodyPr/>
        <a:lstStyle/>
        <a:p>
          <a:endParaRPr lang="en-GB"/>
        </a:p>
      </dgm:t>
    </dgm:pt>
    <dgm:pt modelId="{934CF6C1-FEAC-1F47-92B6-2444521E53A1}" type="sibTrans" cxnId="{8BA71B2A-214A-5D4F-B772-D6005D6B3EA5}">
      <dgm:prSet/>
      <dgm:spPr/>
      <dgm:t>
        <a:bodyPr/>
        <a:lstStyle/>
        <a:p>
          <a:endParaRPr lang="en-GB"/>
        </a:p>
      </dgm:t>
    </dgm:pt>
    <dgm:pt modelId="{0C148522-F774-ED43-B080-43E116F57D58}">
      <dgm:prSet phldrT="[Tekst]"/>
      <dgm:spPr/>
      <dgm:t>
        <a:bodyPr/>
        <a:lstStyle/>
        <a:p>
          <a:r>
            <a:rPr lang="en-GB" dirty="0" smtClean="0"/>
            <a:t>Formatted datasets ready for analyses</a:t>
          </a:r>
          <a:endParaRPr lang="en-GB" dirty="0"/>
        </a:p>
      </dgm:t>
    </dgm:pt>
    <dgm:pt modelId="{F098C061-8D35-C64D-9F70-71D770571A43}" type="parTrans" cxnId="{672A3370-EE40-8647-9058-F5D49A8C5B36}">
      <dgm:prSet/>
      <dgm:spPr/>
      <dgm:t>
        <a:bodyPr/>
        <a:lstStyle/>
        <a:p>
          <a:endParaRPr lang="en-GB"/>
        </a:p>
      </dgm:t>
    </dgm:pt>
    <dgm:pt modelId="{46789E58-B186-3546-8CD3-279F6DD9CE1C}" type="sibTrans" cxnId="{672A3370-EE40-8647-9058-F5D49A8C5B36}">
      <dgm:prSet/>
      <dgm:spPr/>
      <dgm:t>
        <a:bodyPr/>
        <a:lstStyle/>
        <a:p>
          <a:endParaRPr lang="en-GB"/>
        </a:p>
      </dgm:t>
    </dgm:pt>
    <dgm:pt modelId="{C766B7B2-04E9-C540-BD50-99B6624EB31D}">
      <dgm:prSet phldrT="[Tekst]"/>
      <dgm:spPr/>
      <dgm:t>
        <a:bodyPr/>
        <a:lstStyle/>
        <a:p>
          <a:r>
            <a:rPr lang="en-GB" dirty="0" smtClean="0"/>
            <a:t>No manipulation</a:t>
          </a:r>
          <a:endParaRPr lang="en-GB" dirty="0"/>
        </a:p>
      </dgm:t>
    </dgm:pt>
    <dgm:pt modelId="{83E92FC0-157C-B74C-8097-DC166AD4D252}" type="parTrans" cxnId="{DCB72272-62F6-AF48-8BCA-AD6AC72A6AA5}">
      <dgm:prSet/>
      <dgm:spPr/>
    </dgm:pt>
    <dgm:pt modelId="{E45F86C1-C09F-DB49-A13E-823D84E55D07}" type="sibTrans" cxnId="{DCB72272-62F6-AF48-8BCA-AD6AC72A6AA5}">
      <dgm:prSet/>
      <dgm:spPr/>
    </dgm:pt>
    <dgm:pt modelId="{1D44260D-A554-0849-A38F-5DF5E071D2B3}">
      <dgm:prSet phldrT="[Tekst]"/>
      <dgm:spPr/>
      <dgm:t>
        <a:bodyPr/>
        <a:lstStyle/>
        <a:p>
          <a:r>
            <a:rPr lang="en-GB" dirty="0" smtClean="0"/>
            <a:t>Possibly manipulated</a:t>
          </a:r>
          <a:endParaRPr lang="en-GB" dirty="0"/>
        </a:p>
      </dgm:t>
    </dgm:pt>
    <dgm:pt modelId="{B6327679-BE18-074B-B652-07E7A3D34865}" type="parTrans" cxnId="{58A402A7-FE70-B741-AC7C-E204AD29A690}">
      <dgm:prSet/>
      <dgm:spPr/>
    </dgm:pt>
    <dgm:pt modelId="{95D14B36-4190-AD4E-A69A-03BD91D35904}" type="sibTrans" cxnId="{58A402A7-FE70-B741-AC7C-E204AD29A690}">
      <dgm:prSet/>
      <dgm:spPr/>
    </dgm:pt>
    <dgm:pt modelId="{60A51456-5875-2441-94ED-6422BD829C00}" type="pres">
      <dgm:prSet presAssocID="{F82E9255-EFAA-2443-9567-17402CEA064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2B847F1-FDA9-C94E-B6CF-85F9D9A5DD3E}" type="pres">
      <dgm:prSet presAssocID="{022793C0-2DE1-0847-9F95-3263C07E2984}" presName="boxAndChildren" presStyleCnt="0"/>
      <dgm:spPr/>
    </dgm:pt>
    <dgm:pt modelId="{DB7FFFE6-BA15-2A46-B565-179705BD98FE}" type="pres">
      <dgm:prSet presAssocID="{022793C0-2DE1-0847-9F95-3263C07E2984}" presName="parentTextBox" presStyleLbl="node1" presStyleIdx="0" presStyleCnt="3"/>
      <dgm:spPr/>
      <dgm:t>
        <a:bodyPr/>
        <a:lstStyle/>
        <a:p>
          <a:endParaRPr lang="en-GB"/>
        </a:p>
      </dgm:t>
    </dgm:pt>
    <dgm:pt modelId="{F0FE82FD-502A-7A48-8BC8-EA20CFC75870}" type="pres">
      <dgm:prSet presAssocID="{022793C0-2DE1-0847-9F95-3263C07E2984}" presName="entireBox" presStyleLbl="node1" presStyleIdx="0" presStyleCnt="3"/>
      <dgm:spPr/>
      <dgm:t>
        <a:bodyPr/>
        <a:lstStyle/>
        <a:p>
          <a:endParaRPr lang="en-GB"/>
        </a:p>
      </dgm:t>
    </dgm:pt>
    <dgm:pt modelId="{04460CBD-23E2-044C-AAA4-63635FB3399D}" type="pres">
      <dgm:prSet presAssocID="{022793C0-2DE1-0847-9F95-3263C07E2984}" presName="descendantBox" presStyleCnt="0"/>
      <dgm:spPr/>
    </dgm:pt>
    <dgm:pt modelId="{E0ADA9D4-4125-A747-93B0-F3D8EFF62079}" type="pres">
      <dgm:prSet presAssocID="{0C148522-F774-ED43-B080-43E116F57D58}" presName="childTextBox" presStyleLbl="f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77E7A2-3480-D949-B682-F61A6A3F1F9C}" type="pres">
      <dgm:prSet presAssocID="{1D44260D-A554-0849-A38F-5DF5E071D2B3}" presName="childTextBox" presStyleLbl="f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1A6D0D9-B41E-AD44-BA47-648D1E5AE311}" type="pres">
      <dgm:prSet presAssocID="{8AEBDB42-BA8C-9046-9733-953BAC41D553}" presName="sp" presStyleCnt="0"/>
      <dgm:spPr/>
    </dgm:pt>
    <dgm:pt modelId="{F4235E38-D084-1345-8C61-0B29F4B2BF60}" type="pres">
      <dgm:prSet presAssocID="{950BE462-7C26-6C4C-814F-B96EF9673ABF}" presName="arrowAndChildren" presStyleCnt="0"/>
      <dgm:spPr/>
    </dgm:pt>
    <dgm:pt modelId="{F1E7CB15-81A9-254A-BA06-4E3451C1E347}" type="pres">
      <dgm:prSet presAssocID="{950BE462-7C26-6C4C-814F-B96EF9673ABF}" presName="parentTextArrow" presStyleLbl="node1" presStyleIdx="0" presStyleCnt="3"/>
      <dgm:spPr/>
      <dgm:t>
        <a:bodyPr/>
        <a:lstStyle/>
        <a:p>
          <a:endParaRPr lang="en-GB"/>
        </a:p>
      </dgm:t>
    </dgm:pt>
    <dgm:pt modelId="{0BDE590F-39AF-804C-826E-DAC4ED64D240}" type="pres">
      <dgm:prSet presAssocID="{950BE462-7C26-6C4C-814F-B96EF9673ABF}" presName="arrow" presStyleLbl="node1" presStyleIdx="1" presStyleCnt="3"/>
      <dgm:spPr/>
      <dgm:t>
        <a:bodyPr/>
        <a:lstStyle/>
        <a:p>
          <a:endParaRPr lang="en-GB"/>
        </a:p>
      </dgm:t>
    </dgm:pt>
    <dgm:pt modelId="{29CBA94E-3925-BB4F-B67A-698819077093}" type="pres">
      <dgm:prSet presAssocID="{950BE462-7C26-6C4C-814F-B96EF9673ABF}" presName="descendantArrow" presStyleCnt="0"/>
      <dgm:spPr/>
    </dgm:pt>
    <dgm:pt modelId="{00D885F8-65AD-1C4A-AA88-4655393C623E}" type="pres">
      <dgm:prSet presAssocID="{75B994E2-6092-0F4C-877D-B991018C072B}" presName="childTextArrow" presStyleLbl="f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020328-A0D8-9E42-B88C-852A1FF2B74E}" type="pres">
      <dgm:prSet presAssocID="{C766B7B2-04E9-C540-BD50-99B6624EB31D}" presName="childTextArrow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996CC7C-B594-0C4F-A1A9-22ED02FE3E91}" type="pres">
      <dgm:prSet presAssocID="{73B91343-F12D-B34A-A326-64BA6EB716AF}" presName="sp" presStyleCnt="0"/>
      <dgm:spPr/>
    </dgm:pt>
    <dgm:pt modelId="{BE3BF338-B3C9-5545-9A70-F576897CC57C}" type="pres">
      <dgm:prSet presAssocID="{1FB02F9B-5080-104F-B293-741EFB8366B0}" presName="arrowAndChildren" presStyleCnt="0"/>
      <dgm:spPr/>
    </dgm:pt>
    <dgm:pt modelId="{C061D7DE-0D52-674F-849B-B04AC5EE12A0}" type="pres">
      <dgm:prSet presAssocID="{1FB02F9B-5080-104F-B293-741EFB8366B0}" presName="parentTextArrow" presStyleLbl="node1" presStyleIdx="1" presStyleCnt="3"/>
      <dgm:spPr/>
      <dgm:t>
        <a:bodyPr/>
        <a:lstStyle/>
        <a:p>
          <a:endParaRPr lang="en-GB"/>
        </a:p>
      </dgm:t>
    </dgm:pt>
    <dgm:pt modelId="{0AA8E7B6-CEE9-174D-A1A1-EE9B79287899}" type="pres">
      <dgm:prSet presAssocID="{1FB02F9B-5080-104F-B293-741EFB8366B0}" presName="arrow" presStyleLbl="node1" presStyleIdx="2" presStyleCnt="3"/>
      <dgm:spPr/>
      <dgm:t>
        <a:bodyPr/>
        <a:lstStyle/>
        <a:p>
          <a:endParaRPr lang="en-GB"/>
        </a:p>
      </dgm:t>
    </dgm:pt>
    <dgm:pt modelId="{026B4E9E-3D13-2345-82D7-E5097539795C}" type="pres">
      <dgm:prSet presAssocID="{1FB02F9B-5080-104F-B293-741EFB8366B0}" presName="descendantArrow" presStyleCnt="0"/>
      <dgm:spPr/>
    </dgm:pt>
    <dgm:pt modelId="{AA59154D-6984-2D40-BD31-13EF7DD583D7}" type="pres">
      <dgm:prSet presAssocID="{868BF775-0A61-214A-B02E-1C7A8E59ADB7}" presName="childTextArrow" presStyleLbl="f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B8AB98B-68C5-FE41-827C-9F19EA8A7699}" type="presOf" srcId="{868BF775-0A61-214A-B02E-1C7A8E59ADB7}" destId="{AA59154D-6984-2D40-BD31-13EF7DD583D7}" srcOrd="0" destOrd="0" presId="urn:microsoft.com/office/officeart/2005/8/layout/process4"/>
    <dgm:cxn modelId="{C88E6CD5-080F-CA44-B6B4-FB3933BE2D8C}" type="presOf" srcId="{0C148522-F774-ED43-B080-43E116F57D58}" destId="{E0ADA9D4-4125-A747-93B0-F3D8EFF62079}" srcOrd="0" destOrd="0" presId="urn:microsoft.com/office/officeart/2005/8/layout/process4"/>
    <dgm:cxn modelId="{E90EEBA2-F041-9948-89A9-D6C481387092}" srcId="{950BE462-7C26-6C4C-814F-B96EF9673ABF}" destId="{75B994E2-6092-0F4C-877D-B991018C072B}" srcOrd="0" destOrd="0" parTransId="{77FC0C18-79BE-FE49-84EC-2CF6718D1484}" sibTransId="{21155D43-E78A-7643-AFF2-9F4D915020F7}"/>
    <dgm:cxn modelId="{47A8EDFC-6171-7E49-A343-2C9B800BC8D5}" type="presOf" srcId="{950BE462-7C26-6C4C-814F-B96EF9673ABF}" destId="{0BDE590F-39AF-804C-826E-DAC4ED64D240}" srcOrd="1" destOrd="0" presId="urn:microsoft.com/office/officeart/2005/8/layout/process4"/>
    <dgm:cxn modelId="{5F496028-C280-2A4C-B760-AD0C129A5E38}" type="presOf" srcId="{1FB02F9B-5080-104F-B293-741EFB8366B0}" destId="{C061D7DE-0D52-674F-849B-B04AC5EE12A0}" srcOrd="0" destOrd="0" presId="urn:microsoft.com/office/officeart/2005/8/layout/process4"/>
    <dgm:cxn modelId="{8AD42293-B80D-BC44-8627-C9DBDC06ADCE}" type="presOf" srcId="{022793C0-2DE1-0847-9F95-3263C07E2984}" destId="{DB7FFFE6-BA15-2A46-B565-179705BD98FE}" srcOrd="0" destOrd="0" presId="urn:microsoft.com/office/officeart/2005/8/layout/process4"/>
    <dgm:cxn modelId="{672A3370-EE40-8647-9058-F5D49A8C5B36}" srcId="{022793C0-2DE1-0847-9F95-3263C07E2984}" destId="{0C148522-F774-ED43-B080-43E116F57D58}" srcOrd="0" destOrd="0" parTransId="{F098C061-8D35-C64D-9F70-71D770571A43}" sibTransId="{46789E58-B186-3546-8CD3-279F6DD9CE1C}"/>
    <dgm:cxn modelId="{58A402A7-FE70-B741-AC7C-E204AD29A690}" srcId="{022793C0-2DE1-0847-9F95-3263C07E2984}" destId="{1D44260D-A554-0849-A38F-5DF5E071D2B3}" srcOrd="1" destOrd="0" parTransId="{B6327679-BE18-074B-B652-07E7A3D34865}" sibTransId="{95D14B36-4190-AD4E-A69A-03BD91D35904}"/>
    <dgm:cxn modelId="{ABCC87F1-3258-F645-B733-970A3C7E8483}" type="presOf" srcId="{75B994E2-6092-0F4C-877D-B991018C072B}" destId="{00D885F8-65AD-1C4A-AA88-4655393C623E}" srcOrd="0" destOrd="0" presId="urn:microsoft.com/office/officeart/2005/8/layout/process4"/>
    <dgm:cxn modelId="{CF59078A-05E5-6044-8A24-B9332B07B51A}" srcId="{1FB02F9B-5080-104F-B293-741EFB8366B0}" destId="{868BF775-0A61-214A-B02E-1C7A8E59ADB7}" srcOrd="0" destOrd="0" parTransId="{1594D16F-933E-094A-BAB9-854189BFFDA9}" sibTransId="{8C73D73F-950D-7B4C-A2CA-13BED8EAB349}"/>
    <dgm:cxn modelId="{8BA71B2A-214A-5D4F-B772-D6005D6B3EA5}" srcId="{F82E9255-EFAA-2443-9567-17402CEA0641}" destId="{022793C0-2DE1-0847-9F95-3263C07E2984}" srcOrd="2" destOrd="0" parTransId="{F861F7C8-F08C-1F44-BE93-A4407F9E1A33}" sibTransId="{934CF6C1-FEAC-1F47-92B6-2444521E53A1}"/>
    <dgm:cxn modelId="{355A6256-A1FF-124D-A312-ECD5D22CEAB0}" type="presOf" srcId="{F82E9255-EFAA-2443-9567-17402CEA0641}" destId="{60A51456-5875-2441-94ED-6422BD829C00}" srcOrd="0" destOrd="0" presId="urn:microsoft.com/office/officeart/2005/8/layout/process4"/>
    <dgm:cxn modelId="{9B1A388A-EE0A-4448-985F-A5F87A95EC45}" srcId="{F82E9255-EFAA-2443-9567-17402CEA0641}" destId="{1FB02F9B-5080-104F-B293-741EFB8366B0}" srcOrd="0" destOrd="0" parTransId="{11A4DF22-B044-6B4F-8C97-D9A41A3A45F7}" sibTransId="{73B91343-F12D-B34A-A326-64BA6EB716AF}"/>
    <dgm:cxn modelId="{A48C1368-DB26-234C-8687-6953D5D332EA}" type="presOf" srcId="{C766B7B2-04E9-C540-BD50-99B6624EB31D}" destId="{9D020328-A0D8-9E42-B88C-852A1FF2B74E}" srcOrd="0" destOrd="0" presId="urn:microsoft.com/office/officeart/2005/8/layout/process4"/>
    <dgm:cxn modelId="{ADC311A5-C102-D644-8D5B-397B199E3F3C}" type="presOf" srcId="{1D44260D-A554-0849-A38F-5DF5E071D2B3}" destId="{1B77E7A2-3480-D949-B682-F61A6A3F1F9C}" srcOrd="0" destOrd="0" presId="urn:microsoft.com/office/officeart/2005/8/layout/process4"/>
    <dgm:cxn modelId="{DB91D7F9-8B21-AC4C-A164-F5EC7F47C5AB}" type="presOf" srcId="{022793C0-2DE1-0847-9F95-3263C07E2984}" destId="{F0FE82FD-502A-7A48-8BC8-EA20CFC75870}" srcOrd="1" destOrd="0" presId="urn:microsoft.com/office/officeart/2005/8/layout/process4"/>
    <dgm:cxn modelId="{9D80FA2E-38E1-EC40-BEA0-56C2E9428D70}" srcId="{F82E9255-EFAA-2443-9567-17402CEA0641}" destId="{950BE462-7C26-6C4C-814F-B96EF9673ABF}" srcOrd="1" destOrd="0" parTransId="{CF95CF29-5947-4D43-9CF6-C79B1DEEB670}" sibTransId="{8AEBDB42-BA8C-9046-9733-953BAC41D553}"/>
    <dgm:cxn modelId="{BB4AC399-6C7C-7442-BFF0-94C44328828A}" type="presOf" srcId="{1FB02F9B-5080-104F-B293-741EFB8366B0}" destId="{0AA8E7B6-CEE9-174D-A1A1-EE9B79287899}" srcOrd="1" destOrd="0" presId="urn:microsoft.com/office/officeart/2005/8/layout/process4"/>
    <dgm:cxn modelId="{DCB72272-62F6-AF48-8BCA-AD6AC72A6AA5}" srcId="{950BE462-7C26-6C4C-814F-B96EF9673ABF}" destId="{C766B7B2-04E9-C540-BD50-99B6624EB31D}" srcOrd="1" destOrd="0" parTransId="{83E92FC0-157C-B74C-8097-DC166AD4D252}" sibTransId="{E45F86C1-C09F-DB49-A13E-823D84E55D07}"/>
    <dgm:cxn modelId="{643E8FEA-FBFA-1D4B-9404-707EF105D61A}" type="presOf" srcId="{950BE462-7C26-6C4C-814F-B96EF9673ABF}" destId="{F1E7CB15-81A9-254A-BA06-4E3451C1E347}" srcOrd="0" destOrd="0" presId="urn:microsoft.com/office/officeart/2005/8/layout/process4"/>
    <dgm:cxn modelId="{84321A2F-FB66-B843-BCCD-4D035727DBAF}" type="presParOf" srcId="{60A51456-5875-2441-94ED-6422BD829C00}" destId="{42B847F1-FDA9-C94E-B6CF-85F9D9A5DD3E}" srcOrd="0" destOrd="0" presId="urn:microsoft.com/office/officeart/2005/8/layout/process4"/>
    <dgm:cxn modelId="{0A0DD839-621A-CE49-8720-DE75E8851460}" type="presParOf" srcId="{42B847F1-FDA9-C94E-B6CF-85F9D9A5DD3E}" destId="{DB7FFFE6-BA15-2A46-B565-179705BD98FE}" srcOrd="0" destOrd="0" presId="urn:microsoft.com/office/officeart/2005/8/layout/process4"/>
    <dgm:cxn modelId="{AF56B3FA-CB67-AE45-B531-D523987210DA}" type="presParOf" srcId="{42B847F1-FDA9-C94E-B6CF-85F9D9A5DD3E}" destId="{F0FE82FD-502A-7A48-8BC8-EA20CFC75870}" srcOrd="1" destOrd="0" presId="urn:microsoft.com/office/officeart/2005/8/layout/process4"/>
    <dgm:cxn modelId="{CC151D87-5B85-7841-868D-B48DDB1239B8}" type="presParOf" srcId="{42B847F1-FDA9-C94E-B6CF-85F9D9A5DD3E}" destId="{04460CBD-23E2-044C-AAA4-63635FB3399D}" srcOrd="2" destOrd="0" presId="urn:microsoft.com/office/officeart/2005/8/layout/process4"/>
    <dgm:cxn modelId="{BB9A9067-856D-2A43-80F8-6A8894AFBB62}" type="presParOf" srcId="{04460CBD-23E2-044C-AAA4-63635FB3399D}" destId="{E0ADA9D4-4125-A747-93B0-F3D8EFF62079}" srcOrd="0" destOrd="0" presId="urn:microsoft.com/office/officeart/2005/8/layout/process4"/>
    <dgm:cxn modelId="{F5D44353-EEB4-2946-A020-78FD6EFD5BF2}" type="presParOf" srcId="{04460CBD-23E2-044C-AAA4-63635FB3399D}" destId="{1B77E7A2-3480-D949-B682-F61A6A3F1F9C}" srcOrd="1" destOrd="0" presId="urn:microsoft.com/office/officeart/2005/8/layout/process4"/>
    <dgm:cxn modelId="{6CF83AA7-75D7-4749-9A1B-0C7AB14FD916}" type="presParOf" srcId="{60A51456-5875-2441-94ED-6422BD829C00}" destId="{21A6D0D9-B41E-AD44-BA47-648D1E5AE311}" srcOrd="1" destOrd="0" presId="urn:microsoft.com/office/officeart/2005/8/layout/process4"/>
    <dgm:cxn modelId="{F5DC3960-BD23-F447-BF88-346404987D45}" type="presParOf" srcId="{60A51456-5875-2441-94ED-6422BD829C00}" destId="{F4235E38-D084-1345-8C61-0B29F4B2BF60}" srcOrd="2" destOrd="0" presId="urn:microsoft.com/office/officeart/2005/8/layout/process4"/>
    <dgm:cxn modelId="{C9685CCC-4264-034C-B6B2-8BA6FC10D644}" type="presParOf" srcId="{F4235E38-D084-1345-8C61-0B29F4B2BF60}" destId="{F1E7CB15-81A9-254A-BA06-4E3451C1E347}" srcOrd="0" destOrd="0" presId="urn:microsoft.com/office/officeart/2005/8/layout/process4"/>
    <dgm:cxn modelId="{35B43681-E2F8-E447-ACF3-7BBDAED0250F}" type="presParOf" srcId="{F4235E38-D084-1345-8C61-0B29F4B2BF60}" destId="{0BDE590F-39AF-804C-826E-DAC4ED64D240}" srcOrd="1" destOrd="0" presId="urn:microsoft.com/office/officeart/2005/8/layout/process4"/>
    <dgm:cxn modelId="{490CA3EE-961E-124E-AF49-C70BB69DA45C}" type="presParOf" srcId="{F4235E38-D084-1345-8C61-0B29F4B2BF60}" destId="{29CBA94E-3925-BB4F-B67A-698819077093}" srcOrd="2" destOrd="0" presId="urn:microsoft.com/office/officeart/2005/8/layout/process4"/>
    <dgm:cxn modelId="{D5458724-0813-114D-88AE-10961FF47E4B}" type="presParOf" srcId="{29CBA94E-3925-BB4F-B67A-698819077093}" destId="{00D885F8-65AD-1C4A-AA88-4655393C623E}" srcOrd="0" destOrd="0" presId="urn:microsoft.com/office/officeart/2005/8/layout/process4"/>
    <dgm:cxn modelId="{03DEE405-2B61-7246-ABEA-9C338485B810}" type="presParOf" srcId="{29CBA94E-3925-BB4F-B67A-698819077093}" destId="{9D020328-A0D8-9E42-B88C-852A1FF2B74E}" srcOrd="1" destOrd="0" presId="urn:microsoft.com/office/officeart/2005/8/layout/process4"/>
    <dgm:cxn modelId="{A5067320-CB0D-3B4C-AE35-45F8B684AF2F}" type="presParOf" srcId="{60A51456-5875-2441-94ED-6422BD829C00}" destId="{8996CC7C-B594-0C4F-A1A9-22ED02FE3E91}" srcOrd="3" destOrd="0" presId="urn:microsoft.com/office/officeart/2005/8/layout/process4"/>
    <dgm:cxn modelId="{DC012B26-45B0-374A-BD77-0C3D27F0ECE1}" type="presParOf" srcId="{60A51456-5875-2441-94ED-6422BD829C00}" destId="{BE3BF338-B3C9-5545-9A70-F576897CC57C}" srcOrd="4" destOrd="0" presId="urn:microsoft.com/office/officeart/2005/8/layout/process4"/>
    <dgm:cxn modelId="{729EFA8D-F332-CE49-9F41-2C4FFD15E5D9}" type="presParOf" srcId="{BE3BF338-B3C9-5545-9A70-F576897CC57C}" destId="{C061D7DE-0D52-674F-849B-B04AC5EE12A0}" srcOrd="0" destOrd="0" presId="urn:microsoft.com/office/officeart/2005/8/layout/process4"/>
    <dgm:cxn modelId="{7BFE33E7-5138-2845-99E3-E87949C5BB38}" type="presParOf" srcId="{BE3BF338-B3C9-5545-9A70-F576897CC57C}" destId="{0AA8E7B6-CEE9-174D-A1A1-EE9B79287899}" srcOrd="1" destOrd="0" presId="urn:microsoft.com/office/officeart/2005/8/layout/process4"/>
    <dgm:cxn modelId="{CF77B1D1-BE5D-0E46-9916-F620117C2D3B}" type="presParOf" srcId="{BE3BF338-B3C9-5545-9A70-F576897CC57C}" destId="{026B4E9E-3D13-2345-82D7-E5097539795C}" srcOrd="2" destOrd="0" presId="urn:microsoft.com/office/officeart/2005/8/layout/process4"/>
    <dgm:cxn modelId="{7C1C668B-2501-5B49-AAE0-65C82007CA8C}" type="presParOf" srcId="{026B4E9E-3D13-2345-82D7-E5097539795C}" destId="{AA59154D-6984-2D40-BD31-13EF7DD583D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4CFE6B-437A-234E-8792-F52B91EA070D}">
      <dsp:nvSpPr>
        <dsp:cNvPr id="0" name=""/>
        <dsp:cNvSpPr/>
      </dsp:nvSpPr>
      <dsp:spPr>
        <a:xfrm>
          <a:off x="0" y="4156147"/>
          <a:ext cx="6096000" cy="6818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Report</a:t>
          </a:r>
          <a:endParaRPr lang="en-GB" sz="1800" kern="1200" dirty="0"/>
        </a:p>
      </dsp:txBody>
      <dsp:txXfrm>
        <a:off x="0" y="4156147"/>
        <a:ext cx="6096000" cy="681850"/>
      </dsp:txXfrm>
    </dsp:sp>
    <dsp:sp modelId="{EBE4D809-3675-5743-9CD8-042D28021DB8}">
      <dsp:nvSpPr>
        <dsp:cNvPr id="0" name=""/>
        <dsp:cNvSpPr/>
      </dsp:nvSpPr>
      <dsp:spPr>
        <a:xfrm rot="10800000">
          <a:off x="0" y="3117689"/>
          <a:ext cx="6096000" cy="1048686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err="1" smtClean="0"/>
            <a:t>ADaM</a:t>
          </a:r>
          <a:endParaRPr lang="en-GB" sz="1800" kern="1200" dirty="0"/>
        </a:p>
      </dsp:txBody>
      <dsp:txXfrm rot="-10800000">
        <a:off x="0" y="3117689"/>
        <a:ext cx="6096000" cy="368088"/>
      </dsp:txXfrm>
    </dsp:sp>
    <dsp:sp modelId="{9AE9543F-E4B7-3643-B4C4-025655129CF1}">
      <dsp:nvSpPr>
        <dsp:cNvPr id="0" name=""/>
        <dsp:cNvSpPr/>
      </dsp:nvSpPr>
      <dsp:spPr>
        <a:xfrm>
          <a:off x="0" y="3485778"/>
          <a:ext cx="6096000" cy="313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Statistical analyses</a:t>
          </a:r>
          <a:endParaRPr lang="en-GB" sz="1800" kern="1200" dirty="0"/>
        </a:p>
      </dsp:txBody>
      <dsp:txXfrm>
        <a:off x="0" y="3485778"/>
        <a:ext cx="6096000" cy="313557"/>
      </dsp:txXfrm>
    </dsp:sp>
    <dsp:sp modelId="{90C24DC0-BA2A-524E-BE46-25216455BBFD}">
      <dsp:nvSpPr>
        <dsp:cNvPr id="0" name=""/>
        <dsp:cNvSpPr/>
      </dsp:nvSpPr>
      <dsp:spPr>
        <a:xfrm rot="10800000">
          <a:off x="0" y="2079230"/>
          <a:ext cx="6096000" cy="1048686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SDTM</a:t>
          </a:r>
          <a:endParaRPr lang="en-GB" sz="1800" kern="1200" dirty="0"/>
        </a:p>
      </dsp:txBody>
      <dsp:txXfrm rot="10800000">
        <a:off x="0" y="2079230"/>
        <a:ext cx="6096000" cy="681405"/>
      </dsp:txXfrm>
    </dsp:sp>
    <dsp:sp modelId="{56D7270A-38FB-9B4E-9461-ECFB661FB242}">
      <dsp:nvSpPr>
        <dsp:cNvPr id="0" name=""/>
        <dsp:cNvSpPr/>
      </dsp:nvSpPr>
      <dsp:spPr>
        <a:xfrm rot="10800000">
          <a:off x="0" y="1040772"/>
          <a:ext cx="6096000" cy="1048686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CDASH</a:t>
          </a:r>
          <a:endParaRPr lang="en-GB" sz="1800" kern="1200" dirty="0"/>
        </a:p>
      </dsp:txBody>
      <dsp:txXfrm rot="10800000">
        <a:off x="0" y="1040772"/>
        <a:ext cx="6096000" cy="681405"/>
      </dsp:txXfrm>
    </dsp:sp>
    <dsp:sp modelId="{46259112-D449-C141-B4B1-AF612211C3E8}">
      <dsp:nvSpPr>
        <dsp:cNvPr id="0" name=""/>
        <dsp:cNvSpPr/>
      </dsp:nvSpPr>
      <dsp:spPr>
        <a:xfrm rot="10800000">
          <a:off x="0" y="2313"/>
          <a:ext cx="6096000" cy="1048686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Protocol</a:t>
          </a:r>
          <a:endParaRPr lang="en-GB" sz="1800" kern="1200" dirty="0"/>
        </a:p>
      </dsp:txBody>
      <dsp:txXfrm rot="10800000">
        <a:off x="0" y="2313"/>
        <a:ext cx="6096000" cy="6814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FE82FD-502A-7A48-8BC8-EA20CFC75870}">
      <dsp:nvSpPr>
        <dsp:cNvPr id="0" name=""/>
        <dsp:cNvSpPr/>
      </dsp:nvSpPr>
      <dsp:spPr>
        <a:xfrm>
          <a:off x="0" y="3406931"/>
          <a:ext cx="8229600" cy="11182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Analysis Datasets</a:t>
          </a:r>
          <a:endParaRPr lang="en-GB" sz="2100" kern="1200" dirty="0"/>
        </a:p>
      </dsp:txBody>
      <dsp:txXfrm>
        <a:off x="0" y="3406931"/>
        <a:ext cx="8229600" cy="603844"/>
      </dsp:txXfrm>
    </dsp:sp>
    <dsp:sp modelId="{E0ADA9D4-4125-A747-93B0-F3D8EFF62079}">
      <dsp:nvSpPr>
        <dsp:cNvPr id="0" name=""/>
        <dsp:cNvSpPr/>
      </dsp:nvSpPr>
      <dsp:spPr>
        <a:xfrm>
          <a:off x="0" y="3988412"/>
          <a:ext cx="4114799" cy="51438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Formatted datasets ready for analyses</a:t>
          </a:r>
          <a:endParaRPr lang="en-GB" sz="1900" kern="1200" dirty="0"/>
        </a:p>
      </dsp:txBody>
      <dsp:txXfrm>
        <a:off x="0" y="3988412"/>
        <a:ext cx="4114799" cy="514386"/>
      </dsp:txXfrm>
    </dsp:sp>
    <dsp:sp modelId="{1B77E7A2-3480-D949-B682-F61A6A3F1F9C}">
      <dsp:nvSpPr>
        <dsp:cNvPr id="0" name=""/>
        <dsp:cNvSpPr/>
      </dsp:nvSpPr>
      <dsp:spPr>
        <a:xfrm>
          <a:off x="4114800" y="3988412"/>
          <a:ext cx="4114799" cy="51438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Possibly manipulated</a:t>
          </a:r>
          <a:endParaRPr lang="en-GB" sz="1900" kern="1200" dirty="0"/>
        </a:p>
      </dsp:txBody>
      <dsp:txXfrm>
        <a:off x="4114800" y="3988412"/>
        <a:ext cx="4114799" cy="514386"/>
      </dsp:txXfrm>
    </dsp:sp>
    <dsp:sp modelId="{0BDE590F-39AF-804C-826E-DAC4ED64D240}">
      <dsp:nvSpPr>
        <dsp:cNvPr id="0" name=""/>
        <dsp:cNvSpPr/>
      </dsp:nvSpPr>
      <dsp:spPr>
        <a:xfrm rot="10800000">
          <a:off x="0" y="1703865"/>
          <a:ext cx="8229600" cy="1719839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Tabulation Datasets (TD)</a:t>
          </a:r>
          <a:endParaRPr lang="en-GB" sz="2100" kern="1200" dirty="0"/>
        </a:p>
      </dsp:txBody>
      <dsp:txXfrm rot="-10800000">
        <a:off x="0" y="1703865"/>
        <a:ext cx="8229600" cy="603663"/>
      </dsp:txXfrm>
    </dsp:sp>
    <dsp:sp modelId="{00D885F8-65AD-1C4A-AA88-4655393C623E}">
      <dsp:nvSpPr>
        <dsp:cNvPr id="0" name=""/>
        <dsp:cNvSpPr/>
      </dsp:nvSpPr>
      <dsp:spPr>
        <a:xfrm>
          <a:off x="0" y="2307529"/>
          <a:ext cx="4114799" cy="5142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All data in</a:t>
          </a:r>
          <a:r>
            <a:rPr lang="en-GB" sz="1900" kern="1200" baseline="0" dirty="0" smtClean="0"/>
            <a:t> semi-standardized datasets</a:t>
          </a:r>
          <a:r>
            <a:rPr lang="en-GB" sz="1900" kern="1200" dirty="0" smtClean="0"/>
            <a:t> </a:t>
          </a:r>
          <a:endParaRPr lang="en-GB" sz="1900" kern="1200" dirty="0"/>
        </a:p>
      </dsp:txBody>
      <dsp:txXfrm>
        <a:off x="0" y="2307529"/>
        <a:ext cx="4114799" cy="514231"/>
      </dsp:txXfrm>
    </dsp:sp>
    <dsp:sp modelId="{9D020328-A0D8-9E42-B88C-852A1FF2B74E}">
      <dsp:nvSpPr>
        <dsp:cNvPr id="0" name=""/>
        <dsp:cNvSpPr/>
      </dsp:nvSpPr>
      <dsp:spPr>
        <a:xfrm>
          <a:off x="4114800" y="2307529"/>
          <a:ext cx="4114799" cy="5142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No manipulation</a:t>
          </a:r>
          <a:endParaRPr lang="en-GB" sz="1900" kern="1200" dirty="0"/>
        </a:p>
      </dsp:txBody>
      <dsp:txXfrm>
        <a:off x="4114800" y="2307529"/>
        <a:ext cx="4114799" cy="514231"/>
      </dsp:txXfrm>
    </dsp:sp>
    <dsp:sp modelId="{0AA8E7B6-CEE9-174D-A1A1-EE9B79287899}">
      <dsp:nvSpPr>
        <dsp:cNvPr id="0" name=""/>
        <dsp:cNvSpPr/>
      </dsp:nvSpPr>
      <dsp:spPr>
        <a:xfrm rot="10800000">
          <a:off x="0" y="799"/>
          <a:ext cx="8229600" cy="1719839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Raw output from eCRF</a:t>
          </a:r>
          <a:endParaRPr lang="en-GB" sz="2100" kern="1200" dirty="0"/>
        </a:p>
      </dsp:txBody>
      <dsp:txXfrm rot="-10800000">
        <a:off x="0" y="799"/>
        <a:ext cx="8229600" cy="603663"/>
      </dsp:txXfrm>
    </dsp:sp>
    <dsp:sp modelId="{AA59154D-6984-2D40-BD31-13EF7DD583D7}">
      <dsp:nvSpPr>
        <dsp:cNvPr id="0" name=""/>
        <dsp:cNvSpPr/>
      </dsp:nvSpPr>
      <dsp:spPr>
        <a:xfrm>
          <a:off x="0" y="604463"/>
          <a:ext cx="8229600" cy="5142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Imported into Stata</a:t>
          </a:r>
          <a:endParaRPr lang="en-GB" sz="1900" kern="1200" dirty="0"/>
        </a:p>
      </dsp:txBody>
      <dsp:txXfrm>
        <a:off x="0" y="604463"/>
        <a:ext cx="8229600" cy="5142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585D1-2ABD-4D16-8BEE-1AF2A238E092}" type="datetimeFigureOut">
              <a:rPr lang="en-GB" smtClean="0"/>
              <a:t>12/09/2016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9D2AB-A355-4747-8751-5F38FEE5FF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937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Thank you for</a:t>
            </a:r>
            <a:r>
              <a:rPr lang="en-GB" baseline="0" dirty="0" smtClean="0"/>
              <a:t> your kind introduction, and the opportunity to give this talk. </a:t>
            </a:r>
          </a:p>
          <a:p>
            <a:r>
              <a:rPr lang="en-GB" baseline="0" dirty="0" smtClean="0"/>
              <a:t>The title of the talk is </a:t>
            </a:r>
            <a:r>
              <a:rPr lang="en-GB" sz="1600" dirty="0" smtClean="0"/>
              <a:t>Clinical database management: </a:t>
            </a:r>
            <a:r>
              <a:rPr lang="en-GB" sz="1200" dirty="0" smtClean="0"/>
              <a:t>From raw data through study tabulations to analysis datasets</a:t>
            </a:r>
          </a:p>
          <a:p>
            <a:endParaRPr lang="en-GB" sz="1200" dirty="0" smtClean="0"/>
          </a:p>
          <a:p>
            <a:r>
              <a:rPr lang="en-GB" sz="1200" dirty="0" smtClean="0"/>
              <a:t>Si </a:t>
            </a:r>
            <a:r>
              <a:rPr lang="en-GB" sz="1200" dirty="0" err="1" smtClean="0"/>
              <a:t>litt</a:t>
            </a:r>
            <a:r>
              <a:rPr lang="en-GB" sz="1200" baseline="0" dirty="0" smtClean="0"/>
              <a:t> om </a:t>
            </a:r>
            <a:r>
              <a:rPr lang="en-GB" sz="1200" baseline="0" dirty="0" err="1" smtClean="0"/>
              <a:t>bakgrunn</a:t>
            </a:r>
            <a:r>
              <a:rPr lang="en-GB" sz="1200" baseline="0" dirty="0" smtClean="0"/>
              <a:t>, CRO, </a:t>
            </a:r>
            <a:r>
              <a:rPr lang="en-GB" sz="1200" baseline="0" dirty="0" err="1" smtClean="0"/>
              <a:t>akademia</a:t>
            </a:r>
            <a:r>
              <a:rPr lang="en-GB" sz="1200" baseline="0" smtClean="0"/>
              <a:t>, SAS, Stata</a:t>
            </a:r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5A4F6-BEFD-46A3-B764-2951777F95CF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50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6537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369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2242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152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I </a:t>
            </a:r>
            <a:r>
              <a:rPr lang="nb-NO" dirty="0" err="1" smtClean="0"/>
              <a:t>will</a:t>
            </a:r>
            <a:r>
              <a:rPr lang="nb-NO" dirty="0" smtClean="0"/>
              <a:t> </a:t>
            </a:r>
            <a:r>
              <a:rPr lang="nb-NO" dirty="0" err="1" smtClean="0"/>
              <a:t>begin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baseline="0" dirty="0" smtClean="0"/>
              <a:t> a </a:t>
            </a:r>
            <a:r>
              <a:rPr lang="nb-NO" baseline="0" dirty="0" err="1" smtClean="0"/>
              <a:t>quote</a:t>
            </a:r>
            <a:r>
              <a:rPr lang="nb-NO" baseline="0" dirty="0" smtClean="0"/>
              <a:t> from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famous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physicist</a:t>
            </a:r>
            <a:r>
              <a:rPr lang="nb-NO" baseline="0" dirty="0" smtClean="0"/>
              <a:t> Max Planck: ”</a:t>
            </a:r>
            <a:r>
              <a:rPr lang="en-US" dirty="0" smtClean="0"/>
              <a:t> An experiment is a question which science poses to Nature and a </a:t>
            </a:r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measurement</a:t>
            </a:r>
            <a:r>
              <a:rPr lang="en-US" dirty="0" smtClean="0"/>
              <a:t> is the recording of Nature's answer”</a:t>
            </a:r>
          </a:p>
          <a:p>
            <a:r>
              <a:rPr lang="en-US" dirty="0" smtClean="0"/>
              <a:t>Meaning</a:t>
            </a:r>
            <a:r>
              <a:rPr lang="en-US" baseline="0" dirty="0" smtClean="0"/>
              <a:t> we cannot understand Nature without measurements. We need to take care of our measurements!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475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990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162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baseline="0" dirty="0" smtClean="0">
              <a:latin typeface="+mn-lt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292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369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378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55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D2AB-A355-4747-8751-5F38FEE5FFA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103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22549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548680"/>
            <a:ext cx="8172450" cy="724942"/>
          </a:xfrm>
          <a:solidFill>
            <a:srgbClr val="22549F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15588F-9333-4912-A60E-C4B2886314BF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ECAADD1-5373-49FA-B0F7-EDF9F69ED620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9F23A70-AA71-426C-A2B8-B7541BB8B594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7A582B3-BE42-4F87-8749-2131245AE621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548680"/>
            <a:ext cx="8172450" cy="724942"/>
          </a:xfrm>
          <a:solidFill>
            <a:srgbClr val="22549F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0CCDB87-0FC1-4DBA-AB5B-02FE17746600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5190D91-7AEC-459D-9AAD-480F999A015B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42497E4-FBD0-4CBD-9D3B-65DD78449E72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3A6E62D-75B0-45AD-90AA-60C421785E75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548680"/>
            <a:ext cx="8172450" cy="724942"/>
          </a:xfrm>
          <a:solidFill>
            <a:srgbClr val="22549F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837D384-6711-409D-8B0D-7A1215D275BD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EFE3DF9-E6AD-4004-93F9-CBC414E9BCC9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548680"/>
            <a:ext cx="8172450" cy="724942"/>
          </a:xfrm>
          <a:solidFill>
            <a:srgbClr val="22549F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0FA49CB-C9CA-4418-844D-65634999AB29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119D1A7-CFC9-409D-AEF4-F181968C5EFD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548680"/>
            <a:ext cx="8172450" cy="724942"/>
          </a:xfrm>
          <a:solidFill>
            <a:srgbClr val="22549F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3B23208-312C-431B-BF33-1D23EB126159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3A6151D-96A2-468D-A6FC-1537A1B1B82C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C26255D-AC05-43AE-9806-292B2387D29C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377D72-A533-4572-92DC-1A67F4E05C23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33944B0-F3A1-41E6-B8B9-FA2AA151FFCA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6B2751B-84F2-49C4-B65D-24525E990728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2D469E0-3C5A-43E7-9FF1-539E12E149F0}" type="datetimeFigureOut">
              <a:rPr lang="nb-NO">
                <a:solidFill>
                  <a:prstClr val="black"/>
                </a:solidFill>
              </a:rPr>
              <a:pPr>
                <a:defRPr/>
              </a:pPr>
              <a:t>12.09.2016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b-NO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748AB00-7132-40D1-AA83-3D0C78494A2A}" type="slidenum">
              <a:rPr lang="nb-NO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22960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pic>
        <p:nvPicPr>
          <p:cNvPr id="1028" name="Picture 6" descr="vertikal_stripe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377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17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10425" y="6165850"/>
            <a:ext cx="16827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Rett linje 11"/>
          <p:cNvCxnSpPr/>
          <p:nvPr userDrawn="1"/>
        </p:nvCxnSpPr>
        <p:spPr>
          <a:xfrm>
            <a:off x="395288" y="0"/>
            <a:ext cx="0" cy="68580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tel 1"/>
          <p:cNvSpPr>
            <a:spLocks noGrp="1"/>
          </p:cNvSpPr>
          <p:nvPr>
            <p:ph type="ctrTitle"/>
          </p:nvPr>
        </p:nvSpPr>
        <p:spPr>
          <a:xfrm>
            <a:off x="449266" y="1772816"/>
            <a:ext cx="8431213" cy="2304256"/>
          </a:xfrm>
        </p:spPr>
        <p:txBody>
          <a:bodyPr/>
          <a:lstStyle/>
          <a:p>
            <a:r>
              <a:rPr lang="en-GB" sz="4000" dirty="0" smtClean="0"/>
              <a:t>Clinical database management: </a:t>
            </a:r>
            <a:br>
              <a:rPr lang="en-GB" sz="4000" dirty="0" smtClean="0"/>
            </a:br>
            <a:r>
              <a:rPr lang="en-GB" sz="3200" dirty="0" smtClean="0"/>
              <a:t>From raw data through study tabulations to analysis datasets</a:t>
            </a:r>
            <a:endParaRPr lang="en-GB" sz="3200" b="1" dirty="0" smtClean="0"/>
          </a:p>
        </p:txBody>
      </p:sp>
      <p:sp>
        <p:nvSpPr>
          <p:cNvPr id="2" name="TekstSylinder 1"/>
          <p:cNvSpPr txBox="1"/>
          <p:nvPr/>
        </p:nvSpPr>
        <p:spPr>
          <a:xfrm>
            <a:off x="449267" y="4509120"/>
            <a:ext cx="8215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mtClean="0"/>
              <a:t>Inge Christoffer Olsen,</a:t>
            </a:r>
            <a:r>
              <a:rPr lang="nb-NO" baseline="30000" smtClean="0"/>
              <a:t> </a:t>
            </a:r>
            <a:r>
              <a:rPr lang="nb-NO" err="1" smtClean="0"/>
              <a:t>Phd</a:t>
            </a:r>
            <a:r>
              <a:rPr lang="nb-NO" smtClean="0"/>
              <a:t> </a:t>
            </a:r>
          </a:p>
          <a:p>
            <a:pPr algn="ctr"/>
            <a:r>
              <a:rPr lang="nb-NO" smtClean="0"/>
              <a:t>Diakonhjemmet Hospital, Norway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Example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190D91-7AEC-459D-9AAD-480F999A015B}" type="slidenum">
              <a:rPr lang="nb-NO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nb-NO">
              <a:solidFill>
                <a:prstClr val="black"/>
              </a:solidFill>
            </a:endParaRPr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052148"/>
              </p:ext>
            </p:extLst>
          </p:nvPr>
        </p:nvGraphicFramePr>
        <p:xfrm>
          <a:off x="457199" y="3212974"/>
          <a:ext cx="8229601" cy="28083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2155"/>
                <a:gridCol w="325108"/>
                <a:gridCol w="664773"/>
                <a:gridCol w="252323"/>
                <a:gridCol w="373632"/>
                <a:gridCol w="1300432"/>
                <a:gridCol w="781230"/>
                <a:gridCol w="393041"/>
                <a:gridCol w="383336"/>
                <a:gridCol w="490088"/>
                <a:gridCol w="363927"/>
                <a:gridCol w="363927"/>
                <a:gridCol w="388189"/>
                <a:gridCol w="363927"/>
                <a:gridCol w="1363513"/>
              </a:tblGrid>
              <a:tr h="165195"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STUDYID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DOMAIN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USUBJID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XRSEQ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XRTESTCD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XRTEST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XRCAT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XRORRES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XRORRESU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XRSTRESC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XRSTRESN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XTSTRESU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XRSTAT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VISITNUM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VISIT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</a:tr>
              <a:tr h="165195"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TESTSTUDY-101-02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u="none" strike="noStrike">
                          <a:effectLst/>
                        </a:rPr>
                        <a:t>1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DINTENS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In-Patient Days in Intensive Care Unit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HOSPITALISATION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u="none" strike="noStrike">
                          <a:effectLst/>
                        </a:rPr>
                        <a:t>0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DAYS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u="none" strike="noStrike">
                          <a:effectLst/>
                        </a:rPr>
                        <a:t>0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u="none" strike="noStrike">
                          <a:effectLst/>
                        </a:rPr>
                        <a:t>0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DAYS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u="none" strike="noStrike">
                          <a:effectLst/>
                        </a:rPr>
                        <a:t>21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Day 21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</a:tr>
              <a:tr h="165195"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TESTSTUDY-101-03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u="none" strike="noStrike">
                          <a:effectLst/>
                        </a:rPr>
                        <a:t>2</a:t>
                      </a:r>
                      <a:endParaRPr lang="is-I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DREASON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In-Patient Days Due to Other Reasons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HOSPITALISATION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u="none" strike="noStrike">
                          <a:effectLst/>
                        </a:rPr>
                        <a:t>0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DAYS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u="none" strike="noStrike">
                          <a:effectLst/>
                        </a:rPr>
                        <a:t>0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u="none" strike="noStrike">
                          <a:effectLst/>
                        </a:rPr>
                        <a:t>0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DAYS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u="none" strike="noStrike">
                          <a:effectLst/>
                        </a:rPr>
                        <a:t>21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Day 21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</a:tr>
              <a:tr h="165195"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TESTSTUDY-101-04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u="none" strike="noStrike">
                          <a:effectLst/>
                        </a:rPr>
                        <a:t>3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DSTUDY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In-Patient Days Due to Study Treatment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HOSPITALISATION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u="none" strike="noStrike">
                          <a:effectLst/>
                        </a:rPr>
                        <a:t>22</a:t>
                      </a:r>
                      <a:endParaRPr lang="is-I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DAYS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u="none" strike="noStrike">
                          <a:effectLst/>
                        </a:rPr>
                        <a:t>22</a:t>
                      </a:r>
                      <a:endParaRPr lang="is-I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u="none" strike="noStrike">
                          <a:effectLst/>
                        </a:rPr>
                        <a:t>22</a:t>
                      </a:r>
                      <a:endParaRPr lang="is-I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DAYS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u="none" strike="noStrike">
                          <a:effectLst/>
                        </a:rPr>
                        <a:t>21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Day 21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</a:tr>
              <a:tr h="165195"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TESTSTUDY-101-05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u="none" strike="noStrike">
                          <a:effectLst/>
                        </a:rPr>
                        <a:t>4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HOSPITAL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Days Hospitalized in this Course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HOSPITALISATION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u="none" strike="noStrike">
                          <a:effectLst/>
                        </a:rPr>
                        <a:t>22</a:t>
                      </a:r>
                      <a:endParaRPr lang="is-I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DAYS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u="none" strike="noStrike">
                          <a:effectLst/>
                        </a:rPr>
                        <a:t>22</a:t>
                      </a:r>
                      <a:endParaRPr lang="is-I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u="none" strike="noStrike">
                          <a:effectLst/>
                        </a:rPr>
                        <a:t>22</a:t>
                      </a:r>
                      <a:endParaRPr lang="is-I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DAYS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u="none" strike="noStrike">
                          <a:effectLst/>
                        </a:rPr>
                        <a:t>21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Day 21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</a:tr>
              <a:tr h="165195"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TESTSTUDY-101-06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u="none" strike="noStrike">
                          <a:effectLst/>
                        </a:rPr>
                        <a:t>5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BLAST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Blasts in Blood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TREATMENT RESPONSE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600" u="none" strike="noStrike">
                          <a:effectLst/>
                        </a:rPr>
                        <a:t>13.11.2010</a:t>
                      </a:r>
                      <a:endParaRPr lang="hr-HR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600" u="none" strike="noStrike">
                          <a:effectLst/>
                        </a:rPr>
                        <a:t>13.11.2010</a:t>
                      </a:r>
                      <a:endParaRPr lang="hr-HR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.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u="none" strike="noStrike">
                          <a:effectLst/>
                        </a:rPr>
                        <a:t>21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Day 21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</a:tr>
              <a:tr h="165195"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TESTSTUDY-101-07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u="none" strike="noStrike">
                          <a:effectLst/>
                        </a:rPr>
                        <a:t>6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BM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Bone Marrow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TREATMENT RESPONSE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.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NOT DONE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u="none" strike="noStrike">
                          <a:effectLst/>
                        </a:rPr>
                        <a:t>21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Day 21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</a:tr>
              <a:tr h="165195"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TESTSTUDY-101-08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u="none" strike="noStrike">
                          <a:effectLst/>
                        </a:rPr>
                        <a:t>7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NEUT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Neutrophils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TREATMENT RESPONSE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600" u="none" strike="noStrike">
                          <a:effectLst/>
                        </a:rPr>
                        <a:t>13.11.2010</a:t>
                      </a:r>
                      <a:endParaRPr lang="hr-HR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600" u="none" strike="noStrike">
                          <a:effectLst/>
                        </a:rPr>
                        <a:t>13.11.2010</a:t>
                      </a:r>
                      <a:endParaRPr lang="hr-HR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.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u="none" strike="noStrike">
                          <a:effectLst/>
                        </a:rPr>
                        <a:t>21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Day 21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</a:tr>
              <a:tr h="165195"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TESTSTUDY-101-09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u="none" strike="noStrike">
                          <a:effectLst/>
                        </a:rPr>
                        <a:t>8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PLAT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Platelets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TREATMENT RESPONSE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600" u="none" strike="noStrike">
                          <a:effectLst/>
                        </a:rPr>
                        <a:t>13.11.2010</a:t>
                      </a:r>
                      <a:endParaRPr lang="hr-HR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600" u="none" strike="noStrike">
                          <a:effectLst/>
                        </a:rPr>
                        <a:t>13.11.2010</a:t>
                      </a:r>
                      <a:endParaRPr lang="hr-HR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.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u="none" strike="noStrike">
                          <a:effectLst/>
                        </a:rPr>
                        <a:t>21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Day 21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</a:tr>
              <a:tr h="165195"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TESTSTUDY-101-10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u="none" strike="noStrike">
                          <a:effectLst/>
                        </a:rPr>
                        <a:t>9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RESPONSE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Treatment Response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TREATMENT RESPONSE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NR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NO RESPONSE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.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u="none" strike="noStrike">
                          <a:effectLst/>
                        </a:rPr>
                        <a:t>21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Day 21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</a:tr>
              <a:tr h="165195"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TESTSTUDY-101-11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u="none" strike="noStrike">
                          <a:effectLst/>
                        </a:rPr>
                        <a:t>10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CONDITIO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Patient Condition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FOLLOW-UP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ALIVE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ALIVE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.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u="none" strike="noStrike">
                          <a:effectLst/>
                        </a:rPr>
                        <a:t>600</a:t>
                      </a:r>
                      <a:endParaRPr lang="is-I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Safety Follow up Assessment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</a:tr>
              <a:tr h="165195"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TESTSTUDY-101-12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600" u="none" strike="noStrike">
                          <a:effectLst/>
                        </a:rPr>
                        <a:t>11</a:t>
                      </a:r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NEVER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Never Had a Remission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FOLLOW-UP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u="none" strike="noStrike">
                          <a:effectLst/>
                        </a:rPr>
                        <a:t>Y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u="none" strike="noStrike">
                          <a:effectLst/>
                        </a:rPr>
                        <a:t>Y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.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u="none" strike="noStrike">
                          <a:effectLst/>
                        </a:rPr>
                        <a:t>600</a:t>
                      </a:r>
                      <a:endParaRPr lang="is-I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Safety Follow up Assessment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</a:tr>
              <a:tr h="165195"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TESTSTUDY-101-13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u="none" strike="noStrike">
                          <a:effectLst/>
                        </a:rPr>
                        <a:t>12</a:t>
                      </a:r>
                      <a:endParaRPr lang="is-I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THERAPY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Further Anticancer Therapy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FOLLOW-UP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u="none" strike="noStrike">
                          <a:effectLst/>
                        </a:rPr>
                        <a:t>Y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u="none" strike="noStrike">
                          <a:effectLst/>
                        </a:rPr>
                        <a:t>Y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.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u="none" strike="noStrike">
                          <a:effectLst/>
                        </a:rPr>
                        <a:t>600</a:t>
                      </a:r>
                      <a:endParaRPr lang="is-I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Safety Follow up Assessment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</a:tr>
              <a:tr h="165195"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TESTSTUDY-101-14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u="none" strike="noStrike">
                          <a:effectLst/>
                        </a:rPr>
                        <a:t>13</a:t>
                      </a:r>
                      <a:endParaRPr lang="is-I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CONDITIO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Patient Condition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RELAPSE / SURVIVAL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DEAD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DEAD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.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u="none" strike="noStrike">
                          <a:effectLst/>
                        </a:rPr>
                        <a:t>701</a:t>
                      </a:r>
                      <a:endParaRPr lang="is-I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Survival / Relapse Assessment (MONTH 1)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</a:tr>
              <a:tr h="165195"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TESTSTUDY-101-15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u="none" strike="noStrike">
                          <a:effectLst/>
                        </a:rPr>
                        <a:t>14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NEVER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Never Had a Remission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RELAPSE / SURVIVAL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u="none" strike="noStrike">
                          <a:effectLst/>
                        </a:rPr>
                        <a:t>Y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u="none" strike="noStrike">
                          <a:effectLst/>
                        </a:rPr>
                        <a:t>Y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.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u="none" strike="noStrike">
                          <a:effectLst/>
                        </a:rPr>
                        <a:t>701</a:t>
                      </a:r>
                      <a:endParaRPr lang="is-I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Survival / Relapse Assessment (MONTH 1)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</a:tr>
              <a:tr h="165195"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XR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TESTSTUDY-101-16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600" u="none" strike="noStrike">
                          <a:effectLst/>
                        </a:rPr>
                        <a:t>15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THERAPY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Further Anticancer Therapy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RELAPSE / SURVIVAL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u="none" strike="noStrike">
                          <a:effectLst/>
                        </a:rPr>
                        <a:t>Y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u="none" strike="noStrike">
                          <a:effectLst/>
                        </a:rPr>
                        <a:t>Y</a:t>
                      </a:r>
                      <a:endParaRPr lang="tr-TR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.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600" u="none" strike="noStrike">
                          <a:effectLst/>
                        </a:rPr>
                        <a:t>701</a:t>
                      </a:r>
                      <a:endParaRPr lang="is-IS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600" u="none" strike="noStrike">
                          <a:effectLst/>
                        </a:rPr>
                        <a:t>Survival / Relapse Assessment (MONTH 1)</a:t>
                      </a:r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</a:tr>
              <a:tr h="165195"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b-NO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470" marR="6470" marT="6470" marB="0" anchor="b"/>
                </a:tc>
              </a:tr>
            </a:tbl>
          </a:graphicData>
        </a:graphic>
      </p:graphicFrame>
      <p:sp>
        <p:nvSpPr>
          <p:cNvPr id="6" name="TekstSylinder 5"/>
          <p:cNvSpPr txBox="1"/>
          <p:nvPr/>
        </p:nvSpPr>
        <p:spPr>
          <a:xfrm>
            <a:off x="683568" y="1556792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 smtClean="0"/>
              <a:t>STDM Findings class from an </a:t>
            </a:r>
            <a:r>
              <a:rPr lang="en-GB" dirty="0" err="1" smtClean="0"/>
              <a:t>Myleaoid</a:t>
            </a:r>
            <a:r>
              <a:rPr lang="en-GB" dirty="0" smtClean="0"/>
              <a:t> </a:t>
            </a:r>
            <a:r>
              <a:rPr lang="en-GB" dirty="0" err="1" smtClean="0"/>
              <a:t>Leukemia</a:t>
            </a:r>
            <a:r>
              <a:rPr lang="en-GB" dirty="0" smtClean="0"/>
              <a:t> RCT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Note no treatment column</a:t>
            </a:r>
          </a:p>
          <a:p>
            <a:pPr marL="285750" indent="-285750">
              <a:buFont typeface="Arial" charset="0"/>
              <a:buChar char="•"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1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Idea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use the basics from CDISC, but without the rigidity of this approach</a:t>
            </a:r>
          </a:p>
          <a:p>
            <a:r>
              <a:rPr lang="en-GB" dirty="0" smtClean="0"/>
              <a:t>Use only the SDTM and </a:t>
            </a:r>
            <a:r>
              <a:rPr lang="en-GB" dirty="0" err="1" smtClean="0"/>
              <a:t>ADaM</a:t>
            </a:r>
            <a:r>
              <a:rPr lang="en-GB" dirty="0" smtClean="0"/>
              <a:t> utilities</a:t>
            </a:r>
          </a:p>
          <a:p>
            <a:r>
              <a:rPr lang="en-GB" dirty="0" smtClean="0"/>
              <a:t>Long but not so long</a:t>
            </a:r>
          </a:p>
          <a:p>
            <a:r>
              <a:rPr lang="en-GB" dirty="0" smtClean="0"/>
              <a:t>Keep Stata labelling features</a:t>
            </a:r>
          </a:p>
          <a:p>
            <a:r>
              <a:rPr lang="en-GB" dirty="0" smtClean="0"/>
              <a:t>Make accessible for non-programmers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01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Overview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8127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1751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Examples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TDs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tddm</a:t>
            </a:r>
            <a:r>
              <a:rPr lang="en-GB" dirty="0" smtClean="0"/>
              <a:t>: Demographics</a:t>
            </a:r>
          </a:p>
          <a:p>
            <a:r>
              <a:rPr lang="en-GB" dirty="0" err="1" smtClean="0"/>
              <a:t>tdsv</a:t>
            </a:r>
            <a:r>
              <a:rPr lang="en-GB" dirty="0" smtClean="0"/>
              <a:t>: Study visits</a:t>
            </a:r>
          </a:p>
          <a:p>
            <a:r>
              <a:rPr lang="en-GB" dirty="0" err="1" smtClean="0"/>
              <a:t>tdds</a:t>
            </a:r>
            <a:r>
              <a:rPr lang="en-GB" dirty="0" smtClean="0"/>
              <a:t>: Disposition</a:t>
            </a:r>
          </a:p>
          <a:p>
            <a:pPr lvl="1"/>
            <a:r>
              <a:rPr lang="en-GB" dirty="0" smtClean="0"/>
              <a:t>important events during study such as ICF date, randomisation date, study end date, withdrawal date etc. </a:t>
            </a:r>
          </a:p>
          <a:p>
            <a:r>
              <a:rPr lang="en-GB" dirty="0" err="1" smtClean="0"/>
              <a:t>tdtrt</a:t>
            </a:r>
            <a:r>
              <a:rPr lang="en-GB" dirty="0" smtClean="0"/>
              <a:t>: Study treatment information</a:t>
            </a:r>
          </a:p>
          <a:p>
            <a:r>
              <a:rPr lang="en-GB" dirty="0" err="1" smtClean="0"/>
              <a:t>tdie</a:t>
            </a:r>
            <a:r>
              <a:rPr lang="en-GB" dirty="0" smtClean="0"/>
              <a:t>, </a:t>
            </a:r>
            <a:r>
              <a:rPr lang="en-GB" dirty="0" err="1" smtClean="0"/>
              <a:t>tdae</a:t>
            </a:r>
            <a:r>
              <a:rPr lang="en-GB" dirty="0" smtClean="0"/>
              <a:t>, </a:t>
            </a:r>
            <a:r>
              <a:rPr lang="en-GB" dirty="0" err="1" smtClean="0"/>
              <a:t>tdcm</a:t>
            </a:r>
            <a:r>
              <a:rPr lang="en-GB" dirty="0" smtClean="0"/>
              <a:t>, </a:t>
            </a:r>
            <a:r>
              <a:rPr lang="en-GB" dirty="0" err="1" smtClean="0"/>
              <a:t>tdlb</a:t>
            </a:r>
            <a:r>
              <a:rPr lang="en-GB" dirty="0" smtClean="0"/>
              <a:t>, </a:t>
            </a:r>
            <a:r>
              <a:rPr lang="en-GB" dirty="0" err="1" smtClean="0"/>
              <a:t>tdvs</a:t>
            </a:r>
            <a:r>
              <a:rPr lang="en-GB" dirty="0" smtClean="0"/>
              <a:t> </a:t>
            </a:r>
            <a:r>
              <a:rPr lang="en-GB" dirty="0" err="1" smtClean="0"/>
              <a:t>etc</a:t>
            </a:r>
            <a:r>
              <a:rPr lang="en-GB" dirty="0" smtClean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98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Examples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ADs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adsl</a:t>
            </a:r>
            <a:r>
              <a:rPr lang="en-GB" dirty="0" smtClean="0"/>
              <a:t>: Subject level analysis dataset</a:t>
            </a:r>
          </a:p>
          <a:p>
            <a:pPr lvl="1"/>
            <a:r>
              <a:rPr lang="en-GB" dirty="0" smtClean="0"/>
              <a:t>treatment, populations, baseline adjustments variables</a:t>
            </a:r>
          </a:p>
          <a:p>
            <a:r>
              <a:rPr lang="en-GB" dirty="0" smtClean="0"/>
              <a:t>adds: Disposition</a:t>
            </a:r>
          </a:p>
          <a:p>
            <a:pPr lvl="1"/>
            <a:r>
              <a:rPr lang="en-GB" dirty="0" smtClean="0"/>
              <a:t>For the patient flow figure</a:t>
            </a:r>
          </a:p>
          <a:p>
            <a:r>
              <a:rPr lang="en-GB" dirty="0" err="1" smtClean="0"/>
              <a:t>adbl</a:t>
            </a:r>
            <a:r>
              <a:rPr lang="en-GB" dirty="0" smtClean="0"/>
              <a:t>: Baseline</a:t>
            </a:r>
          </a:p>
          <a:p>
            <a:pPr lvl="1"/>
            <a:r>
              <a:rPr lang="en-GB" dirty="0" smtClean="0"/>
              <a:t>Demographics and baseline characteristics</a:t>
            </a:r>
          </a:p>
          <a:p>
            <a:r>
              <a:rPr lang="en-GB" dirty="0" err="1" smtClean="0"/>
              <a:t>addisact</a:t>
            </a:r>
            <a:r>
              <a:rPr lang="en-GB" dirty="0" smtClean="0"/>
              <a:t>: Disease activity measures (imputed)</a:t>
            </a:r>
          </a:p>
          <a:p>
            <a:pPr lvl="1"/>
            <a:r>
              <a:rPr lang="en-GB" dirty="0" smtClean="0"/>
              <a:t>For primary and secondary analyses</a:t>
            </a:r>
          </a:p>
        </p:txBody>
      </p:sp>
    </p:spTree>
    <p:extLst>
      <p:ext uri="{BB962C8B-B14F-4D97-AF65-F5344CB8AC3E}">
        <p14:creationId xmlns:p14="http://schemas.microsoft.com/office/powerpoint/2010/main" val="414616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Discussion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I have presented a setup for clinical study databases based on the CDISC standards</a:t>
            </a:r>
          </a:p>
          <a:p>
            <a:r>
              <a:rPr lang="en-GB" sz="2800" dirty="0" smtClean="0"/>
              <a:t>I find the organisation simple and clear</a:t>
            </a:r>
          </a:p>
          <a:p>
            <a:r>
              <a:rPr lang="en-GB" sz="2800" dirty="0" smtClean="0"/>
              <a:t>Clear distinction between manipulated and non-manipulated data</a:t>
            </a:r>
          </a:p>
          <a:p>
            <a:r>
              <a:rPr lang="en-GB" sz="2800" dirty="0" smtClean="0"/>
              <a:t>Transferal of the database should be followed by a document describing the content</a:t>
            </a:r>
          </a:p>
          <a:p>
            <a:r>
              <a:rPr lang="en-GB" sz="2800" dirty="0" err="1" smtClean="0"/>
              <a:t>Reserachers</a:t>
            </a:r>
            <a:r>
              <a:rPr lang="en-GB" sz="2800" dirty="0" smtClean="0"/>
              <a:t> used to one large file might find the number of datasets overwhelming and confusing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70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end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Thank you!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5999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err="1" smtClean="0"/>
              <a:t>Introduction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An experiment is a question which science poses to Nature and a </a:t>
            </a:r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measurement</a:t>
            </a:r>
            <a:r>
              <a:rPr lang="en-US" dirty="0"/>
              <a:t> is the recording of Nature's </a:t>
            </a:r>
            <a:r>
              <a:rPr lang="en-US" dirty="0" smtClean="0"/>
              <a:t>answer”</a:t>
            </a:r>
          </a:p>
          <a:p>
            <a:pPr lvl="1"/>
            <a:r>
              <a:rPr lang="en-US" dirty="0" smtClean="0"/>
              <a:t>Max Planck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190D91-7AEC-459D-9AAD-480F999A015B}" type="slidenum">
              <a:rPr lang="nb-NO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nb-NO">
              <a:solidFill>
                <a:prstClr val="black"/>
              </a:solidFill>
            </a:endParaRPr>
          </a:p>
        </p:txBody>
      </p:sp>
      <p:pic>
        <p:nvPicPr>
          <p:cNvPr id="5" name="Bilde 4" descr="193px-Max_Planck_193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645024"/>
            <a:ext cx="1563474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72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Background</a:t>
            </a:r>
            <a:endParaRPr lang="en-GB"/>
          </a:p>
        </p:txBody>
      </p:sp>
      <p:grpSp>
        <p:nvGrpSpPr>
          <p:cNvPr id="24" name="Gruppe 23"/>
          <p:cNvGrpSpPr/>
          <p:nvPr/>
        </p:nvGrpSpPr>
        <p:grpSpPr>
          <a:xfrm>
            <a:off x="611560" y="1538784"/>
            <a:ext cx="1860151" cy="2160240"/>
            <a:chOff x="3635896" y="1268760"/>
            <a:chExt cx="1860151" cy="2160240"/>
          </a:xfrm>
        </p:grpSpPr>
        <p:pic>
          <p:nvPicPr>
            <p:cNvPr id="7" name="Bilde 6" descr="rbm2_25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5896" y="1268760"/>
              <a:ext cx="1860151" cy="2160240"/>
            </a:xfrm>
            <a:prstGeom prst="rect">
              <a:avLst/>
            </a:prstGeom>
          </p:spPr>
        </p:pic>
        <p:sp>
          <p:nvSpPr>
            <p:cNvPr id="10" name="Rektangel 9"/>
            <p:cNvSpPr/>
            <p:nvPr/>
          </p:nvSpPr>
          <p:spPr>
            <a:xfrm rot="60000">
              <a:off x="3713427" y="1715839"/>
              <a:ext cx="1728191" cy="64807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3600" b="1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Patient</a:t>
              </a:r>
              <a:endParaRPr lang="en-GB" sz="36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26" name="Rektangel 25"/>
          <p:cNvSpPr/>
          <p:nvPr/>
        </p:nvSpPr>
        <p:spPr>
          <a:xfrm>
            <a:off x="3005782" y="2079487"/>
            <a:ext cx="18232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Study</a:t>
            </a:r>
            <a:endParaRPr lang="en-GB" sz="54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27" name="Buet linje 26"/>
          <p:cNvCxnSpPr/>
          <p:nvPr/>
        </p:nvCxnSpPr>
        <p:spPr>
          <a:xfrm>
            <a:off x="1948723" y="2910285"/>
            <a:ext cx="1543157" cy="674340"/>
          </a:xfrm>
          <a:prstGeom prst="curvedConnector3">
            <a:avLst>
              <a:gd name="adj1" fmla="val 99379"/>
            </a:avLst>
          </a:prstGeom>
          <a:ln w="57150" cmpd="sng"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4" name="Gruppe 43"/>
          <p:cNvGrpSpPr/>
          <p:nvPr/>
        </p:nvGrpSpPr>
        <p:grpSpPr>
          <a:xfrm>
            <a:off x="1953812" y="3699024"/>
            <a:ext cx="3792775" cy="2618224"/>
            <a:chOff x="236115" y="3140968"/>
            <a:chExt cx="3792775" cy="2618224"/>
          </a:xfrm>
        </p:grpSpPr>
        <p:pic>
          <p:nvPicPr>
            <p:cNvPr id="45" name="Bilde 44" descr="72883965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3717032"/>
              <a:ext cx="3334512" cy="2042160"/>
            </a:xfrm>
            <a:prstGeom prst="rect">
              <a:avLst/>
            </a:prstGeom>
          </p:spPr>
        </p:pic>
        <p:sp>
          <p:nvSpPr>
            <p:cNvPr id="46" name="Rektangel 45"/>
            <p:cNvSpPr/>
            <p:nvPr/>
          </p:nvSpPr>
          <p:spPr>
            <a:xfrm>
              <a:off x="236115" y="3140968"/>
              <a:ext cx="3792775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GB" sz="2400" b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electronic Case Report Form</a:t>
              </a:r>
            </a:p>
          </p:txBody>
        </p:sp>
        <p:sp>
          <p:nvSpPr>
            <p:cNvPr id="47" name="Rektangel 46"/>
            <p:cNvSpPr/>
            <p:nvPr/>
          </p:nvSpPr>
          <p:spPr>
            <a:xfrm>
              <a:off x="1202474" y="4005064"/>
              <a:ext cx="160753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GB" sz="5400" b="1" cap="none" spc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eCRF</a:t>
              </a:r>
              <a:endParaRPr lang="en-GB" sz="54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30" name="Gruppe 29"/>
          <p:cNvGrpSpPr/>
          <p:nvPr/>
        </p:nvGrpSpPr>
        <p:grpSpPr>
          <a:xfrm>
            <a:off x="5607166" y="3715673"/>
            <a:ext cx="3334512" cy="2618224"/>
            <a:chOff x="395536" y="3140968"/>
            <a:chExt cx="3334512" cy="2618224"/>
          </a:xfrm>
        </p:grpSpPr>
        <p:pic>
          <p:nvPicPr>
            <p:cNvPr id="31" name="Bilde 30" descr="72883965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3717032"/>
              <a:ext cx="3334512" cy="2042160"/>
            </a:xfrm>
            <a:prstGeom prst="rect">
              <a:avLst/>
            </a:prstGeom>
          </p:spPr>
        </p:pic>
        <p:sp>
          <p:nvSpPr>
            <p:cNvPr id="32" name="Rektangel 31"/>
            <p:cNvSpPr/>
            <p:nvPr/>
          </p:nvSpPr>
          <p:spPr>
            <a:xfrm>
              <a:off x="1057083" y="3140968"/>
              <a:ext cx="2150846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GB" sz="2400" b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Study database</a:t>
              </a:r>
            </a:p>
          </p:txBody>
        </p:sp>
        <p:sp>
          <p:nvSpPr>
            <p:cNvPr id="33" name="Rektangel 32"/>
            <p:cNvSpPr/>
            <p:nvPr/>
          </p:nvSpPr>
          <p:spPr>
            <a:xfrm>
              <a:off x="1338429" y="4005064"/>
              <a:ext cx="133562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GB" sz="5400" b="1" cap="none" spc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SDB</a:t>
              </a:r>
              <a:endParaRPr lang="en-GB" sz="54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cxnSp>
        <p:nvCxnSpPr>
          <p:cNvPr id="21" name="Rett pil 20"/>
          <p:cNvCxnSpPr/>
          <p:nvPr/>
        </p:nvCxnSpPr>
        <p:spPr>
          <a:xfrm>
            <a:off x="5004048" y="5041434"/>
            <a:ext cx="86409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834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err="1" smtClean="0"/>
              <a:t>Objective</a:t>
            </a:r>
            <a:endParaRPr lang="nb-NO"/>
          </a:p>
        </p:txBody>
      </p:sp>
      <p:sp>
        <p:nvSpPr>
          <p:cNvPr id="3" name="TekstSylinder 2"/>
          <p:cNvSpPr txBox="1"/>
          <p:nvPr/>
        </p:nvSpPr>
        <p:spPr>
          <a:xfrm>
            <a:off x="1691680" y="2204864"/>
            <a:ext cx="55446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Make the study database</a:t>
            </a:r>
          </a:p>
          <a:p>
            <a:pPr marL="285750" indent="-285750">
              <a:buFont typeface="Arial" charset="0"/>
              <a:buChar char="•"/>
            </a:pPr>
            <a:r>
              <a:rPr lang="en-GB" sz="3200" dirty="0" smtClean="0"/>
              <a:t>Transparent</a:t>
            </a:r>
          </a:p>
          <a:p>
            <a:pPr marL="285750" indent="-285750">
              <a:buFont typeface="Arial" charset="0"/>
              <a:buChar char="•"/>
            </a:pPr>
            <a:r>
              <a:rPr lang="en-GB" sz="3200" dirty="0" smtClean="0"/>
              <a:t>Logical </a:t>
            </a:r>
          </a:p>
          <a:p>
            <a:pPr marL="285750" indent="-285750">
              <a:buFont typeface="Arial" charset="0"/>
              <a:buChar char="•"/>
            </a:pPr>
            <a:r>
              <a:rPr lang="en-GB" sz="3200" dirty="0" smtClean="0"/>
              <a:t>Transferable</a:t>
            </a:r>
          </a:p>
          <a:p>
            <a:pPr marL="285750" indent="-285750">
              <a:buFont typeface="Arial" charset="0"/>
              <a:buChar char="•"/>
            </a:pPr>
            <a:r>
              <a:rPr lang="en-GB" sz="3200" dirty="0" smtClean="0"/>
              <a:t>Ready to analyse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992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CDISC</a:t>
            </a:r>
            <a:endParaRPr lang="nb-NO" dirty="0"/>
          </a:p>
        </p:txBody>
      </p:sp>
      <p:sp>
        <p:nvSpPr>
          <p:cNvPr id="5" name="Plassholder for innhold 2"/>
          <p:cNvSpPr txBox="1">
            <a:spLocks/>
          </p:cNvSpPr>
          <p:nvPr/>
        </p:nvSpPr>
        <p:spPr>
          <a:xfrm>
            <a:off x="523256" y="1629421"/>
            <a:ext cx="5672547" cy="500703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sz="2800" dirty="0"/>
          </a:p>
        </p:txBody>
      </p:sp>
      <p:sp>
        <p:nvSpPr>
          <p:cNvPr id="3" name="TekstSylinder 2"/>
          <p:cNvSpPr txBox="1"/>
          <p:nvPr/>
        </p:nvSpPr>
        <p:spPr>
          <a:xfrm>
            <a:off x="899592" y="1629421"/>
            <a:ext cx="720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Clinical Data Interchange Standards Consortium (CDISC)</a:t>
            </a:r>
          </a:p>
          <a:p>
            <a:endParaRPr lang="en-GB" dirty="0"/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Open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Multidisciplinary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Neutral 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Non-profit</a:t>
            </a:r>
          </a:p>
          <a:p>
            <a:endParaRPr lang="en-GB" dirty="0"/>
          </a:p>
          <a:p>
            <a:r>
              <a:rPr lang="en-GB" b="1" dirty="0"/>
              <a:t>The CDISC mission is to develop and support global, platform-independent data standards that enable information system interoperability to improve medical research and related areas of healthcare</a:t>
            </a:r>
            <a:r>
              <a:rPr lang="en-GB" b="1" dirty="0" smtClean="0"/>
              <a:t>.</a:t>
            </a:r>
          </a:p>
          <a:p>
            <a:endParaRPr lang="en-GB" b="1" dirty="0"/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Standards developed in cooperation with international pharmaceutical, academic and governmental stakeholders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Essential for FDA regulatory submissions of new pharmaceuticals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19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Standards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Protocol</a:t>
            </a:r>
          </a:p>
          <a:p>
            <a:r>
              <a:rPr lang="en-GB" sz="2400" dirty="0" smtClean="0"/>
              <a:t>Clinical Data Acquisition Standards Harmonization (CDASH)</a:t>
            </a:r>
          </a:p>
          <a:p>
            <a:pPr lvl="1"/>
            <a:r>
              <a:rPr lang="en-GB" sz="2400" dirty="0" smtClean="0"/>
              <a:t>eCRF standard</a:t>
            </a:r>
          </a:p>
          <a:p>
            <a:r>
              <a:rPr lang="en-GB" sz="2400" dirty="0" smtClean="0"/>
              <a:t>Laboratory Data Model (LAB)</a:t>
            </a:r>
          </a:p>
          <a:p>
            <a:pPr lvl="1"/>
            <a:r>
              <a:rPr lang="en-GB" sz="2400" dirty="0" smtClean="0"/>
              <a:t>Standard for exchanging lab-results</a:t>
            </a:r>
          </a:p>
          <a:p>
            <a:r>
              <a:rPr lang="en-GB" sz="2400" dirty="0" smtClean="0"/>
              <a:t>Study Data Tabulation Model (SDTM)</a:t>
            </a:r>
          </a:p>
          <a:p>
            <a:pPr lvl="1"/>
            <a:r>
              <a:rPr lang="en-GB" sz="2400" dirty="0" smtClean="0"/>
              <a:t>Structure CRF data within pre-specified domains</a:t>
            </a:r>
          </a:p>
          <a:p>
            <a:r>
              <a:rPr lang="en-GB" sz="2400" dirty="0" smtClean="0"/>
              <a:t>Analysis Data Model (</a:t>
            </a:r>
            <a:r>
              <a:rPr lang="en-GB" sz="2400" dirty="0" err="1" smtClean="0"/>
              <a:t>ADaM</a:t>
            </a:r>
            <a:r>
              <a:rPr lang="en-GB" sz="2400" dirty="0" smtClean="0"/>
              <a:t>)</a:t>
            </a:r>
          </a:p>
          <a:p>
            <a:pPr lvl="1"/>
            <a:r>
              <a:rPr lang="en-GB" sz="2400" dirty="0" smtClean="0"/>
              <a:t>Standards for analysis-ready datasets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5252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Idea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190D91-7AEC-459D-9AAD-480F999A015B}" type="slidenum">
              <a:rPr lang="nb-NO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nb-NO">
              <a:solidFill>
                <a:prstClr val="black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22446178"/>
              </p:ext>
            </p:extLst>
          </p:nvPr>
        </p:nvGraphicFramePr>
        <p:xfrm>
          <a:off x="1524000" y="1397000"/>
          <a:ext cx="609600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Friform 14"/>
          <p:cNvSpPr/>
          <p:nvPr/>
        </p:nvSpPr>
        <p:spPr>
          <a:xfrm>
            <a:off x="7710552" y="3817156"/>
            <a:ext cx="953968" cy="2157010"/>
          </a:xfrm>
          <a:custGeom>
            <a:avLst/>
            <a:gdLst>
              <a:gd name="connsiteX0" fmla="*/ 0 w 921336"/>
              <a:gd name="connsiteY0" fmla="*/ 0 h 2157010"/>
              <a:gd name="connsiteX1" fmla="*/ 751840 w 921336"/>
              <a:gd name="connsiteY1" fmla="*/ 629920 h 2157010"/>
              <a:gd name="connsiteX2" fmla="*/ 873760 w 921336"/>
              <a:gd name="connsiteY2" fmla="*/ 1625600 h 2157010"/>
              <a:gd name="connsiteX3" fmla="*/ 121920 w 921336"/>
              <a:gd name="connsiteY3" fmla="*/ 2113280 h 2157010"/>
              <a:gd name="connsiteX4" fmla="*/ 50800 w 921336"/>
              <a:gd name="connsiteY4" fmla="*/ 2133600 h 2157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1336" h="2157010">
                <a:moveTo>
                  <a:pt x="0" y="0"/>
                </a:moveTo>
                <a:cubicBezTo>
                  <a:pt x="303106" y="179493"/>
                  <a:pt x="606213" y="358987"/>
                  <a:pt x="751840" y="629920"/>
                </a:cubicBezTo>
                <a:cubicBezTo>
                  <a:pt x="897467" y="900853"/>
                  <a:pt x="978747" y="1378373"/>
                  <a:pt x="873760" y="1625600"/>
                </a:cubicBezTo>
                <a:cubicBezTo>
                  <a:pt x="768773" y="1872827"/>
                  <a:pt x="259080" y="2028613"/>
                  <a:pt x="121920" y="2113280"/>
                </a:cubicBezTo>
                <a:cubicBezTo>
                  <a:pt x="-15240" y="2197947"/>
                  <a:pt x="50800" y="2133600"/>
                  <a:pt x="50800" y="2133600"/>
                </a:cubicBezTo>
              </a:path>
            </a:pathLst>
          </a:custGeom>
          <a:noFill/>
          <a:ln w="63500"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97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Strengths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190D91-7AEC-459D-9AAD-480F999A015B}" type="slidenum">
              <a:rPr lang="nb-NO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Standardized programs</a:t>
            </a:r>
          </a:p>
          <a:p>
            <a:r>
              <a:rPr lang="en-GB" dirty="0" smtClean="0"/>
              <a:t>Recognizable</a:t>
            </a:r>
          </a:p>
          <a:p>
            <a:r>
              <a:rPr lang="en-GB" dirty="0" smtClean="0"/>
              <a:t>Transferable</a:t>
            </a:r>
          </a:p>
          <a:p>
            <a:r>
              <a:rPr lang="en-GB" dirty="0" smtClean="0"/>
              <a:t>Potentially very efficient</a:t>
            </a:r>
          </a:p>
          <a:p>
            <a:pPr lvl="1"/>
            <a:r>
              <a:rPr lang="en-GB" dirty="0" smtClean="0"/>
              <a:t>Shown to decrease resources needed by 60% and more if implemented from the protocol on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796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GB" dirty="0" smtClean="0"/>
              <a:t>Rigid</a:t>
            </a:r>
          </a:p>
          <a:p>
            <a:r>
              <a:rPr lang="en-GB" dirty="0" smtClean="0"/>
              <a:t>Programming demanding</a:t>
            </a:r>
          </a:p>
          <a:p>
            <a:r>
              <a:rPr lang="en-GB" dirty="0" smtClean="0"/>
              <a:t>Designed to be transferable</a:t>
            </a:r>
          </a:p>
          <a:p>
            <a:pPr lvl="1"/>
            <a:r>
              <a:rPr lang="en-GB" dirty="0" smtClean="0"/>
              <a:t>Text variables</a:t>
            </a:r>
          </a:p>
          <a:p>
            <a:pPr lvl="1"/>
            <a:r>
              <a:rPr lang="en-GB" dirty="0" smtClean="0"/>
              <a:t>No labels, label values or other Stata specific features</a:t>
            </a:r>
          </a:p>
          <a:p>
            <a:r>
              <a:rPr lang="en-GB" dirty="0" smtClean="0"/>
              <a:t>Extreme long format</a:t>
            </a:r>
          </a:p>
          <a:p>
            <a:r>
              <a:rPr lang="en-GB" dirty="0" smtClean="0"/>
              <a:t>Not suitable for “non-programmers”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Weaknesses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7431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theme/theme1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14342</TotalTime>
  <Words>860</Words>
  <Application>Microsoft Macintosh PowerPoint</Application>
  <PresentationFormat>Skjermfremvisning (4:3)</PresentationFormat>
  <Paragraphs>333</Paragraphs>
  <Slides>16</Slides>
  <Notes>13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19" baseType="lpstr">
      <vt:lpstr>Calibri</vt:lpstr>
      <vt:lpstr>Arial</vt:lpstr>
      <vt:lpstr>1_Office-tema</vt:lpstr>
      <vt:lpstr>Clinical database management:  From raw data through study tabulations to analysis datasets</vt:lpstr>
      <vt:lpstr>Introduction</vt:lpstr>
      <vt:lpstr>Background</vt:lpstr>
      <vt:lpstr>Objective</vt:lpstr>
      <vt:lpstr>CDISC</vt:lpstr>
      <vt:lpstr>Standards</vt:lpstr>
      <vt:lpstr>Idea</vt:lpstr>
      <vt:lpstr>Strengths</vt:lpstr>
      <vt:lpstr>Weaknesses</vt:lpstr>
      <vt:lpstr>Example</vt:lpstr>
      <vt:lpstr>Idea</vt:lpstr>
      <vt:lpstr>Overview</vt:lpstr>
      <vt:lpstr>Examples of TDs</vt:lpstr>
      <vt:lpstr>Examples of ADs</vt:lpstr>
      <vt:lpstr>Discussion</vt:lpstr>
      <vt:lpstr>The end</vt:lpstr>
    </vt:vector>
  </TitlesOfParts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[Title]</dc:title>
  <dc:creator>Elisabeth Lie</dc:creator>
  <cp:lastModifiedBy>Inge Christoffer Olsen</cp:lastModifiedBy>
  <cp:revision>128</cp:revision>
  <dcterms:created xsi:type="dcterms:W3CDTF">2013-01-24T19:53:20Z</dcterms:created>
  <dcterms:modified xsi:type="dcterms:W3CDTF">2016-09-12T16:39:46Z</dcterms:modified>
</cp:coreProperties>
</file>