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74" r:id="rId3"/>
    <p:sldId id="283" r:id="rId4"/>
    <p:sldId id="259" r:id="rId5"/>
    <p:sldId id="276" r:id="rId6"/>
    <p:sldId id="277" r:id="rId7"/>
    <p:sldId id="278" r:id="rId8"/>
    <p:sldId id="279" r:id="rId9"/>
    <p:sldId id="280" r:id="rId10"/>
    <p:sldId id="275" r:id="rId11"/>
    <p:sldId id="282" r:id="rId12"/>
    <p:sldId id="284" r:id="rId13"/>
    <p:sldId id="285" r:id="rId14"/>
    <p:sldId id="290" r:id="rId15"/>
    <p:sldId id="286" r:id="rId16"/>
    <p:sldId id="289" r:id="rId17"/>
    <p:sldId id="291" r:id="rId18"/>
    <p:sldId id="292" r:id="rId19"/>
    <p:sldId id="287" r:id="rId20"/>
    <p:sldId id="293" r:id="rId21"/>
    <p:sldId id="294" r:id="rId22"/>
    <p:sldId id="304" r:id="rId23"/>
    <p:sldId id="305" r:id="rId24"/>
    <p:sldId id="303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E6E4DC"/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1803" autoAdjust="0"/>
  </p:normalViewPr>
  <p:slideViewPr>
    <p:cSldViewPr snapToGrid="0">
      <p:cViewPr varScale="1">
        <p:scale>
          <a:sx n="91" d="100"/>
          <a:sy n="91" d="100"/>
        </p:scale>
        <p:origin x="424" y="192"/>
      </p:cViewPr>
      <p:guideLst>
        <p:guide orient="horz" pos="19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2A73-2E64-49D6-ABD8-1FCFA8272204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AC98-8E30-490D-A639-38DF0F70C2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58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904" y="181429"/>
            <a:ext cx="11710747" cy="65042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pic>
        <p:nvPicPr>
          <p:cNvPr id="8" name="Picture 7" descr="MAC21_190.5x254_PowerPoint_Images_Cov 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247"/>
            <a:ext cx="12192000" cy="392582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09599" y="2754276"/>
            <a:ext cx="617582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3 October 2014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24341" y="1484784"/>
            <a:ext cx="8544000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213360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17" y="181429"/>
            <a:ext cx="2037600" cy="76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90872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34400" y="1601999"/>
            <a:ext cx="10752000" cy="45252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51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92" y="6309321"/>
            <a:ext cx="5472608" cy="365125"/>
          </a:xfrm>
        </p:spPr>
        <p:txBody>
          <a:bodyPr/>
          <a:lstStyle/>
          <a:p>
            <a:r>
              <a:rPr lang="en-AU"/>
              <a:t>OFFICE | FACULTY |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09321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32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001277" y="571501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/>
              <a:t>Bullet point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AU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613429" y="846667"/>
            <a:ext cx="8530571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24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13429" y="1628986"/>
            <a:ext cx="10914784" cy="4456855"/>
          </a:xfrm>
          <a:prstGeom prst="rect">
            <a:avLst/>
          </a:prstGeom>
        </p:spPr>
        <p:txBody>
          <a:bodyPr>
            <a:normAutofit/>
          </a:bodyPr>
          <a:lstStyle>
            <a:lvl1pPr marL="380990" indent="-380990">
              <a:spcAft>
                <a:spcPts val="0"/>
              </a:spcAft>
              <a:buSzPct val="73000"/>
              <a:buFont typeface="Arial" panose="020B0604020202020204" pitchFamily="34" charset="0"/>
              <a:buChar char="•"/>
              <a:defRPr lang="en-AU" sz="24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>
              <a:defRPr baseline="0"/>
            </a:lvl2pPr>
            <a:lvl3pPr>
              <a:defRPr baseline="0"/>
            </a:lvl3pPr>
            <a:lvl4pPr>
              <a:defRPr lang="en-AU" sz="24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>
              <a:defRPr baseline="0"/>
            </a:lvl5pPr>
          </a:lstStyle>
          <a:p>
            <a:pPr marL="0" lvl="3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AU" noProof="0" dirty="0"/>
              <a:t>Bullets with sub-bullets</a:t>
            </a:r>
          </a:p>
          <a:p>
            <a:pPr lvl="0"/>
            <a:r>
              <a:rPr lang="en-AU" noProof="0" dirty="0"/>
              <a:t>First Level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904" y="181429"/>
            <a:ext cx="11710747" cy="65042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09599" y="2754276"/>
            <a:ext cx="617582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3 October 2014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24341" y="1484784"/>
            <a:ext cx="8544000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213360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17" y="181429"/>
            <a:ext cx="2037600" cy="76273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53780" y="3062172"/>
            <a:ext cx="4711095" cy="3633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Placeholder 9" descr="Section_Image.jp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16516" r="100" b="1"/>
          <a:stretch/>
        </p:blipFill>
        <p:spPr>
          <a:xfrm>
            <a:off x="4964875" y="3062172"/>
            <a:ext cx="6987287" cy="363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18" y="3445665"/>
            <a:ext cx="1943987" cy="323997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046796" y="5910035"/>
            <a:ext cx="3591442" cy="6556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Note to user: Replace this image with your own.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Right click on this Placeholder box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Replace image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Select image and click ‘Resize image to fit in placeholder’)</a:t>
            </a:r>
          </a:p>
        </p:txBody>
      </p:sp>
    </p:spTree>
    <p:extLst>
      <p:ext uri="{BB962C8B-B14F-4D97-AF65-F5344CB8AC3E}">
        <p14:creationId xmlns:p14="http://schemas.microsoft.com/office/powerpoint/2010/main" val="11920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904" y="181429"/>
            <a:ext cx="11710747" cy="65042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17" y="181429"/>
            <a:ext cx="2037600" cy="762730"/>
          </a:xfrm>
          <a:prstGeom prst="rect">
            <a:avLst/>
          </a:prstGeom>
        </p:spPr>
      </p:pic>
      <p:pic>
        <p:nvPicPr>
          <p:cNvPr id="9" name="Picture Placeholder 9" descr="Section_Image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6516" r="102" b="1"/>
          <a:stretch/>
        </p:blipFill>
        <p:spPr>
          <a:xfrm>
            <a:off x="251429" y="1257301"/>
            <a:ext cx="11706850" cy="541972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1048" y="2863019"/>
            <a:ext cx="8045752" cy="608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41048" y="3485114"/>
            <a:ext cx="6407150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2605" y="5842000"/>
            <a:ext cx="3591442" cy="6556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Note to user: Replace this image with your own.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Right click on this Placeholder box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Replace image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Arial"/>
                <a:cs typeface="Arial"/>
              </a:rPr>
              <a:t>Select image and click ‘Resize image to fit in placeholder’)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49" y="3428108"/>
            <a:ext cx="3248917" cy="32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9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41904" y="181429"/>
            <a:ext cx="11710800" cy="65042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pic>
        <p:nvPicPr>
          <p:cNvPr id="15" name="Picture 14" descr="MAC21_190.5x254_PowerPoint_Images_Cov v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4032" cy="6858000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61301" y="6183276"/>
            <a:ext cx="577266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3 October 2014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6192011" y="2708920"/>
            <a:ext cx="566462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3357564"/>
            <a:ext cx="5666316" cy="503237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69" y="181429"/>
            <a:ext cx="2037600" cy="76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Content no 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90872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1744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594785" y="1604964"/>
            <a:ext cx="1100243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90872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9872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94758"/>
            <a:ext cx="5348515" cy="4525963"/>
          </a:xfrm>
        </p:spPr>
        <p:txBody>
          <a:bodyPr numCol="1" spcCol="144000"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Two Column content no 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90872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48400" y="1594758"/>
            <a:ext cx="5348515" cy="4525963"/>
          </a:xfrm>
        </p:spPr>
        <p:txBody>
          <a:bodyPr numCol="1" spcCol="144000"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Two Column content no bullets</a:t>
            </a:r>
          </a:p>
        </p:txBody>
      </p:sp>
    </p:spTree>
    <p:extLst>
      <p:ext uri="{BB962C8B-B14F-4D97-AF65-F5344CB8AC3E}">
        <p14:creationId xmlns:p14="http://schemas.microsoft.com/office/powerpoint/2010/main" val="24045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90872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9600" y="1591584"/>
            <a:ext cx="5306483" cy="4529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48400" y="1591584"/>
            <a:ext cx="5306483" cy="4529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26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90872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0870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440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392" y="6309321"/>
            <a:ext cx="547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70" y="217272"/>
            <a:ext cx="2037600" cy="7627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" y="1378803"/>
            <a:ext cx="10752000" cy="1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76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51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65" r:id="rId12"/>
    <p:sldLayoutId id="2147483666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Georgia" panose="02040502050405020303" pitchFamily="18" charset="0"/>
        <a:buChar char="―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Georgia" panose="02040502050405020303" pitchFamily="18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AU" sz="1800" dirty="0" smtClean="0"/>
              <a:t>13 September, 2016</a:t>
            </a:r>
            <a:endParaRPr lang="en-AU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767332"/>
            <a:ext cx="8544000" cy="126949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Using monte </a:t>
            </a:r>
            <a:r>
              <a:rPr lang="en-US" i="1" dirty="0" err="1"/>
              <a:t>carlo</a:t>
            </a:r>
            <a:r>
              <a:rPr lang="en-US" i="1" dirty="0"/>
              <a:t> simulation for non-standard sample size/power </a:t>
            </a:r>
            <a:r>
              <a:rPr lang="en-US" i="1" dirty="0" smtClean="0"/>
              <a:t>calculation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Prof Michael Jones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94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functions - general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7" name="Rounded Rectangle 6"/>
          <p:cNvSpPr/>
          <p:nvPr/>
        </p:nvSpPr>
        <p:spPr>
          <a:xfrm>
            <a:off x="609599" y="1330814"/>
            <a:ext cx="5692727" cy="3339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Generally involve 5 parameters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Effect size (</a:t>
            </a:r>
            <a:r>
              <a:rPr lang="en-AU" sz="2800" dirty="0" smtClean="0">
                <a:sym typeface="Symbol" charset="2"/>
              </a:rPr>
              <a:t></a:t>
            </a:r>
            <a:r>
              <a:rPr lang="en-US" sz="28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Variance (</a:t>
            </a:r>
            <a:r>
              <a:rPr lang="en-AU" sz="2800" dirty="0" smtClean="0">
                <a:sym typeface="Symbol" charset="2"/>
              </a:rPr>
              <a:t></a:t>
            </a:r>
            <a:r>
              <a:rPr lang="en-US" sz="28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Sample size (n)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Type I rate (</a:t>
            </a:r>
            <a:r>
              <a:rPr lang="en-AU" sz="2800" dirty="0" smtClean="0">
                <a:sym typeface="Symbol" charset="2"/>
              </a:rPr>
              <a:t></a:t>
            </a:r>
            <a:r>
              <a:rPr lang="en-US" sz="28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Type II rate (</a:t>
            </a:r>
            <a:r>
              <a:rPr lang="en-AU" sz="2800" dirty="0" smtClean="0">
                <a:sym typeface="Symbol" charset="2"/>
              </a:rPr>
              <a:t></a:t>
            </a:r>
            <a:r>
              <a:rPr lang="en-US" sz="2800" dirty="0" smtClean="0"/>
              <a:t>) or power (1-</a:t>
            </a:r>
            <a:r>
              <a:rPr lang="en-AU" sz="2800" dirty="0">
                <a:sym typeface="Symbol" charset="2"/>
              </a:rPr>
              <a:t> 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6979138" y="3000643"/>
            <a:ext cx="4978399" cy="338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And we calculate either:</a:t>
            </a:r>
          </a:p>
          <a:p>
            <a:endParaRPr lang="en-US" sz="2800" dirty="0"/>
          </a:p>
          <a:p>
            <a:r>
              <a:rPr lang="en-US" sz="2800" dirty="0" smtClean="0"/>
              <a:t>n = f(</a:t>
            </a:r>
            <a:r>
              <a:rPr lang="en-AU" sz="2800" dirty="0" smtClean="0">
                <a:sym typeface="Symbol" charset="2"/>
              </a:rPr>
              <a:t>, , , </a:t>
            </a:r>
            <a:r>
              <a:rPr lang="en-US" sz="2800" dirty="0"/>
              <a:t>(1-</a:t>
            </a:r>
            <a:r>
              <a:rPr lang="en-AU" sz="2800" dirty="0">
                <a:sym typeface="Symbol" charset="2"/>
              </a:rPr>
              <a:t> </a:t>
            </a:r>
            <a:r>
              <a:rPr lang="en-US" sz="2800" dirty="0" smtClean="0"/>
              <a:t>)), or</a:t>
            </a:r>
          </a:p>
          <a:p>
            <a:endParaRPr lang="en-US" sz="2800" dirty="0" smtClean="0"/>
          </a:p>
          <a:p>
            <a:r>
              <a:rPr lang="en-US" sz="2800" dirty="0"/>
              <a:t>(1-</a:t>
            </a:r>
            <a:r>
              <a:rPr lang="en-AU" sz="2800" dirty="0">
                <a:sym typeface="Symbol" charset="2"/>
              </a:rPr>
              <a:t> 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  <a:r>
              <a:rPr lang="en-US" sz="2800" dirty="0"/>
              <a:t>= f(</a:t>
            </a:r>
            <a:r>
              <a:rPr lang="en-AU" sz="2800" dirty="0">
                <a:sym typeface="Symbol" charset="2"/>
              </a:rPr>
              <a:t>, , </a:t>
            </a:r>
            <a:r>
              <a:rPr lang="en-AU" sz="2800" dirty="0" smtClean="0">
                <a:sym typeface="Symbol" charset="2"/>
              </a:rPr>
              <a:t>, 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4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3249637" y="2082018"/>
            <a:ext cx="5739618" cy="158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Simple cases</a:t>
            </a:r>
            <a:endParaRPr lang="en-US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1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12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264" y="1978474"/>
                <a:ext cx="3207432" cy="840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𝑁</m:t>
                      </m:r>
                      <m:r>
                        <a:rPr lang="en-US" i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0"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4" y="1978474"/>
                <a:ext cx="3207432" cy="8405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3121460"/>
                <a:ext cx="3390314" cy="1536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AU" i="1">
                              <a:effectLst/>
                              <a:latin typeface="Cambria Math" charset="0"/>
                              <a:ea typeface="Calibri" charset="0"/>
                              <a:cs typeface="Times New Roman" charset="0"/>
                            </a:rPr>
                            <m:t>𝑍</m:t>
                          </m:r>
                        </m:e>
                        <m:sub>
                          <m:r>
                            <a:rPr lang="en-AU" i="1">
                              <a:effectLst/>
                              <a:latin typeface="Cambria Math" charset="0"/>
                              <a:ea typeface="Calibri" charset="0"/>
                              <a:cs typeface="Times New Roman" charset="0"/>
                            </a:rPr>
                            <m:t>𝛽</m:t>
                          </m:r>
                        </m:sub>
                      </m:sSub>
                      <m:r>
                        <a:rPr lang="en-AU" i="1">
                          <a:effectLst/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AU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  <m:t>𝛽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AU" i="1">
                              <a:effectLst/>
                              <a:latin typeface="Cambria Math" charset="0"/>
                              <a:ea typeface="Calibri" charset="0"/>
                              <a:cs typeface="Times New Roman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AU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AU" i="1">
                              <a:effectLst/>
                              <a:latin typeface="Cambria Math" charset="0"/>
                              <a:ea typeface="Calibri" charset="0"/>
                              <a:cs typeface="Times New Roman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 charset="0"/>
                                      <a:ea typeface="Calibri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i="1">
                                      <a:effectLst/>
                                      <a:latin typeface="Cambria Math" charset="0"/>
                                      <a:ea typeface="Calibri" charset="0"/>
                                      <a:cs typeface="Times New Roman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AU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 charset="0"/>
                                      <a:ea typeface="Calibri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i="1">
                                      <a:effectLst/>
                                      <a:latin typeface="Cambria Math" charset="0"/>
                                      <a:ea typeface="Calibri" charset="0"/>
                                      <a:cs typeface="Times New Roman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en-AU" i="1">
                              <a:effectLst/>
                              <a:latin typeface="Cambria Math" charset="0"/>
                              <a:ea typeface="Calibri" charset="0"/>
                              <a:cs typeface="Times New Roman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 charset="0"/>
                                      <a:ea typeface="Calibri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i="1">
                                      <a:effectLst/>
                                      <a:latin typeface="Cambria Math" charset="0"/>
                                      <a:ea typeface="Calibri" charset="0"/>
                                      <a:cs typeface="Times New Roman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AU" i="1">
                                  <a:effectLst/>
                                  <a:latin typeface="Cambria Math" charset="0"/>
                                  <a:ea typeface="Calibri" charset="0"/>
                                  <a:cs typeface="Times New Roman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 charset="0"/>
                                      <a:ea typeface="Calibri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i="1">
                                      <a:effectLst/>
                                      <a:latin typeface="Cambria Math" charset="0"/>
                                      <a:ea typeface="Calibri" charset="0"/>
                                      <a:cs typeface="Times New Roman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effectLst/>
                                          <a:latin typeface="Cambria Math" charset="0"/>
                                          <a:ea typeface="Calibri" charset="0"/>
                                          <a:cs typeface="Times New Roman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AU" dirty="0"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 </a:t>
                </a:r>
                <a:endParaRPr lang="en-US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1460"/>
                <a:ext cx="3390314" cy="15365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8553"/>
              </p:ext>
            </p:extLst>
          </p:nvPr>
        </p:nvGraphicFramePr>
        <p:xfrm>
          <a:off x="562707" y="5499915"/>
          <a:ext cx="2331092" cy="41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5" imgW="1346040" imgH="241200" progId="Equation.3">
                  <p:embed/>
                </p:oleObj>
              </mc:Choice>
              <mc:Fallback>
                <p:oleObj name="Equation" r:id="rId5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07" y="5499915"/>
                        <a:ext cx="2331092" cy="417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1306222" y="4789494"/>
            <a:ext cx="998806" cy="379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90314" y="263692"/>
            <a:ext cx="7215196" cy="6186309"/>
            <a:chOff x="3390314" y="263692"/>
            <a:chExt cx="7215196" cy="6186309"/>
          </a:xfrm>
        </p:grpSpPr>
        <p:sp>
          <p:nvSpPr>
            <p:cNvPr id="8" name="Rectangle 7"/>
            <p:cNvSpPr/>
            <p:nvPr/>
          </p:nvSpPr>
          <p:spPr>
            <a:xfrm>
              <a:off x="4509510" y="263692"/>
              <a:ext cx="6096000" cy="61863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. power </a:t>
              </a:r>
              <a:r>
                <a:rPr lang="en-US" dirty="0" err="1">
                  <a:latin typeface="Courier New" charset="0"/>
                  <a:ea typeface="Courier New" charset="0"/>
                  <a:cs typeface="Courier New" charset="0"/>
                </a:rPr>
                <a:t>twomeans</a:t>
              </a:r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 125 140, </a:t>
              </a:r>
              <a:r>
                <a:rPr lang="en-US" dirty="0" err="1">
                  <a:latin typeface="Courier New" charset="0"/>
                  <a:ea typeface="Courier New" charset="0"/>
                  <a:cs typeface="Courier New" charset="0"/>
                </a:rPr>
                <a:t>sd</a:t>
              </a:r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(20)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 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Performing iteration ...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 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Estimated sample sizes for a two-sample means test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t test assuming sd1 = sd2 = </a:t>
              </a:r>
              <a:r>
                <a:rPr lang="en-US" dirty="0" err="1">
                  <a:latin typeface="Courier New" charset="0"/>
                  <a:ea typeface="Courier New" charset="0"/>
                  <a:cs typeface="Courier New" charset="0"/>
                </a:rPr>
                <a:t>sd</a:t>
              </a:r>
              <a:endParaRPr lang="en-US" dirty="0">
                <a:latin typeface="Courier New" charset="0"/>
                <a:ea typeface="Courier New" charset="0"/>
                <a:cs typeface="Courier New" charset="0"/>
              </a:endParaRP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Ho: m2 = m1  versus  Ha: m2 != m1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 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Study parameters: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 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        alpha =    0.0500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        power =    0.8000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        delta =   15.0000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           m1 =  125.0000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           m2 =  140.0000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           </a:t>
              </a:r>
              <a:r>
                <a:rPr lang="en-US" dirty="0" err="1">
                  <a:latin typeface="Courier New" charset="0"/>
                  <a:ea typeface="Courier New" charset="0"/>
                  <a:cs typeface="Courier New" charset="0"/>
                </a:rPr>
                <a:t>sd</a:t>
              </a:r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 =   20.0000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 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Estimated sample sizes: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 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            N =        58</a:t>
              </a:r>
            </a:p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  N per group =        29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390314" y="2342477"/>
              <a:ext cx="858129" cy="4202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06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13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215619" y="400011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. power </a:t>
            </a:r>
            <a:r>
              <a:rPr lang="en-US" dirty="0" err="1">
                <a:latin typeface="Courier New" charset="0"/>
                <a:ea typeface="Calibri" charset="0"/>
                <a:cs typeface="Times New Roman" charset="0"/>
              </a:rPr>
              <a:t>twocorr</a:t>
            </a: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0.5 0.3, power(0.8)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Performing iteration ...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Estimated sample sizes for a two-sample correlations test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Fisher's z test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Ho: r2 = r1  versus  Ha: r2 != r1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Study parameters: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    alpha =    0.0500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    power =    0.8000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    delta =   -0.2000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       r1 =    0.5000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       r2 =    0.3000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Estimated sample sizes: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        N =       554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N per group =       277</a:t>
            </a:r>
            <a:endParaRPr lang="en-US" sz="3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24" y="1508760"/>
            <a:ext cx="3302000" cy="9144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34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14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0" y="111565"/>
            <a:ext cx="8585995" cy="6064152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68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3249637" y="2082018"/>
            <a:ext cx="5739618" cy="158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Less simple cases</a:t>
            </a:r>
            <a:endParaRPr lang="en-US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31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16</a:t>
            </a:fld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18021" y="332322"/>
                <a:ext cx="71348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32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3200" i="0">
                              <a:latin typeface="Cambria Math" charset="0"/>
                            </a:rPr>
                            <m:t>1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AU" sz="32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3200" i="0">
                              <a:latin typeface="Cambria Math" charset="0"/>
                            </a:rPr>
                            <m:t>2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AU" sz="3200" b="0" i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3200" i="0">
                              <a:latin typeface="Cambria Math" charset="0"/>
                            </a:rPr>
                            <m:t>3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21" y="332322"/>
                <a:ext cx="713480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47" y="1545634"/>
            <a:ext cx="6580417" cy="53123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92953" y="2526393"/>
                <a:ext cx="1620268" cy="113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953" y="2526393"/>
                <a:ext cx="1620268" cy="11312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18021" y="2505651"/>
                <a:ext cx="1514897" cy="1172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𝛽</m:t>
                      </m:r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21" y="2505651"/>
                <a:ext cx="1514897" cy="11727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18021" y="4016099"/>
                <a:ext cx="3046155" cy="1322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𝑉</m:t>
                      </m:r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i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21" y="4016099"/>
                <a:ext cx="3046155" cy="13224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75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17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0"/>
            <a:ext cx="7534007" cy="6309321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3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18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23392" y="1343659"/>
            <a:ext cx="1083662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Define a model which specifies H</a:t>
            </a:r>
            <a:r>
              <a:rPr lang="en-US" sz="2400" baseline="-25000" dirty="0" smtClean="0"/>
              <a:t>0</a:t>
            </a:r>
            <a:br>
              <a:rPr lang="en-US" sz="2400" baseline="-25000" dirty="0" smtClean="0"/>
            </a:b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endParaRPr lang="en-US" sz="2400" baseline="-25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Define a model which specifies H</a:t>
            </a:r>
            <a:r>
              <a:rPr lang="en-US" sz="2400" baseline="-25000" dirty="0" smtClean="0"/>
              <a:t>1</a:t>
            </a:r>
            <a:br>
              <a:rPr lang="en-US" sz="2400" baseline="-25000" dirty="0" smtClean="0"/>
            </a:b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endParaRPr lang="en-US" sz="2400" baseline="-25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Generate a sample from a population where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applies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Calculate test statistic/p-value and determine whether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accepted/rejected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Repeat a large number of times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Calculate percentage where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rejected (=1-</a:t>
            </a:r>
            <a:r>
              <a:rPr lang="en-US" sz="2400" dirty="0">
                <a:sym typeface="Symbol" charset="2"/>
              </a:rPr>
              <a:t>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5926" y="1679883"/>
                <a:ext cx="7315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latin typeface="Cambria Math" charset="0"/>
                        </a:rPr>
                        <m:t>(=0)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0">
                              <a:latin typeface="Cambria Math" charset="0"/>
                            </a:rPr>
                            <m:t>1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charset="0"/>
                            </a:rPr>
                            <m:t>(=0)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0">
                              <a:latin typeface="Cambria Math" charset="0"/>
                            </a:rPr>
                            <m:t>2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charset="0"/>
                            </a:rPr>
                            <m:t>(=0)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0">
                              <a:latin typeface="Cambria Math" charset="0"/>
                            </a:rPr>
                            <m:t>3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26" y="1679883"/>
                <a:ext cx="7315200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5926" y="2493463"/>
                <a:ext cx="7315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latin typeface="Cambria Math" charset="0"/>
                        </a:rPr>
                        <m:t>(&gt;0)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0">
                              <a:latin typeface="Cambria Math" charset="0"/>
                            </a:rPr>
                            <m:t>1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&gt;</m:t>
                          </m:r>
                          <m:r>
                            <a:rPr lang="en-AU" sz="2400" i="1">
                              <a:latin typeface="Cambria Math" charset="0"/>
                            </a:rPr>
                            <m:t>0)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0">
                              <a:latin typeface="Cambria Math" charset="0"/>
                            </a:rPr>
                            <m:t>2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&gt;</m:t>
                          </m:r>
                          <m:r>
                            <a:rPr lang="en-AU" sz="2400" i="1">
                              <a:latin typeface="Cambria Math" charset="0"/>
                            </a:rPr>
                            <m:t>0)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0">
                              <a:latin typeface="Cambria Math" charset="0"/>
                            </a:rPr>
                            <m:t>3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26" y="2493463"/>
                <a:ext cx="731520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60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19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23392" y="1416090"/>
            <a:ext cx="93506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clear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drop _all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set 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obs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50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matrix M = 0, 0, 0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matrix V = (1, .2, .2 \ .2, 1, .2 \ .2, .2, 1)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matrix list M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matrix list V</a:t>
            </a:r>
          </a:p>
          <a:p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drawnorm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x1-x3, n(200) 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cov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(V) means(M) clear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gen err=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rnormal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(0,5)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gen y=1.5+1*x1+1.5*x2+2.0*x3+err</a:t>
            </a:r>
          </a:p>
          <a:p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regr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y x1 x2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x3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2174" y="1620800"/>
            <a:ext cx="25046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M[1,3]</a:t>
            </a:r>
            <a:endParaRPr lang="en-US" sz="2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    c1  c2  c3</a:t>
            </a:r>
            <a:endParaRPr lang="en-US" sz="2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r1   0   0   0</a:t>
            </a:r>
            <a:endParaRPr lang="en-US" sz="2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sz="2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. matrix list V</a:t>
            </a:r>
            <a:endParaRPr lang="en-US" sz="2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sz="2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symmetric V[3,3]</a:t>
            </a:r>
            <a:endParaRPr lang="en-US" sz="2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    c1  c2  c3</a:t>
            </a:r>
            <a:endParaRPr lang="en-US" sz="2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r1   1</a:t>
            </a:r>
            <a:endParaRPr lang="en-US" sz="2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r2  .2   1</a:t>
            </a:r>
            <a:endParaRPr lang="en-US" sz="2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Times New Roman" charset="0"/>
              </a:rPr>
              <a:t>r3  .2  .2   1</a:t>
            </a:r>
            <a:endParaRPr lang="en-US" sz="2400" b="1" dirty="0">
              <a:solidFill>
                <a:srgbClr val="0070C0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90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Lay out some context for when sample size/power calculations are important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Describe some simple cases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Describe some more complex problems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Propose a somewhat general solution using monte </a:t>
            </a:r>
            <a:r>
              <a:rPr lang="en-US" sz="2400" dirty="0" err="1" smtClean="0"/>
              <a:t>carlo</a:t>
            </a:r>
            <a:r>
              <a:rPr lang="en-US" sz="2400" dirty="0" smtClean="0"/>
              <a:t> facilities in Stata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4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20</a:t>
            </a:fld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747932" y="1378030"/>
            <a:ext cx="1069613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Source |       SS         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df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MS      Number of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obs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=        50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-------------+----------------------------------   F(3, 46)        =     15.00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Model |  834.631175         3  278.210392 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Prob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&gt; F        =    0.0000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Residual |  853.241807        46  18.5487349   R-squared       =    0.4945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-------------+---------------------------------- 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Adj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R-squared   =    0.4615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Total |  1687.87298        49  34.4463874   Root MSE        =    4.3068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------------------------------------------------------------------------------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   y |    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Coef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.   Std. Err.      t    P&gt;|t|     [95% Conf. Interval]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-------------+----------------------------------------------------------------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  x1 |  -.3935259   .6908725    -0.57  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0.572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-1.78418    .9971283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  x2 |   3.696434   .6629891     5.58  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0.000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2.361906    5.030961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  x3 |   2.687594   .7566116     3.55  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0.001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1.164614    4.210574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_cons |   .4632275   .6132948     0.76   0.454     -.771271    1.697726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------------------------------------------------------------------------------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00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21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623392" y="228825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Repeat 1,000 times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23393" y="704730"/>
            <a:ext cx="85346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capture program drop regsim11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sca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def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</a:t>
            </a:r>
            <a:r>
              <a:rPr lang="en-US" sz="1400" dirty="0" smtClean="0">
                <a:latin typeface="Courier New" charset="0"/>
                <a:ea typeface="Calibri" charset="0"/>
                <a:cs typeface="Times New Roman" charset="0"/>
              </a:rPr>
              <a:t>n=50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program regsim11, </a:t>
            </a:r>
            <a:r>
              <a:rPr lang="en-US" sz="1400" b="1" dirty="0" err="1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rclass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              version 13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              drop _all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              set </a:t>
            </a:r>
            <a:r>
              <a:rPr lang="en-US" sz="1400" b="1" dirty="0" err="1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obs</a:t>
            </a: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50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			  matrix M = 0, 0, 0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			  matrix V = (1, .2, .2 \ .2, 1, .2 \ .2, .2, 1)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			  matrix list M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			  matrix list V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			  </a:t>
            </a:r>
            <a:r>
              <a:rPr lang="en-US" sz="1400" b="1" dirty="0" err="1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drawnorm</a:t>
            </a: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 x1-x3, </a:t>
            </a:r>
            <a:r>
              <a:rPr lang="en-US" sz="1400" b="1" dirty="0" smtClean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n(50</a:t>
            </a: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) </a:t>
            </a:r>
            <a:r>
              <a:rPr lang="en-US" sz="1400" b="1" dirty="0" err="1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cov</a:t>
            </a: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(V) means(M)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			  gen err=</a:t>
            </a:r>
            <a:r>
              <a:rPr lang="en-US" sz="1400" b="1" dirty="0" err="1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rnormal</a:t>
            </a: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(0,5)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			  gen y=1.5+1*x1+1.5*x2+2.0*x3+err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			  </a:t>
            </a:r>
            <a:r>
              <a:rPr lang="en-US" sz="1400" b="1" dirty="0" err="1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regr</a:t>
            </a: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 y x1 x2 x3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              return scalar r2 = e(r2)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end</a:t>
            </a:r>
            <a:endParaRPr lang="en-US" sz="1400" b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set seed 1234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0070C0"/>
                </a:solidFill>
                <a:latin typeface="Courier New" charset="0"/>
                <a:ea typeface="Calibri" charset="0"/>
                <a:cs typeface="Times New Roman" charset="0"/>
              </a:rPr>
              <a:t>simulate _b _se r2=e(r2), reps(1000) </a:t>
            </a:r>
            <a:r>
              <a:rPr lang="en-US" sz="1400" b="1" dirty="0" err="1">
                <a:solidFill>
                  <a:srgbClr val="0070C0"/>
                </a:solidFill>
                <a:latin typeface="Courier New" charset="0"/>
                <a:ea typeface="Calibri" charset="0"/>
                <a:cs typeface="Times New Roman" charset="0"/>
              </a:rPr>
              <a:t>nodots</a:t>
            </a:r>
            <a:r>
              <a:rPr lang="en-US" sz="1400" b="1" dirty="0">
                <a:solidFill>
                  <a:srgbClr val="0070C0"/>
                </a:solidFill>
                <a:latin typeface="Courier New" charset="0"/>
                <a:ea typeface="Calibri" charset="0"/>
                <a:cs typeface="Times New Roman" charset="0"/>
              </a:rPr>
              <a:t>: regsim11</a:t>
            </a:r>
            <a:endParaRPr lang="en-US" sz="1400" b="1" dirty="0">
              <a:solidFill>
                <a:srgbClr val="0070C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gen tb1=_b_x1/_se_x1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gen tb2=_b_x2/_se_x2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gen tb3=_b_x3/_se_x3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gen pb1=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tden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(1,tb1)&lt;0.05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Courier New" charset="0"/>
                <a:ea typeface="Calibri" charset="0"/>
                <a:cs typeface="Times New Roman" charset="0"/>
              </a:rPr>
              <a:t>gen pb2=</a:t>
            </a:r>
            <a:r>
              <a:rPr lang="en-US" sz="1400" dirty="0" err="1" smtClean="0">
                <a:latin typeface="Courier New" charset="0"/>
                <a:ea typeface="Calibri" charset="0"/>
                <a:cs typeface="Times New Roman" charset="0"/>
              </a:rPr>
              <a:t>tden</a:t>
            </a:r>
            <a:r>
              <a:rPr lang="en-US" sz="1400" dirty="0" smtClean="0">
                <a:latin typeface="Courier New" charset="0"/>
                <a:ea typeface="Calibri" charset="0"/>
                <a:cs typeface="Times New Roman" charset="0"/>
              </a:rPr>
              <a:t>(1,tb2)&lt;0.05</a:t>
            </a:r>
            <a:endParaRPr lang="en-US" sz="1400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Courier New" charset="0"/>
                <a:ea typeface="Calibri" charset="0"/>
                <a:cs typeface="Times New Roman" charset="0"/>
              </a:rPr>
              <a:t>gen 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pb3=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tden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(1,tb3)&lt;0.05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su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pb1 pb2 </a:t>
            </a:r>
            <a:r>
              <a:rPr lang="en-US" sz="1400" dirty="0" smtClean="0">
                <a:latin typeface="Courier New" charset="0"/>
                <a:ea typeface="Calibri" charset="0"/>
                <a:cs typeface="Times New Roman" charset="0"/>
              </a:rPr>
              <a:t>pb3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2172" y="5078215"/>
            <a:ext cx="781015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Variable |        </a:t>
            </a:r>
            <a:r>
              <a:rPr lang="en-US" sz="14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Obs</a:t>
            </a:r>
            <a:r>
              <a:rPr lang="en-US" sz="14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  Mean    Std. Dev.       Min        Max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-------------+---------------------------------------------------------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   pb1 |      1,000        .653    .4762539          0          1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   pb2 |      1,000        .949    .2201078          0          1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   pb3 |      1,000           1           0          1          1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86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OFFICE | FACULTY | DEPARTMENT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22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" y="218669"/>
            <a:ext cx="9523567" cy="58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OFFICE | FACULTY | DEPARTMENT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23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122713"/>
            <a:ext cx="10058400" cy="51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24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72" y="73181"/>
            <a:ext cx="8671561" cy="630659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2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25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623392" y="228825"/>
            <a:ext cx="6126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Factorial designed (independent groups) experiment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31971"/>
              </p:ext>
            </p:extLst>
          </p:nvPr>
        </p:nvGraphicFramePr>
        <p:xfrm>
          <a:off x="2610416" y="1776767"/>
          <a:ext cx="5717659" cy="2351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528"/>
                <a:gridCol w="1456234"/>
                <a:gridCol w="1456234"/>
                <a:gridCol w="1354663"/>
              </a:tblGrid>
              <a:tr h="542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Factor B</a:t>
                      </a:r>
                      <a:endParaRPr lang="en-US" sz="3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Factor A</a:t>
                      </a:r>
                      <a:endParaRPr lang="en-US" sz="3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33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sym typeface="Symbol" charset="2"/>
                        </a:rPr>
                        <a:t></a:t>
                      </a:r>
                      <a:r>
                        <a:rPr lang="en-US" sz="2800" baseline="-25000" dirty="0">
                          <a:effectLst/>
                        </a:rPr>
                        <a:t>11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sym typeface="Symbol" charset="2"/>
                        </a:rPr>
                        <a:t></a:t>
                      </a:r>
                      <a:r>
                        <a:rPr lang="en-US" sz="2800" baseline="-25000" dirty="0">
                          <a:effectLst/>
                        </a:rPr>
                        <a:t>12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sym typeface="Symbol" charset="2"/>
                        </a:rPr>
                        <a:t></a:t>
                      </a:r>
                      <a:r>
                        <a:rPr lang="en-US" sz="2800" baseline="-25000">
                          <a:effectLst/>
                        </a:rPr>
                        <a:t>13</a:t>
                      </a:r>
                      <a:endParaRPr lang="en-US" sz="3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33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sym typeface="Symbol" charset="2"/>
                        </a:rPr>
                        <a:t></a:t>
                      </a:r>
                      <a:r>
                        <a:rPr lang="en-US" sz="2800" baseline="-25000">
                          <a:effectLst/>
                        </a:rPr>
                        <a:t>21</a:t>
                      </a:r>
                      <a:endParaRPr lang="en-US" sz="3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sym typeface="Symbol" charset="2"/>
                        </a:rPr>
                        <a:t></a:t>
                      </a:r>
                      <a:r>
                        <a:rPr lang="en-US" sz="2800" baseline="-25000" dirty="0">
                          <a:effectLst/>
                        </a:rPr>
                        <a:t>22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sym typeface="Symbol" charset="2"/>
                        </a:rPr>
                        <a:t></a:t>
                      </a:r>
                      <a:r>
                        <a:rPr lang="en-US" sz="2800" baseline="-25000" dirty="0">
                          <a:effectLst/>
                        </a:rPr>
                        <a:t>23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229394" y="4785116"/>
                <a:ext cx="4479701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𝑖𝑗𝑘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𝛼</m:t>
                      </m:r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𝜃𝛽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𝑖𝑗𝑘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94" y="4785116"/>
                <a:ext cx="4479701" cy="491417"/>
              </a:xfrm>
              <a:prstGeom prst="rect">
                <a:avLst/>
              </a:prstGeom>
              <a:blipFill rotWithShape="0">
                <a:blip r:embed="rId2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104463" y="4841860"/>
            <a:ext cx="647113" cy="491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62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26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0" y="1898362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Examples: Computing sample size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Compute sample size for testing the row effect for a 5%-level test with 80% power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    . power </a:t>
            </a:r>
            <a:r>
              <a:rPr lang="en-US" dirty="0" err="1">
                <a:latin typeface="Courier New" charset="0"/>
                <a:ea typeface="Calibri" charset="0"/>
                <a:cs typeface="Times New Roman" charset="0"/>
              </a:rPr>
              <a:t>twoway</a:t>
            </a: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134 143 91 \ 106 173 145, </a:t>
            </a:r>
            <a:r>
              <a:rPr lang="en-US" dirty="0" err="1">
                <a:latin typeface="Courier New" charset="0"/>
                <a:ea typeface="Calibri" charset="0"/>
                <a:cs typeface="Times New Roman" charset="0"/>
              </a:rPr>
              <a:t>varerror</a:t>
            </a: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(1417)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Compute the required sample size for the test of a column effect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    . power </a:t>
            </a:r>
            <a:r>
              <a:rPr lang="en-US" dirty="0" err="1">
                <a:latin typeface="Courier New" charset="0"/>
                <a:ea typeface="Calibri" charset="0"/>
                <a:cs typeface="Times New Roman" charset="0"/>
              </a:rPr>
              <a:t>twoway</a:t>
            </a: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134 143 91 \ 106 173 145, </a:t>
            </a:r>
            <a:r>
              <a:rPr lang="en-US" dirty="0" err="1">
                <a:latin typeface="Courier New" charset="0"/>
                <a:ea typeface="Calibri" charset="0"/>
                <a:cs typeface="Times New Roman" charset="0"/>
              </a:rPr>
              <a:t>varerror</a:t>
            </a: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(1417) factor(column)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Compute the required sample size for the test of a row-by-column effect</a:t>
            </a:r>
            <a:endParaRPr lang="en-US" sz="3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       . power </a:t>
            </a:r>
            <a:r>
              <a:rPr lang="en-US" dirty="0" err="1">
                <a:latin typeface="Courier New" charset="0"/>
                <a:ea typeface="Calibri" charset="0"/>
                <a:cs typeface="Times New Roman" charset="0"/>
              </a:rPr>
              <a:t>twoway</a:t>
            </a: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 134 143 91 \ 106 173 145, </a:t>
            </a:r>
            <a:r>
              <a:rPr lang="en-US" dirty="0" err="1">
                <a:latin typeface="Courier New" charset="0"/>
                <a:ea typeface="Calibri" charset="0"/>
                <a:cs typeface="Times New Roman" charset="0"/>
              </a:rPr>
              <a:t>varerror</a:t>
            </a: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(1417) factor(</a:t>
            </a:r>
            <a:r>
              <a:rPr lang="en-US" dirty="0" err="1">
                <a:latin typeface="Courier New" charset="0"/>
                <a:ea typeface="Calibri" charset="0"/>
                <a:cs typeface="Times New Roman" charset="0"/>
              </a:rPr>
              <a:t>rowcol</a:t>
            </a:r>
            <a:r>
              <a:rPr lang="en-US" dirty="0">
                <a:latin typeface="Courier New" charset="0"/>
                <a:ea typeface="Calibri" charset="0"/>
                <a:cs typeface="Times New Roman" charset="0"/>
              </a:rPr>
              <a:t>)</a:t>
            </a:r>
            <a:endParaRPr lang="en-US" sz="3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77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27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3304" y="697072"/>
            <a:ext cx="1206539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capture program drop facanovasim1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program facanovasim1,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rclass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             version 13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             drop _all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             set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obs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30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gen id=_n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gen y1=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rnormal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(10,2)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gen y2=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rnormal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(11,2)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gen y3=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rnormal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(12,2)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gen y4=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rnormal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(10,2)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gen y5=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rnormal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(10,2)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gen y6=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rnormal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(10,2)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reshape long y,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i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(id) j(g)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recode g 1/3=0 4/6=1, gen(gender)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recode g 1 4=1 2 5=2 3 6=3, gen(group)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			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anova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y gender group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gender#group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           return scalar f = e(F)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           return scalar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f_int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= e(F_3)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           return scalar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df_int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= e(df_3)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           return scalar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dfm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= e(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df_m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           return scalar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dfe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 = e(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df_r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)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end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set seed 1234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simulate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f_int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=e(F_3)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df_int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=e(df_3) f=e(F)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dfm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=e(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df_m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)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dfe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=e(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df_r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) r2=e(r2), reps(1000) </a:t>
            </a:r>
            <a:r>
              <a:rPr lang="en-US" sz="1400" dirty="0" err="1">
                <a:latin typeface="Courier New" charset="0"/>
                <a:ea typeface="Calibri" charset="0"/>
                <a:cs typeface="Times New Roman" charset="0"/>
              </a:rPr>
              <a:t>nodots</a:t>
            </a:r>
            <a:r>
              <a:rPr lang="en-US" sz="1400" dirty="0">
                <a:latin typeface="Courier New" charset="0"/>
                <a:ea typeface="Calibri" charset="0"/>
                <a:cs typeface="Times New Roman" charset="0"/>
              </a:rPr>
              <a:t>: facanovasim1</a:t>
            </a:r>
            <a:endParaRPr lang="en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160" y="1589650"/>
            <a:ext cx="610936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600" b="1" dirty="0" err="1" smtClean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pintsig</a:t>
            </a:r>
            <a:r>
              <a:rPr lang="en-US" sz="1600" b="1" dirty="0" smtClean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|      Freq.     Percent        Cum.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------------+-----------------------------------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    0 |         44        4.40        4.40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    1 |        956       95.60      100.00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------------+-----------------------------------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Total |      1,000      100.00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38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28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623392" y="228825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Power curves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80" y="716147"/>
            <a:ext cx="7690614" cy="5593174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91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29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623392" y="228825"/>
            <a:ext cx="3831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Repeated measures experiment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41119"/>
              </p:ext>
            </p:extLst>
          </p:nvPr>
        </p:nvGraphicFramePr>
        <p:xfrm>
          <a:off x="3564572" y="1876159"/>
          <a:ext cx="4267131" cy="1718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234"/>
                <a:gridCol w="1456234"/>
                <a:gridCol w="1354663"/>
              </a:tblGrid>
              <a:tr h="54275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Factor </a:t>
                      </a:r>
                      <a:r>
                        <a:rPr lang="en-US" sz="2000" dirty="0" smtClean="0">
                          <a:effectLst/>
                        </a:rPr>
                        <a:t>A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33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sym typeface="Symbol" charset="2"/>
                        </a:rPr>
                        <a:t></a:t>
                      </a:r>
                      <a:r>
                        <a:rPr lang="en-US" sz="2800" baseline="-25000" dirty="0">
                          <a:effectLst/>
                        </a:rPr>
                        <a:t>11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sym typeface="Symbol" charset="2"/>
                        </a:rPr>
                        <a:t></a:t>
                      </a:r>
                      <a:r>
                        <a:rPr lang="en-US" sz="2800" baseline="-25000" dirty="0">
                          <a:effectLst/>
                        </a:rPr>
                        <a:t>12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sym typeface="Symbol" charset="2"/>
                        </a:rPr>
                        <a:t></a:t>
                      </a:r>
                      <a:r>
                        <a:rPr lang="en-US" sz="2800" baseline="-25000" dirty="0">
                          <a:effectLst/>
                        </a:rPr>
                        <a:t>13</a:t>
                      </a:r>
                      <a:endParaRPr lang="en-US" sz="3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352002" y="4225729"/>
                <a:ext cx="44797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𝑖𝑘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𝛼</m:t>
                      </m:r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002" y="4225729"/>
                <a:ext cx="447970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5677630" y="4282440"/>
            <a:ext cx="441987" cy="4061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88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3249637" y="2082018"/>
            <a:ext cx="5739618" cy="158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Context</a:t>
            </a:r>
            <a:endParaRPr lang="en-US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7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30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370449" y="1659213"/>
            <a:ext cx="112119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Examples: Computing sample size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Calculate the sample size necessary to reject the null hypothesis that there is no main effect of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treatment and no interaction between treatment and time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. power repeated 145 135 130\145 130 120,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covmat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(225 158 158\158 225 158\158 158 225)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Specify the data of the last analysis as matrices; compute the sample size required to detect an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interaction between treatment and time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. matrix M = (145,135,130\145,130,120)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. matrix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cov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= (225,158,158\158,225,158\158,158,225)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. power repeated M,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covmat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cov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 factor(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bwithin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Repeat the last example specifying the error variance and repeated </a:t>
            </a:r>
            <a:r>
              <a:rPr lang="en-US" sz="1400" dirty="0"/>
              <a:t>measures correlation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. power repeated M,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varerr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(225)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corr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(0.7) factor(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bwithin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87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31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3304" y="305574"/>
            <a:ext cx="120653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capture program drop regsim11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sca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n=10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program regsim11,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rclass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      version 13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      drop _all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      set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obs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10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  matrix M = 0, 0.25, 0.5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  matrix V = (1, .2, .2 \ .2, 1, .2 \ .2, .2, 1)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  matrix list M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  matrix list V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  gen id=_n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 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drawnorm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y1-y3, n(10)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cov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(V) means(M)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reshape long y,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(id) j(group)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anova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y group id, repeated(group)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    return scalar f = e(F_1)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    return scalar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dfm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= e(df_1)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    return scalar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dfe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= e(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df_r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end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set seed 1234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simulate f=e(F_1)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dfm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=e(df_1)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dfe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=e(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df_r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 r2=e(r2), reps(1000)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nodots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: regsim11</a:t>
            </a:r>
          </a:p>
          <a:p>
            <a:pPr>
              <a:spcAft>
                <a:spcPts val="0"/>
              </a:spcAft>
            </a:pPr>
            <a:endParaRPr lang="en-US" dirty="0">
              <a:effectLst/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6227" y="4182508"/>
            <a:ext cx="6109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pintsig</a:t>
            </a:r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|      Freq.     Percent        Cum.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------------+-----------------------------------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    0 |        799       79.90       79.90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    1 |        201       20.10      100.00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------------+-----------------------------------</a:t>
            </a:r>
          </a:p>
          <a:p>
            <a:r>
              <a:rPr lang="en-US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Total |      1,000      100.00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3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32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623392" y="228825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Power curves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80" y="769736"/>
            <a:ext cx="7423328" cy="5398784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8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are numerous approaches to prospective sample size determination, analytic and simulation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Some make more sense than others in particular situations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In more complex cases simulation that specifies a model satisfying the null hypothesis offers a tangible, readily specified approach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33</a:t>
            </a:fld>
            <a:endParaRPr lang="en-A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34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Purpose of sample size/power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900332" y="1617784"/>
            <a:ext cx="6611816" cy="1856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/>
              <a:t>Prospective</a:t>
            </a:r>
          </a:p>
          <a:p>
            <a:r>
              <a:rPr lang="en-US" dirty="0" smtClean="0"/>
              <a:t>Design stage</a:t>
            </a:r>
          </a:p>
          <a:p>
            <a:r>
              <a:rPr lang="en-US" dirty="0" smtClean="0"/>
              <a:t>Maximize probability of rejecting H</a:t>
            </a:r>
            <a:r>
              <a:rPr lang="en-US" baseline="-25000" dirty="0" smtClean="0"/>
              <a:t>0</a:t>
            </a:r>
            <a:r>
              <a:rPr lang="en-US" dirty="0" smtClean="0"/>
              <a:t> when false</a:t>
            </a:r>
          </a:p>
          <a:p>
            <a:r>
              <a:rPr lang="en-US" dirty="0" smtClean="0"/>
              <a:t>Ethical considerations</a:t>
            </a:r>
          </a:p>
          <a:p>
            <a:r>
              <a:rPr lang="en-US" dirty="0" smtClean="0"/>
              <a:t>How large a sample should I recruit ?</a:t>
            </a:r>
          </a:p>
          <a:p>
            <a:r>
              <a:rPr lang="en-US" dirty="0" smtClean="0"/>
              <a:t>Other design considerations, such as measurement choice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67089" y="4063218"/>
            <a:ext cx="6611816" cy="1856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/>
              <a:t>Retrospective</a:t>
            </a:r>
          </a:p>
          <a:p>
            <a:r>
              <a:rPr lang="en-US" dirty="0" smtClean="0"/>
              <a:t>Analysis stage</a:t>
            </a:r>
          </a:p>
          <a:p>
            <a:r>
              <a:rPr lang="en-US" dirty="0" smtClean="0"/>
              <a:t>What was the probability of rejecting H</a:t>
            </a:r>
            <a:r>
              <a:rPr lang="en-US" baseline="-25000" dirty="0" smtClean="0"/>
              <a:t>0</a:t>
            </a:r>
            <a:r>
              <a:rPr lang="en-US" dirty="0" smtClean="0"/>
              <a:t> if false</a:t>
            </a:r>
          </a:p>
          <a:p>
            <a:r>
              <a:rPr lang="en-US" dirty="0" smtClean="0"/>
              <a:t>Qualification of interpretation of a non-sig hypothesis test</a:t>
            </a:r>
          </a:p>
          <a:p>
            <a:r>
              <a:rPr lang="en-US" dirty="0" smtClean="0"/>
              <a:t>What was the power of my test ?</a:t>
            </a:r>
          </a:p>
          <a:p>
            <a:r>
              <a:rPr lang="en-US" dirty="0" smtClean="0"/>
              <a:t>Fixed sample size available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89993"/>
            <a:ext cx="5376597" cy="365125"/>
          </a:xfrm>
        </p:spPr>
        <p:txBody>
          <a:bodyPr/>
          <a:lstStyle/>
          <a:p>
            <a:r>
              <a:rPr lang="en-AU" dirty="0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75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591" y="260500"/>
            <a:ext cx="6324553" cy="1268760"/>
          </a:xfrm>
        </p:spPr>
        <p:txBody>
          <a:bodyPr>
            <a:normAutofit/>
          </a:bodyPr>
          <a:lstStyle/>
          <a:p>
            <a:r>
              <a:rPr lang="en-US" dirty="0" smtClean="0"/>
              <a:t>Let’s revisit hypothesis test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085" y="4028192"/>
            <a:ext cx="8229600" cy="1753630"/>
          </a:xfrm>
        </p:spPr>
        <p:txBody>
          <a:bodyPr>
            <a:normAutofit/>
          </a:bodyPr>
          <a:lstStyle/>
          <a:p>
            <a:r>
              <a:rPr lang="en-US" dirty="0" smtClean="0"/>
              <a:t>We accept or reject an hypothesis based on what we know from a </a:t>
            </a:r>
            <a:r>
              <a:rPr lang="en-US" i="1" dirty="0" smtClean="0"/>
              <a:t>sample</a:t>
            </a:r>
            <a:r>
              <a:rPr lang="en-US" dirty="0" smtClean="0"/>
              <a:t> but want to make inference about the state of play in a </a:t>
            </a:r>
            <a:r>
              <a:rPr lang="en-US" i="1" dirty="0" smtClean="0"/>
              <a:t>population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If our conclusion (accept or reject H</a:t>
            </a:r>
            <a:r>
              <a:rPr lang="en-US" baseline="-25000" dirty="0" smtClean="0"/>
              <a:t>0</a:t>
            </a:r>
            <a:r>
              <a:rPr lang="en-US" dirty="0" smtClean="0"/>
              <a:t>) agrees with the (unseen) population then we are correct but otherwise we have made an </a:t>
            </a:r>
            <a:r>
              <a:rPr lang="en-US" i="1" dirty="0" smtClean="0"/>
              <a:t>error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47442"/>
              </p:ext>
            </p:extLst>
          </p:nvPr>
        </p:nvGraphicFramePr>
        <p:xfrm>
          <a:off x="2469133" y="2028912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726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 of 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 population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False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State of H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in 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II 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False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I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>
          <a:xfrm>
            <a:off x="609600" y="6389993"/>
            <a:ext cx="5376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65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2852"/>
            <a:ext cx="7643834" cy="1000132"/>
          </a:xfrm>
        </p:spPr>
        <p:txBody>
          <a:bodyPr>
            <a:noAutofit/>
          </a:bodyPr>
          <a:lstStyle/>
          <a:p>
            <a:r>
              <a:rPr lang="en-US" dirty="0"/>
              <a:t>A hypothetical example:</a:t>
            </a:r>
            <a:br>
              <a:rPr lang="en-US" dirty="0"/>
            </a:br>
            <a:r>
              <a:rPr lang="en-US" sz="2400" dirty="0"/>
              <a:t>influence of emotional intelligence on Psych </a:t>
            </a:r>
            <a:r>
              <a:rPr lang="en-US" sz="2400" dirty="0" err="1"/>
              <a:t>QoL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68865"/>
          </a:xfrm>
        </p:spPr>
        <p:txBody>
          <a:bodyPr/>
          <a:lstStyle/>
          <a:p>
            <a:r>
              <a:rPr lang="en-US" sz="2800" dirty="0"/>
              <a:t>From a larger sample of individuals on whom we had emotional intelligence scores (</a:t>
            </a:r>
            <a:r>
              <a:rPr lang="en-US" sz="2800" dirty="0" err="1"/>
              <a:t>TeiQue</a:t>
            </a:r>
            <a:r>
              <a:rPr lang="en-US" sz="2800" dirty="0"/>
              <a:t>) we randomly selected n=10 with low EI scores and n=10 with high EI scores and asked them to complete a psychological </a:t>
            </a:r>
            <a:r>
              <a:rPr lang="en-US" sz="2800" dirty="0" err="1"/>
              <a:t>QoL</a:t>
            </a:r>
            <a:r>
              <a:rPr lang="en-US" sz="2800" dirty="0"/>
              <a:t> scale (WHO)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We then compared </a:t>
            </a:r>
            <a:r>
              <a:rPr lang="en-US" sz="2800" dirty="0" err="1"/>
              <a:t>QoL</a:t>
            </a:r>
            <a:r>
              <a:rPr lang="en-US" sz="2800" dirty="0"/>
              <a:t>-Psych between the EI groups with low and high scores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609600" y="6389993"/>
            <a:ext cx="5376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29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043758" cy="1071546"/>
          </a:xfrm>
        </p:spPr>
        <p:txBody>
          <a:bodyPr/>
          <a:lstStyle/>
          <a:p>
            <a:r>
              <a:rPr lang="en-US" dirty="0" smtClean="0"/>
              <a:t>Our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60198"/>
            <a:ext cx="8229600" cy="13978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p=0.1 </a:t>
            </a:r>
            <a:r>
              <a:rPr lang="en-US" sz="2400" dirty="0"/>
              <a:t>therefore accept H</a:t>
            </a:r>
            <a:r>
              <a:rPr lang="en-US" sz="2400" baseline="-25000" dirty="0"/>
              <a:t>0</a:t>
            </a:r>
            <a:r>
              <a:rPr lang="en-US" sz="2400" dirty="0"/>
              <a:t> and conclude that psych </a:t>
            </a:r>
            <a:r>
              <a:rPr lang="en-US" sz="2400" dirty="0" err="1"/>
              <a:t>QoL</a:t>
            </a:r>
            <a:r>
              <a:rPr lang="en-US" sz="2400" dirty="0"/>
              <a:t> does not differ between individuals with high and low EI scores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4228" y="535773"/>
            <a:ext cx="1008653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. </a:t>
            </a:r>
            <a:r>
              <a:rPr lang="en-US" sz="1600" dirty="0" err="1">
                <a:latin typeface="Courier New" charset="0"/>
                <a:ea typeface="Calibri" charset="0"/>
                <a:cs typeface="Times New Roman" charset="0"/>
              </a:rPr>
              <a:t>ttest</a:t>
            </a: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 </a:t>
            </a:r>
            <a:r>
              <a:rPr lang="en-US" sz="1600" dirty="0" err="1">
                <a:latin typeface="Courier New" charset="0"/>
                <a:ea typeface="Calibri" charset="0"/>
                <a:cs typeface="Times New Roman" charset="0"/>
              </a:rPr>
              <a:t>psychqol</a:t>
            </a: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, by(group)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Two-sample t test with equal variances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------------------------------------------------------------------------------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   Group |     </a:t>
            </a:r>
            <a:r>
              <a:rPr lang="en-US" sz="1600" dirty="0" err="1">
                <a:latin typeface="Courier New" charset="0"/>
                <a:ea typeface="Calibri" charset="0"/>
                <a:cs typeface="Times New Roman" charset="0"/>
              </a:rPr>
              <a:t>Obs</a:t>
            </a: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        Mean    Std. Err.   Std. Dev.   [95% Conf. Interval]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---------+--------------------------------------------------------------------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     Low |      10    119.3839     7.70726     24.3725    101.9488    136.8189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    High |      10    136.4704    6.525548    20.63559    121.7086    151.2322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---------+--------------------------------------------------------------------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combined |      20    127.9271    5.291095     23.6625    116.8527    139.0015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---------+--------------------------------------------------------------------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    diff |           -17.08651    10.09874               -38.30319    4.130162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------------------------------------------------------------------------------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    diff = mean(Low) - mean(High)                                 t =  -1.6919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Ho: diff = 0                                     degrees of freedom =       18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    Ha: diff &lt; 0                 Ha: diff != 0                 Ha: diff &gt; 0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 </a:t>
            </a:r>
            <a:r>
              <a:rPr lang="en-US" sz="1600" dirty="0" err="1">
                <a:latin typeface="Courier New" charset="0"/>
                <a:ea typeface="Calibri" charset="0"/>
                <a:cs typeface="Times New Roman" charset="0"/>
              </a:rPr>
              <a:t>Pr</a:t>
            </a: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(T &lt; t) = 0.0539         </a:t>
            </a:r>
            <a:r>
              <a:rPr lang="en-US" sz="1600" dirty="0" err="1">
                <a:latin typeface="Courier New" charset="0"/>
                <a:ea typeface="Calibri" charset="0"/>
                <a:cs typeface="Times New Roman" charset="0"/>
              </a:rPr>
              <a:t>Pr</a:t>
            </a: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(|T| &gt; |t|) =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alibri" charset="0"/>
                <a:cs typeface="Times New Roman" charset="0"/>
              </a:rPr>
              <a:t>0.1079</a:t>
            </a: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          </a:t>
            </a:r>
            <a:r>
              <a:rPr lang="en-US" sz="1600" dirty="0" err="1">
                <a:latin typeface="Courier New" charset="0"/>
                <a:ea typeface="Calibri" charset="0"/>
                <a:cs typeface="Times New Roman" charset="0"/>
              </a:rPr>
              <a:t>Pr</a:t>
            </a: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(T &gt; t) = 0.9461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urier New" charset="0"/>
                <a:ea typeface="Calibri" charset="0"/>
                <a:cs typeface="Times New Roman" charset="0"/>
              </a:rPr>
              <a:t> </a:t>
            </a:r>
            <a:endParaRPr lang="en-US" sz="28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09600" y="6389993"/>
            <a:ext cx="5376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33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28670"/>
          </a:xfrm>
        </p:spPr>
        <p:txBody>
          <a:bodyPr/>
          <a:lstStyle/>
          <a:p>
            <a:r>
              <a:rPr lang="en-US" dirty="0" smtClean="0"/>
              <a:t>But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55" y="1512683"/>
            <a:ext cx="10058399" cy="402999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Cohen’s </a:t>
            </a:r>
            <a:r>
              <a:rPr lang="en-US" sz="2400" i="1" dirty="0" smtClean="0"/>
              <a:t>d</a:t>
            </a:r>
            <a:r>
              <a:rPr lang="en-US" sz="2400" dirty="0" smtClean="0"/>
              <a:t> is defined as: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i="1" dirty="0"/>
              <a:t>d </a:t>
            </a:r>
            <a:r>
              <a:rPr lang="en-US" sz="2400" dirty="0" smtClean="0"/>
              <a:t>=-17.1/23.7=-0.72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/>
              <a:t> d </a:t>
            </a:r>
            <a:r>
              <a:rPr lang="en-US" sz="2400" dirty="0" smtClean="0"/>
              <a:t>&gt;0.8 is considered a large effect size and &gt;0.6 is medium but we have accepted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endParaRPr lang="en-US" sz="240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13039"/>
              </p:ext>
            </p:extLst>
          </p:nvPr>
        </p:nvGraphicFramePr>
        <p:xfrm>
          <a:off x="1153478" y="1977863"/>
          <a:ext cx="2290098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3" imgW="838080" imgH="444240" progId="Equation.3">
                  <p:embed/>
                </p:oleObj>
              </mc:Choice>
              <mc:Fallback>
                <p:oleObj name="Equation" r:id="rId3" imgW="838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478" y="1977863"/>
                        <a:ext cx="2290098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609600" y="6389993"/>
            <a:ext cx="5376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4806"/>
              </p:ext>
            </p:extLst>
          </p:nvPr>
        </p:nvGraphicFramePr>
        <p:xfrm>
          <a:off x="3935761" y="1743728"/>
          <a:ext cx="2192597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3" imgW="1066680" imgH="660240" progId="Equation.3">
                  <p:embed/>
                </p:oleObj>
              </mc:Choice>
              <mc:Fallback>
                <p:oleObj name="Equation" r:id="rId3" imgW="1066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761" y="1743728"/>
                        <a:ext cx="2192597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6712"/>
          </a:xfrm>
        </p:spPr>
        <p:txBody>
          <a:bodyPr/>
          <a:lstStyle/>
          <a:p>
            <a:r>
              <a:rPr lang="en-US" dirty="0" smtClean="0"/>
              <a:t>The p-value deconstructed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264008"/>
            <a:ext cx="8229600" cy="2460349"/>
          </a:xfrm>
        </p:spPr>
        <p:txBody>
          <a:bodyPr>
            <a:normAutofit/>
          </a:bodyPr>
          <a:lstStyle/>
          <a:p>
            <a:r>
              <a:rPr lang="en-US" dirty="0" smtClean="0"/>
              <a:t>Our t-value will be large if the unstandardized effect size is large, the pooled SD is small 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H</a:t>
            </a:r>
            <a:r>
              <a:rPr lang="en-US" dirty="0" smtClean="0"/>
              <a:t> and/or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L</a:t>
            </a:r>
            <a:r>
              <a:rPr lang="en-US" dirty="0" smtClean="0"/>
              <a:t> are large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the unstandardized effect size is large enough to be scientifically or clinically interesting then we can enhance the probability of rejecting H</a:t>
            </a:r>
            <a:r>
              <a:rPr lang="en-US" baseline="-25000" dirty="0" smtClean="0"/>
              <a:t>0</a:t>
            </a:r>
            <a:r>
              <a:rPr lang="en-US" dirty="0" smtClean="0"/>
              <a:t> by decreasing the pooled SD and/or increasing our sample size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probability of rejecting H</a:t>
            </a:r>
            <a:r>
              <a:rPr lang="en-US" baseline="-25000" dirty="0" smtClean="0"/>
              <a:t>0</a:t>
            </a:r>
            <a:r>
              <a:rPr lang="en-US" dirty="0" smtClean="0"/>
              <a:t> is the ‘power’ of the test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1545" y="195975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t-statistic: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151705" y="2159910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31504" y="3255897"/>
            <a:ext cx="860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what the p-value measures is how likely we are to observe a t-statistic as large as we have if H</a:t>
            </a:r>
            <a:r>
              <a:rPr lang="en-US" baseline="-25000" dirty="0"/>
              <a:t>0</a:t>
            </a:r>
            <a:r>
              <a:rPr lang="en-US" dirty="0"/>
              <a:t> is true in the population.</a:t>
            </a:r>
          </a:p>
        </p:txBody>
      </p:sp>
      <p:sp>
        <p:nvSpPr>
          <p:cNvPr id="11" name="Oval 10"/>
          <p:cNvSpPr/>
          <p:nvPr/>
        </p:nvSpPr>
        <p:spPr>
          <a:xfrm>
            <a:off x="4651507" y="1785670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365755" y="2159910"/>
            <a:ext cx="1785950" cy="9286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23342" y="144553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</a:t>
            </a:r>
            <a:r>
              <a:rPr lang="en-US" dirty="0" err="1"/>
              <a:t>unstandardized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effect size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5937391" y="1768696"/>
            <a:ext cx="1785950" cy="248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23341" y="2445663"/>
            <a:ext cx="221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 of the difference</a:t>
            </a:r>
            <a:br>
              <a:rPr lang="en-US" dirty="0"/>
            </a:br>
            <a:r>
              <a:rPr lang="en-US" dirty="0"/>
              <a:t>in means</a:t>
            </a:r>
          </a:p>
        </p:txBody>
      </p:sp>
      <p:cxnSp>
        <p:nvCxnSpPr>
          <p:cNvPr id="18" name="Straight Arrow Connector 17"/>
          <p:cNvCxnSpPr>
            <a:stCxn id="16" idx="1"/>
            <a:endCxn id="12" idx="3"/>
          </p:cNvCxnSpPr>
          <p:nvPr/>
        </p:nvCxnSpPr>
        <p:spPr>
          <a:xfrm flipH="1" flipV="1">
            <a:off x="6151705" y="2624258"/>
            <a:ext cx="1571636" cy="1445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269449"/>
              </p:ext>
            </p:extLst>
          </p:nvPr>
        </p:nvGraphicFramePr>
        <p:xfrm>
          <a:off x="6903423" y="2058976"/>
          <a:ext cx="1768091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5" imgW="838080" imgH="203040" progId="Equation.3">
                  <p:embed/>
                </p:oleObj>
              </mc:Choice>
              <mc:Fallback>
                <p:oleObj name="Equation" r:id="rId5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423" y="2058976"/>
                        <a:ext cx="1768091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ooter Placeholder 3"/>
          <p:cNvSpPr txBox="1">
            <a:spLocks/>
          </p:cNvSpPr>
          <p:nvPr/>
        </p:nvSpPr>
        <p:spPr>
          <a:xfrm>
            <a:off x="609600" y="6389993"/>
            <a:ext cx="5376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78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6" grpId="0"/>
    </p:bldLst>
  </p:timing>
</p:sld>
</file>

<file path=ppt/theme/theme1.xml><?xml version="1.0" encoding="utf-8"?>
<a:theme xmlns:a="http://schemas.openxmlformats.org/drawingml/2006/main" name="MAC UNI BASIC_Round 1 Draft for feedback">
  <a:themeElements>
    <a:clrScheme name="MQU Colours">
      <a:dk1>
        <a:sysClr val="windowText" lastClr="000000"/>
      </a:dk1>
      <a:lt1>
        <a:sysClr val="window" lastClr="FFFFFF"/>
      </a:lt1>
      <a:dk2>
        <a:srgbClr val="D6D2C4"/>
      </a:dk2>
      <a:lt2>
        <a:srgbClr val="E6E4DC"/>
      </a:lt2>
      <a:accent1>
        <a:srgbClr val="A6192E"/>
      </a:accent1>
      <a:accent2>
        <a:srgbClr val="76232F"/>
      </a:accent2>
      <a:accent3>
        <a:srgbClr val="D6001C"/>
      </a:accent3>
      <a:accent4>
        <a:srgbClr val="C6007E"/>
      </a:accent4>
      <a:accent5>
        <a:srgbClr val="80225F"/>
      </a:accent5>
      <a:accent6>
        <a:srgbClr val="373A36"/>
      </a:accent6>
      <a:hlink>
        <a:srgbClr val="A6192E"/>
      </a:hlink>
      <a:folHlink>
        <a:srgbClr val="954F72"/>
      </a:folHlink>
    </a:clrScheme>
    <a:fontScheme name="MQ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BA232C6-A5C1-47B9-8A28-464167D16A10}" vid="{FDACC145-6D33-49F9-BAB5-402643AB0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MQ PowerPoint 16x9 template</Template>
  <TotalTime>356</TotalTime>
  <Words>836</Words>
  <Application>Microsoft Macintosh PowerPoint</Application>
  <PresentationFormat>Widescreen</PresentationFormat>
  <Paragraphs>383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Calibri</vt:lpstr>
      <vt:lpstr>Cambria Math</vt:lpstr>
      <vt:lpstr>Courier New</vt:lpstr>
      <vt:lpstr>Georgia</vt:lpstr>
      <vt:lpstr>Symbol</vt:lpstr>
      <vt:lpstr>Times New Roman</vt:lpstr>
      <vt:lpstr>Wingdings</vt:lpstr>
      <vt:lpstr>Arial</vt:lpstr>
      <vt:lpstr>MAC UNI BASIC_Round 1 Draft for feedback</vt:lpstr>
      <vt:lpstr>Equation</vt:lpstr>
      <vt:lpstr>Using monte carlo simulation for non-standard sample size/power calculation  Prof Michael Jones</vt:lpstr>
      <vt:lpstr>Aims of the presentation</vt:lpstr>
      <vt:lpstr>PowerPoint Presentation</vt:lpstr>
      <vt:lpstr>Purpose of sample size/power</vt:lpstr>
      <vt:lpstr>Let’s revisit hypothesis test principles</vt:lpstr>
      <vt:lpstr>A hypothetical example: influence of emotional intelligence on Psych QoL</vt:lpstr>
      <vt:lpstr>Our findings</vt:lpstr>
      <vt:lpstr>But …</vt:lpstr>
      <vt:lpstr>The p-value deconstructed</vt:lpstr>
      <vt:lpstr>Power functions -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monte carlo simulation for non-standard sample size/power calculation</dc:title>
  <dc:creator>Mike Jones</dc:creator>
  <cp:lastModifiedBy>Mike Jones</cp:lastModifiedBy>
  <cp:revision>56</cp:revision>
  <dcterms:created xsi:type="dcterms:W3CDTF">2016-09-08T14:07:52Z</dcterms:created>
  <dcterms:modified xsi:type="dcterms:W3CDTF">2016-09-12T15:58:17Z</dcterms:modified>
</cp:coreProperties>
</file>