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57" r:id="rId3"/>
    <p:sldId id="264" r:id="rId4"/>
    <p:sldId id="265" r:id="rId5"/>
    <p:sldId id="266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4" r:id="rId18"/>
    <p:sldId id="287" r:id="rId19"/>
    <p:sldId id="288" r:id="rId20"/>
    <p:sldId id="289" r:id="rId21"/>
    <p:sldId id="290" r:id="rId22"/>
    <p:sldId id="291" r:id="rId23"/>
    <p:sldId id="292" r:id="rId24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 smtClean="0"/>
              <a:t>4.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B8DA-EF27-4FC4-ABB6-17571EC5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223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 smtClean="0"/>
              <a:t>4. april 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FD571-55D6-4E14-9A7F-12DC6688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20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D571-55D6-4E14-9A7F-12DC66888AE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 for Folkesundhed, AU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Henrik Støvring (stovring@biostat.au.dk)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a-DK" smtClean="0"/>
              <a:t>4.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8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70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7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8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7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2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895E-4820-45BC-BCBE-0446E9F98A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8A1A-D973-4329-A8E3-09723D264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3969-8663-46AF-947D-0D1641A5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25FC-FC7D-4730-8D72-ADACB42BD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a-journal.com/article.html?article=st0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i.dk/English/RandD/Research%20areas/Epidemiology/DNBC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2098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3D85"/>
                </a:solidFill>
              </a:rPr>
              <a:t>Stata as a numerical tool for </a:t>
            </a:r>
            <a:r>
              <a:rPr lang="en-US" sz="3600" dirty="0" smtClean="0">
                <a:solidFill>
                  <a:srgbClr val="003D85"/>
                </a:solidFill>
              </a:rPr>
              <a:t/>
            </a:r>
            <a:br>
              <a:rPr lang="en-US" sz="3600" dirty="0" smtClean="0">
                <a:solidFill>
                  <a:srgbClr val="003D85"/>
                </a:solidFill>
              </a:rPr>
            </a:br>
            <a:r>
              <a:rPr lang="en-US" sz="3600" dirty="0" smtClean="0">
                <a:solidFill>
                  <a:srgbClr val="003D85"/>
                </a:solidFill>
              </a:rPr>
              <a:t>scientific </a:t>
            </a:r>
            <a:r>
              <a:rPr lang="en-US" sz="3600" dirty="0">
                <a:solidFill>
                  <a:srgbClr val="003D85"/>
                </a:solidFill>
              </a:rPr>
              <a:t>thought experiments: </a:t>
            </a:r>
            <a:r>
              <a:rPr lang="en-US" sz="3600" dirty="0" smtClean="0">
                <a:solidFill>
                  <a:srgbClr val="003D85"/>
                </a:solidFill>
              </a:rPr>
              <a:t/>
            </a:r>
            <a:br>
              <a:rPr lang="en-US" sz="3600" dirty="0" smtClean="0">
                <a:solidFill>
                  <a:srgbClr val="003D85"/>
                </a:solidFill>
              </a:rPr>
            </a:br>
            <a:r>
              <a:rPr lang="en-US" sz="3600" dirty="0" smtClean="0">
                <a:solidFill>
                  <a:srgbClr val="003D85"/>
                </a:solidFill>
              </a:rPr>
              <a:t>A </a:t>
            </a:r>
            <a:r>
              <a:rPr lang="en-US" sz="3600" dirty="0">
                <a:solidFill>
                  <a:srgbClr val="003D85"/>
                </a:solidFill>
              </a:rPr>
              <a:t>tutorial with worked </a:t>
            </a:r>
            <a:r>
              <a:rPr lang="en-US" sz="3600" dirty="0" smtClean="0">
                <a:solidFill>
                  <a:srgbClr val="003D85"/>
                </a:solidFill>
              </a:rPr>
              <a:t>examples</a:t>
            </a:r>
            <a:endParaRPr lang="en-US" sz="2800" dirty="0" smtClean="0">
              <a:solidFill>
                <a:srgbClr val="003D85"/>
              </a:solidFill>
            </a:endParaRPr>
          </a:p>
          <a:p>
            <a:pPr lvl="0" algn="ctr"/>
            <a:endParaRPr lang="en-US" sz="2400" dirty="0" smtClean="0">
              <a:solidFill>
                <a:srgbClr val="000026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000026"/>
                </a:solidFill>
              </a:rPr>
              <a:t>September 5, </a:t>
            </a:r>
            <a:r>
              <a:rPr lang="en-US" sz="2400" dirty="0" smtClean="0">
                <a:solidFill>
                  <a:srgbClr val="000026"/>
                </a:solidFill>
              </a:rPr>
              <a:t>2014 - Aarhus</a:t>
            </a:r>
            <a:r>
              <a:rPr lang="en-US" sz="2400" dirty="0" smtClean="0">
                <a:solidFill>
                  <a:srgbClr val="003D85"/>
                </a:solidFill>
              </a:rPr>
              <a:t/>
            </a:r>
            <a:br>
              <a:rPr lang="en-US" sz="2400" dirty="0" smtClean="0">
                <a:solidFill>
                  <a:srgbClr val="003D85"/>
                </a:solidFill>
              </a:rPr>
            </a:br>
            <a:endParaRPr lang="en-US" sz="2400" dirty="0" smtClean="0">
              <a:solidFill>
                <a:srgbClr val="003D85"/>
              </a:solidFill>
            </a:endParaRPr>
          </a:p>
          <a:p>
            <a:pPr lvl="0" algn="ctr"/>
            <a:r>
              <a:rPr lang="en-US" sz="3600" dirty="0" smtClean="0">
                <a:solidFill>
                  <a:srgbClr val="003D85"/>
                </a:solidFill>
              </a:rPr>
              <a:t>Henrik </a:t>
            </a:r>
            <a:r>
              <a:rPr lang="en-US" sz="3600" dirty="0" smtClean="0">
                <a:solidFill>
                  <a:srgbClr val="003D85"/>
                </a:solidFill>
              </a:rPr>
              <a:t>Støvring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Case I: Does dichotomizing an exposure at higher values </a:t>
            </a:r>
            <a:r>
              <a:rPr lang="en-US" sz="3200" b="1" i="1" dirty="0" smtClean="0">
                <a:solidFill>
                  <a:srgbClr val="003D85"/>
                </a:solidFill>
              </a:rPr>
              <a:t>always</a:t>
            </a:r>
            <a:r>
              <a:rPr lang="en-US" sz="3200" dirty="0" smtClean="0">
                <a:solidFill>
                  <a:srgbClr val="003D85"/>
                </a:solidFill>
              </a:rPr>
              <a:t> lead to higher effect estimates?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Background:</a:t>
            </a:r>
            <a:br>
              <a:rPr lang="en-US" sz="2400" dirty="0" smtClean="0"/>
            </a:br>
            <a:r>
              <a:rPr lang="en-US" sz="2400" dirty="0" smtClean="0"/>
              <a:t>- Binge drinking defined in LDPS as 5+ drinks at a single occasion</a:t>
            </a:r>
            <a:br>
              <a:rPr lang="en-US" sz="2400" dirty="0" smtClean="0"/>
            </a:br>
            <a:r>
              <a:rPr lang="en-US" sz="2400" dirty="0" smtClean="0"/>
              <a:t>- Monotone decrease in child IQ with higher intake</a:t>
            </a:r>
            <a:br>
              <a:rPr lang="en-US" sz="2400" dirty="0" smtClean="0"/>
            </a:br>
            <a:r>
              <a:rPr lang="en-US" sz="2400" dirty="0" smtClean="0"/>
              <a:t>-&gt; </a:t>
            </a:r>
            <a:r>
              <a:rPr lang="en-US" sz="2400" i="1" dirty="0" smtClean="0"/>
              <a:t>If only binge drinking had been defined as 8+ drinks, then a larger effect size would have been observed?!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Mathematical auto-pilot answer: </a:t>
            </a:r>
            <a:br>
              <a:rPr lang="en-US" sz="2400" dirty="0" smtClean="0"/>
            </a:br>
            <a:r>
              <a:rPr lang="en-US" sz="2400" dirty="0" smtClean="0"/>
              <a:t>Of course not! </a:t>
            </a:r>
            <a:br>
              <a:rPr lang="en-US" sz="2400" dirty="0" smtClean="0"/>
            </a:br>
            <a:r>
              <a:rPr lang="en-US" sz="2400" dirty="0" smtClean="0"/>
              <a:t>				... But how would you demonstrate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Case II: Is it really </a:t>
            </a:r>
            <a:r>
              <a:rPr lang="en-US" sz="3200" dirty="0" smtClean="0">
                <a:solidFill>
                  <a:srgbClr val="003D85"/>
                </a:solidFill>
              </a:rPr>
              <a:t>necessary to apply the </a:t>
            </a:r>
            <a:r>
              <a:rPr lang="en-US" sz="3200" dirty="0" smtClean="0">
                <a:solidFill>
                  <a:srgbClr val="003D85"/>
                </a:solidFill>
              </a:rPr>
              <a:t>sampling weights in statistical analyses of LDPS?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Background:</a:t>
            </a:r>
            <a:br>
              <a:rPr lang="en-US" sz="2400" dirty="0" smtClean="0"/>
            </a:br>
            <a:r>
              <a:rPr lang="en-US" sz="2400" dirty="0" smtClean="0"/>
              <a:t>- Statistical standard analysis incorporates sampling weights</a:t>
            </a:r>
            <a:br>
              <a:rPr lang="en-US" sz="2400" dirty="0" smtClean="0"/>
            </a:br>
            <a:r>
              <a:rPr lang="en-US" sz="2400" dirty="0" smtClean="0"/>
              <a:t>- But this </a:t>
            </a:r>
            <a:r>
              <a:rPr lang="en-US" sz="2400" i="1" dirty="0" smtClean="0"/>
              <a:t>apparently</a:t>
            </a:r>
            <a:r>
              <a:rPr lang="en-US" sz="2400" dirty="0" smtClean="0"/>
              <a:t> took a hefty toll on precision...</a:t>
            </a:r>
            <a:br>
              <a:rPr lang="en-US" sz="2400" dirty="0" smtClean="0"/>
            </a:br>
            <a:r>
              <a:rPr lang="en-US" sz="2400" dirty="0" smtClean="0"/>
              <a:t>-&gt; </a:t>
            </a:r>
            <a:r>
              <a:rPr lang="en-US" sz="2400" i="1" dirty="0" smtClean="0"/>
              <a:t>Did weighting only maintain good temper of the statistician – or did it contribute actual value to the analyses?!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Mathematical-statistical auto-pilot answer: </a:t>
            </a:r>
            <a:br>
              <a:rPr lang="en-US" sz="2400" dirty="0" smtClean="0"/>
            </a:br>
            <a:r>
              <a:rPr lang="en-US" sz="2400" dirty="0" smtClean="0"/>
              <a:t>Of course you need it! </a:t>
            </a:r>
            <a:br>
              <a:rPr lang="en-US" sz="2400" dirty="0" smtClean="0"/>
            </a:br>
            <a:r>
              <a:rPr lang="en-US" sz="2400" dirty="0" smtClean="0"/>
              <a:t>				... But how would you demonstrate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Binge drinking: higher cut-point – higher effect?</a:t>
            </a:r>
          </a:p>
          <a:p>
            <a:r>
              <a:rPr lang="en-US" sz="2400" dirty="0"/>
              <a:t>. set </a:t>
            </a:r>
            <a:r>
              <a:rPr lang="en-US" sz="2400" dirty="0" err="1"/>
              <a:t>obs</a:t>
            </a:r>
            <a:r>
              <a:rPr lang="en-US" sz="2400" dirty="0"/>
              <a:t> 1000000</a:t>
            </a:r>
          </a:p>
          <a:p>
            <a:r>
              <a:rPr lang="en-US" sz="2400" dirty="0" err="1"/>
              <a:t>obs</a:t>
            </a:r>
            <a:r>
              <a:rPr lang="en-US" sz="2400" dirty="0"/>
              <a:t> was 0, now 1000000</a:t>
            </a:r>
          </a:p>
          <a:p>
            <a:endParaRPr lang="en-US" sz="2400" dirty="0"/>
          </a:p>
          <a:p>
            <a:r>
              <a:rPr lang="en-US" sz="2400" dirty="0"/>
              <a:t>. generate </a:t>
            </a:r>
            <a:r>
              <a:rPr lang="en-US" sz="2400" dirty="0" err="1"/>
              <a:t>ndrinks</a:t>
            </a:r>
            <a:r>
              <a:rPr lang="en-US" sz="2400" dirty="0"/>
              <a:t> = </a:t>
            </a:r>
            <a:r>
              <a:rPr lang="en-US" sz="2400" dirty="0" smtClean="0"/>
              <a:t>///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err="1" smtClean="0"/>
              <a:t>int</a:t>
            </a:r>
            <a:r>
              <a:rPr lang="en-US" sz="2400" dirty="0" smtClean="0"/>
              <a:t>(</a:t>
            </a:r>
            <a:r>
              <a:rPr lang="en-US" sz="2400" dirty="0" err="1" smtClean="0"/>
              <a:t>runiform</a:t>
            </a:r>
            <a:r>
              <a:rPr lang="en-US" sz="2400" dirty="0"/>
              <a:t>()^3*15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. generate binge5 = </a:t>
            </a:r>
            <a:r>
              <a:rPr lang="en-US" sz="2400" dirty="0" smtClean="0"/>
              <a:t>///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err="1" smtClean="0"/>
              <a:t>ndrinks</a:t>
            </a:r>
            <a:r>
              <a:rPr lang="en-US" sz="2400" dirty="0" smtClean="0"/>
              <a:t> </a:t>
            </a:r>
            <a:r>
              <a:rPr lang="en-US" sz="2400" dirty="0"/>
              <a:t>&gt;=</a:t>
            </a:r>
            <a:r>
              <a:rPr lang="en-US" sz="2400" dirty="0" smtClean="0"/>
              <a:t>5</a:t>
            </a:r>
            <a:endParaRPr lang="en-US" sz="2400" dirty="0"/>
          </a:p>
          <a:p>
            <a:r>
              <a:rPr lang="en-US" sz="2400" dirty="0"/>
              <a:t>. generate binge8 = </a:t>
            </a:r>
            <a:r>
              <a:rPr lang="en-US" sz="2400" dirty="0" smtClean="0"/>
              <a:t>///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err="1" smtClean="0"/>
              <a:t>ndrinks</a:t>
            </a:r>
            <a:r>
              <a:rPr lang="en-US" sz="2400" dirty="0" smtClean="0"/>
              <a:t> </a:t>
            </a:r>
            <a:r>
              <a:rPr lang="en-US" sz="2400" dirty="0"/>
              <a:t>&gt;=8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46" y="2514600"/>
            <a:ext cx="4650454" cy="33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9400" y="1935555"/>
                <a:ext cx="8610600" cy="3830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D85"/>
                    </a:solidFill>
                  </a:rPr>
                  <a:t>Binge drinking: higher cut-point – higher effect?</a:t>
                </a:r>
                <a:endParaRPr lang="en-US" sz="3200" dirty="0" smtClean="0">
                  <a:solidFill>
                    <a:srgbClr val="003D85"/>
                  </a:solidFill>
                </a:endParaRPr>
              </a:p>
              <a:p>
                <a:r>
                  <a:rPr lang="en-US" sz="2400" dirty="0"/>
                  <a:t>Concave (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blue</a:t>
                </a:r>
                <a:r>
                  <a:rPr lang="en-US" sz="2400" dirty="0"/>
                  <a:t>):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IQ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105 −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Linear 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red</a:t>
                </a:r>
                <a:r>
                  <a:rPr lang="en-US" sz="2400" dirty="0"/>
                  <a:t>): </a:t>
                </a:r>
                <a:endParaRPr lang="en-US" sz="2400" dirty="0" smtClean="0"/>
              </a:p>
              <a:p>
                <a:r>
                  <a:rPr lang="en-US" sz="2400" dirty="0" smtClean="0"/>
                  <a:t>IQ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105 </m:t>
                    </m:r>
                    <m:r>
                      <a:rPr lang="en-US" sz="2400" i="1" dirty="0">
                        <a:latin typeface="Cambria Math"/>
                      </a:rPr>
                      <m:t>−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Convex (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green</a:t>
                </a:r>
                <a:r>
                  <a:rPr lang="en-US" sz="2400" dirty="0" smtClean="0"/>
                  <a:t>):</a:t>
                </a:r>
              </a:p>
              <a:p>
                <a:r>
                  <a:rPr lang="en-US" sz="2400" dirty="0" smtClean="0"/>
                  <a:t>IQ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105 −</m:t>
                    </m:r>
                    <m:rad>
                      <m:ra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</a:rPr>
                          <m:t>200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935555"/>
                <a:ext cx="8610600" cy="3830536"/>
              </a:xfrm>
              <a:prstGeom prst="rect">
                <a:avLst/>
              </a:prstGeom>
              <a:blipFill rotWithShape="1">
                <a:blip r:embed="rId3"/>
                <a:stretch>
                  <a:fillRect l="-1841" t="-2070" b="-286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73" y="2514600"/>
            <a:ext cx="5601049" cy="40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Binge drinking: higher cut-point – higher effect?</a:t>
            </a:r>
            <a:endParaRPr lang="en-US" sz="3200" dirty="0" smtClean="0">
              <a:solidFill>
                <a:srgbClr val="003D8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8558"/>
            <a:ext cx="721419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Binge drinking: higher cut-point – higher effect?</a:t>
            </a:r>
            <a:endParaRPr lang="en-US" sz="3200" dirty="0" smtClean="0">
              <a:solidFill>
                <a:srgbClr val="003D8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19400"/>
            <a:ext cx="8255000" cy="28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1935555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Sampling weights – nice to have or need to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First step: Simplification!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a “synthetic” Danish National Birth Cohort of 100,000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Only consider binge vs. no binge and a</a:t>
            </a:r>
            <a:r>
              <a:rPr lang="en-US" sz="2400" dirty="0" smtClean="0"/>
              <a:t>verage alcohol intake in 4 categories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set seed 1508776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100000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was 0, now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100000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generate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avalco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runiform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()^3 * 15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generate binge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runiform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&lt; (.2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avalco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/(14*2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it-I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recode </a:t>
            </a:r>
            <a:r>
              <a:rPr lang="it-I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avalco (0 = 1) (1/4 = 2) (5/8 = 3) </a:t>
            </a:r>
            <a:r>
              <a:rPr lang="it-I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///</a:t>
            </a:r>
          </a:p>
          <a:p>
            <a:r>
              <a:rPr lang="it-I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(</a:t>
            </a:r>
            <a:r>
              <a:rPr lang="it-I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9/20 = 4), generate(alcocat</a:t>
            </a:r>
            <a:r>
              <a:rPr lang="it-I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it-I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1935555"/>
            <a:ext cx="8610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Sampling weights – nice to have or need to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Child IQ depends on average alcohol intake and binge drinking: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generate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IQ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()*15 + 105 -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avalco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/7)ˆ3 ///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 * binge - .4 *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avalco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/7)ˆ3 *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binge</a:t>
            </a:r>
          </a:p>
          <a:p>
            <a:endParaRPr lang="it-IT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Sampling fractions:</a:t>
            </a:r>
            <a:endParaRPr lang="it-IT" sz="2400" dirty="0"/>
          </a:p>
        </p:txBody>
      </p:sp>
      <p:sp>
        <p:nvSpPr>
          <p:cNvPr id="2" name="Rectangle 1"/>
          <p:cNvSpPr/>
          <p:nvPr/>
        </p:nvSpPr>
        <p:spPr>
          <a:xfrm>
            <a:off x="2298700" y="4114800"/>
            <a:ext cx="5397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4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RECODE of   binge</a:t>
            </a:r>
          </a:p>
          <a:p>
            <a:pPr marL="1714500" lvl="4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avalco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	        0       1</a:t>
            </a:r>
          </a:p>
          <a:p>
            <a:pPr marL="1714500" lvl="4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1   0.005   0.030</a:t>
            </a:r>
          </a:p>
          <a:p>
            <a:pPr marL="1714500" lvl="4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2   0.010   0.035</a:t>
            </a:r>
          </a:p>
          <a:p>
            <a:pPr marL="1714500" lvl="4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3   0.015   0.040</a:t>
            </a:r>
          </a:p>
          <a:p>
            <a:pPr marL="1714500" lvl="4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4   0.020   0.045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1935555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Sampling weights – nice to have or need to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to use -simulate- command: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. program define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alcopw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eclass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. preserve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. keep if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runiform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sampfrac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. regress IQ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avalco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pw = 1/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sampfrac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. restore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.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. simulate _b _se,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///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reps(2500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saving(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pwres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replace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): ///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alcopw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1935555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Sampling weights – nice to have or need to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3" t="56242" r="21921" b="20542"/>
          <a:stretch/>
        </p:blipFill>
        <p:spPr bwMode="auto">
          <a:xfrm>
            <a:off x="279400" y="2667000"/>
            <a:ext cx="8312727" cy="19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56381" r="12025" b="21809"/>
          <a:stretch/>
        </p:blipFill>
        <p:spPr bwMode="auto">
          <a:xfrm>
            <a:off x="334344" y="4580015"/>
            <a:ext cx="8257783" cy="151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2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Acknowledgments</a:t>
            </a:r>
            <a:endParaRPr lang="en-US" sz="3200" dirty="0" smtClean="0">
              <a:solidFill>
                <a:srgbClr val="003D8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Joint work with</a:t>
            </a:r>
          </a:p>
          <a:p>
            <a:pPr lvl="2"/>
            <a:r>
              <a:rPr lang="en-US" sz="2400" b="1" dirty="0" smtClean="0"/>
              <a:t>Theresa Wimberley-</a:t>
            </a:r>
            <a:r>
              <a:rPr lang="en-US" sz="2400" b="1" dirty="0" err="1" smtClean="0"/>
              <a:t>Böttger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PhD-candidate, Department </a:t>
            </a:r>
            <a:r>
              <a:rPr lang="en-US" sz="2400" dirty="0" smtClean="0"/>
              <a:t>of Economics, AU</a:t>
            </a:r>
            <a:br>
              <a:rPr lang="en-US" sz="2400" dirty="0" smtClean="0"/>
            </a:br>
            <a:r>
              <a:rPr lang="en-US" sz="2400" b="1" dirty="0" smtClean="0"/>
              <a:t>Erik Parner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Professor, Department </a:t>
            </a:r>
            <a:r>
              <a:rPr lang="en-US" sz="2400" dirty="0" smtClean="0"/>
              <a:t>of Public Health, 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i="1" dirty="0" smtClean="0"/>
              <a:t>Lifestyle During </a:t>
            </a:r>
            <a:r>
              <a:rPr lang="en-US" sz="2400" i="1" dirty="0"/>
              <a:t>Pregnancy </a:t>
            </a:r>
            <a:r>
              <a:rPr lang="en-US" sz="2400" i="1" dirty="0" smtClean="0"/>
              <a:t>Study </a:t>
            </a:r>
            <a:r>
              <a:rPr lang="en-US" sz="2400" dirty="0" smtClean="0"/>
              <a:t>research group,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particular Ulrik Kesmodel and Erik </a:t>
            </a:r>
            <a:r>
              <a:rPr lang="en-US" sz="2400" dirty="0" err="1" smtClean="0"/>
              <a:t>Lykke</a:t>
            </a:r>
            <a:r>
              <a:rPr lang="en-US" sz="2400" dirty="0" smtClean="0"/>
              <a:t> Mortensen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Full paper: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www.stata-journal.com/article.html?article=st0281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1935555"/>
            <a:ext cx="861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Forces reconsideration of </a:t>
            </a:r>
            <a:r>
              <a:rPr lang="en-US" sz="2400" dirty="0"/>
              <a:t>study </a:t>
            </a:r>
            <a:r>
              <a:rPr lang="en-US" sz="2400" dirty="0" smtClean="0"/>
              <a:t>design and sampling mechanism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Simple implementation (in particular due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-simulate-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Very flexible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Based on experience: It may facilitate communication in cross-disciplinary research groups</a:t>
            </a:r>
            <a:endParaRPr lang="it-I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1935555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Cautionary advice: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sure your scenarios are sufficiently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 not provoke the inquisition!!</a:t>
            </a:r>
            <a:endParaRPr lang="it-I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9218" name="Picture 2" descr="1857, Etching of Luigi Paradisi from a painting of Cristiano Banti, Collezione Federico Tognoni, Pi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" b="20469"/>
          <a:stretch/>
        </p:blipFill>
        <p:spPr bwMode="auto">
          <a:xfrm>
            <a:off x="2361672" y="3291840"/>
            <a:ext cx="436369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r="-14091"/>
          <a:stretch/>
        </p:blipFill>
        <p:spPr>
          <a:xfrm>
            <a:off x="-1" y="-8253"/>
            <a:ext cx="10492287" cy="694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413" y="1592664"/>
            <a:ext cx="7143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Give it a try and jump in!</a:t>
            </a:r>
            <a:endParaRPr lang="da-DK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7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4673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Thought experiments</a:t>
            </a:r>
          </a:p>
          <a:p>
            <a:r>
              <a:rPr lang="en-US" dirty="0" smtClean="0"/>
              <a:t>Brown </a:t>
            </a:r>
            <a:r>
              <a:rPr lang="en-US" dirty="0"/>
              <a:t>JR, </a:t>
            </a:r>
            <a:r>
              <a:rPr lang="en-US" dirty="0" err="1"/>
              <a:t>Fehige</a:t>
            </a:r>
            <a:r>
              <a:rPr lang="en-US" dirty="0"/>
              <a:t> Y. Thought Experiments. In: </a:t>
            </a:r>
            <a:r>
              <a:rPr lang="en-US" dirty="0" err="1"/>
              <a:t>Zalta</a:t>
            </a:r>
            <a:r>
              <a:rPr lang="en-US" dirty="0"/>
              <a:t> EN, editor. The Stanford Encyclopedia of Philosophy [Internet]. </a:t>
            </a:r>
            <a:r>
              <a:rPr lang="en-US" dirty="0" smtClean="0"/>
              <a:t>2014 Available </a:t>
            </a:r>
            <a:r>
              <a:rPr lang="en-US" dirty="0"/>
              <a:t>from: http://plato.stanford.edu/entries/thought-experiment/</a:t>
            </a:r>
            <a:endParaRPr lang="en-US" dirty="0" smtClean="0">
              <a:solidFill>
                <a:srgbClr val="003D8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1026" name="Picture 2" descr="Fig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171825" cy="39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Outline</a:t>
            </a:r>
            <a:endParaRPr lang="en-US" sz="3200" dirty="0" smtClean="0">
              <a:solidFill>
                <a:srgbClr val="003D8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Perspectives and possibilities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The challenge of cross-disciplinary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professions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levels of </a:t>
            </a:r>
            <a:br>
              <a:rPr lang="en-US" sz="2400" dirty="0" smtClean="0"/>
            </a:br>
            <a:r>
              <a:rPr lang="en-US" sz="2400" dirty="0" smtClean="0"/>
              <a:t>mathematical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strategies</a:t>
            </a:r>
            <a:br>
              <a:rPr lang="en-US" sz="2400" dirty="0" smtClean="0"/>
            </a:br>
            <a:r>
              <a:rPr lang="en-US" sz="2400" dirty="0" smtClean="0"/>
              <a:t>for validation of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can we arrive at </a:t>
            </a:r>
            <a:br>
              <a:rPr lang="en-US" sz="2400" dirty="0" smtClean="0"/>
            </a:br>
            <a:r>
              <a:rPr lang="en-US" sz="2400" dirty="0" smtClean="0"/>
              <a:t>common decisions?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1671"/>
            <a:ext cx="1885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0153" y="6096000"/>
            <a:ext cx="329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Taken from </a:t>
            </a:r>
            <a:r>
              <a:rPr lang="da-DK" sz="1400" i="1" dirty="0" smtClean="0"/>
              <a:t>Metode i projektarbejdet</a:t>
            </a:r>
            <a:r>
              <a:rPr lang="da-DK" sz="1400" dirty="0" smtClean="0"/>
              <a:t>, </a:t>
            </a:r>
            <a:br>
              <a:rPr lang="da-DK" sz="1400" dirty="0" smtClean="0"/>
            </a:br>
            <a:r>
              <a:rPr lang="da-DK" sz="1400" dirty="0" smtClean="0"/>
              <a:t>Algreen-Ussing &amp; Fruensgaard, 1990, p112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2666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What makes a good </a:t>
            </a:r>
            <a:br>
              <a:rPr lang="en-US" sz="3200" dirty="0" smtClean="0">
                <a:solidFill>
                  <a:srgbClr val="003D85"/>
                </a:solidFill>
              </a:rPr>
            </a:br>
            <a:r>
              <a:rPr lang="en-US" sz="3200" dirty="0" smtClean="0">
                <a:solidFill>
                  <a:srgbClr val="003D85"/>
                </a:solidFill>
              </a:rPr>
              <a:t>argument?</a:t>
            </a:r>
            <a:endParaRPr lang="en-US" sz="3200" dirty="0" smtClean="0">
              <a:solidFill>
                <a:srgbClr val="003D8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Transparent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an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simple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Involve empiric 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3074" name="Picture 2" descr="http://cr4.globalspec.com/PostImages/200807/20080716_Then_a_Miracle_Occurs_2D06FAB3-A252-FE7E-734059C94884D1D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84270"/>
            <a:ext cx="3810000" cy="49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The Lifestyle During Pregnancy Study (LDPS)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Subsample of the Danish National Birth Cohort (DNBC):</a:t>
            </a:r>
            <a:br>
              <a:rPr lang="en-US" sz="2400" dirty="0" smtClean="0"/>
            </a:br>
            <a:r>
              <a:rPr lang="en-US" sz="2400" dirty="0" smtClean="0"/>
              <a:t>101,402 pregnancies with questionnaire info on mothers</a:t>
            </a:r>
            <a:br>
              <a:rPr lang="en-US" sz="2400" dirty="0" smtClean="0"/>
            </a:br>
            <a:r>
              <a:rPr lang="en-US" sz="2400" dirty="0" smtClean="0"/>
              <a:t>- lifestyle</a:t>
            </a:r>
            <a:br>
              <a:rPr lang="en-US" sz="2400" dirty="0" smtClean="0"/>
            </a:br>
            <a:r>
              <a:rPr lang="en-US" sz="2400" dirty="0" smtClean="0"/>
              <a:t>- living conditions</a:t>
            </a:r>
            <a:br>
              <a:rPr lang="en-US" sz="2400" dirty="0" smtClean="0"/>
            </a:br>
            <a:r>
              <a:rPr lang="en-US" sz="2400" dirty="0" smtClean="0"/>
              <a:t>- medications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etc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For </a:t>
            </a:r>
            <a:r>
              <a:rPr lang="en-US" sz="2400" dirty="0"/>
              <a:t>access </a:t>
            </a:r>
            <a:r>
              <a:rPr lang="en-US" sz="2400" dirty="0" smtClean="0"/>
              <a:t>to data visit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://www.ssi.dk/English/RandD/Research%20areas/Epidemiology/DNBC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9400" y="1935555"/>
                <a:ext cx="8610600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D85"/>
                    </a:solidFill>
                  </a:rPr>
                  <a:t>LDPS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LDPS focused on a specific “lifestyle” exposure:</a:t>
                </a:r>
                <a:br>
                  <a:rPr lang="en-US" sz="2400" dirty="0"/>
                </a:br>
                <a:r>
                  <a:rPr lang="en-US" sz="2400" b="1" dirty="0"/>
                  <a:t>Alcohol</a:t>
                </a:r>
                <a:r>
                  <a:rPr lang="en-US" sz="2400" dirty="0"/>
                  <a:t> intake in pregnancy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Outcomes were child characteristics/functioning at age 5:</a:t>
                </a:r>
                <a:br>
                  <a:rPr lang="en-US" sz="2400" dirty="0" smtClean="0"/>
                </a:br>
                <a:r>
                  <a:rPr lang="en-US" sz="2400" dirty="0" smtClean="0"/>
                  <a:t>Intelligence, Mental capacity, Motor </a:t>
                </a:r>
                <a:r>
                  <a:rPr lang="en-US" sz="2400" dirty="0" err="1" smtClean="0"/>
                  <a:t>function,Social</a:t>
                </a:r>
                <a:r>
                  <a:rPr lang="en-US" sz="2400" dirty="0" smtClean="0"/>
                  <a:t> and behavioral competences, etc.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Study was based </a:t>
                </a:r>
                <a:r>
                  <a:rPr lang="en-US" sz="2400" dirty="0"/>
                  <a:t>on a complex sampling </a:t>
                </a:r>
                <a:r>
                  <a:rPr lang="en-US" sz="2400" dirty="0" smtClean="0"/>
                  <a:t>strategy defined by</a:t>
                </a:r>
                <a:br>
                  <a:rPr lang="en-US" sz="2400" dirty="0" smtClean="0"/>
                </a:br>
                <a:r>
                  <a:rPr lang="en-US" sz="2400" dirty="0" smtClean="0"/>
                  <a:t>- average (typical) alcohol intake per week</a:t>
                </a:r>
                <a:br>
                  <a:rPr lang="en-US" sz="2400" dirty="0" smtClean="0"/>
                </a:br>
                <a:r>
                  <a:rPr lang="en-US" sz="2400" dirty="0" smtClean="0"/>
                  <a:t>- timing of binge drinking (week of gestation)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≈1,700</m:t>
                    </m:r>
                  </m:oMath>
                </a14:m>
                <a:endParaRPr lang="en-US" sz="2400" i="1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935555"/>
                <a:ext cx="8610600" cy="3908762"/>
              </a:xfrm>
              <a:prstGeom prst="rect">
                <a:avLst/>
              </a:prstGeom>
              <a:blipFill rotWithShape="1">
                <a:blip r:embed="rId3"/>
                <a:stretch>
                  <a:fillRect l="-1841" t="-2028" b="-202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400" y="1935555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D85"/>
                </a:solidFill>
              </a:rPr>
              <a:t>Sampling </a:t>
            </a:r>
          </a:p>
          <a:p>
            <a:r>
              <a:rPr lang="en-US" sz="3200" dirty="0" smtClean="0">
                <a:solidFill>
                  <a:srgbClr val="003D85"/>
                </a:solidFill>
              </a:rPr>
              <a:t>strategy – </a:t>
            </a:r>
          </a:p>
          <a:p>
            <a:r>
              <a:rPr lang="en-US" sz="3200" dirty="0" smtClean="0">
                <a:solidFill>
                  <a:srgbClr val="003D85"/>
                </a:solidFill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1671"/>
            <a:ext cx="3206503" cy="48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5" b="38003"/>
          <a:stretch/>
        </p:blipFill>
        <p:spPr>
          <a:xfrm>
            <a:off x="0" y="-22412"/>
            <a:ext cx="9144000" cy="1828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987"/>
            <a:ext cx="604671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784</Words>
  <Application>Microsoft Office PowerPoint</Application>
  <PresentationFormat>On-screen Show (4:3)</PresentationFormat>
  <Paragraphs>192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Støvring</dc:creator>
  <cp:lastModifiedBy>Henrik Støvring</cp:lastModifiedBy>
  <cp:revision>133</cp:revision>
  <cp:lastPrinted>2014-09-04T12:43:12Z</cp:lastPrinted>
  <dcterms:created xsi:type="dcterms:W3CDTF">2006-08-16T00:00:00Z</dcterms:created>
  <dcterms:modified xsi:type="dcterms:W3CDTF">2014-09-04T12:45:13Z</dcterms:modified>
</cp:coreProperties>
</file>