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sldIdLst>
    <p:sldId id="261" r:id="rId2"/>
    <p:sldId id="280" r:id="rId3"/>
    <p:sldId id="263" r:id="rId4"/>
    <p:sldId id="281" r:id="rId5"/>
    <p:sldId id="282" r:id="rId6"/>
    <p:sldId id="294" r:id="rId7"/>
    <p:sldId id="295" r:id="rId8"/>
    <p:sldId id="279" r:id="rId9"/>
    <p:sldId id="298" r:id="rId10"/>
    <p:sldId id="286" r:id="rId11"/>
    <p:sldId id="289" r:id="rId12"/>
    <p:sldId id="288" r:id="rId13"/>
    <p:sldId id="290" r:id="rId14"/>
    <p:sldId id="291" r:id="rId15"/>
  </p:sldIdLst>
  <p:sldSz cx="9144000" cy="6858000" type="screen4x3"/>
  <p:notesSz cx="6645275" cy="9906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orient="horz" pos="3974">
          <p15:clr>
            <a:srgbClr val="A4A3A4"/>
          </p15:clr>
        </p15:guide>
        <p15:guide id="3" pos="657">
          <p15:clr>
            <a:srgbClr val="A4A3A4"/>
          </p15:clr>
        </p15:guide>
        <p15:guide id="4" pos="51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ED49"/>
    <a:srgbClr val="32603D"/>
    <a:srgbClr val="EAEAEA"/>
    <a:srgbClr val="2A216A"/>
    <a:srgbClr val="7C4218"/>
    <a:srgbClr val="DDDDDD"/>
    <a:srgbClr val="FF3718"/>
    <a:srgbClr val="E137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5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992" y="114"/>
      </p:cViewPr>
      <p:guideLst>
        <p:guide orient="horz" pos="618"/>
        <p:guide orient="horz" pos="3974"/>
        <p:guide pos="657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3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797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613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05350"/>
            <a:ext cx="48736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797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410700"/>
            <a:ext cx="28797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A44D94-3897-4F9A-9EBA-CADBD5736775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5906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30FB3-59B6-4E9E-ACF8-B5862039F6A9}" type="slidenum">
              <a:rPr lang="da-DK"/>
              <a:pPr/>
              <a:t>1</a:t>
            </a:fld>
            <a:endParaRPr lang="da-DK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597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10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20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11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27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12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87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13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854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14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88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2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24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3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14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4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56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5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9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6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1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7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278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8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91A1B-02D9-4AD2-B0F8-93ED30E2DD1D}" type="slidenum">
              <a:rPr lang="da-DK"/>
              <a:pPr/>
              <a:t>9</a:t>
            </a:fld>
            <a:endParaRPr lang="da-DK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94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9" descr="kom_hosp_low"/>
          <p:cNvPicPr>
            <a:picLocks noChangeAspect="1" noChangeArrowheads="1"/>
          </p:cNvPicPr>
          <p:nvPr userDrawn="1"/>
        </p:nvPicPr>
        <p:blipFill>
          <a:blip r:embed="rId2"/>
          <a:srcRect r="40225" b="18715"/>
          <a:stretch>
            <a:fillRect/>
          </a:stretch>
        </p:blipFill>
        <p:spPr bwMode="auto">
          <a:xfrm>
            <a:off x="5940425" y="4548188"/>
            <a:ext cx="3203575" cy="2309812"/>
          </a:xfrm>
          <a:prstGeom prst="rect">
            <a:avLst/>
          </a:prstGeom>
          <a:noFill/>
        </p:spPr>
      </p:pic>
      <p:pic>
        <p:nvPicPr>
          <p:cNvPr id="24" name="Picture 30" descr="skabelon_new_2007_bi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989138"/>
            <a:ext cx="3505200" cy="4868862"/>
          </a:xfrm>
          <a:prstGeom prst="rect">
            <a:avLst/>
          </a:prstGeom>
          <a:noFill/>
        </p:spPr>
      </p:pic>
      <p:pic>
        <p:nvPicPr>
          <p:cNvPr id="19" name="Picture 75" descr="SAMF_ppt_to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213"/>
            <a:ext cx="9144000" cy="1285875"/>
          </a:xfrm>
          <a:prstGeom prst="rect">
            <a:avLst/>
          </a:prstGeom>
          <a:noFill/>
        </p:spPr>
      </p:pic>
      <p:sp>
        <p:nvSpPr>
          <p:cNvPr id="22" name="Line 25"/>
          <p:cNvSpPr>
            <a:spLocks noChangeShapeType="1"/>
          </p:cNvSpPr>
          <p:nvPr userDrawn="1"/>
        </p:nvSpPr>
        <p:spPr bwMode="auto">
          <a:xfrm flipH="1">
            <a:off x="-1" y="1171575"/>
            <a:ext cx="8613403" cy="0"/>
          </a:xfrm>
          <a:prstGeom prst="line">
            <a:avLst/>
          </a:prstGeom>
          <a:noFill/>
          <a:ln w="9525">
            <a:solidFill>
              <a:srgbClr val="FF371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5" name="Picture 69" descr="top_uk_58_02"/>
          <p:cNvPicPr>
            <a:picLocks noChangeAspect="1" noChangeArrowheads="1"/>
          </p:cNvPicPr>
          <p:nvPr userDrawn="1"/>
        </p:nvPicPr>
        <p:blipFill>
          <a:blip r:embed="rId5"/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44" name="Rectangle 60"/>
          <p:cNvSpPr>
            <a:spLocks noGrp="1" noChangeArrowheads="1"/>
          </p:cNvSpPr>
          <p:nvPr>
            <p:ph type="ctrTitle"/>
          </p:nvPr>
        </p:nvSpPr>
        <p:spPr>
          <a:xfrm>
            <a:off x="1044000" y="2059200"/>
            <a:ext cx="6496050" cy="685800"/>
          </a:xfrm>
        </p:spPr>
        <p:txBody>
          <a:bodyPr anchor="t"/>
          <a:lstStyle>
            <a:lvl1pPr>
              <a:defRPr sz="3000"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titeltypografi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masteren</a:t>
            </a:r>
            <a:endParaRPr lang="en-GB" dirty="0"/>
          </a:p>
        </p:txBody>
      </p:sp>
      <p:sp>
        <p:nvSpPr>
          <p:cNvPr id="67645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44000" y="2930525"/>
            <a:ext cx="6486525" cy="2803525"/>
          </a:xfrm>
        </p:spPr>
        <p:txBody>
          <a:bodyPr/>
          <a:lstStyle>
            <a:lvl1pPr>
              <a:spcBef>
                <a:spcPts val="600"/>
              </a:spcBef>
              <a:defRPr sz="1500" b="1"/>
            </a:lvl1pPr>
          </a:lstStyle>
          <a:p>
            <a:endParaRPr lang="en-GB" dirty="0" smtClean="0"/>
          </a:p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/>
              <a:t>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undertiteltypografien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masteren</a:t>
            </a:r>
            <a:endParaRPr lang="en-GB" dirty="0"/>
          </a:p>
        </p:txBody>
      </p:sp>
      <p:sp>
        <p:nvSpPr>
          <p:cNvPr id="67647" name="Rectangle 6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67672" name="Text Box 8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For at </a:t>
            </a:r>
            <a:r>
              <a:rPr lang="en-GB" sz="1100" dirty="0" err="1">
                <a:solidFill>
                  <a:schemeClr val="bg1"/>
                </a:solidFill>
              </a:rPr>
              <a:t>ændre</a:t>
            </a:r>
            <a:r>
              <a:rPr lang="en-GB" sz="1100" dirty="0">
                <a:solidFill>
                  <a:schemeClr val="bg1"/>
                </a:solidFill>
              </a:rPr>
              <a:t> ”</a:t>
            </a:r>
            <a:r>
              <a:rPr lang="en-GB" sz="1100" dirty="0" err="1">
                <a:solidFill>
                  <a:schemeClr val="bg1"/>
                </a:solidFill>
              </a:rPr>
              <a:t>Enhedens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navn</a:t>
            </a:r>
            <a:r>
              <a:rPr lang="en-GB" sz="1100" dirty="0">
                <a:solidFill>
                  <a:schemeClr val="bg1"/>
                </a:solidFill>
              </a:rPr>
              <a:t>” og ”</a:t>
            </a:r>
            <a:r>
              <a:rPr lang="en-GB" sz="1100" dirty="0" err="1">
                <a:solidFill>
                  <a:schemeClr val="bg1"/>
                </a:solidFill>
              </a:rPr>
              <a:t>Sted</a:t>
            </a:r>
            <a:r>
              <a:rPr lang="en-GB" sz="1100" dirty="0">
                <a:solidFill>
                  <a:schemeClr val="bg1"/>
                </a:solidFill>
              </a:rPr>
              <a:t> og </a:t>
            </a:r>
            <a:r>
              <a:rPr lang="en-GB" sz="1100" dirty="0" err="1">
                <a:solidFill>
                  <a:schemeClr val="bg1"/>
                </a:solidFill>
              </a:rPr>
              <a:t>dato</a:t>
            </a:r>
            <a:r>
              <a:rPr lang="en-GB" sz="1100" dirty="0">
                <a:solidFill>
                  <a:schemeClr val="bg1"/>
                </a:solidFill>
              </a:rPr>
              <a:t>”:</a:t>
            </a:r>
          </a:p>
          <a:p>
            <a:endParaRPr lang="en-GB" sz="1100" dirty="0">
              <a:solidFill>
                <a:schemeClr val="bg1"/>
              </a:solidFill>
            </a:endParaRPr>
          </a:p>
          <a:p>
            <a:r>
              <a:rPr lang="en-GB" sz="1100" dirty="0" err="1">
                <a:solidFill>
                  <a:schemeClr val="bg1"/>
                </a:solidFill>
              </a:rPr>
              <a:t>Klik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</a:rPr>
              <a:t>menulinjen</a:t>
            </a:r>
            <a:r>
              <a:rPr lang="en-GB" sz="1100" dirty="0" smtClean="0">
                <a:solidFill>
                  <a:schemeClr val="bg1"/>
                </a:solidFill>
              </a:rPr>
              <a:t>. </a:t>
            </a:r>
            <a:endParaRPr lang="en-GB" sz="1100" dirty="0">
              <a:solidFill>
                <a:schemeClr val="bg1"/>
              </a:solidFill>
            </a:endParaRPr>
          </a:p>
          <a:p>
            <a:r>
              <a:rPr lang="en-GB" sz="1100" dirty="0" err="1">
                <a:solidFill>
                  <a:schemeClr val="bg1"/>
                </a:solidFill>
              </a:rPr>
              <a:t>vælg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smtClean="0">
                <a:solidFill>
                  <a:schemeClr val="bg1"/>
                </a:solidFill>
              </a:rPr>
              <a:t>”</a:t>
            </a:r>
            <a:r>
              <a:rPr lang="en-GB" sz="1100" dirty="0" err="1" smtClean="0">
                <a:solidFill>
                  <a:schemeClr val="bg1"/>
                </a:solidFill>
              </a:rPr>
              <a:t>Indsæt</a:t>
            </a:r>
            <a:r>
              <a:rPr lang="en-GB" sz="1100" dirty="0" smtClean="0">
                <a:solidFill>
                  <a:schemeClr val="bg1"/>
                </a:solidFill>
              </a:rPr>
              <a:t>” </a:t>
            </a:r>
            <a:r>
              <a:rPr lang="en-GB" sz="1100" dirty="0">
                <a:solidFill>
                  <a:schemeClr val="bg1"/>
                </a:solidFill>
              </a:rPr>
              <a:t>&gt; ”</a:t>
            </a:r>
            <a:r>
              <a:rPr lang="en-GB" sz="1100" dirty="0" err="1">
                <a:solidFill>
                  <a:schemeClr val="bg1"/>
                </a:solidFill>
              </a:rPr>
              <a:t>Sidehoved</a:t>
            </a:r>
            <a:r>
              <a:rPr lang="en-GB" sz="1100" dirty="0">
                <a:solidFill>
                  <a:schemeClr val="bg1"/>
                </a:solidFill>
              </a:rPr>
              <a:t> / </a:t>
            </a:r>
            <a:r>
              <a:rPr lang="en-GB" sz="1100" dirty="0" err="1">
                <a:solidFill>
                  <a:schemeClr val="bg1"/>
                </a:solidFill>
              </a:rPr>
              <a:t>Sidefod</a:t>
            </a:r>
            <a:r>
              <a:rPr lang="en-GB" sz="1100" dirty="0">
                <a:solidFill>
                  <a:schemeClr val="bg1"/>
                </a:solidFill>
              </a:rPr>
              <a:t>”.</a:t>
            </a:r>
          </a:p>
          <a:p>
            <a:r>
              <a:rPr lang="en-GB" sz="1100" dirty="0" err="1">
                <a:solidFill>
                  <a:schemeClr val="bg1"/>
                </a:solidFill>
              </a:rPr>
              <a:t>Indføj</a:t>
            </a:r>
            <a:r>
              <a:rPr lang="en-GB" sz="1100" dirty="0">
                <a:solidFill>
                  <a:schemeClr val="bg1"/>
                </a:solidFill>
              </a:rPr>
              <a:t> ”</a:t>
            </a:r>
            <a:r>
              <a:rPr lang="en-GB" sz="1100" dirty="0" err="1">
                <a:solidFill>
                  <a:schemeClr val="bg1"/>
                </a:solidFill>
              </a:rPr>
              <a:t>Sted</a:t>
            </a:r>
            <a:r>
              <a:rPr lang="en-GB" sz="1100" dirty="0">
                <a:solidFill>
                  <a:schemeClr val="bg1"/>
                </a:solidFill>
              </a:rPr>
              <a:t> og </a:t>
            </a:r>
            <a:r>
              <a:rPr lang="en-GB" sz="1100" dirty="0" err="1">
                <a:solidFill>
                  <a:schemeClr val="bg1"/>
                </a:solidFill>
              </a:rPr>
              <a:t>dato</a:t>
            </a:r>
            <a:r>
              <a:rPr lang="en-GB" sz="1100" dirty="0">
                <a:solidFill>
                  <a:schemeClr val="bg1"/>
                </a:solidFill>
              </a:rPr>
              <a:t>”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feltet</a:t>
            </a:r>
            <a:r>
              <a:rPr lang="en-GB" sz="1100" dirty="0">
                <a:solidFill>
                  <a:schemeClr val="bg1"/>
                </a:solidFill>
              </a:rPr>
              <a:t> for </a:t>
            </a:r>
            <a:r>
              <a:rPr lang="en-GB" sz="1100" dirty="0" err="1" smtClean="0">
                <a:solidFill>
                  <a:schemeClr val="bg1"/>
                </a:solidFill>
              </a:rPr>
              <a:t>dato</a:t>
            </a:r>
            <a:r>
              <a:rPr lang="en-GB" sz="1100" baseline="0" dirty="0" smtClean="0">
                <a:solidFill>
                  <a:schemeClr val="bg1"/>
                </a:solidFill>
              </a:rPr>
              <a:t> </a:t>
            </a:r>
            <a:r>
              <a:rPr lang="en-GB" sz="1100" dirty="0" smtClean="0">
                <a:solidFill>
                  <a:schemeClr val="bg1"/>
                </a:solidFill>
              </a:rPr>
              <a:t>og </a:t>
            </a:r>
            <a:r>
              <a:rPr lang="en-GB" sz="1100" dirty="0">
                <a:solidFill>
                  <a:schemeClr val="bg1"/>
                </a:solidFill>
              </a:rPr>
              <a:t>”</a:t>
            </a:r>
            <a:r>
              <a:rPr lang="en-GB" sz="1100" dirty="0" err="1">
                <a:solidFill>
                  <a:schemeClr val="bg1"/>
                </a:solidFill>
              </a:rPr>
              <a:t>Enhedens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navn</a:t>
            </a:r>
            <a:r>
              <a:rPr lang="en-GB" sz="1100" dirty="0">
                <a:solidFill>
                  <a:schemeClr val="bg1"/>
                </a:solidFill>
              </a:rPr>
              <a:t>”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Sidefod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7673" name="Line 89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1044000" y="6350400"/>
            <a:ext cx="6577200" cy="144000"/>
          </a:xfrm>
        </p:spPr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0" name="TextBox 17"/>
          <p:cNvSpPr txBox="1"/>
          <p:nvPr userDrawn="1"/>
        </p:nvSpPr>
        <p:spPr>
          <a:xfrm>
            <a:off x="-1357354" y="2045277"/>
            <a:ext cx="1296988" cy="186204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smtClean="0">
                <a:solidFill>
                  <a:schemeClr val="bg1"/>
                </a:solidFill>
                <a:cs typeface="Arial" charset="0"/>
              </a:rPr>
              <a:t>Overskrift her</a:t>
            </a:r>
          </a:p>
          <a:p>
            <a:endParaRPr lang="en-GB" sz="1100" smtClean="0">
              <a:solidFill>
                <a:schemeClr val="bg1"/>
              </a:solidFill>
              <a:cs typeface="Arial" charset="0"/>
            </a:endParaRPr>
          </a:p>
          <a:p>
            <a:endParaRPr lang="en-GB" sz="1100" smtClean="0">
              <a:solidFill>
                <a:schemeClr val="bg1"/>
              </a:solidFill>
              <a:cs typeface="Arial" charset="0"/>
            </a:endParaRPr>
          </a:p>
          <a:p>
            <a:endParaRPr lang="en-GB" sz="1100" smtClean="0">
              <a:solidFill>
                <a:schemeClr val="bg1"/>
              </a:solidFill>
              <a:cs typeface="Arial" charset="0"/>
            </a:endParaRPr>
          </a:p>
          <a:p>
            <a:endParaRPr lang="en-GB" sz="1100" smtClean="0">
              <a:solidFill>
                <a:schemeClr val="bg1"/>
              </a:solidFill>
              <a:cs typeface="Arial" charset="0"/>
            </a:endParaRPr>
          </a:p>
          <a:p>
            <a:r>
              <a:rPr lang="en-GB" sz="1100" smtClean="0">
                <a:solidFill>
                  <a:schemeClr val="bg1"/>
                </a:solidFill>
              </a:rPr>
              <a:t>Navn på oplægsholder</a:t>
            </a:r>
          </a:p>
          <a:p>
            <a:endParaRPr lang="en-GB" sz="1100" smtClean="0">
              <a:solidFill>
                <a:schemeClr val="bg1"/>
              </a:solidFill>
            </a:endParaRPr>
          </a:p>
          <a:p>
            <a:r>
              <a:rPr lang="en-GB" sz="1100" smtClean="0">
                <a:solidFill>
                  <a:schemeClr val="bg1"/>
                </a:solidFill>
              </a:rPr>
              <a:t>Navn på KU-enhed</a:t>
            </a: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" name="Line 36"/>
          <p:cNvSpPr>
            <a:spLocks noChangeShapeType="1"/>
          </p:cNvSpPr>
          <p:nvPr userDrawn="1"/>
        </p:nvSpPr>
        <p:spPr bwMode="auto">
          <a:xfrm>
            <a:off x="-1357354" y="1983364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25"/>
          <p:cNvSpPr>
            <a:spLocks noChangeShapeType="1"/>
          </p:cNvSpPr>
          <p:nvPr userDrawn="1"/>
        </p:nvSpPr>
        <p:spPr bwMode="auto">
          <a:xfrm flipH="1">
            <a:off x="8722492" y="1171575"/>
            <a:ext cx="421507" cy="0"/>
          </a:xfrm>
          <a:prstGeom prst="line">
            <a:avLst/>
          </a:prstGeom>
          <a:noFill/>
          <a:ln w="9525">
            <a:solidFill>
              <a:srgbClr val="FF371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Enhedens navn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766A-8DE6-4455-839F-8E91AA45A7F0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7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starter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/>
            </a:r>
            <a:br>
              <a:rPr lang="en-GB" sz="1100" dirty="0">
                <a:solidFill>
                  <a:schemeClr val="bg1"/>
                </a:solidFill>
                <a:cs typeface="Arial" charset="0"/>
              </a:rPr>
            </a:b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punkt-opstilling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teksten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forøg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venstre-stillet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formindsk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Line 40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Text Box 41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1" name="Line 42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2" name="Picture 4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Line 44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" name="Line 45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46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47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48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49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" name="Line 51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 dirty="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Klik i </a:t>
            </a:r>
            <a:r>
              <a:rPr lang="da-DK" sz="1100" dirty="0" smtClean="0">
                <a:solidFill>
                  <a:schemeClr val="bg1"/>
                </a:solidFill>
              </a:rPr>
              <a:t>menulinjen. </a:t>
            </a:r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vælg </a:t>
            </a:r>
            <a:r>
              <a:rPr lang="da-DK" sz="1100" dirty="0" smtClean="0">
                <a:solidFill>
                  <a:schemeClr val="bg1"/>
                </a:solidFill>
              </a:rPr>
              <a:t>”Indsæt” </a:t>
            </a:r>
            <a:r>
              <a:rPr lang="da-DK" sz="1100" dirty="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 dirty="0">
                <a:solidFill>
                  <a:schemeClr val="bg1"/>
                </a:solidFill>
              </a:rPr>
              <a:t>Indføj ”Sted og dato” i feltet for </a:t>
            </a:r>
            <a:r>
              <a:rPr lang="da-DK" sz="1100" dirty="0" smtClean="0">
                <a:solidFill>
                  <a:schemeClr val="bg1"/>
                </a:solidFill>
              </a:rPr>
              <a:t>dato </a:t>
            </a:r>
            <a:r>
              <a:rPr lang="da-DK" sz="1100" dirty="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577012" cy="19113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 err="1" smtClean="0"/>
              <a:t>Sted</a:t>
            </a:r>
            <a:r>
              <a:rPr lang="en-US" dirty="0" smtClean="0"/>
              <a:t> og </a:t>
            </a:r>
            <a:r>
              <a:rPr lang="en-US" dirty="0" err="1" smtClean="0"/>
              <a:t>dato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GB" dirty="0" smtClean="0"/>
              <a:t>Slide </a:t>
            </a:r>
            <a:fld id="{DE860683-ABD5-4FDA-9081-7028960C251B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7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starter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/>
            </a:r>
            <a:br>
              <a:rPr lang="en-GB" sz="1100" dirty="0">
                <a:solidFill>
                  <a:schemeClr val="bg1"/>
                </a:solidFill>
                <a:cs typeface="Arial" charset="0"/>
              </a:rPr>
            </a:b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punkt-opstilling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teksten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forøg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venstre-stillet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formindsk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Line 44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1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2" name="Picture 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Line 48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" name="Line 49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50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51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52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53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" name="Line 55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044000" y="3358800"/>
            <a:ext cx="3744000" cy="2487600"/>
          </a:xfrm>
        </p:spPr>
        <p:txBody>
          <a:bodyPr/>
          <a:lstStyle/>
          <a:p>
            <a:endParaRPr lang="en-GB"/>
          </a:p>
        </p:txBody>
      </p:sp>
      <p:sp>
        <p:nvSpPr>
          <p:cNvPr id="23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 dirty="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Klik i </a:t>
            </a:r>
            <a:r>
              <a:rPr lang="da-DK" sz="1100" dirty="0" smtClean="0">
                <a:solidFill>
                  <a:schemeClr val="bg1"/>
                </a:solidFill>
              </a:rPr>
              <a:t>menulinjen. </a:t>
            </a:r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vælg </a:t>
            </a:r>
            <a:r>
              <a:rPr lang="da-DK" sz="1100" dirty="0" smtClean="0">
                <a:solidFill>
                  <a:schemeClr val="bg1"/>
                </a:solidFill>
              </a:rPr>
              <a:t>”Indsæt” </a:t>
            </a:r>
            <a:r>
              <a:rPr lang="da-DK" sz="1100" dirty="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 dirty="0">
                <a:solidFill>
                  <a:schemeClr val="bg1"/>
                </a:solidFill>
              </a:rPr>
              <a:t>Indføj ”Sted og dato” i feltet for </a:t>
            </a:r>
            <a:r>
              <a:rPr lang="da-DK" sz="1100" dirty="0" smtClean="0">
                <a:solidFill>
                  <a:schemeClr val="bg1"/>
                </a:solidFill>
              </a:rPr>
              <a:t>dato </a:t>
            </a:r>
            <a:r>
              <a:rPr lang="da-DK" sz="1100" dirty="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74774"/>
            <a:ext cx="3211512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6900" y="1374774"/>
            <a:ext cx="3213100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8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starter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/>
            </a:r>
            <a:br>
              <a:rPr lang="en-GB" sz="1100" dirty="0">
                <a:solidFill>
                  <a:schemeClr val="bg1"/>
                </a:solidFill>
                <a:cs typeface="Arial" charset="0"/>
              </a:rPr>
            </a:b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punkt-opstilling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på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teksten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forøg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endParaRPr lang="en-GB" sz="1100" dirty="0">
              <a:solidFill>
                <a:schemeClr val="bg1"/>
              </a:solidFill>
              <a:cs typeface="Arial" charset="0"/>
            </a:endParaRPr>
          </a:p>
          <a:p>
            <a:r>
              <a:rPr lang="en-GB" sz="1100" dirty="0">
                <a:solidFill>
                  <a:schemeClr val="bg1"/>
                </a:solidFill>
                <a:cs typeface="Arial" charset="0"/>
              </a:rPr>
              <a:t>For at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få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venstre-stillet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tekst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uden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punktopstilling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brug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formindsk</a:t>
            </a:r>
            <a:r>
              <a:rPr lang="en-GB" sz="11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Arial" charset="0"/>
              </a:rPr>
              <a:t>indrykning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Line 44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2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3" name="Picture 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Line 48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49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50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51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52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9" name="Line 53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" name="Line 55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 dirty="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Klik i </a:t>
            </a:r>
            <a:r>
              <a:rPr lang="da-DK" sz="1100" dirty="0" smtClean="0">
                <a:solidFill>
                  <a:schemeClr val="bg1"/>
                </a:solidFill>
              </a:rPr>
              <a:t>menulinjen. </a:t>
            </a:r>
            <a:endParaRPr lang="da-DK" sz="1100" dirty="0">
              <a:solidFill>
                <a:schemeClr val="bg1"/>
              </a:solidFill>
            </a:endParaRPr>
          </a:p>
          <a:p>
            <a:r>
              <a:rPr lang="da-DK" sz="1100" dirty="0">
                <a:solidFill>
                  <a:schemeClr val="bg1"/>
                </a:solidFill>
              </a:rPr>
              <a:t>vælg </a:t>
            </a:r>
            <a:r>
              <a:rPr lang="da-DK" sz="1100" dirty="0" smtClean="0">
                <a:solidFill>
                  <a:schemeClr val="bg1"/>
                </a:solidFill>
              </a:rPr>
              <a:t>”Indsæt” </a:t>
            </a:r>
            <a:r>
              <a:rPr lang="da-DK" sz="1100" dirty="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 dirty="0">
                <a:solidFill>
                  <a:schemeClr val="bg1"/>
                </a:solidFill>
              </a:rPr>
              <a:t>Indføj ”Sted og dato” i feltet for </a:t>
            </a:r>
            <a:r>
              <a:rPr lang="da-DK" sz="1100" dirty="0" smtClean="0">
                <a:solidFill>
                  <a:schemeClr val="bg1"/>
                </a:solidFill>
              </a:rPr>
              <a:t>dato </a:t>
            </a:r>
            <a:r>
              <a:rPr lang="da-DK" sz="1100" dirty="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ine 20"/>
          <p:cNvSpPr>
            <a:spLocks noChangeShapeType="1"/>
          </p:cNvSpPr>
          <p:nvPr userDrawn="1"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FF371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7" name="Picture 40" descr="top_uk_58_02"/>
          <p:cNvPicPr>
            <a:picLocks noChangeAspect="1" noChangeArrowheads="1"/>
          </p:cNvPicPr>
          <p:nvPr userDrawn="1"/>
        </p:nvPicPr>
        <p:blipFill>
          <a:blip r:embed="rId2"/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44000" y="1051200"/>
            <a:ext cx="7059600" cy="4698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858400" y="-3175"/>
            <a:ext cx="6253200" cy="2635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8" name="Text Box 8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For at </a:t>
            </a:r>
            <a:r>
              <a:rPr lang="en-GB" sz="1100" dirty="0" err="1">
                <a:solidFill>
                  <a:schemeClr val="bg1"/>
                </a:solidFill>
              </a:rPr>
              <a:t>ændre</a:t>
            </a:r>
            <a:r>
              <a:rPr lang="en-GB" sz="1100" dirty="0">
                <a:solidFill>
                  <a:schemeClr val="bg1"/>
                </a:solidFill>
              </a:rPr>
              <a:t> ”</a:t>
            </a:r>
            <a:r>
              <a:rPr lang="en-GB" sz="1100" dirty="0" err="1">
                <a:solidFill>
                  <a:schemeClr val="bg1"/>
                </a:solidFill>
              </a:rPr>
              <a:t>Enhedens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navn</a:t>
            </a:r>
            <a:r>
              <a:rPr lang="en-GB" sz="1100" dirty="0">
                <a:solidFill>
                  <a:schemeClr val="bg1"/>
                </a:solidFill>
              </a:rPr>
              <a:t>” og ”</a:t>
            </a:r>
            <a:r>
              <a:rPr lang="en-GB" sz="1100" dirty="0" err="1">
                <a:solidFill>
                  <a:schemeClr val="bg1"/>
                </a:solidFill>
              </a:rPr>
              <a:t>Sted</a:t>
            </a:r>
            <a:r>
              <a:rPr lang="en-GB" sz="1100" dirty="0">
                <a:solidFill>
                  <a:schemeClr val="bg1"/>
                </a:solidFill>
              </a:rPr>
              <a:t> og </a:t>
            </a:r>
            <a:r>
              <a:rPr lang="en-GB" sz="1100" dirty="0" err="1">
                <a:solidFill>
                  <a:schemeClr val="bg1"/>
                </a:solidFill>
              </a:rPr>
              <a:t>dato</a:t>
            </a:r>
            <a:r>
              <a:rPr lang="en-GB" sz="1100" dirty="0">
                <a:solidFill>
                  <a:schemeClr val="bg1"/>
                </a:solidFill>
              </a:rPr>
              <a:t>”:</a:t>
            </a:r>
          </a:p>
          <a:p>
            <a:endParaRPr lang="en-GB" sz="1100" dirty="0">
              <a:solidFill>
                <a:schemeClr val="bg1"/>
              </a:solidFill>
            </a:endParaRPr>
          </a:p>
          <a:p>
            <a:r>
              <a:rPr lang="en-GB" sz="1100" dirty="0" err="1">
                <a:solidFill>
                  <a:schemeClr val="bg1"/>
                </a:solidFill>
              </a:rPr>
              <a:t>Klik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</a:rPr>
              <a:t>menulinjen</a:t>
            </a:r>
            <a:r>
              <a:rPr lang="en-GB" sz="1100" dirty="0" smtClean="0">
                <a:solidFill>
                  <a:schemeClr val="bg1"/>
                </a:solidFill>
              </a:rPr>
              <a:t>. </a:t>
            </a:r>
            <a:endParaRPr lang="en-GB" sz="1100" dirty="0">
              <a:solidFill>
                <a:schemeClr val="bg1"/>
              </a:solidFill>
            </a:endParaRPr>
          </a:p>
          <a:p>
            <a:r>
              <a:rPr lang="en-GB" sz="1100" dirty="0" err="1">
                <a:solidFill>
                  <a:schemeClr val="bg1"/>
                </a:solidFill>
              </a:rPr>
              <a:t>vælg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smtClean="0">
                <a:solidFill>
                  <a:schemeClr val="bg1"/>
                </a:solidFill>
              </a:rPr>
              <a:t>”</a:t>
            </a:r>
            <a:r>
              <a:rPr lang="en-GB" sz="1100" dirty="0" err="1" smtClean="0">
                <a:solidFill>
                  <a:schemeClr val="bg1"/>
                </a:solidFill>
              </a:rPr>
              <a:t>Indsæt</a:t>
            </a:r>
            <a:r>
              <a:rPr lang="en-GB" sz="1100" dirty="0" smtClean="0">
                <a:solidFill>
                  <a:schemeClr val="bg1"/>
                </a:solidFill>
              </a:rPr>
              <a:t>” </a:t>
            </a:r>
            <a:r>
              <a:rPr lang="en-GB" sz="1100" dirty="0">
                <a:solidFill>
                  <a:schemeClr val="bg1"/>
                </a:solidFill>
              </a:rPr>
              <a:t>&gt; ”</a:t>
            </a:r>
            <a:r>
              <a:rPr lang="en-GB" sz="1100" dirty="0" err="1">
                <a:solidFill>
                  <a:schemeClr val="bg1"/>
                </a:solidFill>
              </a:rPr>
              <a:t>Sidehoved</a:t>
            </a:r>
            <a:r>
              <a:rPr lang="en-GB" sz="1100" dirty="0">
                <a:solidFill>
                  <a:schemeClr val="bg1"/>
                </a:solidFill>
              </a:rPr>
              <a:t> / </a:t>
            </a:r>
            <a:r>
              <a:rPr lang="en-GB" sz="1100" dirty="0" err="1">
                <a:solidFill>
                  <a:schemeClr val="bg1"/>
                </a:solidFill>
              </a:rPr>
              <a:t>Sidefod</a:t>
            </a:r>
            <a:r>
              <a:rPr lang="en-GB" sz="1100" dirty="0">
                <a:solidFill>
                  <a:schemeClr val="bg1"/>
                </a:solidFill>
              </a:rPr>
              <a:t>”.</a:t>
            </a:r>
          </a:p>
          <a:p>
            <a:r>
              <a:rPr lang="en-GB" sz="1100" dirty="0" err="1">
                <a:solidFill>
                  <a:schemeClr val="bg1"/>
                </a:solidFill>
              </a:rPr>
              <a:t>Indføj</a:t>
            </a:r>
            <a:r>
              <a:rPr lang="en-GB" sz="1100" dirty="0">
                <a:solidFill>
                  <a:schemeClr val="bg1"/>
                </a:solidFill>
              </a:rPr>
              <a:t> ”</a:t>
            </a:r>
            <a:r>
              <a:rPr lang="en-GB" sz="1100" dirty="0" err="1">
                <a:solidFill>
                  <a:schemeClr val="bg1"/>
                </a:solidFill>
              </a:rPr>
              <a:t>Sted</a:t>
            </a:r>
            <a:r>
              <a:rPr lang="en-GB" sz="1100" dirty="0">
                <a:solidFill>
                  <a:schemeClr val="bg1"/>
                </a:solidFill>
              </a:rPr>
              <a:t> og </a:t>
            </a:r>
            <a:r>
              <a:rPr lang="en-GB" sz="1100" dirty="0" err="1">
                <a:solidFill>
                  <a:schemeClr val="bg1"/>
                </a:solidFill>
              </a:rPr>
              <a:t>dato</a:t>
            </a:r>
            <a:r>
              <a:rPr lang="en-GB" sz="1100" dirty="0">
                <a:solidFill>
                  <a:schemeClr val="bg1"/>
                </a:solidFill>
              </a:rPr>
              <a:t>”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feltet</a:t>
            </a:r>
            <a:r>
              <a:rPr lang="en-GB" sz="1100" dirty="0">
                <a:solidFill>
                  <a:schemeClr val="bg1"/>
                </a:solidFill>
              </a:rPr>
              <a:t> for </a:t>
            </a:r>
            <a:r>
              <a:rPr lang="en-GB" sz="1100" dirty="0" err="1" smtClean="0">
                <a:solidFill>
                  <a:schemeClr val="bg1"/>
                </a:solidFill>
              </a:rPr>
              <a:t>dato</a:t>
            </a:r>
            <a:r>
              <a:rPr lang="en-GB" sz="1100" baseline="0" dirty="0" smtClean="0">
                <a:solidFill>
                  <a:schemeClr val="bg1"/>
                </a:solidFill>
              </a:rPr>
              <a:t> </a:t>
            </a:r>
            <a:r>
              <a:rPr lang="en-GB" sz="1100" dirty="0" smtClean="0">
                <a:solidFill>
                  <a:schemeClr val="bg1"/>
                </a:solidFill>
              </a:rPr>
              <a:t>og </a:t>
            </a:r>
            <a:r>
              <a:rPr lang="en-GB" sz="1100" dirty="0">
                <a:solidFill>
                  <a:schemeClr val="bg1"/>
                </a:solidFill>
              </a:rPr>
              <a:t>”</a:t>
            </a:r>
            <a:r>
              <a:rPr lang="en-GB" sz="1100" dirty="0" err="1">
                <a:solidFill>
                  <a:schemeClr val="bg1"/>
                </a:solidFill>
              </a:rPr>
              <a:t>Enhedens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navn</a:t>
            </a:r>
            <a:r>
              <a:rPr lang="en-GB" sz="1100" dirty="0">
                <a:solidFill>
                  <a:schemeClr val="bg1"/>
                </a:solidFill>
              </a:rPr>
              <a:t>” </a:t>
            </a:r>
            <a:r>
              <a:rPr lang="en-GB" sz="1100" dirty="0" err="1">
                <a:solidFill>
                  <a:schemeClr val="bg1"/>
                </a:solidFill>
              </a:rPr>
              <a:t>i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>
                <a:solidFill>
                  <a:schemeClr val="bg1"/>
                </a:solidFill>
              </a:rPr>
              <a:t>Sidefod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Line 89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" name="TextBox 17"/>
          <p:cNvSpPr txBox="1"/>
          <p:nvPr userDrawn="1"/>
        </p:nvSpPr>
        <p:spPr>
          <a:xfrm>
            <a:off x="-1357354" y="1133459"/>
            <a:ext cx="1296988" cy="67710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Byt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billede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:</a:t>
            </a:r>
          </a:p>
          <a:p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Ny</a:t>
            </a:r>
            <a:r>
              <a:rPr lang="en-GB" sz="1100" baseline="0" dirty="0" smtClean="0">
                <a:solidFill>
                  <a:schemeClr val="bg1"/>
                </a:solidFill>
                <a:cs typeface="Arial" charset="0"/>
              </a:rPr>
              <a:t> slide og </a:t>
            </a:r>
            <a:r>
              <a:rPr lang="en-GB" sz="1100" baseline="0" dirty="0" err="1" smtClean="0">
                <a:solidFill>
                  <a:schemeClr val="bg1"/>
                </a:solidFill>
                <a:cs typeface="Arial" charset="0"/>
              </a:rPr>
              <a:t>k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lik</a:t>
            </a:r>
            <a:r>
              <a:rPr lang="en-GB" sz="11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cs typeface="Arial" charset="0"/>
              </a:rPr>
              <a:t>på</a:t>
            </a:r>
            <a:r>
              <a:rPr lang="en-GB" sz="1100" baseline="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baseline="0" dirty="0" err="1" smtClean="0">
                <a:solidFill>
                  <a:schemeClr val="bg1"/>
                </a:solidFill>
                <a:cs typeface="Arial" charset="0"/>
              </a:rPr>
              <a:t>ikon</a:t>
            </a:r>
            <a:r>
              <a:rPr lang="en-GB" sz="1100" baseline="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en-GB" sz="1100" baseline="0" dirty="0" err="1" smtClean="0">
                <a:solidFill>
                  <a:schemeClr val="bg1"/>
                </a:solidFill>
                <a:cs typeface="Arial" charset="0"/>
              </a:rPr>
              <a:t>indsæt</a:t>
            </a:r>
            <a:r>
              <a:rPr lang="en-GB" sz="1100" baseline="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GB" sz="1100" baseline="0" dirty="0" err="1" smtClean="0">
                <a:solidFill>
                  <a:schemeClr val="bg1"/>
                </a:solidFill>
                <a:cs typeface="Arial" charset="0"/>
              </a:rPr>
              <a:t>billede</a:t>
            </a:r>
            <a:endParaRPr lang="en-GB" sz="11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Line 36"/>
          <p:cNvSpPr>
            <a:spLocks noChangeShapeType="1"/>
          </p:cNvSpPr>
          <p:nvPr userDrawn="1"/>
        </p:nvSpPr>
        <p:spPr bwMode="auto">
          <a:xfrm>
            <a:off x="-1357354" y="1071546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4" name="Picture 36" descr="SAMF_ppt_top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573713"/>
            <a:ext cx="9144000" cy="1284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Enhedens navn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766A-8DE6-4455-839F-8E91AA45A7F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Enhedens navn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766A-8DE6-4455-839F-8E91AA45A7F0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0" name="Line 20"/>
          <p:cNvSpPr>
            <a:spLocks noChangeShapeType="1"/>
          </p:cNvSpPr>
          <p:nvPr userDrawn="1"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FF3718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66597" name="Picture 37" descr="top_uk_58_02"/>
          <p:cNvPicPr>
            <a:picLocks noChangeAspect="1" noChangeArrowheads="1"/>
          </p:cNvPicPr>
          <p:nvPr userDrawn="1"/>
        </p:nvPicPr>
        <p:blipFill>
          <a:blip r:embed="rId9"/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96" name="Picture 36" descr="SAMF_ppt_top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0" y="5573713"/>
            <a:ext cx="9144000" cy="1284287"/>
          </a:xfrm>
          <a:prstGeom prst="rect">
            <a:avLst/>
          </a:prstGeom>
          <a:noFill/>
        </p:spPr>
      </p:pic>
      <p:sp>
        <p:nvSpPr>
          <p:cNvPr id="6658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4505"/>
            <a:ext cx="6577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titeltypografi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masteren</a:t>
            </a:r>
            <a:endParaRPr lang="en-GB" dirty="0" smtClean="0"/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772816"/>
            <a:ext cx="657701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teksttypografierne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masteren</a:t>
            </a:r>
            <a:endParaRPr lang="en-GB" dirty="0" smtClean="0"/>
          </a:p>
          <a:p>
            <a:pPr lvl="1"/>
            <a:r>
              <a:rPr lang="en-GB" dirty="0" err="1" smtClean="0"/>
              <a:t>Andet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Tredje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Fjerde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Femte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66589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8400" y="-3175"/>
            <a:ext cx="62532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8F8F8"/>
                </a:solidFill>
              </a:defRPr>
            </a:lvl1pPr>
          </a:lstStyle>
          <a:p>
            <a:r>
              <a:rPr lang="en-GB"/>
              <a:t>Enhedens navn</a:t>
            </a: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2"/>
          </p:nvPr>
        </p:nvSpPr>
        <p:spPr>
          <a:xfrm>
            <a:off x="1044000" y="6350400"/>
            <a:ext cx="65772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1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 err="1" smtClean="0"/>
              <a:t>Sted</a:t>
            </a:r>
            <a:r>
              <a:rPr lang="en-US" dirty="0" smtClean="0"/>
              <a:t> og </a:t>
            </a:r>
            <a:r>
              <a:rPr lang="en-US" dirty="0" err="1" smtClean="0"/>
              <a:t>dato</a:t>
            </a:r>
            <a:endParaRPr lang="en-GB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>
          <a:xfrm>
            <a:off x="1044000" y="6508800"/>
            <a:ext cx="21336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900"/>
              </a:lnSpc>
              <a:defRPr sz="100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fld id="{7B91766A-8DE6-4455-839F-8E91AA45A7F0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52" r:id="rId2"/>
    <p:sldLayoutId id="2147483672" r:id="rId3"/>
    <p:sldLayoutId id="2147483673" r:id="rId4"/>
    <p:sldLayoutId id="2147483674" r:id="rId5"/>
    <p:sldLayoutId id="2147483656" r:id="rId6"/>
    <p:sldLayoutId id="2147483657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32603D"/>
          </a:solidFill>
          <a:latin typeface="Garamond" panose="02020404030301010803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algn="l" rtl="0" fontAlgn="base">
        <a:lnSpc>
          <a:spcPct val="100000"/>
        </a:lnSpc>
        <a:spcBef>
          <a:spcPts val="1200"/>
        </a:spcBef>
        <a:spcAft>
          <a:spcPct val="0"/>
        </a:spcAft>
        <a:defRPr sz="2200">
          <a:solidFill>
            <a:srgbClr val="000000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rtl="0" fontAlgn="base">
        <a:lnSpc>
          <a:spcPct val="100000"/>
        </a:lnSpc>
        <a:spcBef>
          <a:spcPts val="1200"/>
        </a:spcBef>
        <a:spcAft>
          <a:spcPct val="0"/>
        </a:spcAft>
        <a:buChar char="•"/>
        <a:defRPr sz="2200">
          <a:solidFill>
            <a:srgbClr val="000000"/>
          </a:solidFill>
          <a:latin typeface="Garamond" panose="02020404030301010803" pitchFamily="18" charset="0"/>
        </a:defRPr>
      </a:lvl2pPr>
      <a:lvl3pPr marL="1146175" indent="-228600" algn="l" rtl="0" fontAlgn="base">
        <a:lnSpc>
          <a:spcPct val="100000"/>
        </a:lnSpc>
        <a:spcBef>
          <a:spcPts val="1200"/>
        </a:spcBef>
        <a:spcAft>
          <a:spcPct val="0"/>
        </a:spcAft>
        <a:buChar char="•"/>
        <a:defRPr sz="2200">
          <a:solidFill>
            <a:srgbClr val="000000"/>
          </a:solidFill>
          <a:latin typeface="Garamond" panose="02020404030301010803" pitchFamily="18" charset="0"/>
        </a:defRPr>
      </a:lvl3pPr>
      <a:lvl4pPr marL="1600200" indent="-228600" algn="l" rtl="0" fontAlgn="base">
        <a:lnSpc>
          <a:spcPct val="100000"/>
        </a:lnSpc>
        <a:spcBef>
          <a:spcPts val="1200"/>
        </a:spcBef>
        <a:spcAft>
          <a:spcPct val="0"/>
        </a:spcAft>
        <a:buChar char="•"/>
        <a:defRPr sz="2200">
          <a:solidFill>
            <a:srgbClr val="000000"/>
          </a:solidFill>
          <a:latin typeface="Garamond" panose="02020404030301010803" pitchFamily="18" charset="0"/>
        </a:defRPr>
      </a:lvl4pPr>
      <a:lvl5pPr marL="2057400" indent="-228600" algn="l" rtl="0" fontAlgn="base">
        <a:lnSpc>
          <a:spcPct val="100000"/>
        </a:lnSpc>
        <a:spcBef>
          <a:spcPts val="1200"/>
        </a:spcBef>
        <a:spcAft>
          <a:spcPct val="0"/>
        </a:spcAft>
        <a:buChar char="•"/>
        <a:defRPr sz="2200">
          <a:solidFill>
            <a:srgbClr val="000000"/>
          </a:solidFill>
          <a:latin typeface="Garamond" panose="02020404030301010803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Tweaking -</a:t>
            </a:r>
            <a:r>
              <a:rPr lang="en-US" dirty="0" err="1" smtClean="0"/>
              <a:t>khb</a:t>
            </a:r>
            <a:r>
              <a:rPr lang="en-US" dirty="0" smtClean="0"/>
              <a:t>- to control for post-treatment confounders in mediation analysis</a:t>
            </a:r>
            <a:endParaRPr lang="en-GB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Kristian Bernt Karlson</a:t>
            </a:r>
            <a:endParaRPr lang="en-GB" dirty="0"/>
          </a:p>
          <a:p>
            <a:r>
              <a:rPr lang="en-GB" b="0" dirty="0" smtClean="0"/>
              <a:t>Department of Sociology</a:t>
            </a:r>
            <a:br>
              <a:rPr lang="en-GB" b="0" dirty="0" smtClean="0"/>
            </a:br>
            <a:r>
              <a:rPr lang="en-GB" b="0" dirty="0" smtClean="0"/>
              <a:t>University of Copenhagen</a:t>
            </a:r>
          </a:p>
          <a:p>
            <a:endParaRPr lang="en-GB" b="0" dirty="0"/>
          </a:p>
          <a:p>
            <a:r>
              <a:rPr lang="en-GB" b="0" dirty="0" smtClean="0"/>
              <a:t>Email: kbk@soc.ku.dk</a:t>
            </a:r>
          </a:p>
          <a:p>
            <a:endParaRPr lang="en-GB" b="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b="0" dirty="0" smtClean="0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044000" y="6525360"/>
            <a:ext cx="3383984" cy="144000"/>
          </a:xfrm>
        </p:spPr>
        <p:txBody>
          <a:bodyPr anchor="t" anchorCtr="0"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</a:t>
            </a:fld>
            <a:r>
              <a:rPr lang="en-GB" dirty="0" smtClean="0"/>
              <a:t>  ::  </a:t>
            </a:r>
            <a:r>
              <a:rPr lang="da-DK" dirty="0" smtClean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GB" u="sng" dirty="0" smtClean="0"/>
              <a:t>Data from GB cohorts born 1958 and 1970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Class origins and destinations measured by binary distinction between service class and working class. Education is a ordinal variable with 6 levels. Ability is a standardized cognitive test score (measured at around 11).</a:t>
            </a:r>
          </a:p>
          <a:p>
            <a:pPr>
              <a:spcBef>
                <a:spcPts val="1400"/>
              </a:spcBef>
            </a:pPr>
            <a:endParaRPr lang="en-GB" sz="100" dirty="0" smtClean="0"/>
          </a:p>
          <a:p>
            <a:pPr>
              <a:spcBef>
                <a:spcPts val="1400"/>
              </a:spcBef>
            </a:pPr>
            <a:r>
              <a:rPr lang="en-GB" dirty="0" smtClean="0"/>
              <a:t>The conclusion – percent mediated by education:</a:t>
            </a:r>
          </a:p>
          <a:p>
            <a:pPr>
              <a:spcBef>
                <a:spcPts val="1400"/>
              </a:spcBef>
              <a:tabLst>
                <a:tab pos="3051175" algn="l"/>
              </a:tabLst>
            </a:pPr>
            <a:r>
              <a:rPr lang="en-GB" i="1" dirty="0" smtClean="0"/>
              <a:t>Conventional estimate: 	54 %</a:t>
            </a:r>
            <a:br>
              <a:rPr lang="en-GB" i="1" dirty="0" smtClean="0"/>
            </a:br>
            <a:r>
              <a:rPr lang="en-GB" i="1" dirty="0" smtClean="0"/>
              <a:t>“Ability-corrected” estimate: 	44 %</a:t>
            </a:r>
          </a:p>
          <a:p>
            <a:pPr>
              <a:spcBef>
                <a:spcPts val="1400"/>
              </a:spcBef>
            </a:pPr>
            <a:endParaRPr lang="en-GB" i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10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162535"/>
            <a:ext cx="6577200" cy="576263"/>
          </a:xfrm>
        </p:spPr>
        <p:txBody>
          <a:bodyPr/>
          <a:lstStyle/>
          <a:p>
            <a:r>
              <a:rPr lang="en-GB" dirty="0" smtClean="0"/>
              <a:t>Example (conventional approach)</a:t>
            </a: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11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35171"/>
            <a:ext cx="6408712" cy="419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162535"/>
            <a:ext cx="6577200" cy="576263"/>
          </a:xfrm>
        </p:spPr>
        <p:txBody>
          <a:bodyPr/>
          <a:lstStyle/>
          <a:p>
            <a:r>
              <a:rPr lang="en-GB" dirty="0" smtClean="0"/>
              <a:t>Example (ability-corrected)</a:t>
            </a: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12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052736"/>
            <a:ext cx="6646034" cy="5305447"/>
          </a:xfrm>
          <a:prstGeom prst="rect">
            <a:avLst/>
          </a:prstGeom>
        </p:spPr>
      </p:pic>
      <p:cxnSp>
        <p:nvCxnSpPr>
          <p:cNvPr id="4" name="Lige forbindelse 3"/>
          <p:cNvCxnSpPr/>
          <p:nvPr/>
        </p:nvCxnSpPr>
        <p:spPr>
          <a:xfrm>
            <a:off x="4788024" y="1988840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9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7504" y="162535"/>
            <a:ext cx="7344816" cy="576263"/>
          </a:xfrm>
        </p:spPr>
        <p:txBody>
          <a:bodyPr/>
          <a:lstStyle/>
          <a:p>
            <a:r>
              <a:rPr lang="en-GB" dirty="0" smtClean="0"/>
              <a:t>Example (attenuation-corrected conventional)</a:t>
            </a: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13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0728"/>
            <a:ext cx="6557712" cy="504156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1691680" y="3933056"/>
            <a:ext cx="108012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7" name="Lige forbindelse 6"/>
          <p:cNvCxnSpPr/>
          <p:nvPr/>
        </p:nvCxnSpPr>
        <p:spPr>
          <a:xfrm>
            <a:off x="4716016" y="1916832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66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GB" dirty="0" smtClean="0"/>
              <a:t>Example: We overestimate the role of education in social mobility in conventional studies (but perhaps </a:t>
            </a:r>
            <a:r>
              <a:rPr lang="en-GB" smtClean="0"/>
              <a:t>not much?).</a:t>
            </a:r>
            <a:endParaRPr lang="en-GB" sz="1000" i="1" dirty="0"/>
          </a:p>
          <a:p>
            <a:pPr>
              <a:spcBef>
                <a:spcPts val="1400"/>
              </a:spcBef>
            </a:pPr>
            <a:r>
              <a:rPr lang="en-GB" dirty="0" smtClean="0"/>
              <a:t>Generally, difficult to know the bias, but even without ability observed, we could have figured this out, given the evidence we have on the causes and effects of ability.</a:t>
            </a:r>
          </a:p>
          <a:p>
            <a:pPr>
              <a:spcBef>
                <a:spcPts val="1400"/>
              </a:spcBef>
            </a:pPr>
            <a:r>
              <a:rPr lang="en-GB" dirty="0" smtClean="0"/>
              <a:t>Convenient “tweak” of -</a:t>
            </a:r>
            <a:r>
              <a:rPr lang="en-GB" dirty="0" err="1" smtClean="0"/>
              <a:t>khb</a:t>
            </a:r>
            <a:r>
              <a:rPr lang="en-GB" dirty="0" smtClean="0"/>
              <a:t>-: Under linearity assumption, one can quite easily control for post-treatment confounders.</a:t>
            </a:r>
            <a:endParaRPr lang="en-GB" sz="1000" dirty="0"/>
          </a:p>
          <a:p>
            <a:pPr>
              <a:spcBef>
                <a:spcPts val="1400"/>
              </a:spcBef>
            </a:pPr>
            <a:r>
              <a:rPr lang="en-GB" u="sng" dirty="0" smtClean="0"/>
              <a:t>To do</a:t>
            </a:r>
            <a:r>
              <a:rPr lang="en-GB" dirty="0" smtClean="0"/>
              <a:t>: Standard errors in ability-corrected analysis are wrong. Bootstrap the easy solution (delta method another).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14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4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Mediation analysis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en-GB" dirty="0" smtClean="0"/>
              <a:t>Decomposition: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endParaRPr lang="en-GB" dirty="0" smtClean="0"/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en-GB" dirty="0" smtClean="0"/>
              <a:t>Total effect:	</a:t>
            </a:r>
            <a:r>
              <a:rPr lang="el-GR" dirty="0" smtClean="0"/>
              <a:t>β</a:t>
            </a:r>
            <a:r>
              <a:rPr lang="da-DK" dirty="0" smtClean="0"/>
              <a:t>+</a:t>
            </a:r>
            <a:r>
              <a:rPr lang="el-GR" dirty="0" smtClean="0"/>
              <a:t>θγ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Direct </a:t>
            </a:r>
            <a:r>
              <a:rPr lang="da-DK" dirty="0" err="1" smtClean="0"/>
              <a:t>effect</a:t>
            </a:r>
            <a:r>
              <a:rPr lang="da-DK" dirty="0" smtClean="0"/>
              <a:t>: 	</a:t>
            </a:r>
            <a:r>
              <a:rPr lang="el-GR" dirty="0" smtClean="0"/>
              <a:t>β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Indirect</a:t>
            </a:r>
            <a:r>
              <a:rPr lang="da-DK" dirty="0" smtClean="0"/>
              <a:t> </a:t>
            </a:r>
            <a:r>
              <a:rPr lang="da-DK" dirty="0" err="1" smtClean="0"/>
              <a:t>effect</a:t>
            </a:r>
            <a:r>
              <a:rPr lang="da-DK" dirty="0" smtClean="0"/>
              <a:t>: 	</a:t>
            </a:r>
            <a:r>
              <a:rPr lang="el-GR" dirty="0" smtClean="0"/>
              <a:t>θγ</a:t>
            </a:r>
            <a:endParaRPr lang="da-DK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2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sp>
        <p:nvSpPr>
          <p:cNvPr id="17" name="Tekstboks 6"/>
          <p:cNvSpPr txBox="1"/>
          <p:nvPr/>
        </p:nvSpPr>
        <p:spPr>
          <a:xfrm>
            <a:off x="3419872" y="4927053"/>
            <a:ext cx="64807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X</a:t>
            </a:r>
            <a:endParaRPr lang="da-DK" sz="1700" b="1" dirty="0" smtClean="0">
              <a:latin typeface="Cambria" pitchFamily="18" charset="0"/>
            </a:endParaRPr>
          </a:p>
        </p:txBody>
      </p:sp>
      <p:sp>
        <p:nvSpPr>
          <p:cNvPr id="18" name="Tekstboks 7"/>
          <p:cNvSpPr txBox="1"/>
          <p:nvPr/>
        </p:nvSpPr>
        <p:spPr>
          <a:xfrm>
            <a:off x="7740352" y="4946798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Y</a:t>
            </a:r>
            <a:endParaRPr lang="da-DK" sz="1700" b="1" dirty="0">
              <a:latin typeface="Cambria" pitchFamily="18" charset="0"/>
            </a:endParaRPr>
          </a:p>
        </p:txBody>
      </p:sp>
      <p:sp>
        <p:nvSpPr>
          <p:cNvPr id="19" name="Tekstboks 8"/>
          <p:cNvSpPr txBox="1"/>
          <p:nvPr/>
        </p:nvSpPr>
        <p:spPr>
          <a:xfrm>
            <a:off x="5076056" y="3342877"/>
            <a:ext cx="16561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M</a:t>
            </a:r>
            <a:endParaRPr lang="da-DK" sz="1700" b="1" dirty="0">
              <a:latin typeface="Cambria" pitchFamily="18" charset="0"/>
            </a:endParaRPr>
          </a:p>
        </p:txBody>
      </p:sp>
      <p:cxnSp>
        <p:nvCxnSpPr>
          <p:cNvPr id="20" name="Lige pilforbindelse 19"/>
          <p:cNvCxnSpPr>
            <a:stCxn id="17" idx="3"/>
            <a:endCxn id="18" idx="1"/>
          </p:cNvCxnSpPr>
          <p:nvPr/>
        </p:nvCxnSpPr>
        <p:spPr bwMode="auto">
          <a:xfrm>
            <a:off x="4067944" y="5104025"/>
            <a:ext cx="3672408" cy="197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Lige pilforbindelse 20"/>
          <p:cNvCxnSpPr>
            <a:stCxn id="17" idx="3"/>
            <a:endCxn id="19" idx="2"/>
          </p:cNvCxnSpPr>
          <p:nvPr/>
        </p:nvCxnSpPr>
        <p:spPr bwMode="auto">
          <a:xfrm flipV="1">
            <a:off x="4067944" y="3696820"/>
            <a:ext cx="1836204" cy="14072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Lige pilforbindelse 21"/>
          <p:cNvCxnSpPr>
            <a:stCxn id="19" idx="2"/>
            <a:endCxn id="18" idx="1"/>
          </p:cNvCxnSpPr>
          <p:nvPr/>
        </p:nvCxnSpPr>
        <p:spPr bwMode="auto">
          <a:xfrm>
            <a:off x="5904148" y="3696820"/>
            <a:ext cx="1836204" cy="1426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kstboks 17"/>
          <p:cNvSpPr txBox="1"/>
          <p:nvPr/>
        </p:nvSpPr>
        <p:spPr>
          <a:xfrm>
            <a:off x="5364088" y="516282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FF0000"/>
                </a:solidFill>
                <a:latin typeface="Cambria" pitchFamily="18" charset="0"/>
                <a:cs typeface="Times New Roman"/>
              </a:rPr>
              <a:t>β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4" name="Tekstboks 19"/>
          <p:cNvSpPr txBox="1"/>
          <p:nvPr/>
        </p:nvSpPr>
        <p:spPr>
          <a:xfrm>
            <a:off x="4283968" y="402390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θ</a:t>
            </a:r>
            <a:endParaRPr lang="da-DK" sz="20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5" name="Tekstboks 20"/>
          <p:cNvSpPr txBox="1"/>
          <p:nvPr/>
        </p:nvSpPr>
        <p:spPr>
          <a:xfrm>
            <a:off x="6372200" y="40106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Post-treatment confounders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3343904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dirty="0" smtClean="0"/>
              <a:t>Even if X is a </a:t>
            </a:r>
            <a:r>
              <a:rPr lang="da-DK" dirty="0" err="1" smtClean="0"/>
              <a:t>randomized</a:t>
            </a:r>
            <a:r>
              <a:rPr lang="da-DK" dirty="0" smtClean="0"/>
              <a:t> </a:t>
            </a:r>
            <a:r>
              <a:rPr lang="da-DK" dirty="0" err="1" smtClean="0"/>
              <a:t>treatment</a:t>
            </a:r>
            <a:r>
              <a:rPr lang="da-DK" dirty="0" smtClean="0"/>
              <a:t>, M </a:t>
            </a:r>
            <a:r>
              <a:rPr lang="da-DK" dirty="0" err="1" smtClean="0"/>
              <a:t>may</a:t>
            </a:r>
            <a:r>
              <a:rPr lang="da-DK" dirty="0" smtClean="0"/>
              <a:t> still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endogenous</a:t>
            </a:r>
            <a:r>
              <a:rPr lang="da-DK" dirty="0" smtClean="0"/>
              <a:t>.</a:t>
            </a:r>
            <a:r>
              <a:rPr lang="da-DK" dirty="0" smtClean="0"/>
              <a:t> 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dirty="0" smtClean="0"/>
              <a:t>Potential </a:t>
            </a:r>
            <a:r>
              <a:rPr lang="da-DK" dirty="0" err="1" smtClean="0"/>
              <a:t>strategy</a:t>
            </a:r>
            <a:r>
              <a:rPr lang="da-DK" dirty="0" smtClean="0"/>
              <a:t>: Control for </a:t>
            </a:r>
            <a:r>
              <a:rPr lang="da-DK" dirty="0" err="1" smtClean="0"/>
              <a:t>proxies</a:t>
            </a:r>
            <a:r>
              <a:rPr lang="da-DK" dirty="0" smtClean="0"/>
              <a:t> for </a:t>
            </a:r>
            <a:r>
              <a:rPr lang="da-DK" dirty="0"/>
              <a:t>U</a:t>
            </a:r>
            <a:r>
              <a:rPr lang="da-DK" dirty="0" smtClean="0"/>
              <a:t> </a:t>
            </a:r>
            <a:r>
              <a:rPr lang="da-DK" dirty="0" smtClean="0"/>
              <a:t>to </a:t>
            </a:r>
            <a:r>
              <a:rPr lang="da-DK" dirty="0" err="1" smtClean="0"/>
              <a:t>obtain</a:t>
            </a:r>
            <a:r>
              <a:rPr lang="da-DK" dirty="0" smtClean="0"/>
              <a:t> </a:t>
            </a:r>
            <a:r>
              <a:rPr lang="da-DK" dirty="0" err="1" smtClean="0"/>
              <a:t>unbiased</a:t>
            </a:r>
            <a:r>
              <a:rPr lang="da-DK" dirty="0" smtClean="0"/>
              <a:t> </a:t>
            </a:r>
            <a:r>
              <a:rPr lang="da-DK" dirty="0" err="1" smtClean="0"/>
              <a:t>estimate</a:t>
            </a:r>
            <a:r>
              <a:rPr lang="da-DK" dirty="0" smtClean="0"/>
              <a:t> of </a:t>
            </a:r>
            <a:r>
              <a:rPr lang="el-GR" dirty="0"/>
              <a:t>γ</a:t>
            </a:r>
            <a:r>
              <a:rPr lang="el-GR" dirty="0" smtClean="0"/>
              <a:t>*</a:t>
            </a:r>
            <a:r>
              <a:rPr lang="da-DK" dirty="0" smtClean="0"/>
              <a:t>.</a:t>
            </a:r>
          </a:p>
          <a:p>
            <a:pPr>
              <a:spcBef>
                <a:spcPts val="1400"/>
              </a:spcBef>
            </a:pPr>
            <a:endParaRPr lang="el-GR" dirty="0" smtClean="0"/>
          </a:p>
          <a:p>
            <a:pPr>
              <a:spcBef>
                <a:spcPts val="1400"/>
              </a:spcBef>
            </a:pPr>
            <a:endParaRPr lang="el-GR" dirty="0" smtClean="0"/>
          </a:p>
          <a:p>
            <a:pPr>
              <a:spcBef>
                <a:spcPts val="1400"/>
              </a:spcBef>
            </a:pP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3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sp>
        <p:nvSpPr>
          <p:cNvPr id="39" name="Tekstboks 6"/>
          <p:cNvSpPr txBox="1"/>
          <p:nvPr/>
        </p:nvSpPr>
        <p:spPr>
          <a:xfrm>
            <a:off x="4541872" y="4702575"/>
            <a:ext cx="3240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X</a:t>
            </a:r>
            <a:endParaRPr lang="da-DK" sz="1700" b="1" dirty="0" smtClean="0">
              <a:latin typeface="Cambria" pitchFamily="18" charset="0"/>
            </a:endParaRPr>
          </a:p>
        </p:txBody>
      </p:sp>
      <p:sp>
        <p:nvSpPr>
          <p:cNvPr id="40" name="Tekstboks 7"/>
          <p:cNvSpPr txBox="1"/>
          <p:nvPr/>
        </p:nvSpPr>
        <p:spPr>
          <a:xfrm>
            <a:off x="8538316" y="4702575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Y</a:t>
            </a:r>
            <a:endParaRPr lang="da-DK" sz="1700" b="1" dirty="0">
              <a:latin typeface="Cambria" pitchFamily="18" charset="0"/>
            </a:endParaRPr>
          </a:p>
        </p:txBody>
      </p:sp>
      <p:sp>
        <p:nvSpPr>
          <p:cNvPr id="41" name="Tekstboks 8"/>
          <p:cNvSpPr txBox="1"/>
          <p:nvPr/>
        </p:nvSpPr>
        <p:spPr>
          <a:xfrm>
            <a:off x="6018036" y="3688366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M</a:t>
            </a:r>
            <a:endParaRPr lang="da-DK" sz="1700" b="1" dirty="0">
              <a:latin typeface="Cambria" pitchFamily="18" charset="0"/>
            </a:endParaRPr>
          </a:p>
        </p:txBody>
      </p:sp>
      <p:cxnSp>
        <p:nvCxnSpPr>
          <p:cNvPr id="42" name="Lige pilforbindelse 41"/>
          <p:cNvCxnSpPr>
            <a:stCxn id="39" idx="3"/>
            <a:endCxn id="40" idx="1"/>
          </p:cNvCxnSpPr>
          <p:nvPr/>
        </p:nvCxnSpPr>
        <p:spPr bwMode="auto">
          <a:xfrm>
            <a:off x="4865908" y="4879547"/>
            <a:ext cx="367240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Lige pilforbindelse 42"/>
          <p:cNvCxnSpPr>
            <a:stCxn id="39" idx="3"/>
            <a:endCxn id="41" idx="2"/>
          </p:cNvCxnSpPr>
          <p:nvPr/>
        </p:nvCxnSpPr>
        <p:spPr bwMode="auto">
          <a:xfrm flipV="1">
            <a:off x="4865908" y="4042309"/>
            <a:ext cx="1440160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Lige pilforbindelse 43"/>
          <p:cNvCxnSpPr>
            <a:stCxn id="41" idx="2"/>
            <a:endCxn id="40" idx="1"/>
          </p:cNvCxnSpPr>
          <p:nvPr/>
        </p:nvCxnSpPr>
        <p:spPr bwMode="auto">
          <a:xfrm>
            <a:off x="6306068" y="4042309"/>
            <a:ext cx="2232248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Tekstboks 17"/>
          <p:cNvSpPr txBox="1"/>
          <p:nvPr/>
        </p:nvSpPr>
        <p:spPr>
          <a:xfrm>
            <a:off x="6090044" y="48404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FF0000"/>
                </a:solidFill>
                <a:latin typeface="Cambria" pitchFamily="18" charset="0"/>
                <a:cs typeface="Times New Roman"/>
              </a:rPr>
              <a:t>β*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6" name="Tekstboks 19"/>
          <p:cNvSpPr txBox="1"/>
          <p:nvPr/>
        </p:nvSpPr>
        <p:spPr>
          <a:xfrm>
            <a:off x="5153940" y="43364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7" name="Tekstboks 20"/>
          <p:cNvSpPr txBox="1"/>
          <p:nvPr/>
        </p:nvSpPr>
        <p:spPr>
          <a:xfrm>
            <a:off x="6522092" y="42963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8" name="Tekstboks 15"/>
          <p:cNvSpPr txBox="1"/>
          <p:nvPr/>
        </p:nvSpPr>
        <p:spPr>
          <a:xfrm>
            <a:off x="4577876" y="2536238"/>
            <a:ext cx="16561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solidFill>
                  <a:srgbClr val="0070C0"/>
                </a:solidFill>
                <a:latin typeface="Cambria" pitchFamily="18" charset="0"/>
              </a:rPr>
              <a:t>U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49" name="Lige pilforbindelse 48"/>
          <p:cNvCxnSpPr>
            <a:stCxn id="48" idx="2"/>
            <a:endCxn id="40" idx="1"/>
          </p:cNvCxnSpPr>
          <p:nvPr/>
        </p:nvCxnSpPr>
        <p:spPr bwMode="auto">
          <a:xfrm>
            <a:off x="5405968" y="2890181"/>
            <a:ext cx="3132348" cy="19893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Lige pilforbindelse 49"/>
          <p:cNvCxnSpPr>
            <a:stCxn id="48" idx="2"/>
          </p:cNvCxnSpPr>
          <p:nvPr/>
        </p:nvCxnSpPr>
        <p:spPr bwMode="auto">
          <a:xfrm>
            <a:off x="5405968" y="2890181"/>
            <a:ext cx="756084" cy="8701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kstboks 60"/>
          <p:cNvSpPr txBox="1"/>
          <p:nvPr/>
        </p:nvSpPr>
        <p:spPr>
          <a:xfrm>
            <a:off x="5441972" y="3334423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δ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2" name="Tekstboks 61"/>
          <p:cNvSpPr txBox="1"/>
          <p:nvPr/>
        </p:nvSpPr>
        <p:spPr>
          <a:xfrm>
            <a:off x="6738116" y="3472342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λ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02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Post-treatment confounders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3343904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dirty="0" err="1" smtClean="0"/>
              <a:t>However</a:t>
            </a:r>
            <a:r>
              <a:rPr lang="da-DK" dirty="0" smtClean="0"/>
              <a:t>: If (</a:t>
            </a:r>
            <a:r>
              <a:rPr lang="da-DK" dirty="0" err="1" smtClean="0"/>
              <a:t>some</a:t>
            </a:r>
            <a:r>
              <a:rPr lang="da-DK" dirty="0" smtClean="0"/>
              <a:t> element in) </a:t>
            </a:r>
            <a:r>
              <a:rPr lang="da-DK" dirty="0"/>
              <a:t>U</a:t>
            </a:r>
            <a:r>
              <a:rPr lang="da-DK" dirty="0" smtClean="0"/>
              <a:t> </a:t>
            </a:r>
            <a:r>
              <a:rPr lang="da-DK" dirty="0" err="1" smtClean="0"/>
              <a:t>depends</a:t>
            </a:r>
            <a:r>
              <a:rPr lang="da-DK" dirty="0" smtClean="0"/>
              <a:t> on </a:t>
            </a:r>
            <a:r>
              <a:rPr lang="da-DK" dirty="0"/>
              <a:t>X</a:t>
            </a:r>
            <a:r>
              <a:rPr lang="da-DK" dirty="0" smtClean="0"/>
              <a:t>, </a:t>
            </a:r>
            <a:r>
              <a:rPr lang="da-DK" dirty="0" err="1" smtClean="0"/>
              <a:t>then</a:t>
            </a:r>
            <a:r>
              <a:rPr lang="da-DK" dirty="0" smtClean="0"/>
              <a:t> </a:t>
            </a:r>
            <a:r>
              <a:rPr lang="da-DK" dirty="0" err="1" smtClean="0"/>
              <a:t>everything</a:t>
            </a:r>
            <a:r>
              <a:rPr lang="da-DK" dirty="0" smtClean="0"/>
              <a:t> breaks </a:t>
            </a:r>
            <a:r>
              <a:rPr lang="da-DK" dirty="0" err="1" smtClean="0"/>
              <a:t>down</a:t>
            </a:r>
            <a:r>
              <a:rPr lang="da-DK" dirty="0" smtClean="0"/>
              <a:t>…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dirty="0" smtClean="0"/>
              <a:t>Direct </a:t>
            </a:r>
            <a:r>
              <a:rPr lang="da-DK" dirty="0" err="1" smtClean="0"/>
              <a:t>effect</a:t>
            </a:r>
            <a:r>
              <a:rPr lang="da-DK" dirty="0" smtClean="0"/>
              <a:t> of </a:t>
            </a:r>
            <a:r>
              <a:rPr lang="da-DK" dirty="0" smtClean="0"/>
              <a:t> </a:t>
            </a:r>
            <a:r>
              <a:rPr lang="da-DK" dirty="0" smtClean="0"/>
              <a:t>on </a:t>
            </a:r>
            <a:r>
              <a:rPr lang="da-DK" dirty="0" smtClean="0"/>
              <a:t>Y </a:t>
            </a:r>
            <a:r>
              <a:rPr lang="da-DK" i="1" dirty="0" err="1" smtClean="0"/>
              <a:t>other</a:t>
            </a:r>
            <a:r>
              <a:rPr lang="da-DK" i="1" dirty="0" smtClean="0"/>
              <a:t> </a:t>
            </a:r>
            <a:r>
              <a:rPr lang="da-DK" i="1" dirty="0" err="1" smtClean="0"/>
              <a:t>than</a:t>
            </a:r>
            <a:r>
              <a:rPr lang="da-DK" i="1" dirty="0" smtClean="0"/>
              <a:t> </a:t>
            </a:r>
            <a:r>
              <a:rPr lang="da-DK" i="1" dirty="0" err="1" smtClean="0"/>
              <a:t>through</a:t>
            </a:r>
            <a:r>
              <a:rPr lang="da-DK" i="1" dirty="0" smtClean="0"/>
              <a:t> </a:t>
            </a:r>
            <a:r>
              <a:rPr lang="da-DK" dirty="0"/>
              <a:t>M</a:t>
            </a:r>
            <a:r>
              <a:rPr lang="da-DK" dirty="0" smtClean="0"/>
              <a:t> </a:t>
            </a:r>
            <a:r>
              <a:rPr lang="da-DK" dirty="0" smtClean="0"/>
              <a:t>is not </a:t>
            </a:r>
            <a:r>
              <a:rPr lang="da-DK" dirty="0" err="1" smtClean="0"/>
              <a:t>identified</a:t>
            </a:r>
            <a:r>
              <a:rPr lang="da-DK" dirty="0" smtClean="0"/>
              <a:t>, </a:t>
            </a:r>
            <a:r>
              <a:rPr lang="da-DK" dirty="0" err="1" smtClean="0"/>
              <a:t>even</a:t>
            </a:r>
            <a:r>
              <a:rPr lang="da-DK" dirty="0" smtClean="0"/>
              <a:t> if </a:t>
            </a:r>
            <a:r>
              <a:rPr lang="da-DK" dirty="0" err="1" smtClean="0"/>
              <a:t>proxies</a:t>
            </a:r>
            <a:r>
              <a:rPr lang="da-DK" dirty="0" smtClean="0"/>
              <a:t> for </a:t>
            </a:r>
            <a:r>
              <a:rPr lang="da-DK" dirty="0" smtClean="0"/>
              <a:t>U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included</a:t>
            </a:r>
            <a:r>
              <a:rPr lang="da-DK" dirty="0" smtClean="0"/>
              <a:t>…</a:t>
            </a:r>
            <a:endParaRPr lang="da-DK" i="1" dirty="0" smtClean="0"/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endParaRPr lang="da-DK" sz="1800" dirty="0" smtClean="0"/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sz="1800" dirty="0" smtClean="0"/>
              <a:t>… </a:t>
            </a:r>
            <a:r>
              <a:rPr lang="da-DK" sz="1800" dirty="0" err="1" smtClean="0"/>
              <a:t>damned</a:t>
            </a:r>
            <a:r>
              <a:rPr lang="da-DK" sz="1800" dirty="0" smtClean="0"/>
              <a:t> if </a:t>
            </a:r>
            <a:r>
              <a:rPr lang="da-DK" sz="1800" dirty="0" err="1" smtClean="0"/>
              <a:t>you</a:t>
            </a:r>
            <a:r>
              <a:rPr lang="da-DK" sz="1800" dirty="0" smtClean="0"/>
              <a:t> do (</a:t>
            </a:r>
            <a:r>
              <a:rPr lang="da-DK" sz="1800" dirty="0" err="1" smtClean="0"/>
              <a:t>control</a:t>
            </a:r>
            <a:r>
              <a:rPr lang="da-DK" sz="1800" dirty="0" smtClean="0"/>
              <a:t>), </a:t>
            </a:r>
            <a:r>
              <a:rPr lang="da-DK" sz="1800" dirty="0" err="1" smtClean="0"/>
              <a:t>damned</a:t>
            </a:r>
            <a:r>
              <a:rPr lang="da-DK" sz="1800" dirty="0" smtClean="0"/>
              <a:t> if </a:t>
            </a:r>
            <a:r>
              <a:rPr lang="da-DK" sz="1800" dirty="0" err="1" smtClean="0"/>
              <a:t>you</a:t>
            </a:r>
            <a:r>
              <a:rPr lang="da-DK" sz="1800" dirty="0" smtClean="0"/>
              <a:t> </a:t>
            </a:r>
            <a:r>
              <a:rPr lang="da-DK" sz="1800" dirty="0" err="1" smtClean="0"/>
              <a:t>don’t</a:t>
            </a:r>
            <a:r>
              <a:rPr lang="da-DK" sz="1800" dirty="0" smtClean="0"/>
              <a:t> (</a:t>
            </a:r>
            <a:r>
              <a:rPr lang="da-DK" sz="1800" dirty="0" err="1" smtClean="0"/>
              <a:t>control</a:t>
            </a:r>
            <a:r>
              <a:rPr lang="da-DK" sz="1800" dirty="0" smtClean="0"/>
              <a:t>)!</a:t>
            </a:r>
          </a:p>
          <a:p>
            <a:pPr>
              <a:spcBef>
                <a:spcPts val="1400"/>
              </a:spcBef>
            </a:pPr>
            <a:endParaRPr lang="el-GR" dirty="0"/>
          </a:p>
          <a:p>
            <a:pPr>
              <a:spcBef>
                <a:spcPts val="1400"/>
              </a:spcBef>
            </a:pPr>
            <a:endParaRPr lang="el-GR" dirty="0" smtClean="0"/>
          </a:p>
          <a:p>
            <a:pPr>
              <a:spcBef>
                <a:spcPts val="1400"/>
              </a:spcBef>
            </a:pP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4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sp>
        <p:nvSpPr>
          <p:cNvPr id="39" name="Tekstboks 6"/>
          <p:cNvSpPr txBox="1"/>
          <p:nvPr/>
        </p:nvSpPr>
        <p:spPr>
          <a:xfrm>
            <a:off x="4541872" y="4702575"/>
            <a:ext cx="3240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X</a:t>
            </a:r>
            <a:endParaRPr lang="da-DK" sz="1700" b="1" dirty="0" smtClean="0">
              <a:latin typeface="Cambria" pitchFamily="18" charset="0"/>
            </a:endParaRPr>
          </a:p>
        </p:txBody>
      </p:sp>
      <p:sp>
        <p:nvSpPr>
          <p:cNvPr id="40" name="Tekstboks 7"/>
          <p:cNvSpPr txBox="1"/>
          <p:nvPr/>
        </p:nvSpPr>
        <p:spPr>
          <a:xfrm>
            <a:off x="8538316" y="4702575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Y</a:t>
            </a:r>
            <a:endParaRPr lang="da-DK" sz="1700" b="1" dirty="0">
              <a:latin typeface="Cambria" pitchFamily="18" charset="0"/>
            </a:endParaRPr>
          </a:p>
        </p:txBody>
      </p:sp>
      <p:sp>
        <p:nvSpPr>
          <p:cNvPr id="41" name="Tekstboks 8"/>
          <p:cNvSpPr txBox="1"/>
          <p:nvPr/>
        </p:nvSpPr>
        <p:spPr>
          <a:xfrm>
            <a:off x="6018036" y="3688366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M</a:t>
            </a:r>
            <a:endParaRPr lang="da-DK" sz="1700" b="1" dirty="0">
              <a:latin typeface="Cambria" pitchFamily="18" charset="0"/>
            </a:endParaRPr>
          </a:p>
        </p:txBody>
      </p:sp>
      <p:cxnSp>
        <p:nvCxnSpPr>
          <p:cNvPr id="42" name="Lige pilforbindelse 41"/>
          <p:cNvCxnSpPr>
            <a:stCxn id="39" idx="3"/>
            <a:endCxn id="40" idx="1"/>
          </p:cNvCxnSpPr>
          <p:nvPr/>
        </p:nvCxnSpPr>
        <p:spPr bwMode="auto">
          <a:xfrm>
            <a:off x="4865908" y="4879547"/>
            <a:ext cx="367240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Lige pilforbindelse 42"/>
          <p:cNvCxnSpPr>
            <a:stCxn id="39" idx="3"/>
            <a:endCxn id="41" idx="2"/>
          </p:cNvCxnSpPr>
          <p:nvPr/>
        </p:nvCxnSpPr>
        <p:spPr bwMode="auto">
          <a:xfrm flipV="1">
            <a:off x="4865908" y="4042309"/>
            <a:ext cx="1440160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Lige pilforbindelse 43"/>
          <p:cNvCxnSpPr>
            <a:stCxn id="41" idx="2"/>
            <a:endCxn id="40" idx="1"/>
          </p:cNvCxnSpPr>
          <p:nvPr/>
        </p:nvCxnSpPr>
        <p:spPr bwMode="auto">
          <a:xfrm>
            <a:off x="6306068" y="4042309"/>
            <a:ext cx="2232248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Tekstboks 17"/>
          <p:cNvSpPr txBox="1"/>
          <p:nvPr/>
        </p:nvSpPr>
        <p:spPr>
          <a:xfrm>
            <a:off x="6090044" y="48404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FF0000"/>
                </a:solidFill>
                <a:latin typeface="Cambria" pitchFamily="18" charset="0"/>
                <a:cs typeface="Times New Roman"/>
              </a:rPr>
              <a:t>β*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6" name="Tekstboks 19"/>
          <p:cNvSpPr txBox="1"/>
          <p:nvPr/>
        </p:nvSpPr>
        <p:spPr>
          <a:xfrm>
            <a:off x="5220072" y="43364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7" name="Tekstboks 20"/>
          <p:cNvSpPr txBox="1"/>
          <p:nvPr/>
        </p:nvSpPr>
        <p:spPr>
          <a:xfrm>
            <a:off x="6522092" y="42963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8" name="Tekstboks 15"/>
          <p:cNvSpPr txBox="1"/>
          <p:nvPr/>
        </p:nvSpPr>
        <p:spPr>
          <a:xfrm>
            <a:off x="4577876" y="2536238"/>
            <a:ext cx="16561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solidFill>
                  <a:srgbClr val="0070C0"/>
                </a:solidFill>
                <a:latin typeface="Cambria" pitchFamily="18" charset="0"/>
              </a:rPr>
              <a:t>U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49" name="Lige pilforbindelse 48"/>
          <p:cNvCxnSpPr>
            <a:stCxn id="48" idx="2"/>
            <a:endCxn id="40" idx="1"/>
          </p:cNvCxnSpPr>
          <p:nvPr/>
        </p:nvCxnSpPr>
        <p:spPr bwMode="auto">
          <a:xfrm>
            <a:off x="5405968" y="2890181"/>
            <a:ext cx="3132348" cy="19893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Lige pilforbindelse 49"/>
          <p:cNvCxnSpPr>
            <a:stCxn id="48" idx="2"/>
          </p:cNvCxnSpPr>
          <p:nvPr/>
        </p:nvCxnSpPr>
        <p:spPr bwMode="auto">
          <a:xfrm>
            <a:off x="5405968" y="2890181"/>
            <a:ext cx="756084" cy="8701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kstboks 60"/>
          <p:cNvSpPr txBox="1"/>
          <p:nvPr/>
        </p:nvSpPr>
        <p:spPr>
          <a:xfrm>
            <a:off x="5441972" y="3334423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δ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2" name="Tekstboks 61"/>
          <p:cNvSpPr txBox="1"/>
          <p:nvPr/>
        </p:nvSpPr>
        <p:spPr>
          <a:xfrm>
            <a:off x="6738116" y="3472342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λ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55" name="Lige pilforbindelse 54"/>
          <p:cNvCxnSpPr>
            <a:stCxn id="39" idx="0"/>
            <a:endCxn id="48" idx="2"/>
          </p:cNvCxnSpPr>
          <p:nvPr/>
        </p:nvCxnSpPr>
        <p:spPr bwMode="auto">
          <a:xfrm flipV="1">
            <a:off x="4703890" y="2890181"/>
            <a:ext cx="702078" cy="18123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8" name="Tekstboks 59"/>
          <p:cNvSpPr txBox="1"/>
          <p:nvPr/>
        </p:nvSpPr>
        <p:spPr>
          <a:xfrm>
            <a:off x="4553002" y="3550196"/>
            <a:ext cx="43204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π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Solutions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da-DK" dirty="0" smtClean="0"/>
              <a:t>Inverse </a:t>
            </a:r>
            <a:r>
              <a:rPr lang="da-DK" dirty="0" err="1" smtClean="0"/>
              <a:t>probability</a:t>
            </a:r>
            <a:r>
              <a:rPr lang="da-DK" dirty="0" smtClean="0"/>
              <a:t> </a:t>
            </a:r>
            <a:r>
              <a:rPr lang="da-DK" dirty="0" err="1" smtClean="0"/>
              <a:t>weighting</a:t>
            </a:r>
            <a:r>
              <a:rPr lang="en-GB" dirty="0" smtClean="0"/>
              <a:t> or g-computation (James Robins and colleagues).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en-GB" dirty="0" smtClean="0"/>
              <a:t>Logic: Reweigh data in such a way that the </a:t>
            </a:r>
            <a:r>
              <a:rPr lang="en-GB" dirty="0" smtClean="0"/>
              <a:t>X-U </a:t>
            </a:r>
            <a:r>
              <a:rPr lang="en-GB" dirty="0" smtClean="0"/>
              <a:t>edge disappears, i.e., </a:t>
            </a:r>
            <a:r>
              <a:rPr lang="en-GB" dirty="0" smtClean="0"/>
              <a:t>X </a:t>
            </a:r>
            <a:r>
              <a:rPr lang="en-GB" dirty="0" smtClean="0"/>
              <a:t>and (proxies for) </a:t>
            </a:r>
            <a:r>
              <a:rPr lang="en-GB" dirty="0"/>
              <a:t>U</a:t>
            </a:r>
            <a:r>
              <a:rPr lang="en-GB" dirty="0" smtClean="0"/>
              <a:t> </a:t>
            </a:r>
            <a:r>
              <a:rPr lang="en-GB" dirty="0" smtClean="0"/>
              <a:t>become statistically independent.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endParaRPr lang="en-GB" sz="500" dirty="0"/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r>
              <a:rPr lang="en-GB" dirty="0" smtClean="0"/>
              <a:t>In this talk: 	</a:t>
            </a:r>
            <a:r>
              <a:rPr lang="en-GB" dirty="0" err="1" smtClean="0"/>
              <a:t>Residualize</a:t>
            </a:r>
            <a:r>
              <a:rPr lang="en-GB" dirty="0" smtClean="0"/>
              <a:t> (observed proxies for) </a:t>
            </a:r>
            <a:r>
              <a:rPr lang="en-GB" dirty="0"/>
              <a:t>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for O by regression...</a:t>
            </a:r>
          </a:p>
          <a:p>
            <a:pPr>
              <a:spcBef>
                <a:spcPts val="1400"/>
              </a:spcBef>
              <a:tabLst>
                <a:tab pos="1701800" algn="l"/>
              </a:tabLst>
            </a:pPr>
            <a:endParaRPr lang="da-DK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5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0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Solutions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3343904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da-DK" dirty="0"/>
              <a:t>Let </a:t>
            </a:r>
            <a:r>
              <a:rPr lang="da-DK" dirty="0"/>
              <a:t>Z</a:t>
            </a:r>
            <a:r>
              <a:rPr lang="da-DK" dirty="0" smtClean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 smtClean="0"/>
              <a:t>observed</a:t>
            </a:r>
            <a:r>
              <a:rPr lang="da-DK" dirty="0" smtClean="0"/>
              <a:t> elements </a:t>
            </a:r>
            <a:r>
              <a:rPr lang="da-DK" dirty="0"/>
              <a:t>of </a:t>
            </a:r>
            <a:r>
              <a:rPr lang="da-DK" dirty="0"/>
              <a:t>U</a:t>
            </a:r>
            <a:r>
              <a:rPr lang="da-DK" dirty="0" smtClean="0"/>
              <a:t> </a:t>
            </a:r>
            <a:r>
              <a:rPr lang="da-DK" dirty="0"/>
              <a:t>and </a:t>
            </a:r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linearity</a:t>
            </a:r>
            <a:r>
              <a:rPr lang="da-DK" dirty="0"/>
              <a:t>.</a:t>
            </a:r>
            <a:endParaRPr lang="en-GB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endParaRPr lang="en-GB" sz="500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/>
              <a:t>Direct </a:t>
            </a:r>
            <a:r>
              <a:rPr lang="en-GB" dirty="0" smtClean="0"/>
              <a:t>effect:</a:t>
            </a:r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/>
              <a:t/>
            </a:r>
            <a:br>
              <a:rPr lang="en-GB" dirty="0"/>
            </a:br>
            <a:r>
              <a:rPr lang="en-GB" sz="500" dirty="0"/>
              <a:t> </a:t>
            </a:r>
            <a:r>
              <a:rPr lang="en-GB" sz="1000" dirty="0" smtClean="0"/>
              <a:t> </a:t>
            </a:r>
            <a:endParaRPr lang="en-GB" sz="2000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/>
              <a:t>Indirect </a:t>
            </a:r>
            <a:r>
              <a:rPr lang="en-GB" dirty="0" smtClean="0"/>
              <a:t>effect: </a:t>
            </a:r>
            <a:r>
              <a:rPr lang="en-GB" dirty="0"/>
              <a:t>		</a:t>
            </a:r>
            <a:endParaRPr lang="da-DK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6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sp>
        <p:nvSpPr>
          <p:cNvPr id="39" name="Tekstboks 6"/>
          <p:cNvSpPr txBox="1"/>
          <p:nvPr/>
        </p:nvSpPr>
        <p:spPr>
          <a:xfrm>
            <a:off x="4541872" y="4702575"/>
            <a:ext cx="3240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X</a:t>
            </a:r>
            <a:endParaRPr lang="da-DK" sz="1700" b="1" dirty="0" smtClean="0">
              <a:latin typeface="Cambria" pitchFamily="18" charset="0"/>
            </a:endParaRPr>
          </a:p>
        </p:txBody>
      </p:sp>
      <p:sp>
        <p:nvSpPr>
          <p:cNvPr id="40" name="Tekstboks 7"/>
          <p:cNvSpPr txBox="1"/>
          <p:nvPr/>
        </p:nvSpPr>
        <p:spPr>
          <a:xfrm>
            <a:off x="8538316" y="4702575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Y</a:t>
            </a:r>
            <a:endParaRPr lang="da-DK" sz="1700" b="1" dirty="0">
              <a:latin typeface="Cambria" pitchFamily="18" charset="0"/>
            </a:endParaRPr>
          </a:p>
        </p:txBody>
      </p:sp>
      <p:sp>
        <p:nvSpPr>
          <p:cNvPr id="41" name="Tekstboks 8"/>
          <p:cNvSpPr txBox="1"/>
          <p:nvPr/>
        </p:nvSpPr>
        <p:spPr>
          <a:xfrm>
            <a:off x="6018036" y="3688366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M</a:t>
            </a:r>
            <a:endParaRPr lang="da-DK" sz="1700" b="1" dirty="0">
              <a:latin typeface="Cambria" pitchFamily="18" charset="0"/>
            </a:endParaRPr>
          </a:p>
        </p:txBody>
      </p:sp>
      <p:cxnSp>
        <p:nvCxnSpPr>
          <p:cNvPr id="42" name="Lige pilforbindelse 41"/>
          <p:cNvCxnSpPr>
            <a:stCxn id="39" idx="3"/>
            <a:endCxn id="40" idx="1"/>
          </p:cNvCxnSpPr>
          <p:nvPr/>
        </p:nvCxnSpPr>
        <p:spPr bwMode="auto">
          <a:xfrm>
            <a:off x="4865908" y="4879547"/>
            <a:ext cx="367240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Lige pilforbindelse 42"/>
          <p:cNvCxnSpPr>
            <a:stCxn id="39" idx="3"/>
            <a:endCxn id="41" idx="2"/>
          </p:cNvCxnSpPr>
          <p:nvPr/>
        </p:nvCxnSpPr>
        <p:spPr bwMode="auto">
          <a:xfrm flipV="1">
            <a:off x="4865908" y="4042309"/>
            <a:ext cx="1440160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Lige pilforbindelse 43"/>
          <p:cNvCxnSpPr>
            <a:stCxn id="41" idx="2"/>
            <a:endCxn id="40" idx="1"/>
          </p:cNvCxnSpPr>
          <p:nvPr/>
        </p:nvCxnSpPr>
        <p:spPr bwMode="auto">
          <a:xfrm>
            <a:off x="6306068" y="4042309"/>
            <a:ext cx="2232248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Tekstboks 17"/>
          <p:cNvSpPr txBox="1"/>
          <p:nvPr/>
        </p:nvSpPr>
        <p:spPr>
          <a:xfrm>
            <a:off x="6090044" y="48404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FF0000"/>
                </a:solidFill>
                <a:latin typeface="Cambria" pitchFamily="18" charset="0"/>
                <a:cs typeface="Times New Roman"/>
              </a:rPr>
              <a:t>β*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6" name="Tekstboks 19"/>
          <p:cNvSpPr txBox="1"/>
          <p:nvPr/>
        </p:nvSpPr>
        <p:spPr>
          <a:xfrm>
            <a:off x="5220072" y="43364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7" name="Tekstboks 20"/>
          <p:cNvSpPr txBox="1"/>
          <p:nvPr/>
        </p:nvSpPr>
        <p:spPr>
          <a:xfrm>
            <a:off x="6522092" y="42963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8" name="Tekstboks 15"/>
          <p:cNvSpPr txBox="1"/>
          <p:nvPr/>
        </p:nvSpPr>
        <p:spPr>
          <a:xfrm>
            <a:off x="4577876" y="2536238"/>
            <a:ext cx="16561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solidFill>
                  <a:srgbClr val="0070C0"/>
                </a:solidFill>
                <a:latin typeface="Cambria" pitchFamily="18" charset="0"/>
              </a:rPr>
              <a:t>Z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49" name="Lige pilforbindelse 48"/>
          <p:cNvCxnSpPr>
            <a:stCxn id="48" idx="2"/>
            <a:endCxn id="40" idx="1"/>
          </p:cNvCxnSpPr>
          <p:nvPr/>
        </p:nvCxnSpPr>
        <p:spPr bwMode="auto">
          <a:xfrm>
            <a:off x="5405968" y="2890181"/>
            <a:ext cx="3132348" cy="19893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Lige pilforbindelse 49"/>
          <p:cNvCxnSpPr>
            <a:stCxn id="48" idx="2"/>
          </p:cNvCxnSpPr>
          <p:nvPr/>
        </p:nvCxnSpPr>
        <p:spPr bwMode="auto">
          <a:xfrm>
            <a:off x="5405968" y="2890181"/>
            <a:ext cx="756084" cy="8701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kstboks 60"/>
          <p:cNvSpPr txBox="1"/>
          <p:nvPr/>
        </p:nvSpPr>
        <p:spPr>
          <a:xfrm>
            <a:off x="5441972" y="3334423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δ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2" name="Tekstboks 61"/>
          <p:cNvSpPr txBox="1"/>
          <p:nvPr/>
        </p:nvSpPr>
        <p:spPr>
          <a:xfrm>
            <a:off x="6738116" y="3472342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λ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55" name="Lige pilforbindelse 54"/>
          <p:cNvCxnSpPr>
            <a:stCxn id="39" idx="0"/>
            <a:endCxn id="48" idx="2"/>
          </p:cNvCxnSpPr>
          <p:nvPr/>
        </p:nvCxnSpPr>
        <p:spPr bwMode="auto">
          <a:xfrm flipV="1">
            <a:off x="4703890" y="2890181"/>
            <a:ext cx="702078" cy="18123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8" name="Tekstboks 59"/>
          <p:cNvSpPr txBox="1"/>
          <p:nvPr/>
        </p:nvSpPr>
        <p:spPr>
          <a:xfrm>
            <a:off x="4553002" y="3550196"/>
            <a:ext cx="43204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π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graphicFrame>
        <p:nvGraphicFramePr>
          <p:cNvPr id="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419450"/>
              </p:ext>
            </p:extLst>
          </p:nvPr>
        </p:nvGraphicFramePr>
        <p:xfrm>
          <a:off x="1344464" y="3852276"/>
          <a:ext cx="9318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4" imgW="533160" imgH="228600" progId="Equation.DSMT4">
                  <p:embed/>
                </p:oleObj>
              </mc:Choice>
              <mc:Fallback>
                <p:oleObj name="Equation" r:id="rId4" imgW="533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464" y="3852276"/>
                        <a:ext cx="931862" cy="400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752313"/>
              </p:ext>
            </p:extLst>
          </p:nvPr>
        </p:nvGraphicFramePr>
        <p:xfrm>
          <a:off x="1344464" y="4996129"/>
          <a:ext cx="13081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6" imgW="749160" imgH="279360" progId="Equation.DSMT4">
                  <p:embed/>
                </p:oleObj>
              </mc:Choice>
              <mc:Fallback>
                <p:oleObj name="Equation" r:id="rId6" imgW="7491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464" y="4996129"/>
                        <a:ext cx="1308100" cy="488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89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Solutions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3343904" cy="3312368"/>
          </a:xfrm>
        </p:spPr>
        <p:txBody>
          <a:bodyPr/>
          <a:lstStyle/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/>
              <a:t>Estimate the direct effect </a:t>
            </a:r>
            <a:r>
              <a:rPr lang="en-GB" i="1" dirty="0"/>
              <a:t>other than through </a:t>
            </a:r>
            <a:r>
              <a:rPr lang="en-GB" dirty="0"/>
              <a:t>M via</a:t>
            </a:r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endParaRPr lang="en-GB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sz="200" dirty="0" smtClean="0"/>
              <a:t> </a:t>
            </a:r>
            <a:endParaRPr lang="en-GB" sz="200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/>
              <a:t>Where       is the residual from the auxiliary </a:t>
            </a:r>
            <a:r>
              <a:rPr lang="en-GB" dirty="0" smtClean="0"/>
              <a:t>regression</a:t>
            </a:r>
            <a:endParaRPr lang="en-GB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sz="3200" dirty="0" smtClean="0"/>
              <a:t>                   </a:t>
            </a:r>
            <a:endParaRPr lang="en-GB" sz="3200" dirty="0"/>
          </a:p>
          <a:p>
            <a:pPr>
              <a:spcBef>
                <a:spcPts val="1400"/>
              </a:spcBef>
              <a:tabLst>
                <a:tab pos="1701800" algn="l"/>
                <a:tab pos="3403600" algn="l"/>
              </a:tabLst>
            </a:pPr>
            <a:r>
              <a:rPr lang="en-GB" dirty="0" smtClean="0"/>
              <a:t>That is                        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7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  <p:sp>
        <p:nvSpPr>
          <p:cNvPr id="39" name="Tekstboks 6"/>
          <p:cNvSpPr txBox="1"/>
          <p:nvPr/>
        </p:nvSpPr>
        <p:spPr>
          <a:xfrm>
            <a:off x="4541872" y="4702575"/>
            <a:ext cx="3240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 smtClean="0">
                <a:latin typeface="Cambria" pitchFamily="18" charset="0"/>
              </a:rPr>
              <a:t>X</a:t>
            </a:r>
            <a:endParaRPr lang="da-DK" sz="1700" b="1" dirty="0" smtClean="0">
              <a:latin typeface="Cambria" pitchFamily="18" charset="0"/>
            </a:endParaRPr>
          </a:p>
        </p:txBody>
      </p:sp>
      <p:sp>
        <p:nvSpPr>
          <p:cNvPr id="40" name="Tekstboks 7"/>
          <p:cNvSpPr txBox="1"/>
          <p:nvPr/>
        </p:nvSpPr>
        <p:spPr>
          <a:xfrm>
            <a:off x="8538316" y="4702575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Y</a:t>
            </a:r>
            <a:endParaRPr lang="da-DK" sz="1700" b="1" dirty="0">
              <a:latin typeface="Cambria" pitchFamily="18" charset="0"/>
            </a:endParaRPr>
          </a:p>
        </p:txBody>
      </p:sp>
      <p:sp>
        <p:nvSpPr>
          <p:cNvPr id="41" name="Tekstboks 8"/>
          <p:cNvSpPr txBox="1"/>
          <p:nvPr/>
        </p:nvSpPr>
        <p:spPr>
          <a:xfrm>
            <a:off x="6018036" y="3688366"/>
            <a:ext cx="576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latin typeface="Cambria" pitchFamily="18" charset="0"/>
              </a:rPr>
              <a:t>M</a:t>
            </a:r>
            <a:endParaRPr lang="da-DK" sz="1700" b="1" dirty="0">
              <a:latin typeface="Cambria" pitchFamily="18" charset="0"/>
            </a:endParaRPr>
          </a:p>
        </p:txBody>
      </p:sp>
      <p:cxnSp>
        <p:nvCxnSpPr>
          <p:cNvPr id="42" name="Lige pilforbindelse 41"/>
          <p:cNvCxnSpPr>
            <a:stCxn id="39" idx="3"/>
            <a:endCxn id="40" idx="1"/>
          </p:cNvCxnSpPr>
          <p:nvPr/>
        </p:nvCxnSpPr>
        <p:spPr bwMode="auto">
          <a:xfrm>
            <a:off x="4865908" y="4879547"/>
            <a:ext cx="367240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Lige pilforbindelse 42"/>
          <p:cNvCxnSpPr>
            <a:stCxn id="39" idx="3"/>
            <a:endCxn id="41" idx="2"/>
          </p:cNvCxnSpPr>
          <p:nvPr/>
        </p:nvCxnSpPr>
        <p:spPr bwMode="auto">
          <a:xfrm flipV="1">
            <a:off x="4865908" y="4042309"/>
            <a:ext cx="1440160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Lige pilforbindelse 43"/>
          <p:cNvCxnSpPr>
            <a:stCxn id="41" idx="2"/>
            <a:endCxn id="40" idx="1"/>
          </p:cNvCxnSpPr>
          <p:nvPr/>
        </p:nvCxnSpPr>
        <p:spPr bwMode="auto">
          <a:xfrm>
            <a:off x="6306068" y="4042309"/>
            <a:ext cx="2232248" cy="837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Tekstboks 17"/>
          <p:cNvSpPr txBox="1"/>
          <p:nvPr/>
        </p:nvSpPr>
        <p:spPr>
          <a:xfrm>
            <a:off x="6090044" y="48404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FF0000"/>
                </a:solidFill>
                <a:latin typeface="Cambria" pitchFamily="18" charset="0"/>
                <a:cs typeface="Times New Roman"/>
              </a:rPr>
              <a:t>β*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6" name="Tekstboks 19"/>
          <p:cNvSpPr txBox="1"/>
          <p:nvPr/>
        </p:nvSpPr>
        <p:spPr>
          <a:xfrm>
            <a:off x="5220072" y="43364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7" name="Tekstboks 20"/>
          <p:cNvSpPr txBox="1"/>
          <p:nvPr/>
        </p:nvSpPr>
        <p:spPr>
          <a:xfrm>
            <a:off x="6522092" y="42963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da-DK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endParaRPr lang="da-DK" sz="2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8" name="Tekstboks 15"/>
          <p:cNvSpPr txBox="1"/>
          <p:nvPr/>
        </p:nvSpPr>
        <p:spPr>
          <a:xfrm>
            <a:off x="4577876" y="2536238"/>
            <a:ext cx="16561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700" b="1" dirty="0">
                <a:solidFill>
                  <a:srgbClr val="0070C0"/>
                </a:solidFill>
                <a:latin typeface="Cambria" pitchFamily="18" charset="0"/>
              </a:rPr>
              <a:t>Z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49" name="Lige pilforbindelse 48"/>
          <p:cNvCxnSpPr>
            <a:stCxn id="48" idx="2"/>
            <a:endCxn id="40" idx="1"/>
          </p:cNvCxnSpPr>
          <p:nvPr/>
        </p:nvCxnSpPr>
        <p:spPr bwMode="auto">
          <a:xfrm>
            <a:off x="5405968" y="2890181"/>
            <a:ext cx="3132348" cy="19893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Lige pilforbindelse 49"/>
          <p:cNvCxnSpPr>
            <a:stCxn id="48" idx="2"/>
          </p:cNvCxnSpPr>
          <p:nvPr/>
        </p:nvCxnSpPr>
        <p:spPr bwMode="auto">
          <a:xfrm>
            <a:off x="5405968" y="2890181"/>
            <a:ext cx="756084" cy="8701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kstboks 60"/>
          <p:cNvSpPr txBox="1"/>
          <p:nvPr/>
        </p:nvSpPr>
        <p:spPr>
          <a:xfrm>
            <a:off x="5441972" y="3334423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δ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2" name="Tekstboks 61"/>
          <p:cNvSpPr txBox="1"/>
          <p:nvPr/>
        </p:nvSpPr>
        <p:spPr>
          <a:xfrm>
            <a:off x="6738116" y="3472342"/>
            <a:ext cx="5040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λ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cxnSp>
        <p:nvCxnSpPr>
          <p:cNvPr id="55" name="Lige pilforbindelse 54"/>
          <p:cNvCxnSpPr>
            <a:stCxn id="39" idx="0"/>
            <a:endCxn id="48" idx="2"/>
          </p:cNvCxnSpPr>
          <p:nvPr/>
        </p:nvCxnSpPr>
        <p:spPr bwMode="auto">
          <a:xfrm flipV="1">
            <a:off x="4703890" y="2890181"/>
            <a:ext cx="702078" cy="18123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8" name="Tekstboks 59"/>
          <p:cNvSpPr txBox="1"/>
          <p:nvPr/>
        </p:nvSpPr>
        <p:spPr>
          <a:xfrm>
            <a:off x="4553002" y="3550196"/>
            <a:ext cx="43204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700" b="1" dirty="0" smtClean="0">
                <a:solidFill>
                  <a:srgbClr val="0070C0"/>
                </a:solidFill>
                <a:latin typeface="Cambria" pitchFamily="18" charset="0"/>
              </a:rPr>
              <a:t>π</a:t>
            </a:r>
            <a:endParaRPr lang="da-DK" sz="17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397197"/>
              </p:ext>
            </p:extLst>
          </p:nvPr>
        </p:nvGraphicFramePr>
        <p:xfrm>
          <a:off x="1377530" y="4642271"/>
          <a:ext cx="13065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Equation" r:id="rId4" imgW="749160" imgH="253800" progId="Equation.DSMT4">
                  <p:embed/>
                </p:oleObj>
              </mc:Choice>
              <mc:Fallback>
                <p:oleObj name="Equation" r:id="rId4" imgW="749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530" y="4642271"/>
                        <a:ext cx="1306512" cy="4429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597433"/>
              </p:ext>
            </p:extLst>
          </p:nvPr>
        </p:nvGraphicFramePr>
        <p:xfrm>
          <a:off x="1968252" y="5312279"/>
          <a:ext cx="13763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Equation" r:id="rId6" imgW="787320" imgH="228600" progId="Equation.DSMT4">
                  <p:embed/>
                </p:oleObj>
              </mc:Choice>
              <mc:Fallback>
                <p:oleObj name="Equation" r:id="rId6" imgW="787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252" y="5312279"/>
                        <a:ext cx="1376362" cy="400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2251"/>
              </p:ext>
            </p:extLst>
          </p:nvPr>
        </p:nvGraphicFramePr>
        <p:xfrm>
          <a:off x="1281113" y="3133725"/>
          <a:ext cx="26431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name="Equation" r:id="rId8" imgW="1511280" imgH="253800" progId="Equation.DSMT4">
                  <p:embed/>
                </p:oleObj>
              </mc:Choice>
              <mc:Fallback>
                <p:oleObj name="Equation" r:id="rId8" imgW="1511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3133725"/>
                        <a:ext cx="2643187" cy="444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387094"/>
              </p:ext>
            </p:extLst>
          </p:nvPr>
        </p:nvGraphicFramePr>
        <p:xfrm>
          <a:off x="1835696" y="3823700"/>
          <a:ext cx="2651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5" name="Equation" r:id="rId10" imgW="152280" imgH="190440" progId="Equation.DSMT4">
                  <p:embed/>
                </p:oleObj>
              </mc:Choice>
              <mc:Fallback>
                <p:oleObj name="Equation" r:id="rId10" imgW="152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23700"/>
                        <a:ext cx="265112" cy="3333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ktangel 1"/>
          <p:cNvSpPr/>
          <p:nvPr/>
        </p:nvSpPr>
        <p:spPr>
          <a:xfrm>
            <a:off x="1126740" y="5766804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  <a:latin typeface="Garamond" panose="02020404030301010803" pitchFamily="18" charset="0"/>
              </a:rPr>
              <a:t> - and then back out indirect effect.</a:t>
            </a:r>
            <a:endParaRPr lang="en-GB" sz="2000" dirty="0">
              <a:solidFill>
                <a:schemeClr val="tx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The logistic case and -</a:t>
            </a:r>
            <a:r>
              <a:rPr lang="en-GB" dirty="0" err="1" smtClean="0"/>
              <a:t>khb</a:t>
            </a:r>
            <a:r>
              <a:rPr lang="en-GB" dirty="0" smtClean="0"/>
              <a:t>-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GB" dirty="0" smtClean="0"/>
              <a:t>Breen, Karlson, and Holm (2013, Sociological Methods and Research) suggest a way of decomposing total effects into direct and indirect effects in logistic regression models (that accounts for the attenuation bias implied in these models).</a:t>
            </a:r>
          </a:p>
          <a:p>
            <a:pPr>
              <a:spcBef>
                <a:spcPts val="1400"/>
              </a:spcBef>
            </a:pPr>
            <a:r>
              <a:rPr lang="en-GB" dirty="0" smtClean="0"/>
              <a:t>Method implemented in -</a:t>
            </a:r>
            <a:r>
              <a:rPr lang="en-GB" dirty="0" err="1" smtClean="0"/>
              <a:t>khb</a:t>
            </a:r>
            <a:r>
              <a:rPr lang="en-GB" dirty="0" smtClean="0"/>
              <a:t>-.</a:t>
            </a:r>
            <a:endParaRPr lang="en-GB" dirty="0"/>
          </a:p>
          <a:p>
            <a:pPr>
              <a:spcBef>
                <a:spcPts val="1400"/>
              </a:spcBef>
            </a:pPr>
            <a:r>
              <a:rPr lang="en-GB" dirty="0" smtClean="0"/>
              <a:t>In this presentation: Use </a:t>
            </a:r>
            <a:r>
              <a:rPr lang="en-GB" dirty="0" smtClean="0"/>
              <a:t>“</a:t>
            </a:r>
            <a:r>
              <a:rPr lang="en-GB" dirty="0" err="1" smtClean="0"/>
              <a:t>residualization</a:t>
            </a:r>
            <a:r>
              <a:rPr lang="en-GB" dirty="0" smtClean="0"/>
              <a:t> trick</a:t>
            </a:r>
            <a:r>
              <a:rPr lang="en-GB" dirty="0" smtClean="0"/>
              <a:t>” </a:t>
            </a:r>
            <a:r>
              <a:rPr lang="en-GB" dirty="0" smtClean="0"/>
              <a:t>to construct </a:t>
            </a:r>
            <a:r>
              <a:rPr lang="en-GB" dirty="0" smtClean="0"/>
              <a:t>Z that are uncorrelated with X, and then apply </a:t>
            </a:r>
            <a:br>
              <a:rPr lang="en-GB" dirty="0" smtClean="0"/>
            </a:br>
            <a:r>
              <a:rPr lang="en-GB" dirty="0" smtClean="0"/>
              <a:t>-</a:t>
            </a:r>
            <a:r>
              <a:rPr lang="en-GB" dirty="0" err="1" smtClean="0"/>
              <a:t>khb</a:t>
            </a:r>
            <a:r>
              <a:rPr lang="en-GB" dirty="0" smtClean="0"/>
              <a:t>- to the transformed variables…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8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5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287" y="276374"/>
            <a:ext cx="4511597" cy="2448272"/>
          </a:xfrm>
          <a:prstGeom prst="rect">
            <a:avLst/>
          </a:prstGeom>
        </p:spPr>
      </p:pic>
      <p:sp>
        <p:nvSpPr>
          <p:cNvPr id="1290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035974" y="1124545"/>
            <a:ext cx="6577200" cy="576263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idx="1"/>
          </p:nvPr>
        </p:nvSpPr>
        <p:spPr>
          <a:xfrm>
            <a:off x="1042988" y="2276872"/>
            <a:ext cx="6577012" cy="3312368"/>
          </a:xfrm>
        </p:spPr>
        <p:txBody>
          <a:bodyPr/>
          <a:lstStyle/>
          <a:p>
            <a:pPr>
              <a:spcBef>
                <a:spcPts val="1400"/>
              </a:spcBef>
            </a:pPr>
            <a:endParaRPr lang="en-GB" dirty="0" smtClean="0"/>
          </a:p>
          <a:p>
            <a:pPr>
              <a:spcBef>
                <a:spcPts val="1400"/>
              </a:spcBef>
            </a:pPr>
            <a:r>
              <a:rPr lang="en-GB" dirty="0" smtClean="0"/>
              <a:t>Education </a:t>
            </a:r>
            <a:r>
              <a:rPr lang="en-GB" dirty="0" smtClean="0"/>
              <a:t>(E) is viewed as the key mediator of the association between class origins (O) and class destinations (D) in sociological stratification research.</a:t>
            </a:r>
          </a:p>
          <a:p>
            <a:pPr>
              <a:spcBef>
                <a:spcPts val="1400"/>
              </a:spcBef>
            </a:pPr>
            <a:r>
              <a:rPr lang="en-GB" dirty="0" smtClean="0"/>
              <a:t>Yet the impact of education (E) on class destinations (D), i.e., the “status returns” to education, may be biased by omitted ability (A) – or so the economists say…</a:t>
            </a:r>
          </a:p>
          <a:p>
            <a:pPr>
              <a:spcBef>
                <a:spcPts val="1400"/>
              </a:spcBef>
            </a:pPr>
            <a:r>
              <a:rPr lang="en-GB" dirty="0" smtClean="0"/>
              <a:t>But ability (A) also depends strongly on class origins (O); that is, ability (A) is a </a:t>
            </a:r>
            <a:r>
              <a:rPr lang="en-GB" i="1" dirty="0" smtClean="0"/>
              <a:t>post-treatment confounder</a:t>
            </a:r>
            <a:r>
              <a:rPr lang="en-GB" dirty="0" smtClean="0"/>
              <a:t>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35974" y="6525344"/>
            <a:ext cx="4616146" cy="144016"/>
          </a:xfrm>
        </p:spPr>
        <p:txBody>
          <a:bodyPr/>
          <a:lstStyle/>
          <a:p>
            <a:r>
              <a:rPr lang="en-GB" b="1" dirty="0" smtClean="0"/>
              <a:t>Slide </a:t>
            </a:r>
            <a:fld id="{DE860683-ABD5-4FDA-9081-7028960C251B}" type="slidenum">
              <a:rPr lang="en-GB" b="1" smtClean="0"/>
              <a:pPr/>
              <a:t>9</a:t>
            </a:fld>
            <a:r>
              <a:rPr lang="en-GB" dirty="0"/>
              <a:t> </a:t>
            </a:r>
            <a:r>
              <a:rPr lang="en-GB" dirty="0" smtClean="0"/>
              <a:t> ::  </a:t>
            </a:r>
            <a:r>
              <a:rPr lang="da-DK" dirty="0"/>
              <a:t>Aarhus University, September 5, 2014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42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f_uk">
  <a:themeElements>
    <a:clrScheme name="samf_uk 1">
      <a:dk1>
        <a:srgbClr val="6E6E6E"/>
      </a:dk1>
      <a:lt1>
        <a:srgbClr val="FFFFFF"/>
      </a:lt1>
      <a:dk2>
        <a:srgbClr val="FF3718"/>
      </a:dk2>
      <a:lt2>
        <a:srgbClr val="6E6E6E"/>
      </a:lt2>
      <a:accent1>
        <a:srgbClr val="FF3718"/>
      </a:accent1>
      <a:accent2>
        <a:srgbClr val="FF5033"/>
      </a:accent2>
      <a:accent3>
        <a:srgbClr val="FFFFFF"/>
      </a:accent3>
      <a:accent4>
        <a:srgbClr val="5D5D5D"/>
      </a:accent4>
      <a:accent5>
        <a:srgbClr val="FFAEAB"/>
      </a:accent5>
      <a:accent6>
        <a:srgbClr val="E7482D"/>
      </a:accent6>
      <a:hlink>
        <a:srgbClr val="FF826D"/>
      </a:hlink>
      <a:folHlink>
        <a:srgbClr val="FFBEB3"/>
      </a:folHlink>
    </a:clrScheme>
    <a:fontScheme name="samf_u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f_uk 1">
        <a:dk1>
          <a:srgbClr val="6E6E6E"/>
        </a:dk1>
        <a:lt1>
          <a:srgbClr val="FFFFFF"/>
        </a:lt1>
        <a:dk2>
          <a:srgbClr val="FF3718"/>
        </a:dk2>
        <a:lt2>
          <a:srgbClr val="6E6E6E"/>
        </a:lt2>
        <a:accent1>
          <a:srgbClr val="FF3718"/>
        </a:accent1>
        <a:accent2>
          <a:srgbClr val="FF5033"/>
        </a:accent2>
        <a:accent3>
          <a:srgbClr val="FFFFFF"/>
        </a:accent3>
        <a:accent4>
          <a:srgbClr val="5D5D5D"/>
        </a:accent4>
        <a:accent5>
          <a:srgbClr val="FFAEAB"/>
        </a:accent5>
        <a:accent6>
          <a:srgbClr val="E7482D"/>
        </a:accent6>
        <a:hlink>
          <a:srgbClr val="FF826D"/>
        </a:hlink>
        <a:folHlink>
          <a:srgbClr val="FFBEB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5909</TotalTime>
  <Words>702</Words>
  <Application>Microsoft Office PowerPoint</Application>
  <PresentationFormat>Skærmshow (4:3)</PresentationFormat>
  <Paragraphs>139</Paragraphs>
  <Slides>14</Slides>
  <Notes>14</Notes>
  <HiddenSlides>1</HiddenSlides>
  <MMClips>0</MMClips>
  <ScaleCrop>false</ScaleCrop>
  <HeadingPairs>
    <vt:vector size="8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2</vt:i4>
      </vt:variant>
      <vt:variant>
        <vt:lpstr>Slidetitler</vt:lpstr>
      </vt:variant>
      <vt:variant>
        <vt:i4>14</vt:i4>
      </vt:variant>
    </vt:vector>
  </HeadingPairs>
  <TitlesOfParts>
    <vt:vector size="22" baseType="lpstr">
      <vt:lpstr>Arial</vt:lpstr>
      <vt:lpstr>Cambria</vt:lpstr>
      <vt:lpstr>Garamond</vt:lpstr>
      <vt:lpstr>Times New Roman</vt:lpstr>
      <vt:lpstr>Verdana</vt:lpstr>
      <vt:lpstr>samf_uk</vt:lpstr>
      <vt:lpstr>Equation</vt:lpstr>
      <vt:lpstr>MathType 6.0 Equation</vt:lpstr>
      <vt:lpstr>Tweaking -khb- to control for post-treatment confounders in mediation analysis</vt:lpstr>
      <vt:lpstr>Mediation analysis</vt:lpstr>
      <vt:lpstr>Post-treatment confounders</vt:lpstr>
      <vt:lpstr>Post-treatment confounders</vt:lpstr>
      <vt:lpstr>Solutions</vt:lpstr>
      <vt:lpstr>Solutions</vt:lpstr>
      <vt:lpstr>Solutions</vt:lpstr>
      <vt:lpstr>The logistic case and -khb-</vt:lpstr>
      <vt:lpstr>Example</vt:lpstr>
      <vt:lpstr>Example</vt:lpstr>
      <vt:lpstr>Example (conventional approach)</vt:lpstr>
      <vt:lpstr>Example (ability-corrected)</vt:lpstr>
      <vt:lpstr>Example (attenuation-corrected conventional)</vt:lpstr>
      <vt:lpstr>Conclusion</vt:lpstr>
    </vt:vector>
  </TitlesOfParts>
  <Company>Københavns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install</dc:creator>
  <cp:lastModifiedBy>Kristian Bernt Karlson</cp:lastModifiedBy>
  <cp:revision>213</cp:revision>
  <dcterms:created xsi:type="dcterms:W3CDTF">2005-11-10T15:02:29Z</dcterms:created>
  <dcterms:modified xsi:type="dcterms:W3CDTF">2014-09-01T13:53:49Z</dcterms:modified>
</cp:coreProperties>
</file>