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8" r:id="rId9"/>
    <p:sldId id="264" r:id="rId10"/>
    <p:sldId id="269" r:id="rId11"/>
    <p:sldId id="270" r:id="rId12"/>
    <p:sldId id="271" r:id="rId13"/>
    <p:sldId id="273" r:id="rId14"/>
    <p:sldId id="266" r:id="rId15"/>
    <p:sldId id="272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1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9175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71825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23586" name="Rectangle 3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23587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23588" name="Rectangle 3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69320" y="1143000"/>
            <a:ext cx="1888880" cy="47513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02677" y="1143000"/>
            <a:ext cx="5525966" cy="47513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02677" y="1866900"/>
            <a:ext cx="3698631" cy="4027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41985" y="1866900"/>
            <a:ext cx="3698631" cy="4027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2677" y="1143000"/>
            <a:ext cx="755552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2677" y="1866900"/>
            <a:ext cx="7537938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6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72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fld id="{11858E90-49AF-4205-9B3F-2877346DFB34}" type="datetimeFigureOut">
              <a:rPr lang="sv-SE" smtClean="0"/>
              <a:pPr/>
              <a:t>2013-09-27</a:t>
            </a:fld>
            <a:endParaRPr lang="sv-SE"/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2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72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4A55643A-89EA-4F2A-B46D-B593D9C6EB3F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PowerPoint-topp_eng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-4142"/>
            <a:ext cx="9144000" cy="5409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8206680" cy="917575"/>
          </a:xfrm>
        </p:spPr>
        <p:txBody>
          <a:bodyPr/>
          <a:lstStyle/>
          <a:p>
            <a:r>
              <a:rPr lang="en-US" noProof="0" dirty="0" smtClean="0"/>
              <a:t>Segregation as </a:t>
            </a:r>
            <a:r>
              <a:rPr lang="en-US" noProof="0" dirty="0" smtClean="0"/>
              <a:t>overexposure</a:t>
            </a:r>
            <a:br>
              <a:rPr lang="en-US" noProof="0" dirty="0" smtClean="0"/>
            </a:br>
            <a:r>
              <a:rPr lang="en-US" noProof="0" dirty="0" smtClean="0"/>
              <a:t>- adjusting for covariates when units are small</a:t>
            </a:r>
            <a:endParaRPr lang="en-US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smtClean="0"/>
              <a:t>Oskar </a:t>
            </a:r>
            <a:r>
              <a:rPr lang="en-US" noProof="0" dirty="0" err="1" smtClean="0"/>
              <a:t>Nordström</a:t>
            </a:r>
            <a:r>
              <a:rPr lang="en-US" noProof="0" dirty="0" smtClean="0"/>
              <a:t> </a:t>
            </a:r>
            <a:r>
              <a:rPr lang="en-US" noProof="0" dirty="0" err="1" smtClean="0"/>
              <a:t>Skans</a:t>
            </a:r>
            <a:endParaRPr lang="en-US" noProof="0" dirty="0" smtClean="0"/>
          </a:p>
          <a:p>
            <a:r>
              <a:rPr lang="en-US" noProof="0" dirty="0" smtClean="0"/>
              <a:t>IFAU and Uppsala University</a:t>
            </a:r>
            <a:endParaRPr lang="en-US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Extensions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 smtClean="0"/>
              <a:t>1) Use </a:t>
            </a:r>
            <a:r>
              <a:rPr lang="en-US" sz="2400" noProof="0" dirty="0" err="1" smtClean="0"/>
              <a:t>Px</a:t>
            </a:r>
            <a:r>
              <a:rPr lang="en-US" sz="2400" noProof="0" dirty="0" smtClean="0"/>
              <a:t> as a threshold and randomly allocate minority status across the population:</a:t>
            </a:r>
          </a:p>
          <a:p>
            <a:pPr lvl="2"/>
            <a:r>
              <a:rPr lang="en-US" sz="2000" noProof="0" dirty="0" smtClean="0"/>
              <a:t>gen Rand=uniform()</a:t>
            </a:r>
          </a:p>
          <a:p>
            <a:pPr lvl="2"/>
            <a:r>
              <a:rPr lang="en-US" sz="2000" noProof="0" dirty="0" smtClean="0"/>
              <a:t>gen </a:t>
            </a:r>
            <a:r>
              <a:rPr lang="en-US" sz="2000" noProof="0" dirty="0" err="1" smtClean="0"/>
              <a:t>FakeDj</a:t>
            </a:r>
            <a:r>
              <a:rPr lang="en-US" sz="2000" noProof="0" dirty="0" smtClean="0"/>
              <a:t>=Rand&lt;</a:t>
            </a:r>
            <a:r>
              <a:rPr lang="en-US" sz="2000" noProof="0" dirty="0" err="1" smtClean="0"/>
              <a:t>Px</a:t>
            </a:r>
            <a:endParaRPr lang="en-US" sz="2000" noProof="0" dirty="0" smtClean="0"/>
          </a:p>
          <a:p>
            <a:pPr>
              <a:buFont typeface="Arial" charset="0"/>
              <a:buChar char="•"/>
            </a:pPr>
            <a:r>
              <a:rPr lang="en-US" sz="2000" noProof="0" dirty="0" smtClean="0"/>
              <a:t>Calculate alternative segregation indices based on </a:t>
            </a:r>
            <a:r>
              <a:rPr lang="en-US" sz="2000" noProof="0" dirty="0" err="1" smtClean="0"/>
              <a:t>Dj</a:t>
            </a:r>
            <a:r>
              <a:rPr lang="en-US" sz="2000" noProof="0" dirty="0" smtClean="0"/>
              <a:t> and </a:t>
            </a:r>
            <a:r>
              <a:rPr lang="en-US" sz="2000" noProof="0" dirty="0" err="1" smtClean="0"/>
              <a:t>FakeDj</a:t>
            </a:r>
            <a:endParaRPr lang="en-US" sz="2000" noProof="0" dirty="0" smtClean="0"/>
          </a:p>
          <a:p>
            <a:pPr>
              <a:buFont typeface="Arial" charset="0"/>
              <a:buChar char="•"/>
            </a:pPr>
            <a:r>
              <a:rPr lang="en-US" sz="2000" noProof="0" dirty="0" smtClean="0"/>
              <a:t>Without covariates </a:t>
            </a:r>
            <a:r>
              <a:rPr lang="en-US" sz="2000" noProof="0" dirty="0" smtClean="0">
                <a:sym typeface="Wingdings" pitchFamily="2" charset="2"/>
              </a:rPr>
              <a:t></a:t>
            </a:r>
            <a:r>
              <a:rPr lang="en-US" sz="2000" noProof="0" dirty="0" smtClean="0"/>
              <a:t> back to standard solution to small-unit bias</a:t>
            </a:r>
          </a:p>
          <a:p>
            <a:pPr>
              <a:buFont typeface="Arial" charset="0"/>
              <a:buChar char="•"/>
            </a:pPr>
            <a:r>
              <a:rPr lang="en-US" sz="2000" noProof="0" dirty="0" smtClean="0"/>
              <a:t>Calculate exposure to confirm that the intuition is right…</a:t>
            </a:r>
          </a:p>
          <a:p>
            <a:pPr marL="457200" indent="-457200">
              <a:buAutoNum type="arabicParenR" startAt="2"/>
            </a:pPr>
            <a:r>
              <a:rPr lang="en-US" sz="2400" noProof="0" dirty="0" smtClean="0"/>
              <a:t>Calculate </a:t>
            </a:r>
            <a:r>
              <a:rPr lang="en-US" sz="2400" noProof="0" dirty="0" err="1" smtClean="0"/>
              <a:t>Px</a:t>
            </a:r>
            <a:r>
              <a:rPr lang="en-US" sz="2400" noProof="0" dirty="0" smtClean="0"/>
              <a:t> semi-parametrically to avoid over-fitting: </a:t>
            </a:r>
          </a:p>
          <a:p>
            <a:pPr marL="457200" indent="-457200"/>
            <a:r>
              <a:rPr lang="en-US" sz="2400" noProof="0" dirty="0" smtClean="0"/>
              <a:t>		</a:t>
            </a:r>
            <a:r>
              <a:rPr lang="en-US" sz="2000" noProof="0" dirty="0" err="1" smtClean="0"/>
              <a:t>probit</a:t>
            </a:r>
            <a:r>
              <a:rPr lang="en-US" sz="2000" noProof="0" dirty="0" smtClean="0"/>
              <a:t>[</a:t>
            </a:r>
            <a:r>
              <a:rPr lang="en-US" sz="2000" noProof="0" dirty="0" err="1" smtClean="0"/>
              <a:t>logit</a:t>
            </a:r>
            <a:r>
              <a:rPr lang="en-US" sz="2000" noProof="0" dirty="0" smtClean="0"/>
              <a:t>] </a:t>
            </a:r>
            <a:r>
              <a:rPr lang="en-US" sz="2000" noProof="0" dirty="0" err="1" smtClean="0"/>
              <a:t>Dj</a:t>
            </a:r>
            <a:r>
              <a:rPr lang="en-US" sz="2000" noProof="0" dirty="0" smtClean="0"/>
              <a:t> [</a:t>
            </a:r>
            <a:r>
              <a:rPr lang="en-US" sz="2000" noProof="0" dirty="0" err="1" smtClean="0"/>
              <a:t>varlist</a:t>
            </a:r>
            <a:r>
              <a:rPr lang="en-US" sz="2000" noProof="0" dirty="0" smtClean="0"/>
              <a:t>] \ predict </a:t>
            </a:r>
            <a:r>
              <a:rPr lang="en-US" sz="2000" noProof="0" dirty="0" err="1" smtClean="0"/>
              <a:t>Px</a:t>
            </a:r>
            <a:endParaRPr lang="en-US" sz="2400" noProof="0" dirty="0" smtClean="0"/>
          </a:p>
          <a:p>
            <a:r>
              <a:rPr lang="en-US" sz="2400" noProof="0" dirty="0" smtClean="0"/>
              <a:t>3) To expand into a multi-group setting, simply calculate exposure to the own group, and then average over the groups to get the average own-group exposure.</a:t>
            </a:r>
            <a:endParaRPr lang="en-US" noProof="0" dirty="0" smtClean="0"/>
          </a:p>
          <a:p>
            <a:endParaRPr lang="en-US" noProof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Simulation-based results</a:t>
            </a:r>
            <a:endParaRPr lang="en-US" noProof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7"/>
            <a:ext cx="6912768" cy="470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Overexposure results, by duration</a:t>
            </a:r>
            <a:endParaRPr lang="en-US" noProof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800729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7484418" cy="6048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555523" cy="584200"/>
          </a:xfrm>
        </p:spPr>
        <p:txBody>
          <a:bodyPr/>
          <a:lstStyle/>
          <a:p>
            <a:r>
              <a:rPr lang="en-US" sz="2400" noProof="0" smtClean="0"/>
              <a:t>Associations between overexposure and economic outcomes, by origin (Å&amp;S, Ind Lab Rel Rev 2011)</a:t>
            </a:r>
            <a:endParaRPr lang="en-US" noProof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912768" cy="4921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To sum up…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The overexposure framework is a simple, fast and powerful tool to measure segregation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The framework has nice properties in terms of interpretation</a:t>
            </a:r>
          </a:p>
          <a:p>
            <a:endParaRPr lang="en-US" noProof="0" dirty="0" smtClean="0"/>
          </a:p>
          <a:p>
            <a:r>
              <a:rPr lang="en-US" noProof="0" dirty="0" smtClean="0"/>
              <a:t>It is straightforward/trivial to implement in </a:t>
            </a:r>
            <a:r>
              <a:rPr lang="en-US" noProof="0" dirty="0" err="1" smtClean="0"/>
              <a:t>Stata</a:t>
            </a:r>
            <a:r>
              <a:rPr lang="en-US" noProof="0" dirty="0" smtClean="0"/>
              <a:t>, relying on sums by groups</a:t>
            </a:r>
            <a:endParaRPr lang="en-US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Segregation</a:t>
            </a:r>
            <a:endParaRPr lang="en-US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noProof="0" dirty="0" smtClean="0"/>
              <a:t>Separation of groups (e.g. minority/majority) across units (occupations, schools, firms, families…)</a:t>
            </a:r>
          </a:p>
          <a:p>
            <a:pPr>
              <a:buFont typeface="Wingdings" pitchFamily="2" charset="2"/>
              <a:buChar char="§"/>
            </a:pPr>
            <a:r>
              <a:rPr lang="en-US" sz="2400" noProof="0" dirty="0" smtClean="0"/>
              <a:t>Host of segregation indices (</a:t>
            </a:r>
            <a:r>
              <a:rPr lang="en-US" sz="2400" noProof="0" dirty="0" err="1" smtClean="0"/>
              <a:t>Gini</a:t>
            </a:r>
            <a:r>
              <a:rPr lang="en-US" sz="2400" noProof="0" dirty="0" smtClean="0"/>
              <a:t>, Duncan, Hutchens,..)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All measure the distance between the actual distribution and a distribution where the groups are </a:t>
            </a:r>
            <a:r>
              <a:rPr lang="en-US" sz="2400" i="1" noProof="0" dirty="0" smtClean="0"/>
              <a:t>equally</a:t>
            </a:r>
            <a:r>
              <a:rPr lang="en-US" sz="2400" noProof="0" dirty="0" smtClean="0"/>
              <a:t> represented in all units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With small (measured) units, groups will not be equally represented within each unit, even if randomly allocated</a:t>
            </a:r>
          </a:p>
          <a:p>
            <a:endParaRPr lang="en-US" noProof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Standard solution to small unit bias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 smtClean="0"/>
              <a:t>Generate ”counterfactual segregation” by randomly allocating individuals across the units, keeping the group sizes constant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This counterfactual segregation is huge if, e.g., looking at segregation across firms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Measure non-random segregation as the distance between actual and random segregation. </a:t>
            </a:r>
          </a:p>
          <a:p>
            <a:pPr lvl="1">
              <a:buFont typeface="Wingdings" pitchFamily="2" charset="2"/>
              <a:buChar char="Ø"/>
            </a:pPr>
            <a:endParaRPr lang="en-US" sz="2400" noProof="0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4" y="4797152"/>
            <a:ext cx="1237352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What about covariates/confounders?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Suppose that you want to analyze the extent of segregation that cannot be explained by differences in the distribution of education and place-of-residence within the different groups.</a:t>
            </a:r>
            <a:endParaRPr lang="en-US" noProof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In Åslund and Skans, Journal of population economics, 2009, we propose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noProof="0" dirty="0" smtClean="0"/>
          </a:p>
          <a:p>
            <a:r>
              <a:rPr lang="en-US" sz="2400" noProof="0" dirty="0" smtClean="0"/>
              <a:t>Measure the exposure to minority workers </a:t>
            </a:r>
            <a:r>
              <a:rPr lang="en-US" sz="2000" noProof="0" dirty="0" smtClean="0"/>
              <a:t>(D=1)</a:t>
            </a:r>
            <a:r>
              <a:rPr lang="en-US" sz="2400" noProof="0" dirty="0" smtClean="0"/>
              <a:t> as the fraction of coworkers (i.e. excluding self) that belong to the minority</a:t>
            </a:r>
          </a:p>
          <a:p>
            <a:endParaRPr lang="en-US" sz="2400" noProof="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Under random allocation, </a:t>
            </a:r>
            <a:r>
              <a:rPr lang="en-US" sz="2400" i="1" noProof="0" dirty="0" smtClean="0"/>
              <a:t>average</a:t>
            </a:r>
            <a:r>
              <a:rPr lang="en-US" sz="2400" noProof="0" dirty="0" smtClean="0"/>
              <a:t> exposure among both minority and majority workers is (trivially) equal to the minority share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dirty="0" smtClean="0"/>
              <a:t>Hence, the distance between the minority share and average exposure among minority workers is a measure of segregation</a:t>
            </a:r>
          </a:p>
          <a:p>
            <a:pPr lvl="1">
              <a:buFont typeface="Wingdings" pitchFamily="2" charset="2"/>
              <a:buChar char="Ø"/>
            </a:pPr>
            <a:endParaRPr lang="en-US" noProof="0" dirty="0" smtClean="0"/>
          </a:p>
          <a:p>
            <a:r>
              <a:rPr lang="en-US" noProof="0" dirty="0" smtClean="0"/>
              <a:t> </a:t>
            </a:r>
            <a:endParaRPr lang="en-US" noProof="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068960"/>
            <a:ext cx="2520280" cy="89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Again, what about covariates..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 smtClean="0"/>
              <a:t>We want to contrast the minority status of actual ”coworkers”, with coworkers of a similar kind.</a:t>
            </a:r>
          </a:p>
          <a:p>
            <a:endParaRPr lang="en-US" sz="2400" noProof="0" dirty="0" smtClean="0"/>
          </a:p>
          <a:p>
            <a:r>
              <a:rPr lang="en-US" sz="2400" noProof="0" dirty="0" smtClean="0"/>
              <a:t>We could imagine all jobs being filled by predetermined ”types” of workers defined by some covariates.</a:t>
            </a:r>
          </a:p>
          <a:p>
            <a:endParaRPr lang="en-US" sz="2400" noProof="0" dirty="0" smtClean="0"/>
          </a:p>
          <a:p>
            <a:r>
              <a:rPr lang="en-US" sz="2400" noProof="0" dirty="0" smtClean="0">
                <a:sym typeface="Wingdings" pitchFamily="2" charset="2"/>
              </a:rPr>
              <a:t> </a:t>
            </a:r>
            <a:r>
              <a:rPr lang="en-US" sz="2400" noProof="0" dirty="0" smtClean="0"/>
              <a:t>Think of the counterfactual (non-segregated) world as providing random coworkers, conditional on their ”types” defined by some covariates</a:t>
            </a:r>
            <a:endParaRPr lang="en-US" sz="2400" noProof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Introduce covariates</a:t>
            </a:r>
            <a:endParaRPr lang="en-US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smtClean="0"/>
              <a:t>Replacing actual exposure by exposure to </a:t>
            </a:r>
            <a:r>
              <a:rPr lang="en-US" sz="2400" i="1" noProof="0" smtClean="0"/>
              <a:t>minority propensities</a:t>
            </a:r>
            <a:r>
              <a:rPr lang="en-US" sz="2400" noProof="0" smtClean="0"/>
              <a:t> and calculate expected exposure to these propensities instead.</a:t>
            </a:r>
          </a:p>
          <a:p>
            <a:endParaRPr lang="en-US" sz="2400" noProof="0" smtClean="0"/>
          </a:p>
          <a:p>
            <a:pPr lvl="1">
              <a:buFont typeface="Wingdings" pitchFamily="2" charset="2"/>
              <a:buChar char="Ø"/>
            </a:pPr>
            <a:r>
              <a:rPr lang="en-US" sz="2400" noProof="0" smtClean="0"/>
              <a:t>We estimate the propensities using averages within cells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smtClean="0"/>
              <a:t>Measure segregation as the distance between averages of actual exposure and conditional expected exposure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smtClean="0"/>
              <a:t>Convenient, do not require simulations.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noProof="0" smtClean="0"/>
              <a:t>Easily extended to account for multiple groups.</a:t>
            </a:r>
            <a:endParaRPr lang="en-US" sz="2400" noProof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861048"/>
            <a:ext cx="1656184" cy="57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708920"/>
            <a:ext cx="2260990" cy="755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5949280"/>
            <a:ext cx="1872208" cy="73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Some stata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noProof="0" dirty="0" smtClean="0"/>
              <a:t>* Individual level cross section, with unit identifiers, minority status, and X:s </a:t>
            </a:r>
          </a:p>
          <a:p>
            <a:r>
              <a:rPr lang="en-US" sz="1800" noProof="0" dirty="0" smtClean="0"/>
              <a:t>*Minorities are 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==1, majority 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=0, </a:t>
            </a:r>
          </a:p>
          <a:p>
            <a:r>
              <a:rPr lang="en-US" sz="1800" noProof="0" dirty="0" smtClean="0"/>
              <a:t>* Units and </a:t>
            </a:r>
            <a:r>
              <a:rPr lang="en-US" sz="1800" noProof="0" dirty="0" err="1" smtClean="0"/>
              <a:t>UnitSize</a:t>
            </a:r>
            <a:r>
              <a:rPr lang="en-US" sz="1800" noProof="0" dirty="0" smtClean="0"/>
              <a:t>:</a:t>
            </a:r>
          </a:p>
          <a:p>
            <a:r>
              <a:rPr lang="en-US" sz="1800" noProof="0" dirty="0" err="1" smtClean="0"/>
              <a:t>bysort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UnitID</a:t>
            </a:r>
            <a:r>
              <a:rPr lang="en-US" sz="1800" noProof="0" dirty="0" smtClean="0"/>
              <a:t>: gen </a:t>
            </a:r>
            <a:r>
              <a:rPr lang="en-US" sz="1800" noProof="0" dirty="0" err="1" smtClean="0"/>
              <a:t>UnitSize</a:t>
            </a:r>
            <a:r>
              <a:rPr lang="en-US" sz="1800" noProof="0" dirty="0" smtClean="0"/>
              <a:t> = _N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* Calculate exposure</a:t>
            </a:r>
          </a:p>
          <a:p>
            <a:r>
              <a:rPr lang="en-US" sz="1800" noProof="0" dirty="0" err="1" smtClean="0"/>
              <a:t>bysort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UnitID</a:t>
            </a:r>
            <a:r>
              <a:rPr lang="en-US" sz="1800" noProof="0" dirty="0" smtClean="0"/>
              <a:t>: </a:t>
            </a:r>
            <a:r>
              <a:rPr lang="en-US" sz="1800" noProof="0" dirty="0" err="1" smtClean="0"/>
              <a:t>egen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Dsum</a:t>
            </a:r>
            <a:r>
              <a:rPr lang="en-US" sz="1800" noProof="0" dirty="0" smtClean="0"/>
              <a:t>=sum(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)</a:t>
            </a:r>
          </a:p>
          <a:p>
            <a:r>
              <a:rPr lang="en-US" sz="1800" noProof="0" dirty="0" smtClean="0"/>
              <a:t>gen Exposure=(</a:t>
            </a:r>
            <a:r>
              <a:rPr lang="en-US" sz="1800" noProof="0" dirty="0" err="1" smtClean="0"/>
              <a:t>Dsum-Dj</a:t>
            </a:r>
            <a:r>
              <a:rPr lang="en-US" sz="1800" noProof="0" dirty="0" smtClean="0"/>
              <a:t>)/(UnitSize-1) /* Subtract self */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* Average among minority workers</a:t>
            </a:r>
          </a:p>
          <a:p>
            <a:r>
              <a:rPr lang="en-US" sz="1800" noProof="0" dirty="0" smtClean="0"/>
              <a:t>sum Exposure if 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==1, </a:t>
            </a:r>
            <a:r>
              <a:rPr lang="en-US" sz="1800" noProof="0" dirty="0" err="1" smtClean="0"/>
              <a:t>meanonly</a:t>
            </a:r>
            <a:endParaRPr lang="en-US" sz="1800" noProof="0" dirty="0" smtClean="0"/>
          </a:p>
          <a:p>
            <a:r>
              <a:rPr lang="en-US" sz="1800" noProof="0" dirty="0" smtClean="0"/>
              <a:t>global </a:t>
            </a:r>
            <a:r>
              <a:rPr lang="en-US" sz="1800" noProof="0" dirty="0" err="1" smtClean="0"/>
              <a:t>ActEx</a:t>
            </a:r>
            <a:r>
              <a:rPr lang="en-US" sz="1800" noProof="0" dirty="0" smtClean="0"/>
              <a:t>=r(mean)</a:t>
            </a:r>
          </a:p>
          <a:p>
            <a:endParaRPr lang="en-US" noProof="0" dirty="0" smtClean="0"/>
          </a:p>
          <a:p>
            <a:r>
              <a:rPr lang="en-US" noProof="0" dirty="0" smtClean="0"/>
              <a:t>		g</a:t>
            </a:r>
            <a:endParaRPr lang="en-US" noProof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Some stata</a:t>
            </a:r>
            <a:endParaRPr lang="en-US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noProof="0" dirty="0" smtClean="0"/>
              <a:t>* Define a set of covariates (all are </a:t>
            </a:r>
            <a:r>
              <a:rPr lang="en-US" sz="1800" noProof="0" dirty="0" err="1" smtClean="0"/>
              <a:t>chategorical</a:t>
            </a:r>
            <a:r>
              <a:rPr lang="en-US" sz="1800" noProof="0" dirty="0" smtClean="0"/>
              <a:t> variables)</a:t>
            </a:r>
          </a:p>
          <a:p>
            <a:r>
              <a:rPr lang="en-US" sz="1800" noProof="0" dirty="0" smtClean="0"/>
              <a:t>global </a:t>
            </a:r>
            <a:r>
              <a:rPr lang="en-US" sz="1800" noProof="0" dirty="0" err="1" smtClean="0"/>
              <a:t>Xvar</a:t>
            </a:r>
            <a:r>
              <a:rPr lang="en-US" sz="1800" noProof="0" dirty="0" smtClean="0"/>
              <a:t> "</a:t>
            </a:r>
            <a:r>
              <a:rPr lang="en-US" sz="1800" noProof="0" dirty="0" err="1" smtClean="0"/>
              <a:t>IndustryId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RegionID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Edulevel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AgeCategory</a:t>
            </a:r>
            <a:r>
              <a:rPr lang="en-US" sz="1800" noProof="0" dirty="0" smtClean="0"/>
              <a:t> Female"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* calculate immigrant propensity</a:t>
            </a:r>
          </a:p>
          <a:p>
            <a:r>
              <a:rPr lang="en-US" sz="1800" noProof="0" dirty="0" err="1" smtClean="0"/>
              <a:t>bysort</a:t>
            </a:r>
            <a:r>
              <a:rPr lang="en-US" sz="1800" noProof="0" dirty="0" smtClean="0"/>
              <a:t> $</a:t>
            </a:r>
            <a:r>
              <a:rPr lang="en-US" sz="1800" noProof="0" dirty="0" err="1" smtClean="0"/>
              <a:t>Xvar</a:t>
            </a:r>
            <a:r>
              <a:rPr lang="en-US" sz="1800" noProof="0" dirty="0" smtClean="0"/>
              <a:t>: </a:t>
            </a:r>
            <a:r>
              <a:rPr lang="en-US" sz="1800" noProof="0" dirty="0" err="1" smtClean="0"/>
              <a:t>egen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Px</a:t>
            </a:r>
            <a:r>
              <a:rPr lang="en-US" sz="1800" noProof="0" dirty="0" smtClean="0"/>
              <a:t>=mean(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)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* Calculate expected exposure </a:t>
            </a:r>
          </a:p>
          <a:p>
            <a:r>
              <a:rPr lang="en-US" sz="1800" noProof="0" dirty="0" err="1" smtClean="0"/>
              <a:t>bysort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UnitID</a:t>
            </a:r>
            <a:r>
              <a:rPr lang="en-US" sz="1800" noProof="0" dirty="0" smtClean="0"/>
              <a:t>: </a:t>
            </a:r>
            <a:r>
              <a:rPr lang="en-US" sz="1800" noProof="0" dirty="0" err="1" smtClean="0"/>
              <a:t>egen</a:t>
            </a:r>
            <a:r>
              <a:rPr lang="en-US" sz="1800" noProof="0" dirty="0" smtClean="0"/>
              <a:t> </a:t>
            </a:r>
            <a:r>
              <a:rPr lang="en-US" sz="1800" noProof="0" dirty="0" err="1" smtClean="0"/>
              <a:t>Psum</a:t>
            </a:r>
            <a:r>
              <a:rPr lang="en-US" sz="1800" noProof="0" dirty="0" smtClean="0"/>
              <a:t>=sum(</a:t>
            </a:r>
            <a:r>
              <a:rPr lang="en-US" sz="1800" noProof="0" dirty="0" err="1" smtClean="0"/>
              <a:t>Px</a:t>
            </a:r>
            <a:r>
              <a:rPr lang="en-US" sz="1800" noProof="0" dirty="0" smtClean="0"/>
              <a:t>)</a:t>
            </a:r>
          </a:p>
          <a:p>
            <a:r>
              <a:rPr lang="en-US" sz="1800" noProof="0" dirty="0" smtClean="0"/>
              <a:t>gen </a:t>
            </a:r>
            <a:r>
              <a:rPr lang="en-US" sz="1800" noProof="0" dirty="0" err="1" smtClean="0"/>
              <a:t>ExpectedExposure$model</a:t>
            </a:r>
            <a:r>
              <a:rPr lang="en-US" sz="1800" noProof="0" dirty="0" smtClean="0"/>
              <a:t>=(</a:t>
            </a:r>
            <a:r>
              <a:rPr lang="en-US" sz="1800" noProof="0" dirty="0" err="1" smtClean="0"/>
              <a:t>Psum-Px</a:t>
            </a:r>
            <a:r>
              <a:rPr lang="en-US" sz="1800" noProof="0" dirty="0" smtClean="0"/>
              <a:t>)/(UnitSize-1) /* Subtract self */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* Sum over minority workers</a:t>
            </a:r>
          </a:p>
          <a:p>
            <a:r>
              <a:rPr lang="en-US" sz="1800" noProof="0" dirty="0" smtClean="0"/>
              <a:t>sum </a:t>
            </a:r>
            <a:r>
              <a:rPr lang="en-US" sz="1800" noProof="0" dirty="0" err="1" smtClean="0"/>
              <a:t>ExpectedExposure$model</a:t>
            </a:r>
            <a:r>
              <a:rPr lang="en-US" sz="1800" noProof="0" dirty="0" smtClean="0"/>
              <a:t> if </a:t>
            </a:r>
            <a:r>
              <a:rPr lang="en-US" sz="1800" noProof="0" dirty="0" err="1" smtClean="0"/>
              <a:t>Dj</a:t>
            </a:r>
            <a:r>
              <a:rPr lang="en-US" sz="1800" noProof="0" dirty="0" smtClean="0"/>
              <a:t>==1, </a:t>
            </a:r>
            <a:r>
              <a:rPr lang="en-US" sz="1800" noProof="0" dirty="0" err="1" smtClean="0"/>
              <a:t>meanonly</a:t>
            </a:r>
            <a:endParaRPr lang="en-US" sz="1800" noProof="0" dirty="0" smtClean="0"/>
          </a:p>
          <a:p>
            <a:r>
              <a:rPr lang="en-US" sz="1800" noProof="0" dirty="0" smtClean="0"/>
              <a:t>global </a:t>
            </a:r>
            <a:r>
              <a:rPr lang="en-US" sz="1800" noProof="0" dirty="0" err="1" smtClean="0"/>
              <a:t>Eeps$model</a:t>
            </a:r>
            <a:r>
              <a:rPr lang="en-US" sz="1800" noProof="0" dirty="0" smtClean="0"/>
              <a:t>=r(mean)</a:t>
            </a:r>
          </a:p>
          <a:p>
            <a:endParaRPr lang="en-US" noProof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H-mall_ligg_e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CF5"/>
      </a:accent1>
      <a:accent2>
        <a:srgbClr val="FFCE4E"/>
      </a:accent2>
      <a:accent3>
        <a:srgbClr val="FFFFFF"/>
      </a:accent3>
      <a:accent4>
        <a:srgbClr val="000000"/>
      </a:accent4>
      <a:accent5>
        <a:srgbClr val="BFDAF9"/>
      </a:accent5>
      <a:accent6>
        <a:srgbClr val="E7BA46"/>
      </a:accent6>
      <a:hlink>
        <a:srgbClr val="639ACC"/>
      </a:hlink>
      <a:folHlink>
        <a:srgbClr val="E29643"/>
      </a:folHlink>
    </a:clrScheme>
    <a:fontScheme name="Standardformgiv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CF5"/>
        </a:accent1>
        <a:accent2>
          <a:srgbClr val="FFCE4E"/>
        </a:accent2>
        <a:accent3>
          <a:srgbClr val="FFFFFF"/>
        </a:accent3>
        <a:accent4>
          <a:srgbClr val="000000"/>
        </a:accent4>
        <a:accent5>
          <a:srgbClr val="BFDAF9"/>
        </a:accent5>
        <a:accent6>
          <a:srgbClr val="E7BA46"/>
        </a:accent6>
        <a:hlink>
          <a:srgbClr val="639ACC"/>
        </a:hlink>
        <a:folHlink>
          <a:srgbClr val="E296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CF5"/>
        </a:accent1>
        <a:accent2>
          <a:srgbClr val="639AE3"/>
        </a:accent2>
        <a:accent3>
          <a:srgbClr val="FFFFFF"/>
        </a:accent3>
        <a:accent4>
          <a:srgbClr val="000000"/>
        </a:accent4>
        <a:accent5>
          <a:srgbClr val="BFDAF9"/>
        </a:accent5>
        <a:accent6>
          <a:srgbClr val="598BCE"/>
        </a:accent6>
        <a:hlink>
          <a:srgbClr val="5278C4"/>
        </a:hlink>
        <a:folHlink>
          <a:srgbClr val="006B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OH-mall_ligg_eng</Template>
  <TotalTime>490</TotalTime>
  <Words>638</Words>
  <Application>Microsoft Office PowerPoint</Application>
  <PresentationFormat>Bildspel på skärmen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OH-mall_ligg_eng</vt:lpstr>
      <vt:lpstr>Segregation as overexposure - adjusting for covariates when units are small</vt:lpstr>
      <vt:lpstr>Segregation</vt:lpstr>
      <vt:lpstr>Standard solution to small unit bias</vt:lpstr>
      <vt:lpstr>What about covariates/confounders?</vt:lpstr>
      <vt:lpstr>In Åslund and Skans, Journal of population economics, 2009, we propose</vt:lpstr>
      <vt:lpstr>Again, what about covariates..</vt:lpstr>
      <vt:lpstr>Introduce covariates</vt:lpstr>
      <vt:lpstr>Some stata</vt:lpstr>
      <vt:lpstr>Some stata</vt:lpstr>
      <vt:lpstr>Extensions</vt:lpstr>
      <vt:lpstr>Simulation-based results</vt:lpstr>
      <vt:lpstr>Overexposure results, by duration</vt:lpstr>
      <vt:lpstr>Bild 13</vt:lpstr>
      <vt:lpstr>Associations between overexposure and economic outcomes, by origin (Å&amp;S, Ind Lab Rel Rev 2011)</vt:lpstr>
      <vt:lpstr>To sum up…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Segregation as overexposure</dc:title>
  <dc:creator>Oskar Nordström Skans</dc:creator>
  <cp:lastModifiedBy>Oskar Nordström-Skans</cp:lastModifiedBy>
  <cp:revision>22</cp:revision>
  <dcterms:created xsi:type="dcterms:W3CDTF">2013-09-26T11:33:59Z</dcterms:created>
  <dcterms:modified xsi:type="dcterms:W3CDTF">2013-09-27T11:11:34Z</dcterms:modified>
</cp:coreProperties>
</file>