
<file path=[Content_Types].xml><?xml version="1.0" encoding="utf-8"?>
<Types xmlns="http://schemas.openxmlformats.org/package/2006/content-types">
  <Override PartName="/customXml/itemProps3.xml" ContentType="application/vnd.openxmlformats-officedocument.customXml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tags/tag6.xml" ContentType="application/vnd.openxmlformats-officedocument.presentationml.tags+xml"/>
  <Override PartName="/ppt/tags/tag8.xml" ContentType="application/vnd.openxmlformats-officedocument.presentationml.tags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ags/tag4.xml" ContentType="application/vnd.openxmlformats-officedocument.presentationml.tags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Override PartName="/ppt/tags/tag2.xml" ContentType="application/vnd.openxmlformats-officedocument.presentationml.tags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  <Override PartName="/ppt/tags/tag7.xml" ContentType="application/vnd.openxmlformats-officedocument.presentationml.tag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ags/tag5.xml" ContentType="application/vnd.openxmlformats-officedocument.presentationml.tags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tags/tag3.xml" ContentType="application/vnd.openxmlformats-officedocument.presentationml.tags+xml"/>
  <Default Extension="emf" ContentType="image/x-emf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  <p:sldId id="258" r:id="rId6"/>
    <p:sldId id="257" r:id="rId7"/>
    <p:sldId id="259" r:id="rId8"/>
    <p:sldId id="260" r:id="rId9"/>
    <p:sldId id="261" r:id="rId10"/>
    <p:sldId id="262" r:id="rId11"/>
    <p:sldId id="263" r:id="rId12"/>
    <p:sldId id="264" r:id="rId13"/>
    <p:sldId id="266" r:id="rId14"/>
    <p:sldId id="267" r:id="rId15"/>
    <p:sldId id="268" r:id="rId16"/>
    <p:sldId id="273" r:id="rId17"/>
    <p:sldId id="274" r:id="rId18"/>
    <p:sldId id="275" r:id="rId19"/>
    <p:sldId id="276" r:id="rId20"/>
    <p:sldId id="277" r:id="rId21"/>
    <p:sldId id="278" r:id="rId22"/>
    <p:sldId id="280" r:id="rId23"/>
    <p:sldId id="279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4"/>
          <p:cNvSpPr>
            <a:spLocks noChangeArrowheads="1"/>
          </p:cNvSpPr>
          <p:nvPr/>
        </p:nvSpPr>
        <p:spPr bwMode="auto">
          <a:xfrm flipH="1">
            <a:off x="8482013" y="6624638"/>
            <a:ext cx="565150" cy="198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/>
          <a:lstStyle/>
          <a:p>
            <a:pPr algn="r">
              <a:defRPr/>
            </a:pPr>
            <a:fld id="{E20CE27F-734B-4318-B7AC-05F35DCCAF9A}" type="slidenum">
              <a:rPr lang="en-US" sz="1100">
                <a:solidFill>
                  <a:srgbClr val="777777"/>
                </a:solidFill>
              </a:rPr>
              <a:pPr algn="r">
                <a:defRPr/>
              </a:pPr>
              <a:t>‹#›</a:t>
            </a:fld>
            <a:endParaRPr lang="en-US" sz="1100">
              <a:solidFill>
                <a:srgbClr val="777777"/>
              </a:solidFill>
            </a:endParaRPr>
          </a:p>
        </p:txBody>
      </p:sp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-4763" y="5710238"/>
            <a:ext cx="9151938" cy="752475"/>
            <a:chOff x="-3" y="3597"/>
            <a:chExt cx="5765" cy="474"/>
          </a:xfrm>
        </p:grpSpPr>
        <p:sp>
          <p:nvSpPr>
            <p:cNvPr id="7" name="Freeform 6"/>
            <p:cNvSpPr>
              <a:spLocks/>
            </p:cNvSpPr>
            <p:nvPr userDrawn="1"/>
          </p:nvSpPr>
          <p:spPr bwMode="auto">
            <a:xfrm>
              <a:off x="-3" y="3597"/>
              <a:ext cx="1535" cy="168"/>
            </a:xfrm>
            <a:custGeom>
              <a:avLst/>
              <a:gdLst/>
              <a:ahLst/>
              <a:cxnLst>
                <a:cxn ang="0">
                  <a:pos x="1" y="0"/>
                </a:cxn>
                <a:cxn ang="0">
                  <a:pos x="1535" y="0"/>
                </a:cxn>
                <a:cxn ang="0">
                  <a:pos x="1535" y="168"/>
                </a:cxn>
                <a:cxn ang="0">
                  <a:pos x="999" y="168"/>
                </a:cxn>
                <a:cxn ang="0">
                  <a:pos x="900" y="47"/>
                </a:cxn>
                <a:cxn ang="0">
                  <a:pos x="0" y="47"/>
                </a:cxn>
                <a:cxn ang="0">
                  <a:pos x="1" y="0"/>
                </a:cxn>
              </a:cxnLst>
              <a:rect l="0" t="0" r="r" b="b"/>
              <a:pathLst>
                <a:path w="1535" h="168">
                  <a:moveTo>
                    <a:pt x="1" y="0"/>
                  </a:moveTo>
                  <a:lnTo>
                    <a:pt x="1535" y="0"/>
                  </a:lnTo>
                  <a:lnTo>
                    <a:pt x="1535" y="168"/>
                  </a:lnTo>
                  <a:lnTo>
                    <a:pt x="999" y="168"/>
                  </a:lnTo>
                  <a:lnTo>
                    <a:pt x="900" y="47"/>
                  </a:lnTo>
                  <a:lnTo>
                    <a:pt x="0" y="47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005596"/>
            </a:solidFill>
            <a:ln w="12700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>
              <a:spAutoFit/>
            </a:bodyPr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" name="Freeform 7"/>
            <p:cNvSpPr>
              <a:spLocks/>
            </p:cNvSpPr>
            <p:nvPr userDrawn="1"/>
          </p:nvSpPr>
          <p:spPr bwMode="auto">
            <a:xfrm>
              <a:off x="0" y="3777"/>
              <a:ext cx="1638" cy="22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119" y="0"/>
                </a:cxn>
                <a:cxn ang="0">
                  <a:pos x="1254" y="168"/>
                </a:cxn>
                <a:cxn ang="0">
                  <a:pos x="1638" y="168"/>
                </a:cxn>
                <a:cxn ang="0">
                  <a:pos x="1638" y="227"/>
                </a:cxn>
                <a:cxn ang="0">
                  <a:pos x="626" y="227"/>
                </a:cxn>
                <a:cxn ang="0">
                  <a:pos x="470" y="44"/>
                </a:cxn>
                <a:cxn ang="0">
                  <a:pos x="0" y="44"/>
                </a:cxn>
                <a:cxn ang="0">
                  <a:pos x="0" y="0"/>
                </a:cxn>
              </a:cxnLst>
              <a:rect l="0" t="0" r="r" b="b"/>
              <a:pathLst>
                <a:path w="1638" h="227">
                  <a:moveTo>
                    <a:pt x="0" y="0"/>
                  </a:moveTo>
                  <a:lnTo>
                    <a:pt x="1119" y="0"/>
                  </a:lnTo>
                  <a:lnTo>
                    <a:pt x="1254" y="168"/>
                  </a:lnTo>
                  <a:lnTo>
                    <a:pt x="1638" y="168"/>
                  </a:lnTo>
                  <a:lnTo>
                    <a:pt x="1638" y="227"/>
                  </a:lnTo>
                  <a:lnTo>
                    <a:pt x="626" y="227"/>
                  </a:lnTo>
                  <a:lnTo>
                    <a:pt x="470" y="44"/>
                  </a:lnTo>
                  <a:lnTo>
                    <a:pt x="0" y="4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B2BB1E"/>
            </a:solidFill>
            <a:ln w="12700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>
              <a:spAutoFit/>
            </a:bodyPr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" name="Freeform 8"/>
            <p:cNvSpPr>
              <a:spLocks/>
            </p:cNvSpPr>
            <p:nvPr userDrawn="1"/>
          </p:nvSpPr>
          <p:spPr bwMode="auto">
            <a:xfrm>
              <a:off x="0" y="3887"/>
              <a:ext cx="510" cy="15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81" y="0"/>
                </a:cxn>
                <a:cxn ang="0">
                  <a:pos x="510" y="154"/>
                </a:cxn>
                <a:cxn ang="0">
                  <a:pos x="0" y="154"/>
                </a:cxn>
                <a:cxn ang="0">
                  <a:pos x="0" y="0"/>
                </a:cxn>
              </a:cxnLst>
              <a:rect l="0" t="0" r="r" b="b"/>
              <a:pathLst>
                <a:path w="510" h="154">
                  <a:moveTo>
                    <a:pt x="0" y="0"/>
                  </a:moveTo>
                  <a:lnTo>
                    <a:pt x="381" y="0"/>
                  </a:lnTo>
                  <a:lnTo>
                    <a:pt x="510" y="154"/>
                  </a:lnTo>
                  <a:lnTo>
                    <a:pt x="0" y="15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58025"/>
            </a:solidFill>
            <a:ln w="12700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>
              <a:spAutoFit/>
            </a:bodyPr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" name="Freeform 9"/>
            <p:cNvSpPr>
              <a:spLocks/>
            </p:cNvSpPr>
            <p:nvPr userDrawn="1"/>
          </p:nvSpPr>
          <p:spPr bwMode="auto">
            <a:xfrm>
              <a:off x="1502" y="3597"/>
              <a:ext cx="1638" cy="16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68"/>
                </a:cxn>
                <a:cxn ang="0">
                  <a:pos x="1638" y="168"/>
                </a:cxn>
                <a:cxn ang="0">
                  <a:pos x="1638" y="23"/>
                </a:cxn>
                <a:cxn ang="0">
                  <a:pos x="391" y="23"/>
                </a:cxn>
                <a:cxn ang="0">
                  <a:pos x="373" y="0"/>
                </a:cxn>
                <a:cxn ang="0">
                  <a:pos x="0" y="0"/>
                </a:cxn>
              </a:cxnLst>
              <a:rect l="0" t="0" r="r" b="b"/>
              <a:pathLst>
                <a:path w="1638" h="168">
                  <a:moveTo>
                    <a:pt x="0" y="0"/>
                  </a:moveTo>
                  <a:lnTo>
                    <a:pt x="0" y="168"/>
                  </a:lnTo>
                  <a:lnTo>
                    <a:pt x="1638" y="168"/>
                  </a:lnTo>
                  <a:lnTo>
                    <a:pt x="1638" y="23"/>
                  </a:lnTo>
                  <a:lnTo>
                    <a:pt x="391" y="23"/>
                  </a:lnTo>
                  <a:lnTo>
                    <a:pt x="373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5596"/>
            </a:solidFill>
            <a:ln w="12700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>
              <a:spAutoFit/>
            </a:bodyPr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" name="Freeform 10"/>
            <p:cNvSpPr>
              <a:spLocks/>
            </p:cNvSpPr>
            <p:nvPr userDrawn="1"/>
          </p:nvSpPr>
          <p:spPr bwMode="auto">
            <a:xfrm>
              <a:off x="1683" y="3780"/>
              <a:ext cx="1452" cy="7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452" y="0"/>
                </a:cxn>
                <a:cxn ang="0">
                  <a:pos x="1452" y="72"/>
                </a:cxn>
                <a:cxn ang="0">
                  <a:pos x="57" y="72"/>
                </a:cxn>
                <a:cxn ang="0">
                  <a:pos x="0" y="0"/>
                </a:cxn>
              </a:cxnLst>
              <a:rect l="0" t="0" r="r" b="b"/>
              <a:pathLst>
                <a:path w="1452" h="72">
                  <a:moveTo>
                    <a:pt x="0" y="0"/>
                  </a:moveTo>
                  <a:lnTo>
                    <a:pt x="1452" y="0"/>
                  </a:lnTo>
                  <a:lnTo>
                    <a:pt x="1452" y="72"/>
                  </a:lnTo>
                  <a:lnTo>
                    <a:pt x="57" y="7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31937"/>
            </a:solidFill>
            <a:ln w="12700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>
              <a:spAutoFit/>
            </a:bodyPr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" name="Freeform 11"/>
            <p:cNvSpPr>
              <a:spLocks/>
            </p:cNvSpPr>
            <p:nvPr userDrawn="1"/>
          </p:nvSpPr>
          <p:spPr bwMode="auto">
            <a:xfrm>
              <a:off x="1623" y="3942"/>
              <a:ext cx="1508" cy="129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0" y="63"/>
                </a:cxn>
                <a:cxn ang="0">
                  <a:pos x="350" y="63"/>
                </a:cxn>
                <a:cxn ang="0">
                  <a:pos x="404" y="129"/>
                </a:cxn>
                <a:cxn ang="0">
                  <a:pos x="1508" y="129"/>
                </a:cxn>
                <a:cxn ang="0">
                  <a:pos x="1508" y="0"/>
                </a:cxn>
                <a:cxn ang="0">
                  <a:pos x="0" y="2"/>
                </a:cxn>
              </a:cxnLst>
              <a:rect l="0" t="0" r="r" b="b"/>
              <a:pathLst>
                <a:path w="1508" h="129">
                  <a:moveTo>
                    <a:pt x="0" y="2"/>
                  </a:moveTo>
                  <a:lnTo>
                    <a:pt x="0" y="63"/>
                  </a:lnTo>
                  <a:lnTo>
                    <a:pt x="350" y="63"/>
                  </a:lnTo>
                  <a:lnTo>
                    <a:pt x="404" y="129"/>
                  </a:lnTo>
                  <a:lnTo>
                    <a:pt x="1508" y="129"/>
                  </a:lnTo>
                  <a:lnTo>
                    <a:pt x="1508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B2BB1E"/>
            </a:solidFill>
            <a:ln w="12700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>
              <a:spAutoFit/>
            </a:bodyPr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" name="Freeform 12"/>
            <p:cNvSpPr>
              <a:spLocks/>
            </p:cNvSpPr>
            <p:nvPr userDrawn="1"/>
          </p:nvSpPr>
          <p:spPr bwMode="auto">
            <a:xfrm>
              <a:off x="3114" y="3620"/>
              <a:ext cx="1643" cy="31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809" y="0"/>
                </a:cxn>
                <a:cxn ang="0">
                  <a:pos x="1004" y="234"/>
                </a:cxn>
                <a:cxn ang="0">
                  <a:pos x="1577" y="234"/>
                </a:cxn>
                <a:cxn ang="0">
                  <a:pos x="1595" y="246"/>
                </a:cxn>
                <a:cxn ang="0">
                  <a:pos x="1643" y="312"/>
                </a:cxn>
                <a:cxn ang="0">
                  <a:pos x="860" y="312"/>
                </a:cxn>
                <a:cxn ang="0">
                  <a:pos x="720" y="145"/>
                </a:cxn>
                <a:cxn ang="0">
                  <a:pos x="0" y="145"/>
                </a:cxn>
                <a:cxn ang="0">
                  <a:pos x="0" y="0"/>
                </a:cxn>
              </a:cxnLst>
              <a:rect l="0" t="0" r="r" b="b"/>
              <a:pathLst>
                <a:path w="1643" h="312">
                  <a:moveTo>
                    <a:pt x="0" y="0"/>
                  </a:moveTo>
                  <a:lnTo>
                    <a:pt x="809" y="0"/>
                  </a:lnTo>
                  <a:lnTo>
                    <a:pt x="1004" y="234"/>
                  </a:lnTo>
                  <a:lnTo>
                    <a:pt x="1577" y="234"/>
                  </a:lnTo>
                  <a:lnTo>
                    <a:pt x="1595" y="246"/>
                  </a:lnTo>
                  <a:lnTo>
                    <a:pt x="1643" y="312"/>
                  </a:lnTo>
                  <a:lnTo>
                    <a:pt x="860" y="312"/>
                  </a:lnTo>
                  <a:lnTo>
                    <a:pt x="720" y="145"/>
                  </a:lnTo>
                  <a:lnTo>
                    <a:pt x="0" y="14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5596"/>
            </a:solidFill>
            <a:ln w="12700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>
              <a:spAutoFit/>
            </a:bodyPr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4" name="Freeform 13"/>
            <p:cNvSpPr>
              <a:spLocks/>
            </p:cNvSpPr>
            <p:nvPr userDrawn="1"/>
          </p:nvSpPr>
          <p:spPr bwMode="auto">
            <a:xfrm>
              <a:off x="3125" y="3780"/>
              <a:ext cx="759" cy="72"/>
            </a:xfrm>
            <a:custGeom>
              <a:avLst/>
              <a:gdLst/>
              <a:ahLst/>
              <a:cxnLst>
                <a:cxn ang="0">
                  <a:pos x="1" y="0"/>
                </a:cxn>
                <a:cxn ang="0">
                  <a:pos x="699" y="0"/>
                </a:cxn>
                <a:cxn ang="0">
                  <a:pos x="759" y="71"/>
                </a:cxn>
                <a:cxn ang="0">
                  <a:pos x="0" y="72"/>
                </a:cxn>
                <a:cxn ang="0">
                  <a:pos x="1" y="0"/>
                </a:cxn>
              </a:cxnLst>
              <a:rect l="0" t="0" r="r" b="b"/>
              <a:pathLst>
                <a:path w="759" h="72">
                  <a:moveTo>
                    <a:pt x="1" y="0"/>
                  </a:moveTo>
                  <a:lnTo>
                    <a:pt x="699" y="0"/>
                  </a:lnTo>
                  <a:lnTo>
                    <a:pt x="759" y="71"/>
                  </a:lnTo>
                  <a:lnTo>
                    <a:pt x="0" y="72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E31937"/>
            </a:solidFill>
            <a:ln w="12700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>
              <a:spAutoFit/>
            </a:bodyPr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5" name="Freeform 14"/>
            <p:cNvSpPr>
              <a:spLocks/>
            </p:cNvSpPr>
            <p:nvPr userDrawn="1"/>
          </p:nvSpPr>
          <p:spPr bwMode="auto">
            <a:xfrm>
              <a:off x="3108" y="3942"/>
              <a:ext cx="1604" cy="12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604" y="0"/>
                </a:cxn>
                <a:cxn ang="0">
                  <a:pos x="1604" y="59"/>
                </a:cxn>
                <a:cxn ang="0">
                  <a:pos x="480" y="59"/>
                </a:cxn>
                <a:cxn ang="0">
                  <a:pos x="537" y="128"/>
                </a:cxn>
                <a:cxn ang="0">
                  <a:pos x="5" y="128"/>
                </a:cxn>
                <a:cxn ang="0">
                  <a:pos x="0" y="0"/>
                </a:cxn>
              </a:cxnLst>
              <a:rect l="0" t="0" r="r" b="b"/>
              <a:pathLst>
                <a:path w="1604" h="128">
                  <a:moveTo>
                    <a:pt x="0" y="0"/>
                  </a:moveTo>
                  <a:lnTo>
                    <a:pt x="1604" y="0"/>
                  </a:lnTo>
                  <a:lnTo>
                    <a:pt x="1604" y="59"/>
                  </a:lnTo>
                  <a:lnTo>
                    <a:pt x="480" y="59"/>
                  </a:lnTo>
                  <a:lnTo>
                    <a:pt x="537" y="128"/>
                  </a:lnTo>
                  <a:lnTo>
                    <a:pt x="5" y="12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B2BB1E"/>
            </a:solidFill>
            <a:ln w="12700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>
              <a:spAutoFit/>
            </a:bodyPr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6" name="Freeform 15"/>
            <p:cNvSpPr>
              <a:spLocks/>
            </p:cNvSpPr>
            <p:nvPr userDrawn="1"/>
          </p:nvSpPr>
          <p:spPr bwMode="auto">
            <a:xfrm>
              <a:off x="3989" y="3671"/>
              <a:ext cx="888" cy="9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817" y="0"/>
                </a:cxn>
                <a:cxn ang="0">
                  <a:pos x="888" y="90"/>
                </a:cxn>
                <a:cxn ang="0">
                  <a:pos x="72" y="90"/>
                </a:cxn>
                <a:cxn ang="0">
                  <a:pos x="0" y="0"/>
                </a:cxn>
              </a:cxnLst>
              <a:rect l="0" t="0" r="r" b="b"/>
              <a:pathLst>
                <a:path w="888" h="90">
                  <a:moveTo>
                    <a:pt x="0" y="0"/>
                  </a:moveTo>
                  <a:lnTo>
                    <a:pt x="817" y="0"/>
                  </a:lnTo>
                  <a:lnTo>
                    <a:pt x="888" y="90"/>
                  </a:lnTo>
                  <a:lnTo>
                    <a:pt x="72" y="9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58025"/>
            </a:solidFill>
            <a:ln w="12700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>
              <a:spAutoFit/>
            </a:bodyPr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7" name="Freeform 29"/>
            <p:cNvSpPr>
              <a:spLocks/>
            </p:cNvSpPr>
            <p:nvPr userDrawn="1"/>
          </p:nvSpPr>
          <p:spPr bwMode="auto">
            <a:xfrm>
              <a:off x="4637" y="3866"/>
              <a:ext cx="1125" cy="66"/>
            </a:xfrm>
            <a:custGeom>
              <a:avLst/>
              <a:gdLst/>
              <a:ahLst/>
              <a:cxnLst>
                <a:cxn ang="0">
                  <a:pos x="4" y="0"/>
                </a:cxn>
                <a:cxn ang="0">
                  <a:pos x="1125" y="0"/>
                </a:cxn>
                <a:cxn ang="0">
                  <a:pos x="1125" y="66"/>
                </a:cxn>
                <a:cxn ang="0">
                  <a:pos x="0" y="66"/>
                </a:cxn>
                <a:cxn ang="0">
                  <a:pos x="4" y="0"/>
                </a:cxn>
              </a:cxnLst>
              <a:rect l="0" t="0" r="r" b="b"/>
              <a:pathLst>
                <a:path w="1125" h="66">
                  <a:moveTo>
                    <a:pt x="4" y="0"/>
                  </a:moveTo>
                  <a:lnTo>
                    <a:pt x="1125" y="0"/>
                  </a:lnTo>
                  <a:lnTo>
                    <a:pt x="1125" y="66"/>
                  </a:lnTo>
                  <a:lnTo>
                    <a:pt x="0" y="66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005596"/>
            </a:solidFill>
            <a:ln w="12700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>
              <a:spAutoFit/>
            </a:bodyPr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8" name="Freeform 30"/>
            <p:cNvSpPr>
              <a:spLocks/>
            </p:cNvSpPr>
            <p:nvPr userDrawn="1"/>
          </p:nvSpPr>
          <p:spPr bwMode="auto">
            <a:xfrm>
              <a:off x="4698" y="3942"/>
              <a:ext cx="1062" cy="12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062" y="0"/>
                </a:cxn>
                <a:cxn ang="0">
                  <a:pos x="1062" y="122"/>
                </a:cxn>
                <a:cxn ang="0">
                  <a:pos x="485" y="122"/>
                </a:cxn>
                <a:cxn ang="0">
                  <a:pos x="431" y="59"/>
                </a:cxn>
                <a:cxn ang="0">
                  <a:pos x="0" y="59"/>
                </a:cxn>
                <a:cxn ang="0">
                  <a:pos x="0" y="0"/>
                </a:cxn>
              </a:cxnLst>
              <a:rect l="0" t="0" r="r" b="b"/>
              <a:pathLst>
                <a:path w="1062" h="122">
                  <a:moveTo>
                    <a:pt x="0" y="0"/>
                  </a:moveTo>
                  <a:lnTo>
                    <a:pt x="1062" y="0"/>
                  </a:lnTo>
                  <a:lnTo>
                    <a:pt x="1062" y="122"/>
                  </a:lnTo>
                  <a:lnTo>
                    <a:pt x="485" y="122"/>
                  </a:lnTo>
                  <a:lnTo>
                    <a:pt x="431" y="59"/>
                  </a:lnTo>
                  <a:lnTo>
                    <a:pt x="0" y="5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B2BB1E"/>
            </a:solidFill>
            <a:ln w="12700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>
              <a:spAutoFit/>
            </a:bodyPr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9" name="Freeform 31"/>
            <p:cNvSpPr>
              <a:spLocks/>
            </p:cNvSpPr>
            <p:nvPr userDrawn="1"/>
          </p:nvSpPr>
          <p:spPr bwMode="auto">
            <a:xfrm>
              <a:off x="4824" y="3671"/>
              <a:ext cx="938" cy="9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72" y="90"/>
                </a:cxn>
                <a:cxn ang="0">
                  <a:pos x="938" y="90"/>
                </a:cxn>
                <a:cxn ang="0">
                  <a:pos x="938" y="0"/>
                </a:cxn>
                <a:cxn ang="0">
                  <a:pos x="0" y="0"/>
                </a:cxn>
              </a:cxnLst>
              <a:rect l="0" t="0" r="r" b="b"/>
              <a:pathLst>
                <a:path w="938" h="90">
                  <a:moveTo>
                    <a:pt x="0" y="0"/>
                  </a:moveTo>
                  <a:lnTo>
                    <a:pt x="72" y="90"/>
                  </a:lnTo>
                  <a:lnTo>
                    <a:pt x="938" y="90"/>
                  </a:lnTo>
                  <a:lnTo>
                    <a:pt x="938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5596"/>
            </a:solidFill>
            <a:ln w="12700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>
              <a:spAutoFit/>
            </a:bodyPr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0" name="Freeform 33"/>
            <p:cNvSpPr>
              <a:spLocks/>
            </p:cNvSpPr>
            <p:nvPr userDrawn="1"/>
          </p:nvSpPr>
          <p:spPr bwMode="auto">
            <a:xfrm>
              <a:off x="4221" y="3606"/>
              <a:ext cx="1541" cy="5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9" y="51"/>
                </a:cxn>
                <a:cxn ang="0">
                  <a:pos x="1541" y="51"/>
                </a:cxn>
                <a:cxn ang="0">
                  <a:pos x="1541" y="0"/>
                </a:cxn>
                <a:cxn ang="0">
                  <a:pos x="0" y="0"/>
                </a:cxn>
              </a:cxnLst>
              <a:rect l="0" t="0" r="r" b="b"/>
              <a:pathLst>
                <a:path w="1541" h="51">
                  <a:moveTo>
                    <a:pt x="0" y="0"/>
                  </a:moveTo>
                  <a:lnTo>
                    <a:pt x="39" y="51"/>
                  </a:lnTo>
                  <a:lnTo>
                    <a:pt x="1541" y="51"/>
                  </a:lnTo>
                  <a:lnTo>
                    <a:pt x="1541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31937"/>
            </a:solidFill>
            <a:ln w="12700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>
              <a:spAutoFit/>
            </a:bodyPr>
            <a:lstStyle/>
            <a:p>
              <a:pPr>
                <a:defRPr/>
              </a:pPr>
              <a:endParaRPr lang="en-US"/>
            </a:p>
          </p:txBody>
        </p:sp>
      </p:grpSp>
      <p:grpSp>
        <p:nvGrpSpPr>
          <p:cNvPr id="3" name="Group 42"/>
          <p:cNvGrpSpPr>
            <a:grpSpLocks/>
          </p:cNvGrpSpPr>
          <p:nvPr/>
        </p:nvGrpSpPr>
        <p:grpSpPr bwMode="auto">
          <a:xfrm>
            <a:off x="0" y="-9525"/>
            <a:ext cx="9153525" cy="1081088"/>
            <a:chOff x="0" y="-6"/>
            <a:chExt cx="5766" cy="681"/>
          </a:xfrm>
        </p:grpSpPr>
        <p:sp>
          <p:nvSpPr>
            <p:cNvPr id="22" name="Freeform 40"/>
            <p:cNvSpPr>
              <a:spLocks/>
            </p:cNvSpPr>
            <p:nvPr userDrawn="1"/>
          </p:nvSpPr>
          <p:spPr bwMode="auto">
            <a:xfrm>
              <a:off x="0" y="-6"/>
              <a:ext cx="5766" cy="681"/>
            </a:xfrm>
            <a:custGeom>
              <a:avLst/>
              <a:gdLst/>
              <a:ahLst/>
              <a:cxnLst>
                <a:cxn ang="0">
                  <a:pos x="0" y="201"/>
                </a:cxn>
                <a:cxn ang="0">
                  <a:pos x="3714" y="201"/>
                </a:cxn>
                <a:cxn ang="0">
                  <a:pos x="4160" y="679"/>
                </a:cxn>
                <a:cxn ang="0">
                  <a:pos x="5766" y="681"/>
                </a:cxn>
                <a:cxn ang="0">
                  <a:pos x="5762" y="5"/>
                </a:cxn>
                <a:cxn ang="0">
                  <a:pos x="0" y="0"/>
                </a:cxn>
                <a:cxn ang="0">
                  <a:pos x="0" y="201"/>
                </a:cxn>
              </a:cxnLst>
              <a:rect l="0" t="0" r="r" b="b"/>
              <a:pathLst>
                <a:path w="5766" h="681">
                  <a:moveTo>
                    <a:pt x="0" y="201"/>
                  </a:moveTo>
                  <a:lnTo>
                    <a:pt x="3714" y="201"/>
                  </a:lnTo>
                  <a:lnTo>
                    <a:pt x="4160" y="679"/>
                  </a:lnTo>
                  <a:lnTo>
                    <a:pt x="5766" y="681"/>
                  </a:lnTo>
                  <a:lnTo>
                    <a:pt x="5762" y="5"/>
                  </a:lnTo>
                  <a:lnTo>
                    <a:pt x="0" y="0"/>
                  </a:lnTo>
                  <a:lnTo>
                    <a:pt x="0" y="201"/>
                  </a:lnTo>
                  <a:close/>
                </a:path>
              </a:pathLst>
            </a:custGeom>
            <a:solidFill>
              <a:srgbClr val="005596"/>
            </a:soli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>
              <a:spAutoFit/>
            </a:bodyPr>
            <a:lstStyle/>
            <a:p>
              <a:pPr>
                <a:defRPr/>
              </a:pPr>
              <a:endParaRPr lang="en-US"/>
            </a:p>
          </p:txBody>
        </p:sp>
        <p:pic>
          <p:nvPicPr>
            <p:cNvPr id="23" name="Picture 41" descr="BUS-OForiginalrev"/>
            <p:cNvPicPr>
              <a:picLocks noChangeAspect="1" noChangeArrowheads="1"/>
            </p:cNvPicPr>
            <p:nvPr userDrawn="1"/>
          </p:nvPicPr>
          <p:blipFill>
            <a:blip r:embed="rId2" cstate="print"/>
            <a:srcRect/>
            <a:stretch>
              <a:fillRect/>
            </a:stretch>
          </p:blipFill>
          <p:spPr bwMode="white">
            <a:xfrm>
              <a:off x="4249" y="187"/>
              <a:ext cx="1344" cy="3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37223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733425" y="3578225"/>
            <a:ext cx="7812088" cy="384175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37232" name="Rectangle 16"/>
          <p:cNvSpPr>
            <a:spLocks noGrp="1" noChangeArrowheads="1"/>
          </p:cNvSpPr>
          <p:nvPr>
            <p:ph type="ctrTitle"/>
          </p:nvPr>
        </p:nvSpPr>
        <p:spPr>
          <a:xfrm>
            <a:off x="731838" y="2374900"/>
            <a:ext cx="7802562" cy="492125"/>
          </a:xfrm>
        </p:spPr>
        <p:txBody>
          <a:bodyPr anchor="b"/>
          <a:lstStyle>
            <a:lvl1pPr>
              <a:lnSpc>
                <a:spcPct val="95000"/>
              </a:lnSpc>
              <a:defRPr sz="3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4" name="Rectangle 15"/>
          <p:cNvSpPr>
            <a:spLocks noGrp="1" noChangeArrowheads="1"/>
          </p:cNvSpPr>
          <p:nvPr>
            <p:ph type="dt" sz="half" idx="10"/>
          </p:nvPr>
        </p:nvSpPr>
        <p:spPr>
          <a:xfrm>
            <a:off x="254000" y="6653213"/>
            <a:ext cx="2133600" cy="122237"/>
          </a:xfrm>
        </p:spPr>
        <p:txBody>
          <a:bodyPr/>
          <a:lstStyle>
            <a:lvl1pPr>
              <a:defRPr smtClean="0"/>
            </a:lvl1pPr>
          </a:lstStyle>
          <a:p>
            <a:fld id="{E66F7206-EBB5-475C-AC6C-D175AAD52163}" type="datetimeFigureOut">
              <a:rPr lang="en-US" smtClean="0"/>
              <a:pPr/>
              <a:t>7/18/2013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66F7206-EBB5-475C-AC6C-D175AAD52163}" type="datetimeFigureOut">
              <a:rPr lang="en-US" smtClean="0"/>
              <a:pPr/>
              <a:t>7/18/2013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86550" y="557213"/>
            <a:ext cx="2132013" cy="243363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5750" y="557213"/>
            <a:ext cx="6248400" cy="243363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66F7206-EBB5-475C-AC6C-D175AAD52163}" type="datetimeFigureOut">
              <a:rPr lang="en-US" smtClean="0"/>
              <a:pPr/>
              <a:t>7/18/2013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5750" y="1377950"/>
            <a:ext cx="8532813" cy="1628138"/>
          </a:xfrm>
        </p:spPr>
        <p:txBody>
          <a:bodyPr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66F7206-EBB5-475C-AC6C-D175AAD52163}" type="datetimeFigureOut">
              <a:rPr lang="en-US" smtClean="0"/>
              <a:pPr/>
              <a:t>7/18/2013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66F7206-EBB5-475C-AC6C-D175AAD52163}" type="datetimeFigureOut">
              <a:rPr lang="en-US" smtClean="0"/>
              <a:pPr/>
              <a:t>7/18/2013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85750" y="1377950"/>
            <a:ext cx="4189413" cy="1612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7563" y="1377950"/>
            <a:ext cx="4191000" cy="1612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66F7206-EBB5-475C-AC6C-D175AAD52163}" type="datetimeFigureOut">
              <a:rPr lang="en-US" smtClean="0"/>
              <a:pPr/>
              <a:t>7/18/2013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66F7206-EBB5-475C-AC6C-D175AAD52163}" type="datetimeFigureOut">
              <a:rPr lang="en-US" smtClean="0"/>
              <a:pPr/>
              <a:t>7/18/2013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66F7206-EBB5-475C-AC6C-D175AAD52163}" type="datetimeFigureOut">
              <a:rPr lang="en-US" smtClean="0"/>
              <a:pPr/>
              <a:t>7/18/2013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66F7206-EBB5-475C-AC6C-D175AAD52163}" type="datetimeFigureOut">
              <a:rPr lang="en-US" smtClean="0"/>
              <a:pPr/>
              <a:t>7/18/2013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66F7206-EBB5-475C-AC6C-D175AAD52163}" type="datetimeFigureOut">
              <a:rPr lang="en-US" smtClean="0"/>
              <a:pPr/>
              <a:t>7/18/2013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66F7206-EBB5-475C-AC6C-D175AAD52163}" type="datetimeFigureOut">
              <a:rPr lang="en-US" smtClean="0"/>
              <a:pPr/>
              <a:t>7/18/2013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293688" y="557213"/>
            <a:ext cx="7456487" cy="411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285750" y="1377950"/>
            <a:ext cx="8532813" cy="161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136199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14325" y="6511925"/>
            <a:ext cx="2133600" cy="122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800" smtClean="0">
                <a:solidFill>
                  <a:srgbClr val="777777"/>
                </a:solidFill>
              </a:defRPr>
            </a:lvl1pPr>
          </a:lstStyle>
          <a:p>
            <a:fld id="{E66F7206-EBB5-475C-AC6C-D175AAD52163}" type="datetimeFigureOut">
              <a:rPr lang="en-US" smtClean="0"/>
              <a:pPr/>
              <a:t>7/18/2013</a:t>
            </a:fld>
            <a:endParaRPr lang="en-US"/>
          </a:p>
        </p:txBody>
      </p:sp>
      <p:sp>
        <p:nvSpPr>
          <p:cNvPr id="136205" name="Rectangle 13"/>
          <p:cNvSpPr>
            <a:spLocks noChangeArrowheads="1"/>
          </p:cNvSpPr>
          <p:nvPr/>
        </p:nvSpPr>
        <p:spPr bwMode="auto">
          <a:xfrm flipH="1">
            <a:off x="8482013" y="6624638"/>
            <a:ext cx="565150" cy="198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/>
          <a:lstStyle/>
          <a:p>
            <a:pPr algn="r">
              <a:defRPr/>
            </a:pPr>
            <a:fld id="{170C031F-0D7F-4808-9103-9A7B3A0353FE}" type="slidenum">
              <a:rPr lang="en-US" sz="1100">
                <a:solidFill>
                  <a:srgbClr val="777777"/>
                </a:solidFill>
              </a:rPr>
              <a:pPr algn="r">
                <a:defRPr/>
              </a:pPr>
              <a:t>‹#›</a:t>
            </a:fld>
            <a:endParaRPr lang="en-US" sz="1100">
              <a:solidFill>
                <a:srgbClr val="777777"/>
              </a:solidFill>
            </a:endParaRPr>
          </a:p>
        </p:txBody>
      </p:sp>
      <p:grpSp>
        <p:nvGrpSpPr>
          <p:cNvPr id="2" name="Group 23"/>
          <p:cNvGrpSpPr>
            <a:grpSpLocks/>
          </p:cNvGrpSpPr>
          <p:nvPr/>
        </p:nvGrpSpPr>
        <p:grpSpPr bwMode="auto">
          <a:xfrm>
            <a:off x="-9525" y="-3175"/>
            <a:ext cx="9163050" cy="595313"/>
            <a:chOff x="-6" y="-2"/>
            <a:chExt cx="5772" cy="375"/>
          </a:xfrm>
        </p:grpSpPr>
        <p:sp>
          <p:nvSpPr>
            <p:cNvPr id="136206" name="Freeform 14"/>
            <p:cNvSpPr>
              <a:spLocks/>
            </p:cNvSpPr>
            <p:nvPr userDrawn="1"/>
          </p:nvSpPr>
          <p:spPr bwMode="auto">
            <a:xfrm>
              <a:off x="-6" y="-2"/>
              <a:ext cx="5772" cy="375"/>
            </a:xfrm>
            <a:custGeom>
              <a:avLst/>
              <a:gdLst/>
              <a:ahLst/>
              <a:cxnLst>
                <a:cxn ang="0">
                  <a:pos x="0" y="109"/>
                </a:cxn>
                <a:cxn ang="0">
                  <a:pos x="4648" y="109"/>
                </a:cxn>
                <a:cxn ang="0">
                  <a:pos x="4891" y="375"/>
                </a:cxn>
                <a:cxn ang="0">
                  <a:pos x="5772" y="375"/>
                </a:cxn>
                <a:cxn ang="0">
                  <a:pos x="5766" y="0"/>
                </a:cxn>
                <a:cxn ang="0">
                  <a:pos x="0" y="2"/>
                </a:cxn>
                <a:cxn ang="0">
                  <a:pos x="0" y="109"/>
                </a:cxn>
              </a:cxnLst>
              <a:rect l="0" t="0" r="r" b="b"/>
              <a:pathLst>
                <a:path w="5772" h="375">
                  <a:moveTo>
                    <a:pt x="0" y="109"/>
                  </a:moveTo>
                  <a:lnTo>
                    <a:pt x="4648" y="109"/>
                  </a:lnTo>
                  <a:lnTo>
                    <a:pt x="4891" y="375"/>
                  </a:lnTo>
                  <a:lnTo>
                    <a:pt x="5772" y="375"/>
                  </a:lnTo>
                  <a:lnTo>
                    <a:pt x="5766" y="0"/>
                  </a:lnTo>
                  <a:lnTo>
                    <a:pt x="0" y="2"/>
                  </a:lnTo>
                  <a:lnTo>
                    <a:pt x="0" y="109"/>
                  </a:lnTo>
                  <a:close/>
                </a:path>
              </a:pathLst>
            </a:custGeom>
            <a:solidFill>
              <a:srgbClr val="005596"/>
            </a:soli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>
              <a:spAutoFit/>
            </a:bodyPr>
            <a:lstStyle/>
            <a:p>
              <a:pPr>
                <a:defRPr/>
              </a:pPr>
              <a:endParaRPr lang="en-US"/>
            </a:p>
          </p:txBody>
        </p:sp>
        <p:pic>
          <p:nvPicPr>
            <p:cNvPr id="1038" name="Picture 15" descr="BUS-OForiginalrev"/>
            <p:cNvPicPr>
              <a:picLocks noChangeAspect="1" noChangeArrowheads="1"/>
            </p:cNvPicPr>
            <p:nvPr userDrawn="1"/>
          </p:nvPicPr>
          <p:blipFill>
            <a:blip r:embed="rId13" cstate="print"/>
            <a:srcRect/>
            <a:stretch>
              <a:fillRect/>
            </a:stretch>
          </p:blipFill>
          <p:spPr bwMode="blackWhite">
            <a:xfrm>
              <a:off x="4934" y="102"/>
              <a:ext cx="749" cy="2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3" name="Group 20"/>
          <p:cNvGrpSpPr>
            <a:grpSpLocks/>
          </p:cNvGrpSpPr>
          <p:nvPr/>
        </p:nvGrpSpPr>
        <p:grpSpPr bwMode="auto">
          <a:xfrm>
            <a:off x="314325" y="6686550"/>
            <a:ext cx="8493125" cy="79375"/>
            <a:chOff x="198" y="4212"/>
            <a:chExt cx="5350" cy="50"/>
          </a:xfrm>
        </p:grpSpPr>
        <p:sp>
          <p:nvSpPr>
            <p:cNvPr id="136208" name="AutoShape 16"/>
            <p:cNvSpPr>
              <a:spLocks noChangeArrowheads="1"/>
            </p:cNvSpPr>
            <p:nvPr userDrawn="1"/>
          </p:nvSpPr>
          <p:spPr bwMode="auto">
            <a:xfrm flipH="1">
              <a:off x="756" y="4214"/>
              <a:ext cx="561" cy="48"/>
            </a:xfrm>
            <a:prstGeom prst="parallelogram">
              <a:avLst>
                <a:gd name="adj" fmla="val 102049"/>
              </a:avLst>
            </a:prstGeom>
            <a:solidFill>
              <a:srgbClr val="B2BB1E"/>
            </a:solidFill>
            <a:ln w="12700" algn="ctr">
              <a:noFill/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6209" name="AutoShape 17"/>
            <p:cNvSpPr>
              <a:spLocks noChangeArrowheads="1"/>
            </p:cNvSpPr>
            <p:nvPr userDrawn="1"/>
          </p:nvSpPr>
          <p:spPr bwMode="auto">
            <a:xfrm flipH="1">
              <a:off x="198" y="4214"/>
              <a:ext cx="561" cy="48"/>
            </a:xfrm>
            <a:prstGeom prst="parallelogram">
              <a:avLst>
                <a:gd name="adj" fmla="val 91660"/>
              </a:avLst>
            </a:prstGeom>
            <a:solidFill>
              <a:srgbClr val="E31937"/>
            </a:solidFill>
            <a:ln w="12700" algn="ctr">
              <a:noFill/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136210" name="AutoShape 18"/>
            <p:cNvSpPr>
              <a:spLocks noChangeArrowheads="1"/>
            </p:cNvSpPr>
            <p:nvPr userDrawn="1"/>
          </p:nvSpPr>
          <p:spPr bwMode="auto">
            <a:xfrm flipH="1">
              <a:off x="1308" y="4214"/>
              <a:ext cx="561" cy="48"/>
            </a:xfrm>
            <a:prstGeom prst="parallelogram">
              <a:avLst>
                <a:gd name="adj" fmla="val 99993"/>
              </a:avLst>
            </a:prstGeom>
            <a:solidFill>
              <a:srgbClr val="F58025"/>
            </a:solidFill>
            <a:ln w="12700" algn="ctr">
              <a:noFill/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6211" name="AutoShape 19"/>
            <p:cNvSpPr>
              <a:spLocks noChangeArrowheads="1"/>
            </p:cNvSpPr>
            <p:nvPr userDrawn="1"/>
          </p:nvSpPr>
          <p:spPr bwMode="auto">
            <a:xfrm flipH="1">
              <a:off x="1861" y="4212"/>
              <a:ext cx="3687" cy="49"/>
            </a:xfrm>
            <a:prstGeom prst="parallelogram">
              <a:avLst>
                <a:gd name="adj" fmla="val 114957"/>
              </a:avLst>
            </a:prstGeom>
            <a:solidFill>
              <a:srgbClr val="005596"/>
            </a:solidFill>
            <a:ln w="12700" algn="ctr">
              <a:noFill/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>
                <a:defRPr/>
              </a:pPr>
              <a:endParaRPr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Arial Black" pitchFamily="34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Arial Black" pitchFamily="34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Arial Black" pitchFamily="34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Arial Black" pitchFamily="34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Arial Black" pitchFamily="34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Arial Black" pitchFamily="34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Arial Black" pitchFamily="34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Arial Black" pitchFamily="34" charset="0"/>
        </a:defRPr>
      </a:lvl9pPr>
    </p:titleStyle>
    <p:bodyStyle>
      <a:lvl1pPr marL="228600" indent="-228600" algn="l" rtl="0" eaLnBrk="1" fontAlgn="base" hangingPunct="1">
        <a:lnSpc>
          <a:spcPct val="90000"/>
        </a:lnSpc>
        <a:spcBef>
          <a:spcPct val="40000"/>
        </a:spcBef>
        <a:spcAft>
          <a:spcPct val="0"/>
        </a:spcAft>
        <a:buClr>
          <a:schemeClr val="accent1"/>
        </a:buClr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577850" indent="-234950" algn="l" rtl="0" eaLnBrk="1" fontAlgn="base" hangingPunct="1">
        <a:lnSpc>
          <a:spcPct val="90000"/>
        </a:lnSpc>
        <a:spcBef>
          <a:spcPct val="40000"/>
        </a:spcBef>
        <a:spcAft>
          <a:spcPct val="0"/>
        </a:spcAft>
        <a:buClr>
          <a:schemeClr val="accent1"/>
        </a:buClr>
        <a:buChar char="–"/>
        <a:defRPr sz="2400">
          <a:solidFill>
            <a:schemeClr val="tx1"/>
          </a:solidFill>
          <a:latin typeface="+mn-lt"/>
        </a:defRPr>
      </a:lvl2pPr>
      <a:lvl3pPr marL="868363" indent="-176213" algn="l" rtl="0" eaLnBrk="1" fontAlgn="base" hangingPunct="1">
        <a:lnSpc>
          <a:spcPct val="90000"/>
        </a:lnSpc>
        <a:spcBef>
          <a:spcPct val="40000"/>
        </a:spcBef>
        <a:spcAft>
          <a:spcPct val="0"/>
        </a:spcAft>
        <a:buClr>
          <a:schemeClr val="accent1"/>
        </a:buClr>
        <a:buFont typeface="Arial" charset="0"/>
        <a:buChar char="-"/>
        <a:defRPr sz="2000">
          <a:solidFill>
            <a:schemeClr val="tx1"/>
          </a:solidFill>
          <a:latin typeface="+mn-lt"/>
        </a:defRPr>
      </a:lvl3pPr>
      <a:lvl4pPr marL="1150938" indent="-168275" algn="l" rtl="0" eaLnBrk="1" fontAlgn="base" hangingPunct="1">
        <a:lnSpc>
          <a:spcPct val="90000"/>
        </a:lnSpc>
        <a:spcBef>
          <a:spcPct val="40000"/>
        </a:spcBef>
        <a:spcAft>
          <a:spcPct val="0"/>
        </a:spcAft>
        <a:buClr>
          <a:schemeClr val="accent1"/>
        </a:buClr>
        <a:buFont typeface="Arial" charset="0"/>
        <a:buChar char="-"/>
        <a:defRPr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3.xml"/><Relationship Id="rId1" Type="http://schemas.openxmlformats.org/officeDocument/2006/relationships/tags" Target="../tags/tag12.xml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tags" Target="../tags/tag2.xml"/><Relationship Id="rId7" Type="http://schemas.openxmlformats.org/officeDocument/2006/relationships/image" Target="../media/image3.png"/><Relationship Id="rId2" Type="http://schemas.openxmlformats.org/officeDocument/2006/relationships/tags" Target="../tags/tag1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3.xml"/><Relationship Id="rId9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5.xml"/><Relationship Id="rId1" Type="http://schemas.openxmlformats.org/officeDocument/2006/relationships/tags" Target="../tags/tag4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7.xml"/><Relationship Id="rId1" Type="http://schemas.openxmlformats.org/officeDocument/2006/relationships/tags" Target="../tags/tag6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0.xml"/><Relationship Id="rId1" Type="http://schemas.openxmlformats.org/officeDocument/2006/relationships/tags" Target="../tags/tag9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733425" y="3578225"/>
            <a:ext cx="7812088" cy="2049792"/>
          </a:xfrm>
        </p:spPr>
        <p:txBody>
          <a:bodyPr/>
          <a:lstStyle/>
          <a:p>
            <a:r>
              <a:rPr lang="en-US" sz="1800" b="1" dirty="0" smtClean="0">
                <a:latin typeface="Lucida Console" pitchFamily="49" charset="0"/>
              </a:rPr>
              <a:t>Rob Woodruff</a:t>
            </a:r>
          </a:p>
          <a:p>
            <a:r>
              <a:rPr lang="en-US" sz="1800" dirty="0" smtClean="0">
                <a:latin typeface="Lucida Console" pitchFamily="49" charset="0"/>
              </a:rPr>
              <a:t>Battelle Memorial Institute, Health &amp; Analytics</a:t>
            </a:r>
          </a:p>
          <a:p>
            <a:r>
              <a:rPr lang="en-US" sz="1800" dirty="0" smtClean="0">
                <a:latin typeface="Lucida Console" pitchFamily="49" charset="0"/>
              </a:rPr>
              <a:t>Email: woodruffr@battelle.org</a:t>
            </a:r>
          </a:p>
          <a:p>
            <a:r>
              <a:rPr lang="en-US" sz="1800" b="1" dirty="0" smtClean="0">
                <a:latin typeface="Lucida Console" pitchFamily="49" charset="0"/>
              </a:rPr>
              <a:t>Cynthia Ferre</a:t>
            </a:r>
          </a:p>
          <a:p>
            <a:r>
              <a:rPr lang="en-US" sz="1800" dirty="0" smtClean="0">
                <a:latin typeface="Lucida Console" pitchFamily="49" charset="0"/>
              </a:rPr>
              <a:t>Centers for Disease Control and Prevention</a:t>
            </a:r>
          </a:p>
          <a:p>
            <a:endParaRPr lang="en-US" sz="1800" dirty="0">
              <a:latin typeface="Lucida Console" pitchFamily="49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731838" y="2165294"/>
            <a:ext cx="7802562" cy="701731"/>
          </a:xfrm>
        </p:spPr>
        <p:txBody>
          <a:bodyPr/>
          <a:lstStyle/>
          <a:p>
            <a:pPr algn="ctr"/>
            <a:r>
              <a:rPr lang="en-US" sz="2400" b="1" dirty="0" smtClean="0">
                <a:latin typeface="Lucida Console" pitchFamily="49" charset="0"/>
              </a:rPr>
              <a:t>Conditional Stereotype Logistic Regression</a:t>
            </a:r>
            <a:br>
              <a:rPr lang="en-US" sz="2400" b="1" dirty="0" smtClean="0">
                <a:latin typeface="Lucida Console" pitchFamily="49" charset="0"/>
              </a:rPr>
            </a:br>
            <a:r>
              <a:rPr lang="en-US" sz="2400" b="1" dirty="0" smtClean="0">
                <a:latin typeface="Lucida Console" pitchFamily="49" charset="0"/>
              </a:rPr>
              <a:t>A new estimation command</a:t>
            </a:r>
            <a:endParaRPr lang="en-US" sz="2400" b="1" dirty="0">
              <a:latin typeface="Lucida Console" pitchFamily="49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3688" y="430395"/>
            <a:ext cx="7456487" cy="664797"/>
          </a:xfrm>
        </p:spPr>
        <p:txBody>
          <a:bodyPr/>
          <a:lstStyle/>
          <a:p>
            <a:r>
              <a:rPr lang="en-US" sz="2400" b="1" u="sng" dirty="0" smtClean="0">
                <a:latin typeface="Lucida Console" pitchFamily="49" charset="0"/>
              </a:rPr>
              <a:t>Example with Real Data:</a:t>
            </a:r>
            <a:br>
              <a:rPr lang="en-US" sz="2400" b="1" u="sng" dirty="0" smtClean="0">
                <a:latin typeface="Lucida Console" pitchFamily="49" charset="0"/>
              </a:rPr>
            </a:br>
            <a:r>
              <a:rPr lang="en-US" sz="2400" b="1" u="sng" dirty="0" smtClean="0">
                <a:latin typeface="Lucida Console" pitchFamily="49" charset="0"/>
              </a:rPr>
              <a:t>Preterm Birth and Vitamin D</a:t>
            </a:r>
            <a:endParaRPr lang="en-US" sz="2400" b="1" u="sng" dirty="0">
              <a:latin typeface="Lucida Console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5750" y="1377950"/>
            <a:ext cx="8532813" cy="4238083"/>
          </a:xfrm>
        </p:spPr>
        <p:txBody>
          <a:bodyPr/>
          <a:lstStyle/>
          <a:p>
            <a:r>
              <a:rPr lang="en-US" sz="1800" dirty="0" smtClean="0">
                <a:latin typeface="Lucida Console" pitchFamily="49" charset="0"/>
              </a:rPr>
              <a:t>1:2 (some 1:1) Pooled, Matched Case-Control Study of 2,583 Mothers in 870 matched groups</a:t>
            </a:r>
          </a:p>
          <a:p>
            <a:pPr>
              <a:buNone/>
            </a:pPr>
            <a:endParaRPr lang="en-US" sz="1800" dirty="0" smtClean="0">
              <a:latin typeface="Lucida Console" pitchFamily="49" charset="0"/>
            </a:endParaRPr>
          </a:p>
          <a:p>
            <a:r>
              <a:rPr lang="en-US" sz="1800" dirty="0" smtClean="0">
                <a:latin typeface="Lucida Console" pitchFamily="49" charset="0"/>
              </a:rPr>
              <a:t>A case defined as gestational age at delivery of &lt;37 weeks</a:t>
            </a:r>
          </a:p>
          <a:p>
            <a:pPr>
              <a:buNone/>
            </a:pPr>
            <a:r>
              <a:rPr lang="en-US" sz="1800" dirty="0" smtClean="0">
                <a:latin typeface="Lucida Console" pitchFamily="49" charset="0"/>
              </a:rPr>
              <a:t>outcome4=3 (&lt;32 weeks), outcome4=2, (32-35 weeks), outcome4=1 (36 weeks) and outcome4=0 (control: 37+ weeks)</a:t>
            </a:r>
          </a:p>
          <a:p>
            <a:pPr>
              <a:buNone/>
            </a:pPr>
            <a:endParaRPr lang="en-US" sz="1800" dirty="0" smtClean="0">
              <a:latin typeface="Lucida Console" pitchFamily="49" charset="0"/>
            </a:endParaRPr>
          </a:p>
          <a:p>
            <a:r>
              <a:rPr lang="en-US" sz="1800" dirty="0" smtClean="0">
                <a:latin typeface="Lucida Console" pitchFamily="49" charset="0"/>
              </a:rPr>
              <a:t>Primary exposure variable of interest: Vitamin D levels, ohd25_total: blood serum concentration of (25)OHD in </a:t>
            </a:r>
            <a:r>
              <a:rPr lang="en-US" sz="1800" dirty="0" err="1" smtClean="0">
                <a:latin typeface="Lucida Console" pitchFamily="49" charset="0"/>
              </a:rPr>
              <a:t>ng</a:t>
            </a:r>
            <a:r>
              <a:rPr lang="en-US" sz="1800" dirty="0" smtClean="0">
                <a:latin typeface="Lucida Console" pitchFamily="49" charset="0"/>
              </a:rPr>
              <a:t>/ml</a:t>
            </a:r>
          </a:p>
          <a:p>
            <a:pPr>
              <a:buNone/>
            </a:pPr>
            <a:endParaRPr lang="en-US" sz="1800" dirty="0" smtClean="0">
              <a:latin typeface="Lucida Console" pitchFamily="49" charset="0"/>
            </a:endParaRPr>
          </a:p>
          <a:p>
            <a:r>
              <a:rPr lang="en-US" sz="1800" dirty="0" smtClean="0">
                <a:latin typeface="Lucida Console" pitchFamily="49" charset="0"/>
              </a:rPr>
              <a:t>Sample of other covariates measured:</a:t>
            </a:r>
          </a:p>
          <a:p>
            <a:pPr>
              <a:buNone/>
            </a:pPr>
            <a:r>
              <a:rPr lang="en-US" sz="1800" dirty="0" err="1" smtClean="0">
                <a:latin typeface="Lucida Console" pitchFamily="49" charset="0"/>
              </a:rPr>
              <a:t>edu</a:t>
            </a:r>
            <a:r>
              <a:rPr lang="en-US" sz="1800" dirty="0" smtClean="0">
                <a:latin typeface="Lucida Console" pitchFamily="49" charset="0"/>
              </a:rPr>
              <a:t> = 0/1 indicator of post-high school education</a:t>
            </a:r>
          </a:p>
          <a:p>
            <a:pPr>
              <a:buNone/>
            </a:pPr>
            <a:r>
              <a:rPr lang="en-US" sz="1800" dirty="0" smtClean="0">
                <a:latin typeface="Lucida Console" pitchFamily="49" charset="0"/>
              </a:rPr>
              <a:t>vitamin = 0/1 indicator of vitamin use during pregnancy</a:t>
            </a:r>
            <a:endParaRPr lang="en-US" sz="1800" dirty="0">
              <a:latin typeface="Lucida Console" pitchFamily="49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3688" y="596594"/>
            <a:ext cx="7456487" cy="332399"/>
          </a:xfrm>
        </p:spPr>
        <p:txBody>
          <a:bodyPr/>
          <a:lstStyle/>
          <a:p>
            <a:r>
              <a:rPr lang="en-US" sz="2400" b="1" u="sng" dirty="0" smtClean="0">
                <a:latin typeface="Lucida Console" pitchFamily="49" charset="0"/>
              </a:rPr>
              <a:t>Example Continued (</a:t>
            </a:r>
            <a:r>
              <a:rPr lang="en-US" sz="2400" b="1" u="sng" dirty="0" err="1" smtClean="0">
                <a:latin typeface="Lucida Console" pitchFamily="49" charset="0"/>
              </a:rPr>
              <a:t>nolog</a:t>
            </a:r>
            <a:r>
              <a:rPr lang="en-US" sz="2400" b="1" u="sng" dirty="0" smtClean="0">
                <a:latin typeface="Lucida Console" pitchFamily="49" charset="0"/>
              </a:rPr>
              <a:t> option):</a:t>
            </a:r>
            <a:endParaRPr lang="en-US" sz="2400" b="1" u="sng" dirty="0">
              <a:latin typeface="Lucida Console" pitchFamily="49" charset="0"/>
            </a:endParaRPr>
          </a:p>
        </p:txBody>
      </p:sp>
      <p:pic>
        <p:nvPicPr>
          <p:cNvPr id="16388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1600200"/>
            <a:ext cx="8229600" cy="3651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3688" y="596594"/>
            <a:ext cx="7456487" cy="332399"/>
          </a:xfrm>
        </p:spPr>
        <p:txBody>
          <a:bodyPr/>
          <a:lstStyle/>
          <a:p>
            <a:r>
              <a:rPr lang="en-US" sz="2400" b="1" u="sng" dirty="0" smtClean="0">
                <a:latin typeface="Lucida Console" pitchFamily="49" charset="0"/>
              </a:rPr>
              <a:t>Example Continued: </a:t>
            </a:r>
            <a:endParaRPr lang="en-US" sz="2400" b="1" u="sng" dirty="0">
              <a:latin typeface="Lucida Console" pitchFamily="49" charset="0"/>
            </a:endParaRPr>
          </a:p>
        </p:txBody>
      </p:sp>
      <p:pic>
        <p:nvPicPr>
          <p:cNvPr id="1741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1377950"/>
            <a:ext cx="8458200" cy="4413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3688" y="596594"/>
            <a:ext cx="7456487" cy="332399"/>
          </a:xfrm>
        </p:spPr>
        <p:txBody>
          <a:bodyPr/>
          <a:lstStyle/>
          <a:p>
            <a:r>
              <a:rPr lang="en-US" sz="2400" b="1" u="sng" dirty="0" smtClean="0">
                <a:latin typeface="Lucida Console" pitchFamily="49" charset="0"/>
              </a:rPr>
              <a:t>Interpretation of </a:t>
            </a:r>
            <a:r>
              <a:rPr lang="en-US" sz="2400" b="1" u="sng" dirty="0" err="1" smtClean="0">
                <a:latin typeface="Lucida Console" pitchFamily="49" charset="0"/>
              </a:rPr>
              <a:t>cstereo</a:t>
            </a:r>
            <a:r>
              <a:rPr lang="en-US" sz="2400" b="1" u="sng" dirty="0" smtClean="0">
                <a:latin typeface="Lucida Console" pitchFamily="49" charset="0"/>
              </a:rPr>
              <a:t> output:</a:t>
            </a:r>
            <a:endParaRPr lang="en-US" sz="2400" b="1" u="sng" dirty="0">
              <a:latin typeface="Lucida Console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5750" y="1377950"/>
            <a:ext cx="8532813" cy="1717393"/>
          </a:xfrm>
        </p:spPr>
        <p:txBody>
          <a:bodyPr/>
          <a:lstStyle/>
          <a:p>
            <a:r>
              <a:rPr lang="en-US" sz="1800" dirty="0" smtClean="0">
                <a:latin typeface="Lucida Console" pitchFamily="49" charset="0"/>
              </a:rPr>
              <a:t>Estimated beta coefficient of ohd25_total = -0.0074  with 95% confidence interval (-0.0358, 0.0210)</a:t>
            </a:r>
          </a:p>
          <a:p>
            <a:r>
              <a:rPr lang="en-US" sz="1800" dirty="0" smtClean="0">
                <a:latin typeface="Lucida Console" pitchFamily="49" charset="0"/>
              </a:rPr>
              <a:t>Odds ratio of being in &lt;32 weeks gestational age compared to control is exp(-0.0074) = 0.993  (0.965, 1.021)</a:t>
            </a:r>
          </a:p>
          <a:p>
            <a:r>
              <a:rPr lang="en-US" sz="1800" dirty="0" smtClean="0">
                <a:latin typeface="Lucida Console" pitchFamily="49" charset="0"/>
              </a:rPr>
              <a:t>Now for odds ratios for the 32-35 weeks and 36 week case categories, we need the products of the parameters:</a:t>
            </a:r>
            <a:endParaRPr lang="en-US" sz="1800" dirty="0">
              <a:latin typeface="Lucida Console" pitchFamily="49" charset="0"/>
            </a:endParaRPr>
          </a:p>
        </p:txBody>
      </p:sp>
      <p:pic>
        <p:nvPicPr>
          <p:cNvPr id="4" name="Picture 3" descr="addin_tmp.png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4" cstate="print"/>
          <a:stretch>
            <a:fillRect/>
          </a:stretch>
        </p:blipFill>
        <p:spPr>
          <a:xfrm>
            <a:off x="1676400" y="3352800"/>
            <a:ext cx="4179570" cy="255270"/>
          </a:xfrm>
          <a:prstGeom prst="rect">
            <a:avLst/>
          </a:prstGeom>
        </p:spPr>
      </p:pic>
      <p:pic>
        <p:nvPicPr>
          <p:cNvPr id="5" name="Picture 4" descr="addin_tmp.png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5" cstate="print"/>
          <a:stretch>
            <a:fillRect/>
          </a:stretch>
        </p:blipFill>
        <p:spPr>
          <a:xfrm>
            <a:off x="1676400" y="3962400"/>
            <a:ext cx="4181475" cy="255270"/>
          </a:xfrm>
          <a:prstGeom prst="rect">
            <a:avLst/>
          </a:prstGeom>
        </p:spPr>
      </p:pic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304800" y="4495800"/>
            <a:ext cx="8532813" cy="2492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228600" marR="0" lvl="0" indent="-228600" algn="l" defTabSz="914400" rtl="0" eaLnBrk="1" fontAlgn="base" latinLnBrk="0" hangingPunct="1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lr>
                <a:schemeClr val="accent1"/>
              </a:buClr>
              <a:buSzTx/>
              <a:buFontTx/>
              <a:buChar char="•"/>
              <a:tabLst/>
              <a:defRPr/>
            </a:pPr>
            <a:r>
              <a:rPr lang="en-US" kern="0" dirty="0" smtClean="0">
                <a:latin typeface="Lucida Console" pitchFamily="49" charset="0"/>
              </a:rPr>
              <a:t>For standard errors, use Delta Method via </a:t>
            </a:r>
            <a:r>
              <a:rPr lang="en-US" b="1" kern="0" dirty="0" err="1" smtClean="0">
                <a:latin typeface="Lucida Console" pitchFamily="49" charset="0"/>
              </a:rPr>
              <a:t>nlcom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Lucida Console" pitchFamily="49" charset="0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3688" y="596594"/>
            <a:ext cx="7456487" cy="332399"/>
          </a:xfrm>
        </p:spPr>
        <p:txBody>
          <a:bodyPr/>
          <a:lstStyle/>
          <a:p>
            <a:r>
              <a:rPr lang="en-US" sz="2400" b="1" u="sng" dirty="0" smtClean="0">
                <a:latin typeface="Lucida Console" pitchFamily="49" charset="0"/>
              </a:rPr>
              <a:t>Interpretation continued:</a:t>
            </a:r>
            <a:endParaRPr lang="en-US" sz="2400" b="1" u="sng" dirty="0">
              <a:latin typeface="Lucida Console" pitchFamily="49" charset="0"/>
            </a:endParaRPr>
          </a:p>
        </p:txBody>
      </p:sp>
      <p:pic>
        <p:nvPicPr>
          <p:cNvPr id="7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1066800"/>
            <a:ext cx="8915400" cy="297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TextBox 7"/>
          <p:cNvSpPr txBox="1"/>
          <p:nvPr/>
        </p:nvSpPr>
        <p:spPr>
          <a:xfrm>
            <a:off x="228600" y="4343400"/>
            <a:ext cx="7543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latin typeface="Lucida Console" pitchFamily="49" charset="0"/>
              </a:rPr>
              <a:t>Exponentiating</a:t>
            </a:r>
            <a:r>
              <a:rPr lang="en-US" dirty="0" smtClean="0">
                <a:latin typeface="Lucida Console" pitchFamily="49" charset="0"/>
              </a:rPr>
              <a:t> gives the odds ratio of being in the 32-35 weeks case category compare to controls of 0.994 with a 95% C.I. of (0.983, 1.004)</a:t>
            </a:r>
            <a:endParaRPr lang="en-US" dirty="0">
              <a:latin typeface="Lucida Console" pitchFamily="49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3688" y="596594"/>
            <a:ext cx="7456487" cy="332399"/>
          </a:xfrm>
        </p:spPr>
        <p:txBody>
          <a:bodyPr/>
          <a:lstStyle/>
          <a:p>
            <a:r>
              <a:rPr lang="en-US" sz="2400" b="1" u="sng" dirty="0" smtClean="0">
                <a:latin typeface="Lucida Console" pitchFamily="49" charset="0"/>
              </a:rPr>
              <a:t>Constraints:</a:t>
            </a:r>
            <a:endParaRPr lang="en-US" sz="2400" b="1" u="sng" dirty="0">
              <a:latin typeface="Lucida Console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5750" y="1377950"/>
            <a:ext cx="8532813" cy="498598"/>
          </a:xfrm>
        </p:spPr>
        <p:txBody>
          <a:bodyPr/>
          <a:lstStyle/>
          <a:p>
            <a:r>
              <a:rPr lang="en-US" sz="1800" dirty="0" smtClean="0">
                <a:latin typeface="Lucida Console" pitchFamily="49" charset="0"/>
              </a:rPr>
              <a:t>Are the 36 week and 32-35 weeks case categories distinguishable?</a:t>
            </a:r>
            <a:endParaRPr lang="en-US" sz="1800" dirty="0">
              <a:latin typeface="Lucida Console" pitchFamily="49" charset="0"/>
            </a:endParaRPr>
          </a:p>
        </p:txBody>
      </p:sp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2362200"/>
            <a:ext cx="9296400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3688" y="596594"/>
            <a:ext cx="7456487" cy="332399"/>
          </a:xfrm>
        </p:spPr>
        <p:txBody>
          <a:bodyPr/>
          <a:lstStyle/>
          <a:p>
            <a:r>
              <a:rPr lang="en-US" sz="2400" b="1" u="sng" dirty="0" smtClean="0">
                <a:latin typeface="Lucida Console" pitchFamily="49" charset="0"/>
              </a:rPr>
              <a:t>Constraint Output</a:t>
            </a:r>
            <a:endParaRPr lang="en-US" sz="2400" b="1" u="sng" dirty="0">
              <a:latin typeface="Lucida Console" pitchFamily="49" charset="0"/>
            </a:endParaRPr>
          </a:p>
        </p:txBody>
      </p:sp>
      <p:pic>
        <p:nvPicPr>
          <p:cNvPr id="2355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1377950"/>
            <a:ext cx="8610600" cy="464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3688" y="596594"/>
            <a:ext cx="7456487" cy="332399"/>
          </a:xfrm>
        </p:spPr>
        <p:txBody>
          <a:bodyPr/>
          <a:lstStyle/>
          <a:p>
            <a:r>
              <a:rPr lang="en-US" sz="2400" b="1" u="sng" dirty="0" smtClean="0">
                <a:latin typeface="Lucida Console" pitchFamily="49" charset="0"/>
              </a:rPr>
              <a:t>Constraint Output</a:t>
            </a:r>
            <a:endParaRPr lang="en-US" sz="2400" b="1" u="sng" dirty="0">
              <a:latin typeface="Lucida Console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5750" y="1377950"/>
            <a:ext cx="8532813" cy="3407087"/>
          </a:xfrm>
        </p:spPr>
        <p:txBody>
          <a:bodyPr/>
          <a:lstStyle/>
          <a:p>
            <a:r>
              <a:rPr lang="en-US" sz="1800" dirty="0" smtClean="0">
                <a:latin typeface="Lucida Console" pitchFamily="49" charset="0"/>
              </a:rPr>
              <a:t>The log-likelihood from the constrained model is -841.145 compared to -841.139 for the unconstrained stereotype model</a:t>
            </a:r>
          </a:p>
          <a:p>
            <a:pPr>
              <a:buNone/>
            </a:pPr>
            <a:endParaRPr lang="en-US" sz="1800" dirty="0" smtClean="0">
              <a:latin typeface="Lucida Console" pitchFamily="49" charset="0"/>
            </a:endParaRPr>
          </a:p>
          <a:p>
            <a:r>
              <a:rPr lang="en-US" sz="1800" dirty="0" smtClean="0">
                <a:latin typeface="Lucida Console" pitchFamily="49" charset="0"/>
              </a:rPr>
              <a:t>Difference of 0.006 gives a chi2 value of 0.012 on 1 degree of freedom</a:t>
            </a:r>
          </a:p>
          <a:p>
            <a:pPr>
              <a:buNone/>
            </a:pPr>
            <a:endParaRPr lang="en-US" sz="1800" dirty="0" smtClean="0">
              <a:latin typeface="Lucida Console" pitchFamily="49" charset="0"/>
            </a:endParaRPr>
          </a:p>
          <a:p>
            <a:r>
              <a:rPr lang="en-US" sz="1800" dirty="0" smtClean="0">
                <a:latin typeface="Lucida Console" pitchFamily="49" charset="0"/>
              </a:rPr>
              <a:t>P-value = 0.91</a:t>
            </a:r>
          </a:p>
          <a:p>
            <a:pPr>
              <a:buNone/>
            </a:pPr>
            <a:endParaRPr lang="en-US" sz="1800" dirty="0" smtClean="0">
              <a:latin typeface="Lucida Console" pitchFamily="49" charset="0"/>
            </a:endParaRPr>
          </a:p>
          <a:p>
            <a:r>
              <a:rPr lang="en-US" sz="1800" dirty="0" smtClean="0">
                <a:latin typeface="Lucida Console" pitchFamily="49" charset="0"/>
              </a:rPr>
              <a:t>Unconstrained stereotype model does not fit significantly better than the constrained and the two case categories are indistinguishable</a:t>
            </a:r>
            <a:endParaRPr lang="en-US" sz="1800" dirty="0">
              <a:latin typeface="Lucida Console" pitchFamily="49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3688" y="430395"/>
            <a:ext cx="7456487" cy="664797"/>
          </a:xfrm>
        </p:spPr>
        <p:txBody>
          <a:bodyPr/>
          <a:lstStyle/>
          <a:p>
            <a:r>
              <a:rPr lang="en-US" sz="2400" b="1" u="sng" dirty="0" smtClean="0">
                <a:latin typeface="Lucida Console" pitchFamily="49" charset="0"/>
              </a:rPr>
              <a:t>Relationship to Other Models for Ordered/Categorical Outcomes</a:t>
            </a:r>
            <a:endParaRPr lang="en-US" sz="2400" b="1" u="sng" dirty="0">
              <a:latin typeface="Lucida Console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5750" y="1377950"/>
            <a:ext cx="8532813" cy="3157788"/>
          </a:xfrm>
        </p:spPr>
        <p:txBody>
          <a:bodyPr/>
          <a:lstStyle/>
          <a:p>
            <a:r>
              <a:rPr lang="en-US" sz="1800" dirty="0" smtClean="0">
                <a:latin typeface="Lucida Console" pitchFamily="49" charset="0"/>
              </a:rPr>
              <a:t>Constrained Multinomial</a:t>
            </a:r>
          </a:p>
          <a:p>
            <a:endParaRPr lang="en-US" sz="1800" dirty="0" smtClean="0">
              <a:latin typeface="Lucida Console" pitchFamily="49" charset="0"/>
            </a:endParaRPr>
          </a:p>
          <a:p>
            <a:endParaRPr lang="en-US" sz="1800" dirty="0" smtClean="0">
              <a:latin typeface="Lucida Console" pitchFamily="49" charset="0"/>
            </a:endParaRPr>
          </a:p>
          <a:p>
            <a:r>
              <a:rPr lang="en-US" sz="1800" dirty="0" smtClean="0">
                <a:latin typeface="Lucida Console" pitchFamily="49" charset="0"/>
              </a:rPr>
              <a:t>Not as parsimonious as the proportional odds model (</a:t>
            </a:r>
            <a:r>
              <a:rPr lang="en-US" sz="1800" b="1" dirty="0" err="1" smtClean="0">
                <a:latin typeface="Lucida Console" pitchFamily="49" charset="0"/>
              </a:rPr>
              <a:t>ologit</a:t>
            </a:r>
            <a:r>
              <a:rPr lang="en-US" sz="1800" dirty="0" smtClean="0">
                <a:latin typeface="Lucida Console" pitchFamily="49" charset="0"/>
              </a:rPr>
              <a:t>) but not valid in outcome dependent sampling</a:t>
            </a:r>
          </a:p>
          <a:p>
            <a:endParaRPr lang="en-US" sz="1800" dirty="0" smtClean="0">
              <a:latin typeface="Lucida Console" pitchFamily="49" charset="0"/>
            </a:endParaRPr>
          </a:p>
          <a:p>
            <a:endParaRPr lang="en-US" sz="1800" dirty="0" smtClean="0">
              <a:latin typeface="Lucida Console" pitchFamily="49" charset="0"/>
            </a:endParaRPr>
          </a:p>
          <a:p>
            <a:r>
              <a:rPr lang="en-US" sz="1800" dirty="0" smtClean="0">
                <a:latin typeface="Lucida Console" pitchFamily="49" charset="0"/>
              </a:rPr>
              <a:t>Adjacent category model is (basically) a constrained stereotype model.  Also valid under outcome dependent sampling</a:t>
            </a:r>
            <a:endParaRPr lang="en-US" sz="1800" dirty="0">
              <a:latin typeface="Lucida Console" pitchFamily="49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3688" y="596594"/>
            <a:ext cx="7456487" cy="332399"/>
          </a:xfrm>
        </p:spPr>
        <p:txBody>
          <a:bodyPr/>
          <a:lstStyle/>
          <a:p>
            <a:r>
              <a:rPr lang="en-US" sz="2400" b="1" u="sng" dirty="0" smtClean="0">
                <a:latin typeface="Lucida Console" pitchFamily="49" charset="0"/>
              </a:rPr>
              <a:t>Limitations</a:t>
            </a:r>
            <a:endParaRPr lang="en-US" sz="2400" b="1" u="sng" dirty="0">
              <a:latin typeface="Lucida Console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5750" y="1377950"/>
            <a:ext cx="8532813" cy="3019288"/>
          </a:xfrm>
        </p:spPr>
        <p:txBody>
          <a:bodyPr/>
          <a:lstStyle/>
          <a:p>
            <a:r>
              <a:rPr lang="en-US" sz="1800" dirty="0" smtClean="0">
                <a:latin typeface="Lucida Console" pitchFamily="49" charset="0"/>
              </a:rPr>
              <a:t>Convergence Issues</a:t>
            </a:r>
          </a:p>
          <a:p>
            <a:endParaRPr lang="en-US" sz="1800" dirty="0" smtClean="0">
              <a:latin typeface="Lucida Console" pitchFamily="49" charset="0"/>
            </a:endParaRPr>
          </a:p>
          <a:p>
            <a:r>
              <a:rPr lang="en-US" sz="1800" dirty="0" smtClean="0">
                <a:latin typeface="Lucida Console" pitchFamily="49" charset="0"/>
              </a:rPr>
              <a:t>Currently only a one dimensional stereotype model</a:t>
            </a:r>
          </a:p>
          <a:p>
            <a:endParaRPr lang="en-US" sz="1800" dirty="0" smtClean="0">
              <a:latin typeface="Lucida Console" pitchFamily="49" charset="0"/>
            </a:endParaRPr>
          </a:p>
          <a:p>
            <a:r>
              <a:rPr lang="en-US" sz="1800" dirty="0" smtClean="0">
                <a:latin typeface="Lucida Console" pitchFamily="49" charset="0"/>
              </a:rPr>
              <a:t>Cannot currently force an ordering on the stereotype parameters</a:t>
            </a:r>
          </a:p>
          <a:p>
            <a:endParaRPr lang="en-US" sz="1800" dirty="0" smtClean="0">
              <a:latin typeface="Lucida Console" pitchFamily="49" charset="0"/>
            </a:endParaRPr>
          </a:p>
          <a:p>
            <a:r>
              <a:rPr lang="en-US" sz="1800" dirty="0" smtClean="0">
                <a:latin typeface="Lucida Console" pitchFamily="49" charset="0"/>
              </a:rPr>
              <a:t>Additional dependence structure</a:t>
            </a:r>
          </a:p>
          <a:p>
            <a:endParaRPr lang="en-US" sz="1800" dirty="0">
              <a:latin typeface="Lucida Console" pitchFamily="49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3688" y="596594"/>
            <a:ext cx="7456487" cy="332399"/>
          </a:xfrm>
        </p:spPr>
        <p:txBody>
          <a:bodyPr/>
          <a:lstStyle/>
          <a:p>
            <a:r>
              <a:rPr lang="en-US" sz="2400" b="1" u="sng" dirty="0" smtClean="0">
                <a:latin typeface="Lucida Console" pitchFamily="49" charset="0"/>
              </a:rPr>
              <a:t>Overview</a:t>
            </a:r>
            <a:endParaRPr lang="en-US" sz="2400" b="1" u="sng" dirty="0">
              <a:latin typeface="Lucida Console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5750" y="1377950"/>
            <a:ext cx="8532813" cy="2813078"/>
          </a:xfrm>
        </p:spPr>
        <p:txBody>
          <a:bodyPr/>
          <a:lstStyle/>
          <a:p>
            <a:r>
              <a:rPr lang="de-DE" sz="2400" dirty="0" smtClean="0">
                <a:latin typeface="Lucida Console" pitchFamily="49" charset="0"/>
              </a:rPr>
              <a:t>What is it?</a:t>
            </a:r>
          </a:p>
          <a:p>
            <a:pPr>
              <a:buNone/>
            </a:pPr>
            <a:r>
              <a:rPr lang="de-DE" sz="2400" dirty="0" smtClean="0">
                <a:latin typeface="Lucida Console" pitchFamily="49" charset="0"/>
              </a:rPr>
              <a:t>	- Stereotype Logistic Regression</a:t>
            </a:r>
          </a:p>
          <a:p>
            <a:pPr>
              <a:buNone/>
            </a:pPr>
            <a:r>
              <a:rPr lang="de-DE" sz="2400" dirty="0" smtClean="0">
                <a:latin typeface="Lucida Console" pitchFamily="49" charset="0"/>
              </a:rPr>
              <a:t>	- Conditional on what?</a:t>
            </a:r>
          </a:p>
          <a:p>
            <a:r>
              <a:rPr lang="de-DE" sz="2400" dirty="0" smtClean="0">
                <a:latin typeface="Lucida Console" pitchFamily="49" charset="0"/>
              </a:rPr>
              <a:t>What‘s it good for?</a:t>
            </a:r>
          </a:p>
          <a:p>
            <a:r>
              <a:rPr lang="de-DE" sz="2400" dirty="0" smtClean="0">
                <a:latin typeface="Lucida Console" pitchFamily="49" charset="0"/>
              </a:rPr>
              <a:t>Syntax and Examples</a:t>
            </a:r>
            <a:endParaRPr lang="en-GB" sz="2400" dirty="0" smtClean="0">
              <a:latin typeface="Lucida Console" pitchFamily="49" charset="0"/>
            </a:endParaRP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3688" y="638144"/>
            <a:ext cx="7456487" cy="249299"/>
          </a:xfrm>
        </p:spPr>
        <p:txBody>
          <a:bodyPr/>
          <a:lstStyle/>
          <a:p>
            <a:r>
              <a:rPr lang="en-US" sz="1800" b="1" u="sng" dirty="0" smtClean="0">
                <a:latin typeface="Lucida Console" pitchFamily="49" charset="0"/>
              </a:rPr>
              <a:t>References:</a:t>
            </a:r>
            <a:endParaRPr lang="en-US" sz="1800" b="1" u="sng" dirty="0">
              <a:latin typeface="Lucida Console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14401"/>
            <a:ext cx="8532813" cy="5638800"/>
          </a:xfrm>
        </p:spPr>
        <p:txBody>
          <a:bodyPr/>
          <a:lstStyle/>
          <a:p>
            <a:r>
              <a:rPr lang="en-US" sz="1800" dirty="0" smtClean="0">
                <a:latin typeface="Lucida Console" pitchFamily="49" charset="0"/>
              </a:rPr>
              <a:t>Ferre C, et al; Maternal 25-Hydroxyvitamin D Status and the Risk of Preterm Delivery: A Multi-Center Nested Case Control Study; preprint</a:t>
            </a:r>
          </a:p>
          <a:p>
            <a:r>
              <a:rPr lang="en-US" sz="1800" dirty="0" err="1" smtClean="0">
                <a:latin typeface="Lucida Console" pitchFamily="49" charset="0"/>
              </a:rPr>
              <a:t>Mukherjee</a:t>
            </a:r>
            <a:r>
              <a:rPr lang="en-US" sz="1800" dirty="0" smtClean="0">
                <a:latin typeface="Lucida Console" pitchFamily="49" charset="0"/>
              </a:rPr>
              <a:t> B, Liu I, </a:t>
            </a:r>
            <a:r>
              <a:rPr lang="en-US" sz="1800" dirty="0" err="1" smtClean="0">
                <a:latin typeface="Lucida Console" pitchFamily="49" charset="0"/>
              </a:rPr>
              <a:t>Sinha</a:t>
            </a:r>
            <a:r>
              <a:rPr lang="en-US" sz="1800" dirty="0" smtClean="0">
                <a:latin typeface="Lucida Console" pitchFamily="49" charset="0"/>
              </a:rPr>
              <a:t> S; Analysis of matched case-control data with multiple ordered disease states; Statistics in Medicine 2007</a:t>
            </a:r>
          </a:p>
          <a:p>
            <a:r>
              <a:rPr lang="en-US" sz="1800" dirty="0" err="1" smtClean="0">
                <a:latin typeface="Lucida Console" pitchFamily="49" charset="0"/>
              </a:rPr>
              <a:t>Ahn</a:t>
            </a:r>
            <a:r>
              <a:rPr lang="en-US" sz="1800" dirty="0" smtClean="0">
                <a:latin typeface="Lucida Console" pitchFamily="49" charset="0"/>
              </a:rPr>
              <a:t> J et. al.; Missing Exposure Date in Stereotype Regression Model; Biometrics 2011</a:t>
            </a:r>
          </a:p>
          <a:p>
            <a:r>
              <a:rPr lang="en-US" sz="1800" dirty="0" smtClean="0">
                <a:latin typeface="Lucida Console" pitchFamily="49" charset="0"/>
              </a:rPr>
              <a:t>Andersen EB; Asymptotic Properties of Conditional Maximum-Likelihood Estimators; Journal of the Royal Statistical Society 1970</a:t>
            </a:r>
          </a:p>
          <a:p>
            <a:r>
              <a:rPr lang="en-US" sz="1800" dirty="0" smtClean="0">
                <a:latin typeface="Lucida Console" pitchFamily="49" charset="0"/>
              </a:rPr>
              <a:t>Liang KY, Stewart WF; </a:t>
            </a:r>
            <a:r>
              <a:rPr lang="en-US" sz="1800" dirty="0" err="1" smtClean="0">
                <a:latin typeface="Lucida Console" pitchFamily="49" charset="0"/>
              </a:rPr>
              <a:t>Polychotomous</a:t>
            </a:r>
            <a:r>
              <a:rPr lang="en-US" sz="1800" dirty="0" smtClean="0">
                <a:latin typeface="Lucida Console" pitchFamily="49" charset="0"/>
              </a:rPr>
              <a:t> Logistic Regression Methods for Matched Case-Control Studies with Multiple Case or Control Groups; American Journal of Epidemiology 1987</a:t>
            </a:r>
          </a:p>
          <a:p>
            <a:r>
              <a:rPr lang="en-US" sz="1800" dirty="0" smtClean="0">
                <a:latin typeface="Lucida Console" pitchFamily="49" charset="0"/>
              </a:rPr>
              <a:t>Scott AJ, Wild CJ; Fitting Regression Models to Case-</a:t>
            </a:r>
            <a:r>
              <a:rPr lang="en-US" sz="1800" dirty="0" err="1" smtClean="0">
                <a:latin typeface="Lucida Console" pitchFamily="49" charset="0"/>
              </a:rPr>
              <a:t>Contro</a:t>
            </a:r>
            <a:r>
              <a:rPr lang="en-US" sz="1800" dirty="0" smtClean="0">
                <a:latin typeface="Lucida Console" pitchFamily="49" charset="0"/>
              </a:rPr>
              <a:t> Data by Maximum Likelihood; </a:t>
            </a:r>
            <a:r>
              <a:rPr lang="en-US" sz="1800" dirty="0" err="1" smtClean="0">
                <a:latin typeface="Lucida Console" pitchFamily="49" charset="0"/>
              </a:rPr>
              <a:t>Biometrika</a:t>
            </a:r>
            <a:r>
              <a:rPr lang="en-US" sz="1800" dirty="0" smtClean="0">
                <a:latin typeface="Lucida Console" pitchFamily="49" charset="0"/>
              </a:rPr>
              <a:t> 1997</a:t>
            </a:r>
          </a:p>
          <a:p>
            <a:r>
              <a:rPr lang="en-US" sz="1800" dirty="0" smtClean="0">
                <a:latin typeface="Lucida Console" pitchFamily="49" charset="0"/>
              </a:rPr>
              <a:t>Anderson JA; Regression and Ordered Categorical Variable; Journal of the Royal Statistical Society 1984\</a:t>
            </a:r>
          </a:p>
          <a:p>
            <a:r>
              <a:rPr lang="en-US" sz="1800" dirty="0" smtClean="0">
                <a:latin typeface="Lucida Console" pitchFamily="49" charset="0"/>
              </a:rPr>
              <a:t>Greenland S; Alternative Models for Ordinal Logistic Regression; Statistics in Medicine 1994</a:t>
            </a:r>
            <a:endParaRPr lang="en-US" sz="1800" dirty="0">
              <a:latin typeface="Lucida Console" pitchFamily="49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851999"/>
            <a:ext cx="8534400" cy="332399"/>
          </a:xfrm>
        </p:spPr>
        <p:txBody>
          <a:bodyPr/>
          <a:lstStyle/>
          <a:p>
            <a:r>
              <a:rPr lang="en-US" sz="2400" b="1" u="sng" dirty="0" smtClean="0">
                <a:latin typeface="Lucida Console" pitchFamily="49" charset="0"/>
              </a:rPr>
              <a:t>Constrained Multinomial Logistic Regression</a:t>
            </a:r>
            <a:endParaRPr lang="en-US" sz="2400" b="1" u="sng" dirty="0">
              <a:latin typeface="Lucida Console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447800"/>
            <a:ext cx="8532813" cy="609398"/>
          </a:xfrm>
        </p:spPr>
        <p:txBody>
          <a:bodyPr/>
          <a:lstStyle/>
          <a:p>
            <a:r>
              <a:rPr lang="en-US" sz="1800" dirty="0" smtClean="0">
                <a:latin typeface="Lucida Console" pitchFamily="49" charset="0"/>
              </a:rPr>
              <a:t>Multinomial Model</a:t>
            </a:r>
          </a:p>
          <a:p>
            <a:pPr>
              <a:buNone/>
            </a:pPr>
            <a:r>
              <a:rPr lang="en-US" sz="1800" dirty="0" smtClean="0">
                <a:latin typeface="Lucida Console" pitchFamily="49" charset="0"/>
              </a:rPr>
              <a:t>	-Categorical Outcome Variable </a:t>
            </a:r>
            <a:endParaRPr lang="en-US" sz="1800" dirty="0">
              <a:latin typeface="Lucida Console" pitchFamily="49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57200" y="2819400"/>
            <a:ext cx="48006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dirty="0" smtClean="0">
                <a:latin typeface="Lucida Console" pitchFamily="49" charset="0"/>
              </a:rPr>
              <a:t>-Vector of Explanatory Variables </a:t>
            </a:r>
            <a:endParaRPr lang="en-US" dirty="0">
              <a:latin typeface="Lucida Console" pitchFamily="49" charset="0"/>
            </a:endParaRP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3752850" y="3727450"/>
          <a:ext cx="114300" cy="215900"/>
        </p:xfrm>
        <a:graphic>
          <a:graphicData uri="http://schemas.openxmlformats.org/presentationml/2006/ole">
            <p:oleObj spid="_x0000_s1027" name="Equation" r:id="rId6" imgW="114120" imgH="215640" progId="Equation.3">
              <p:embed/>
            </p:oleObj>
          </a:graphicData>
        </a:graphic>
      </p:graphicFrame>
      <p:pic>
        <p:nvPicPr>
          <p:cNvPr id="12" name="Picture 11" descr="addin_tmp.png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7" cstate="print"/>
          <a:stretch>
            <a:fillRect/>
          </a:stretch>
        </p:blipFill>
        <p:spPr>
          <a:xfrm>
            <a:off x="990601" y="2286001"/>
            <a:ext cx="2131695" cy="304799"/>
          </a:xfrm>
          <a:prstGeom prst="rect">
            <a:avLst/>
          </a:prstGeom>
        </p:spPr>
      </p:pic>
      <p:pic>
        <p:nvPicPr>
          <p:cNvPr id="20" name="Picture 19" descr="addin_tmp.png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8" cstate="print"/>
          <a:stretch>
            <a:fillRect/>
          </a:stretch>
        </p:blipFill>
        <p:spPr>
          <a:xfrm>
            <a:off x="5410202" y="2819400"/>
            <a:ext cx="2535555" cy="32004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457200" y="3352800"/>
            <a:ext cx="48006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dirty="0" smtClean="0">
                <a:latin typeface="Lucida Console" pitchFamily="49" charset="0"/>
              </a:rPr>
              <a:t>-Related through the m </a:t>
            </a:r>
            <a:r>
              <a:rPr lang="en-US" dirty="0" err="1" smtClean="0">
                <a:latin typeface="Lucida Console" pitchFamily="49" charset="0"/>
              </a:rPr>
              <a:t>logits</a:t>
            </a:r>
            <a:r>
              <a:rPr lang="en-US" dirty="0" smtClean="0">
                <a:latin typeface="Lucida Console" pitchFamily="49" charset="0"/>
              </a:rPr>
              <a:t>:</a:t>
            </a:r>
            <a:endParaRPr lang="en-US" dirty="0">
              <a:latin typeface="Lucida Console" pitchFamily="49" charset="0"/>
            </a:endParaRPr>
          </a:p>
        </p:txBody>
      </p:sp>
      <p:pic>
        <p:nvPicPr>
          <p:cNvPr id="21" name="Picture 20" descr="addin_tmp.png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9" cstate="print"/>
          <a:stretch>
            <a:fillRect/>
          </a:stretch>
        </p:blipFill>
        <p:spPr>
          <a:xfrm>
            <a:off x="1295400" y="4114802"/>
            <a:ext cx="5459730" cy="11906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28600" y="725181"/>
            <a:ext cx="7456487" cy="332399"/>
          </a:xfrm>
        </p:spPr>
        <p:txBody>
          <a:bodyPr/>
          <a:lstStyle/>
          <a:p>
            <a:r>
              <a:rPr lang="en-US" sz="2400" b="1" u="sng" dirty="0" smtClean="0">
                <a:latin typeface="Lucida Console" pitchFamily="49" charset="0"/>
              </a:rPr>
              <a:t>Constrained Multinomial (continued)</a:t>
            </a:r>
            <a:endParaRPr lang="en-US" sz="2400" b="1" u="sng" dirty="0">
              <a:latin typeface="Lucida Console" pitchFamily="49" charset="0"/>
            </a:endParaRPr>
          </a:p>
        </p:txBody>
      </p:sp>
      <p:pic>
        <p:nvPicPr>
          <p:cNvPr id="27" name="Picture 26" descr="addin_tmp.png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4" cstate="print"/>
          <a:stretch>
            <a:fillRect/>
          </a:stretch>
        </p:blipFill>
        <p:spPr>
          <a:xfrm>
            <a:off x="228601" y="1524000"/>
            <a:ext cx="7759065" cy="1074420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381000" y="3429000"/>
            <a:ext cx="7543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Lucida Console" pitchFamily="49" charset="0"/>
              </a:rPr>
              <a:t>-The stereotype model imposes the constraints: </a:t>
            </a:r>
            <a:endParaRPr lang="en-US" dirty="0">
              <a:latin typeface="Lucida Console" pitchFamily="49" charset="0"/>
            </a:endParaRPr>
          </a:p>
        </p:txBody>
      </p:sp>
      <p:pic>
        <p:nvPicPr>
          <p:cNvPr id="19" name="Picture 18" descr="addin_tmp.png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5" cstate="print"/>
          <a:stretch>
            <a:fillRect/>
          </a:stretch>
        </p:blipFill>
        <p:spPr>
          <a:xfrm>
            <a:off x="381000" y="4114800"/>
            <a:ext cx="8408669" cy="697230"/>
          </a:xfrm>
          <a:prstGeom prst="rect">
            <a:avLst/>
          </a:prstGeom>
        </p:spPr>
      </p:pic>
      <p:sp>
        <p:nvSpPr>
          <p:cNvPr id="20" name="TextBox 19"/>
          <p:cNvSpPr txBox="1"/>
          <p:nvPr/>
        </p:nvSpPr>
        <p:spPr>
          <a:xfrm>
            <a:off x="533400" y="5257800"/>
            <a:ext cx="556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Lucida Console" pitchFamily="49" charset="0"/>
              </a:rPr>
              <a:t>Note: </a:t>
            </a:r>
            <a:r>
              <a:rPr lang="en-US" dirty="0" smtClean="0">
                <a:latin typeface="Lucida Console" pitchFamily="49" charset="0"/>
              </a:rPr>
              <a:t>The phi’s are scalar quantities</a:t>
            </a:r>
            <a:endParaRPr lang="en-US" dirty="0">
              <a:latin typeface="Lucida Console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3688" y="596594"/>
            <a:ext cx="7456487" cy="332399"/>
          </a:xfrm>
        </p:spPr>
        <p:txBody>
          <a:bodyPr/>
          <a:lstStyle/>
          <a:p>
            <a:r>
              <a:rPr lang="en-US" sz="2400" b="1" u="sng" dirty="0" smtClean="0">
                <a:latin typeface="Lucida Console" pitchFamily="49" charset="0"/>
              </a:rPr>
              <a:t>It’s all about the phi’s</a:t>
            </a:r>
            <a:endParaRPr lang="en-US" sz="2400" b="1" u="sng" dirty="0">
              <a:latin typeface="Lucida Console" pitchFamily="49" charset="0"/>
            </a:endParaRP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285750" y="1377950"/>
            <a:ext cx="8532813" cy="1938992"/>
          </a:xfrm>
        </p:spPr>
        <p:txBody>
          <a:bodyPr/>
          <a:lstStyle/>
          <a:p>
            <a:r>
              <a:rPr lang="en-US" sz="1800" dirty="0" smtClean="0">
                <a:latin typeface="Lucida Console" pitchFamily="49" charset="0"/>
              </a:rPr>
              <a:t>Full multinomial has m(p+1) parameters</a:t>
            </a:r>
          </a:p>
          <a:p>
            <a:r>
              <a:rPr lang="en-US" sz="1800" dirty="0" smtClean="0">
                <a:latin typeface="Lucida Console" pitchFamily="49" charset="0"/>
              </a:rPr>
              <a:t>Stereotype model has m-1 + m + p = 2m-1+p</a:t>
            </a:r>
          </a:p>
          <a:p>
            <a:endParaRPr lang="en-US" sz="1800" dirty="0" smtClean="0">
              <a:latin typeface="Lucida Console" pitchFamily="49" charset="0"/>
            </a:endParaRPr>
          </a:p>
          <a:p>
            <a:endParaRPr lang="en-US" sz="1800" dirty="0" smtClean="0">
              <a:latin typeface="Lucida Console" pitchFamily="49" charset="0"/>
            </a:endParaRPr>
          </a:p>
          <a:p>
            <a:r>
              <a:rPr lang="en-US" sz="1800" dirty="0" smtClean="0">
                <a:latin typeface="Lucida Console" pitchFamily="49" charset="0"/>
              </a:rPr>
              <a:t>The phi parameters give a way to quantify </a:t>
            </a:r>
            <a:r>
              <a:rPr lang="en-US" sz="1800" dirty="0" err="1" smtClean="0">
                <a:latin typeface="Lucida Console" pitchFamily="49" charset="0"/>
              </a:rPr>
              <a:t>ordinality</a:t>
            </a:r>
            <a:r>
              <a:rPr lang="en-US" sz="1800" dirty="0" smtClean="0">
                <a:latin typeface="Lucida Console" pitchFamily="49" charset="0"/>
              </a:rPr>
              <a:t> of the outcome variable.  If </a:t>
            </a:r>
            <a:endParaRPr lang="en-US" sz="1800" dirty="0">
              <a:latin typeface="Lucida Console" pitchFamily="49" charset="0"/>
            </a:endParaRPr>
          </a:p>
        </p:txBody>
      </p:sp>
      <p:pic>
        <p:nvPicPr>
          <p:cNvPr id="5" name="Picture 4" descr="addin_tmp.png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4" cstate="print"/>
          <a:stretch>
            <a:fillRect/>
          </a:stretch>
        </p:blipFill>
        <p:spPr>
          <a:xfrm>
            <a:off x="2133600" y="3581400"/>
            <a:ext cx="4619625" cy="228600"/>
          </a:xfrm>
          <a:prstGeom prst="rect">
            <a:avLst/>
          </a:prstGeom>
        </p:spPr>
      </p:pic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381000" y="4191000"/>
            <a:ext cx="8532813" cy="9694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228600" marR="0" lvl="0" indent="-228600" algn="l" defTabSz="914400" rtl="0" eaLnBrk="1" fontAlgn="base" latinLnBrk="0" hangingPunct="1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lr>
                <a:schemeClr val="accent1"/>
              </a:buClr>
              <a:buSzTx/>
              <a:tabLst/>
              <a:defRPr/>
            </a:pPr>
            <a:r>
              <a:rPr lang="en-US" kern="0" dirty="0" smtClean="0">
                <a:latin typeface="Lucida Console" pitchFamily="49" charset="0"/>
              </a:rPr>
              <a:t>Then we have evidence of ordinal effect.</a:t>
            </a:r>
          </a:p>
          <a:p>
            <a:pPr marL="228600" marR="0" lvl="0" indent="-228600" algn="l" defTabSz="914400" rtl="0" eaLnBrk="1" fontAlgn="base" latinLnBrk="0" hangingPunct="1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lr>
                <a:schemeClr val="accent1"/>
              </a:buClr>
              <a:buSzTx/>
              <a:tabLst/>
              <a:defRPr/>
            </a:pP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Lucida Console" pitchFamily="49" charset="0"/>
              <a:ea typeface="+mn-ea"/>
              <a:cs typeface="+mn-cs"/>
            </a:endParaRPr>
          </a:p>
          <a:p>
            <a:pPr marL="228600" marR="0" lvl="0" indent="-228600" algn="l" defTabSz="914400" rtl="0" eaLnBrk="1" fontAlgn="base" latinLnBrk="0" hangingPunct="1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lr>
                <a:schemeClr val="accent1"/>
              </a:buClr>
              <a:buSzTx/>
              <a:buFontTx/>
              <a:buChar char="•"/>
              <a:tabLst/>
              <a:defRPr/>
            </a:pPr>
            <a:r>
              <a:rPr lang="en-US" kern="0" dirty="0" smtClean="0">
                <a:latin typeface="Lucida Console" pitchFamily="49" charset="0"/>
              </a:rPr>
              <a:t>Also allow tests of </a:t>
            </a:r>
            <a:r>
              <a:rPr lang="en-US" kern="0" dirty="0" err="1" smtClean="0">
                <a:latin typeface="Lucida Console" pitchFamily="49" charset="0"/>
              </a:rPr>
              <a:t>distinguishability</a:t>
            </a:r>
            <a:r>
              <a:rPr lang="en-US" kern="0" dirty="0" smtClean="0">
                <a:latin typeface="Lucida Console" pitchFamily="49" charset="0"/>
              </a:rPr>
              <a:t> of outcome categories</a:t>
            </a: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Lucida Console" pitchFamily="49" charset="0"/>
              <a:ea typeface="+mn-ea"/>
              <a:cs typeface="+mn-cs"/>
            </a:endParaRPr>
          </a:p>
        </p:txBody>
      </p:sp>
      <p:pic>
        <p:nvPicPr>
          <p:cNvPr id="7" name="Picture 6" descr="addin_tmp.png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5" cstate="print"/>
          <a:stretch>
            <a:fillRect/>
          </a:stretch>
        </p:blipFill>
        <p:spPr>
          <a:xfrm>
            <a:off x="1752600" y="5334000"/>
            <a:ext cx="5000625" cy="2667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3688" y="596594"/>
            <a:ext cx="7456487" cy="332399"/>
          </a:xfrm>
        </p:spPr>
        <p:txBody>
          <a:bodyPr/>
          <a:lstStyle/>
          <a:p>
            <a:r>
              <a:rPr lang="en-US" sz="2400" b="1" u="sng" dirty="0" smtClean="0">
                <a:latin typeface="Lucida Console" pitchFamily="49" charset="0"/>
              </a:rPr>
              <a:t>So what’s the condition?</a:t>
            </a:r>
            <a:endParaRPr lang="en-US" sz="2400" b="1" u="sng" dirty="0">
              <a:latin typeface="Lucida Console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5750" y="1377950"/>
            <a:ext cx="8532813" cy="3767185"/>
          </a:xfrm>
        </p:spPr>
        <p:txBody>
          <a:bodyPr/>
          <a:lstStyle/>
          <a:p>
            <a:r>
              <a:rPr lang="en-US" sz="1800" dirty="0" smtClean="0">
                <a:latin typeface="Lucida Console" pitchFamily="49" charset="0"/>
              </a:rPr>
              <a:t>The multinomial and stereotype logistic regression models are implemented in </a:t>
            </a:r>
            <a:r>
              <a:rPr lang="en-US" sz="1800" dirty="0" err="1" smtClean="0">
                <a:latin typeface="Lucida Console" pitchFamily="49" charset="0"/>
              </a:rPr>
              <a:t>Stata</a:t>
            </a:r>
            <a:r>
              <a:rPr lang="en-US" sz="1800" dirty="0" smtClean="0">
                <a:latin typeface="Lucida Console" pitchFamily="49" charset="0"/>
              </a:rPr>
              <a:t> by </a:t>
            </a:r>
            <a:r>
              <a:rPr lang="en-US" sz="1800" b="1" dirty="0" err="1" smtClean="0">
                <a:latin typeface="Lucida Console" pitchFamily="49" charset="0"/>
              </a:rPr>
              <a:t>mlogit</a:t>
            </a:r>
            <a:r>
              <a:rPr lang="en-US" sz="1800" b="1" dirty="0" smtClean="0">
                <a:latin typeface="Lucida Console" pitchFamily="49" charset="0"/>
              </a:rPr>
              <a:t> </a:t>
            </a:r>
            <a:r>
              <a:rPr lang="en-US" sz="1800" dirty="0" smtClean="0">
                <a:latin typeface="Lucida Console" pitchFamily="49" charset="0"/>
              </a:rPr>
              <a:t>and</a:t>
            </a:r>
            <a:r>
              <a:rPr lang="en-US" sz="1800" b="1" dirty="0" smtClean="0">
                <a:latin typeface="Lucida Console" pitchFamily="49" charset="0"/>
              </a:rPr>
              <a:t> </a:t>
            </a:r>
            <a:r>
              <a:rPr lang="en-US" sz="1800" b="1" dirty="0" err="1" smtClean="0">
                <a:latin typeface="Lucida Console" pitchFamily="49" charset="0"/>
              </a:rPr>
              <a:t>slogit</a:t>
            </a:r>
            <a:endParaRPr lang="en-US" sz="1800" b="1" dirty="0" smtClean="0">
              <a:latin typeface="Lucida Console" pitchFamily="49" charset="0"/>
            </a:endParaRPr>
          </a:p>
          <a:p>
            <a:r>
              <a:rPr lang="en-US" sz="1800" dirty="0" smtClean="0">
                <a:latin typeface="Lucida Console" pitchFamily="49" charset="0"/>
              </a:rPr>
              <a:t>Assume independence of observations, not true for matched case-control data</a:t>
            </a:r>
          </a:p>
          <a:p>
            <a:r>
              <a:rPr lang="en-US" sz="1800" dirty="0" smtClean="0">
                <a:latin typeface="Lucida Console" pitchFamily="49" charset="0"/>
              </a:rPr>
              <a:t>For matched case control study, only independence of matched groups (strata, panels, clusters, etc)  </a:t>
            </a:r>
          </a:p>
          <a:p>
            <a:r>
              <a:rPr lang="en-US" sz="1800" dirty="0" smtClean="0">
                <a:latin typeface="Lucida Console" pitchFamily="49" charset="0"/>
              </a:rPr>
              <a:t>For 1:M matching, condition on stratum total for outcome variable and focus instead on conditional likelihood</a:t>
            </a:r>
          </a:p>
          <a:p>
            <a:pPr>
              <a:buNone/>
            </a:pPr>
            <a:endParaRPr lang="en-US" sz="1800" dirty="0" smtClean="0">
              <a:latin typeface="Lucida Console" pitchFamily="49" charset="0"/>
            </a:endParaRPr>
          </a:p>
          <a:p>
            <a:pPr>
              <a:buNone/>
            </a:pPr>
            <a:r>
              <a:rPr lang="en-US" sz="1800" dirty="0" smtClean="0">
                <a:latin typeface="Lucida Console" pitchFamily="49" charset="0"/>
              </a:rPr>
              <a:t>Do I have to? </a:t>
            </a:r>
          </a:p>
          <a:p>
            <a:pPr>
              <a:buNone/>
            </a:pPr>
            <a:endParaRPr lang="en-US" sz="1800" dirty="0" smtClean="0">
              <a:latin typeface="Lucida Console" pitchFamily="49" charset="0"/>
            </a:endParaRPr>
          </a:p>
          <a:p>
            <a:pPr>
              <a:buNone/>
            </a:pPr>
            <a:r>
              <a:rPr lang="en-US" sz="1800" dirty="0" smtClean="0">
                <a:latin typeface="Lucida Console" pitchFamily="49" charset="0"/>
              </a:rPr>
              <a:t>Why condition on this particular event?</a:t>
            </a:r>
            <a:endParaRPr lang="en-US" sz="1800" dirty="0">
              <a:latin typeface="Lucida Console" pitchFamily="49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3688" y="596594"/>
            <a:ext cx="7456487" cy="332399"/>
          </a:xfrm>
        </p:spPr>
        <p:txBody>
          <a:bodyPr/>
          <a:lstStyle/>
          <a:p>
            <a:r>
              <a:rPr lang="en-US" sz="2400" b="1" u="sng" dirty="0" smtClean="0">
                <a:latin typeface="Lucida Console" pitchFamily="49" charset="0"/>
              </a:rPr>
              <a:t>Conditional vs. Unconditional Likelihood</a:t>
            </a:r>
            <a:endParaRPr lang="en-US" sz="2400" b="1" u="sng" dirty="0">
              <a:latin typeface="Lucida Console" pitchFamily="49" charset="0"/>
            </a:endParaRPr>
          </a:p>
        </p:txBody>
      </p:sp>
      <p:pic>
        <p:nvPicPr>
          <p:cNvPr id="10" name="Picture 9" descr="addin_tmp.png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 cstate="print"/>
          <a:stretch>
            <a:fillRect/>
          </a:stretch>
        </p:blipFill>
        <p:spPr>
          <a:xfrm>
            <a:off x="457200" y="1524001"/>
            <a:ext cx="8305800" cy="281939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 bwMode="auto">
          <a:xfrm>
            <a:off x="293688" y="596594"/>
            <a:ext cx="7456487" cy="3323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sng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Lucida Console" pitchFamily="49" charset="0"/>
                <a:ea typeface="+mj-ea"/>
                <a:cs typeface="+mj-cs"/>
              </a:rPr>
              <a:t>Conditional vs. Unconditional Likelihood</a:t>
            </a:r>
            <a:endParaRPr kumimoji="0" lang="en-US" sz="2400" b="1" i="0" u="sng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Lucida Console" pitchFamily="49" charset="0"/>
              <a:ea typeface="+mj-ea"/>
              <a:cs typeface="+mj-cs"/>
            </a:endParaRPr>
          </a:p>
        </p:txBody>
      </p:sp>
      <p:pic>
        <p:nvPicPr>
          <p:cNvPr id="12" name="Picture 11" descr="addin_tmp.png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4" cstate="print"/>
          <a:stretch>
            <a:fillRect/>
          </a:stretch>
        </p:blipFill>
        <p:spPr>
          <a:xfrm>
            <a:off x="457201" y="1447800"/>
            <a:ext cx="7298055" cy="2106930"/>
          </a:xfrm>
          <a:prstGeom prst="rect">
            <a:avLst/>
          </a:prstGeom>
        </p:spPr>
      </p:pic>
      <p:pic>
        <p:nvPicPr>
          <p:cNvPr id="9" name="Picture 8" descr="addin_tmp.png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5" cstate="print"/>
          <a:stretch>
            <a:fillRect/>
          </a:stretch>
        </p:blipFill>
        <p:spPr>
          <a:xfrm>
            <a:off x="3048000" y="3962400"/>
            <a:ext cx="2345055" cy="72961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3688" y="596594"/>
            <a:ext cx="7456487" cy="332399"/>
          </a:xfrm>
        </p:spPr>
        <p:txBody>
          <a:bodyPr/>
          <a:lstStyle/>
          <a:p>
            <a:r>
              <a:rPr lang="en-US" sz="2400" b="1" u="sng" dirty="0" smtClean="0">
                <a:latin typeface="Lucida Console" pitchFamily="49" charset="0"/>
              </a:rPr>
              <a:t>CSTEREO</a:t>
            </a:r>
            <a:endParaRPr lang="en-US" sz="2400" b="1" u="sng" dirty="0">
              <a:latin typeface="Lucida Console" pitchFamily="49" charset="0"/>
            </a:endParaRPr>
          </a:p>
        </p:txBody>
      </p:sp>
      <p:pic>
        <p:nvPicPr>
          <p:cNvPr id="4" name="Content Placeholder 3" descr="addin_tmp.png"/>
          <p:cNvPicPr>
            <a:picLocks noGrp="1" noChangeAspect="1"/>
          </p:cNvPicPr>
          <p:nvPr>
            <p:ph idx="1"/>
            <p:custDataLst>
              <p:tags r:id="rId1"/>
            </p:custDataLst>
          </p:nvPr>
        </p:nvPicPr>
        <p:blipFill>
          <a:blip r:embed="rId3" cstate="print"/>
          <a:stretch>
            <a:fillRect/>
          </a:stretch>
        </p:blipFill>
        <p:spPr>
          <a:xfrm>
            <a:off x="304800" y="1219200"/>
            <a:ext cx="5720715" cy="1695450"/>
          </a:xfrm>
        </p:spPr>
      </p:pic>
      <p:sp>
        <p:nvSpPr>
          <p:cNvPr id="6" name="Rectangle 5"/>
          <p:cNvSpPr/>
          <p:nvPr/>
        </p:nvSpPr>
        <p:spPr>
          <a:xfrm>
            <a:off x="228600" y="3810000"/>
            <a:ext cx="845820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b="1" dirty="0" err="1" smtClean="0">
                <a:latin typeface="Lucida Console" pitchFamily="49" charset="0"/>
                <a:cs typeface="Courier New" pitchFamily="49" charset="0"/>
              </a:rPr>
              <a:t>cstereo</a:t>
            </a:r>
            <a:r>
              <a:rPr lang="en-GB" dirty="0" smtClean="0">
                <a:latin typeface="Lucida Console" pitchFamily="49" charset="0"/>
              </a:rPr>
              <a:t> command</a:t>
            </a:r>
          </a:p>
          <a:p>
            <a:r>
              <a:rPr lang="en-GB" dirty="0" smtClean="0">
                <a:latin typeface="Lucida Console" pitchFamily="49" charset="0"/>
              </a:rPr>
              <a:t>Basic syntax:</a:t>
            </a:r>
          </a:p>
          <a:p>
            <a:endParaRPr lang="en-GB" dirty="0" smtClean="0">
              <a:latin typeface="Lucida Console" pitchFamily="49" charset="0"/>
            </a:endParaRPr>
          </a:p>
          <a:p>
            <a:r>
              <a:rPr lang="en-GB" dirty="0" smtClean="0">
                <a:latin typeface="Lucida Console" pitchFamily="49" charset="0"/>
              </a:rPr>
              <a:t>. </a:t>
            </a:r>
            <a:r>
              <a:rPr lang="en-GB" b="1" dirty="0" err="1" smtClean="0">
                <a:latin typeface="Lucida Console" pitchFamily="49" charset="0"/>
                <a:cs typeface="Courier New" pitchFamily="49" charset="0"/>
              </a:rPr>
              <a:t>cstereo</a:t>
            </a:r>
            <a:r>
              <a:rPr lang="en-GB" b="1" dirty="0" smtClean="0">
                <a:latin typeface="Lucida Console" pitchFamily="49" charset="0"/>
                <a:cs typeface="Courier New" pitchFamily="49" charset="0"/>
              </a:rPr>
              <a:t> </a:t>
            </a:r>
            <a:r>
              <a:rPr lang="en-GB" dirty="0" err="1" smtClean="0">
                <a:latin typeface="Lucida Console" pitchFamily="49" charset="0"/>
                <a:cs typeface="Courier New" pitchFamily="49" charset="0"/>
              </a:rPr>
              <a:t>depvar</a:t>
            </a:r>
            <a:r>
              <a:rPr lang="en-GB" dirty="0" smtClean="0">
                <a:latin typeface="Lucida Console" pitchFamily="49" charset="0"/>
                <a:cs typeface="Courier New" pitchFamily="49" charset="0"/>
              </a:rPr>
              <a:t> </a:t>
            </a:r>
            <a:r>
              <a:rPr lang="en-GB" dirty="0" err="1" smtClean="0">
                <a:latin typeface="Lucida Console" pitchFamily="49" charset="0"/>
                <a:cs typeface="Courier New" pitchFamily="49" charset="0"/>
              </a:rPr>
              <a:t>indepvars</a:t>
            </a:r>
            <a:r>
              <a:rPr lang="en-GB" dirty="0" smtClean="0">
                <a:latin typeface="Lucida Console" pitchFamily="49" charset="0"/>
                <a:cs typeface="Courier New" pitchFamily="49" charset="0"/>
              </a:rPr>
              <a:t> [if] [in], group(</a:t>
            </a:r>
            <a:r>
              <a:rPr lang="en-GB" dirty="0" err="1" smtClean="0">
                <a:latin typeface="Lucida Console" pitchFamily="49" charset="0"/>
                <a:cs typeface="Courier New" pitchFamily="49" charset="0"/>
              </a:rPr>
              <a:t>varname</a:t>
            </a:r>
            <a:r>
              <a:rPr lang="en-GB" dirty="0" smtClean="0">
                <a:latin typeface="Lucida Console" pitchFamily="49" charset="0"/>
                <a:cs typeface="Courier New" pitchFamily="49" charset="0"/>
              </a:rPr>
              <a:t>) [options]</a:t>
            </a:r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TEXADDIN" val="\documentclass{article}&#10;\usepackage{amsmath}&#10;\pagestyle{empty}&#10;\begin{document}&#10;&#10;$$ Y \in \{0, 1, 2, \ldots, m \}$$&#10;&#10;&#10;\end{document}"/>
  <p:tag name="IGUANATEXSIZE" val="2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TEXADDIN" val="\documentclass{article}&#10;\usepackage{amsmath}&#10;\pagestyle{empty}&#10;\begin{document}&#10;&#10;&#10;&#10;$$ \frac{\exp{\left (\phi_{k_i} \mathbf{X}_{i1}^T \boldsymbol \beta \right )}}{\sum_{j=1}^{m+1} \exp{\left ( \phi_{k_i} \mathbf{X}_{ij}^T \boldsymbol \beta \right)} } $$&#10;&#10;&#10;\end{document}"/>
  <p:tag name="IGUANATEXSIZE" val="20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TEXADDIN" val="\documentclass{article}&#10;\usepackage{amsmath}&#10;\pagestyle{empty}&#10;\begin{document}&#10;&#10;\noindent Maximizes:&#10;&#10;$$\prod_{i=1}^N \frac{\exp{\left (\phi_{k_i} \mathbf{X}_{i1}^T \boldsymbol \beta \right )}}{\sum_{j=1}^{m+1} \exp{\left ( \phi_{k_i} \mathbf{X}_{ij}^T \boldsymbol \beta \right)} } $$&#10;&#10;\noindent where $N$ is the number of matched groups&#10;\end{document}"/>
  <p:tag name="IGUANATEXSIZE" val="20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TEXADDIN" val="\documentclass{article}&#10;\usepackage{amsmath}&#10;\pagestyle{empty}&#10;\begin{document}&#10;&#10;$$\phi_1 \beta_D = 0.8764*(-0.0074)=-0.0065$$&#10;\end{document}"/>
  <p:tag name="IGUANATEXSIZE" val="20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TEXADDIN" val="\documentclass{article}&#10;\usepackage{amsmath}&#10;\pagestyle{empty}&#10;\begin{document}&#10;&#10;$$\phi_2 \beta_D = 0.9398*(-0.0074)=-0.0069$$&#10;\end{document}"/>
  <p:tag name="IGUANATEXSIZE" val="2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TEXADDIN" val="\documentclass{article}&#10;\usepackage{amsmath}&#10;\pagestyle{empty}&#10;\begin{document}&#10;&#10;$$ \mathbf{X} = \left (X_1, X_2, \ldots, X_p \right )^T$$&#10;&#10;&#10;\end{document}"/>
  <p:tag name="IGUANATEXSIZE" val="20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TEXADDIN" val="\documentclass{article}&#10;\usepackage{amsmath}&#10;\pagestyle{empty}&#10;\begin{document}&#10;&#10;$$ \text{log} \left ( \frac{P(Y=k | \mathbf{X})}{P(Y=0|\mathbf{X})}\right ) = \beta_{k0} + \beta_{k1}X_1 + \cdots + \beta_{kp}X_p$$&#10;&#10;$$ := \beta_{k0} + \mathbf{X}^T \boldsymbol \beta_k $$&#10;&#10;&#10;\end{document}"/>
  <p:tag name="IGUANATEXSIZE" val="20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TEXADDIN" val="\documentclass{article}&#10;\usepackage{amsmath}&#10;\pagestyle{empty}&#10;\begin{document}&#10;&#10;&#10;$$\Rightarrow P \left ( Y=k | \mathbf{X} \right ) = \frac{\exp{\left (\beta_{k0}+\mathbf{X}^T \boldsymbol \beta_k \right )}}{\sum_{i=0}^m \exp{\left ( \beta_{i0} + \mathbf{X}^T \boldsymbol \beta_i \right)} } $$&#10;&#10;\noindent where $\beta_{00} \equiv \boldsymbol \beta_0 \equiv \mathbf{0}$, the zero vector, for additive&#10; model identifiability.&#10;&#10;\end{document}"/>
  <p:tag name="IGUANATEXSIZE" val="20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TEXADDIN" val="\documentclass{article}&#10;\usepackage{amsmath}&#10;\pagestyle{empty}&#10;\begin{document}&#10;&#10;&#10;$$\boldsymbol \beta_k = \phi_k \boldsymbol \beta  \ \ \ \ \ \ \ \ \ \ \forall k \in \{0,1,\ldots,m \} $$&#10;&#10;\noindent where, this time for the sake of multiplicative identifiability, $\phi_0 \equiv 0$ and $\phi_m \equiv 1$.&#10;&#10;\end{document}"/>
  <p:tag name="IGUANATEXSIZE" val="20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TEXADDIN" val="\documentclass{article}&#10;\usepackage{amsmath}&#10;\pagestyle{empty}&#10;\begin{document}&#10;&#10;&#10;$$0 \equiv \phi_0 &lt; \phi_1 &lt; \phi_2 &lt; \ldots &lt; \phi_{m-1} &lt; \phi_m \equiv 1$$&#10;&#10;\end{document}"/>
  <p:tag name="IGUANATEXSIZE" val="20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TEXADDIN" val="\documentclass{article}&#10;\usepackage{amsmath}&#10;\pagestyle{empty}&#10;\begin{document}&#10;&#10;&#10;$$\phi_i = \phi_{i'} \ \ \ \ \ \ \ \text{for some } i,i' \in I \subset \{0,1,\ldots,m\}$$&#10;&#10;\end{document}"/>
  <p:tag name="IGUANATEXSIZE" val="20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TEXADDIN" val="\documentclass{article}&#10;\usepackage{amsmath}&#10;\pagestyle{empty}&#10;\begin{document}&#10;&#10;\noindent For 1:M matched case control study, $Y_{ij}$ is the outcome of the $j$th subject in the&#10;$i$th matched group. $\mathbf{X}_{ij}$ is the vector of covariates&#10;&#10;\vspace{5 mm}&#10;&#10;\noindent $Y_{ij} \in \{0,1,\ldots,m\}$ where we consider&#10;the levels $1,2,\ldots, m$ as the potentially ordered case categories&#10;&#10;\vspace{5 mm}&#10;&#10;\noindent W.L.O.G. Assume case corresponds to $j=1$, rest are controls&#10;&#10;&#10;\end{document}"/>
  <p:tag name="IGUANATEXSIZE" val="20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TEXADDIN" val="\documentclass{article}&#10;\usepackage{amsmath}&#10;\pagestyle{empty}&#10;\begin{document}&#10;&#10;\textbf{Unconditional:}  Contribution of single observation&#10;&#10;$$ P \left ( Y_{ij}=k | \mathbf{X}_{ij} \right ) = \frac{\exp{\left (\beta_{k0i}+\phi_k \mathbf{X}_{ij}^T \boldsymbol \beta \right )}}{\sum_{l=0}^m \exp{\left ( \beta_{l0i} + \phi_l \mathbf{X}_{ij}^T \boldsymbol \beta \right)} } $$&#10;&#10;\vspace{5 mm}&#10;&#10;\textbf{Conditional on} \ \ $\sum_{j=1}^{m+1} Y_{ij}=k_i$,   Contribution of single stratum&#10;&#10;\end{document}"/>
  <p:tag name="IGUANATEXSIZE" val="20"/>
</p:tagLst>
</file>

<file path=ppt/theme/theme1.xml><?xml version="1.0" encoding="utf-8"?>
<a:theme xmlns:a="http://schemas.openxmlformats.org/drawingml/2006/main" name="Default Theme">
  <a:themeElements>
    <a:clrScheme name="BBrand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005596"/>
      </a:accent1>
      <a:accent2>
        <a:srgbClr val="B2BB1E"/>
      </a:accent2>
      <a:accent3>
        <a:srgbClr val="E31937"/>
      </a:accent3>
      <a:accent4>
        <a:srgbClr val="F58025"/>
      </a:accent4>
      <a:accent5>
        <a:srgbClr val="6E2A8D"/>
      </a:accent5>
      <a:accent6>
        <a:srgbClr val="455560"/>
      </a:accent6>
      <a:hlink>
        <a:srgbClr val="005596"/>
      </a:hlink>
      <a:folHlink>
        <a:srgbClr val="6E2A8D"/>
      </a:folHlink>
    </a:clrScheme>
    <a:fontScheme name="default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rgbClr val="D3DFF1">
                <a:gamma/>
                <a:tint val="33333"/>
                <a:invGamma/>
              </a:srgbClr>
            </a:gs>
            <a:gs pos="100000">
              <a:srgbClr val="D3DFF1"/>
            </a:gs>
          </a:gsLst>
          <a:lin ang="5400000" scaled="1"/>
        </a:gra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rgbClr val="D3DFF1">
                <a:gamma/>
                <a:tint val="33333"/>
                <a:invGamma/>
              </a:srgbClr>
            </a:gs>
            <a:gs pos="100000">
              <a:srgbClr val="D3DFF1"/>
            </a:gs>
          </a:gsLst>
          <a:lin ang="5400000" scaled="1"/>
        </a:gra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13">
        <a:dk1>
          <a:srgbClr val="000000"/>
        </a:dk1>
        <a:lt1>
          <a:srgbClr val="FFFFFF"/>
        </a:lt1>
        <a:dk2>
          <a:srgbClr val="043254"/>
        </a:dk2>
        <a:lt2>
          <a:srgbClr val="333333"/>
        </a:lt2>
        <a:accent1>
          <a:srgbClr val="E3E9ED"/>
        </a:accent1>
        <a:accent2>
          <a:srgbClr val="054471"/>
        </a:accent2>
        <a:accent3>
          <a:srgbClr val="FFFFFF"/>
        </a:accent3>
        <a:accent4>
          <a:srgbClr val="000000"/>
        </a:accent4>
        <a:accent5>
          <a:srgbClr val="EFF2F4"/>
        </a:accent5>
        <a:accent6>
          <a:srgbClr val="043D66"/>
        </a:accent6>
        <a:hlink>
          <a:srgbClr val="7E2A54"/>
        </a:hlink>
        <a:folHlink>
          <a:srgbClr val="008B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14">
        <a:dk1>
          <a:srgbClr val="000000"/>
        </a:dk1>
        <a:lt1>
          <a:srgbClr val="FFFFFF"/>
        </a:lt1>
        <a:dk2>
          <a:srgbClr val="455560"/>
        </a:dk2>
        <a:lt2>
          <a:srgbClr val="333333"/>
        </a:lt2>
        <a:accent1>
          <a:srgbClr val="BACDE8"/>
        </a:accent1>
        <a:accent2>
          <a:srgbClr val="005596"/>
        </a:accent2>
        <a:accent3>
          <a:srgbClr val="FFFFFF"/>
        </a:accent3>
        <a:accent4>
          <a:srgbClr val="000000"/>
        </a:accent4>
        <a:accent5>
          <a:srgbClr val="D9E3F2"/>
        </a:accent5>
        <a:accent6>
          <a:srgbClr val="004C87"/>
        </a:accent6>
        <a:hlink>
          <a:srgbClr val="F58025"/>
        </a:hlink>
        <a:folHlink>
          <a:srgbClr val="B2BB1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15">
        <a:dk1>
          <a:srgbClr val="000000"/>
        </a:dk1>
        <a:lt1>
          <a:srgbClr val="FFFFFF"/>
        </a:lt1>
        <a:dk2>
          <a:srgbClr val="000000"/>
        </a:dk2>
        <a:lt2>
          <a:srgbClr val="455560"/>
        </a:lt2>
        <a:accent1>
          <a:srgbClr val="BACDE8"/>
        </a:accent1>
        <a:accent2>
          <a:srgbClr val="005596"/>
        </a:accent2>
        <a:accent3>
          <a:srgbClr val="FFFFFF"/>
        </a:accent3>
        <a:accent4>
          <a:srgbClr val="000000"/>
        </a:accent4>
        <a:accent5>
          <a:srgbClr val="D9E3F2"/>
        </a:accent5>
        <a:accent6>
          <a:srgbClr val="004C87"/>
        </a:accent6>
        <a:hlink>
          <a:srgbClr val="F58025"/>
        </a:hlink>
        <a:folHlink>
          <a:srgbClr val="B2BB1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6818B5D34E3A2468BB04B54785A970B" ma:contentTypeVersion="1" ma:contentTypeDescription="Create a new document." ma:contentTypeScope="" ma:versionID="cd6b744915c21bb0c260e1b8a05ff5c8">
  <xsd:schema xmlns:xsd="http://www.w3.org/2001/XMLSchema" xmlns:xs="http://www.w3.org/2001/XMLSchema" xmlns:p="http://schemas.microsoft.com/office/2006/metadata/properties" xmlns:ns2="f98b605b-636c-417d-a6a8-e17c8f98a606" targetNamespace="http://schemas.microsoft.com/office/2006/metadata/properties" ma:root="true" ma:fieldsID="62dd7a59e2336190ab6674ec1691675f" ns2:_="">
    <xsd:import namespace="f98b605b-636c-417d-a6a8-e17c8f98a606"/>
    <xsd:element name="properties">
      <xsd:complexType>
        <xsd:sequence>
          <xsd:element name="documentManagement">
            <xsd:complexType>
              <xsd:all>
                <xsd:element ref="ns2:Activ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98b605b-636c-417d-a6a8-e17c8f98a606" elementFormDefault="qualified">
    <xsd:import namespace="http://schemas.microsoft.com/office/2006/documentManagement/types"/>
    <xsd:import namespace="http://schemas.microsoft.com/office/infopath/2007/PartnerControls"/>
    <xsd:element name="Active" ma:index="8" nillable="true" ma:displayName="Active" ma:default="1" ma:description="Document/Link is Active" ma:internalName="Activ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>
  <documentManagement>
    <Active xmlns="f98b605b-636c-417d-a6a8-e17c8f98a606">true</Active>
  </documentManagement>
</p:properties>
</file>

<file path=customXml/itemProps1.xml><?xml version="1.0" encoding="utf-8"?>
<ds:datastoreItem xmlns:ds="http://schemas.openxmlformats.org/officeDocument/2006/customXml" ds:itemID="{40E84140-EC77-48D9-A948-D0CC0236702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98b605b-636c-417d-a6a8-e17c8f98a60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08FB7B85-09DC-4F09-8363-848558F6863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A4C5A43-E8B6-41A5-A4E5-1EB80BF31EC8}">
  <ds:schemaRefs>
    <ds:schemaRef ds:uri="http://schemas.microsoft.com/office/2006/metadata/properties"/>
    <ds:schemaRef ds:uri="f98b605b-636c-417d-a6a8-e17c8f98a606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6453</TotalTime>
  <Words>749</Words>
  <Application>Microsoft Office PowerPoint</Application>
  <PresentationFormat>On-screen Show (4:3)</PresentationFormat>
  <Paragraphs>101</Paragraphs>
  <Slides>20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2" baseType="lpstr">
      <vt:lpstr>Default Theme</vt:lpstr>
      <vt:lpstr>Equation</vt:lpstr>
      <vt:lpstr>Conditional Stereotype Logistic Regression A new estimation command</vt:lpstr>
      <vt:lpstr>Overview</vt:lpstr>
      <vt:lpstr>Constrained Multinomial Logistic Regression</vt:lpstr>
      <vt:lpstr>Constrained Multinomial (continued)</vt:lpstr>
      <vt:lpstr>It’s all about the phi’s</vt:lpstr>
      <vt:lpstr>So what’s the condition?</vt:lpstr>
      <vt:lpstr>Conditional vs. Unconditional Likelihood</vt:lpstr>
      <vt:lpstr>Slide 8</vt:lpstr>
      <vt:lpstr>CSTEREO</vt:lpstr>
      <vt:lpstr>Example with Real Data: Preterm Birth and Vitamin D</vt:lpstr>
      <vt:lpstr>Example Continued (nolog option):</vt:lpstr>
      <vt:lpstr>Example Continued: </vt:lpstr>
      <vt:lpstr>Interpretation of cstereo output:</vt:lpstr>
      <vt:lpstr>Interpretation continued:</vt:lpstr>
      <vt:lpstr>Constraints:</vt:lpstr>
      <vt:lpstr>Constraint Output</vt:lpstr>
      <vt:lpstr>Constraint Output</vt:lpstr>
      <vt:lpstr>Relationship to Other Models for Ordered/Categorical Outcomes</vt:lpstr>
      <vt:lpstr>Limitations</vt:lpstr>
      <vt:lpstr>References:</vt:lpstr>
    </vt:vector>
  </TitlesOfParts>
  <Company>Battelle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eddyj</dc:creator>
  <cp:lastModifiedBy>Rob Woodruff</cp:lastModifiedBy>
  <cp:revision>88</cp:revision>
  <dcterms:created xsi:type="dcterms:W3CDTF">2010-01-05T18:01:55Z</dcterms:created>
  <dcterms:modified xsi:type="dcterms:W3CDTF">2013-07-18T12:11:16Z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0x010100D6818B5D34E3A2468BB04B54785A970B</vt:lpwstr>
  </property>
  <property fmtid="{D5CDD505-2E9C-101B-9397-08002B2CF9AE}" pid="3" name="xd_Signature">
    <vt:bool>false</vt:bool>
  </property>
  <property fmtid="{D5CDD505-2E9C-101B-9397-08002B2CF9AE}" pid="4" name="TemplateUrl">
    <vt:lpwstr/>
  </property>
  <property fmtid="{D5CDD505-2E9C-101B-9397-08002B2CF9AE}" pid="5" name="xd_ProgID">
    <vt:lpwstr/>
  </property>
</Properties>
</file>