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DD9C-2DE6-4257-BF23-E22C4DC49C9A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35B0-150F-4757-A92C-E4F5DA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486024" cy="181021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7067550" y="1723291"/>
            <a:ext cx="2109788" cy="281721"/>
          </a:xfrm>
          <a:custGeom>
            <a:avLst/>
            <a:gdLst>
              <a:gd name="connsiteX0" fmla="*/ 14288 w 2109788"/>
              <a:gd name="connsiteY0" fmla="*/ 57150 h 361950"/>
              <a:gd name="connsiteX1" fmla="*/ 0 w 2109788"/>
              <a:gd name="connsiteY1" fmla="*/ 361950 h 361950"/>
              <a:gd name="connsiteX2" fmla="*/ 2109788 w 2109788"/>
              <a:gd name="connsiteY2" fmla="*/ 319087 h 361950"/>
              <a:gd name="connsiteX3" fmla="*/ 2109788 w 2109788"/>
              <a:gd name="connsiteY3" fmla="*/ 0 h 361950"/>
              <a:gd name="connsiteX4" fmla="*/ 14288 w 2109788"/>
              <a:gd name="connsiteY4" fmla="*/ 571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8" h="361950">
                <a:moveTo>
                  <a:pt x="14288" y="57150"/>
                </a:moveTo>
                <a:lnTo>
                  <a:pt x="0" y="361950"/>
                </a:lnTo>
                <a:lnTo>
                  <a:pt x="2109788" y="319087"/>
                </a:lnTo>
                <a:lnTo>
                  <a:pt x="2109788" y="0"/>
                </a:lnTo>
                <a:lnTo>
                  <a:pt x="14288" y="57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788"/>
            <a:ext cx="4648200" cy="3384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1800" y="-152400"/>
            <a:ext cx="4724400" cy="3440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52400"/>
            <a:ext cx="5191760" cy="378040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46419"/>
            <a:ext cx="4717924" cy="34353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4395677" y="2017793"/>
            <a:ext cx="337850" cy="2423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6343650" y="1009651"/>
            <a:ext cx="7239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2907" y="1524000"/>
            <a:ext cx="4729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Structured Chaos: </a:t>
            </a:r>
          </a:p>
          <a:p>
            <a:r>
              <a:rPr lang="en-US" sz="4000" dirty="0" smtClean="0"/>
              <a:t>Using Mata and </a:t>
            </a:r>
            <a:r>
              <a:rPr lang="en-US" sz="4000" dirty="0" err="1" smtClean="0"/>
              <a:t>Stata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to Draw Fractals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17874" y="3352800"/>
            <a:ext cx="307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Seth Lirette, MS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5946" y="4829946"/>
            <a:ext cx="3048000" cy="1008108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3683977" y="3472962"/>
            <a:ext cx="1063869" cy="2039815"/>
          </a:xfrm>
          <a:custGeom>
            <a:avLst/>
            <a:gdLst>
              <a:gd name="connsiteX0" fmla="*/ 465992 w 1063869"/>
              <a:gd name="connsiteY0" fmla="*/ 0 h 2039815"/>
              <a:gd name="connsiteX1" fmla="*/ 211015 w 1063869"/>
              <a:gd name="connsiteY1" fmla="*/ 114300 h 2039815"/>
              <a:gd name="connsiteX2" fmla="*/ 35169 w 1063869"/>
              <a:gd name="connsiteY2" fmla="*/ 272561 h 2039815"/>
              <a:gd name="connsiteX3" fmla="*/ 8792 w 1063869"/>
              <a:gd name="connsiteY3" fmla="*/ 1626576 h 2039815"/>
              <a:gd name="connsiteX4" fmla="*/ 202223 w 1063869"/>
              <a:gd name="connsiteY4" fmla="*/ 1556238 h 2039815"/>
              <a:gd name="connsiteX5" fmla="*/ 175846 w 1063869"/>
              <a:gd name="connsiteY5" fmla="*/ 1740876 h 2039815"/>
              <a:gd name="connsiteX6" fmla="*/ 0 w 1063869"/>
              <a:gd name="connsiteY6" fmla="*/ 1907930 h 2039815"/>
              <a:gd name="connsiteX7" fmla="*/ 0 w 1063869"/>
              <a:gd name="connsiteY7" fmla="*/ 2039815 h 2039815"/>
              <a:gd name="connsiteX8" fmla="*/ 325315 w 1063869"/>
              <a:gd name="connsiteY8" fmla="*/ 1846384 h 2039815"/>
              <a:gd name="connsiteX9" fmla="*/ 351692 w 1063869"/>
              <a:gd name="connsiteY9" fmla="*/ 1301261 h 2039815"/>
              <a:gd name="connsiteX10" fmla="*/ 967154 w 1063869"/>
              <a:gd name="connsiteY10" fmla="*/ 1389184 h 2039815"/>
              <a:gd name="connsiteX11" fmla="*/ 1063869 w 1063869"/>
              <a:gd name="connsiteY11" fmla="*/ 0 h 2039815"/>
              <a:gd name="connsiteX12" fmla="*/ 465992 w 1063869"/>
              <a:gd name="connsiteY12" fmla="*/ 0 h 2039815"/>
              <a:gd name="connsiteX0" fmla="*/ 465992 w 1063869"/>
              <a:gd name="connsiteY0" fmla="*/ 0 h 2039815"/>
              <a:gd name="connsiteX1" fmla="*/ 211015 w 1063869"/>
              <a:gd name="connsiteY1" fmla="*/ 114300 h 2039815"/>
              <a:gd name="connsiteX2" fmla="*/ 35169 w 1063869"/>
              <a:gd name="connsiteY2" fmla="*/ 272561 h 2039815"/>
              <a:gd name="connsiteX3" fmla="*/ 8792 w 1063869"/>
              <a:gd name="connsiteY3" fmla="*/ 1626576 h 2039815"/>
              <a:gd name="connsiteX4" fmla="*/ 202223 w 1063869"/>
              <a:gd name="connsiteY4" fmla="*/ 1556238 h 2039815"/>
              <a:gd name="connsiteX5" fmla="*/ 175846 w 1063869"/>
              <a:gd name="connsiteY5" fmla="*/ 1740876 h 2039815"/>
              <a:gd name="connsiteX6" fmla="*/ 0 w 1063869"/>
              <a:gd name="connsiteY6" fmla="*/ 1907930 h 2039815"/>
              <a:gd name="connsiteX7" fmla="*/ 0 w 1063869"/>
              <a:gd name="connsiteY7" fmla="*/ 2039815 h 2039815"/>
              <a:gd name="connsiteX8" fmla="*/ 325315 w 1063869"/>
              <a:gd name="connsiteY8" fmla="*/ 1846384 h 2039815"/>
              <a:gd name="connsiteX9" fmla="*/ 351692 w 1063869"/>
              <a:gd name="connsiteY9" fmla="*/ 1301261 h 2039815"/>
              <a:gd name="connsiteX10" fmla="*/ 940777 w 1063869"/>
              <a:gd name="connsiteY10" fmla="*/ 1345222 h 2039815"/>
              <a:gd name="connsiteX11" fmla="*/ 1063869 w 1063869"/>
              <a:gd name="connsiteY11" fmla="*/ 0 h 2039815"/>
              <a:gd name="connsiteX12" fmla="*/ 465992 w 1063869"/>
              <a:gd name="connsiteY12" fmla="*/ 0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869" h="2039815">
                <a:moveTo>
                  <a:pt x="465992" y="0"/>
                </a:moveTo>
                <a:lnTo>
                  <a:pt x="211015" y="114300"/>
                </a:lnTo>
                <a:lnTo>
                  <a:pt x="35169" y="272561"/>
                </a:lnTo>
                <a:lnTo>
                  <a:pt x="8792" y="1626576"/>
                </a:lnTo>
                <a:lnTo>
                  <a:pt x="202223" y="1556238"/>
                </a:lnTo>
                <a:lnTo>
                  <a:pt x="175846" y="1740876"/>
                </a:lnTo>
                <a:lnTo>
                  <a:pt x="0" y="1907930"/>
                </a:lnTo>
                <a:lnTo>
                  <a:pt x="0" y="2039815"/>
                </a:lnTo>
                <a:lnTo>
                  <a:pt x="325315" y="1846384"/>
                </a:lnTo>
                <a:lnTo>
                  <a:pt x="351692" y="1301261"/>
                </a:lnTo>
                <a:lnTo>
                  <a:pt x="940777" y="1345222"/>
                </a:lnTo>
                <a:lnTo>
                  <a:pt x="1063869" y="0"/>
                </a:lnTo>
                <a:lnTo>
                  <a:pt x="4659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45523" y="0"/>
            <a:ext cx="615462" cy="888023"/>
          </a:xfrm>
          <a:custGeom>
            <a:avLst/>
            <a:gdLst>
              <a:gd name="connsiteX0" fmla="*/ 0 w 615462"/>
              <a:gd name="connsiteY0" fmla="*/ 0 h 888023"/>
              <a:gd name="connsiteX1" fmla="*/ 615462 w 615462"/>
              <a:gd name="connsiteY1" fmla="*/ 0 h 888023"/>
              <a:gd name="connsiteX2" fmla="*/ 413239 w 615462"/>
              <a:gd name="connsiteY2" fmla="*/ 888023 h 888023"/>
              <a:gd name="connsiteX3" fmla="*/ 246185 w 615462"/>
              <a:gd name="connsiteY3" fmla="*/ 888023 h 888023"/>
              <a:gd name="connsiteX4" fmla="*/ 0 w 615462"/>
              <a:gd name="connsiteY4" fmla="*/ 0 h 8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62" h="888023">
                <a:moveTo>
                  <a:pt x="0" y="0"/>
                </a:moveTo>
                <a:lnTo>
                  <a:pt x="615462" y="0"/>
                </a:lnTo>
                <a:lnTo>
                  <a:pt x="413239" y="888023"/>
                </a:lnTo>
                <a:lnTo>
                  <a:pt x="246185" y="8880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792" y="5794131"/>
            <a:ext cx="8510954" cy="1011115"/>
          </a:xfrm>
          <a:custGeom>
            <a:avLst/>
            <a:gdLst>
              <a:gd name="connsiteX0" fmla="*/ 3798277 w 8510954"/>
              <a:gd name="connsiteY0" fmla="*/ 0 h 1011115"/>
              <a:gd name="connsiteX1" fmla="*/ 3156439 w 8510954"/>
              <a:gd name="connsiteY1" fmla="*/ 501161 h 1011115"/>
              <a:gd name="connsiteX2" fmla="*/ 1626577 w 8510954"/>
              <a:gd name="connsiteY2" fmla="*/ 720969 h 1011115"/>
              <a:gd name="connsiteX3" fmla="*/ 0 w 8510954"/>
              <a:gd name="connsiteY3" fmla="*/ 738554 h 1011115"/>
              <a:gd name="connsiteX4" fmla="*/ 8793 w 8510954"/>
              <a:gd name="connsiteY4" fmla="*/ 993531 h 1011115"/>
              <a:gd name="connsiteX5" fmla="*/ 8510954 w 8510954"/>
              <a:gd name="connsiteY5" fmla="*/ 1011115 h 1011115"/>
              <a:gd name="connsiteX6" fmla="*/ 8299939 w 8510954"/>
              <a:gd name="connsiteY6" fmla="*/ 923192 h 1011115"/>
              <a:gd name="connsiteX7" fmla="*/ 5117123 w 8510954"/>
              <a:gd name="connsiteY7" fmla="*/ 975946 h 1011115"/>
              <a:gd name="connsiteX8" fmla="*/ 4369777 w 8510954"/>
              <a:gd name="connsiteY8" fmla="*/ 914400 h 1011115"/>
              <a:gd name="connsiteX9" fmla="*/ 4308231 w 8510954"/>
              <a:gd name="connsiteY9" fmla="*/ 773723 h 1011115"/>
              <a:gd name="connsiteX10" fmla="*/ 3930162 w 8510954"/>
              <a:gd name="connsiteY10" fmla="*/ 694592 h 1011115"/>
              <a:gd name="connsiteX11" fmla="*/ 3798277 w 8510954"/>
              <a:gd name="connsiteY11" fmla="*/ 0 h 101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10954" h="1011115">
                <a:moveTo>
                  <a:pt x="3798277" y="0"/>
                </a:moveTo>
                <a:lnTo>
                  <a:pt x="3156439" y="501161"/>
                </a:lnTo>
                <a:lnTo>
                  <a:pt x="1626577" y="720969"/>
                </a:lnTo>
                <a:lnTo>
                  <a:pt x="0" y="738554"/>
                </a:lnTo>
                <a:lnTo>
                  <a:pt x="8793" y="993531"/>
                </a:lnTo>
                <a:lnTo>
                  <a:pt x="8510954" y="1011115"/>
                </a:lnTo>
                <a:lnTo>
                  <a:pt x="8299939" y="923192"/>
                </a:lnTo>
                <a:lnTo>
                  <a:pt x="5117123" y="975946"/>
                </a:lnTo>
                <a:lnTo>
                  <a:pt x="4369777" y="914400"/>
                </a:lnTo>
                <a:lnTo>
                  <a:pt x="4308231" y="773723"/>
                </a:lnTo>
                <a:lnTo>
                  <a:pt x="3930162" y="694592"/>
                </a:lnTo>
                <a:lnTo>
                  <a:pt x="37982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682154" y="0"/>
            <a:ext cx="342900" cy="360485"/>
          </a:xfrm>
          <a:custGeom>
            <a:avLst/>
            <a:gdLst>
              <a:gd name="connsiteX0" fmla="*/ 26377 w 342900"/>
              <a:gd name="connsiteY0" fmla="*/ 0 h 360485"/>
              <a:gd name="connsiteX1" fmla="*/ 342900 w 342900"/>
              <a:gd name="connsiteY1" fmla="*/ 0 h 360485"/>
              <a:gd name="connsiteX2" fmla="*/ 325315 w 342900"/>
              <a:gd name="connsiteY2" fmla="*/ 360485 h 360485"/>
              <a:gd name="connsiteX3" fmla="*/ 0 w 342900"/>
              <a:gd name="connsiteY3" fmla="*/ 290146 h 360485"/>
              <a:gd name="connsiteX4" fmla="*/ 26377 w 342900"/>
              <a:gd name="connsiteY4" fmla="*/ 0 h 36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360485">
                <a:moveTo>
                  <a:pt x="26377" y="0"/>
                </a:moveTo>
                <a:lnTo>
                  <a:pt x="342900" y="0"/>
                </a:lnTo>
                <a:lnTo>
                  <a:pt x="325315" y="360485"/>
                </a:lnTo>
                <a:lnTo>
                  <a:pt x="0" y="290146"/>
                </a:lnTo>
                <a:lnTo>
                  <a:pt x="263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717323" y="1318846"/>
            <a:ext cx="175846" cy="457200"/>
          </a:xfrm>
          <a:custGeom>
            <a:avLst/>
            <a:gdLst>
              <a:gd name="connsiteX0" fmla="*/ 43962 w 175846"/>
              <a:gd name="connsiteY0" fmla="*/ 0 h 457200"/>
              <a:gd name="connsiteX1" fmla="*/ 175846 w 175846"/>
              <a:gd name="connsiteY1" fmla="*/ 96716 h 457200"/>
              <a:gd name="connsiteX2" fmla="*/ 87923 w 175846"/>
              <a:gd name="connsiteY2" fmla="*/ 448408 h 457200"/>
              <a:gd name="connsiteX3" fmla="*/ 0 w 175846"/>
              <a:gd name="connsiteY3" fmla="*/ 457200 h 457200"/>
              <a:gd name="connsiteX4" fmla="*/ 43962 w 17584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" h="457200">
                <a:moveTo>
                  <a:pt x="43962" y="0"/>
                </a:moveTo>
                <a:lnTo>
                  <a:pt x="175846" y="96716"/>
                </a:lnTo>
                <a:lnTo>
                  <a:pt x="87923" y="448408"/>
                </a:lnTo>
                <a:lnTo>
                  <a:pt x="0" y="457200"/>
                </a:lnTo>
                <a:lnTo>
                  <a:pt x="439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72300" y="1723292"/>
            <a:ext cx="123092" cy="167054"/>
          </a:xfrm>
          <a:custGeom>
            <a:avLst/>
            <a:gdLst>
              <a:gd name="connsiteX0" fmla="*/ 0 w 123092"/>
              <a:gd name="connsiteY0" fmla="*/ 52754 h 167054"/>
              <a:gd name="connsiteX1" fmla="*/ 0 w 123092"/>
              <a:gd name="connsiteY1" fmla="*/ 167054 h 167054"/>
              <a:gd name="connsiteX2" fmla="*/ 114300 w 123092"/>
              <a:gd name="connsiteY2" fmla="*/ 158262 h 167054"/>
              <a:gd name="connsiteX3" fmla="*/ 123092 w 123092"/>
              <a:gd name="connsiteY3" fmla="*/ 0 h 167054"/>
              <a:gd name="connsiteX4" fmla="*/ 0 w 123092"/>
              <a:gd name="connsiteY4" fmla="*/ 52754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92" h="167054">
                <a:moveTo>
                  <a:pt x="0" y="52754"/>
                </a:moveTo>
                <a:lnTo>
                  <a:pt x="0" y="167054"/>
                </a:lnTo>
                <a:lnTo>
                  <a:pt x="114300" y="158262"/>
                </a:lnTo>
                <a:lnTo>
                  <a:pt x="123092" y="0"/>
                </a:lnTo>
                <a:lnTo>
                  <a:pt x="0" y="52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594" y="-104239"/>
            <a:ext cx="68480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Mandelbrot Set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6363"/>
            <a:ext cx="8555484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fractals\mandelbrot\mandelbr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42" y="2943225"/>
            <a:ext cx="5334000" cy="3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923" y="-8930"/>
            <a:ext cx="407945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err="1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Barnsley</a:t>
            </a:r>
            <a:r>
              <a:rPr lang="en-US" sz="54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Fern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618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Created by Michael </a:t>
            </a:r>
            <a:r>
              <a:rPr lang="en-US" dirty="0" err="1" smtClean="0"/>
              <a:t>Barnsley</a:t>
            </a:r>
            <a:r>
              <a:rPr lang="en-US" dirty="0" smtClean="0"/>
              <a:t> in his book </a:t>
            </a:r>
            <a:r>
              <a:rPr lang="en-US" i="1" dirty="0" smtClean="0"/>
              <a:t>Fractals Everywhere.</a:t>
            </a:r>
          </a:p>
        </p:txBody>
      </p:sp>
      <p:pic>
        <p:nvPicPr>
          <p:cNvPr id="1026" name="Picture 2" descr="http://farm3.static.flickr.com/2241/2521080905_ee93a4eb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54" y="685800"/>
            <a:ext cx="1997283" cy="133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503" y="1981200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Spleenwort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63825" y="1720424"/>
                <a:ext cx="2879956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0.16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825" y="1720424"/>
                <a:ext cx="2879956" cy="5555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325385"/>
                <a:ext cx="3722366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−0.04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0.85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.00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1.60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5385"/>
                <a:ext cx="3722366" cy="5598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949663"/>
                <a:ext cx="3722366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−0.26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.00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1.60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9663"/>
                <a:ext cx="3722366" cy="555537"/>
              </a:xfrm>
              <a:prstGeom prst="rect">
                <a:avLst/>
              </a:prstGeom>
              <a:blipFill rotWithShape="1"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554967"/>
                <a:ext cx="371332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.00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0.44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4967"/>
                <a:ext cx="3713324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1359932"/>
            <a:ext cx="31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Defined by four transformations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25385"/>
            <a:ext cx="57721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7990" y="4724400"/>
                <a:ext cx="1297343" cy="11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0.85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90" y="4724400"/>
                <a:ext cx="1297343" cy="11128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9600" y="4232528"/>
            <a:ext cx="274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assigned probabilities: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923" y="-8930"/>
            <a:ext cx="407945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err="1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Barnsley</a:t>
            </a:r>
            <a:r>
              <a:rPr lang="en-US" sz="54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Fern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23925"/>
            <a:ext cx="7591549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arnsley_fer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2005446"/>
            <a:ext cx="5638800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4366" y="-8930"/>
            <a:ext cx="47225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Koch Snowflake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153" y="83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Based on the Koch curve, described in the 1904 paper  “On a continuous curve without tangents, constructible from elementary geometry” by </a:t>
            </a:r>
            <a:r>
              <a:rPr lang="en-US" sz="2400" dirty="0" err="1" smtClean="0"/>
              <a:t>Helge</a:t>
            </a:r>
            <a:r>
              <a:rPr lang="en-US" sz="2400" dirty="0" smtClean="0"/>
              <a:t> von Koch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9" y="2326481"/>
            <a:ext cx="2667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Construction: </a:t>
            </a:r>
            <a:endParaRPr lang="en-US" sz="2400" dirty="0" smtClean="0"/>
          </a:p>
          <a:p>
            <a:r>
              <a:rPr lang="en-US" sz="2400" dirty="0" smtClean="0"/>
              <a:t>(1) Draw </a:t>
            </a:r>
            <a:r>
              <a:rPr lang="en-US" sz="2400" dirty="0"/>
              <a:t>an equilateral triangle;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2) Replace the middle third of each line segment with an equilateral triangle;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3) Iterate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17399"/>
            <a:ext cx="6172200" cy="614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ch_snowfla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2438400"/>
            <a:ext cx="5886450" cy="428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4366" y="-8930"/>
            <a:ext cx="47225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Koch Snowflake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7169"/>
            <a:ext cx="7143750" cy="179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197" y="-8930"/>
            <a:ext cx="364490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Dragon Curve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71525"/>
            <a:ext cx="8408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investigated by NASA physicists John </a:t>
            </a:r>
            <a:r>
              <a:rPr lang="en-US" sz="2400" dirty="0" err="1" smtClean="0"/>
              <a:t>Heighway</a:t>
            </a:r>
            <a:r>
              <a:rPr lang="en-US" sz="2400" dirty="0" smtClean="0"/>
              <a:t>, Bruce Banks, </a:t>
            </a:r>
          </a:p>
          <a:p>
            <a:r>
              <a:rPr lang="en-US" sz="2400" dirty="0" smtClean="0"/>
              <a:t>and William Harter.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6130" y="1753612"/>
            <a:ext cx="40798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Construction as an L-system: </a:t>
            </a:r>
          </a:p>
          <a:p>
            <a:r>
              <a:rPr lang="en-US" sz="2400" dirty="0" smtClean="0"/>
              <a:t>Start: FX</a:t>
            </a:r>
          </a:p>
          <a:p>
            <a:r>
              <a:rPr lang="en-US" sz="2400" dirty="0" smtClean="0"/>
              <a:t>Rule: (X </a:t>
            </a:r>
            <a:r>
              <a:rPr lang="en-US" sz="2400" dirty="0" smtClean="0">
                <a:sym typeface="Wingdings" pitchFamily="2" charset="2"/>
              </a:rPr>
              <a:t> X + YF), (Y  FX – Y)</a:t>
            </a:r>
          </a:p>
          <a:p>
            <a:r>
              <a:rPr lang="en-US" sz="2400" dirty="0" smtClean="0">
                <a:sym typeface="Wingdings" pitchFamily="2" charset="2"/>
              </a:rPr>
              <a:t>Angle: 90</a:t>
            </a:r>
            <a:r>
              <a:rPr lang="en-US" sz="2400" baseline="30000" dirty="0" smtClean="0">
                <a:sym typeface="Wingdings" pitchFamily="2" charset="2"/>
              </a:rPr>
              <a:t>o</a:t>
            </a:r>
          </a:p>
          <a:p>
            <a:r>
              <a:rPr lang="en-US" sz="2400" dirty="0" smtClean="0">
                <a:sym typeface="Wingdings" pitchFamily="2" charset="2"/>
              </a:rPr>
              <a:t>Where:</a:t>
            </a:r>
          </a:p>
          <a:p>
            <a:r>
              <a:rPr lang="en-US" sz="2400" dirty="0" smtClean="0">
                <a:sym typeface="Wingdings" pitchFamily="2" charset="2"/>
              </a:rPr>
              <a:t>    F = “draw forward”</a:t>
            </a:r>
          </a:p>
          <a:p>
            <a:r>
              <a:rPr lang="en-US" sz="2400" dirty="0" smtClean="0"/>
              <a:t>    - = “turn left 90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”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+ = “turn right 90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04" y="2971800"/>
            <a:ext cx="59195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197" y="-8930"/>
            <a:ext cx="364490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Dragon Curve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867"/>
            <a:ext cx="5383428" cy="573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ragon_curv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4892" y="609601"/>
            <a:ext cx="4645757" cy="338283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69" y="5257800"/>
            <a:ext cx="56048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119" y="-8930"/>
            <a:ext cx="534306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Lorenz Attractor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175" y="1468398"/>
                <a:ext cx="2590800" cy="2472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𝑐𝑧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1468398"/>
                <a:ext cx="2590800" cy="24729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1006733"/>
            <a:ext cx="7682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Plots the “Lorenz System” of ordinary differential equations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4495800" cy="548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8100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4119" y="-8930"/>
            <a:ext cx="534306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Lorenz Attractor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6460"/>
            <a:ext cx="4876800" cy="6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4953000"/>
            <a:ext cx="427382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29877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Finite Subdivisions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048000"/>
            <a:ext cx="548381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Random Fractals</a:t>
            </a:r>
          </a:p>
        </p:txBody>
      </p:sp>
      <p:pic>
        <p:nvPicPr>
          <p:cNvPr id="1026" name="Picture 2" descr="http://mathforum.org/mathimages/imgUpload/755px-Can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00"/>
            <a:ext cx="5715000" cy="1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euscat.com/andrew/chaos/sierpinski.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728838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325" y="3972580"/>
            <a:ext cx="273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Brownian Motion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3452" y="1091625"/>
            <a:ext cx="1928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Cantor Set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21505" y="990600"/>
            <a:ext cx="3193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Sierpinski</a:t>
            </a:r>
            <a:r>
              <a:rPr lang="en-US" sz="3200" dirty="0" smtClean="0"/>
              <a:t> Triangle</a:t>
            </a:r>
            <a:endParaRPr lang="en-US" sz="3200" dirty="0"/>
          </a:p>
        </p:txBody>
      </p:sp>
      <p:pic>
        <p:nvPicPr>
          <p:cNvPr id="1030" name="Picture 6" descr="http://classes.yale.edu/fractals/randfrac/brownian/1DBrGrp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419600"/>
            <a:ext cx="333440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lasses.yale.edu/fractals/randfrac/Levy/LevyIllu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76" y="4419600"/>
            <a:ext cx="3352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69197" y="3972580"/>
            <a:ext cx="172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Levy Flight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83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68763">
            <a:off x="-41859" y="1929608"/>
            <a:ext cx="9421875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6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Inspiration</a:t>
            </a:r>
            <a:endParaRPr lang="en-US" sz="16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5" y="1752600"/>
            <a:ext cx="922676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29277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5410200"/>
            <a:ext cx="304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1312" y="6143625"/>
            <a:ext cx="70008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33600"/>
            <a:ext cx="5312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598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74" y="152400"/>
            <a:ext cx="9508945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407" y="-533400"/>
            <a:ext cx="7436459" cy="77559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66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Types </a:t>
            </a:r>
          </a:p>
          <a:p>
            <a:pPr algn="ctr"/>
            <a:r>
              <a:rPr lang="en-US" sz="166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</a:p>
          <a:p>
            <a:pPr algn="ctr"/>
            <a:r>
              <a:rPr lang="en-US" sz="166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Fractals</a:t>
            </a:r>
          </a:p>
        </p:txBody>
      </p:sp>
    </p:spTree>
    <p:extLst>
      <p:ext uri="{BB962C8B-B14F-4D97-AF65-F5344CB8AC3E}">
        <p14:creationId xmlns:p14="http://schemas.microsoft.com/office/powerpoint/2010/main" val="12561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44" y="-104239"/>
            <a:ext cx="885838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Escape-time</a:t>
            </a:r>
            <a:r>
              <a:rPr lang="en-US" sz="8000" b="1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Fractals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7340"/>
            <a:ext cx="9306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Formula iteration in the complex plane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Iterate many times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doesn’t diverge to infinity, it belongs in the set and you mark 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Otherwise, color the point depending on how fast it escapes to infinity.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02857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1547" y="2819400"/>
            <a:ext cx="274845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2850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Mandelbrot Set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886200"/>
            <a:ext cx="1371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data:image/jpeg;base64,/9j/4AAQSkZJRgABAQAAAQABAAD/2wCEAAkGBxQTEhQUExQUFBQXGBcXFxgXFxgYFRocHBcXFxgUGBUYHCggHBolHBcXITEhJSkrLi4uFx8zODMsNygtLiwBCgoKDg0OGxAQGywkHyQsLCwsLCwsLCwsLCwsLCwsLCwsLCwsLCwsLCwsLCwsLCwsLCwsLCwsLCwsLCwsLCwsLP/AABEIAQgAvwMBIgACEQEDEQH/xAAcAAABBAMBAAAAAAAAAAAAAAADAgQFBgABBwj/xAA9EAABAwIEAwYEAwYGAwEAAAABAAIRAyEEBRIxQVFhEyJxgZGhBgcyscHR8BQjQnKCojNSYrLh8RWS0sL/xAAaAQADAQEBAQAAAAAAAAAAAAABAgMEAAUG/8QAJxEAAgICAgEDBQADAAAAAAAAAAECEQMhEjFBBCJREzJhcfAFgfH/2gAMAwEAAhEDEQA/AOV9seZSxiCglpS2UyRsquhaYdtRbFRMw4yjNJQaGTCCoh67pQCHUMoBYpzjzK21xjdao073Tk0kG6CgLHOmQSnJxbxxQA6N1lUpXsYK7FviQ5ap5jV5pLWIzABCX2/Ar5fIQYx8bpD8W82lbe8cpRcPHJDXwdb+QLNZ4lOGYF54qRw7GtuiVawSuXwFR+Rg3LCeKcsytvF0Jri8cQbFCbXe8boe57HqI+q4NjRvdCNGEmnh53csxDy0WuimK0Y58WSWuHVD7WyVhWEyUzFoLVIAQ2VQkVXRsE4aDA7qAGiCqNDT4rXbwCFosJA4oeMZpI6q6p6G2laDUGxdLq1O6OqAx1kFxJPRDyDwOKlWLBZFk1b9V5A9eHL0SqjzZMIOWAgglHZXAN0wqPJjksm4EJGr7KUSLiHbIYZdbo0nFP6WTVHRAN/1uk6GoY9mZRarLKXw3w3Ui+8i3FOGZC+WtNp3PLkUvI7iV6hUHFKZVBPdCtOHyBsnUARPDym/K6PW+FNM6djt0HHz/JdzR3AqL8aRukGq5zZEp3mGSVGVNJBItt1j80yw1UtMEWXPq0PFLpiagOlpO/FbovIMhHLQRfZN3N5GyMWumCcHdolMFiNQ71isxFQGwUYCQbJb6jgJK7gr0I5OqZJU6AA5pTagaoiniyDunZxcQd0WhUSQxljDJT39pBYCWweiiW5jIIDd0ipj3CxUnF2U1RXsK4tcWorWFxIJsFvGsaC1034j0/5Wq7944rS3eya+AFETICQ4wI5IAcWzBW6ZkFdQddC6biTui4jcXTdohJNSTJR8ijtl1L5LgH1nw1sgbn8FDsdsujfL9mlh5zefX0UpsqhxgshDTMCJ8xHWVYcNhQNJI4/YW8rpdVwBsLc+VvsiYLlwChKVFYw5GdhJkDn9t/uiNytsgmbSn1MTsE8p4dS5tlljSIqhljWmRN/zlGfgrWP62Us3CylnCops5xRVcwy8OO0eG/VUvM/h1t3NkC8AAQB48V1XFYaQoDH4QiRA238NhHunUibhRybMKOglpt0UXqg8YVz+I8oiKlzPCOE7nl+iq0+lBiFWLElsFTrOLdpjikYfM7kPEhPO1iNkDMsCI1t2O6KaumuxXdXF9DZ5a93dsESiyTCZYRtys7UtMjzV6M92yVEzARsREiUHCVrTN0isL7qdbG5aoZ5xAe1qS2mBut0h2la+yeVqA1XMckW6SQY72RzaeqQAm8FtospynSANr80yxDblLGY7Q1pkRJWUKTSb7JXYGFlRhECPNNYOIktGuG3C6X8N0OxogkyTBi8gfmqHlNL9410SAr7lteSC76QdvMWU5vwMkT1EOMe/D1Cf0twAmLasN3BJ9PRSWAZMFZMj2bMS1ZJYWlZSNFqAxkJ3SalSHYdgS2haa1LAVETYOpSlR2PwYcDZSyBWEhcwIpWMwIMhzQSOBiPf2XPvitmiqRw4WA4dAus5jTIcCqf8XZM+owvbE9fKTfa0qkHZGapnOOx1I9J4A0nbZBLXC6FSqAElytJJkoujMThg2YTWngjElw0p1mbiQCExqVe7pRhyoM1FeCRwlZgBAEoTKoLiYUZSqR4qSwboTONEnK0NsreBUQs0qu7Qnki5fT7zjyCG/MLnU0FO/utAXVD3BVz2cndD7YEgc90BmJLxtASRSm4U+I9kpXrsZwmyFgsFVxJIYIaLknYDmShPo7RxXQsiwrWYRsAS4uLvEQAoylwWuy+KH1JU+ipYfKKlC5hw/wAzTIU5ltTUWki32iST7D3T5zN4EiII5jkoLFN7J4aD+7Mab87wkjNy7KZcShtFsGK1OHp0EQPVWnLtlRcJVJc2eeyumXOUJv3F8a9pYKXuntBqYYW91JU00QSDCEsBIBStSoiLEPCbvKcOKbvSyHiRmaMlhUBnVcdg8kEkCwOxPI9FYsf9J8FS/i3E9mwNB+rj+vwRgJlOY13OcSfa34KNr1OEKRxFPvEg2TWrRvwWuJmYHtNWndIrUL2RxTjdG7IRLt0ydCMjiy6PhnmeicYXCAyTshlmmwRu9CMMyhDXdVH/ALAdyYUi2v3HKMxOKJMcEseWx5UPX4EClYpGCAaLlCpVNQDeATei9zn6eq5RdNM6ybLNRlvBW7IK7jh4O7XuHqAVWKGG0Nmb8lYfhuqHUn9Hi3lCy5OjZ6d+4dds4WYJ+3qo3McLrA5f9x6FTEgWnc38FH454kMHT84UcbpmjMr0ZkNbURq+pph3iOPgRdXjA1AIuqLjsrr0tOJpMdUZGmqG7gDZxHr7J1Qx+n/FJmYIkgCOAaNz1Ptsukk9gi2tHTcLUUtRdK5izN6cg0qp5QKjmuH9EwfRS2X5+6f8S/J7R92RHoVyaQWnI6AshV/C54SYdSfsDqZD2kG0iO8b72+6ff8AmqfF2no8Fh9HAKlkuI+c5N6j1jMS12xB8CE2qXKVjxQ1x1SR42XK/mBinHElgdIaBtwkTHiuk5lU7zQOAJjxsPxVJ+LsnY5lSu1miqyHO7xc17S7STB2IttaFTG0uyWSDlbXg55ia0eKZdtzRcc4yh9hxWtdGRvYSlihqEo+LxAIsmFdt0Z1AgBHQjHODqk24IuNaARBQaASjhzPRI+zpVRho6hIKjcbTh0KdZhxFt4ULXJLiDuEYvYWjTDEEImWM11xA8UEOATzJK7RVnjwRk9MCWx/nmppEbKV+EsRD72Dh7hIzMBzTKF2emiC3cXBWZu40aIPjKyz43YHiDv91DsqS8u4SmmEzw1GaXNIdz4b7p1RZcDzUnHj2auak7RfspxJNEC0F1OfDW2R+Hmn2LwTXuDtAkGQYHmFAZPiTp0gHnYXncEdQYVlw+OaPra9nXSS32BI9/FZ6Zb8kc3IMPqc40AXOkGNr7kDYFRGYfDvZHUx7rbg8uI6q5/+Qogf41IeL2z6EyoHH5k1ztLdYad6hBAPCGT9/TmGfJixS8GfDGAfXaaodWpho0MhwBmZfLSCCJgRwgqPfmtV1SoHg1eyfoZ3bTAc46Z+q4ueHiVd8jaGUgG2aAofD4cCtWYLFxFSeZMif7fdO9I6neyBwefU6jtLn0QRwe3SRw3cN1NmrADmueJi7X6h4BrpHsjVcra4HVTpnV9R0iXeMBN6WBo4Wk98kNEloN4nhHHohy+AV8jU4h3bt1xqMt1CwLSJAI4HUAPXbjB/H+ZNZQeye9ULWj+Vp1Od4TAUfmeKqPovxD3mm1j2PaNydJ7rLECXEm9wNG1lTcyzB9c63mSeHADg0LRjhdMnOaUWkNaDNTij1hAgoGEpkk8E4NKDe60N7MfEaNoAtLiUXCu1DwQ68wQFvCUCDHNERizbxT/DnUFH1mESLp9l9PTuhLoCjY2w9c6iQZmUwx4irPNPqTQymSd0xxNQuAtfmivuA+hpjB3knCPh7TyKcUMIXnU6w4orKjDUa0ABo9096oH5J3NawNG3GFIvH7ho6KPr4fVRdbhZBwOKL6MH+GQsnG1/stewGXPPaHwP3CsdB/eEjayreUAvc8ME6Gl7z0kCB6z5FT2FdI9F2VbL4WmW/LcQQbbK0YXMIF1A/DFLUIPknWav/ZyXaSRYTy8uCzG2zPiWt3Q4tDiT4REWnmUl+cUa1ACzXBze7xHVZQxLMQwjcHqoLMMjqMJ0Nc4E2hFIN6OmZfAo7jaygsxHZPp1Gglz9QJmRIghscARO3IHoYnLMPjdAaXtpiIEtJd6THqpJ+DLaPee6o9vf1OjhuA0WFpRl0LFKx9Rzmls8mmeT2u9nAbeMJpmVBtdultRsah9IJPOLwBsNzw4pwzGNey4BHWCq78VZp+z4Z5owxznNaCBxO5A5xKCjYJLirKd8fY8F4w1ONFIiYvLoiJ5N28S48VU6lLSLoxJ1SbmZJPFJxbp6rZFVowzdiTzBR6BJadSZsrAC6kaTJF1SXWySu9AmtARcM8EzwWV6AATKjWAMGwU68jN6pE0Wi5SAREpq/EiLXS8BUDgdQ8EklqxlvRFYl4dLPdAxIIDAPBJOIg3vzUmGCAdwdld+0zrYHNKZbTbHmodguPFTOaYppbpm/IKElPjXt2CXZbXY5oaGkgSFCY/MbaKdm8TxPh0Ue+qSbpTyOEe33QjiSC5tnR/lXgAaVRzgCKjnMPVoaBH9zk3r4B2HxDqTv4TY/5m8D6fin/yqqzh3ji2qfdrT+an/jfAaqbMQ36mWd/KdvQ/7lHL2yuGVMP8NvId0U9XuTNw4KnZNmYAkq15djG1Gg/9rF5PTddkLiMipOdLZpPn+E6QfwBUlg8NiaX0uFVkfxbjxjdSdbBNfKDRwFRlhMdCmVnWhoMyrzD8O49WFsehIRm16jjHZObPExHsSpWlRdxnzKRiX6VzBZAvwRp21WCofxtj9T2UmmQzvHxO3t/uVu+I85FNjnO8Gt/zHkuTjEudUe59y4kk/r0VcWPVkc+VL2h3uncbKLLyXdE+xmJFgLcCm3Yh1gRK0x9uzJJ8tGVaAIBTzC4kT4BR9ZjogGULDteHAo6l2JtaJnEanNJUWaJfYcOKkNL3C5gJJrtaNLbqbdPQ6SoDhaZYQDdSdKiHGZhAwWBL7mQpinRAtChkmrLQg2im4oAkmIHJaNQlsSYHotuYkaV6qijzOTB9mtGmiwltajR3IaFq0nNWmkCjKVxGUi9/KXFRUr0ubWvH9JId/uC6vQpNcCxwBa4G3AzuFwL4Vx5w2LpVDZs6X/yusT5b+S79gr281lzLZWDKFm2UHD1S3+A3YeY5eIRMqxbqR5t91f8AHYJtVpa8efEHg4FUjMMAaToO3A81llE2Y8jLHgs6YYvCmWZi0j/pc6LClUa7wYBKVF7OhHHCN4Ch8bji5r3AOIa0uMAuMASTATXLaFSsWsvc2jfqegHNdGwGAbRYGNA4SeJ6nmmUL7JzzcejzBn2aOxVTXOlos1vAA8bcSo+IF91e/mX8IjB4gVKY/cVSS0R9JmXU/C8jp4KkVKXA7Leoqvaee5u/cDODLhMrdPBAI7nmLILKjiYhRny8mvH9NrQVmHBTbENLDG6kDTgJhicQG7XcVODtnZEkFpy4AX8FJYTL2zJCiMNjjqDosN1L4XMA91kMnJLQMaTeyXw7Z6IlRsJNACLFboHXKxP5NiT6KRC0WpUwkr6A8AE4Hx6JbXz+tui2tinsdv1yQCILOKK1qUsaVwBWgGy7d8DYk1sNSJ+oDSfFvdv6e64mxdb+T+KltSmd2uDh4Gx9wPVQzK0VxvZfHYZxEgX/VlF5rl4e2HD8x18R+aulJoiUzzTFU2NMtNQ/wCVgl3Qk7N8SQsrRpTOUV6RY7S4RHv1UhgMI6oQ1jdTjt+Z6Jh8SZl21bQGmhp/hAaTcWJe6faB91rBZviaDQ6jWGm1tDHT1cdO3Xr5qXCjdHlKOjquQZMMOy51VHfU7/8ALf8ASPf7SVQ7Ks/BvxaMW0h7dFQGP9Lo3jqP1yFkfwVkYpXeyB+PMj/a8HUYBLwNbP5gDsvOT2W6j9QvV4XAfmTlH7PjqoAAZU/et8HfUP8A2DlbE/BDIvJRXC/4JLXncI9ZnsgPtdX7J3QX9rkEEKNcJJBRnOssB5pPopdFPrPyaosc2RpkJ1kVN4fAG/NOcLi2humFL5UxusQsWaUoppo24VGVNMcPoECTY9EFrHgHSpavvCb1CQsakanEopSHIiC5e+eAboPm3EFFTY2cDzsU5agFmPSmhaC20LgC2lXH5a5j2ONp8qk0z/Vt/cAqeAn+W4h1N7HtPeY4OB6gyPcJJK0PHs9QAOIjYHeN/I8PutNwjQ0tAgGZ69Sd56omCxAq06dVv0va148HAEfdFAWM1nJvmBlha5lRje8IaY3I2Hoq/Wh9O1PQGjebnjuF0P5ht/cVDbumbztLeV1zPCudph1tQmd3HfhMDzlK0bsE3xo6Vk3wsaVGk+kSXFjHEcQYDjpPirbl+KNRveEPbZw68/NFwIGhmn6dLYjaIER5QitpiZi5sSmMTdhgucfOfK9VGliAL03aXfyu2PkR/cujhR+fZeK+Hq0XbPYQDyMWPqmi6YjVo8w4hvFNHNUni6RaS1wgtJBHIgwVH1ButaMzGj2WSGOsnDkKqLJwGtSn/hmuXPDTw+yrxUj8PVdOIp8jLfXb3hZ/Uw5Y2X9NPjkRearEKoBHVOgUPEQAvCTPcaObxZAITgmyADdfSnzRqoyWn2RMO+QFh2QaRhxHO64Pgclq2Asa9KaQgwG2o+GjigSiUnIMZHoj5U5j2uXsaTJpOdTPh9Tf7XAeSt8LkHyQzKKtegT9bA8eLTBjyd/auwErHNUzTB2ihfNbEhuGLdi4taety77NPquaZKTpqE2OggEngbEdLT47cVe/m6NXZMmJIM+AI+5CoxaWUn8HAtkbQQZj9ckjN+BOrX/TtPwZi+0wVA8Q0MPizufgCpxoXP8A5WZpq7Wk4iXE1Wjxhro8wCugoozZY8ZNG1orawriZwH5lZT2GNqb6XxUb57+cgql12wV2j5yZcXU6dYD6TBPQ8/b3XHMS20rVjdohNUyPcydjCTpJF/ZG2KUTM8lQQZO2CzD1oIPFrgR4gyt1juEjDtls8ZJRZ3R0bC4kPAIQs1qHSA25Kjcuk0mwf4R9kbDuve5XhPHUv0e19VuJTXFIaFgclL3jwhTtk3qC08RdGOyQuOQRqU1AoHhy/QTikVwTAUVhQnJTClCWr4DzT9nx2HqEwA8Nd/K7uOPo6fJekyF5MouXp74VzH9owlCtuXU26v5h3Xf3ArPlW7L434KJ80qxFWjF7vt1AZB8iqnVoMNAaTNR31A2G/FW75nM/e0j1cPUN/JVWgAJJkkiOVj14E8+ErM+z1vTusezPhrMjh61J42a7veEaXDzBPou54au17GvaZa4BwPMG4XABTMdpu3VonqBufH8V075a5tqpnDuPeZJZO5bNwPAkeqKeyfqMa4pr+RdwsWwsTGAiPirA9thK1Mjdpjx3lebK7SJB3BXqkheePj3LewxtZgENJ1N8Df7yrYn4EmioOahEJzUG6buC0IiNcRueoWsEe6t4rgUPBOuQid4LVlWJDKLZ3AghFONZuDB6qKyqsRTJiYJH2KLXex4EtXl5IJTf7PThJvGv0V5pRplNv17IjSvVPLYYlDlYVi4U1sQedvxRGOQnC0LdMzHBcEM4rbCkgJTVxw5pmCu5fJPMteFq0Sb0n6h/K8f/TXeq4S1dE+TWZ9njgwm1Zjmf1Dvt/2kf1KOVWisHsvPzMwup1Hk5wnifpdMDibCBxVLxGkBsCJmAZ7oE35EAyAehkLoXzKp/uabuTx7kD8SudtrgFxqDVIgdIAA9BHqsUuz2PS1KFDCgwh0TbVqIkRI2nhvbwUrl+YHD4qnUaII0lw8Rdvm0+/SVHnDw3USJ3O3dHAGPLzICxlfuvbE6yIPEEG0fZA0tcm00d9o1Q5oc0y1wBB5giQUtVj4Ax2vD9nOrsjpB/0nb8fZWhUR404uMmmaXKfnVl3eo1wLkFjj4XErq6qvzKy7tsBVtJZ3xztumi6Yj6PPVYXKaVQpCsE0e1a0QYwxbe74H/hBwX5p1im90/rr+Ca4IW80QeCWymSx7Y4z7KQwdMwdQhMsmdpa8/6h9k9fihC83PubR6np64Jsqi20pMrUr0zzKDtPNYAkB8rGlESgxCELE9UQOQ3tsuODBLCDTd7ogdwRAEBUtkOONCtTqt3pva/0IMKGDkWhUv+oStDpnpb47p9pgtTb3a5vUbj7BcsaQQbTG/KZtf9bq95BjP2nJBxc2maR5yzuj+3SfNUkPAp7CIBmLlzuB4Xgb8GyIJXnTVM9n0juDSBPcHua11g4jU7pyJ33J9uQQuxhzwLhpjVEg/8wFkzvvxH28AiU6oa3fYG0fUSRF95nT6dTKmt9U/78Fr+AsyLMUGuMB7dH9U6hbnNvNdSC4Pg3upVWzIe3S8eXeBjyXc8LWD2Ne3ZwDh4ESE8Tz/Vxpp/gKg4ygKlN7Ds5pb6iEZYmMZ5dzLDmm97DuxxafIkKNJVu+ZWF7PMK44OIeP6gCfeVTHuutcdojLsyoy0c1GYR1yFJNeo7E09NSRsb/n+uqYBNZKSWuEWLvwCk6mBYIuozI64DHTxNvQKQx9Bzw0tMrzs182ejhmlBaKeGlbcwiB59FtYvRPOEtBSg1YsRFYqFgK0sRALA9/0UQNlYsRAbhY1xHBYsQCmde+TmY6qOMw55Cq0eI0u92s9VAkQ6B/ASNrEgkX57QsWLFm+49b/AB+/79jo1O1d2jhEnSI52BMDfl4kckyxA4Dgec36EcOqxYofg9ClpjvD4gl2p0uMBovFpEmTbp5ny638BY3tcGy86C6n/wCp7tv5S1bWJlpmPO+WO/yWJaKxYnMBw/51U4xrXR9VJvsSFzOtPI+ixYtMH7TPN7EGeR9EnEMLm7GRcWWLE/ISxFKg7RIkXTrBV6g4lYsWaW7NKl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data:image/jpeg;base64,/9j/4AAQSkZJRgABAQAAAQABAAD/2wCEAAkGBxQTEhQUExQUFBQXGBcXFxgXFxgYFRocHBcXFxgUGBUYHCggHBolHBcXITEhJSkrLi4uFx8zODMsNygtLiwBCgoKDg0OGxAQGywkHyQsLCwsLCwsLCwsLCwsLCwsLCwsLCwsLCwsLCwsLCwsLCwsLCwsLCwsLCwsLCwsLCwsLP/AABEIAQgAvwMBIgACEQEDEQH/xAAcAAABBAMBAAAAAAAAAAAAAAADAgQFBgABBwj/xAA9EAABAwIEAwYEAwYGAwEAAAABAAIRAyEEBRIxQVFhEyJxgZGhBgcyscHR8BQjQnKCojNSYrLh8RWS0sL/xAAaAQADAQEBAQAAAAAAAAAAAAABAgMEAAUG/8QAJxEAAgICAgEDBQADAAAAAAAAAAECEQMhEjFBBCJREzJhcfAFgfH/2gAMAwEAAhEDEQA/AOV9seZSxiCglpS2UyRsquhaYdtRbFRMw4yjNJQaGTCCoh67pQCHUMoBYpzjzK21xjdao073Tk0kG6CgLHOmQSnJxbxxQA6N1lUpXsYK7FviQ5ap5jV5pLWIzABCX2/Ar5fIQYx8bpD8W82lbe8cpRcPHJDXwdb+QLNZ4lOGYF54qRw7GtuiVawSuXwFR+Rg3LCeKcsytvF0Jri8cQbFCbXe8boe57HqI+q4NjRvdCNGEmnh53csxDy0WuimK0Y58WSWuHVD7WyVhWEyUzFoLVIAQ2VQkVXRsE4aDA7qAGiCqNDT4rXbwCFosJA4oeMZpI6q6p6G2laDUGxdLq1O6OqAx1kFxJPRDyDwOKlWLBZFk1b9V5A9eHL0SqjzZMIOWAgglHZXAN0wqPJjksm4EJGr7KUSLiHbIYZdbo0nFP6WTVHRAN/1uk6GoY9mZRarLKXw3w3Ui+8i3FOGZC+WtNp3PLkUvI7iV6hUHFKZVBPdCtOHyBsnUARPDym/K6PW+FNM6djt0HHz/JdzR3AqL8aRukGq5zZEp3mGSVGVNJBItt1j80yw1UtMEWXPq0PFLpiagOlpO/FbovIMhHLQRfZN3N5GyMWumCcHdolMFiNQ71isxFQGwUYCQbJb6jgJK7gr0I5OqZJU6AA5pTagaoiniyDunZxcQd0WhUSQxljDJT39pBYCWweiiW5jIIDd0ipj3CxUnF2U1RXsK4tcWorWFxIJsFvGsaC1034j0/5Wq7944rS3eya+AFETICQ4wI5IAcWzBW6ZkFdQddC6biTui4jcXTdohJNSTJR8ijtl1L5LgH1nw1sgbn8FDsdsujfL9mlh5zefX0UpsqhxgshDTMCJ8xHWVYcNhQNJI4/YW8rpdVwBsLc+VvsiYLlwChKVFYw5GdhJkDn9t/uiNytsgmbSn1MTsE8p4dS5tlljSIqhljWmRN/zlGfgrWP62Us3CylnCops5xRVcwy8OO0eG/VUvM/h1t3NkC8AAQB48V1XFYaQoDH4QiRA238NhHunUibhRybMKOglpt0UXqg8YVz+I8oiKlzPCOE7nl+iq0+lBiFWLElsFTrOLdpjikYfM7kPEhPO1iNkDMsCI1t2O6KaumuxXdXF9DZ5a93dsESiyTCZYRtys7UtMjzV6M92yVEzARsREiUHCVrTN0isL7qdbG5aoZ5xAe1qS2mBut0h2la+yeVqA1XMckW6SQY72RzaeqQAm8FtospynSANr80yxDblLGY7Q1pkRJWUKTSb7JXYGFlRhECPNNYOIktGuG3C6X8N0OxogkyTBi8gfmqHlNL9410SAr7lteSC76QdvMWU5vwMkT1EOMe/D1Cf0twAmLasN3BJ9PRSWAZMFZMj2bMS1ZJYWlZSNFqAxkJ3SalSHYdgS2haa1LAVETYOpSlR2PwYcDZSyBWEhcwIpWMwIMhzQSOBiPf2XPvitmiqRw4WA4dAus5jTIcCqf8XZM+owvbE9fKTfa0qkHZGapnOOx1I9J4A0nbZBLXC6FSqAElytJJkoujMThg2YTWngjElw0p1mbiQCExqVe7pRhyoM1FeCRwlZgBAEoTKoLiYUZSqR4qSwboTONEnK0NsreBUQs0qu7Qnki5fT7zjyCG/MLnU0FO/utAXVD3BVz2cndD7YEgc90BmJLxtASRSm4U+I9kpXrsZwmyFgsFVxJIYIaLknYDmShPo7RxXQsiwrWYRsAS4uLvEQAoylwWuy+KH1JU+ipYfKKlC5hw/wAzTIU5ltTUWki32iST7D3T5zN4EiII5jkoLFN7J4aD+7Mab87wkjNy7KZcShtFsGK1OHp0EQPVWnLtlRcJVJc2eeyumXOUJv3F8a9pYKXuntBqYYW91JU00QSDCEsBIBStSoiLEPCbvKcOKbvSyHiRmaMlhUBnVcdg8kEkCwOxPI9FYsf9J8FS/i3E9mwNB+rj+vwRgJlOY13OcSfa34KNr1OEKRxFPvEg2TWrRvwWuJmYHtNWndIrUL2RxTjdG7IRLt0ydCMjiy6PhnmeicYXCAyTshlmmwRu9CMMyhDXdVH/ALAdyYUi2v3HKMxOKJMcEseWx5UPX4EClYpGCAaLlCpVNQDeATei9zn6eq5RdNM6ybLNRlvBW7IK7jh4O7XuHqAVWKGG0Nmb8lYfhuqHUn9Hi3lCy5OjZ6d+4dds4WYJ+3qo3McLrA5f9x6FTEgWnc38FH454kMHT84UcbpmjMr0ZkNbURq+pph3iOPgRdXjA1AIuqLjsrr0tOJpMdUZGmqG7gDZxHr7J1Qx+n/FJmYIkgCOAaNz1Ptsukk9gi2tHTcLUUtRdK5izN6cg0qp5QKjmuH9EwfRS2X5+6f8S/J7R92RHoVyaQWnI6AshV/C54SYdSfsDqZD2kG0iO8b72+6ff8AmqfF2no8Fh9HAKlkuI+c5N6j1jMS12xB8CE2qXKVjxQ1x1SR42XK/mBinHElgdIaBtwkTHiuk5lU7zQOAJjxsPxVJ+LsnY5lSu1miqyHO7xc17S7STB2IttaFTG0uyWSDlbXg55ia0eKZdtzRcc4yh9hxWtdGRvYSlihqEo+LxAIsmFdt0Z1AgBHQjHODqk24IuNaARBQaASjhzPRI+zpVRho6hIKjcbTh0KdZhxFt4ULXJLiDuEYvYWjTDEEImWM11xA8UEOATzJK7RVnjwRk9MCWx/nmppEbKV+EsRD72Dh7hIzMBzTKF2emiC3cXBWZu40aIPjKyz43YHiDv91DsqS8u4SmmEzw1GaXNIdz4b7p1RZcDzUnHj2auak7RfspxJNEC0F1OfDW2R+Hmn2LwTXuDtAkGQYHmFAZPiTp0gHnYXncEdQYVlw+OaPra9nXSS32BI9/FZ6Zb8kc3IMPqc40AXOkGNr7kDYFRGYfDvZHUx7rbg8uI6q5/+Qogf41IeL2z6EyoHH5k1ztLdYad6hBAPCGT9/TmGfJixS8GfDGAfXaaodWpho0MhwBmZfLSCCJgRwgqPfmtV1SoHg1eyfoZ3bTAc46Z+q4ueHiVd8jaGUgG2aAofD4cCtWYLFxFSeZMif7fdO9I6neyBwefU6jtLn0QRwe3SRw3cN1NmrADmueJi7X6h4BrpHsjVcra4HVTpnV9R0iXeMBN6WBo4Wk98kNEloN4nhHHohy+AV8jU4h3bt1xqMt1CwLSJAI4HUAPXbjB/H+ZNZQeye9ULWj+Vp1Od4TAUfmeKqPovxD3mm1j2PaNydJ7rLECXEm9wNG1lTcyzB9c63mSeHADg0LRjhdMnOaUWkNaDNTij1hAgoGEpkk8E4NKDe60N7MfEaNoAtLiUXCu1DwQ68wQFvCUCDHNERizbxT/DnUFH1mESLp9l9PTuhLoCjY2w9c6iQZmUwx4irPNPqTQymSd0xxNQuAtfmivuA+hpjB3knCPh7TyKcUMIXnU6w4orKjDUa0ABo9096oH5J3NawNG3GFIvH7ho6KPr4fVRdbhZBwOKL6MH+GQsnG1/stewGXPPaHwP3CsdB/eEjayreUAvc8ME6Gl7z0kCB6z5FT2FdI9F2VbL4WmW/LcQQbbK0YXMIF1A/DFLUIPknWav/ZyXaSRYTy8uCzG2zPiWt3Q4tDiT4REWnmUl+cUa1ACzXBze7xHVZQxLMQwjcHqoLMMjqMJ0Nc4E2hFIN6OmZfAo7jaygsxHZPp1Gglz9QJmRIghscARO3IHoYnLMPjdAaXtpiIEtJd6THqpJ+DLaPee6o9vf1OjhuA0WFpRl0LFKx9Rzmls8mmeT2u9nAbeMJpmVBtdultRsah9IJPOLwBsNzw4pwzGNey4BHWCq78VZp+z4Z5owxznNaCBxO5A5xKCjYJLirKd8fY8F4w1ONFIiYvLoiJ5N28S48VU6lLSLoxJ1SbmZJPFJxbp6rZFVowzdiTzBR6BJadSZsrAC6kaTJF1SXWySu9AmtARcM8EzwWV6AATKjWAMGwU68jN6pE0Wi5SAREpq/EiLXS8BUDgdQ8EklqxlvRFYl4dLPdAxIIDAPBJOIg3vzUmGCAdwdld+0zrYHNKZbTbHmodguPFTOaYppbpm/IKElPjXt2CXZbXY5oaGkgSFCY/MbaKdm8TxPh0Ue+qSbpTyOEe33QjiSC5tnR/lXgAaVRzgCKjnMPVoaBH9zk3r4B2HxDqTv4TY/5m8D6fin/yqqzh3ji2qfdrT+an/jfAaqbMQ36mWd/KdvQ/7lHL2yuGVMP8NvId0U9XuTNw4KnZNmYAkq15djG1Gg/9rF5PTddkLiMipOdLZpPn+E6QfwBUlg8NiaX0uFVkfxbjxjdSdbBNfKDRwFRlhMdCmVnWhoMyrzD8O49WFsehIRm16jjHZObPExHsSpWlRdxnzKRiX6VzBZAvwRp21WCofxtj9T2UmmQzvHxO3t/uVu+I85FNjnO8Gt/zHkuTjEudUe59y4kk/r0VcWPVkc+VL2h3uncbKLLyXdE+xmJFgLcCm3Yh1gRK0x9uzJJ8tGVaAIBTzC4kT4BR9ZjogGULDteHAo6l2JtaJnEanNJUWaJfYcOKkNL3C5gJJrtaNLbqbdPQ6SoDhaZYQDdSdKiHGZhAwWBL7mQpinRAtChkmrLQg2im4oAkmIHJaNQlsSYHotuYkaV6qijzOTB9mtGmiwltajR3IaFq0nNWmkCjKVxGUi9/KXFRUr0ubWvH9JId/uC6vQpNcCxwBa4G3AzuFwL4Vx5w2LpVDZs6X/yusT5b+S79gr281lzLZWDKFm2UHD1S3+A3YeY5eIRMqxbqR5t91f8AHYJtVpa8efEHg4FUjMMAaToO3A81llE2Y8jLHgs6YYvCmWZi0j/pc6LClUa7wYBKVF7OhHHCN4Ch8bji5r3AOIa0uMAuMASTATXLaFSsWsvc2jfqegHNdGwGAbRYGNA4SeJ6nmmUL7JzzcejzBn2aOxVTXOlos1vAA8bcSo+IF91e/mX8IjB4gVKY/cVSS0R9JmXU/C8jp4KkVKXA7Leoqvaee5u/cDODLhMrdPBAI7nmLILKjiYhRny8mvH9NrQVmHBTbENLDG6kDTgJhicQG7XcVODtnZEkFpy4AX8FJYTL2zJCiMNjjqDosN1L4XMA91kMnJLQMaTeyXw7Z6IlRsJNACLFboHXKxP5NiT6KRC0WpUwkr6A8AE4Hx6JbXz+tui2tinsdv1yQCILOKK1qUsaVwBWgGy7d8DYk1sNSJ+oDSfFvdv6e64mxdb+T+KltSmd2uDh4Gx9wPVQzK0VxvZfHYZxEgX/VlF5rl4e2HD8x18R+aulJoiUzzTFU2NMtNQ/wCVgl3Qk7N8SQsrRpTOUV6RY7S4RHv1UhgMI6oQ1jdTjt+Z6Jh8SZl21bQGmhp/hAaTcWJe6faB91rBZviaDQ6jWGm1tDHT1cdO3Xr5qXCjdHlKOjquQZMMOy51VHfU7/8ALf8ASPf7SVQ7Ks/BvxaMW0h7dFQGP9Lo3jqP1yFkfwVkYpXeyB+PMj/a8HUYBLwNbP5gDsvOT2W6j9QvV4XAfmTlH7PjqoAAZU/et8HfUP8A2DlbE/BDIvJRXC/4JLXncI9ZnsgPtdX7J3QX9rkEEKNcJJBRnOssB5pPopdFPrPyaosc2RpkJ1kVN4fAG/NOcLi2humFL5UxusQsWaUoppo24VGVNMcPoECTY9EFrHgHSpavvCb1CQsakanEopSHIiC5e+eAboPm3EFFTY2cDzsU5agFmPSmhaC20LgC2lXH5a5j2ONp8qk0z/Vt/cAqeAn+W4h1N7HtPeY4OB6gyPcJJK0PHs9QAOIjYHeN/I8PutNwjQ0tAgGZ69Sd56omCxAq06dVv0va148HAEfdFAWM1nJvmBlha5lRje8IaY3I2Hoq/Wh9O1PQGjebnjuF0P5ht/cVDbumbztLeV1zPCudph1tQmd3HfhMDzlK0bsE3xo6Vk3wsaVGk+kSXFjHEcQYDjpPirbl+KNRveEPbZw68/NFwIGhmn6dLYjaIER5QitpiZi5sSmMTdhgucfOfK9VGliAL03aXfyu2PkR/cujhR+fZeK+Hq0XbPYQDyMWPqmi6YjVo8w4hvFNHNUni6RaS1wgtJBHIgwVH1ButaMzGj2WSGOsnDkKqLJwGtSn/hmuXPDTw+yrxUj8PVdOIp8jLfXb3hZ/Uw5Y2X9NPjkRearEKoBHVOgUPEQAvCTPcaObxZAITgmyADdfSnzRqoyWn2RMO+QFh2QaRhxHO64Pgclq2Asa9KaQgwG2o+GjigSiUnIMZHoj5U5j2uXsaTJpOdTPh9Tf7XAeSt8LkHyQzKKtegT9bA8eLTBjyd/auwErHNUzTB2ihfNbEhuGLdi4taety77NPquaZKTpqE2OggEngbEdLT47cVe/m6NXZMmJIM+AI+5CoxaWUn8HAtkbQQZj9ckjN+BOrX/TtPwZi+0wVA8Q0MPizufgCpxoXP8A5WZpq7Wk4iXE1Wjxhro8wCugoozZY8ZNG1orawriZwH5lZT2GNqb6XxUb57+cgql12wV2j5yZcXU6dYD6TBPQ8/b3XHMS20rVjdohNUyPcydjCTpJF/ZG2KUTM8lQQZO2CzD1oIPFrgR4gyt1juEjDtls8ZJRZ3R0bC4kPAIQs1qHSA25Kjcuk0mwf4R9kbDuve5XhPHUv0e19VuJTXFIaFgclL3jwhTtk3qC08RdGOyQuOQRqU1AoHhy/QTikVwTAUVhQnJTClCWr4DzT9nx2HqEwA8Nd/K7uOPo6fJekyF5MouXp74VzH9owlCtuXU26v5h3Xf3ArPlW7L434KJ80qxFWjF7vt1AZB8iqnVoMNAaTNR31A2G/FW75nM/e0j1cPUN/JVWgAJJkkiOVj14E8+ErM+z1vTusezPhrMjh61J42a7veEaXDzBPou54au17GvaZa4BwPMG4XABTMdpu3VonqBufH8V075a5tqpnDuPeZJZO5bNwPAkeqKeyfqMa4pr+RdwsWwsTGAiPirA9thK1Mjdpjx3lebK7SJB3BXqkheePj3LewxtZgENJ1N8Df7yrYn4EmioOahEJzUG6buC0IiNcRueoWsEe6t4rgUPBOuQid4LVlWJDKLZ3AghFONZuDB6qKyqsRTJiYJH2KLXex4EtXl5IJTf7PThJvGv0V5pRplNv17IjSvVPLYYlDlYVi4U1sQedvxRGOQnC0LdMzHBcEM4rbCkgJTVxw5pmCu5fJPMteFq0Sb0n6h/K8f/TXeq4S1dE+TWZ9njgwm1Zjmf1Dvt/2kf1KOVWisHsvPzMwup1Hk5wnifpdMDibCBxVLxGkBsCJmAZ7oE35EAyAehkLoXzKp/uabuTx7kD8SudtrgFxqDVIgdIAA9BHqsUuz2PS1KFDCgwh0TbVqIkRI2nhvbwUrl+YHD4qnUaII0lw8Rdvm0+/SVHnDw3USJ3O3dHAGPLzICxlfuvbE6yIPEEG0fZA0tcm00d9o1Q5oc0y1wBB5giQUtVj4Ax2vD9nOrsjpB/0nb8fZWhUR404uMmmaXKfnVl3eo1wLkFjj4XErq6qvzKy7tsBVtJZ3xztumi6Yj6PPVYXKaVQpCsE0e1a0QYwxbe74H/hBwX5p1im90/rr+Ca4IW80QeCWymSx7Y4z7KQwdMwdQhMsmdpa8/6h9k9fihC83PubR6np64Jsqi20pMrUr0zzKDtPNYAkB8rGlESgxCELE9UQOQ3tsuODBLCDTd7ogdwRAEBUtkOONCtTqt3pva/0IMKGDkWhUv+oStDpnpb47p9pgtTb3a5vUbj7BcsaQQbTG/KZtf9bq95BjP2nJBxc2maR5yzuj+3SfNUkPAp7CIBmLlzuB4Xgb8GyIJXnTVM9n0juDSBPcHua11g4jU7pyJ33J9uQQuxhzwLhpjVEg/8wFkzvvxH28AiU6oa3fYG0fUSRF95nT6dTKmt9U/78Fr+AsyLMUGuMB7dH9U6hbnNvNdSC4Pg3upVWzIe3S8eXeBjyXc8LWD2Ne3ZwDh4ESE8Tz/Vxpp/gKg4ygKlN7Ds5pb6iEZYmMZ5dzLDmm97DuxxafIkKNJVu+ZWF7PMK44OIeP6gCfeVTHuutcdojLsyoy0c1GYR1yFJNeo7E09NSRsb/n+uqYBNZKSWuEWLvwCk6mBYIuozI64DHTxNvQKQx9Bzw0tMrzs182ejhmlBaKeGlbcwiB59FtYvRPOEtBSg1YsRFYqFgK0sRALA9/0UQNlYsRAbhY1xHBYsQCmde+TmY6qOMw55Cq0eI0u92s9VAkQ6B/ASNrEgkX57QsWLFm+49b/AB+/79jo1O1d2jhEnSI52BMDfl4kckyxA4Dgec36EcOqxYofg9ClpjvD4gl2p0uMBovFpEmTbp5ny638BY3tcGy86C6n/wCp7tv5S1bWJlpmPO+WO/yWJaKxYnMBw/51U4xrXR9VJvsSFzOtPI+ixYtMH7TPN7EGeR9EnEMLm7GRcWWLE/ISxFKg7RIkXTrBV6g4lYsWaW7NKlV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QTEhQUExQUFBQXGBcXFxgXFxgYFRocHBcXFxgUGBUYHCggHBolHBcXITEhJSkrLi4uFx8zODMsNygtLiwBCgoKDg0OGxAQGywkHyQsLCwsLCwsLCwsLCwsLCwsLCwsLCwsLCwsLCwsLCwsLCwsLCwsLCwsLCwsLCwsLCwsLP/AABEIAQgAvwMBIgACEQEDEQH/xAAcAAABBAMBAAAAAAAAAAAAAAADAgQFBgABBwj/xAA9EAABAwIEAwYEAwYGAwEAAAABAAIRAyEEBRIxQVFhEyJxgZGhBgcyscHR8BQjQnKCojNSYrLh8RWS0sL/xAAaAQADAQEBAQAAAAAAAAAAAAABAgMEAAUG/8QAJxEAAgICAgEDBQADAAAAAAAAAAECEQMhEjFBBCJREzJhcfAFgfH/2gAMAwEAAhEDEQA/AOV9seZSxiCglpS2UyRsquhaYdtRbFRMw4yjNJQaGTCCoh67pQCHUMoBYpzjzK21xjdao073Tk0kG6CgLHOmQSnJxbxxQA6N1lUpXsYK7FviQ5ap5jV5pLWIzABCX2/Ar5fIQYx8bpD8W82lbe8cpRcPHJDXwdb+QLNZ4lOGYF54qRw7GtuiVawSuXwFR+Rg3LCeKcsytvF0Jri8cQbFCbXe8boe57HqI+q4NjRvdCNGEmnh53csxDy0WuimK0Y58WSWuHVD7WyVhWEyUzFoLVIAQ2VQkVXRsE4aDA7qAGiCqNDT4rXbwCFosJA4oeMZpI6q6p6G2laDUGxdLq1O6OqAx1kFxJPRDyDwOKlWLBZFk1b9V5A9eHL0SqjzZMIOWAgglHZXAN0wqPJjksm4EJGr7KUSLiHbIYZdbo0nFP6WTVHRAN/1uk6GoY9mZRarLKXw3w3Ui+8i3FOGZC+WtNp3PLkUvI7iV6hUHFKZVBPdCtOHyBsnUARPDym/K6PW+FNM6djt0HHz/JdzR3AqL8aRukGq5zZEp3mGSVGVNJBItt1j80yw1UtMEWXPq0PFLpiagOlpO/FbovIMhHLQRfZN3N5GyMWumCcHdolMFiNQ71isxFQGwUYCQbJb6jgJK7gr0I5OqZJU6AA5pTagaoiniyDunZxcQd0WhUSQxljDJT39pBYCWweiiW5jIIDd0ipj3CxUnF2U1RXsK4tcWorWFxIJsFvGsaC1034j0/5Wq7944rS3eya+AFETICQ4wI5IAcWzBW6ZkFdQddC6biTui4jcXTdohJNSTJR8ijtl1L5LgH1nw1sgbn8FDsdsujfL9mlh5zefX0UpsqhxgshDTMCJ8xHWVYcNhQNJI4/YW8rpdVwBsLc+VvsiYLlwChKVFYw5GdhJkDn9t/uiNytsgmbSn1MTsE8p4dS5tlljSIqhljWmRN/zlGfgrWP62Us3CylnCops5xRVcwy8OO0eG/VUvM/h1t3NkC8AAQB48V1XFYaQoDH4QiRA238NhHunUibhRybMKOglpt0UXqg8YVz+I8oiKlzPCOE7nl+iq0+lBiFWLElsFTrOLdpjikYfM7kPEhPO1iNkDMsCI1t2O6KaumuxXdXF9DZ5a93dsESiyTCZYRtys7UtMjzV6M92yVEzARsREiUHCVrTN0isL7qdbG5aoZ5xAe1qS2mBut0h2la+yeVqA1XMckW6SQY72RzaeqQAm8FtospynSANr80yxDblLGY7Q1pkRJWUKTSb7JXYGFlRhECPNNYOIktGuG3C6X8N0OxogkyTBi8gfmqHlNL9410SAr7lteSC76QdvMWU5vwMkT1EOMe/D1Cf0twAmLasN3BJ9PRSWAZMFZMj2bMS1ZJYWlZSNFqAxkJ3SalSHYdgS2haa1LAVETYOpSlR2PwYcDZSyBWEhcwIpWMwIMhzQSOBiPf2XPvitmiqRw4WA4dAus5jTIcCqf8XZM+owvbE9fKTfa0qkHZGapnOOx1I9J4A0nbZBLXC6FSqAElytJJkoujMThg2YTWngjElw0p1mbiQCExqVe7pRhyoM1FeCRwlZgBAEoTKoLiYUZSqR4qSwboTONEnK0NsreBUQs0qu7Qnki5fT7zjyCG/MLnU0FO/utAXVD3BVz2cndD7YEgc90BmJLxtASRSm4U+I9kpXrsZwmyFgsFVxJIYIaLknYDmShPo7RxXQsiwrWYRsAS4uLvEQAoylwWuy+KH1JU+ipYfKKlC5hw/wAzTIU5ltTUWki32iST7D3T5zN4EiII5jkoLFN7J4aD+7Mab87wkjNy7KZcShtFsGK1OHp0EQPVWnLtlRcJVJc2eeyumXOUJv3F8a9pYKXuntBqYYW91JU00QSDCEsBIBStSoiLEPCbvKcOKbvSyHiRmaMlhUBnVcdg8kEkCwOxPI9FYsf9J8FS/i3E9mwNB+rj+vwRgJlOY13OcSfa34KNr1OEKRxFPvEg2TWrRvwWuJmYHtNWndIrUL2RxTjdG7IRLt0ydCMjiy6PhnmeicYXCAyTshlmmwRu9CMMyhDXdVH/ALAdyYUi2v3HKMxOKJMcEseWx5UPX4EClYpGCAaLlCpVNQDeATei9zn6eq5RdNM6ybLNRlvBW7IK7jh4O7XuHqAVWKGG0Nmb8lYfhuqHUn9Hi3lCy5OjZ6d+4dds4WYJ+3qo3McLrA5f9x6FTEgWnc38FH454kMHT84UcbpmjMr0ZkNbURq+pph3iOPgRdXjA1AIuqLjsrr0tOJpMdUZGmqG7gDZxHr7J1Qx+n/FJmYIkgCOAaNz1Ptsukk9gi2tHTcLUUtRdK5izN6cg0qp5QKjmuH9EwfRS2X5+6f8S/J7R92RHoVyaQWnI6AshV/C54SYdSfsDqZD2kG0iO8b72+6ff8AmqfF2no8Fh9HAKlkuI+c5N6j1jMS12xB8CE2qXKVjxQ1x1SR42XK/mBinHElgdIaBtwkTHiuk5lU7zQOAJjxsPxVJ+LsnY5lSu1miqyHO7xc17S7STB2IttaFTG0uyWSDlbXg55ia0eKZdtzRcc4yh9hxWtdGRvYSlihqEo+LxAIsmFdt0Z1AgBHQjHODqk24IuNaARBQaASjhzPRI+zpVRho6hIKjcbTh0KdZhxFt4ULXJLiDuEYvYWjTDEEImWM11xA8UEOATzJK7RVnjwRk9MCWx/nmppEbKV+EsRD72Dh7hIzMBzTKF2emiC3cXBWZu40aIPjKyz43YHiDv91DsqS8u4SmmEzw1GaXNIdz4b7p1RZcDzUnHj2auak7RfspxJNEC0F1OfDW2R+Hmn2LwTXuDtAkGQYHmFAZPiTp0gHnYXncEdQYVlw+OaPra9nXSS32BI9/FZ6Zb8kc3IMPqc40AXOkGNr7kDYFRGYfDvZHUx7rbg8uI6q5/+Qogf41IeL2z6EyoHH5k1ztLdYad6hBAPCGT9/TmGfJixS8GfDGAfXaaodWpho0MhwBmZfLSCCJgRwgqPfmtV1SoHg1eyfoZ3bTAc46Z+q4ueHiVd8jaGUgG2aAofD4cCtWYLFxFSeZMif7fdO9I6neyBwefU6jtLn0QRwe3SRw3cN1NmrADmueJi7X6h4BrpHsjVcra4HVTpnV9R0iXeMBN6WBo4Wk98kNEloN4nhHHohy+AV8jU4h3bt1xqMt1CwLSJAI4HUAPXbjB/H+ZNZQeye9ULWj+Vp1Od4TAUfmeKqPovxD3mm1j2PaNydJ7rLECXEm9wNG1lTcyzB9c63mSeHADg0LRjhdMnOaUWkNaDNTij1hAgoGEpkk8E4NKDe60N7MfEaNoAtLiUXCu1DwQ68wQFvCUCDHNERizbxT/DnUFH1mESLp9l9PTuhLoCjY2w9c6iQZmUwx4irPNPqTQymSd0xxNQuAtfmivuA+hpjB3knCPh7TyKcUMIXnU6w4orKjDUa0ABo9096oH5J3NawNG3GFIvH7ho6KPr4fVRdbhZBwOKL6MH+GQsnG1/stewGXPPaHwP3CsdB/eEjayreUAvc8ME6Gl7z0kCB6z5FT2FdI9F2VbL4WmW/LcQQbbK0YXMIF1A/DFLUIPknWav/ZyXaSRYTy8uCzG2zPiWt3Q4tDiT4REWnmUl+cUa1ACzXBze7xHVZQxLMQwjcHqoLMMjqMJ0Nc4E2hFIN6OmZfAo7jaygsxHZPp1Gglz9QJmRIghscARO3IHoYnLMPjdAaXtpiIEtJd6THqpJ+DLaPee6o9vf1OjhuA0WFpRl0LFKx9Rzmls8mmeT2u9nAbeMJpmVBtdultRsah9IJPOLwBsNzw4pwzGNey4BHWCq78VZp+z4Z5owxznNaCBxO5A5xKCjYJLirKd8fY8F4w1ONFIiYvLoiJ5N28S48VU6lLSLoxJ1SbmZJPFJxbp6rZFVowzdiTzBR6BJadSZsrAC6kaTJF1SXWySu9AmtARcM8EzwWV6AATKjWAMGwU68jN6pE0Wi5SAREpq/EiLXS8BUDgdQ8EklqxlvRFYl4dLPdAxIIDAPBJOIg3vzUmGCAdwdld+0zrYHNKZbTbHmodguPFTOaYppbpm/IKElPjXt2CXZbXY5oaGkgSFCY/MbaKdm8TxPh0Ue+qSbpTyOEe33QjiSC5tnR/lXgAaVRzgCKjnMPVoaBH9zk3r4B2HxDqTv4TY/5m8D6fin/yqqzh3ji2qfdrT+an/jfAaqbMQ36mWd/KdvQ/7lHL2yuGVMP8NvId0U9XuTNw4KnZNmYAkq15djG1Gg/9rF5PTddkLiMipOdLZpPn+E6QfwBUlg8NiaX0uFVkfxbjxjdSdbBNfKDRwFRlhMdCmVnWhoMyrzD8O49WFsehIRm16jjHZObPExHsSpWlRdxnzKRiX6VzBZAvwRp21WCofxtj9T2UmmQzvHxO3t/uVu+I85FNjnO8Gt/zHkuTjEudUe59y4kk/r0VcWPVkc+VL2h3uncbKLLyXdE+xmJFgLcCm3Yh1gRK0x9uzJJ8tGVaAIBTzC4kT4BR9ZjogGULDteHAo6l2JtaJnEanNJUWaJfYcOKkNL3C5gJJrtaNLbqbdPQ6SoDhaZYQDdSdKiHGZhAwWBL7mQpinRAtChkmrLQg2im4oAkmIHJaNQlsSYHotuYkaV6qijzOTB9mtGmiwltajR3IaFq0nNWmkCjKVxGUi9/KXFRUr0ubWvH9JId/uC6vQpNcCxwBa4G3AzuFwL4Vx5w2LpVDZs6X/yusT5b+S79gr281lzLZWDKFm2UHD1S3+A3YeY5eIRMqxbqR5t91f8AHYJtVpa8efEHg4FUjMMAaToO3A81llE2Y8jLHgs6YYvCmWZi0j/pc6LClUa7wYBKVF7OhHHCN4Ch8bji5r3AOIa0uMAuMASTATXLaFSsWsvc2jfqegHNdGwGAbRYGNA4SeJ6nmmUL7JzzcejzBn2aOxVTXOlos1vAA8bcSo+IF91e/mX8IjB4gVKY/cVSS0R9JmXU/C8jp4KkVKXA7Leoqvaee5u/cDODLhMrdPBAI7nmLILKjiYhRny8mvH9NrQVmHBTbENLDG6kDTgJhicQG7XcVODtnZEkFpy4AX8FJYTL2zJCiMNjjqDosN1L4XMA91kMnJLQMaTeyXw7Z6IlRsJNACLFboHXKxP5NiT6KRC0WpUwkr6A8AE4Hx6JbXz+tui2tinsdv1yQCILOKK1qUsaVwBWgGy7d8DYk1sNSJ+oDSfFvdv6e64mxdb+T+KltSmd2uDh4Gx9wPVQzK0VxvZfHYZxEgX/VlF5rl4e2HD8x18R+aulJoiUzzTFU2NMtNQ/wCVgl3Qk7N8SQsrRpTOUV6RY7S4RHv1UhgMI6oQ1jdTjt+Z6Jh8SZl21bQGmhp/hAaTcWJe6faB91rBZviaDQ6jWGm1tDHT1cdO3Xr5qXCjdHlKOjquQZMMOy51VHfU7/8ALf8ASPf7SVQ7Ks/BvxaMW0h7dFQGP9Lo3jqP1yFkfwVkYpXeyB+PMj/a8HUYBLwNbP5gDsvOT2W6j9QvV4XAfmTlH7PjqoAAZU/et8HfUP8A2DlbE/BDIvJRXC/4JLXncI9ZnsgPtdX7J3QX9rkEEKNcJJBRnOssB5pPopdFPrPyaosc2RpkJ1kVN4fAG/NOcLi2humFL5UxusQsWaUoppo24VGVNMcPoECTY9EFrHgHSpavvCb1CQsakanEopSHIiC5e+eAboPm3EFFTY2cDzsU5agFmPSmhaC20LgC2lXH5a5j2ONp8qk0z/Vt/cAqeAn+W4h1N7HtPeY4OB6gyPcJJK0PHs9QAOIjYHeN/I8PutNwjQ0tAgGZ69Sd56omCxAq06dVv0va148HAEfdFAWM1nJvmBlha5lRje8IaY3I2Hoq/Wh9O1PQGjebnjuF0P5ht/cVDbumbztLeV1zPCudph1tQmd3HfhMDzlK0bsE3xo6Vk3wsaVGk+kSXFjHEcQYDjpPirbl+KNRveEPbZw68/NFwIGhmn6dLYjaIER5QitpiZi5sSmMTdhgucfOfK9VGliAL03aXfyu2PkR/cujhR+fZeK+Hq0XbPYQDyMWPqmi6YjVo8w4hvFNHNUni6RaS1wgtJBHIgwVH1ButaMzGj2WSGOsnDkKqLJwGtSn/hmuXPDTw+yrxUj8PVdOIp8jLfXb3hZ/Uw5Y2X9NPjkRearEKoBHVOgUPEQAvCTPcaObxZAITgmyADdfSnzRqoyWn2RMO+QFh2QaRhxHO64Pgclq2Asa9KaQgwG2o+GjigSiUnIMZHoj5U5j2uXsaTJpOdTPh9Tf7XAeSt8LkHyQzKKtegT9bA8eLTBjyd/auwErHNUzTB2ihfNbEhuGLdi4taety77NPquaZKTpqE2OggEngbEdLT47cVe/m6NXZMmJIM+AI+5CoxaWUn8HAtkbQQZj9ckjN+BOrX/TtPwZi+0wVA8Q0MPizufgCpxoXP8A5WZpq7Wk4iXE1Wjxhro8wCugoozZY8ZNG1orawriZwH5lZT2GNqb6XxUb57+cgql12wV2j5yZcXU6dYD6TBPQ8/b3XHMS20rVjdohNUyPcydjCTpJF/ZG2KUTM8lQQZO2CzD1oIPFrgR4gyt1juEjDtls8ZJRZ3R0bC4kPAIQs1qHSA25Kjcuk0mwf4R9kbDuve5XhPHUv0e19VuJTXFIaFgclL3jwhTtk3qC08RdGOyQuOQRqU1AoHhy/QTikVwTAUVhQnJTClCWr4DzT9nx2HqEwA8Nd/K7uOPo6fJekyF5MouXp74VzH9owlCtuXU26v5h3Xf3ArPlW7L434KJ80qxFWjF7vt1AZB8iqnVoMNAaTNR31A2G/FW75nM/e0j1cPUN/JVWgAJJkkiOVj14E8+ErM+z1vTusezPhrMjh61J42a7veEaXDzBPou54au17GvaZa4BwPMG4XABTMdpu3VonqBufH8V075a5tqpnDuPeZJZO5bNwPAkeqKeyfqMa4pr+RdwsWwsTGAiPirA9thK1Mjdpjx3lebK7SJB3BXqkheePj3LewxtZgENJ1N8Df7yrYn4EmioOahEJzUG6buC0IiNcRueoWsEe6t4rgUPBOuQid4LVlWJDKLZ3AghFONZuDB6qKyqsRTJiYJH2KLXex4EtXl5IJTf7PThJvGv0V5pRplNv17IjSvVPLYYlDlYVi4U1sQedvxRGOQnC0LdMzHBcEM4rbCkgJTVxw5pmCu5fJPMteFq0Sb0n6h/K8f/TXeq4S1dE+TWZ9njgwm1Zjmf1Dvt/2kf1KOVWisHsvPzMwup1Hk5wnifpdMDibCBxVLxGkBsCJmAZ7oE35EAyAehkLoXzKp/uabuTx7kD8SudtrgFxqDVIgdIAA9BHqsUuz2PS1KFDCgwh0TbVqIkRI2nhvbwUrl+YHD4qnUaII0lw8Rdvm0+/SVHnDw3USJ3O3dHAGPLzICxlfuvbE6yIPEEG0fZA0tcm00d9o1Q5oc0y1wBB5giQUtVj4Ax2vD9nOrsjpB/0nb8fZWhUR404uMmmaXKfnVl3eo1wLkFjj4XErq6qvzKy7tsBVtJZ3xztumi6Yj6PPVYXKaVQpCsE0e1a0QYwxbe74H/hBwX5p1im90/rr+Ca4IW80QeCWymSx7Y4z7KQwdMwdQhMsmdpa8/6h9k9fihC83PubR6np64Jsqi20pMrUr0zzKDtPNYAkB8rGlESgxCELE9UQOQ3tsuODBLCDTd7ogdwRAEBUtkOONCtTqt3pva/0IMKGDkWhUv+oStDpnpb47p9pgtTb3a5vUbj7BcsaQQbTG/KZtf9bq95BjP2nJBxc2maR5yzuj+3SfNUkPAp7CIBmLlzuB4Xgb8GyIJXnTVM9n0juDSBPcHua11g4jU7pyJ33J9uQQuxhzwLhpjVEg/8wFkzvvxH28AiU6oa3fYG0fUSRF95nT6dTKmt9U/78Fr+AsyLMUGuMB7dH9U6hbnNvNdSC4Pg3upVWzIe3S8eXeBjyXc8LWD2Ne3ZwDh4ESE8Tz/Vxpp/gKg4ygKlN7Ds5pb6iEZYmMZ5dzLDmm97DuxxafIkKNJVu+ZWF7PMK44OIeP6gCfeVTHuutcdojLsyoy0c1GYR1yFJNeo7E09NSRsb/n+uqYBNZKSWuEWLvwCk6mBYIuozI64DHTxNvQKQx9Bzw0tMrzs182ejhmlBaKeGlbcwiB59FtYvRPOEtBSg1YsRFYqFgK0sRALA9/0UQNlYsRAbhY1xHBYsQCmde+TmY6qOMw55Cq0eI0u92s9VAkQ6B/ASNrEgkX57QsWLFm+49b/AB+/79jo1O1d2jhEnSI52BMDfl4kckyxA4Dgec36EcOqxYofg9ClpjvD4gl2p0uMBovFpEmTbp5ny638BY3tcGy86C6n/wCp7tv5S1bWJlpmPO+WO/yWJaKxYnMBw/51U4xrXR9VJvsSFzOtPI+ixYtMH7TPN7EGeR9EnEMLm7GRcWWLE/ISxFKg7RIkXTrBV6g4lYsWaW7NKlV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eg;base64,/9j/4AAQSkZJRgABAQAAAQABAAD/2wCEAAkGBhISERQUEBQUFRUUFRQUFRYWFRQVFhQUFBQVFxUWFBQXHCYeGBklGRQUHy8gIycpLiwsFR4xNTAqNSYrLCkBCQoKBQUFDQUFDSkYEhgpKSkpKSkpKSkpKSkpKSkpKSkpKSkpKSkpKSkpKSkpKSkpKSkpKSkpKSkpKSkpKSkpKf/AABEIAMgAmAMBIgACEQEDEQH/xAAcAAAABwEBAAAAAAAAAAAAAAAAAQIDBAUGBwj/xABGEAACAAQDAwUMBgoCAwEAAAABAgADBBEFEiEGMUEHEyJRYTI0VHFzdIGRobGz0hQjNUKUwhYkUmJykqKywfAlgkRT0RX/xAAUAQEAAAAAAAAAAAAAAAAAAAAA/8QAFBEBAAAAAAAAAAAAAAAAAAAAAP/aAAwDAQACEQMRAD8Az2PY9VCrqQKmoAFRPAAnzgABOcAABrAWEQDtFV+FVP4id80FtEf1yq85qPjPFc0BZfpHV+FVX4id80D9Iqvwqp/ETvnisEHAWH6R1fhVV+InfPCf0jq799VX4id88V14STrAWTbR1fhVV+In/PAO0dX4VVfiJ/zxWkwYF/f6ICwXaSr8KqvxM/54M7R1fhVV+In/ADRNwvZCfNVbqFDAOkwnRlJt6uEXEzkznCYyFhoAwYAlSLXPqEBmBtJV+FVX4if88ENpKvwqq/ET/ni+fk6qOZmPKXPlP8y33qOrW8Z+uwGoki86WyA7iwtfxQDg2kq/Cqr8RO+aANo6vwqq/ET/AJ4rRAUwFgdo6vwuq/ET/nhQ2jq/Cqr8RP8AnisbfBgwFj+kdX4VVfiJ/wA8KO0VX4VVfiJ/zxWQLwGy2DxupfEaRXqKhlM2xVp81lIyNoVLWI8cHEHk8+06Py35HgQEDaLvyq85qPjPFc0WO0XflV5zUfGeK5oALCjCVg7wDZhOU308fohR3xt9mNkZTIr1BILG4XddeHtgMjIwmbMQuo6KsFY9Wbd7o0OD7Dz3F2yqGsMp1zSzx7NRvjeUXMyrylQBSwNiL68CeuLCbTAjMlluRe2hI6j1CAZwOl5lFV7XSwAtoOGh46WjUiUrgD/f936Rl6msRV1NybeiJWFY3wOmvqgL9KZUQqL6j3RR47smKtCvOMrZWy31FzuLDs640UgKQD1wkS7n0+yA8545gT0zZZg1uy5twYg2JW/Dd64q1j0FtZgEuqllSozHRXYdyx0uscRxvCXp5ry5gsUNtAbHTeL8DvgKp4NYS8GkAIOCMGRAaTk8P/J0flvyPAgcnn2nR+W/I8CAg7Rd+VXnNR8Z4r2iw2i78qvOaj4zxXNAEsHBLC7QEvCqTM2Yi4Hv7Y10nESQbEm3WNAB1RRYahAsOu5F+yJJrCoupv8A7uPbAW9Tjol9yLsRpxN+FotKKlnOoM9yC1jlG8eMwxsngllM9lBZzdL65R1i8aqRScTAVkvA0YdLMbdsW9NhKX9NyPRpDiyrboko8BOl05tpBT1mDgbHTthVLUARcSSDAZyYRYgsQN1+F+EZraXYtanVmKkAMTa97C3qtG0x6iIQzJehW5t/m0UVJiRmoRnGdQCGGnrv7oDie0+DLTTsivmFgQ3jvoe3SKiWY3XKNs+ytzqJcNbOLWKNxYDiDGElQCmhRgmg4DRcnf2nR+W/I8HBcnf2nR+W/I8HAQdo+/Krzmo+M8VzRYbSd+VXnNR8Z4rzAEkPSRdhbrEMLDgNjAX/ADp1sAOB7e0wukRSymZqb6C1hb0b4RSTelci/RBJ7Lboj0s1s56i1re6A67RquRctrAAC0Tpa6aC8QcDS0lQ28KLxaSZcAOYJG4D3wwN9omlbDdEJ0vugBztjrFrR1mikHebGKSYhO+FyVYbrjxa+yA2JAIsdRujC4xhayp2QDotqLaEA9R42jYUtSbDNx4jd6eqKraOnDmW1rlSR6OqAwe2mFGZTjpFxLHRN+kRxB8UcjaXlJAIPaI9A4rNQSJlwMgUncCAbbxHAXC3uvWffAJMGISTChAaLk8+06Py35HgQOTv7To/LfkeBAQdpO/Krzmo+M8V5iftJ35Vec1HxnivMAQjXbEbJfSrzZgvLUlVW9s7ga5v3RceuMgI7FyVzFagsN6PNDeMlTr6IDGbW4XMp5miIiNbuL5f4dd0UFPNqmmXkKWI1sFB3dYMdh2pWmMi1Re7dxYff4XjH7KSAtTNyKQOitzx64CnPKbiEq8t1lB9B0pVmHojVpXzebSZV4oZBmLcS5QRifQBYeKC27wD6RPp03fUz5hIAucuQLc9VzGU2LYyBMntSTJ+UlAwCtlsdQoP+IDZSttDLH1da1QOqbSH+5IFHymyWfJUpzLHQTFuZd/3gdVjOVOLzHKzZdPNkhr5NQbkda8Is5dXMmyJv0unULLQszTOjYW0y8STAboroSeoEHgb8e3SGZVaFJBI9DRwuhxeaJZktNmoHZMty2RZYN2OvZaLmZhUiytTK863ds2cKT2EawHe6GrzDo33DtHriPis2yAXyljobbjGD2Oo5VlMqZU00z7yc6XS/A5X3iLDENoWWo+j1c1DMByy2UZVnFrdF1+5MAPiNuEA/jeICVSzmmBe4PpY6Cw46xwgPcnxx1HlSx1VRaYqGJGYtfubHcI5XLNyYBxoWm6GzDi7oDRcnf2pR+W/I8CD5PPtOj8t+R4EBA2l78qfOaj4zxAiw2l78qfOaj4zxBMA2sdO5HZvRqU7Ub16H/EcyEa/k0x1aasUOQEnDm2JNgp3qb+PT0wHTNpsJDSJjWu2gW+5e20Z7DacSyoHjPjMbPHyOZc9n+YytFKsVB4m/qgLDHZHQScp6QRpBPEJOtcjtBEMYfhaypQElxlAtlt0jfrHXe+sXlMRbKwBU9YuLeKGK3AKI9N1ynrR2T3GArUwliQWB8WmnjMQPogrJqqwIpJT3e//AJMxdygcZYO/rhRw+msZxackgHJm5xzzh4gfu9sWlHXUhy/R5srKBbKrC6+NSbgwGe5Rtm/pUqU0vKpSaJVrAC0wdEacL2EZt8EmSBL+i1LSyi2mK40LDf0d0bvGp0mcUpxPWWWmBw1x93Wx6tbawGpZE0gVPQmG2ZiPq2PWrbjffAYnC8Rr5k9USWGcmwfKeb1+8Twt1QrH5SJPsW56dLmrMmztxZ0GoP7KiwjrOHU0mmTLIQWIve+88PbHKduMC+jKGZyZk2YZkzKOiS17Sx2AeuAodsq36QJNQ1hMmK6zANxaWwAb1MB6Iy8vfFpitSG5tBqJSW8bMczH3D0RVy95gHGhaHSENDksQGh5PPtSj8t+R4OE8nn2pR+W/I8HAQtpe/Krzmo+M8QYn7S9+VXnNR8Z4gqNIBAhcIhcBrtmtr6qbMlU02ZmlWbQgZjlUkdLjujbk2KW6iY5Vs1My1cojhm9WU3jpMiruyjhYiAv5DFuMM1FK09+bYkSxq54t+6IeontaFYnRvOOSW5l7rsACQOwGAmuiFAiqMq2CrYWAG7SMztNsfJnhLLzU43yzkGUj+MDuh2Q/V4NVroKtso3AIikjtNt8Q6yfXSh9W6zLDQvoR221gOa4vsRXSnbOecCk9NWJv6N4jo+xs6alCq1BDMCbX1sl7gG8Zav2yqJYYVMom40mLu9MXuBzGZANwaWH8WbrgN1h+MLNFuNtbaRzLlEkz5bzZs9gZbMFpQD3WZek9uGUAjxmLvAZxlTXZz0VBPoUXMYfb7bL/8AQnIyqUSWmVVPWdWMBlwIal74eEMjuoB0wuWYSYOXAaPk9P8AylH5Yf2PAgcnv2pR+W/I8CAibTd+VPnFR8Z4hKNInbTd+VPnFR8Z4hINIBvLBmDMJY3gL7k/wwVNWy8VkzXXtYLp74vpdc0t0z6AnQ9o0KmKPk0xESMTkMxsrMZRP8YIHttHStrdmFV3W3QnEtLP/rm7yt+F948ZgHqSaCBbjqItqMWF+PGOVU2M1EgmWyklDY//AERpcN23lmyvdTxzXEBtK5My2tGSrdn2LdEaX1bPr6otP0ukqNWHZCBtLLyFgV011gKIbLZTdgzW16RvfstE5qxEkEqLHcfRuET5e3MlxlYqDa/o4xgMe2gTO0uUwbM2ljpr1wC8WxVkp5xbfM+rT/t3R9XvjDWibjWJc64Ve4l6L2se6b1xCgCWGCelD4EMuusA5C5UFCpYgNDyffalH5b8jwIHJ/8AalH5Yf2PAgIu0p/XKnzio+M8VucxYbRL+uVXnNR8Z4risAFEKAgkOsLMAlbhrjQjUHqI3R6K2erpeJYejPvZQr2tdJqbyOo319Med1EdH5GtoBKnvTObLP6cvq5xRYj0j3QFhjuCujnMPrE36aTU4MvX/iKKspJcwdIb/ZHZsUwlJ65XGo1Vh3SHrB/xGAxnZ1pZKvpfcwHRftHUeyA55WbPtwmHL1HUjxGM9XT5iHKWJXhrb2Rr8enGT0SN+48IxVXUF210gGjNJ6/WY1tBsaPo5ZzlnuMwWxbmk3jNrfMw9kP8nGyBq54JHQTVjwHVft7I0uOzhKxWplpuEqRp12SA5zUYBNl5T0XVu5KnfbhY8eyIcyWVJDAg9RBB9RjYY1h6vKmZNEY84vXKmjf/ANT/AIiowTG0m/U1ihyNFZt47M2+ApFhmYdY2M3ZqQ56BMs9hzL6jFfV7ETwbyykzsvY+owFIIUsKqqR5RtMVkPaLe2G5ZgNDyf/AGrR+W/I8CByf/alH5Yf2PAgI20PflV5zUfGeK8iLDaHvyq84qPjPEIJeAZXfDoEEQPTCkYwBqsSKaqaU6TJZs8tg6HtU3ENNCWMB6Y2dxpaumlT03TFBPY25gfEbxMqqZJilXAZTvB/3fHJ+RPaKzzaRzo31srx6iYB7D646xU1Cy0Z3NlRSzHgFUXJ9UByblUw2TSSlZ2LLMbKigjOGtvsd6jiY5xhOy9VO+sEpuaG97cP3VGrHqAiwxvalsTrZkw5cgOWSjG1pa9zp1k6n0RabO4+yzgJoJtuCGwUDiBAda5PxS/RAKNgwBImXXK6zBvWYh1Vh1GOXbaT7Y7U2/8AXK/tjRYTifMYnTOgVZdaZkmbbe7IuZGdeDg6X4gxktrpwONVRH7ap/Ki39sBIlVGYkGwzDXtPAxm8SwHOxaVZXBtbgxHV1GL1k19HqgvpaqzF9LKCe1l3W8YgKjCcSJGSZcMuhvvBjQ0uIHTW9uPXGJmVRMxph3sbmLWirb2/wBtAblZqTFtMUOp4MAffuMZbGNlFLN9H0YKXVeExB3Vup16uMWdDUkjt98O1NVZc47qSRMXtG5h6jAZvk++1KLy35HgRd4XRomOUbJos2aJgHUSj3g4DO7RL+uVPnFR8Z4hI0TNo+/Knzio+M8QJbWgFNLuYMC0LhEAZhuY0LMNsLwDuE4o9PUSp8vupbq3jF+kPSLx3vaulfEqTmKaZzazpYmPMIv0DqqaftHQ9gMcClpY3jtfJRioeneUe6Rg1zxRtB6Bb2wGQxrYSTT4Q3NgCqpiJ01uJF7OoP7FiLRj6ZmmMplZc1gSToLDrjs+N0XOPWySB06ZyhI4FeHpEcTw9BMUBVRFFlaY177rk6ewGA19JWNPxLC9AHUzMxGqtl4jtjNY7PJxSpJ0JqH99o02DYW8rEcLIzFCJoUm2otc7uyMntS//KVB1H1hOotqNCfFcGAvGe4EQcQ1W/G0KkTdBCKpugSeEBSzTc6gEQaWRcw67QmZMViLEQRX6s/xCA0WC1Wum4jTxw+anMJin9lh7Io8EqMrgHcT7YlVTlZkztU+6A0vJ4wnV0pm1yOgQ9TKrA29cCIvJpVD6VTKu7ndT+0SrG8HAZ/aMfrlT5xUfGeK60Wm0Y/W6nzio+M8VuW0AqWYMiEJvh1d8AkyzDV4sWHRiC6cYAb42fJnjHM1aBj0XvLP/a1vaBGLTQxLkTipuLgixB7YD0PiUgZ1a2rK8r0OpsPXHBsFphLZ5TDukub6gujkG3sHojtWE4uKugScO6Au3ZMlHX3e2OT4lJy4hMlLYLNmOQf2UmgTBbtuTAWmFYpzTUzzOkiTcqj7yBxYsOoaRitsHvic5uDNcdouY1E8qjolj3S5b9SNrf0RmtspASpRRvVLG/HpFlPqIgJFOdB4oetdT4oiUx09ES13HxQFFUJYg2hUtrof4hDtUmsIpEvp+8IBJOWYP9tE7Epm4nih90P1eAZnk2mLacJpNgzFBJXMwIHdMR90RPmbMM9OzZj0ELKTLI6JlGYDMF/qwQCOOvZrAI5OG/5CkA4TB/Y0FEzYihVK2hdJocNPEtgFKjPzJc5Se7AvYnSx9cCAXjWxFe9TPZaWaVadOZT0bFWmuVI6XEEeuIQ2AxHwSb/R80FAgBO5P8R0tSTT/J80E+wWJeCTv6PmgQIB1dh8Sy96Tv6Pmg22CxC3ek3+j5oECAZ/QDEb96Tv6Pmh39A8R8Em/wBHzQIEBvuS7DaynM+RUyJiSntMRmy5Q9srroTvFj6Io9p9iqz6Sk2TJdwrKpy5e5VmAOp/ZI9UHAgGn2Trczs1LNcsLIeiMgHcjuordsNia+dNkzJdLNJ5pVm2C2DLu+9BQIBqk2GxAA5qWaP5PmiX+hNdY/q03+n5oOBAQJ2wWIH/AMSb/R80JpNgcQBF6WaNb/c+aBAgH6nZPFA0rJSTCJTO66Lve17kODwFrWtEx8GxYqb0jltShIBKMUCEqS9ycoHdX11goEA5svs5iP0+iedRGVLkOoLAABUCMNRnI1JuSBckwIEC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sers.math.yale.edu/mandelbrot/BBM-2000-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38" y="2714625"/>
            <a:ext cx="2297362" cy="31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07198" y="2895600"/>
            <a:ext cx="174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Julia Sets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7574" y="3429000"/>
            <a:ext cx="911225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5334000"/>
            <a:ext cx="2514600" cy="72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3467100"/>
            <a:ext cx="838200" cy="1866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14" descr="data:image/jpeg;base64,/9j/4AAQSkZJRgABAQAAAQABAAD/2wCEAAkGBhQSERQUExQWFRQVFxwYGBcXGBkcHxoZFxgYHBwYGxwYICYeGBskHRwcHy8gJCcpLCwsGB4xNTAqNSYrLCkBCQoKBQUFDQUFDSkYEhgpKSkpKSkpKSkpKSkpKSkpKSkpKSkpKSkpKSkpKSkpKSkpKSkpKSkpKSkpKSkpKSkpKf/AABEIAQMAwwMBIgACEQEDEQH/xAAcAAABBQEBAQAAAAAAAAAAAAAFAAMEBgcCAQj/xABGEAABAgQEBAQDBgQEAwcFAAABAhEAAyExBAUSQQYiUWETMnGBB5GhFEJSscHwIzNi0XKS4fEVJIIWU5OissLSFyU0NUP/xAAUAQEAAAAAAAAAAAAAAAAAAAAA/8QAFBEBAAAAAAAAAAAAAAAAAAAAAP/aAAwDAQACEQMRAD8A22T5R6Q5DUhTpSe0OwChQoUAoUKFAeGMc+KSCcYTZkU7nv8AONjJjEvjPMKcQlq6kt+f9hAUtOWrRMw05Z0hZAf0Jb99I234dkHCTkhT/wAVdz+ID6XjIwJeKEuWV+F4SX1Pv/faIq+JZsgrRKolShcmtbsDX/eA1NHAuNlqIw+IlplKHlU5Hq3WC2G4fzJCdIx6ANnk6i+9SYyKbx/iJoqQ6SdTzDRrtSnpA5XxBnSVujSQABpUtagG3YwG3DIsY/PmZbcJloF/U0iHN4cls03Np3/jJTWvQxi07jSbNU6lSkE3ZFnuKmp7RAx/E01z/EFa+RNw7UNhAbd/wLLEulWOmqJqf+ZVU9WG5hfYMnBAVNWo/wBUyabRgyc+mU52FmDB/Vu9YaxOfLJKjMWVept/vAfROIwGUS0BZlJUAaUWq5Y3/XpA3/tRlKCf+UFBQ+Gmrs4qXoesYDMzabvMmM9QVqP0dt2EN4jFajcn0/KveA+g18b4BCETJeDl1paWkiptQ3iLN+M0mWwGHlgn+tLNtZPtGCTgoXQQAdwd/W0Ml1Gid/WA28/HhVGlyE9eZRbts9IYxPx5muyRIFLso19O8ZDIy+cryyy9C7dIIJyHFzAToHKK1FAN4C/H4+4sEOmW3ZBf080SMD8bZ8wgrVpY2TLDG25N4zKXk2IUkqZLDqoPDOGw812cCrsSIDc//qw7EGazD7m7B/rCjIZesADWPYmFAfV+B/lp9IkQzhPImHoBQoUKAUePChQHizGGfGZR+1JGxSfWx/WNyVFF42+H325YmJXpWm1HFu5gMAweHNCdYBpQG5/e8TTl6DLKWmkg0ZNKdG9d40lfwnxBAAnWFOnYdojZl8M5mGkrnTMQUpQHU272S25JIA/0gM4l5OghjLm1J6AWYbtW9YZxAw5PkXS479HBrSHpcybOX4bFQCiyHuQdyaU36QYWoS1FJcEAEqShkpOl+UagBvcE9B1CFkS8MFOqShZDsFTEj5vT5h44zzOMOVAowstDOCE9WHa8WuRmkiejw1TZU7XTw1goUk08qlJIV1uIFZ9wShKXSVJWTqSb8hFNSd2/GkkMaiApxxSC5SEJFwku/oOvWHsPiknTzyU9ylZI9W2hlWW6HC2KaHVLUFAPZwdvlDU/BjS6QSXuLEEAggXBr6WgJ5ww/wC+lK1OXSO7VcOI9myCgjTMBCdwigcXreA2GopmD1FT+ux3EEMDOmBJKFkcrEPsCLdhcjoRAScUsKA1TFKJ8wCaeu1hCEiWHIVNLBwwvT+8WrIPiL4J0YrDSsRLcJUoICFBO7BHKVA7kP3jS+FOJ8oxixKlShLmGiUTEgavRiQT9YDEZqZQSyfHe7k9/wBBEVOGUXJTPL25iKB6HtaPqtPDeHBcSUA/4RDi8jkkfy0f5R+9oD5XwuUkn/8AHWqnX3YwjwtPUQRhljZmPm3+kfV8rLpafKhI9AIfTISLJHyEB8qL4Vnpp9nme4PSFH1WcOk/dHyhQDWAU8tJ7f3iTEbABpad6fOJMAo8j2PDAeExyVR0Y5gPDHkIiORAen9+kV/irJVY5AkhWmWDqUpncizA3ap6O0EhivEUwogXV+L07QSlJYCAqOU/DDCyUBKk6y1Sd6/ls0OZn8PpM16Fya1If5WsPlFthQGTZj8ICATJlSVEktrKnr1UkpasV7E5disFRchbJ+6FiYhm2Ck6vq4rzDfeobXJCrgH1EB86YrwZoAKCkJW2k8yUJJ5w6QFpBLHykCtaxCncPqlpQJYC5fORMDH+GVDSpWzgk8wJEfQGacH4ecdRlIC9lMxBahdLEH3ii5/wTNkqVMC0kGzgpSXH3ijyqNA6nEBjGbYJlq1VWGYhOnsyk9QBVt+oMdZfl/iFGnTzDSpIpzi1OpG9ovuMw8iYWnSVYdRUeZAcBQbU6CQNTdNIL+QxJk8FHxETZSkkApKZ0gpUHSCAFyyApKnAZ2exqxAVzOuCl4aVKnKBSqY6FhjyM6grUbKAG3Q+4yfl0zCDDTgD4viLJLOAqWpBal38w7ERfOLsPNnypEs6U6VEBACtIWSkOWFEqoyttZBYiBeMyqYBL1JUZc4fwnPMiZJWkEOSxUA6HaoI6QGicC/EYYlQw2JT4WKYKSPuzEqAKSk1uC/erRfEmMjzLhcIlInIBTMkFSSkeZIISoocNypWFFJ2EwDaNE4Tzn7ThkLd1WPWjhz0NK93gDIj2PDHsB7CjyFAR8Ap5aSYkxCypbyx7/nE2AUeEx6Y5MBwVRzqj0xzAeLMD8ynk8iaW1nsdvcROmLABJsL+l4DyUupS1feU9PWntpakBNwckABqB7D90/1gmlUD5KSR3uPSJiQf2YB+FHgj2AUKFCgFDU6UFAgh+0Ow3MJakBnnEXDWhWpAIbmcijCmk7KDswPZofweDM2WFyUoTMDpKFDUlRFNNTqlm9iLuHtFvnATElwDR9J+r/AKGAC8lGrxJBKXUCBUggU0qSGIKSxBdxUVDCAi5jI8RQQtPPMUwdgZalsdLhtSFAEpN3RWoh2ZlepBSpIExCiskgEEuBrS9BrIqA1SekSPtSZ8lYbnAD2JBSxUA92NXDUIO5iDhMboWhRXrSoFMwglmLEEBQrc3qGbaALqy9GJlEprrTrAJPLqQw+ob5xHMn7JPdACUzVaiGvpHONRsfvDYs0FcnUEynIcjW5FbTFfWtodzGQVKlECywTR/bsOvpAEEqhQMydRQjwVHml0HdDskjtt7QSBgOoUePCgIOSTtUoHuRBB4ofAOfGalUqoZai/W0AuL+IcZKzFcuQtTBIUE7MYDWI4VATJuJULlAzFBMwDnB2MS5WfyFFkzUE+sBPJhpZ/ftHpnhgXFYHY3iLDySRMmpSRVi73DUFSezPAV7BccS8Ril4dOpOhzzBn0s7Dd336RZFJowNz+dXjKc4wAlY/7ThJviJU8xSTpSQdVUB2LM7XqGLRdBxxhPFkyDNPiTEJUKHTzgFIKvxHaAuEvp+6Q8mMyzv4rIw8wywlZYhyE2Jq1Wan6wRyL4pyZiiFgpqbghg40hlN1vu8BfhHsR8JjUzEBaC4P7YjYw+8B7ChQoDlawA5sIiT8xQEhTukkB0uWfq1omNDU3DJUCCKfvpAQVYRlhSd9noP6h0exahobiO5+AqSN/MNlDv0NuYRyqaZSw9UKN/wAJ/UH6RMmYgAAmgJA+cBnueJ+yTwuvhlQUrqgtp8QN5qcpA70INIWW5rqnkrUFSaldHqzg9TqAJo4dtiHN8WVWzWZjspJbUPra7pjOsfIXImaUFwVaQ1XQoM46HSCQP6fWA13KtSNTnl5a9VFJSS2zqZR9oLYbEFQTSpKn/wCnf8orGR5mk4NCj5koBWnf+Gti5O/+sG8rxYTh5T0KnAe7kloDqak/apaqUStKmOx0qS/uD84JpgVgADNmE1UdI/yJ0qbs7iCoMB08KGyTCgMn+G4WpUwIVpXqeo2o7D1jvHqMrOl+OvzIGlXZqBuprDXwzP8AFmgfiqKPbpb5RLznAhWdsoeZApSzUgGsBmMnTPSpRdTkXvWlTDOLy9BwyJiAQQrmWOjuLe8SZOUygueFS3UCQmnZto4SUjA0VUqYivKxd267QEfEYhaMRJTqX4bbE9HiBgkf/dZfiEgCaGKjZnapaocbxOxM/wDj4erJa4tWK5xFij4690IVrSk1DlQCvQkDaAuvHGAkTULXJ0qmByoIqHAJJ1AaUqIDXqwjIMwWVzHQ78oFrMADS1Q4jQ5PEE+XLKE88hQSrmLslB5mpRgA+5vvFZwnE4WiXJmYaSs6uSYkFExCnorUnzj+kwBORlKJ0gzp6TNIX4SlAlJoAVKeo1bsRAzOMln4Oanwp0yYgjXLZRcy7atNj0IPfoItnBswCTiZIUCphMJIoCQpCh3Fi97RCzSWubgtKdRnYealToCn8OcdKwyatqCVD3MAT4W+IqpSkierUltLlKkKp+PVQgCkaXl3EUqc2haS4cMdrXsTR4oUzhVE2QhKPGnLKASmcgEgEbrABQX2c+kdZLkU6WshUtSEFtJUdLEF6VBYfSA1AGPYYwquUVBpcfsw/AKPHjwkw0oL6pA9HMBA4gnoTK5mrSvR2NTYtAfAZ7/CD6yAdFiCzhlFwzMRzdodznNJbpCVzJygaokgF2DkahRB/wCqIeHyifMRpWJcmWtRJSB4i6MQ61UAoLPAN43ES5y9ClqQsDU3hkBQtqDhiNy9Nu8VzHZc5SAhQCXU4SpgoM7UfSuhF9Kgepe+yMP9kkjw5alEqdalMVOfNMUBf0G0SMXOnpTrQUzBfTpYt2ILv7QFLkYrT48tTELSk6Wb+ZqWrvf6vFhyKYpcqXMNfDTpQNlKqEt1ofr2gZxXhBNRKxclPMVpQtP/AFEAU3Ci1OsLh/HLQlEslA8NKm1F1ak0UphQJqBWpJgC+PzmXhUKUpjpLHqTUk+jkmAs74t4dKkp0qqHPbtFL4pzmZMUU6tUtKyjU76gABqfubRWlyk/aNLEgpFwP1gNLm/GmQlRHhroe0KMjxSedXLv2hQGjfDdShMmsnUXcD12JjriYTpmdJAdCtKWarJD1e28P/C8NPU1iQSetN39YlcUnTnkkmqTLTSvUhmHWAHeBPGInhCypn5u4eEMEBgFEL5lqYj597wclSZZn4lkqs7Vvv8AvtA1GFbA8o+/elQN/WAD5hlx8TDy9SranehpaBWZYYKxMyWSSEpKafn9Ytub5fpn4VgQ4FB1a9TFdxmHIx00P2qe9n9YCsZnNWMP4WpYAWHYsFMKOAbwORiCwISCXBBPbrZn39BEzPkqCyDd1OWF7RAKmZ39xem3aAtOU5z9knS8RLGqXMDLFOYKA1pobg0BrYResLIl/aDMlqmETk60LlrYhPJe1nKYxtGPKElNFA1KSW5iG1Jax/tFm4N4xEqYkTOQABIU5I01JSX2sdoDcsBIWv8Awf1qUokdKbd7wQw+XhuZId3YsWP4gSHBZoD4HjHClCfBWqeSPLKQpaqdQAyfciJKcdi5vkkJkjrPU6v/AA5Z/NQgDYpETE5tKQdKljV+AVV/lFYjDJFL/nT5i/6UtLT8k83/AJonYbL5csMhCUjsAH9Tv7wEP7XOmfy5egfim/mECr+pEeqyULrOWqb/AEnlR/kFD7vBIJj2AjpwSBpASAE2YAM+waI+bySUp07LTTqHghAziDDFcnlLKSpKg3VJcQAjDcXAYybImgpQFBMtexISAQro6nYxZyzdoq+ZZX4uiaUjXp5mHmUCNI9qmCuczVDDlKf5kwaEgdVUJ9hWAq2a4sSctmr1EasQNKn3ExJ1Pt5SaRV5XEKEYWerT/NUEoNXUE6lE0rp1Me5BMTeNp4UuXh0K/h4SW6m3maRqraieu6oz/C50cQqY4AQlJEtBADUAejVN3fYQEidP/gSyCVK1V7929YjKWr7S55VN8okYpbyJQKk+bzUoQb03vEZSEnEqeYVAJoob0gIeJ8xcOerwo5ngBRvfrCgNS4UQcIkhaAVFSdShWgPbtEfifHTJmPTiUS6S0hIBIdRDl+0OfFLA/ZzLVLUpKVg6mN1Bh70jOJ2bLFdauvt3b91gNNw3FmIE2YsyEnXbtAheczzJMvw6FeoW7U9IqOBzecoj+ISLbmgiyS5KyASo9j/ALwEzM+JJy5smaJTGWwPejUgfMx804lc8S/MPKXvDhws0Gqlfo4qB9YdlYZZ++pu53D9ICv5nk06evVoCSS7bcx69XgNisnMsnUFJO+oEuRt0jRMv/hTQtbqAFXcXFDRzf0i35dLwmIBTNlyyH5a0Po93gPnrESTavv694iaS7h7jpSPpmX8PMGTSWBW7C42r+sNT/hrhlK1aEOzMUApb2Yv3gKl8GuIJUuVMlLUEzFqCgSQAWAS1d9407/i6UnnYA2Vt8zvc3gJh+FcPKoMHh2NzpcF/wDECREqZwPhFVQhUo9ZK1I+gOkj2gLChYLEVBsY7ivYPhdcn+Vip6R+FRSsf+ZLwSTIngfzUKPUyyP/AErgJ8KIGnEfilf5V/8AyjxSMRsqT/kWf/fATphpCSIFKm4lKiToWlLApCCkqcO6SVGotBCRMJAJSQ/VoBLkJcKIJKXb37RXuJc5OGlqmkBU5j4SNkBqqPdt+wEWeAOcZAJ6NNisuo7s4On0oIDBszxcwiampUsEKJdzqLl2/fNDPDuIkolTETZSjMU+lVgHFA8G88xsyViJydKSVLYlv31+kDMy4mmSVBOhBsbNAPz8VIXh5MtMlSFpVUqeve0NZfMlycQpapS1IUksP3TaHMJxupQ/lILbj5RITxStSv5Sb/7/AL9YAJjEgrUUSl6SXFIUWKXxCsh/DlfKFAXr4uStSZTs3N9GjHMzwpCqA1O1dg8bb8TWPggj8XobUirZLjZGExAmTwGUwDgUJN294DM8FLWFgkFnGx6b/ONLwmKlEAFQokdfalouE/iTAK8R0JLBy6KH9/pHErOcBqUnSkHSDa9R/pAVs4yU5AUk73I9/pHH2yU5dSfn3vFjn43L1AFk1SaAEbPERK8t/hkgEkke9X+ogO8gwsqfqOqlACk2e9/SLJJ4Rw5Hlq7hQ5T80wIyiVLCCvDABIUUl92VYdItWCSyahjAD05JNlF5M1x+CZUH3FX6RNy3MSsqQsaZiPMl3u7EdQWv2giIYm4VJIV94WIu3R+kAzKnalqS1Elv1/OJUoNSG8NKSHbcufUw8BAdQoUKAUKFCgPGj2FCgFDOJxCZaFLUWSkEk9AKw6TFb4izFM1EyQDflURv1ZujhzAYzjj4k3Uokup3PS/6/SAfFaNM21gKPFlzLI1SZqUqW7K+YP3t7wBz3DeJiQl2JYD3tSAgZTLBBN2Lf6f6Qdl4cHYH0+cFsp+H5OoCZtqBbf37wUlcCTkSvEE0AuwS12gBkvAFgw/KFB5XBc8f/wBk/wC9YUBY/iICVSa3BoaOaWMBcm4ZlYueEzPKlOphcmD3HYdUrsDTrSGuCh/zCv8ACevXvAEcVwFhz4ikhSSsdTTrDcvgDDuTzvp0gvZ94tM0UMeS7QFSxPw0w6gnmWNIa9+8cD4bSWSCtRYkn1P+7xdCI502gK/l2XjDoMoGiTqB6hRJf129oLyJiTUb/oHeOcdgfEAY6VCxZ6bpI3BgMubiZLhUrUl/PKrfcp80BZUKjoxWMVxhLlFKV6g4cAoUCe1R9YaxmeTl0RLWm1SzVDhVO9IC0rIFWhS1OB3ipYTi86tE5LGrse9G6mLPhZwKQxcbHt7QEqFHLx4EwHTwnhNCgPY5Wpq7bwlrADkgAXjOs84q+0zChCv+XSoUBbxNJrqaujo1DAHM44mKiUSSQLeIK6iSzJ6AbqgZhZWonVqKX/FzAGurYj1bpELCFQAI8oAqRQO49NmB7R0rEpJfyEA6TU7NvT2FIB7O8nRiJISWTMRWWpxUs5BIHM9AfnGSZ/h1CcyQXBDDu7bRr8iaQT32HKK7C4BFA0MZrkeHmTNSw0whKwpJAJD0LMyhaAoeTysWJyNOuw19AL/nE2XiMW04KEzQPK9tzT6RpWAy9cszHLgpoWZ6b9D2iTMT/BSP6tx+kBleGmYwpBJmA+kKNbWitvy6R5AA+PFOZLEuyj2ZhX1jrg3+cpmHLUD1hniXL5mI8Mo+6hm70PtATLkYrD4hKioUu/TpAaoqxjxFoqS+LJgJcJ00s7/2hhXF+JUSJUsUvq69usBdnj2K9l2czgD46UuzgJ2p3hmbxZoZSyhKWrqLXt6wFlSY8UHeM5xnxbAB8OU5GrmUaU7Cpii8R/EjGzSQZvhoJbTLGnZ/Ne3eA2/Np8hKWnqlBPSYU/8AuijZvxxlmHS8mcsqtolJUtN2YiYQAPQxj8/MyoOt1KF9ZJobOHgXPBPqWsd4D6D4YzjB5rKpyTkkkpsoB7p6pPaDqMDiJDBBTMlg2sQP1jB/h1/+xwoS/wDNT2oxe3asfQcrMfDm+DMIsClRuUktXq25gH5OZ7EEECvaJyFuHjgoBrT9/nHSR0gO4aJCXJoLkk/WHHjMeO+KjNmHDyy0tCmmH8avw0+7+cA/xXxYcQrwpBaSCxV/3h6A7I77+0BpEtJKiBUMLpGnoeW/5WiNhlgAAAVIZLM3qGd2BtSsTJBBcuApNnISwp18wb1gJ5xA5lVC7kECqlBiQ9BS9DUxGmrIIPKKbDlKiWICtt3FbR6JpIUkmgBYBVgSl1EWUSaJJb5RIlyjysGdVUKTQsCSQLHYkiAkYCZR1Bm8vQ1LkXNt6Xir8V5mDPCQXKCE+rUodv8ASD2KxvgyZiwltKWS/wB4lg35UpFFwUgqVqUxLgH5bb3De8BeeFcZNSkMXCvOKkVVRR1XLA0HtFxm41JkpbqB/qOtIpeRzQEpoCwYEkpIqQL3YO9HrSD2IUGluGP4dV9R6AEghgOkAamTa2/bQoA4jMnUSNYHRjsG2jyAq/G+bz5cxHhrUgFAcpeoYD9P1gHkuNxM2ehEyapWo2L+/uId4p4ilTEoCNXIliSQQe/em7CKnLz/AEKCkkgpqP8AF6daQG75hh5csEJTUWJDux2hnKpbzFjqkH1+nSMwX8RVrcqWpmNhQsbtd+sScNx5OCQUEajLI3pcg9+l4A9xZxz4czwsOXWkMtbAhNKgPc0ih4zGlfOsqNGTqLuN/rA6YVF1GnNYu/ce5d4jFaixU+m4332gJcjHu4YsTZ7/ANvaGp89np96g+jdKX94Zq1Kbu1A3r2jmbPZgGJo5bftu/6QDc4Eu7VtT6Uj0SgAz9LNSn0hhE9QuBc7/pBfh3IpuOnplIHMu5J8qblT7entvAGPhrKP/EsOUgsmYNRPfUP1jceJZUqaNC/EC0gqTMlpUTLLeZx13Tv0iDwrwfKw2jQHEoEajdazdaujbDvFsgA3D+XqEtKps7xiQ6SHSljUHTue59oNQKRnaE4r7KUlKijWg00qD1A6KHSO+IM5ThpJmKqbJTuVbD9fQQAXjjiMy0+BLJEyYmqvwp9fxHb5xmUuurlblBBVU0Sx9S59QHgziFGYormk85qqj1s6du12F4h44oISdJCklydRdjRRUA7hg4ZvKYBmRNI7pvUGjULNVrRISoKB0EFVGHTUGI+XYGIM+YC2lRcncEEF2LEWjmRJUQ9ku4ILW+7QetT1gDGH0hDVWEgK1pPK2wV1tShtW4iTgsapyo85qXULsRapFmdq06wMw2J5QohQJBag2YmgIsWAvQlrlp0kBTE6gVKZQsAHd3DgczjYUgBXFuaFSpaEkmpUq/Vkk6trmIKFaSAynDG4DsepN/20RMdP8TELXVQcs7gaU9G6mHDMBUVNqLBqb2sXcF2gLNl6g4UAXSO9y7CxHQV67QVGKSkmvldzUuXoCXbUT06UivYTGOwcsezUc0Z69j2HSJ2HxCRMCSGSkOtrnSCaHmcu4D3esAcUlA8ygCwoZpo4tcQoFrxoBOtSUqNWVfmqHd9iIUBkGMm8zFz1YuKlqezfOGZ4UxfctboD+kGJeDqVaQbtZwWDEDpc0eGJ8o2Idthu8AFRNLAl9/QH06N+cWTKknw6PzBv+lO9RSBAy4ksRuQK9xTvBQIEtCUpG316dw8B5jgEtci1HqLfOIawQfUb9B+sSSCAHc3Nd+3YvDSCyfLViR2rT+8BwW00fp6vQw0qVRgN9h0ofUxKw0saqgMBvtv3o8OjAlSwlAqosBtq/Q/nADJOE1qPLyjzHepZmja/h1w9LwmG8eayJk1IBUogMg2lJJ6kPToIi8JfCYqMuZieRKWIlgcyj1UXOkdrxp68plFKUlAKUEKSnYEWLQDmGlBCQBYft44zDMEyZalqdkiwDknZKQKknYQ3mclBRqmKKQjm1BRSQ27i/pWAHDvEEvEy52KmHTKlTVplqXRpaUp5y+5LkG9WgGZGRrmYj7dilGSmXzS5WoOlIF1qFB10h+5MBM6zc4hXiEK8NTiUKaQkV1kvTUzEegesNZlxUrHrZDjDCqEXVMIcgqHQhJYB+pEQgsAEHvqblYpZ1XZLMQQ7WLdAbWt9G9aLcgcwslvMWFv7iICiQkpYEIIp2DhiQxFwWreJeZY3TVLJS/KoOdi7WsQl2Z6GBk1Cio2CQAoJB8pNH7G160gIcxOhXhnzC7uCPcmzaXbpHCpmlII5RpZlUPSnrWpoKRJzLDElMxIokAFQux8q32cukP2iBnK0hzqblGp3cEihY1BcQEzCYsksDQgOkVYOSBdyxbZosGYr0IUosNKGSARVykE17xRZU5cxtKEyweXWbmjkhKmagu+8S50gIqpSlqSLqZzQUpTT7VgOJTJdqM4cm/SJeGlk6XJBoGFK7OPlT/VoeDkBXM21Wd6lVRQM1IJ4ROkah5iALihNDcObv8oCbgAwVzdg4JLOxYhNQRUbd4IZfKLUJBJcMPMkPy7UoaMK+sMKlIGlILksCohTg770fqW9IseUZYliSkAladJAqQmikpdRulvmfWA6Rk6lgKUNSiKkMz9LG1r7QoYzHNvDmrQkABJaji17G7u/eFAZ8vLJjaki7gUNlUpSjH9tC/4WoAU3sKu5PyjmRxchUwcqvNRL9betfSCKc3UQ+hdSxUbAttAC0ZeUu+5pbdy4/vEWZhmIKnanR6dB0Y+8EV4lIBJqfQlqlld3gVi8QSSSCAauw/IVa4p1gGcStg+qlDQPRjWnSsey3Io9f0o3qYjzZo5aXp3ZrPvX8ok4ZD0evR6gOOo+kB0jDliovT29bXaNb+GPAIlAYqel5igPDSr7iNlEfiP0iv8Aw64Y+14grWD4Ekg1+8u4QTuNz6ARtQgE0ImE8B+JOJ5ODllcwuWJTLTVSm6AbdTYQEbiWYmVKmTZ80BFAkNT0A+8o2jFJucTMaRh5bowqSpXhAhiSHBXurctYNHHFPFE/HzwFKADnQi6Zad/VmLm8S8uy9CEFAYpAAWq+tKyX0nf/FbpV4AvlsjSgJcUoSaUryBJopQNQfaJSsVpF1KQK6mAVUHUVbl3KfmdoE4PGFkpqolKksQHpWoTuLua94IKnKlBJ1oVMFHI5f6mLAagDUuW9xAQ8TLWolSi4FeU0UFWZww6jrHH2VSvKATpYU38zn616ND2HmByOgS5FXVcpY8qqgmzRLnyKEgln2d6kgFf4TvpNGEBAwEpS1BBCglSNIKUkuQCXL3qQXpaK8nLySrxKrS6XUxZjcJG7PXvF2+zBJsOXm0g8xZwt9NEpootZhAPiiRoxRUGKJyNYZiHA5h+nvADCrQw1DT5iCAbhtVvKwZ6VMQcTO8VW5BuGsxdu3pt1jvMJ+pSUJFSW5WAcs/d9jsQII4bKwj+YPxVu4YmrbVa+8B5h5YCdLCtDRv8TbE+rwVweES9eUBiQzU2JLcu1RaOJMgrOlyWDMCPxNV/u0NQKUg7l+EJmFQLJolwwBUX8woWe4u/pAScDlKiquqhqzVAS9CdydNSQxq5BaO8zzUSZekFZ0gpKlBgFFIAqLCh9W3hjO8SiRKZRU5o1DVg/mJoUiiooyszXOmIlgOVF9QdIAtzV6MwPUwBVPE6mrMKTuNKjX1eFDMrJA3MZaVbhRL+/wCcKAok6WQoECt67KIY22FItGVBSZTlTlZdIeyRRzZvXvEORlfiTEdCeY3YDzE9A1YKzZutSXGtIAHQUBGilGpUXZoCEuSFF3qeoPTszgMTEXFIUdxqZ6sXq7PtSCJLkpOkabipLh7Ntt84iYnmKDdTgqLgkt0ttADE4A11M3R/S7V96R0ucxDODY+z2b1iXicTRxYml72cuGIPSGcnk+LOBoAFpHqSpIH77wH0XwTk32bBSZf3ikKX3WsAn5W9oOvHgpALNc/bUmWapupnY7BL0J61pAc8TcVpwyFBI1TAnU1WSKVUwvUMm5f3jHuJs6mTNSpmozZhDhrCulId9KS6VMPrsY4kx4QCFEg0WrcqU4UwqymooUobikAOHMCJ0xU2ZqOjSZaEpC1K5m1EG6dLgbXYQD+V5MiVLKppqpBLO2o0IA/CA9RykmtoISyVjlK1JZKdtKU8xfUHGpy5Aoe0EFoQpbqYSwTpGlSTpKidKgRzAAAbsx7NAxmGExIlpB1IeW2k1B1EPrsagM+7wA8sVEpoAHJQNWqhBLAulGkWZ6xMkqor7utDgpFSSKKdy4WWDVbpEZMkqSdVVKIKVMNIBrRjUEfdLm/WDuWJlLniVrlS1zNSAQTcJcJCVMB5jQB7esBEyyQCvWojxDoVQgK0uA79T1u4tFhmYYawrQC7ncaQHDsUgKbd9wYA4jKZ+DUltS5YV4SFM4cDVUAlq0FbuIshxJdkkE6XbUUkDWkl2uOYu9gBd4CMjEFimWEsEkOw5nFVA2N6joXu4io8XzgtUlCKlKSVFwS7AFyP8Ls1BBTOOJhrWiQApZ86m5UkEvpADLU2lLtQgwHweVKZUwuo6Vagp0k7EuaO5r6iAhZVlZWtgEnUQ5JDJlpPM7gi79KQexOrUJZDkBgliwq/m+8dKRTu0H8BkkrUEp1PJS6dSRy6gASVNuXYv2o0c4mWCZjp0nUpRCquUJCQyk7EudIFyOoMAMyzBHxAdypLijgs5IegSSQPzZ4tOUy0gGgDqNQ3nCfut5bl7Hq0RMJgkJGg83mJ1VDAMFBLkhL6aguY74pzL7Pl09YUkkp0oozqVyOx3NywekBmnEee+Ni1gF5YUUgqcskOASQGO+1qVjzLpkuWA4EwroovUkAsBdwBpPtEDBcNzFaXcAgGjEn0S4ejXi04bhtKGXQqUrwwlVtVy4HlZxzO3aAfk4tE1IWpM91D7pQ3SjighQcwnCcsISErQAAwDjakKArKMMBqEsMtakhIUS6gWSTSjb9KR0Mu0pSE6gCSkioa3NpBLmtbPSD6MClI8RQISlpcsKvbmUk2DlhWjPEeaFuAxcIJVVnY1s4uxFGPaAq06UWJAT+G7OVEsW67sIgGSXZrJ2AqBXWQ9y4iw4uSshIKAWDmjc5JLhW4D1fvAnHciWookkEhNx94UFwG7QFYzKcxbduVPZ23LE9xBvKU+DLJJAKWWXpVCgpiHcUAHvAnKcH42ILgpShWokg3+6Pc19otOQYMYie3KA5LKCtKh97yh7C1IDWs84jdAEs8pYrVXSoEeRKg9SWdq9jFbxGPQgEgE+EkKLKUElSbORW7pY9R1iScSCh3SQA2gEsFMSgAmmoJYg92Z4qWdYsISZaQ5BarOVqCSGLAhQJPK5FB3gBZWcVOEk0AXqmEKFBcJAtqJJsWpW0W3CShLQpITL8JKa6U3cBkhLsabUAIbeOsjyNWHlAsyyXUUnzEB2GyUizOPKGgdnKnQQkASy4qRsrVZioA2IDWBoIAjisxTOUSnSEJNSlDhiHKEhgHoKsz8tXeIE3DnwpilaElJFVMWUqpBZwSwFDY2FYHZapCyoUWRzFXMB4YZKkovzlwHIqbEQZlydUoBMt9ZAYJqH5UpKjyqbSN/vOd4CDJlkp8rFABKBaYxHOwBAFrNaAmJ4XWvFa8QCqUoglSHcu7BPcGrHp6RfsLgEy5LqGlf3ilVSLKZnLCtWA+kRVy/ESfEWUUKjqQ4U2pVFH8QUq7l3gJuW42aMJLk8ipaCQpSVaV6U8ySfEBTqIYljUEtWK/muZmahaMOoIkIKlKXUeKFEBklizEM7B27RxmPiYjlRLUJAbbVMUHTVZu1H0360AEeLlaUlLMtJSggkJCtIqCA7vUeoeAiyspCWI0HzWd9LMFOHZzRx1L1gph5JMyUhBcAhKSQakkFSaeWtyztWO5eDU6GSUqckuKkFiE3DK1CpNqGgiTh0qXN1aVEhGojTVLFVRUAnUbvUG14AnhsI8yaSs2ciZMLMnykMrUg2ZNfrEKSlXMVaVBKTq1BqrUlIUkG5obkszRYPBloQtQlElYBVQeQWJDVAIo1mvEXG4UlKNII16NYIoEp1FIFaFRu8B7gJSghNaaAahgKgBf9J3LE1EUn4u44BWGk6iK+KtO12SQe7q+UaDhZJSgg1NH6pCiXANlHmudiaxkPHy1T8fN0MRLaWnZICBW7tV+sBFOezEgVsCTYNUgeWpYR5heIp6jLSRqFSkEXJDXO5Z4ayzL8MnmnLXNJD6UMhIL2UpTk0LcvSLXlOaIlSkSkSkIdXMsKYEJdQGpiTQgGt2gPcLw1iloSpEt0kODW37pCgh/2nxSeXwlFgA9LNS56QoC45yhmZ6SwWcs/paKjOmHxtLnTWhr9zv6QoUAPCAULJumUlvdTH1pFc4kHh0Ry8m3qBChQEXIJICFABgpdW3pB/LVaEgJo997Kbe1I8hQFkxRdKQSS8xKC5flJTTt6xXsgkJXmJSpIKXVRmFl1YbwoUBcirUkA2UnUoWcgMDTtFd4lnFCZMxPKspDqDAnUmaC7XsPlChQELKphIBNdMhJHYqcE+rAekFclPMsbOhLdlFD/ma3j2FATMVPKMSUJokTSgBgeUptW9hU1gfxSopmIkgnw9BVpcs6StvVoUKAZmzT/lAA9Cov6+8PY1AKZwIHlVt+B2r17woUAcGGSJqkgU0IFST5kuamr8orekNcPIE5cxUwaiJa1dKtLqyWG5+cKFAGMxmnwQtzqTrIL2LgfJtrRIzEvof8X5JW3reFCgFglagsGyJhCdmATakYdmpZa2fmWSe/OqPYUBzhpYOn0e5i55Th067WlEgGocmWHY0tChQFymZRKfyD5n+8KFC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nndb.com/people/055/000108728/gaston-ju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70" y="2952750"/>
            <a:ext cx="2343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11" y="3467100"/>
            <a:ext cx="3396615" cy="25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88336" y="2817375"/>
            <a:ext cx="3576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Burning Ship Fractal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09" y="-8930"/>
            <a:ext cx="90240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Iterated Function Systems (IFS)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22556"/>
            <a:ext cx="7782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Draw a 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Replace that shape with another shape, iteratively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5" y="2825176"/>
            <a:ext cx="5473329" cy="395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ile:Peanocurv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1" y="3581400"/>
            <a:ext cx="8225649" cy="25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88" y="2605087"/>
            <a:ext cx="4260665" cy="397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0288" y="2006026"/>
            <a:ext cx="3881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Koch Snowflake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661" y="2440455"/>
            <a:ext cx="3124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</a:rPr>
              <a:t>Peano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Curve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645" y="1885307"/>
            <a:ext cx="3357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</a:rPr>
              <a:t>Barnsley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Fern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21" y="-8930"/>
            <a:ext cx="870725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err="1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Lindenmayer</a:t>
            </a:r>
            <a:r>
              <a:rPr lang="en-US" sz="48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Systems (L-systems)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7170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Different “Language”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form of string rewiring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Starts with an axiom and has a set of production rules</a:t>
            </a:r>
            <a:endParaRPr lang="en-US" sz="2400" dirty="0"/>
          </a:p>
        </p:txBody>
      </p:sp>
      <p:pic>
        <p:nvPicPr>
          <p:cNvPr id="2050" name="Picture 2" descr="http://upload.wikimedia.org/wikipedia/commons/thumb/1/1e/Levy_C_Curve.svg/520px-Levy_C_Cur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43200"/>
            <a:ext cx="5638800" cy="34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ntrubewriter.files.wordpress.com/2012/04/dragon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97" y="2743200"/>
            <a:ext cx="5377102" cy="36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7775" y="2075765"/>
            <a:ext cx="225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Levy Curve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960" y="2096869"/>
            <a:ext cx="2779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Dragon Curve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875" y="-8930"/>
            <a:ext cx="595355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Strange Attractors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44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Solutions of </a:t>
            </a:r>
            <a:r>
              <a:rPr lang="en-US" sz="2400" dirty="0" err="1" smtClean="0"/>
              <a:t>intial</a:t>
            </a:r>
            <a:r>
              <a:rPr lang="en-US" sz="2400" dirty="0" smtClean="0"/>
              <a:t>-value differential equations that exhibit chaos</a:t>
            </a:r>
            <a:endParaRPr lang="en-US" sz="2400" dirty="0"/>
          </a:p>
        </p:txBody>
      </p:sp>
      <p:pic>
        <p:nvPicPr>
          <p:cNvPr id="3074" name="Picture 2" descr="http://upload.wikimedia.org/wikipedia/commons/7/71/Lorenz_system_r28_s10_b2-66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swamp.org/screens/leemac/Rossler%20Attra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33" y="1871673"/>
            <a:ext cx="4191367" cy="48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it.edu/~kimo/publications/unhthesis/doublescro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28" y="2143125"/>
            <a:ext cx="543048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295400"/>
            <a:ext cx="327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Lorenz Attractor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5366" y="1284505"/>
            <a:ext cx="339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Rossler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Attractor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636" y="1283136"/>
            <a:ext cx="4546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Double Scroll Attractor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ph.uab.edu/ssg/files/Events/NHGRI/stata_logo_blue_2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55" y="923926"/>
            <a:ext cx="4579245" cy="14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914400"/>
            <a:ext cx="42434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mata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63596">
            <a:off x="215200" y="3147346"/>
            <a:ext cx="86869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Examples</a:t>
            </a:r>
            <a:endParaRPr lang="en-US" sz="138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594" y="-104239"/>
            <a:ext cx="68480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Mandelbrot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093" y="990600"/>
            <a:ext cx="6198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set </a:t>
            </a:r>
            <a:r>
              <a:rPr lang="en-US" sz="2400" i="1" dirty="0" smtClean="0"/>
              <a:t>M </a:t>
            </a:r>
            <a:r>
              <a:rPr lang="en-US" sz="2400" dirty="0" smtClean="0"/>
              <a:t>of all points </a:t>
            </a:r>
            <a:r>
              <a:rPr lang="en-US" sz="2400" i="1" dirty="0" smtClean="0"/>
              <a:t>c </a:t>
            </a:r>
            <a:r>
              <a:rPr lang="en-US" sz="2400" dirty="0" smtClean="0"/>
              <a:t>such that the sequence </a:t>
            </a:r>
          </a:p>
          <a:p>
            <a:pPr algn="ctr"/>
            <a:r>
              <a:rPr lang="en-US" sz="2400" i="1" dirty="0" smtClean="0"/>
              <a:t>z → z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 + c </a:t>
            </a:r>
          </a:p>
          <a:p>
            <a:pPr algn="ctr"/>
            <a:r>
              <a:rPr lang="en-US" sz="2400" dirty="0" smtClean="0"/>
              <a:t>does not go to infinity.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" y="2322891"/>
            <a:ext cx="5598043" cy="415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72" y="2286000"/>
            <a:ext cx="554507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8600" y="2438400"/>
            <a:ext cx="4853572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9028" y="2362200"/>
            <a:ext cx="4853572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0292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523875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1169</TotalTime>
  <Words>492</Words>
  <Application>Microsoft Office PowerPoint</Application>
  <PresentationFormat>On-screen Show (4:3)</PresentationFormat>
  <Paragraphs>83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Mississippi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T. Lirette</dc:creator>
  <cp:lastModifiedBy>Seth T. Lirette</cp:lastModifiedBy>
  <cp:revision>50</cp:revision>
  <dcterms:created xsi:type="dcterms:W3CDTF">2013-07-02T14:05:19Z</dcterms:created>
  <dcterms:modified xsi:type="dcterms:W3CDTF">2013-07-11T20:16:20Z</dcterms:modified>
</cp:coreProperties>
</file>