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5" r:id="rId3"/>
    <p:sldId id="296" r:id="rId4"/>
    <p:sldId id="297" r:id="rId5"/>
    <p:sldId id="282" r:id="rId6"/>
    <p:sldId id="284" r:id="rId7"/>
    <p:sldId id="298" r:id="rId8"/>
  </p:sldIdLst>
  <p:sldSz cx="9144000" cy="6858000" type="screen4x3"/>
  <p:notesSz cx="6669088" cy="9928225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Prema para editar os estilos de texto do padrón global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Terceiro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50612C-635E-413A-89C8-4EC3B89B6E2A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0679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89B801-D519-433F-B375-13F42EC3FCEB}" type="slidenum">
              <a:rPr lang="es-ES_tradnl"/>
              <a:pPr eaLnBrk="1" hangingPunct="1"/>
              <a:t>1</a:t>
            </a:fld>
            <a:endParaRPr lang="es-ES_tradnl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509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778250" y="9431338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E6EE387-9FAD-42F9-8894-3AB3570D7396}" type="slidenum">
              <a:rPr lang="es-ES_tradnl" sz="1200"/>
              <a:pPr algn="r" eaLnBrk="1" hangingPunct="1"/>
              <a:t>5</a:t>
            </a:fld>
            <a:endParaRPr lang="es-ES_tradnl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5700" cy="37242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76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2488" y="744538"/>
            <a:ext cx="4965700" cy="3724275"/>
          </a:xfrm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1204" name="3 Marcador de número de diapositiva"/>
          <p:cNvSpPr txBox="1">
            <a:spLocks noGrp="1"/>
          </p:cNvSpPr>
          <p:nvPr/>
        </p:nvSpPr>
        <p:spPr bwMode="auto">
          <a:xfrm>
            <a:off x="3778250" y="9431338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38A87A9-6D6E-4FE9-B1EA-96ED68CBEFFB}" type="slidenum">
              <a:rPr lang="es-ES_tradnl" sz="1200"/>
              <a:pPr algn="r" eaLnBrk="1" hangingPunct="1"/>
              <a:t>6</a:t>
            </a:fld>
            <a:endParaRPr lang="es-ES_tradnl" sz="1200"/>
          </a:p>
        </p:txBody>
      </p:sp>
    </p:spTree>
    <p:extLst>
      <p:ext uri="{BB962C8B-B14F-4D97-AF65-F5344CB8AC3E}">
        <p14:creationId xmlns:p14="http://schemas.microsoft.com/office/powerpoint/2010/main" val="3328955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F09A7-9B0C-454E-807B-4F0447A1F8C7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7D13F-7FAD-4760-8D79-269612D43755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059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D26F7-A513-4AD3-A443-4F7CECF14C6B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8C873-F23C-4E4F-BBE0-B4A595F70083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471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7FD45-4B05-4A94-8773-7D9A4582CF88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0A724-71CF-45B9-A9BA-24A1A0B37E63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471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86D79-0A71-41F2-9D35-26322E067CAC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3317D7-3A66-46EB-A38A-7A18E9069C9F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7436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22C29-1D66-4CA6-B98C-1BF6168FF1BE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F2FD37-A231-438D-8D79-DF19CDDB0A3B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6461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48C6E-AEA2-410D-A321-207C8158AC70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A0535D-3559-4786-AEE1-6DD54D1B6008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15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FFCFA5-28BA-4B4A-9B41-ACDB692230A8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90D63-82FE-4C6D-8225-3F27AA4BB3A3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5723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AF3BCC-C991-4426-AC1A-DA535AA90459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85D8B-8ABB-4697-A1D4-AB4CD6392C01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845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AC334D-201D-4B9B-AB29-DE8D92E70EEA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5DED2-C11E-4EAA-A757-847910E567EF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41180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84478-3543-4078-898F-B3FCB02FDCF5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2DE4C-BB17-4678-8E9A-574D391F4F47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9851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10613-0ABB-4518-8ADC-D24658A58D9C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4AF95-1B34-4EA8-BA62-F25C0EA7111E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10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Prema para editar o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Prema para editar os estilos de texto do padrón global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Terceiro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B90B2A6-DE5F-4428-AB7A-F043D7909A8C}" type="datetime1">
              <a:rPr lang="es-ES"/>
              <a:pPr/>
              <a:t>18/07/2013</a:t>
            </a:fld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F30241-0DBC-4D30-8EB4-F5069969E93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6.wmf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png"/><Relationship Id="rId5" Type="http://schemas.openxmlformats.org/officeDocument/2006/relationships/image" Target="../media/image15.wmf"/><Relationship Id="rId10" Type="http://schemas.openxmlformats.org/officeDocument/2006/relationships/image" Target="../media/image18.png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BEEF629-CCB0-44F8-9434-EB70F4FF3723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98884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/>
              <a:t> 'POVTIME': </a:t>
            </a:r>
            <a:br>
              <a:rPr lang="en-US" b="1" smtClean="0"/>
            </a:br>
            <a:r>
              <a:rPr lang="en-US" b="1" smtClean="0"/>
              <a:t>module to compute aggregate intertemporal poverty measures</a:t>
            </a:r>
            <a:endParaRPr lang="es-ES_tradnl" b="1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869160"/>
            <a:ext cx="6400800" cy="82262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1800" b="1" smtClean="0"/>
              <a:t>Carlos Gradín</a:t>
            </a:r>
            <a:endParaRPr lang="es-ES" sz="1800" i="1" smtClean="0"/>
          </a:p>
          <a:p>
            <a:pPr eaLnBrk="1" hangingPunct="1">
              <a:lnSpc>
                <a:spcPct val="80000"/>
              </a:lnSpc>
            </a:pPr>
            <a:r>
              <a:rPr lang="es-ES" sz="1800" i="1" smtClean="0"/>
              <a:t>Universidade de Vigo</a:t>
            </a:r>
            <a:endParaRPr lang="es-ES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Description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smtClean="0">
                <a:solidFill>
                  <a:srgbClr val="C00000"/>
                </a:solidFill>
              </a:rPr>
              <a:t>‘povtime’ </a:t>
            </a:r>
            <a:r>
              <a:rPr lang="en-US" sz="2000" smtClean="0"/>
              <a:t>computes aggregate intertemporal poverty measures (poverty accounting for time) in a balanced panel of individuals. </a:t>
            </a:r>
          </a:p>
          <a:p>
            <a:r>
              <a:rPr lang="en-US" sz="2000" smtClean="0"/>
              <a:t>The program computes the family of </a:t>
            </a:r>
            <a:r>
              <a:rPr lang="en-US" sz="2000" b="1" smtClean="0">
                <a:solidFill>
                  <a:srgbClr val="C00000"/>
                </a:solidFill>
              </a:rPr>
              <a:t>FGT-type intertemporal poverty measures </a:t>
            </a:r>
            <a:r>
              <a:rPr lang="en-US" sz="2000" smtClean="0"/>
              <a:t>proposed in:</a:t>
            </a:r>
          </a:p>
          <a:p>
            <a:pPr lvl="1"/>
            <a:r>
              <a:rPr lang="en-US" sz="2000" smtClean="0"/>
              <a:t>Gradin, Del Rio, and Canto ("</a:t>
            </a:r>
            <a:r>
              <a:rPr lang="en-US" sz="2000" b="1" smtClean="0"/>
              <a:t>Measuring Poverty Accounting for Time</a:t>
            </a:r>
            <a:r>
              <a:rPr lang="en-US" sz="2000" smtClean="0"/>
              <a:t>", Review of Income and Wealth, 58(2): 330-354, 2012). </a:t>
            </a:r>
          </a:p>
          <a:p>
            <a:r>
              <a:rPr lang="en-US" sz="2000" smtClean="0"/>
              <a:t>Other  measures that can be interpreted as particular cases of this general family:</a:t>
            </a:r>
          </a:p>
          <a:p>
            <a:pPr lvl="1"/>
            <a:r>
              <a:rPr lang="en-US" sz="2000" smtClean="0"/>
              <a:t>Foster (“</a:t>
            </a:r>
            <a:r>
              <a:rPr lang="en-US" sz="2000" b="1" smtClean="0"/>
              <a:t>A Class of Chronic Poverty Measures</a:t>
            </a:r>
            <a:r>
              <a:rPr lang="en-US" sz="2000" smtClean="0"/>
              <a:t>” in Poverty Dynamics: Interdisciplinary Perspectives, OUP, 2009) and </a:t>
            </a:r>
          </a:p>
          <a:p>
            <a:pPr lvl="1"/>
            <a:r>
              <a:rPr lang="en-US" sz="2000" smtClean="0"/>
              <a:t>Bossert, D'Ambrosio and Chakravarty ("</a:t>
            </a:r>
            <a:r>
              <a:rPr lang="en-US" sz="2000" b="1" smtClean="0"/>
              <a:t>Poverty and Time</a:t>
            </a:r>
            <a:r>
              <a:rPr lang="en-US" sz="2000" smtClean="0"/>
              <a:t>", Journal of Economic Inequality, 2012.</a:t>
            </a:r>
            <a:endParaRPr lang="es-ES" sz="200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17D7-3A66-46EB-A38A-7A18E9069C9F}" type="slidenum">
              <a:rPr lang="es-ES_tradnl" smtClean="0"/>
              <a:pPr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040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Measuring poverty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Poverty in a cross-section of individuals</a:t>
            </a:r>
          </a:p>
          <a:p>
            <a:pPr lvl="2"/>
            <a:r>
              <a:rPr lang="es-ES_tradnl" b="1" smtClean="0"/>
              <a:t>y=</a:t>
            </a:r>
            <a:r>
              <a:rPr lang="es-ES_tradnl" smtClean="0"/>
              <a:t>(</a:t>
            </a:r>
            <a:r>
              <a:rPr lang="es-ES_tradnl" i="1" smtClean="0"/>
              <a:t>y</a:t>
            </a:r>
            <a:r>
              <a:rPr lang="es-ES_tradnl" i="1" baseline="-25000" smtClean="0"/>
              <a:t>1</a:t>
            </a:r>
            <a:r>
              <a:rPr lang="es-ES_tradnl" i="1" smtClean="0"/>
              <a:t>, y</a:t>
            </a:r>
            <a:r>
              <a:rPr lang="es-ES_tradnl" i="1" baseline="-25000" smtClean="0"/>
              <a:t>2</a:t>
            </a:r>
            <a:r>
              <a:rPr lang="es-ES_tradnl" i="1" smtClean="0"/>
              <a:t>, ... , y</a:t>
            </a:r>
            <a:r>
              <a:rPr lang="es-ES_tradnl" i="1" baseline="-25000" smtClean="0"/>
              <a:t>q</a:t>
            </a:r>
            <a:r>
              <a:rPr lang="es-ES_tradnl" i="1" smtClean="0"/>
              <a:t> , y</a:t>
            </a:r>
            <a:r>
              <a:rPr lang="es-ES_tradnl" i="1" baseline="-25000" smtClean="0"/>
              <a:t>q+1</a:t>
            </a:r>
            <a:r>
              <a:rPr lang="es-ES_tradnl" i="1" smtClean="0"/>
              <a:t>, ... , y</a:t>
            </a:r>
            <a:r>
              <a:rPr lang="es-ES_tradnl" i="1" baseline="-25000" smtClean="0"/>
              <a:t>N</a:t>
            </a:r>
            <a:r>
              <a:rPr lang="es-ES_tradnl" smtClean="0"/>
              <a:t>)</a:t>
            </a:r>
          </a:p>
          <a:p>
            <a:pPr lvl="2"/>
            <a:endParaRPr lang="es-ES_tradnl" smtClean="0"/>
          </a:p>
          <a:p>
            <a:pPr lvl="2"/>
            <a:r>
              <a:rPr lang="es-ES_tradnl" smtClean="0"/>
              <a:t>Poverty index: P(</a:t>
            </a:r>
            <a:r>
              <a:rPr lang="es-ES_tradnl" b="1" smtClean="0"/>
              <a:t>y</a:t>
            </a:r>
            <a:r>
              <a:rPr lang="es-ES_tradnl" smtClean="0"/>
              <a:t>; z)</a:t>
            </a:r>
          </a:p>
          <a:p>
            <a:pPr lvl="2"/>
            <a:endParaRPr lang="es-ES_tradnl"/>
          </a:p>
          <a:p>
            <a:pPr lvl="2"/>
            <a:endParaRPr lang="es-ES_tradnl" smtClean="0"/>
          </a:p>
          <a:p>
            <a:pPr lvl="2"/>
            <a:endParaRPr lang="es-ES_tradnl"/>
          </a:p>
          <a:p>
            <a:pPr lvl="2"/>
            <a:endParaRPr lang="es-ES_tradnl" smtClean="0"/>
          </a:p>
          <a:p>
            <a:pPr lvl="2"/>
            <a:endParaRPr lang="es-ES" smtClean="0"/>
          </a:p>
          <a:p>
            <a:pPr lvl="2"/>
            <a:r>
              <a:rPr lang="es-ES" smtClean="0">
                <a:solidFill>
                  <a:srgbClr val="C00000"/>
                </a:solidFill>
              </a:rPr>
              <a:t>Stata modules: povdeco, apoverty, sepov</a:t>
            </a:r>
          </a:p>
          <a:p>
            <a:pPr lvl="2"/>
            <a:endParaRPr lang="es-ES_tradnl" smtClean="0"/>
          </a:p>
          <a:p>
            <a:pPr marL="914400" lvl="2" indent="0">
              <a:buNone/>
            </a:pPr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17D7-3A66-46EB-A38A-7A18E9069C9F}" type="slidenum">
              <a:rPr lang="es-ES_tradnl" smtClean="0"/>
              <a:pPr/>
              <a:t>3</a:t>
            </a:fld>
            <a:endParaRPr lang="es-ES_trad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411760" y="2708920"/>
            <a:ext cx="1208088" cy="406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1600" smtClean="0"/>
              <a:t>Poor</a:t>
            </a:r>
            <a:endParaRPr lang="es-ES" sz="160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443414" y="2708920"/>
            <a:ext cx="1736725" cy="301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1600" smtClean="0"/>
              <a:t>Non poor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657599" y="2708920"/>
            <a:ext cx="342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1600"/>
              <a:t>z</a:t>
            </a:r>
          </a:p>
        </p:txBody>
      </p:sp>
      <p:sp>
        <p:nvSpPr>
          <p:cNvPr id="10" name="AutoShape 12"/>
          <p:cNvSpPr>
            <a:spLocks/>
          </p:cNvSpPr>
          <p:nvPr/>
        </p:nvSpPr>
        <p:spPr bwMode="auto">
          <a:xfrm rot="16200000">
            <a:off x="2909815" y="1944661"/>
            <a:ext cx="162718" cy="1590875"/>
          </a:xfrm>
          <a:prstGeom prst="leftBrace">
            <a:avLst>
              <a:gd name="adj1" fmla="val 66146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sp>
        <p:nvSpPr>
          <p:cNvPr id="12" name="AutoShape 12"/>
          <p:cNvSpPr>
            <a:spLocks/>
          </p:cNvSpPr>
          <p:nvPr/>
        </p:nvSpPr>
        <p:spPr bwMode="auto">
          <a:xfrm rot="16200000">
            <a:off x="4703218" y="1944661"/>
            <a:ext cx="162718" cy="1590875"/>
          </a:xfrm>
          <a:prstGeom prst="leftBrace">
            <a:avLst>
              <a:gd name="adj1" fmla="val 66146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/>
          </a:p>
        </p:txBody>
      </p:sp>
      <p:cxnSp>
        <p:nvCxnSpPr>
          <p:cNvPr id="14" name="Conector recto 13"/>
          <p:cNvCxnSpPr/>
          <p:nvPr/>
        </p:nvCxnSpPr>
        <p:spPr>
          <a:xfrm>
            <a:off x="3852614" y="2276872"/>
            <a:ext cx="0" cy="54458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4488"/>
              </p:ext>
            </p:extLst>
          </p:nvPr>
        </p:nvGraphicFramePr>
        <p:xfrm>
          <a:off x="1915864" y="3483868"/>
          <a:ext cx="41465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8" name="Ecuación" r:id="rId3" imgW="2387520" imgH="469800" progId="Equation.3">
                  <p:embed/>
                </p:oleObj>
              </mc:Choice>
              <mc:Fallback>
                <p:oleObj name="Ecuación" r:id="rId3" imgW="23875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5864" y="3483868"/>
                        <a:ext cx="414655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ángulo 16"/>
          <p:cNvSpPr/>
          <p:nvPr/>
        </p:nvSpPr>
        <p:spPr>
          <a:xfrm>
            <a:off x="3294015" y="44220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s-ES_tradnl" i="1" smtClean="0">
                <a:latin typeface="Times New Roman" panose="02020603050405020304" pitchFamily="18" charset="0"/>
              </a:rPr>
              <a:t>FGT(0) = Headcount  rate (H=q/N)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_tradnl" i="1" smtClean="0">
                <a:latin typeface="Times New Roman" panose="02020603050405020304" pitchFamily="18" charset="0"/>
              </a:rPr>
              <a:t>FGT(1) = Poverty gap ratio (HI)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_tradnl" i="1" smtClean="0">
                <a:latin typeface="Times New Roman" panose="02020603050405020304" pitchFamily="18" charset="0"/>
              </a:rPr>
              <a:t>FGT(2) = Poverty severity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0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Measuring longitudinal poverty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Poverty in a (balanced) panel</a:t>
            </a:r>
          </a:p>
          <a:p>
            <a:pPr lvl="2"/>
            <a:r>
              <a:rPr lang="es-ES_tradnl" smtClean="0"/>
              <a:t>N Individuals observed T times</a:t>
            </a:r>
          </a:p>
          <a:p>
            <a:pPr lvl="2"/>
            <a:endParaRPr lang="es-ES_tradnl" smtClean="0"/>
          </a:p>
          <a:p>
            <a:pPr lvl="2"/>
            <a:endParaRPr lang="es-ES_tradnl"/>
          </a:p>
          <a:p>
            <a:pPr lvl="2"/>
            <a:endParaRPr lang="es-ES_tradnl" smtClean="0"/>
          </a:p>
          <a:p>
            <a:pPr lvl="2"/>
            <a:endParaRPr lang="es-ES_tradnl"/>
          </a:p>
          <a:p>
            <a:pPr lvl="2"/>
            <a:endParaRPr lang="es-ES_tradnl" smtClean="0"/>
          </a:p>
          <a:p>
            <a:pPr lvl="2"/>
            <a:endParaRPr lang="es-ES_tradnl" smtClean="0"/>
          </a:p>
          <a:p>
            <a:pPr lvl="2"/>
            <a:r>
              <a:rPr lang="es-ES_tradnl" smtClean="0"/>
              <a:t>Poverty index?: P(</a:t>
            </a:r>
            <a:r>
              <a:rPr lang="es-ES_tradnl" b="1" smtClean="0"/>
              <a:t>y</a:t>
            </a:r>
            <a:r>
              <a:rPr lang="es-ES_tradnl" smtClean="0"/>
              <a:t>; z)</a:t>
            </a:r>
            <a:endParaRPr lang="es-ES" smtClean="0"/>
          </a:p>
          <a:p>
            <a:pPr lvl="2"/>
            <a:r>
              <a:rPr lang="es-ES" smtClean="0">
                <a:solidFill>
                  <a:srgbClr val="C00000"/>
                </a:solidFill>
              </a:rPr>
              <a:t>Stata modules: povtime</a:t>
            </a:r>
            <a:endParaRPr lang="es-ES_tradnl" smtClean="0"/>
          </a:p>
          <a:p>
            <a:pPr marL="914400" lvl="2" indent="0">
              <a:buNone/>
            </a:pPr>
            <a:endParaRPr lang="es-ES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17D7-3A66-46EB-A38A-7A18E9069C9F}" type="slidenum">
              <a:rPr lang="es-ES_tradnl" smtClean="0"/>
              <a:pPr/>
              <a:t>4</a:t>
            </a:fld>
            <a:endParaRPr lang="es-ES_tradnl"/>
          </a:p>
        </p:txBody>
      </p:sp>
      <p:grpSp>
        <p:nvGrpSpPr>
          <p:cNvPr id="28" name="Grupo 27"/>
          <p:cNvGrpSpPr/>
          <p:nvPr/>
        </p:nvGrpSpPr>
        <p:grpSpPr>
          <a:xfrm>
            <a:off x="755576" y="2564904"/>
            <a:ext cx="3887788" cy="2322513"/>
            <a:chOff x="323850" y="765175"/>
            <a:chExt cx="3887788" cy="2322513"/>
          </a:xfrm>
        </p:grpSpPr>
        <p:graphicFrame>
          <p:nvGraphicFramePr>
            <p:cNvPr id="29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1468932"/>
                </p:ext>
              </p:extLst>
            </p:nvPr>
          </p:nvGraphicFramePr>
          <p:xfrm>
            <a:off x="323850" y="765175"/>
            <a:ext cx="3249613" cy="2322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802" r:id="rId3" imgW="1625600" imgH="1549400" progId="Equation.3">
                    <p:embed/>
                  </p:oleObj>
                </mc:Choice>
                <mc:Fallback>
                  <p:oleObj r:id="rId3" imgW="1625600" imgH="1549400" progId="Equation.3">
                    <p:embed/>
                    <p:pic>
                      <p:nvPicPr>
                        <p:cNvPr id="0" name=""/>
                        <p:cNvPicPr preferRelativeResize="0"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850" y="765175"/>
                          <a:ext cx="3249613" cy="2322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20448728"/>
                </p:ext>
              </p:extLst>
            </p:nvPr>
          </p:nvGraphicFramePr>
          <p:xfrm>
            <a:off x="3856038" y="1203325"/>
            <a:ext cx="3048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803" name="Ecuación" r:id="rId5" imgW="152280" imgH="164880" progId="Equation.3">
                    <p:embed/>
                  </p:oleObj>
                </mc:Choice>
                <mc:Fallback>
                  <p:oleObj name="Ecuación" r:id="rId5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6038" y="1203325"/>
                          <a:ext cx="304800" cy="330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Line 24"/>
            <p:cNvSpPr>
              <a:spLocks noChangeShapeType="1"/>
            </p:cNvSpPr>
            <p:nvPr/>
          </p:nvSpPr>
          <p:spPr bwMode="auto">
            <a:xfrm>
              <a:off x="3563938" y="1389063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graphicFrame>
          <p:nvGraphicFramePr>
            <p:cNvPr id="32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4170304"/>
                </p:ext>
              </p:extLst>
            </p:nvPr>
          </p:nvGraphicFramePr>
          <p:xfrm>
            <a:off x="3860800" y="795338"/>
            <a:ext cx="2794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804" name="Ecuación" r:id="rId7" imgW="139680" imgH="164880" progId="Equation.3">
                    <p:embed/>
                  </p:oleObj>
                </mc:Choice>
                <mc:Fallback>
                  <p:oleObj name="Ecuación" r:id="rId7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0800" y="795338"/>
                          <a:ext cx="279400" cy="330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Line 24"/>
            <p:cNvSpPr>
              <a:spLocks noChangeShapeType="1"/>
            </p:cNvSpPr>
            <p:nvPr/>
          </p:nvSpPr>
          <p:spPr bwMode="auto">
            <a:xfrm>
              <a:off x="3568700" y="938213"/>
              <a:ext cx="7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graphicFrame>
          <p:nvGraphicFramePr>
            <p:cNvPr id="34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4855459"/>
                </p:ext>
              </p:extLst>
            </p:nvPr>
          </p:nvGraphicFramePr>
          <p:xfrm>
            <a:off x="3856038" y="2708275"/>
            <a:ext cx="355600" cy="35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805" name="Ecuación" r:id="rId9" imgW="177480" imgH="177480" progId="Equation.3">
                    <p:embed/>
                  </p:oleObj>
                </mc:Choice>
                <mc:Fallback>
                  <p:oleObj name="Ecuación" r:id="rId9" imgW="1774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6038" y="2708275"/>
                          <a:ext cx="355600" cy="355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Line 24"/>
            <p:cNvSpPr>
              <a:spLocks noChangeShapeType="1"/>
            </p:cNvSpPr>
            <p:nvPr/>
          </p:nvSpPr>
          <p:spPr bwMode="auto">
            <a:xfrm>
              <a:off x="3582988" y="2921000"/>
              <a:ext cx="714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6" name="Rectangle 20"/>
            <p:cNvSpPr>
              <a:spLocks noChangeArrowheads="1"/>
            </p:cNvSpPr>
            <p:nvPr/>
          </p:nvSpPr>
          <p:spPr bwMode="auto">
            <a:xfrm>
              <a:off x="971550" y="1196975"/>
              <a:ext cx="2447925" cy="269875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"/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914400" y="2781300"/>
              <a:ext cx="2447925" cy="269875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"/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971550" y="836613"/>
              <a:ext cx="2447925" cy="269875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ES"/>
            </a:p>
          </p:txBody>
        </p:sp>
      </p:grpSp>
      <p:graphicFrame>
        <p:nvGraphicFramePr>
          <p:cNvPr id="3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253257"/>
              </p:ext>
            </p:extLst>
          </p:nvPr>
        </p:nvGraphicFramePr>
        <p:xfrm>
          <a:off x="5724128" y="3336728"/>
          <a:ext cx="2286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6" name="Ecuación" r:id="rId11" imgW="1143000" imgH="254000" progId="Equation.3">
                  <p:embed/>
                </p:oleObj>
              </mc:Choice>
              <mc:Fallback>
                <p:oleObj name="Ecuación" r:id="rId11" imgW="11430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3336728"/>
                        <a:ext cx="2286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Line 20"/>
          <p:cNvSpPr>
            <a:spLocks noChangeShapeType="1"/>
          </p:cNvSpPr>
          <p:nvPr/>
        </p:nvSpPr>
        <p:spPr bwMode="auto">
          <a:xfrm>
            <a:off x="5076428" y="3552628"/>
            <a:ext cx="576263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graphicFrame>
        <p:nvGraphicFramePr>
          <p:cNvPr id="4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870248"/>
              </p:ext>
            </p:extLst>
          </p:nvPr>
        </p:nvGraphicFramePr>
        <p:xfrm>
          <a:off x="4987888" y="4863604"/>
          <a:ext cx="3354387" cy="125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7" r:id="rId13" imgW="2247900" imgH="838200" progId="Equation.3">
                  <p:embed/>
                </p:oleObj>
              </mc:Choice>
              <mc:Fallback>
                <p:oleObj r:id="rId13" imgW="22479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7888" y="4863604"/>
                        <a:ext cx="3354387" cy="1255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47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45337A64-7EFB-4CB3-9561-E4402CCE3DA3}" type="slidenum">
              <a:rPr lang="es-ES_tradnl"/>
              <a:pPr/>
              <a:t>5</a:t>
            </a:fld>
            <a:endParaRPr lang="es-ES_tradnl"/>
          </a:p>
        </p:txBody>
      </p:sp>
      <p:graphicFrame>
        <p:nvGraphicFramePr>
          <p:cNvPr id="4608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252484"/>
              </p:ext>
            </p:extLst>
          </p:nvPr>
        </p:nvGraphicFramePr>
        <p:xfrm>
          <a:off x="899592" y="3772353"/>
          <a:ext cx="15875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4" r:id="rId4" imgW="1066800" imgH="228600" progId="Equation.3">
                  <p:embed/>
                </p:oleObj>
              </mc:Choice>
              <mc:Fallback>
                <p:oleObj r:id="rId4" imgW="1066800" imgH="228600" progId="Equation.3">
                  <p:embed/>
                  <p:pic>
                    <p:nvPicPr>
                      <p:cNvPr id="0" name="Object 1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772353"/>
                        <a:ext cx="15875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7" name="Rectangle 15"/>
          <p:cNvSpPr>
            <a:spLocks noChangeArrowheads="1"/>
          </p:cNvSpPr>
          <p:nvPr/>
        </p:nvSpPr>
        <p:spPr bwMode="auto">
          <a:xfrm>
            <a:off x="611758" y="887325"/>
            <a:ext cx="66242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28675" indent="-3714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85875" indent="-3714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3075" indent="-3714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0275" indent="-3714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75" indent="-371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4675" indent="-371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71875" indent="-371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9075" indent="-371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hlink"/>
                </a:solidFill>
              </a:rPr>
              <a:t>i)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summarize the complete </a:t>
            </a:r>
            <a:r>
              <a:rPr lang="en-US" smtClean="0"/>
              <a:t>individual information </a:t>
            </a:r>
            <a:r>
              <a:rPr lang="en-US"/>
              <a:t>in time </a:t>
            </a:r>
          </a:p>
          <a:p>
            <a:pPr eaLnBrk="1" hangingPunct="1"/>
            <a:r>
              <a:rPr lang="en-US" b="1">
                <a:solidFill>
                  <a:srgbClr val="C00000"/>
                </a:solidFill>
              </a:rPr>
              <a:t>individual intertemporal poverty index</a:t>
            </a:r>
            <a:endParaRPr lang="es-ES_tradnl" b="1">
              <a:solidFill>
                <a:srgbClr val="C00000"/>
              </a:solidFill>
            </a:endParaRPr>
          </a:p>
        </p:txBody>
      </p:sp>
      <p:sp>
        <p:nvSpPr>
          <p:cNvPr id="46088" name="Rectangle 16"/>
          <p:cNvSpPr>
            <a:spLocks noChangeArrowheads="1"/>
          </p:cNvSpPr>
          <p:nvPr/>
        </p:nvSpPr>
        <p:spPr bwMode="auto">
          <a:xfrm>
            <a:off x="611758" y="3060948"/>
            <a:ext cx="824736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1">
                <a:solidFill>
                  <a:schemeClr val="hlink"/>
                </a:solidFill>
              </a:rPr>
              <a:t>ii)</a:t>
            </a:r>
            <a:r>
              <a:rPr lang="en-US"/>
              <a:t> then construct an </a:t>
            </a:r>
            <a:r>
              <a:rPr lang="en-US" b="1">
                <a:solidFill>
                  <a:srgbClr val="C00000"/>
                </a:solidFill>
              </a:rPr>
              <a:t>aggregate poverty </a:t>
            </a:r>
            <a:r>
              <a:rPr lang="en-US" b="1" smtClean="0">
                <a:solidFill>
                  <a:srgbClr val="C00000"/>
                </a:solidFill>
              </a:rPr>
              <a:t>index </a:t>
            </a:r>
            <a:r>
              <a:rPr lang="en-US" smtClean="0"/>
              <a:t>that </a:t>
            </a:r>
            <a:r>
              <a:rPr lang="en-US"/>
              <a:t>takes into account a social preference </a:t>
            </a:r>
            <a:r>
              <a:rPr lang="en-US" smtClean="0"/>
              <a:t>for </a:t>
            </a:r>
            <a:r>
              <a:rPr lang="en-US"/>
              <a:t>equality among individuals 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46090" name="AutoShape 21"/>
          <p:cNvSpPr>
            <a:spLocks noChangeArrowheads="1"/>
          </p:cNvSpPr>
          <p:nvPr/>
        </p:nvSpPr>
        <p:spPr bwMode="auto">
          <a:xfrm>
            <a:off x="3777828" y="2485082"/>
            <a:ext cx="340941" cy="323063"/>
          </a:xfrm>
          <a:prstGeom prst="downArrow">
            <a:avLst>
              <a:gd name="adj1" fmla="val 50000"/>
              <a:gd name="adj2" fmla="val 439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/>
          </a:p>
        </p:txBody>
      </p:sp>
      <p:sp>
        <p:nvSpPr>
          <p:cNvPr id="3" name="Flecha derecha 2"/>
          <p:cNvSpPr/>
          <p:nvPr/>
        </p:nvSpPr>
        <p:spPr>
          <a:xfrm>
            <a:off x="3469753" y="4535409"/>
            <a:ext cx="43207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3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935697"/>
              </p:ext>
            </p:extLst>
          </p:nvPr>
        </p:nvGraphicFramePr>
        <p:xfrm>
          <a:off x="785813" y="1846907"/>
          <a:ext cx="263048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5" r:id="rId6" imgW="1320227" imgH="393529" progId="Equation.3">
                  <p:embed/>
                </p:oleObj>
              </mc:Choice>
              <mc:Fallback>
                <p:oleObj r:id="rId6" imgW="132022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1846907"/>
                        <a:ext cx="2630487" cy="7874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CC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200836"/>
              </p:ext>
            </p:extLst>
          </p:nvPr>
        </p:nvGraphicFramePr>
        <p:xfrm>
          <a:off x="4211638" y="1908820"/>
          <a:ext cx="122078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6" r:id="rId8" imgW="698500" imgH="457200" progId="Equation.3">
                  <p:embed/>
                </p:oleObj>
              </mc:Choice>
              <mc:Fallback>
                <p:oleObj r:id="rId8" imgW="698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1908820"/>
                        <a:ext cx="1220787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040740"/>
              </p:ext>
            </p:extLst>
          </p:nvPr>
        </p:nvGraphicFramePr>
        <p:xfrm>
          <a:off x="6443663" y="2180282"/>
          <a:ext cx="5905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7" name="Ecuación" r:id="rId10" imgW="393529" imgH="203112" progId="Equation.3">
                  <p:embed/>
                </p:oleObj>
              </mc:Choice>
              <mc:Fallback>
                <p:oleObj name="Ecuación" r:id="rId10" imgW="39352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2180282"/>
                        <a:ext cx="59055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672540"/>
              </p:ext>
            </p:extLst>
          </p:nvPr>
        </p:nvGraphicFramePr>
        <p:xfrm>
          <a:off x="5724525" y="2124720"/>
          <a:ext cx="5334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8" r:id="rId12" imgW="355292" imgH="203024" progId="Equation.3">
                  <p:embed/>
                </p:oleObj>
              </mc:Choice>
              <mc:Fallback>
                <p:oleObj r:id="rId12" imgW="355292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2124720"/>
                        <a:ext cx="5334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6723959"/>
              </p:ext>
            </p:extLst>
          </p:nvPr>
        </p:nvGraphicFramePr>
        <p:xfrm>
          <a:off x="631527" y="4581128"/>
          <a:ext cx="2286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9" r:id="rId14" imgW="1524000" imgH="609600" progId="Equation.3">
                  <p:embed/>
                </p:oleObj>
              </mc:Choice>
              <mc:Fallback>
                <p:oleObj r:id="rId14" imgW="15240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527" y="4581128"/>
                        <a:ext cx="2286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530797"/>
              </p:ext>
            </p:extLst>
          </p:nvPr>
        </p:nvGraphicFramePr>
        <p:xfrm>
          <a:off x="4360665" y="4129935"/>
          <a:ext cx="236378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10" r:id="rId16" imgW="1180588" imgH="393529" progId="Equation.3">
                  <p:embed/>
                </p:oleObj>
              </mc:Choice>
              <mc:Fallback>
                <p:oleObj r:id="rId16" imgW="118058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0665" y="4129935"/>
                        <a:ext cx="2363787" cy="7874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CC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64C671F1-8CFF-4286-AD20-A50464125EF5}" type="slidenum">
              <a:rPr lang="es-ES_tradnl"/>
              <a:pPr/>
              <a:t>6</a:t>
            </a:fld>
            <a:endParaRPr lang="es-ES_tradnl"/>
          </a:p>
        </p:txBody>
      </p:sp>
      <p:graphicFrame>
        <p:nvGraphicFramePr>
          <p:cNvPr id="50192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149473"/>
              </p:ext>
            </p:extLst>
          </p:nvPr>
        </p:nvGraphicFramePr>
        <p:xfrm>
          <a:off x="7584529" y="3362240"/>
          <a:ext cx="533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1" name="Ecuación" r:id="rId4" imgW="266400" imgH="152280" progId="Equation.3">
                  <p:embed/>
                </p:oleObj>
              </mc:Choice>
              <mc:Fallback>
                <p:oleObj name="Ecuación" r:id="rId4" imgW="266400" imgH="1522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4529" y="3362240"/>
                        <a:ext cx="5334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060040"/>
              </p:ext>
            </p:extLst>
          </p:nvPr>
        </p:nvGraphicFramePr>
        <p:xfrm>
          <a:off x="7613104" y="3667040"/>
          <a:ext cx="685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2" name="Ecuación" r:id="rId6" imgW="342751" imgH="152334" progId="Equation.3">
                  <p:embed/>
                </p:oleObj>
              </mc:Choice>
              <mc:Fallback>
                <p:oleObj name="Ecuación" r:id="rId6" imgW="342751" imgH="152334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3104" y="3667040"/>
                        <a:ext cx="6858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9 Rectángulo"/>
          <p:cNvSpPr>
            <a:spLocks noChangeArrowheads="1"/>
          </p:cNvSpPr>
          <p:nvPr/>
        </p:nvSpPr>
        <p:spPr bwMode="auto">
          <a:xfrm>
            <a:off x="900113" y="767314"/>
            <a:ext cx="431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smtClean="0">
                <a:solidFill>
                  <a:schemeClr val="hlink"/>
                </a:solidFill>
              </a:rPr>
              <a:t>Gradín, Cantó and del Río (RIW, 2012)</a:t>
            </a:r>
            <a:endParaRPr lang="es-ES" b="1">
              <a:solidFill>
                <a:schemeClr val="hlink"/>
              </a:solidFill>
            </a:endParaRPr>
          </a:p>
        </p:txBody>
      </p:sp>
      <p:graphicFrame>
        <p:nvGraphicFramePr>
          <p:cNvPr id="20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868811"/>
              </p:ext>
            </p:extLst>
          </p:nvPr>
        </p:nvGraphicFramePr>
        <p:xfrm>
          <a:off x="1094457" y="1268760"/>
          <a:ext cx="5243512" cy="190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3" r:id="rId8" imgW="3022600" imgH="1092200" progId="Equation.3">
                  <p:embed/>
                </p:oleObj>
              </mc:Choice>
              <mc:Fallback>
                <p:oleObj r:id="rId8" imgW="3022600" imgH="109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4457" y="1268760"/>
                        <a:ext cx="5243512" cy="19065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33C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23 Flecha derecha"/>
          <p:cNvSpPr/>
          <p:nvPr/>
        </p:nvSpPr>
        <p:spPr>
          <a:xfrm>
            <a:off x="237207" y="2054573"/>
            <a:ext cx="714375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4255169" y="3454475"/>
            <a:ext cx="36291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600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en-US" sz="1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satisfies all </a:t>
            </a:r>
            <a:r>
              <a:rPr lang="en-US" sz="16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desirable properties </a:t>
            </a:r>
            <a:r>
              <a:rPr lang="en-US" sz="1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3 Rectángulo"/>
          <p:cNvSpPr>
            <a:spLocks noChangeArrowheads="1"/>
          </p:cNvSpPr>
          <p:nvPr/>
        </p:nvSpPr>
        <p:spPr bwMode="auto">
          <a:xfrm>
            <a:off x="900113" y="4114647"/>
            <a:ext cx="22195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hlink"/>
                </a:solidFill>
              </a:rPr>
              <a:t>Foster </a:t>
            </a:r>
            <a:r>
              <a:rPr lang="en-US" b="1" smtClean="0">
                <a:solidFill>
                  <a:schemeClr val="hlink"/>
                </a:solidFill>
              </a:rPr>
              <a:t>(OUP </a:t>
            </a:r>
            <a:r>
              <a:rPr lang="en-US" b="1">
                <a:solidFill>
                  <a:schemeClr val="hlink"/>
                </a:solidFill>
              </a:rPr>
              <a:t>2009)</a:t>
            </a:r>
            <a:endParaRPr lang="es-ES" b="1">
              <a:solidFill>
                <a:schemeClr val="hlink"/>
              </a:solidFill>
            </a:endParaRPr>
          </a:p>
        </p:txBody>
      </p:sp>
      <p:sp>
        <p:nvSpPr>
          <p:cNvPr id="25" name="9 Rectángulo"/>
          <p:cNvSpPr>
            <a:spLocks noChangeArrowheads="1"/>
          </p:cNvSpPr>
          <p:nvPr/>
        </p:nvSpPr>
        <p:spPr bwMode="auto">
          <a:xfrm>
            <a:off x="900113" y="5169095"/>
            <a:ext cx="5801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smtClean="0">
                <a:solidFill>
                  <a:schemeClr val="hlink"/>
                </a:solidFill>
              </a:rPr>
              <a:t>Bossert, D’Ambrosio and Chakravarty (JOEI 2012) </a:t>
            </a:r>
            <a:endParaRPr lang="es-ES" b="1">
              <a:solidFill>
                <a:schemeClr val="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1603046" y="4641871"/>
                <a:ext cx="22070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s-ES" i="0">
                          <a:latin typeface="Cambria Math" panose="02040503050406030204" pitchFamily="18" charset="0"/>
                        </a:rPr>
                        <m:t>=0; 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s-ES" i="0">
                          <a:latin typeface="Cambria Math" panose="02040503050406030204" pitchFamily="18" charset="0"/>
                        </a:rPr>
                        <m:t>=1;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s-ES" i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046" y="4641871"/>
                <a:ext cx="220701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1603046" y="5742209"/>
                <a:ext cx="22070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s-E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s-ES" i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s-ES" i="0">
                          <a:latin typeface="Cambria Math" panose="02040503050406030204" pitchFamily="18" charset="0"/>
                        </a:rPr>
                        <m:t>=1;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s-ES" i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046" y="5742209"/>
                <a:ext cx="2207014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ángulo 29"/>
              <p:cNvSpPr/>
              <p:nvPr/>
            </p:nvSpPr>
            <p:spPr>
              <a:xfrm>
                <a:off x="1558472" y="3454658"/>
                <a:ext cx="22070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s-E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ES" i="0">
                          <a:latin typeface="Cambria Math" panose="02040503050406030204" pitchFamily="18" charset="0"/>
                        </a:rPr>
                        <m:t>0; 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s-E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ES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s-ES" i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30" name="Rectángulo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472" y="3454658"/>
                <a:ext cx="2207014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Advantages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code that allows for measuring </a:t>
            </a:r>
            <a:r>
              <a:rPr lang="en-US" sz="2000" dirty="0" err="1" smtClean="0"/>
              <a:t>agggregate</a:t>
            </a:r>
            <a:r>
              <a:rPr lang="en-US" sz="2000" dirty="0" smtClean="0"/>
              <a:t> poverty in a panel </a:t>
            </a:r>
          </a:p>
          <a:p>
            <a:pPr lvl="1"/>
            <a:r>
              <a:rPr lang="en-US" sz="1800" dirty="0" smtClean="0"/>
              <a:t>complementing existing codes for measuring poverty in a cross-section</a:t>
            </a:r>
          </a:p>
          <a:p>
            <a:pPr lvl="1"/>
            <a:r>
              <a:rPr lang="en-US" sz="1800" dirty="0" smtClean="0"/>
              <a:t>following various measures recently proposed in the literature,</a:t>
            </a:r>
          </a:p>
          <a:p>
            <a:pPr lvl="1"/>
            <a:r>
              <a:rPr lang="en-US" sz="1800" dirty="0" smtClean="0"/>
              <a:t>in a way consistent with how poverty is measured in a cross-section.</a:t>
            </a:r>
          </a:p>
          <a:p>
            <a:r>
              <a:rPr lang="en-US" sz="2000" dirty="0" smtClean="0"/>
              <a:t>Easy to undertake in-depth analysis</a:t>
            </a:r>
          </a:p>
          <a:p>
            <a:pPr lvl="1"/>
            <a:r>
              <a:rPr lang="en-US" sz="1800" dirty="0" smtClean="0"/>
              <a:t>robustness (dominance analysis),</a:t>
            </a:r>
          </a:p>
          <a:p>
            <a:pPr lvl="1"/>
            <a:r>
              <a:rPr lang="en-US" sz="1800" dirty="0" smtClean="0"/>
              <a:t>decomposition into components (incidence, intensity, inequality), </a:t>
            </a:r>
          </a:p>
          <a:p>
            <a:pPr lvl="1"/>
            <a:r>
              <a:rPr lang="en-US" sz="1800" dirty="0" smtClean="0"/>
              <a:t>analysis of the distribution of individual </a:t>
            </a:r>
            <a:r>
              <a:rPr lang="en-US" sz="1800" smtClean="0"/>
              <a:t>poverty indices, </a:t>
            </a:r>
            <a:r>
              <a:rPr lang="en-US" sz="1800" dirty="0" smtClean="0"/>
              <a:t>etc.</a:t>
            </a:r>
          </a:p>
          <a:p>
            <a:r>
              <a:rPr lang="en-US" sz="2000" dirty="0" smtClean="0"/>
              <a:t>Easy to obtain inference using bootstrapping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17D7-3A66-46EB-A38A-7A18E9069C9F}" type="slidenum">
              <a:rPr lang="es-ES_tradnl" smtClean="0"/>
              <a:pPr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1668153"/>
      </p:ext>
    </p:extLst>
  </p:cSld>
  <p:clrMapOvr>
    <a:masterClrMapping/>
  </p:clrMapOvr>
</p:sld>
</file>

<file path=ppt/theme/theme1.xml><?xml version="1.0" encoding="utf-8"?>
<a:theme xmlns:a="http://schemas.openxmlformats.org/drawingml/2006/main" name="Deseño de presentación predefinido">
  <a:themeElements>
    <a:clrScheme name="Deseño de presentación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eño de presentación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eño de presentación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eño de presentación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eño de presentación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eño de presentación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eño de presentación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eño de presentación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eño de presentación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eño de presentación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eño de presentación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eño de presentación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eño de presentación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eño de presentación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398</Words>
  <Application>Microsoft Office PowerPoint</Application>
  <PresentationFormat>Presentación en pantalla (4:3)</PresentationFormat>
  <Paragraphs>69</Paragraphs>
  <Slides>7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Wingdings</vt:lpstr>
      <vt:lpstr>Deseño de presentación predefinido</vt:lpstr>
      <vt:lpstr>Ecuación</vt:lpstr>
      <vt:lpstr>Microsoft Editor de ecuaciones 3.0</vt:lpstr>
      <vt:lpstr> 'POVTIME':  module to compute aggregate intertemporal poverty measures</vt:lpstr>
      <vt:lpstr>Description</vt:lpstr>
      <vt:lpstr>Measuring poverty</vt:lpstr>
      <vt:lpstr>Measuring longitudinal poverty</vt:lpstr>
      <vt:lpstr>Presentación de PowerPoint</vt:lpstr>
      <vt:lpstr>Presentación de PowerPoint</vt:lpstr>
      <vt:lpstr>Advantages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poverty accounting for time</dc:title>
  <dc:creator>usuario</dc:creator>
  <cp:lastModifiedBy>Carlos Gradín</cp:lastModifiedBy>
  <cp:revision>98</cp:revision>
  <dcterms:created xsi:type="dcterms:W3CDTF">2010-05-24T11:10:22Z</dcterms:created>
  <dcterms:modified xsi:type="dcterms:W3CDTF">2013-07-17T22:21:09Z</dcterms:modified>
</cp:coreProperties>
</file>