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80" r:id="rId9"/>
    <p:sldId id="281" r:id="rId10"/>
    <p:sldId id="282" r:id="rId11"/>
    <p:sldId id="264" r:id="rId12"/>
    <p:sldId id="269" r:id="rId13"/>
    <p:sldId id="270" r:id="rId14"/>
    <p:sldId id="271" r:id="rId15"/>
    <p:sldId id="283" r:id="rId16"/>
    <p:sldId id="263" r:id="rId17"/>
    <p:sldId id="265" r:id="rId18"/>
    <p:sldId id="272" r:id="rId19"/>
    <p:sldId id="277" r:id="rId20"/>
    <p:sldId id="284" r:id="rId21"/>
    <p:sldId id="262" r:id="rId22"/>
    <p:sldId id="285" r:id="rId23"/>
    <p:sldId id="266" r:id="rId24"/>
    <p:sldId id="273" r:id="rId25"/>
    <p:sldId id="286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69064-D504-4FB6-BB21-DC2652B897F5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F6166-29E9-41F5-BDA9-D98AF64BB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21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F6166-29E9-41F5-BDA9-D98AF64BBD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F7CD-7371-48A3-960E-B5856101E34B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4B668-0919-4F17-88EE-A5E3160BE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Correctly modeling CD4 cell count in Cox regression analysis of HIV-positive patients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Allison Dunning, M.S.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Biostatistician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Weill Cornell Medical College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50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Covariates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Fixed Covariates is a term used to represent variables that stay constant, or do not change, during the study period.</a:t>
            </a:r>
          </a:p>
          <a:p>
            <a:r>
              <a:rPr lang="en-US" dirty="0" smtClean="0"/>
              <a:t>These are typically things like patient gender, race/ethnicity, risk factors such as diabetes or hypertension, etc.</a:t>
            </a:r>
          </a:p>
          <a:p>
            <a:r>
              <a:rPr lang="en-US" dirty="0" smtClean="0"/>
              <a:t>We as researchers must develop a method to analyze time to event data while including both these fixed covariate and time-dependent 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08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STATA </a:t>
            </a:r>
            <a:r>
              <a:rPr lang="en-US" dirty="0"/>
              <a:t>12.0 was used to perform two </a:t>
            </a:r>
            <a:r>
              <a:rPr lang="en-US" dirty="0" smtClean="0"/>
              <a:t>Cox </a:t>
            </a:r>
            <a:r>
              <a:rPr lang="en-US" dirty="0"/>
              <a:t>regression models to analyze the effect of ART start time on TFTB.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model included baseline CD4 cell count only as a predictor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the second model treated CD4 cell count as a time-varying predictor. </a:t>
            </a:r>
            <a:endParaRPr lang="en-US" dirty="0" smtClean="0"/>
          </a:p>
          <a:p>
            <a:r>
              <a:rPr lang="en-US" dirty="0" smtClean="0"/>
              <a:t>Both models were adjusted for history of TB diagnosis prior to clinical trial and baseline BMI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16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</a:t>
            </a:r>
            <a:r>
              <a:rPr lang="en-US" dirty="0" smtClean="0"/>
              <a:t>Cox Proportional </a:t>
            </a:r>
            <a:r>
              <a:rPr lang="en-US" dirty="0" smtClean="0"/>
              <a:t>Hazards Model:</a:t>
            </a:r>
          </a:p>
          <a:p>
            <a:pPr lvl="1"/>
            <a:r>
              <a:rPr lang="en-US" dirty="0" smtClean="0"/>
              <a:t>Log[h</a:t>
            </a:r>
            <a:r>
              <a:rPr lang="en-US" baseline="-25000" dirty="0" smtClean="0"/>
              <a:t>i</a:t>
            </a:r>
            <a:r>
              <a:rPr lang="en-US" dirty="0" smtClean="0"/>
              <a:t>(t)] = </a:t>
            </a:r>
            <a:r>
              <a:rPr lang="el-GR" dirty="0" smtClean="0"/>
              <a:t>α</a:t>
            </a:r>
            <a:r>
              <a:rPr lang="en-US" dirty="0" smtClean="0"/>
              <a:t>(t)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i1</a:t>
            </a:r>
            <a:r>
              <a:rPr lang="en-US" dirty="0" smtClean="0"/>
              <a:t> + … + </a:t>
            </a:r>
            <a:r>
              <a:rPr lang="el-GR" dirty="0" smtClean="0"/>
              <a:t>β</a:t>
            </a:r>
            <a:r>
              <a:rPr lang="en-US" baseline="-25000" dirty="0" err="1" smtClean="0"/>
              <a:t>k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ik</a:t>
            </a:r>
            <a:endParaRPr lang="en-US" baseline="-25000" dirty="0" smtClean="0"/>
          </a:p>
          <a:p>
            <a:pPr lvl="1"/>
            <a:r>
              <a:rPr lang="en-US" dirty="0" smtClean="0"/>
              <a:t>Where </a:t>
            </a:r>
            <a:r>
              <a:rPr lang="el-GR" dirty="0" smtClean="0"/>
              <a:t>α</a:t>
            </a:r>
            <a:r>
              <a:rPr lang="en-US" dirty="0" smtClean="0"/>
              <a:t>(t) = log [</a:t>
            </a:r>
            <a:r>
              <a:rPr lang="el-GR" dirty="0" smtClean="0"/>
              <a:t>λ</a:t>
            </a:r>
            <a:r>
              <a:rPr lang="en-US" baseline="-25000" dirty="0" smtClean="0"/>
              <a:t>0</a:t>
            </a:r>
            <a:r>
              <a:rPr lang="en-US" dirty="0" smtClean="0"/>
              <a:t>(t)]</a:t>
            </a:r>
          </a:p>
          <a:p>
            <a:r>
              <a:rPr lang="en-US" dirty="0" smtClean="0"/>
              <a:t>Proportional Hazards Model with time-varying covariate:</a:t>
            </a:r>
          </a:p>
          <a:p>
            <a:pPr lvl="1"/>
            <a:r>
              <a:rPr lang="en-US" dirty="0" smtClean="0"/>
              <a:t>Log[h</a:t>
            </a:r>
            <a:r>
              <a:rPr lang="en-US" baseline="-25000" dirty="0" smtClean="0"/>
              <a:t>i</a:t>
            </a:r>
            <a:r>
              <a:rPr lang="en-US" dirty="0" smtClean="0"/>
              <a:t>(t)] = </a:t>
            </a:r>
            <a:r>
              <a:rPr lang="el-GR" dirty="0" smtClean="0"/>
              <a:t>α</a:t>
            </a:r>
            <a:r>
              <a:rPr lang="en-US" dirty="0" smtClean="0"/>
              <a:t>(t)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i1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i2</a:t>
            </a:r>
            <a:r>
              <a:rPr lang="en-US" dirty="0" smtClean="0"/>
              <a:t>(t)</a:t>
            </a:r>
          </a:p>
          <a:p>
            <a:pPr lvl="1"/>
            <a:r>
              <a:rPr lang="en-US" dirty="0"/>
              <a:t>Where </a:t>
            </a:r>
            <a:r>
              <a:rPr lang="el-GR" dirty="0" smtClean="0"/>
              <a:t>α</a:t>
            </a:r>
            <a:r>
              <a:rPr lang="en-US" dirty="0" smtClean="0"/>
              <a:t>(t</a:t>
            </a:r>
            <a:r>
              <a:rPr lang="en-US" dirty="0"/>
              <a:t>) = log </a:t>
            </a:r>
            <a:r>
              <a:rPr lang="en-US" dirty="0" smtClean="0"/>
              <a:t>[</a:t>
            </a:r>
            <a:r>
              <a:rPr lang="el-GR" dirty="0" smtClean="0"/>
              <a:t>λ</a:t>
            </a:r>
            <a:r>
              <a:rPr lang="en-US" baseline="-25000" dirty="0" smtClean="0"/>
              <a:t>0</a:t>
            </a:r>
            <a:r>
              <a:rPr lang="en-US" dirty="0" smtClean="0"/>
              <a:t>(t)]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434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Problems we encountered:</a:t>
            </a:r>
          </a:p>
          <a:p>
            <a:r>
              <a:rPr lang="en-US" dirty="0" smtClean="0"/>
              <a:t>Missing CD4 cell count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patients missed a scheduled lab visit during the study, therefore CD4 cell count was missing for </a:t>
            </a:r>
            <a:r>
              <a:rPr lang="en-US" dirty="0" smtClean="0"/>
              <a:t>one </a:t>
            </a:r>
            <a:r>
              <a:rPr lang="en-US" dirty="0"/>
              <a:t>of the six month intervals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Multiple CD4 cell counts within a six month interval</a:t>
            </a:r>
          </a:p>
          <a:p>
            <a:pPr lvl="1"/>
            <a:r>
              <a:rPr lang="en-US" dirty="0" smtClean="0"/>
              <a:t>For various reasons, several patients visited the lab multiple times within a six month interval, therefore multiple CD4 cell counts were collected in the six month time frame.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3134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we did – Missing Data:</a:t>
            </a:r>
          </a:p>
          <a:p>
            <a:pPr lvl="1"/>
            <a:r>
              <a:rPr lang="en-US" dirty="0"/>
              <a:t>If only one interval was missing, the previous CD4 cell count was used in a carry the last forward approach</a:t>
            </a:r>
          </a:p>
          <a:p>
            <a:pPr lvl="1"/>
            <a:r>
              <a:rPr lang="en-US" dirty="0"/>
              <a:t>If at least two </a:t>
            </a:r>
            <a:r>
              <a:rPr lang="en-US" dirty="0" smtClean="0"/>
              <a:t>consecutive </a:t>
            </a:r>
            <a:r>
              <a:rPr lang="en-US" dirty="0"/>
              <a:t>intervals were missing, the patient was excluded from the study; 13 patients in total were </a:t>
            </a:r>
            <a:r>
              <a:rPr lang="en-US" dirty="0" smtClean="0"/>
              <a:t>excluded for this reason.</a:t>
            </a:r>
          </a:p>
          <a:p>
            <a:r>
              <a:rPr lang="en-US" dirty="0" smtClean="0"/>
              <a:t>What we did – Multiple Observations:</a:t>
            </a:r>
          </a:p>
          <a:p>
            <a:pPr lvl="1"/>
            <a:r>
              <a:rPr lang="en-US" dirty="0" smtClean="0"/>
              <a:t>The minimum CD4 cell count collected in the six month interval was the value used in analysis for that time frame.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146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222" r="42908" b="56667"/>
          <a:stretch>
            <a:fillRect/>
          </a:stretch>
        </p:blipFill>
        <p:spPr bwMode="auto">
          <a:xfrm>
            <a:off x="-1" y="1676400"/>
            <a:ext cx="9144001" cy="388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Regular Cox Regression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552"/>
          <a:stretch/>
        </p:blipFill>
        <p:spPr bwMode="auto">
          <a:xfrm>
            <a:off x="-1" y="1219200"/>
            <a:ext cx="9144001" cy="56388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496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cox regression analysis showed that ‘Early’ therapy results in a significant decrease in TFTB, after adjustment for previous TB diagnosis, baseline BMI, and baseline CD4 cell count.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752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was collected with one row per participant: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98" t="25921" r="6728" b="31690"/>
          <a:stretch/>
        </p:blipFill>
        <p:spPr bwMode="auto">
          <a:xfrm>
            <a:off x="1054916" y="26670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67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STATA, using reshape command, we reformatted dataset for analysis: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991" t="25809" r="15530" b="25498"/>
          <a:stretch/>
        </p:blipFill>
        <p:spPr bwMode="auto">
          <a:xfrm>
            <a:off x="1515137" y="2590800"/>
            <a:ext cx="5723863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1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</a:t>
            </a:r>
          </a:p>
          <a:p>
            <a:r>
              <a:rPr lang="en-US" sz="3600" dirty="0" smtClean="0"/>
              <a:t>Motivation</a:t>
            </a:r>
            <a:endParaRPr lang="en-US" sz="3600" dirty="0" smtClean="0"/>
          </a:p>
          <a:p>
            <a:r>
              <a:rPr lang="en-US" sz="3600" dirty="0" smtClean="0"/>
              <a:t>Methods</a:t>
            </a:r>
          </a:p>
          <a:p>
            <a:r>
              <a:rPr lang="en-US" sz="3600" dirty="0" smtClean="0"/>
              <a:t>Data Management</a:t>
            </a:r>
          </a:p>
          <a:p>
            <a:r>
              <a:rPr lang="en-US" sz="3600" dirty="0" smtClean="0"/>
              <a:t>Results</a:t>
            </a:r>
          </a:p>
          <a:p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1444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9850" r="42184" b="56377"/>
          <a:stretch>
            <a:fillRect/>
          </a:stretch>
        </p:blipFill>
        <p:spPr bwMode="auto">
          <a:xfrm>
            <a:off x="0" y="990600"/>
            <a:ext cx="9144000" cy="464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62800" y="3048000"/>
            <a:ext cx="1752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– Cox Regression with time-dependent covariates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667"/>
          <a:stretch/>
        </p:blipFill>
        <p:spPr bwMode="auto">
          <a:xfrm>
            <a:off x="1" y="1447800"/>
            <a:ext cx="9143999" cy="5410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87418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</a:t>
            </a:r>
            <a:r>
              <a:rPr lang="en-US" dirty="0" smtClean="0"/>
              <a:t>reating </a:t>
            </a:r>
            <a:r>
              <a:rPr lang="en-US" dirty="0"/>
              <a:t>CD4 cell count as time-varying predictor in Cox regression, </a:t>
            </a:r>
            <a:r>
              <a:rPr lang="en-US" dirty="0" smtClean="0"/>
              <a:t>we find that </a:t>
            </a:r>
            <a:r>
              <a:rPr lang="en-US" dirty="0"/>
              <a:t>ART start time </a:t>
            </a:r>
            <a:r>
              <a:rPr lang="en-US" dirty="0" smtClean="0"/>
              <a:t>is not </a:t>
            </a:r>
            <a:r>
              <a:rPr lang="en-US" dirty="0"/>
              <a:t>a significant predictor of TFTB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Failing to adjust for the change in CD4 cell counts over time led to reporting that ‘Early’ therapy significantly reduces risk of TB diagnosis.  Modeled correctly, the effect becomes non-significant. This result has substantial consequence on treatment decision making.</a:t>
            </a:r>
          </a:p>
        </p:txBody>
      </p:sp>
    </p:spTree>
    <p:extLst>
      <p:ext uri="{BB962C8B-B14F-4D97-AF65-F5344CB8AC3E}">
        <p14:creationId xmlns="" xmlns:p14="http://schemas.microsoft.com/office/powerpoint/2010/main" val="4145033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results help us to consider that TFTB diagnosis in HIV positive patients is not associated with start time of ART when overall patient health is considered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Further analysis is needed before we are comfortable making this conclusion.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297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currently in the process of further examining the relationship between CD4 cell count and ART start.</a:t>
            </a:r>
          </a:p>
          <a:p>
            <a:r>
              <a:rPr lang="en-US" dirty="0" smtClean="0"/>
              <a:t>Currently collecting data to examine time from ART start to first TB diagnosis</a:t>
            </a:r>
            <a:r>
              <a:rPr lang="en-US" dirty="0" smtClean="0"/>
              <a:t>. For the Early group this data does not change, however, for the Standard group this may have a significant effect on the analysis.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Daniel W. Fitzgerald, M.D</a:t>
            </a:r>
          </a:p>
          <a:p>
            <a:r>
              <a:rPr lang="en-US" dirty="0" smtClean="0"/>
              <a:t>Sean Collins, M.D</a:t>
            </a:r>
          </a:p>
          <a:p>
            <a:r>
              <a:rPr lang="en-US" dirty="0" smtClean="0"/>
              <a:t>Sandra H. Rua, </a:t>
            </a:r>
            <a:r>
              <a:rPr lang="en-US" dirty="0" err="1" smtClean="0"/>
              <a:t>Ph.D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901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ald2018@med.cornell.edu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998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primary open-label clinical trial have previously been published in the New England Journal of Medicine.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643" t="27351" r="18564" b="48324"/>
          <a:stretch/>
        </p:blipFill>
        <p:spPr bwMode="auto">
          <a:xfrm>
            <a:off x="2349843" y="3352800"/>
            <a:ext cx="4655891" cy="27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938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Results of the clinical trial have </a:t>
            </a:r>
            <a:r>
              <a:rPr lang="en-US" dirty="0"/>
              <a:t>shown that starting </a:t>
            </a:r>
            <a:r>
              <a:rPr lang="en-US" dirty="0" smtClean="0"/>
              <a:t>antiretroviral therapy </a:t>
            </a:r>
            <a:r>
              <a:rPr lang="en-US" dirty="0"/>
              <a:t>earlier (‘Early’) rather than waiting for onset of symptoms (‘Standard’) in HIV patients significantly decreases mortality.  </a:t>
            </a:r>
            <a:endParaRPr lang="en-US" dirty="0" smtClean="0"/>
          </a:p>
          <a:p>
            <a:r>
              <a:rPr lang="en-US" dirty="0" smtClean="0"/>
              <a:t>Between 2005 and 2008 a total of 816 participants – 408 per group – were enrolled and followed.  </a:t>
            </a:r>
          </a:p>
          <a:p>
            <a:r>
              <a:rPr lang="en-US" dirty="0" smtClean="0"/>
              <a:t>After stopping the clinical trail all participants were immediately put on antiretroviral therapy.</a:t>
            </a:r>
          </a:p>
          <a:p>
            <a:r>
              <a:rPr lang="en-US" dirty="0" smtClean="0"/>
              <a:t>Researchers have continued to follow and collect data on the 816 participants.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038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a follow-up, researchers are interested in determining if ‘Early’ therapy significantly decreases time to first Tuberculosis (TFTB) diagnosis.</a:t>
            </a:r>
          </a:p>
          <a:p>
            <a:r>
              <a:rPr lang="en-US" dirty="0" smtClean="0"/>
              <a:t>CD4 cell count has long been considered a measure of overall health in HIV patients.</a:t>
            </a:r>
          </a:p>
          <a:p>
            <a:r>
              <a:rPr lang="en-US" dirty="0" smtClean="0"/>
              <a:t>Therefore investigators felt it was important to adjust for CD4 cell count in the analysis of TFTB diagnosis.</a:t>
            </a:r>
          </a:p>
        </p:txBody>
      </p:sp>
    </p:spTree>
    <p:extLst>
      <p:ext uri="{BB962C8B-B14F-4D97-AF65-F5344CB8AC3E}">
        <p14:creationId xmlns="" xmlns:p14="http://schemas.microsoft.com/office/powerpoint/2010/main" val="229032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problem arose of how best to adjust for CD4 cell count.</a:t>
            </a:r>
          </a:p>
          <a:p>
            <a:r>
              <a:rPr lang="en-US" dirty="0" smtClean="0"/>
              <a:t>Typically CD4 recorded at the beginning of the study is used for analysis; known as baseline CD4 cell count.</a:t>
            </a:r>
          </a:p>
          <a:p>
            <a:r>
              <a:rPr lang="en-US" dirty="0" smtClean="0"/>
              <a:t>Per protocol CD4 cell counts were collected every 6 months for all participants.</a:t>
            </a:r>
          </a:p>
          <a:p>
            <a:r>
              <a:rPr lang="en-US" dirty="0" smtClean="0"/>
              <a:t>Investigators felt it was important to account for changing CD4 cell counts, especially after therapy initiation, in the analysis.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508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/>
              <a:t>analysis was not interested in predicting survival just whether or not drug start time was a predictor of TB diagnosis</a:t>
            </a:r>
            <a:r>
              <a:rPr lang="en-US" dirty="0" smtClean="0"/>
              <a:t>.</a:t>
            </a:r>
          </a:p>
          <a:p>
            <a:r>
              <a:rPr lang="en-US" dirty="0"/>
              <a:t>In order to allow survival analysis to account for changing CD4 cell counts </a:t>
            </a:r>
            <a:r>
              <a:rPr lang="en-US" dirty="0" smtClean="0"/>
              <a:t>we </a:t>
            </a:r>
            <a:r>
              <a:rPr lang="en-US" dirty="0"/>
              <a:t>decided to conduct a Cox Proportional Hazards Regression analysis using a mixture of fixed and time-dependent </a:t>
            </a:r>
            <a:r>
              <a:rPr lang="en-US" dirty="0" smtClean="0"/>
              <a:t>covariates.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324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Time Dependent Covariate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Time-dependent covariates are those that may change in value over the study period</a:t>
            </a:r>
          </a:p>
          <a:p>
            <a:r>
              <a:rPr lang="en-US" dirty="0" smtClean="0"/>
              <a:t>Most variables in survival analysis are collected at one time point, typically at the start of the study, these include demographic and risk factor variables</a:t>
            </a:r>
          </a:p>
          <a:p>
            <a:r>
              <a:rPr lang="en-US" dirty="0" smtClean="0"/>
              <a:t>Sometimes we may collect a lab variable or risk factor that can vary over the study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826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Time 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Lab Values:</a:t>
            </a:r>
          </a:p>
          <a:p>
            <a:pPr lvl="1"/>
            <a:r>
              <a:rPr lang="en-US" dirty="0" smtClean="0"/>
              <a:t>Blood Pressure</a:t>
            </a:r>
          </a:p>
          <a:p>
            <a:pPr lvl="2"/>
            <a:r>
              <a:rPr lang="en-US" dirty="0" smtClean="0"/>
              <a:t>Most studies will only use blood pressure collected at start of study, sometimes called baseline blood pressure.</a:t>
            </a:r>
          </a:p>
          <a:p>
            <a:pPr lvl="2"/>
            <a:r>
              <a:rPr lang="en-US" dirty="0" smtClean="0"/>
              <a:t>However, in theory, blood pressure could be collected at multiple time during the study period.</a:t>
            </a:r>
          </a:p>
          <a:p>
            <a:r>
              <a:rPr lang="en-US" dirty="0" smtClean="0"/>
              <a:t>Risk Factors:</a:t>
            </a:r>
          </a:p>
          <a:p>
            <a:pPr lvl="1"/>
            <a:r>
              <a:rPr lang="en-US" dirty="0" smtClean="0"/>
              <a:t>Smoking Status</a:t>
            </a:r>
          </a:p>
          <a:p>
            <a:pPr lvl="2"/>
            <a:r>
              <a:rPr lang="en-US" dirty="0" smtClean="0"/>
              <a:t>Again this can be collected only at start of study, or baseline or could be tracked over time</a:t>
            </a:r>
          </a:p>
          <a:p>
            <a:pPr lvl="2"/>
            <a:r>
              <a:rPr lang="en-US" dirty="0" smtClean="0"/>
              <a:t>Some patients may quit smoking, start smoking, or quit and relapse smoking during the study period.</a:t>
            </a:r>
          </a:p>
        </p:txBody>
      </p:sp>
    </p:spTree>
    <p:extLst>
      <p:ext uri="{BB962C8B-B14F-4D97-AF65-F5344CB8AC3E}">
        <p14:creationId xmlns:p14="http://schemas.microsoft.com/office/powerpoint/2010/main" xmlns="" val="288713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1092</Words>
  <Application>Microsoft Office PowerPoint</Application>
  <PresentationFormat>On-screen Show (4:3)</PresentationFormat>
  <Paragraphs>97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Correctly modeling CD4 cell count in Cox regression analysis of HIV-positive patients</vt:lpstr>
      <vt:lpstr>Outline</vt:lpstr>
      <vt:lpstr>Background</vt:lpstr>
      <vt:lpstr>Background</vt:lpstr>
      <vt:lpstr>Motivation</vt:lpstr>
      <vt:lpstr>Motivation</vt:lpstr>
      <vt:lpstr>Motivation</vt:lpstr>
      <vt:lpstr>What is a Time Dependent Covariate</vt:lpstr>
      <vt:lpstr>Example of Time Dependent Variables</vt:lpstr>
      <vt:lpstr>Fixed Covariates</vt:lpstr>
      <vt:lpstr>Methods</vt:lpstr>
      <vt:lpstr>Methods</vt:lpstr>
      <vt:lpstr>Data Management</vt:lpstr>
      <vt:lpstr>Data Management</vt:lpstr>
      <vt:lpstr>Slide 15</vt:lpstr>
      <vt:lpstr>Results – Regular Cox Regression</vt:lpstr>
      <vt:lpstr>Results</vt:lpstr>
      <vt:lpstr>Data Management</vt:lpstr>
      <vt:lpstr>Data Management</vt:lpstr>
      <vt:lpstr>Slide 20</vt:lpstr>
      <vt:lpstr>Results – Cox Regression with time-dependent covariates</vt:lpstr>
      <vt:lpstr>Results</vt:lpstr>
      <vt:lpstr>Conclusion</vt:lpstr>
      <vt:lpstr>Conclusion</vt:lpstr>
      <vt:lpstr>Looking Forward</vt:lpstr>
      <vt:lpstr>Acknowledgements</vt:lpstr>
      <vt:lpstr>Thank You</vt:lpstr>
    </vt:vector>
  </TitlesOfParts>
  <Company>Weill Cornell Medical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Correctly modeling CD4 cell count in Cox regression analysis of HIV-positive patients</dc:title>
  <dc:creator>Allison Dunning</dc:creator>
  <cp:lastModifiedBy>Allison Dunning</cp:lastModifiedBy>
  <cp:revision>30</cp:revision>
  <dcterms:created xsi:type="dcterms:W3CDTF">2013-07-14T18:04:05Z</dcterms:created>
  <dcterms:modified xsi:type="dcterms:W3CDTF">2013-07-19T12:02:35Z</dcterms:modified>
</cp:coreProperties>
</file>