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  <p:sldMasterId id="2147483699" r:id="rId3"/>
  </p:sldMasterIdLst>
  <p:sldIdLst>
    <p:sldId id="256" r:id="rId4"/>
    <p:sldId id="283" r:id="rId5"/>
    <p:sldId id="284" r:id="rId6"/>
    <p:sldId id="257" r:id="rId7"/>
    <p:sldId id="282" r:id="rId8"/>
    <p:sldId id="258" r:id="rId9"/>
    <p:sldId id="259" r:id="rId10"/>
    <p:sldId id="260" r:id="rId11"/>
    <p:sldId id="272" r:id="rId12"/>
    <p:sldId id="273" r:id="rId13"/>
    <p:sldId id="277" r:id="rId14"/>
    <p:sldId id="275" r:id="rId15"/>
    <p:sldId id="278" r:id="rId16"/>
    <p:sldId id="276" r:id="rId17"/>
    <p:sldId id="279" r:id="rId18"/>
    <p:sldId id="268" r:id="rId19"/>
    <p:sldId id="274" r:id="rId20"/>
    <p:sldId id="261" r:id="rId21"/>
    <p:sldId id="262" r:id="rId22"/>
    <p:sldId id="271" r:id="rId23"/>
    <p:sldId id="263" r:id="rId24"/>
    <p:sldId id="264" r:id="rId25"/>
    <p:sldId id="265" r:id="rId26"/>
    <p:sldId id="270" r:id="rId27"/>
    <p:sldId id="269" r:id="rId28"/>
    <p:sldId id="280" r:id="rId29"/>
    <p:sldId id="281" r:id="rId30"/>
    <p:sldId id="267" r:id="rId31"/>
    <p:sldId id="26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90525"/>
            <a:ext cx="1943100" cy="5705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390525"/>
            <a:ext cx="5676900" cy="5705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90525"/>
            <a:ext cx="1943100" cy="5705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390525"/>
            <a:ext cx="5676900" cy="5705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90525"/>
            <a:ext cx="1943100" cy="5705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390525"/>
            <a:ext cx="5676900" cy="5705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_Second_C.jpg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09625" y="3905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809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809625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8956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72200" y="6324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254B8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54B8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54B8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54B8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_Second_C.jpg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09625" y="3905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809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809625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8956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72200" y="6324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254B8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54B8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54B8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54B8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_Second_C.jpg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09625" y="3905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809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809625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E821D4D5-6EE7-4917-97DD-828EA9B4470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8956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72200" y="6324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254B8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54B8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54B8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54B8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Optimizing </a:t>
            </a:r>
            <a:r>
              <a:rPr lang="en-US" dirty="0" err="1" smtClean="0"/>
              <a:t>Stata</a:t>
            </a:r>
            <a:r>
              <a:rPr lang="en-US" dirty="0" smtClean="0"/>
              <a:t> for Analysis of Large Data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600" dirty="0" smtClean="0"/>
              <a:t>Joseph Canner, MHS</a:t>
            </a:r>
            <a:endParaRPr lang="en-US" sz="1600" dirty="0" smtClean="0"/>
          </a:p>
          <a:p>
            <a:pPr algn="ctr"/>
            <a:r>
              <a:rPr lang="en-US" sz="1600" dirty="0" smtClean="0"/>
              <a:t>Eric </a:t>
            </a:r>
            <a:r>
              <a:rPr lang="en-US" sz="1600" dirty="0" smtClean="0"/>
              <a:t>Schneider, PhD</a:t>
            </a:r>
            <a:endParaRPr lang="en-US" sz="1600" dirty="0" smtClean="0"/>
          </a:p>
          <a:p>
            <a:pPr algn="ctr"/>
            <a:r>
              <a:rPr lang="en-US" sz="1600" dirty="0" smtClean="0"/>
              <a:t>Johns Hopkins </a:t>
            </a:r>
            <a:r>
              <a:rPr lang="en-US" sz="1600" dirty="0" smtClean="0"/>
              <a:t>University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err="1" smtClean="0"/>
              <a:t>Stata</a:t>
            </a:r>
            <a:r>
              <a:rPr lang="en-US" sz="1600" dirty="0" smtClean="0"/>
              <a:t> </a:t>
            </a:r>
            <a:r>
              <a:rPr lang="en-US" sz="1600" dirty="0" smtClean="0"/>
              <a:t>Conference</a:t>
            </a:r>
          </a:p>
          <a:p>
            <a:pPr algn="ctr"/>
            <a:r>
              <a:rPr lang="en-US" sz="1600" dirty="0" smtClean="0"/>
              <a:t>New Orleans, LA</a:t>
            </a:r>
            <a:endParaRPr lang="en-US" sz="1600" dirty="0" smtClean="0"/>
          </a:p>
          <a:p>
            <a:pPr algn="ctr"/>
            <a:r>
              <a:rPr lang="en-US" sz="1600" dirty="0" smtClean="0"/>
              <a:t>July 19,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6489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Test #1a: Coding single ICD-9 variables</a:t>
            </a:r>
            <a:br>
              <a:rPr lang="en-US" sz="2800" dirty="0" smtClean="0"/>
            </a:br>
            <a:r>
              <a:rPr lang="en-US" sz="2800" dirty="0" err="1" smtClean="0"/>
              <a:t>inlist</a:t>
            </a:r>
            <a:r>
              <a:rPr lang="en-US" sz="2800" dirty="0" smtClean="0"/>
              <a:t>() </a:t>
            </a:r>
            <a:r>
              <a:rPr lang="en-US" sz="2800" dirty="0" smtClean="0"/>
              <a:t>vs. recode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Option 2a:</a:t>
            </a:r>
          </a:p>
          <a:p>
            <a:pPr marL="400050" lvl="1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destring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PR1, gen(tempPR1)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ignore("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incvl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recode tempPR1 (7359 741 9955 640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9904 8154 7569 3893 = 1)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(else=0), gen(RECODE)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drop tempPR1</a:t>
            </a:r>
          </a:p>
          <a:p>
            <a:pPr marL="457200" indent="-457200"/>
            <a:r>
              <a:rPr lang="en-US" dirty="0" smtClean="0"/>
              <a:t>Time=118.1 sec (Ouch! Much of the time is devoted to the </a:t>
            </a:r>
            <a:r>
              <a:rPr lang="en-US" dirty="0" err="1" smtClean="0"/>
              <a:t>destring</a:t>
            </a:r>
            <a:r>
              <a:rPr lang="en-US" dirty="0" smtClean="0"/>
              <a:t> command)</a:t>
            </a:r>
          </a:p>
        </p:txBody>
      </p:sp>
    </p:spTree>
    <p:extLst>
      <p:ext uri="{BB962C8B-B14F-4D97-AF65-F5344CB8AC3E}">
        <p14:creationId xmlns:p14="http://schemas.microsoft.com/office/powerpoint/2010/main" val="2437232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Test #1a: Coding single ICD-9 variables</a:t>
            </a:r>
            <a:br>
              <a:rPr lang="en-US" sz="2800" dirty="0" smtClean="0"/>
            </a:br>
            <a:r>
              <a:rPr lang="en-US" sz="2800" dirty="0" err="1" smtClean="0"/>
              <a:t>inlist</a:t>
            </a:r>
            <a:r>
              <a:rPr lang="en-US" sz="2800" dirty="0" smtClean="0"/>
              <a:t>() </a:t>
            </a:r>
            <a:r>
              <a:rPr lang="en-US" sz="2800" dirty="0" smtClean="0"/>
              <a:t>vs. recode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Option 2b (use real() instead of </a:t>
            </a:r>
            <a:r>
              <a:rPr lang="en-US" dirty="0" err="1" smtClean="0"/>
              <a:t>destring</a:t>
            </a:r>
            <a:r>
              <a:rPr lang="en-US" dirty="0" smtClean="0"/>
              <a:t>):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tempPR1=real(PR1)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recode tempPR1 (7359 741 9955 640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9904 8154 7569 3893 = 1)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(else=0), gen(RECODE)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drop tempPR1</a:t>
            </a:r>
          </a:p>
          <a:p>
            <a:pPr marL="457200" indent="-457200"/>
            <a:r>
              <a:rPr lang="en-US" dirty="0" smtClean="0"/>
              <a:t>Time=26.0 sec (much better than </a:t>
            </a:r>
            <a:r>
              <a:rPr lang="en-US" dirty="0" err="1" smtClean="0"/>
              <a:t>destring</a:t>
            </a:r>
            <a:r>
              <a:rPr lang="en-US" dirty="0" smtClean="0"/>
              <a:t>, but still much slower than </a:t>
            </a:r>
            <a:r>
              <a:rPr lang="en-US" dirty="0" err="1" smtClean="0"/>
              <a:t>inlist</a:t>
            </a:r>
            <a:r>
              <a:rPr lang="en-US" dirty="0" smtClean="0"/>
              <a:t>())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3930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#1b: Coding single ICD-9 variables when there are ranges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Option 1: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split ECODE1, gen(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nECODE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parse(E)</a:t>
            </a:r>
          </a:p>
          <a:p>
            <a:pPr marL="400050" lvl="1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destring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nECODE2, gen(iECODE1)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drop nECODE2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recode iECODE1 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(9200/9209 956 966 986 974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)…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(8800/8869 888 9570/9579 9681 9870 =2) 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(9220/9223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9228 9229 9550/9554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9650/9654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9794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9850/9854 970=3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(8100/8199 9585 9685 9885=4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), gen(mech1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recode mech1 (5/10000=5)</a:t>
            </a:r>
          </a:p>
          <a:p>
            <a:pPr marL="457200" indent="-457200"/>
            <a:r>
              <a:rPr lang="en-US" dirty="0" smtClean="0"/>
              <a:t>Time= 142.6 sec (Again, split and </a:t>
            </a:r>
            <a:r>
              <a:rPr lang="en-US" dirty="0" err="1" smtClean="0"/>
              <a:t>destring</a:t>
            </a:r>
            <a:r>
              <a:rPr lang="en-US" dirty="0" smtClean="0"/>
              <a:t> take the bulk of the time here.)</a:t>
            </a:r>
          </a:p>
        </p:txBody>
      </p:sp>
    </p:spTree>
    <p:extLst>
      <p:ext uri="{BB962C8B-B14F-4D97-AF65-F5344CB8AC3E}">
        <p14:creationId xmlns:p14="http://schemas.microsoft.com/office/powerpoint/2010/main" val="2250201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#1b: Coding single ICD-9 variables when there are ranges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Option 2: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iECODE1=real(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substr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(ECODE1,2,4))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recode iECODE1 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(9200/9209 956 966 986 974 =1)…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() () ()…, gen(mech2)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recode mech2 (5/10000=5)</a:t>
            </a:r>
          </a:p>
          <a:p>
            <a:pPr marL="457200" indent="-457200"/>
            <a:r>
              <a:rPr lang="en-US" dirty="0" smtClean="0"/>
              <a:t>Time= 68.7 </a:t>
            </a:r>
            <a:r>
              <a:rPr lang="en-US" dirty="0" smtClean="0"/>
              <a:t>sec; better, but…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5450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Test #1b: Coding single ICD-9 variables</a:t>
            </a:r>
            <a:br>
              <a:rPr lang="en-US" sz="2800" dirty="0" smtClean="0"/>
            </a:br>
            <a:r>
              <a:rPr lang="en-US" sz="2800" dirty="0" smtClean="0"/>
              <a:t>when there are ranges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Option 3: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gen mech3=.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replace mech3=1 if (ECODE1&gt;="E9200" &amp;</a:t>
            </a:r>
          </a:p>
          <a:p>
            <a:pPr marL="40005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 ECODE1&lt;="E9209") |   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inlist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(ECODE1,"E956","E966",</a:t>
            </a:r>
          </a:p>
          <a:p>
            <a:pPr marL="40005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             "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E986","E974")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replace mech3=5 if mech3==. &amp; </a:t>
            </a:r>
          </a:p>
          <a:p>
            <a:pPr marL="40005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substr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(ECODE1,1,1)=="E"</a:t>
            </a:r>
          </a:p>
          <a:p>
            <a:pPr marL="457200" indent="-457200"/>
            <a:r>
              <a:rPr lang="en-US" dirty="0" smtClean="0"/>
              <a:t>Time=5.74 sec (a little harder to write, but </a:t>
            </a:r>
            <a:r>
              <a:rPr lang="en-US" i="1" dirty="0" smtClean="0"/>
              <a:t>much</a:t>
            </a:r>
            <a:r>
              <a:rPr lang="en-US" dirty="0" smtClean="0"/>
              <a:t> faster!)</a:t>
            </a:r>
          </a:p>
        </p:txBody>
      </p:sp>
    </p:spTree>
    <p:extLst>
      <p:ext uri="{BB962C8B-B14F-4D97-AF65-F5344CB8AC3E}">
        <p14:creationId xmlns:p14="http://schemas.microsoft.com/office/powerpoint/2010/main" val="4277276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Test #1b: Coding single ICD-9 variables</a:t>
            </a:r>
            <a:br>
              <a:rPr lang="en-US" sz="2800" dirty="0" smtClean="0"/>
            </a:br>
            <a:r>
              <a:rPr lang="en-US" sz="2800" dirty="0" smtClean="0"/>
              <a:t>when there are ranges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Option 4: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gen mech4=.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replace mech4=1 if </a:t>
            </a:r>
            <a:endParaRPr lang="en-US" sz="26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inrange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(ECODE1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,"E9200”,"E9209") |   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inlist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(ECODE1,"E956","E966",</a:t>
            </a:r>
          </a:p>
          <a:p>
            <a:pPr marL="40005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             "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E986","E974")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replace mech4=5 if mech3==. &amp; </a:t>
            </a:r>
          </a:p>
          <a:p>
            <a:pPr marL="400050" lvl="1" indent="0">
              <a:buNone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substr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(ECODE1,1,1)=="E"</a:t>
            </a:r>
          </a:p>
          <a:p>
            <a:pPr marL="457200" indent="-457200"/>
            <a:r>
              <a:rPr lang="en-US" dirty="0" smtClean="0"/>
              <a:t>Time=5.32 sec (a little faster still, and much easier to write)</a:t>
            </a:r>
          </a:p>
        </p:txBody>
      </p:sp>
    </p:spTree>
    <p:extLst>
      <p:ext uri="{BB962C8B-B14F-4D97-AF65-F5344CB8AC3E}">
        <p14:creationId xmlns:p14="http://schemas.microsoft.com/office/powerpoint/2010/main" val="2428775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#1: Coding ICD-9 Variables</a:t>
            </a:r>
            <a:br>
              <a:rPr lang="en-US" dirty="0" smtClean="0"/>
            </a:br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inlist</a:t>
            </a:r>
            <a:r>
              <a:rPr lang="en-US" dirty="0" smtClean="0"/>
              <a:t>() reduces the time required to recode ICD-9 variables by 65% when searching 15 </a:t>
            </a:r>
            <a:r>
              <a:rPr lang="en-US" dirty="0" smtClean="0"/>
              <a:t>variables for </a:t>
            </a:r>
            <a:r>
              <a:rPr lang="en-US" dirty="0" smtClean="0"/>
              <a:t>4 target codes.</a:t>
            </a:r>
          </a:p>
          <a:p>
            <a:r>
              <a:rPr lang="en-US" dirty="0" smtClean="0"/>
              <a:t>Performance improves to 80% for 8 codes, and continues to improve slightly thereafter, with a maximum improvement of 92%. (Note: </a:t>
            </a:r>
            <a:r>
              <a:rPr lang="en-US" dirty="0" err="1" smtClean="0"/>
              <a:t>inlist</a:t>
            </a:r>
            <a:r>
              <a:rPr lang="en-US" dirty="0" smtClean="0"/>
              <a:t>() limit is 10 string codes or 255 numeric codes)</a:t>
            </a:r>
          </a:p>
          <a:p>
            <a:r>
              <a:rPr lang="en-US" dirty="0" smtClean="0"/>
              <a:t>In order to “stress” the test, the </a:t>
            </a:r>
            <a:r>
              <a:rPr lang="en-US" dirty="0" smtClean="0"/>
              <a:t>codes used in the test are the most popular, but the results are the same for any set of </a:t>
            </a:r>
            <a:r>
              <a:rPr lang="en-US" dirty="0" smtClean="0"/>
              <a:t>codes.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01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#1: Coding ICD-9 </a:t>
            </a:r>
            <a:r>
              <a:rPr lang="en-US" dirty="0"/>
              <a:t>Variables</a:t>
            </a:r>
            <a:br>
              <a:rPr lang="en-US" dirty="0"/>
            </a:br>
            <a:r>
              <a:rPr lang="en-US" sz="3600" dirty="0" smtClean="0"/>
              <a:t>Conclusions 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recode is much slower than </a:t>
            </a:r>
            <a:r>
              <a:rPr lang="en-US" dirty="0" err="1" smtClean="0"/>
              <a:t>inlist</a:t>
            </a:r>
            <a:r>
              <a:rPr lang="en-US" dirty="0" smtClean="0"/>
              <a:t>() </a:t>
            </a:r>
            <a:r>
              <a:rPr lang="en-US" dirty="0" smtClean="0"/>
              <a:t>for lists of single ICD-9 codes, in large part because of the need to convert from string to numeric</a:t>
            </a:r>
          </a:p>
          <a:p>
            <a:r>
              <a:rPr lang="en-US" dirty="0" smtClean="0"/>
              <a:t>Using recode for ranges is also much slower than replace/if, for the same reason; </a:t>
            </a:r>
            <a:r>
              <a:rPr lang="en-US" dirty="0" err="1" smtClean="0"/>
              <a:t>inrange</a:t>
            </a:r>
            <a:r>
              <a:rPr lang="en-US" dirty="0" smtClean="0"/>
              <a:t>() also </a:t>
            </a:r>
            <a:r>
              <a:rPr lang="en-US" dirty="0" smtClean="0"/>
              <a:t>helps with readability</a:t>
            </a:r>
          </a:p>
          <a:p>
            <a:r>
              <a:rPr lang="en-US" dirty="0" smtClean="0"/>
              <a:t>Can use real() instead of </a:t>
            </a:r>
            <a:r>
              <a:rPr lang="en-US" dirty="0" err="1" smtClean="0"/>
              <a:t>destring</a:t>
            </a:r>
            <a:r>
              <a:rPr lang="en-US" dirty="0" smtClean="0"/>
              <a:t>,  substring() instead of split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45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#2: Recoding continuous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1: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AGE1=.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AGE1=1 if AGE&gt;=0 &amp; AGE &lt;=9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AGE1=2 if AGE&gt;=10 &amp; AGE &lt;=19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AGE1=10 if AGE&gt;=90 &amp; AGE &lt;=120</a:t>
            </a:r>
          </a:p>
          <a:p>
            <a:r>
              <a:rPr lang="en-US" dirty="0" smtClean="0"/>
              <a:t>Time=6.6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9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#2: Recoding continuous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2:</a:t>
            </a:r>
          </a:p>
          <a:p>
            <a:pPr marL="40005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gen AGE2=recode(AGE,9,19,29,39,49,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59,69,79,89,120)</a:t>
            </a:r>
          </a:p>
          <a:p>
            <a:r>
              <a:rPr lang="en-US" dirty="0" smtClean="0"/>
              <a:t>Time=0.66 sec (exactly one-tenth of the time(!) and easier to write and read)</a:t>
            </a:r>
          </a:p>
          <a:p>
            <a:r>
              <a:rPr lang="en-US" dirty="0" smtClean="0"/>
              <a:t>Caution: need to be careful with truly continuous variables that you are cutting at the right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290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Programmer/Statistician: 20 years experience with SAS</a:t>
            </a:r>
          </a:p>
          <a:p>
            <a:r>
              <a:rPr lang="en-US" dirty="0" smtClean="0"/>
              <a:t>Took new job and started using </a:t>
            </a:r>
            <a:r>
              <a:rPr lang="en-US" dirty="0" err="1" smtClean="0"/>
              <a:t>Stata</a:t>
            </a:r>
            <a:r>
              <a:rPr lang="en-US" dirty="0" smtClean="0"/>
              <a:t> in January 2013</a:t>
            </a:r>
          </a:p>
          <a:p>
            <a:r>
              <a:rPr lang="en-US" dirty="0" smtClean="0"/>
              <a:t>Reviewed </a:t>
            </a:r>
            <a:r>
              <a:rPr lang="en-US" dirty="0" smtClean="0"/>
              <a:t>many do-files from predecessors and colleagues in order to learn </a:t>
            </a:r>
            <a:r>
              <a:rPr lang="en-US" dirty="0" err="1" smtClean="0"/>
              <a:t>Stata</a:t>
            </a:r>
            <a:r>
              <a:rPr lang="en-US" dirty="0" smtClean="0"/>
              <a:t> and understand new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60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#2: Recoding continuous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Option 3: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recode AGE (0/9=1) (10/19=2) (20/29=3) (30/39=4) (40/49=5) (50/59=6) (60/69=7) (70/79=8) (80/89=9) (90/120=10), gen(AGE3)</a:t>
            </a:r>
          </a:p>
          <a:p>
            <a:pPr marL="457200" indent="-457200"/>
            <a:r>
              <a:rPr lang="en-US" dirty="0" smtClean="0"/>
              <a:t>Time=46.3 sec (Ouch!) and harder to write</a:t>
            </a:r>
          </a:p>
          <a:p>
            <a:pPr marL="457200" indent="-457200"/>
            <a:r>
              <a:rPr lang="en-US" dirty="0" smtClean="0"/>
              <a:t>May be useful for instances where ranges are not mutually exclusive (i.e., can’t use recode function)</a:t>
            </a:r>
          </a:p>
        </p:txBody>
      </p:sp>
    </p:spTree>
    <p:extLst>
      <p:ext uri="{BB962C8B-B14F-4D97-AF65-F5344CB8AC3E}">
        <p14:creationId xmlns:p14="http://schemas.microsoft.com/office/powerpoint/2010/main" val="3388781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#3: Reordering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1: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=sex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==3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=5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==2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=4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==1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==5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==4</a:t>
            </a:r>
          </a:p>
          <a:p>
            <a:r>
              <a:rPr lang="en-US" dirty="0" smtClean="0"/>
              <a:t>Time=2.0 sec; very cumbersome and hard to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52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#3: Reordering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Option 2:</a:t>
            </a:r>
          </a:p>
          <a:p>
            <a:pPr marL="40005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recode sex (3=0) (1=2) (2=1),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gen(sex_new1)</a:t>
            </a:r>
          </a:p>
          <a:p>
            <a:r>
              <a:rPr lang="en-US" dirty="0" smtClean="0"/>
              <a:t>Time=15.0 sec (Ouch! ); but, easier to write and MUCH easier to read)</a:t>
            </a:r>
          </a:p>
          <a:p>
            <a:r>
              <a:rPr lang="en-US" dirty="0" smtClean="0"/>
              <a:t>Can also use recode to do things like: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(3 4 = 0) // 3 and 4 are recoded to 0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(3/5 = 0) // 3, 4, and 5 are recoded to 0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672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#3: Reordering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3: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=sex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 if sex==3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 if sex==2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sex_new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 if sex==1</a:t>
            </a:r>
          </a:p>
          <a:p>
            <a:r>
              <a:rPr lang="en-US" dirty="0" smtClean="0"/>
              <a:t>Time=1.4 sec (Faster than Option #1 by 40% and not too hard to read/write)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262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#4 De-stringing Numeric Values</a:t>
            </a:r>
            <a:br>
              <a:rPr lang="en-US" dirty="0" smtClean="0"/>
            </a:br>
            <a:r>
              <a:rPr lang="en-US" sz="3600" dirty="0" smtClean="0"/>
              <a:t>(e.g., NSQIP age)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Option 1 (Variation of Test #3 Option #1):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encode age, gen (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=180 if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==1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=900 if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==73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=18 if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==180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0005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=90 if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age_new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==900</a:t>
            </a:r>
          </a:p>
          <a:p>
            <a:r>
              <a:rPr lang="en-US" dirty="0" smtClean="0"/>
              <a:t>Time=25.8 sec (NSQIP 2011; n=442,149), </a:t>
            </a:r>
          </a:p>
          <a:p>
            <a:r>
              <a:rPr lang="en-US" dirty="0" smtClean="0"/>
              <a:t>Always need to do “tab </a:t>
            </a:r>
            <a:r>
              <a:rPr lang="en-US" dirty="0" err="1" smtClean="0"/>
              <a:t>age_new</a:t>
            </a:r>
            <a:r>
              <a:rPr lang="en-US" dirty="0" smtClean="0"/>
              <a:t>, </a:t>
            </a:r>
            <a:r>
              <a:rPr lang="en-US" dirty="0" err="1" smtClean="0"/>
              <a:t>nolabel</a:t>
            </a:r>
            <a:r>
              <a:rPr lang="en-US" dirty="0" smtClean="0"/>
              <a:t>” because labels are messed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601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#4 </a:t>
            </a:r>
            <a:r>
              <a:rPr lang="en-US" dirty="0" err="1" smtClean="0"/>
              <a:t>Destringing</a:t>
            </a:r>
            <a:r>
              <a:rPr lang="en-US" dirty="0"/>
              <a:t> </a:t>
            </a:r>
            <a:r>
              <a:rPr lang="en-US" dirty="0" smtClean="0"/>
              <a:t>Numeric Values</a:t>
            </a:r>
            <a:br>
              <a:rPr lang="en-US" dirty="0" smtClean="0"/>
            </a:br>
            <a:r>
              <a:rPr lang="en-US" sz="4000" dirty="0" smtClean="0"/>
              <a:t>(e.g., NSQIP age)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2:</a:t>
            </a:r>
          </a:p>
          <a:p>
            <a:pPr marL="400050" lvl="1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estring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age, gen(age_new1) ignore(“+”)</a:t>
            </a:r>
          </a:p>
          <a:p>
            <a:r>
              <a:rPr lang="en-US" dirty="0" smtClean="0"/>
              <a:t>Time=6.3 sec (NSQIP 2011; n=442,149); four times faster!</a:t>
            </a:r>
          </a:p>
          <a:p>
            <a:r>
              <a:rPr lang="en-US" dirty="0" smtClean="0"/>
              <a:t>Caution: make sure it is clear that 89=89+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379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#4a Removing Characters from </a:t>
            </a:r>
            <a:br>
              <a:rPr lang="en-US" dirty="0" smtClean="0"/>
            </a:br>
            <a:r>
              <a:rPr lang="en-US" dirty="0" smtClean="0"/>
              <a:t>ID Numbers (e.g., XXX-XX-XXXX)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1</a:t>
            </a:r>
          </a:p>
          <a:p>
            <a:pPr marL="400050" lvl="1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destring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ignore("-")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gen(newSSN1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Time=33.0 sec</a:t>
            </a:r>
          </a:p>
        </p:txBody>
      </p:sp>
    </p:spTree>
    <p:extLst>
      <p:ext uri="{BB962C8B-B14F-4D97-AF65-F5344CB8AC3E}">
        <p14:creationId xmlns:p14="http://schemas.microsoft.com/office/powerpoint/2010/main" val="27529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Test #4a </a:t>
            </a:r>
            <a:r>
              <a:rPr lang="en-US" dirty="0"/>
              <a:t>Removing Characters from </a:t>
            </a:r>
            <a:br>
              <a:rPr lang="en-US" dirty="0"/>
            </a:br>
            <a:r>
              <a:rPr lang="en-US" dirty="0"/>
              <a:t>ID Numbers (e.g., XXX-XX-XXXX)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2: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gen long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newSSN2=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real(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subinstr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(SSN,"-","",.))</a:t>
            </a:r>
          </a:p>
          <a:p>
            <a:pPr marL="457200" indent="-457200"/>
            <a:r>
              <a:rPr lang="en-US" dirty="0" smtClean="0"/>
              <a:t>Time=1.7 sec; almost 20 times faster!</a:t>
            </a:r>
          </a:p>
          <a:p>
            <a:pPr marL="457200" indent="-457200"/>
            <a:r>
              <a:rPr lang="en-US" dirty="0" smtClean="0"/>
              <a:t>Only useful if there are a few characters to get rid of.</a:t>
            </a:r>
          </a:p>
          <a:p>
            <a:pPr marL="4000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783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Future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results for 10 </a:t>
            </a:r>
            <a:r>
              <a:rPr lang="en-US" dirty="0" smtClean="0"/>
              <a:t>years of NIS (about 80 million observations, nearly 50 Gb RAM)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 err="1" smtClean="0"/>
              <a:t>Stata</a:t>
            </a:r>
            <a:r>
              <a:rPr lang="en-US" dirty="0" smtClean="0"/>
              <a:t> commands where there are multiple ways to do the same thing…any ideas?</a:t>
            </a:r>
          </a:p>
          <a:p>
            <a:r>
              <a:rPr lang="en-US" dirty="0" smtClean="0"/>
              <a:t>Other programming practices found reviewing code written by </a:t>
            </a:r>
            <a:r>
              <a:rPr lang="en-US" dirty="0" smtClean="0"/>
              <a:t>colleagues and </a:t>
            </a:r>
            <a:r>
              <a:rPr lang="en-US" dirty="0" smtClean="0"/>
              <a:t>students</a:t>
            </a:r>
          </a:p>
        </p:txBody>
      </p:sp>
    </p:spTree>
    <p:extLst>
      <p:ext uri="{BB962C8B-B14F-4D97-AF65-F5344CB8AC3E}">
        <p14:creationId xmlns:p14="http://schemas.microsoft.com/office/powerpoint/2010/main" val="2219831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With 10 years of </a:t>
            </a:r>
            <a:r>
              <a:rPr lang="en-US" dirty="0" smtClean="0"/>
              <a:t>NIS, </a:t>
            </a:r>
            <a:r>
              <a:rPr lang="en-US" dirty="0" smtClean="0"/>
              <a:t>could save…</a:t>
            </a:r>
          </a:p>
          <a:p>
            <a:pPr lvl="1"/>
            <a:r>
              <a:rPr lang="en-US" dirty="0" smtClean="0"/>
              <a:t>3 minutes per ICD-9 recode</a:t>
            </a:r>
          </a:p>
          <a:p>
            <a:pPr lvl="1"/>
            <a:r>
              <a:rPr lang="en-US" dirty="0" smtClean="0"/>
              <a:t>1 minute per continuous variable categorization</a:t>
            </a:r>
          </a:p>
          <a:p>
            <a:pPr lvl="1"/>
            <a:r>
              <a:rPr lang="en-US" dirty="0" smtClean="0"/>
              <a:t>6 seconds per variable reorder</a:t>
            </a:r>
          </a:p>
          <a:p>
            <a:pPr lvl="1"/>
            <a:r>
              <a:rPr lang="en-US" dirty="0" smtClean="0"/>
              <a:t>A lot more if you </a:t>
            </a:r>
            <a:r>
              <a:rPr lang="en-US" dirty="0" smtClean="0"/>
              <a:t>used </a:t>
            </a:r>
            <a:r>
              <a:rPr lang="en-US" dirty="0" smtClean="0"/>
              <a:t>recode </a:t>
            </a:r>
          </a:p>
          <a:p>
            <a:r>
              <a:rPr lang="en-US" dirty="0" smtClean="0"/>
              <a:t>It all adds up! </a:t>
            </a:r>
          </a:p>
          <a:p>
            <a:r>
              <a:rPr lang="en-US" dirty="0" smtClean="0"/>
              <a:t>Might make it less onerous to run recoding and cleaning programs more often instead of saving new copies of the dataset</a:t>
            </a:r>
          </a:p>
          <a:p>
            <a:r>
              <a:rPr lang="en-US" dirty="0" smtClean="0"/>
              <a:t>Easier to read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47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data sets: irrelevant if you don’t use large data sets and/or if you don’t have a system that has sufficient memory to analyze large data sets</a:t>
            </a:r>
          </a:p>
          <a:p>
            <a:r>
              <a:rPr lang="en-US" dirty="0" smtClean="0"/>
              <a:t>Coding practices: these are examples from real users, but not necessarily trained programmers or </a:t>
            </a:r>
            <a:r>
              <a:rPr lang="en-US" dirty="0" err="1" smtClean="0"/>
              <a:t>Stata</a:t>
            </a:r>
            <a:r>
              <a:rPr lang="en-US" dirty="0" smtClean="0"/>
              <a:t> experts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28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Benchmark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NIS 2010 Core (unless noted otherwise)</a:t>
            </a:r>
          </a:p>
          <a:p>
            <a:r>
              <a:rPr lang="en-US" dirty="0" smtClean="0"/>
              <a:t>7,800,441 observations</a:t>
            </a:r>
          </a:p>
          <a:p>
            <a:r>
              <a:rPr lang="en-US" dirty="0" smtClean="0"/>
              <a:t>155 variables</a:t>
            </a:r>
          </a:p>
          <a:p>
            <a:r>
              <a:rPr lang="en-US" dirty="0" smtClean="0"/>
              <a:t>5.6 Gb memory</a:t>
            </a:r>
          </a:p>
          <a:p>
            <a:r>
              <a:rPr lang="en-US" dirty="0" smtClean="0"/>
              <a:t>25 ICD-9 diagnosis codes (DX1-DX25)</a:t>
            </a:r>
          </a:p>
          <a:p>
            <a:r>
              <a:rPr lang="en-US" dirty="0" smtClean="0"/>
              <a:t>15 ICD-9 procedure codes (PR1-PR15)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04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Benchmark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Testing code:</a:t>
            </a:r>
          </a:p>
          <a:p>
            <a:pPr marL="40005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timer clear 1</a:t>
            </a:r>
          </a:p>
          <a:p>
            <a:pPr marL="40005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timer on 1</a:t>
            </a:r>
          </a:p>
          <a:p>
            <a:pPr marL="40005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…Code to be tested…</a:t>
            </a:r>
          </a:p>
          <a:p>
            <a:pPr marL="40005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timer off 1</a:t>
            </a:r>
          </a:p>
          <a:p>
            <a:pPr marL="40005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timer list 1</a:t>
            </a:r>
          </a:p>
          <a:p>
            <a:r>
              <a:rPr lang="en-US" dirty="0"/>
              <a:t>Groups of tests always run at the same time to eliminate issues with different server/memory/usage </a:t>
            </a:r>
            <a:r>
              <a:rPr lang="en-US" dirty="0" smtClean="0"/>
              <a:t>conditions</a:t>
            </a:r>
          </a:p>
          <a:p>
            <a:pPr lvl="1"/>
            <a:r>
              <a:rPr lang="en-US" dirty="0" smtClean="0"/>
              <a:t>24 core CPU, 256 Gb RAM (50% load), Windows 2008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14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#1: Coding ICD-9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Option 1: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FOREACH=0</a:t>
            </a:r>
          </a:p>
          <a:p>
            <a:pPr marL="400050" lvl="1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forvalues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x = 1/15 {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value in "7359" "741" 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"9955" "640" {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replace FOREACH=1 if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PR`x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'=="`value'"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Time=27.6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86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#1: Coding ICD-9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2: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IFOR=0</a:t>
            </a:r>
          </a:p>
          <a:p>
            <a:pPr marL="400050" lvl="1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forvalues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x = 1/15 {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replace IFOR=1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PR`x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'=="7359" | 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PR`x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'=="741" |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PR`x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'=="9955" | 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PR`x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'=="640"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Time=13.2 (half the time!)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87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#1: Coding ICD-9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Option 3: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INLIST=0</a:t>
            </a:r>
          </a:p>
          <a:p>
            <a:pPr marL="400050" lvl="1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forvalues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x = 1/15 {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replace INLIST=1 if      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inlist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(PR`x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',"7359","741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",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          "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9955","640")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Time=9.6 sec (a little better than Option 2, and easier to write and read)</a:t>
            </a:r>
          </a:p>
        </p:txBody>
      </p:sp>
    </p:spTree>
    <p:extLst>
      <p:ext uri="{BB962C8B-B14F-4D97-AF65-F5344CB8AC3E}">
        <p14:creationId xmlns:p14="http://schemas.microsoft.com/office/powerpoint/2010/main" val="1766344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Test #1a: Coding single ICD-9 variables</a:t>
            </a:r>
            <a:br>
              <a:rPr lang="en-US" sz="2800" dirty="0" smtClean="0"/>
            </a:br>
            <a:r>
              <a:rPr lang="en-US" sz="2800" dirty="0" err="1" smtClean="0"/>
              <a:t>inlist</a:t>
            </a:r>
            <a:r>
              <a:rPr lang="en-US" sz="2800" dirty="0" smtClean="0"/>
              <a:t>() </a:t>
            </a:r>
            <a:r>
              <a:rPr lang="en-US" sz="2800" dirty="0" smtClean="0"/>
              <a:t>vs. recode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Option 1: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INLIST1=0</a:t>
            </a:r>
          </a:p>
          <a:p>
            <a:pPr marL="40005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INLIST1=1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inlist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(PR1,"7359","741","9955","640",</a:t>
            </a:r>
          </a:p>
          <a:p>
            <a:pPr marL="400050" lvl="1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"9904","8154","7569","3893")</a:t>
            </a:r>
          </a:p>
          <a:p>
            <a:r>
              <a:rPr lang="en-US" dirty="0" smtClean="0"/>
              <a:t>Time=1.2 sec</a:t>
            </a:r>
          </a:p>
        </p:txBody>
      </p:sp>
    </p:spTree>
    <p:extLst>
      <p:ext uri="{BB962C8B-B14F-4D97-AF65-F5344CB8AC3E}">
        <p14:creationId xmlns:p14="http://schemas.microsoft.com/office/powerpoint/2010/main" val="4242070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JHM_Do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JHM_Do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JHM_Do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0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3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4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5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6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7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8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9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10853</TotalTime>
  <Words>1488</Words>
  <Application>Microsoft Office PowerPoint</Application>
  <PresentationFormat>On-screen Show (4:3)</PresentationFormat>
  <Paragraphs>214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1_JHM_Dome</vt:lpstr>
      <vt:lpstr>2_JHM_Dome</vt:lpstr>
      <vt:lpstr>JHM_Dome</vt:lpstr>
      <vt:lpstr>Optimizing Stata for Analysis of Large Data Sets</vt:lpstr>
      <vt:lpstr>Background</vt:lpstr>
      <vt:lpstr>Caveats</vt:lpstr>
      <vt:lpstr>Benchmark Testing</vt:lpstr>
      <vt:lpstr>Benchmark Testing</vt:lpstr>
      <vt:lpstr>Test #1: Coding ICD-9 variables</vt:lpstr>
      <vt:lpstr>Test #1: Coding ICD-9 variables</vt:lpstr>
      <vt:lpstr>Test #1: Coding ICD-9 variables</vt:lpstr>
      <vt:lpstr>Test #1a: Coding single ICD-9 variables inlist() vs. recode</vt:lpstr>
      <vt:lpstr>Test #1a: Coding single ICD-9 variables inlist() vs. recode</vt:lpstr>
      <vt:lpstr>Test #1a: Coding single ICD-9 variables inlist() vs. recode</vt:lpstr>
      <vt:lpstr>Test #1b: Coding single ICD-9 variables when there are ranges </vt:lpstr>
      <vt:lpstr>Test #1b: Coding single ICD-9 variables when there are ranges </vt:lpstr>
      <vt:lpstr>Test #1b: Coding single ICD-9 variables when there are ranges</vt:lpstr>
      <vt:lpstr>Test #1b: Coding single ICD-9 variables when there are ranges</vt:lpstr>
      <vt:lpstr>Test #1: Coding ICD-9 Variables Conclusions</vt:lpstr>
      <vt:lpstr>Test #1: Coding ICD-9 Variables Conclusions (cont’d)</vt:lpstr>
      <vt:lpstr>Test #2: Recoding continuous variables</vt:lpstr>
      <vt:lpstr>Test #2: Recoding continuous variables</vt:lpstr>
      <vt:lpstr>Test #2: Recoding continuous variables</vt:lpstr>
      <vt:lpstr>Test #3: Reordering Values</vt:lpstr>
      <vt:lpstr>Test #3: Reordering Values</vt:lpstr>
      <vt:lpstr>Test #3: Reordering Values</vt:lpstr>
      <vt:lpstr>Test #4 De-stringing Numeric Values (e.g., NSQIP age)</vt:lpstr>
      <vt:lpstr>Test #4 Destringing Numeric Values (e.g., NSQIP age)</vt:lpstr>
      <vt:lpstr>Test #4a Removing Characters from  ID Numbers (e.g., XXX-XX-XXXX)</vt:lpstr>
      <vt:lpstr>Test #4a Removing Characters from  ID Numbers (e.g., XXX-XX-XXXX)</vt:lpstr>
      <vt:lpstr>Future Tests</vt:lpstr>
      <vt:lpstr>Implications</vt:lpstr>
    </vt:vector>
  </TitlesOfParts>
  <Company>Johns Hopkins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Stata for Analysis of Large Data Sets</dc:title>
  <dc:creator>delete</dc:creator>
  <cp:lastModifiedBy>delete</cp:lastModifiedBy>
  <cp:revision>44</cp:revision>
  <dcterms:created xsi:type="dcterms:W3CDTF">2013-02-18T20:34:57Z</dcterms:created>
  <dcterms:modified xsi:type="dcterms:W3CDTF">2013-07-12T18:28:59Z</dcterms:modified>
</cp:coreProperties>
</file>