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423" r:id="rId32"/>
    <p:sldId id="424" r:id="rId33"/>
    <p:sldId id="428" r:id="rId34"/>
    <p:sldId id="430" r:id="rId35"/>
    <p:sldId id="433" r:id="rId36"/>
    <p:sldId id="440" r:id="rId37"/>
    <p:sldId id="435" r:id="rId38"/>
    <p:sldId id="434" r:id="rId39"/>
    <p:sldId id="429" r:id="rId40"/>
    <p:sldId id="425" r:id="rId41"/>
    <p:sldId id="286" r:id="rId4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A85A9-D5DE-46E2-880C-7EE4EE9AB482}" type="datetimeFigureOut">
              <a:rPr lang="es-MX" smtClean="0"/>
              <a:t>26/10/2023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B1105-1F11-4575-9A4C-6D27DDEE544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777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71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8783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583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D0EED-8D82-B38F-B041-DBDE0F137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96F384-6411-AED1-A4D2-F568DE1230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EB036C-B3D8-50F1-3954-70C2E5FB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ECA6-5ADF-4A76-A95A-5ADCFD79236C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905BD6-6CD4-B8C4-C6EC-EBAF643E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5BEC1-740A-6DE4-E8C7-2A62FD0E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62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A97BE-780E-7142-432A-4D49C6B0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FD7183-C33A-6852-99AF-D9FF65E56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B4E568-B992-F386-6F40-4771B9A72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C098-CFF2-47CC-BCBF-67185741FF9A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02FB85-EB78-08B6-871D-E9714C5D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DA664B-313D-ADDA-75DD-82818614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84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DBE5F4-EA94-8AC0-FF3D-9948DF01F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F157BC-7E18-EF23-48E2-EC26F8BA6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D7E9D5-9D51-B71B-0035-CBD89881F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76A-91F6-426D-9406-35E701612CC8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DCEAEB-833C-4BF2-D9E2-3652B914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595B70-742D-7E0F-7C17-EA5F4E3E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26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048200" y="410827"/>
            <a:ext cx="10095600" cy="9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1048200" y="1682267"/>
            <a:ext cx="10095600" cy="47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>
              <a:spcBef>
                <a:spcPts val="800"/>
              </a:spcBef>
              <a:spcAft>
                <a:spcPts val="0"/>
              </a:spcAft>
              <a:buSzPts val="2400"/>
              <a:buChar char="◎"/>
              <a:defRPr sz="3200"/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112058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31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76B96A-8BFF-2002-DDBF-194AEA30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982469-9EA5-AB3A-E6CD-A73D030D8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E16F61-10FC-D45C-DD0F-38581C3B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E8AE-9533-489B-A57C-E90FD81F0B96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0A54C-F572-C41F-9E15-746BC4F0A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F12AF-E06A-29A1-FA3D-830E82ED1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53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A3087-6DA0-3938-9D2E-11CA5340B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89A67B-561A-6667-FEFE-83F6A6CF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B43126-458C-206E-13D8-35EEEB5A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2F9E-BFA7-4339-9AF5-8B2F2BAF4B5E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27006B-19EF-687C-CC8C-31C354CE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C7E36D-A0B5-4831-BCE3-4554724D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807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E3AA8-63C2-6FC2-D83C-A28F700DE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AC188C-4A7E-EC17-B370-19A58B06B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3F7167-2272-99F0-626A-D6661C75A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DA846F-DF0F-4F26-159F-9B3DA4B6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02AF4-9824-44A5-B1E4-31E40E69443E}" type="datetime1">
              <a:rPr lang="es-MX" smtClean="0"/>
              <a:t>26/10/2023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F847F7-6E5E-1D9A-735A-11B964ACE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6D7EEF-F0EB-EDBF-CAFB-98FB1396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433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A4199-30FD-E7B4-47DD-A1C9860A9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539CF5-288E-871F-3312-FE0E02316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F958D-5ADE-71E2-D725-E8B29FBB1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AE07BE4-7FCE-5E38-2553-3662E7091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AD0056-3FB5-F59F-542D-461D5CFF9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A3A80B-B29B-2A47-634A-D58D74EF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3FCC-A360-44BD-BD6B-4F243680891C}" type="datetime1">
              <a:rPr lang="es-MX" smtClean="0"/>
              <a:t>26/10/2023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DC97E7-FA7E-9E91-21B3-F2ECC990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A9F9BE-B030-DCE6-7280-19FE9116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27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02118-05C3-B156-B91D-307428409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77CEF17-4F7E-7090-E186-E03A8698F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EA84-3EA0-4500-A76A-6B05EDB0660D}" type="datetime1">
              <a:rPr lang="es-MX" smtClean="0"/>
              <a:t>26/10/2023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9D879F-A93D-52DB-4723-B60F13A6A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7F3240-BD84-C1E4-E17C-D82C16D9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46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8CACB4-E20F-FF05-EC32-D6450A5D1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51D3-9C7C-45C0-87E6-1CA89D5F9F46}" type="datetime1">
              <a:rPr lang="es-MX" smtClean="0"/>
              <a:t>26/10/2023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BD0D2A-77D6-6442-D6EA-53570190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FF1A87-331E-9D84-3249-A1BE6498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34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0F43C-5BB2-4D64-6DE7-CA286BE13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1C2541-D474-8C41-42D2-32D7AE994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0571D8-B13F-3FE3-0594-427E306BC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59FEBA-1056-3D6D-6F18-22F385ED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6456B-FF88-48AE-908E-50F169FDCEFB}" type="datetime1">
              <a:rPr lang="es-MX" smtClean="0"/>
              <a:t>26/10/2023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EA174B-9028-1880-20C9-A0B9B1FB9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5D6D21-4AA6-1932-1D62-7B832580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35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B9C0B-5693-EEF8-EE9B-A9657CF76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F63960-5026-D4B0-1023-0756631B5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D13103-70DD-167F-4BF6-1137D23C3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F2B969E-CA3D-AF14-85BC-FC28E68AB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046B8-60BD-4AEB-883D-1FF34CECE382}" type="datetime1">
              <a:rPr lang="es-MX" smtClean="0"/>
              <a:t>26/10/2023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46DAA8-C4BA-9A71-6FB8-507D8644D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19D5C8-228D-75AA-D38D-E06709AF5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67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EE1FC3-47EC-1CF7-D8F0-BA639A186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F6E450-4E80-4088-E641-F2A5C4705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89B465-03D8-A5DA-8B37-A01F38E77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B3E29-502E-4420-86C2-1BE76A294175}" type="datetime1">
              <a:rPr lang="es-MX" smtClean="0"/>
              <a:t>26/10/2023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EF1AD5-445E-17CE-3ED7-B81BCBD8F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83329A-D3E9-C440-78E0-E50AC9032C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B88D9-3918-4ECB-AD3F-F91150046A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10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14D25-1DD1-4B1A-EEAC-AC1E1C6EAA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4883" y="1704557"/>
            <a:ext cx="9144000" cy="2387600"/>
          </a:xfrm>
        </p:spPr>
        <p:txBody>
          <a:bodyPr/>
          <a:lstStyle/>
          <a:p>
            <a:r>
              <a:rPr lang="es-MX" sz="32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Modelos de regresión </a:t>
            </a:r>
            <a:r>
              <a:rPr lang="es-MX" sz="3200" b="1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quasi-poisson</a:t>
            </a:r>
            <a:r>
              <a:rPr lang="es-MX" sz="3200" b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y su aplicación en estudios de campo con datos provenientes de conteos entomológicos.</a:t>
            </a:r>
            <a:br>
              <a:rPr lang="es-MX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FEFC6A-07FD-2993-E361-533F40617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5199" y="3913980"/>
            <a:ext cx="9144000" cy="695325"/>
          </a:xfrm>
        </p:spPr>
        <p:txBody>
          <a:bodyPr/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M.C. Ricardo Vásquez, Dr. Julián Esparza, </a:t>
            </a:r>
            <a:r>
              <a:rPr lang="es-MX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Ph.D</a:t>
            </a:r>
            <a:r>
              <a:rPr lang="es-MX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. </a:t>
            </a:r>
            <a:r>
              <a:rPr lang="es-MX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Kacey</a:t>
            </a:r>
            <a:r>
              <a:rPr lang="es-MX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Ernst, Dra. Maricela Montalvo</a:t>
            </a:r>
            <a:endParaRPr lang="es-MX" sz="18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s-MX" dirty="0"/>
          </a:p>
        </p:txBody>
      </p:sp>
      <p:pic>
        <p:nvPicPr>
          <p:cNvPr id="4" name="Imagen 3" descr="Centros Conacyt">
            <a:extLst>
              <a:ext uri="{FF2B5EF4-FFF2-40B4-BE49-F238E27FC236}">
                <a16:creationId xmlns:a16="http://schemas.microsoft.com/office/drawing/2014/main" id="{A47C6BEA-0151-7F14-6F73-6944D476764B}"/>
              </a:ext>
            </a:extLst>
          </p:cNvPr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17" y="446503"/>
            <a:ext cx="1146810" cy="1146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D6C22B1-71C6-37F8-1310-36DF5DD4199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0891" y="1976145"/>
            <a:ext cx="1826514" cy="136988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3CE3203-87C4-77A1-2DC5-9B9C10537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117" y="3707058"/>
            <a:ext cx="1146810" cy="107760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9BB6068-D206-8750-A4C1-5C6DFCF3BC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117" y="5261794"/>
            <a:ext cx="1200611" cy="1200611"/>
          </a:xfrm>
          <a:prstGeom prst="rect">
            <a:avLst/>
          </a:prstGeom>
        </p:spPr>
      </p:pic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1BF45D-D7C9-9200-6B14-E912AEB1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</a:t>
            </a:fld>
            <a:endParaRPr lang="es-MX"/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6C207B12-DC9C-E30A-BA03-2F61123CB05C}"/>
              </a:ext>
            </a:extLst>
          </p:cNvPr>
          <p:cNvSpPr txBox="1">
            <a:spLocks/>
          </p:cNvSpPr>
          <p:nvPr/>
        </p:nvSpPr>
        <p:spPr>
          <a:xfrm>
            <a:off x="2097405" y="6398833"/>
            <a:ext cx="9144000" cy="419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Hermosillo, Sonora, México. Octubre, 2023</a:t>
            </a:r>
            <a:endParaRPr lang="es-MX" sz="1800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9104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A2149-E29E-9E8A-17CE-4976B324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Criterios de Asociación Potencial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8A5800-8944-7716-A796-3E6764381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1. P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≤ 0.2. 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2. Plausibilidad biológica en función del valor de IRR. Ya sea de riesgo o protección, donde:</a:t>
            </a:r>
          </a:p>
          <a:p>
            <a:pPr marL="0" indent="0">
              <a:buNone/>
            </a:pPr>
            <a:endParaRPr lang="es-MX" sz="1800" dirty="0">
              <a:latin typeface="Times New Roman" panose="02020603050405020304" pitchFamily="18" charset="0"/>
              <a:ea typeface="Yu Mincho" panose="02020400000000000000" pitchFamily="18" charset="-128"/>
            </a:endParaRP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Riesgo IRR&gt; 1.0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Protección IRR&lt; 1.0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CCA62ED-576C-E906-A860-2319651BDC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1" t="49806" b="24021"/>
          <a:stretch/>
        </p:blipFill>
        <p:spPr>
          <a:xfrm>
            <a:off x="2031998" y="4262551"/>
            <a:ext cx="7765144" cy="1325564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79305F-51A8-8D5E-B9CD-793B04A7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63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BF004-7C8D-3F1D-8E4A-6BC86CE8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Análisis Automatizado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B8801E-3677-79AF-70CE-77FB79AF1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Todas aquellas variables con asociación potencial con 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Aedes </a:t>
            </a:r>
            <a:r>
              <a:rPr lang="es-MX" sz="1800" i="1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aegypti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hembra se evaluaron juntas mediante el método automatizado </a:t>
            </a:r>
            <a:r>
              <a:rPr lang="es-MX" sz="1800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stepwise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, se tomó como criterio de entrada un valor de p ≤ 0.05 y como criterio de salida p ≥ 0.051, con el fin de obtener el modelo preliminar significativo. </a:t>
            </a:r>
          </a:p>
          <a:p>
            <a:endParaRPr lang="es-MX" sz="1800" dirty="0">
              <a:latin typeface="Times New Roman" panose="02020603050405020304" pitchFamily="18" charset="0"/>
              <a:ea typeface="Yu Mincho" panose="02020400000000000000" pitchFamily="18" charset="-128"/>
            </a:endParaRP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Comando: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xi:stepwise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, pe(0.05)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pr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(0.051) forward: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poisson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FemAe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i.VegNeib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i.Vegyard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MaleAe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TotAe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MaleCx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FemCx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TotCx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TminCEPC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TmaxCEPC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relativeH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PlantasTotales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Arbol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arbusto hierba Pasto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AyHcflor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arbulLongHojaCh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arbuLongHojamed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arbuLonghojaGde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arbuanchoch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arbuanchomed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arbuanchogde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AltAyHbajos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AltAyHmediano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AltAyHgdes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Arbolcflor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Hojaarbolch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hojaarbolmed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Cveg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plantasmaceta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plantassuelo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AltrbolCh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AltarbolMed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AltarbolGde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i.riego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Freqriego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i.recipalmagua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i.Averdes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i.cocheratechada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i.pasilloservtechado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i.Casadedosplantas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i.vecinodosplantas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i.patiopiso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i.frentecocherapiso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numerodemascotas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IDivesp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,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robust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irr</a:t>
            </a:r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62E037-1C92-95C2-280B-3A00097A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85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CF8848-9F04-E7B5-191A-5EB45105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059" y="79940"/>
            <a:ext cx="10515600" cy="1325563"/>
          </a:xfrm>
        </p:spPr>
        <p:txBody>
          <a:bodyPr/>
          <a:lstStyle/>
          <a:p>
            <a:r>
              <a:rPr lang="es-MX" dirty="0"/>
              <a:t>Análisis Automatizado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D1929C3-3226-00AB-DBAB-1DAB34C46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059" y="1119842"/>
            <a:ext cx="10679112" cy="5281113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7361656-65E4-A05C-C3CA-4CEF7397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38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1E557-39CC-95A8-8797-430135B79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51"/>
            <a:ext cx="10515600" cy="1325563"/>
          </a:xfrm>
        </p:spPr>
        <p:txBody>
          <a:bodyPr/>
          <a:lstStyle/>
          <a:p>
            <a:r>
              <a:rPr lang="es-MX" b="1" dirty="0"/>
              <a:t>Análisis Automatizado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F5F345C-2EF2-0A8B-AF7E-80A9006E4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72" y="1558246"/>
            <a:ext cx="11207256" cy="297996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8C0999F-B707-52F4-F393-20FF9956C087}"/>
              </a:ext>
            </a:extLst>
          </p:cNvPr>
          <p:cNvSpPr txBox="1"/>
          <p:nvPr/>
        </p:nvSpPr>
        <p:spPr>
          <a:xfrm>
            <a:off x="492373" y="4971392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Matriz de correlación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FE6EE39-C658-6416-D264-788715770869}"/>
              </a:ext>
            </a:extLst>
          </p:cNvPr>
          <p:cNvSpPr txBox="1"/>
          <p:nvPr/>
        </p:nvSpPr>
        <p:spPr>
          <a:xfrm>
            <a:off x="485672" y="5252191"/>
            <a:ext cx="117063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 err="1"/>
              <a:t>corr</a:t>
            </a:r>
            <a:r>
              <a:rPr lang="es-MX" dirty="0"/>
              <a:t> </a:t>
            </a:r>
            <a:r>
              <a:rPr lang="es-MX" dirty="0" err="1"/>
              <a:t>VegNeib</a:t>
            </a:r>
            <a:r>
              <a:rPr lang="es-MX" dirty="0"/>
              <a:t> </a:t>
            </a:r>
            <a:r>
              <a:rPr lang="es-MX" dirty="0" err="1"/>
              <a:t>Vegyard</a:t>
            </a:r>
            <a:r>
              <a:rPr lang="es-MX" dirty="0"/>
              <a:t> riego  </a:t>
            </a:r>
            <a:r>
              <a:rPr lang="es-MX" dirty="0" err="1"/>
              <a:t>Arbol</a:t>
            </a:r>
            <a:r>
              <a:rPr lang="es-MX" dirty="0"/>
              <a:t> </a:t>
            </a:r>
            <a:r>
              <a:rPr lang="es-MX" dirty="0" err="1"/>
              <a:t>MaleAe</a:t>
            </a:r>
            <a:r>
              <a:rPr lang="es-MX" dirty="0"/>
              <a:t> </a:t>
            </a:r>
            <a:r>
              <a:rPr lang="es-MX" dirty="0" err="1"/>
              <a:t>Freqriego</a:t>
            </a:r>
            <a:r>
              <a:rPr lang="es-MX" dirty="0"/>
              <a:t> </a:t>
            </a:r>
            <a:r>
              <a:rPr lang="es-MX" dirty="0" err="1"/>
              <a:t>MaleCx</a:t>
            </a:r>
            <a:r>
              <a:rPr lang="es-MX" dirty="0"/>
              <a:t> </a:t>
            </a:r>
            <a:r>
              <a:rPr lang="es-MX" dirty="0" err="1"/>
              <a:t>FemCx</a:t>
            </a:r>
            <a:r>
              <a:rPr lang="es-MX" dirty="0"/>
              <a:t> arbusto </a:t>
            </a:r>
            <a:r>
              <a:rPr lang="es-MX" dirty="0" err="1"/>
              <a:t>recipalmagua</a:t>
            </a:r>
            <a:r>
              <a:rPr lang="es-MX" dirty="0"/>
              <a:t>  hierba </a:t>
            </a:r>
            <a:r>
              <a:rPr lang="es-MX" dirty="0" err="1"/>
              <a:t>TminCEPC</a:t>
            </a:r>
            <a:r>
              <a:rPr lang="es-MX" dirty="0"/>
              <a:t> </a:t>
            </a:r>
            <a:r>
              <a:rPr lang="es-MX" dirty="0" err="1"/>
              <a:t>cocheratechada</a:t>
            </a:r>
            <a:r>
              <a:rPr lang="es-MX" dirty="0"/>
              <a:t> Pasto </a:t>
            </a:r>
            <a:r>
              <a:rPr lang="es-MX" dirty="0" err="1"/>
              <a:t>TmaxCEPC</a:t>
            </a:r>
            <a:r>
              <a:rPr lang="es-MX" dirty="0"/>
              <a:t> </a:t>
            </a:r>
            <a:r>
              <a:rPr lang="es-MX" dirty="0" err="1"/>
              <a:t>pasilloservtechado</a:t>
            </a:r>
            <a:r>
              <a:rPr lang="es-MX" dirty="0"/>
              <a:t> </a:t>
            </a:r>
            <a:r>
              <a:rPr lang="es-MX" dirty="0" err="1"/>
              <a:t>AyHcflor</a:t>
            </a:r>
            <a:r>
              <a:rPr lang="es-MX" dirty="0"/>
              <a:t> </a:t>
            </a:r>
            <a:r>
              <a:rPr lang="es-MX" dirty="0" err="1"/>
              <a:t>relativeH</a:t>
            </a:r>
            <a:r>
              <a:rPr lang="es-MX" dirty="0"/>
              <a:t> </a:t>
            </a:r>
            <a:r>
              <a:rPr lang="es-MX" dirty="0" err="1"/>
              <a:t>Casadedosplantas</a:t>
            </a:r>
            <a:r>
              <a:rPr lang="es-MX" dirty="0"/>
              <a:t> </a:t>
            </a:r>
            <a:r>
              <a:rPr lang="es-MX" dirty="0" err="1"/>
              <a:t>arbulLongHojaCh</a:t>
            </a:r>
            <a:r>
              <a:rPr lang="es-MX" dirty="0"/>
              <a:t> </a:t>
            </a:r>
            <a:r>
              <a:rPr lang="es-MX" dirty="0" err="1"/>
              <a:t>vecinodosplantas</a:t>
            </a:r>
            <a:r>
              <a:rPr lang="es-MX" dirty="0"/>
              <a:t> </a:t>
            </a:r>
            <a:r>
              <a:rPr lang="es-MX" dirty="0" err="1"/>
              <a:t>arbuLongHojamed</a:t>
            </a:r>
            <a:r>
              <a:rPr lang="es-MX" dirty="0"/>
              <a:t> </a:t>
            </a:r>
            <a:r>
              <a:rPr lang="es-MX" dirty="0" err="1"/>
              <a:t>patiopiso</a:t>
            </a:r>
            <a:r>
              <a:rPr lang="es-MX" dirty="0"/>
              <a:t> </a:t>
            </a:r>
            <a:r>
              <a:rPr lang="es-MX" dirty="0" err="1"/>
              <a:t>arbuLonghojaGde</a:t>
            </a:r>
            <a:r>
              <a:rPr lang="es-MX" dirty="0"/>
              <a:t> </a:t>
            </a:r>
            <a:r>
              <a:rPr lang="es-MX" dirty="0" err="1"/>
              <a:t>frentecocherapiso</a:t>
            </a:r>
            <a:r>
              <a:rPr lang="es-MX" dirty="0"/>
              <a:t> </a:t>
            </a:r>
            <a:r>
              <a:rPr lang="es-MX" dirty="0" err="1"/>
              <a:t>arbuanchoch</a:t>
            </a:r>
            <a:r>
              <a:rPr lang="es-MX" dirty="0"/>
              <a:t> </a:t>
            </a:r>
            <a:r>
              <a:rPr lang="es-MX" dirty="0" err="1"/>
              <a:t>numerodemascotas</a:t>
            </a:r>
            <a:r>
              <a:rPr lang="es-MX" dirty="0"/>
              <a:t> </a:t>
            </a:r>
            <a:r>
              <a:rPr lang="es-MX" dirty="0" err="1"/>
              <a:t>AltAyHbajos</a:t>
            </a:r>
            <a:r>
              <a:rPr lang="es-MX" dirty="0"/>
              <a:t> </a:t>
            </a:r>
            <a:r>
              <a:rPr lang="es-MX" dirty="0" err="1"/>
              <a:t>plantasmaceta</a:t>
            </a:r>
            <a:r>
              <a:rPr lang="es-MX" dirty="0"/>
              <a:t> </a:t>
            </a:r>
            <a:r>
              <a:rPr lang="es-MX" dirty="0" err="1"/>
              <a:t>plantassuelo</a:t>
            </a:r>
            <a:endParaRPr lang="es-MX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95A179D-ED1F-9169-9CC0-9A5C1F9DBCB9}"/>
              </a:ext>
            </a:extLst>
          </p:cNvPr>
          <p:cNvSpPr txBox="1"/>
          <p:nvPr/>
        </p:nvSpPr>
        <p:spPr>
          <a:xfrm>
            <a:off x="3745799" y="4971392"/>
            <a:ext cx="346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Criterio estadístico:  r &gt; 0.8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8462125-A6AF-357B-B26D-6A3F470B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108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5A88A-BBFE-B57A-E13D-E0240137F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312" y="205468"/>
            <a:ext cx="10515600" cy="1325563"/>
          </a:xfrm>
        </p:spPr>
        <p:txBody>
          <a:bodyPr/>
          <a:lstStyle/>
          <a:p>
            <a:r>
              <a:rPr lang="es-MX" dirty="0"/>
              <a:t>Matriz de correlación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ACD4C2-7B2B-4EB8-1469-65B3D330D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312" y="1339850"/>
            <a:ext cx="10239375" cy="5153025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8CD4A31-A1FE-66A4-5596-2E5E2E80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595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36EE4-8326-C592-A9C4-AAE5DF3A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74959-7D68-BAEF-C0A2-21AAD758A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Una vez identificada la variable que presentaba colinealidad se analizó en modelos separados.</a:t>
            </a:r>
          </a:p>
          <a:p>
            <a:pPr marL="0" indent="0">
              <a:buNone/>
            </a:pPr>
            <a:r>
              <a:rPr lang="es-MX" dirty="0"/>
              <a:t>Se llevo a cabo cada que el método </a:t>
            </a:r>
            <a:r>
              <a:rPr lang="es-MX" dirty="0" err="1"/>
              <a:t>stepwise</a:t>
            </a:r>
            <a:r>
              <a:rPr lang="es-MX" dirty="0"/>
              <a:t> presentaba colinealidad.</a:t>
            </a:r>
          </a:p>
          <a:p>
            <a:pPr marL="0" indent="0">
              <a:buNone/>
            </a:pPr>
            <a:r>
              <a:rPr lang="es-MX" dirty="0"/>
              <a:t>Obteniendo 21 combinaciones.</a:t>
            </a:r>
          </a:p>
          <a:p>
            <a:pPr marL="0" indent="0">
              <a:buNone/>
            </a:pPr>
            <a:r>
              <a:rPr lang="es-MX" dirty="0"/>
              <a:t>Por lo que realizaron 21 corridas con el comando </a:t>
            </a:r>
            <a:r>
              <a:rPr lang="es-MX" dirty="0" err="1"/>
              <a:t>stepwise</a:t>
            </a:r>
            <a:r>
              <a:rPr lang="es-MX" dirty="0"/>
              <a:t>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69C800-E138-0DE5-BE37-0538BF44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58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544F68-F485-C796-8443-E03AA2D8B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 de Análisis automatizado </a:t>
            </a:r>
            <a:r>
              <a:rPr lang="es-MX" dirty="0" err="1"/>
              <a:t>stepwise</a:t>
            </a: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C46A86C-8501-F559-F385-B2F071FBCF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2623" y="2166256"/>
            <a:ext cx="9733770" cy="3077029"/>
          </a:xfr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0798011-9F38-3BAF-EBE2-5007E4D7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001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D71BC-9CA0-1147-5798-465139549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preliminar 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E72988-8377-3A95-4657-A6991B305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522" y="1690687"/>
            <a:ext cx="8123238" cy="4027941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AF009B58-3BAA-975B-89F2-F2950E42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29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977EA-CE6E-9722-8D75-082F1B26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 preliminar 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CA4EEF9-3DFA-C556-A3A0-0A539D990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887" y="1446438"/>
            <a:ext cx="8577942" cy="4767109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A8406592-180C-D70D-3CEC-6CBB7D15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1060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B9435-AEC5-BAF6-D4A3-1D1129031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 los modelos preliminares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816BD8-AAD9-D28A-229D-804B62E86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Colinealidad</a:t>
            </a:r>
          </a:p>
          <a:p>
            <a:pPr marL="0" indent="0">
              <a:buNone/>
            </a:pPr>
            <a:r>
              <a:rPr lang="es-MX" dirty="0"/>
              <a:t>Comando VIF, </a:t>
            </a:r>
            <a:r>
              <a:rPr lang="es-MX" dirty="0" err="1"/>
              <a:t>uncentered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VIF &gt; 10 indicativo de colinealidad, la variable debe removerse del modelo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AC3954-C59F-14BF-AD9F-BBDA5922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19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E761AD-B9DC-C35C-289E-8AADDF84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A159DFA-16A2-816F-0476-188D1B88F2C8}"/>
              </a:ext>
            </a:extLst>
          </p:cNvPr>
          <p:cNvGrpSpPr/>
          <p:nvPr/>
        </p:nvGrpSpPr>
        <p:grpSpPr>
          <a:xfrm>
            <a:off x="1699276" y="2566747"/>
            <a:ext cx="8354000" cy="2854867"/>
            <a:chOff x="223032" y="1866494"/>
            <a:chExt cx="6206671" cy="2052299"/>
          </a:xfrm>
        </p:grpSpPr>
        <p:pic>
          <p:nvPicPr>
            <p:cNvPr id="5" name="Gráfico 4" descr="Covid-19 con relleno sólido">
              <a:extLst>
                <a:ext uri="{FF2B5EF4-FFF2-40B4-BE49-F238E27FC236}">
                  <a16:creationId xmlns:a16="http://schemas.microsoft.com/office/drawing/2014/main" id="{368403FD-1ACF-93FB-EA83-7DE07BE11C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07692" y="1866494"/>
              <a:ext cx="587618" cy="587618"/>
            </a:xfrm>
            <a:prstGeom prst="rect">
              <a:avLst/>
            </a:prstGeom>
          </p:spPr>
        </p:pic>
        <p:pic>
          <p:nvPicPr>
            <p:cNvPr id="6" name="Gráfico 5" descr="Mosquito con relleno sólido">
              <a:extLst>
                <a:ext uri="{FF2B5EF4-FFF2-40B4-BE49-F238E27FC236}">
                  <a16:creationId xmlns:a16="http://schemas.microsoft.com/office/drawing/2014/main" id="{A1992A7E-832F-40A9-7B8C-E439D8218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3032" y="2850271"/>
              <a:ext cx="567949" cy="567949"/>
            </a:xfrm>
            <a:prstGeom prst="rect">
              <a:avLst/>
            </a:prstGeom>
          </p:spPr>
        </p:pic>
        <p:pic>
          <p:nvPicPr>
            <p:cNvPr id="7" name="Gráfico 6" descr="Reloj con relleno sólido">
              <a:extLst>
                <a:ext uri="{FF2B5EF4-FFF2-40B4-BE49-F238E27FC236}">
                  <a16:creationId xmlns:a16="http://schemas.microsoft.com/office/drawing/2014/main" id="{727AABEC-9926-1DE0-73E4-F23144518B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17526" y="2566296"/>
              <a:ext cx="567949" cy="567949"/>
            </a:xfrm>
            <a:prstGeom prst="rect">
              <a:avLst/>
            </a:prstGeom>
          </p:spPr>
        </p:pic>
        <p:pic>
          <p:nvPicPr>
            <p:cNvPr id="8" name="Gráfico 7" descr="Reloj de arena terminado con relleno sólido">
              <a:extLst>
                <a:ext uri="{FF2B5EF4-FFF2-40B4-BE49-F238E27FC236}">
                  <a16:creationId xmlns:a16="http://schemas.microsoft.com/office/drawing/2014/main" id="{F69FA14A-51D9-37B0-1550-0C733C249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717526" y="3350844"/>
              <a:ext cx="567949" cy="567949"/>
            </a:xfrm>
            <a:prstGeom prst="rect">
              <a:avLst/>
            </a:prstGeom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AE45103C-DA67-50A7-4C06-2F32E8FCC94A}"/>
                </a:ext>
              </a:extLst>
            </p:cNvPr>
            <p:cNvSpPr txBox="1"/>
            <p:nvPr/>
          </p:nvSpPr>
          <p:spPr>
            <a:xfrm>
              <a:off x="850150" y="2916460"/>
              <a:ext cx="192633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Distribución y mantenimiento del mosquito vector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144102DD-1794-EB41-579C-34943468E8EE}"/>
                </a:ext>
              </a:extLst>
            </p:cNvPr>
            <p:cNvSpPr txBox="1"/>
            <p:nvPr/>
          </p:nvSpPr>
          <p:spPr>
            <a:xfrm>
              <a:off x="4404296" y="1901487"/>
              <a:ext cx="19263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Distribución del virus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5CBFCEB2-EEEE-1E9B-2489-D9A71E9F77FD}"/>
                </a:ext>
              </a:extLst>
            </p:cNvPr>
            <p:cNvSpPr txBox="1"/>
            <p:nvPr/>
          </p:nvSpPr>
          <p:spPr>
            <a:xfrm>
              <a:off x="4404296" y="2611025"/>
              <a:ext cx="19879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Duración de los brotes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D8353B7F-3A6B-68E3-9E4E-9A2FB4AF824A}"/>
                </a:ext>
              </a:extLst>
            </p:cNvPr>
            <p:cNvSpPr txBox="1"/>
            <p:nvPr/>
          </p:nvSpPr>
          <p:spPr>
            <a:xfrm>
              <a:off x="4441737" y="3350844"/>
              <a:ext cx="19879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/>
                <a:t>Persistencia de los virus en el ambiente</a:t>
              </a:r>
            </a:p>
          </p:txBody>
        </p:sp>
      </p:grp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A0356C5-47F3-7B95-F706-E16AD0C1DE18}"/>
              </a:ext>
            </a:extLst>
          </p:cNvPr>
          <p:cNvSpPr/>
          <p:nvPr/>
        </p:nvSpPr>
        <p:spPr>
          <a:xfrm>
            <a:off x="1882006" y="1880296"/>
            <a:ext cx="2508988" cy="59229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accent2">
                    <a:lumMod val="50000"/>
                  </a:schemeClr>
                </a:solidFill>
              </a:rPr>
              <a:t>Microclimas y microentornos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0093970-4969-EFE0-EF7D-CB6F5F2D58D1}"/>
              </a:ext>
            </a:extLst>
          </p:cNvPr>
          <p:cNvSpPr/>
          <p:nvPr/>
        </p:nvSpPr>
        <p:spPr>
          <a:xfrm>
            <a:off x="1882006" y="2821692"/>
            <a:ext cx="2508988" cy="761883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accent2">
                    <a:lumMod val="50000"/>
                  </a:schemeClr>
                </a:solidFill>
              </a:rPr>
              <a:t>Condiciones favorables/Calidad del hábitat del vector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5069E0B-5DA9-5CA7-9450-6738A4E7ADBD}"/>
              </a:ext>
            </a:extLst>
          </p:cNvPr>
          <p:cNvSpPr txBox="1"/>
          <p:nvPr/>
        </p:nvSpPr>
        <p:spPr>
          <a:xfrm>
            <a:off x="8238034" y="6185098"/>
            <a:ext cx="23657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dirty="0">
                <a:latin typeface="Arial Nova" panose="020B05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Diaz-Castro y cols., 2017 </a:t>
            </a:r>
            <a:endParaRPr lang="es-MX" sz="1400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A61DE8F-7150-1907-DCC5-99A8FC9C1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791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A53FD5-333E-FF5A-2000-222A049FD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886" y="620316"/>
            <a:ext cx="3501571" cy="1325563"/>
          </a:xfrm>
        </p:spPr>
        <p:txBody>
          <a:bodyPr/>
          <a:lstStyle/>
          <a:p>
            <a:r>
              <a:rPr lang="es-MX" dirty="0"/>
              <a:t>Modelo 1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3FB160A5-17E6-127A-199F-9A2A8B9257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0647" y="1945879"/>
            <a:ext cx="4118411" cy="3156970"/>
          </a:xfr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6E3DD728-1FA5-CE06-D56B-1FFB70AE2B6B}"/>
              </a:ext>
            </a:extLst>
          </p:cNvPr>
          <p:cNvSpPr txBox="1">
            <a:spLocks/>
          </p:cNvSpPr>
          <p:nvPr/>
        </p:nvSpPr>
        <p:spPr>
          <a:xfrm>
            <a:off x="7028543" y="620316"/>
            <a:ext cx="35015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Modelo 2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985E3B3-091B-81F9-8711-F8CAC4E07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4566" y="1628275"/>
            <a:ext cx="4578577" cy="4609409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1E66509-914E-3EB5-D880-AA8085F2E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82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C63D5-684A-7CBE-D836-5358F674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 los modelos preliminares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3F31E1-93C5-C0FE-E221-AADB250B4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Interacción o modificación del efecto</a:t>
            </a:r>
          </a:p>
          <a:p>
            <a:pPr marL="0" indent="0">
              <a:buNone/>
            </a:pP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El objetivo de esta evaluación es determinar si la asociación entre la variable de respuesta 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Aedes </a:t>
            </a:r>
            <a:r>
              <a:rPr lang="es-MX" sz="1800" i="1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aegypti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hembra y la variable de hipótesis se modifica por efecto de las variables </a:t>
            </a:r>
            <a:r>
              <a:rPr lang="es-MX" sz="1800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confusoras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.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Criterio estadístico 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  <a:sym typeface="Wingdings" panose="05000000000000000000" pitchFamily="2" charset="2"/>
              </a:rPr>
              <a:t> valor de p, si P &gt; 0.1 para considerar ausencia de interacción.</a:t>
            </a:r>
            <a:endParaRPr lang="es-MX" sz="1800" dirty="0">
              <a:effectLst/>
              <a:latin typeface="Times New Roman" panose="02020603050405020304" pitchFamily="18" charset="0"/>
              <a:ea typeface="Yu Mincho" panose="02020400000000000000" pitchFamily="18" charset="-128"/>
            </a:endParaRP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Pasos:</a:t>
            </a:r>
          </a:p>
          <a:p>
            <a:pPr marL="342900" indent="-342900">
              <a:buAutoNum type="arabicPeriod"/>
            </a:pP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Generar las variables de interacción multiplicando la variable X1 con el resto de las variables (</a:t>
            </a:r>
            <a:r>
              <a:rPr lang="es-MX" sz="1800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p.e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. 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X1*X2. X1*X3,etc.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) </a:t>
            </a:r>
            <a:r>
              <a:rPr lang="es-MX" dirty="0"/>
              <a:t>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8F8F178-EEE0-B96B-F036-26F9ED017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614861"/>
            <a:ext cx="10119087" cy="1325563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762B9D-1C86-EB7B-98A8-85C423CD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69452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79880-A8E1-193B-56A9-81D0A5E2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 los modelos preliminares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673BBC-BDFA-41E5-7D72-70FA57DBA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551"/>
            <a:ext cx="10515600" cy="830489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Interacción o modificación del efecto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7BC16D7-D06F-337C-01A5-529141C9C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61040"/>
            <a:ext cx="8625114" cy="14308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C187FDD-7190-0D89-545B-632945E97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313" y="2161040"/>
            <a:ext cx="8886371" cy="3724548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F0D112C-CFEC-C996-EFF0-D7FD6CB2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8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6BA79-B7BE-1D4C-4DFE-7AF469B67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086" y="350611"/>
            <a:ext cx="10515600" cy="1325563"/>
          </a:xfrm>
        </p:spPr>
        <p:txBody>
          <a:bodyPr/>
          <a:lstStyle/>
          <a:p>
            <a:r>
              <a:rPr lang="es-MX" dirty="0"/>
              <a:t>Variable Modificadora del Efecto Modelo 1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576FAD5-FF59-1C80-8309-CACAC0057F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86" y="1806803"/>
            <a:ext cx="8639628" cy="3850269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19E6242-4BE6-F10B-4CFC-3A3067C1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093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76284-B68C-1A4B-7BF4-C201C85FC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Modificación del Efecto Modelo 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C2E439-9F5C-CC4B-BC31-85883EACC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93" y="1907948"/>
            <a:ext cx="5974494" cy="389685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AB3BE62-AA18-1DD8-DD94-C271D86F5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944916"/>
            <a:ext cx="5997486" cy="3787321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BDB2CAC3-C1DB-C617-D64B-874FF2A0F9C2}"/>
              </a:ext>
            </a:extLst>
          </p:cNvPr>
          <p:cNvSpPr txBox="1">
            <a:spLocks/>
          </p:cNvSpPr>
          <p:nvPr/>
        </p:nvSpPr>
        <p:spPr>
          <a:xfrm>
            <a:off x="3316540" y="5454309"/>
            <a:ext cx="6695621" cy="1403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>
                <a:solidFill>
                  <a:srgbClr val="C00000"/>
                </a:solidFill>
              </a:rPr>
              <a:t>Temperatura mínima: variable modificadora del efecto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69712828-4BCA-C186-3B78-DF3088318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049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B86EE-DB87-C383-D7B0-DA45BE5A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Modificación del Efecto en el Modelo 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0FA9434-9AA6-9A81-D99E-14DD70AA6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8306"/>
            <a:ext cx="10567498" cy="3210379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A9AC2C3-3C8D-CC88-ED6F-E0E29D86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1553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86FAE-85BA-091E-D1D1-0C1241FC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00" y="162041"/>
            <a:ext cx="10515600" cy="1325563"/>
          </a:xfrm>
        </p:spPr>
        <p:txBody>
          <a:bodyPr/>
          <a:lstStyle/>
          <a:p>
            <a:r>
              <a:rPr lang="es-MX" dirty="0"/>
              <a:t>Modificación del Efecto en el Modelo 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6146089-6010-670D-10FF-6C325BC31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713" y="1487604"/>
            <a:ext cx="7565571" cy="5005271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F3C304B-111D-D1E9-2F74-FD48F487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319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4F5C8-CA0E-EB47-6634-B0622CFD8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057" y="597354"/>
            <a:ext cx="10515600" cy="1325563"/>
          </a:xfrm>
        </p:spPr>
        <p:txBody>
          <a:bodyPr/>
          <a:lstStyle/>
          <a:p>
            <a:r>
              <a:rPr lang="es-MX" dirty="0"/>
              <a:t>Modificación del Efecto en el Modelo 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5659138-D2BD-8E33-6A5B-4F0195261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782" y="3219903"/>
            <a:ext cx="10174436" cy="264386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2913DBE-0651-9D87-EFA0-2F0C1639F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782" y="2180884"/>
            <a:ext cx="4245389" cy="1058121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AEF977C-7F8B-9D2B-E1A9-ED4BC269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904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791B783-8B78-E8A4-340B-ED230F29A374}"/>
              </a:ext>
            </a:extLst>
          </p:cNvPr>
          <p:cNvSpPr txBox="1">
            <a:spLocks/>
          </p:cNvSpPr>
          <p:nvPr/>
        </p:nvSpPr>
        <p:spPr>
          <a:xfrm>
            <a:off x="1360714" y="3941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Modificación del Efecto en el Modelo 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F58A746-7E29-CE99-B58A-8DC28DD95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35" y="2191658"/>
            <a:ext cx="5933865" cy="88196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01A7253-2C33-74B9-0EFC-8742E1919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83" y="3299050"/>
            <a:ext cx="6039713" cy="220209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8D1B9CB-305E-A84D-FCC7-05846FE7C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7964" y="2187802"/>
            <a:ext cx="5848350" cy="88582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BCCA5895-665A-30C2-3D02-51A6191B59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0996" y="3299050"/>
            <a:ext cx="5837498" cy="2202090"/>
          </a:xfrm>
          <a:prstGeom prst="rect">
            <a:avLst/>
          </a:prstGeom>
        </p:spPr>
      </p:pic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267DE39-79DF-0E37-7F1D-BDC95B67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538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D4731-7325-E8D5-B32C-0951D730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Linealidad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167BE5-2F2C-D707-5D7E-40FD9AF81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937883"/>
          </a:xfrm>
        </p:spPr>
        <p:txBody>
          <a:bodyPr/>
          <a:lstStyle/>
          <a:p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Tiene como objetivo evaluar si la asociación entre la variable de respuesta y las variables determinantes es lineal.</a:t>
            </a:r>
          </a:p>
          <a:p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Existe linealidad cuando un cambio en la variable independiente (X) tiene el mismo efecto en la variable de respuesta (Y), independientemente del valor que X tome.</a:t>
            </a:r>
          </a:p>
          <a:p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S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e verificará de manera gráfica que no exista un patrón evidente en la distribución de los casos.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ED90F4-B9FC-D9B2-76A6-361A89482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17" y="3871003"/>
            <a:ext cx="8481965" cy="1937883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1008C1-E450-BD28-3AAB-B23C6A1B9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35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65739-CE50-B4BD-A3C5-3AC787722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Determinantes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4F1A02-3542-0B6F-5B2C-AA40BF35F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 marL="0" indent="0">
              <a:buNone/>
            </a:pPr>
            <a:r>
              <a:rPr lang="es-MX" b="1" dirty="0"/>
              <a:t>Variable de respuesta o hipótesis </a:t>
            </a:r>
          </a:p>
          <a:p>
            <a:pPr marL="0" indent="0">
              <a:buNone/>
            </a:pPr>
            <a:r>
              <a:rPr lang="es-MX" dirty="0"/>
              <a:t>Número de mosquitos </a:t>
            </a:r>
            <a:r>
              <a:rPr lang="es-MX" i="1" dirty="0"/>
              <a:t>Aedes </a:t>
            </a:r>
            <a:r>
              <a:rPr lang="es-MX" i="1" dirty="0" err="1"/>
              <a:t>aegypti</a:t>
            </a:r>
            <a:r>
              <a:rPr lang="es-MX" i="1" dirty="0"/>
              <a:t> </a:t>
            </a:r>
            <a:r>
              <a:rPr lang="es-MX" dirty="0"/>
              <a:t>contabilizados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6F4217D-5896-60A2-FAD4-41B769B4433C}"/>
              </a:ext>
            </a:extLst>
          </p:cNvPr>
          <p:cNvSpPr txBox="1">
            <a:spLocks/>
          </p:cNvSpPr>
          <p:nvPr/>
        </p:nvSpPr>
        <p:spPr>
          <a:xfrm>
            <a:off x="838200" y="3360057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b="1" dirty="0"/>
              <a:t>Posibles variables de ajuste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/>
              <a:t>Alusivas a factores ambientales y de contexto 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57CF475-0DD3-A89E-D965-12787913879E}"/>
              </a:ext>
            </a:extLst>
          </p:cNvPr>
          <p:cNvSpPr txBox="1">
            <a:spLocks/>
          </p:cNvSpPr>
          <p:nvPr/>
        </p:nvSpPr>
        <p:spPr>
          <a:xfrm>
            <a:off x="838200" y="4760685"/>
            <a:ext cx="10515600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b="1" dirty="0"/>
              <a:t>Análisis Estadístico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/>
              <a:t>Stata/MP 14.0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0C49CD-F0F0-204E-0593-B430F01F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607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0FF216-E2E7-C07C-9E52-CDD7ECC2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672" y="103868"/>
            <a:ext cx="10515600" cy="1325563"/>
          </a:xfrm>
        </p:spPr>
        <p:txBody>
          <a:bodyPr/>
          <a:lstStyle/>
          <a:p>
            <a:r>
              <a:rPr lang="es-MX" dirty="0"/>
              <a:t>Linealidad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20FD37-6CC5-5CC2-C95D-869EE767A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457" y="1234139"/>
            <a:ext cx="7303860" cy="5028888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5757431-2348-25C2-A416-C010CB66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30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626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8C170F-7817-E8F0-C461-B0EFE5D0CA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31</a:t>
            </a:fld>
            <a:endParaRPr lang="es-MX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3142756-1A66-B06E-4150-920C05840BDC}"/>
              </a:ext>
            </a:extLst>
          </p:cNvPr>
          <p:cNvSpPr txBox="1">
            <a:spLocks/>
          </p:cNvSpPr>
          <p:nvPr/>
        </p:nvSpPr>
        <p:spPr>
          <a:xfrm>
            <a:off x="682400" y="1407511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just"/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Asociación entre el Número de Mosquitos </a:t>
            </a:r>
            <a:r>
              <a:rPr lang="es-MX" sz="2667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Aedes </a:t>
            </a:r>
            <a:r>
              <a:rPr lang="es-MX" sz="2667" b="1" i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aegypti</a:t>
            </a:r>
            <a:r>
              <a:rPr lang="es-MX" sz="2667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Hembra y Factores Socio-ecológicos Evaluados</a:t>
            </a:r>
            <a:r>
              <a:rPr lang="es-MX" sz="2667" dirty="0"/>
              <a:t> 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para el Estrato de Temperatura Mínima Ambiental en Hermosillo, Sonora (</a:t>
            </a:r>
            <a:r>
              <a:rPr lang="es-MX" sz="2667" b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Tmin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≤ 25°C)</a:t>
            </a:r>
            <a:endParaRPr lang="es-MX" sz="3733" dirty="0">
              <a:latin typeface="Roboto Slab" pitchFamily="2" charset="0"/>
              <a:ea typeface="Roboto Slab" pitchFamily="2" charset="0"/>
              <a:cs typeface="Roboto Slab" pitchFamily="2" charset="0"/>
            </a:endParaRP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96726F0B-67F1-2C8A-BD14-89A2935B451A}"/>
              </a:ext>
            </a:extLst>
          </p:cNvPr>
          <p:cNvGraphicFramePr>
            <a:graphicFrameLocks noGrp="1"/>
          </p:cNvGraphicFramePr>
          <p:nvPr/>
        </p:nvGraphicFramePr>
        <p:xfrm>
          <a:off x="1528064" y="2696466"/>
          <a:ext cx="8745728" cy="3295986"/>
        </p:xfrm>
        <a:graphic>
          <a:graphicData uri="http://schemas.openxmlformats.org/drawingml/2006/table">
            <a:tbl>
              <a:tblPr firstRow="1" bandRow="1"/>
              <a:tblGrid>
                <a:gridCol w="3738880">
                  <a:extLst>
                    <a:ext uri="{9D8B030D-6E8A-4147-A177-3AD203B41FA5}">
                      <a16:colId xmlns:a16="http://schemas.microsoft.com/office/drawing/2014/main" val="3476633955"/>
                    </a:ext>
                  </a:extLst>
                </a:gridCol>
                <a:gridCol w="1885696">
                  <a:extLst>
                    <a:ext uri="{9D8B030D-6E8A-4147-A177-3AD203B41FA5}">
                      <a16:colId xmlns:a16="http://schemas.microsoft.com/office/drawing/2014/main" val="14058420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21926107"/>
                    </a:ext>
                  </a:extLst>
                </a:gridCol>
                <a:gridCol w="1495552">
                  <a:extLst>
                    <a:ext uri="{9D8B030D-6E8A-4147-A177-3AD203B41FA5}">
                      <a16:colId xmlns:a16="http://schemas.microsoft.com/office/drawing/2014/main" val="1069106789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IRR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IC 95%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Valor de P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1921086"/>
                  </a:ext>
                </a:extLst>
              </a:tr>
              <a:tr h="3528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Número de </a:t>
                      </a:r>
                      <a:r>
                        <a:rPr lang="es-MX" sz="1600" b="1" i="1" dirty="0">
                          <a:effectLst/>
                        </a:rPr>
                        <a:t>Aedes </a:t>
                      </a:r>
                      <a:r>
                        <a:rPr lang="es-MX" sz="1600" b="1" i="1" dirty="0" err="1">
                          <a:effectLst/>
                        </a:rPr>
                        <a:t>aegypti</a:t>
                      </a:r>
                      <a:r>
                        <a:rPr lang="es-MX" sz="1600" b="1" i="1" dirty="0">
                          <a:effectLst/>
                        </a:rPr>
                        <a:t> </a:t>
                      </a:r>
                      <a:r>
                        <a:rPr lang="es-MX" sz="1600" b="1" i="0" dirty="0">
                          <a:effectLst/>
                        </a:rPr>
                        <a:t>macho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1.040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1.025-1.055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&lt;0.01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6002507"/>
                  </a:ext>
                </a:extLst>
              </a:tr>
              <a:tr h="424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Frecuencia de riego (veces por semana)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1.115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1.052-1.181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&lt;0.01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5897605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Vegetación del Domicilio </a:t>
                      </a:r>
                      <a:endParaRPr lang="es-MX" sz="1500" b="1" i="0" dirty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Baja</a:t>
                      </a:r>
                      <a:endParaRPr lang="es-MX" sz="1500" b="1" i="0" dirty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Alta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1.380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1.072-1.882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0.04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511643"/>
                  </a:ext>
                </a:extLst>
              </a:tr>
              <a:tr h="494453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500" baseline="30000" dirty="0">
                          <a:effectLst/>
                        </a:rPr>
                        <a:t> +</a:t>
                      </a:r>
                      <a:r>
                        <a:rPr lang="es-MX" sz="1500" dirty="0">
                          <a:effectLst/>
                        </a:rPr>
                        <a:t>IRR: Relación de la Tasa de Incidencia (Inglés: </a:t>
                      </a:r>
                      <a:r>
                        <a:rPr lang="es-MX" sz="1500" dirty="0" err="1">
                          <a:effectLst/>
                        </a:rPr>
                        <a:t>Incidence</a:t>
                      </a:r>
                      <a:r>
                        <a:rPr lang="es-MX" sz="1500" dirty="0">
                          <a:effectLst/>
                        </a:rPr>
                        <a:t> </a:t>
                      </a:r>
                      <a:r>
                        <a:rPr lang="es-MX" sz="1500" dirty="0" err="1">
                          <a:effectLst/>
                        </a:rPr>
                        <a:t>Rate</a:t>
                      </a:r>
                      <a:r>
                        <a:rPr lang="es-MX" sz="1500" dirty="0">
                          <a:effectLst/>
                        </a:rPr>
                        <a:t> Ratio).</a:t>
                      </a:r>
                      <a:endParaRPr lang="es-MX" sz="15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63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78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CC74E4-8F29-B8C4-658D-72DBC7A333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32</a:t>
            </a:fld>
            <a:endParaRPr lang="es-MX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9043729-D7E1-C5F0-83B6-CE32C11E96B4}"/>
              </a:ext>
            </a:extLst>
          </p:cNvPr>
          <p:cNvSpPr txBox="1">
            <a:spLocks/>
          </p:cNvSpPr>
          <p:nvPr/>
        </p:nvSpPr>
        <p:spPr>
          <a:xfrm>
            <a:off x="682400" y="1407511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just"/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Asociación entre el Número de Mosquitos </a:t>
            </a:r>
            <a:r>
              <a:rPr lang="es-MX" sz="2667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Aedes </a:t>
            </a:r>
            <a:r>
              <a:rPr lang="es-MX" sz="2667" b="1" i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aegypti</a:t>
            </a:r>
            <a:r>
              <a:rPr lang="es-MX" sz="2667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Hembra y Factores Socio-ecológicos Evaluados</a:t>
            </a:r>
            <a:r>
              <a:rPr lang="es-MX" sz="2667" dirty="0"/>
              <a:t> 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para el Estrato de Temperatura Mínima Ambiental en Hermosillo, Sonora (</a:t>
            </a:r>
            <a:r>
              <a:rPr lang="es-MX" sz="2667" b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Tmin</a:t>
            </a:r>
            <a:r>
              <a:rPr lang="es-MX" sz="2667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&gt; 25°C)</a:t>
            </a:r>
            <a:endParaRPr lang="es-MX" sz="3733" dirty="0">
              <a:latin typeface="Roboto Slab" pitchFamily="2" charset="0"/>
              <a:ea typeface="Roboto Slab" pitchFamily="2" charset="0"/>
              <a:cs typeface="Roboto Slab" pitchFamily="2" charset="0"/>
            </a:endParaRP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C98E63A5-6148-C9FA-1205-22D61C717474}"/>
              </a:ext>
            </a:extLst>
          </p:cNvPr>
          <p:cNvGraphicFramePr>
            <a:graphicFrameLocks noGrp="1"/>
          </p:cNvGraphicFramePr>
          <p:nvPr/>
        </p:nvGraphicFramePr>
        <p:xfrm>
          <a:off x="1446784" y="2627270"/>
          <a:ext cx="8745728" cy="3148413"/>
        </p:xfrm>
        <a:graphic>
          <a:graphicData uri="http://schemas.openxmlformats.org/drawingml/2006/table">
            <a:tbl>
              <a:tblPr firstRow="1" bandRow="1"/>
              <a:tblGrid>
                <a:gridCol w="3738880">
                  <a:extLst>
                    <a:ext uri="{9D8B030D-6E8A-4147-A177-3AD203B41FA5}">
                      <a16:colId xmlns:a16="http://schemas.microsoft.com/office/drawing/2014/main" val="3476633955"/>
                    </a:ext>
                  </a:extLst>
                </a:gridCol>
                <a:gridCol w="1885696">
                  <a:extLst>
                    <a:ext uri="{9D8B030D-6E8A-4147-A177-3AD203B41FA5}">
                      <a16:colId xmlns:a16="http://schemas.microsoft.com/office/drawing/2014/main" val="14058420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21926107"/>
                    </a:ext>
                  </a:extLst>
                </a:gridCol>
                <a:gridCol w="1495552">
                  <a:extLst>
                    <a:ext uri="{9D8B030D-6E8A-4147-A177-3AD203B41FA5}">
                      <a16:colId xmlns:a16="http://schemas.microsoft.com/office/drawing/2014/main" val="1069106789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IRR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IC 95%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Valor de P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192108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Número de </a:t>
                      </a:r>
                      <a:r>
                        <a:rPr lang="es-MX" sz="1600" b="1" i="1" dirty="0">
                          <a:effectLst/>
                        </a:rPr>
                        <a:t>Aedes </a:t>
                      </a:r>
                      <a:r>
                        <a:rPr lang="es-MX" sz="1600" b="1" i="1" dirty="0" err="1">
                          <a:effectLst/>
                        </a:rPr>
                        <a:t>aegypti</a:t>
                      </a:r>
                      <a:r>
                        <a:rPr lang="es-MX" sz="1600" b="1" i="1" dirty="0">
                          <a:effectLst/>
                        </a:rPr>
                        <a:t> </a:t>
                      </a:r>
                      <a:r>
                        <a:rPr lang="es-MX" sz="1600" b="1" i="0" dirty="0">
                          <a:effectLst/>
                        </a:rPr>
                        <a:t>macho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1.009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1.006-1.011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&lt;0.01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600250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Frecuencia de riego (veces por semana)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1.065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1.021-1.111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0.003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5897605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Vegetación del Domicilio </a:t>
                      </a:r>
                      <a:endParaRPr lang="es-MX" sz="1500" b="1" i="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Baja</a:t>
                      </a:r>
                      <a:endParaRPr lang="es-MX" sz="1500" b="1" i="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1" i="0" dirty="0">
                          <a:effectLst/>
                        </a:rPr>
                        <a:t>Alta</a:t>
                      </a:r>
                      <a:endParaRPr lang="es-MX" sz="1500" b="1" i="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1.270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1.015-1.590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0.036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511643"/>
                  </a:ext>
                </a:extLst>
              </a:tr>
              <a:tr h="494453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500" baseline="30000" dirty="0">
                          <a:effectLst/>
                        </a:rPr>
                        <a:t>+</a:t>
                      </a:r>
                      <a:r>
                        <a:rPr lang="es-MX" sz="1500" dirty="0">
                          <a:effectLst/>
                        </a:rPr>
                        <a:t>IRR: Relación de la Tasa de Incidencia (Inglés: </a:t>
                      </a:r>
                      <a:r>
                        <a:rPr lang="es-MX" sz="1500" dirty="0" err="1">
                          <a:effectLst/>
                        </a:rPr>
                        <a:t>Incidence</a:t>
                      </a:r>
                      <a:r>
                        <a:rPr lang="es-MX" sz="1500" dirty="0">
                          <a:effectLst/>
                        </a:rPr>
                        <a:t> </a:t>
                      </a:r>
                      <a:r>
                        <a:rPr lang="es-MX" sz="1500" dirty="0" err="1">
                          <a:effectLst/>
                        </a:rPr>
                        <a:t>Rate</a:t>
                      </a:r>
                      <a:r>
                        <a:rPr lang="es-MX" sz="1500" dirty="0">
                          <a:effectLst/>
                        </a:rPr>
                        <a:t> Ratio).</a:t>
                      </a:r>
                      <a:endParaRPr lang="es-MX" sz="15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863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6097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667A26-9C32-9B7E-81B0-014F2C6B0A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33</a:t>
            </a:fld>
            <a:endParaRPr lang="es-MX"/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45C87DBF-9C33-5E34-A807-B6BEBDAFAB39}"/>
              </a:ext>
            </a:extLst>
          </p:cNvPr>
          <p:cNvGraphicFramePr>
            <a:graphicFrameLocks noGrp="1"/>
          </p:cNvGraphicFramePr>
          <p:nvPr/>
        </p:nvGraphicFramePr>
        <p:xfrm>
          <a:off x="514834" y="1700829"/>
          <a:ext cx="11162333" cy="5184139"/>
        </p:xfrm>
        <a:graphic>
          <a:graphicData uri="http://schemas.openxmlformats.org/drawingml/2006/table">
            <a:tbl>
              <a:tblPr firstRow="1" bandRow="1"/>
              <a:tblGrid>
                <a:gridCol w="4725545">
                  <a:extLst>
                    <a:ext uri="{9D8B030D-6E8A-4147-A177-3AD203B41FA5}">
                      <a16:colId xmlns:a16="http://schemas.microsoft.com/office/drawing/2014/main" val="3476633955"/>
                    </a:ext>
                  </a:extLst>
                </a:gridCol>
                <a:gridCol w="1682461">
                  <a:extLst>
                    <a:ext uri="{9D8B030D-6E8A-4147-A177-3AD203B41FA5}">
                      <a16:colId xmlns:a16="http://schemas.microsoft.com/office/drawing/2014/main" val="1405842097"/>
                    </a:ext>
                  </a:extLst>
                </a:gridCol>
                <a:gridCol w="1602003">
                  <a:extLst>
                    <a:ext uri="{9D8B030D-6E8A-4147-A177-3AD203B41FA5}">
                      <a16:colId xmlns:a16="http://schemas.microsoft.com/office/drawing/2014/main" val="1921926107"/>
                    </a:ext>
                  </a:extLst>
                </a:gridCol>
                <a:gridCol w="3152324">
                  <a:extLst>
                    <a:ext uri="{9D8B030D-6E8A-4147-A177-3AD203B41FA5}">
                      <a16:colId xmlns:a16="http://schemas.microsoft.com/office/drawing/2014/main" val="1069106789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IRR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IC 95%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>
                          <a:solidFill>
                            <a:schemeClr val="tx1"/>
                          </a:solidFill>
                        </a:rPr>
                        <a:t>Valor de P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1921086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</a:t>
                      </a:r>
                      <a:r>
                        <a:rPr lang="es-MX" sz="1900" b="1" i="1" dirty="0">
                          <a:effectLst/>
                          <a:latin typeface="+mn-lt"/>
                        </a:rPr>
                        <a:t>Aedes </a:t>
                      </a:r>
                      <a:r>
                        <a:rPr lang="es-MX" sz="1900" b="1" i="1" dirty="0" err="1">
                          <a:effectLst/>
                          <a:latin typeface="+mn-lt"/>
                        </a:rPr>
                        <a:t>aegypti</a:t>
                      </a:r>
                      <a:r>
                        <a:rPr lang="es-MX" sz="1900" b="1" i="1" dirty="0">
                          <a:effectLst/>
                          <a:latin typeface="+mn-lt"/>
                        </a:rPr>
                        <a:t> </a:t>
                      </a:r>
                      <a:r>
                        <a:rPr lang="es-MX" sz="1900" b="1" dirty="0">
                          <a:effectLst/>
                          <a:latin typeface="+mn-lt"/>
                        </a:rPr>
                        <a:t>macho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1.033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1.021-1.045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&lt;0.01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6002507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Frecuencia de riego (veces por semana)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1.113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1.042-1.188</a:t>
                      </a:r>
                      <a:endParaRPr lang="es-MX" sz="190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&lt;0.01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3170611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plantas con flor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0.962 (0.038)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0.938-0.987</a:t>
                      </a:r>
                      <a:endParaRPr lang="es-MX" sz="190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&lt;0.01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5695292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plantas en maceta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1.017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1.007-1.026</a:t>
                      </a:r>
                      <a:endParaRPr lang="es-MX" sz="190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&lt;0.01</a:t>
                      </a:r>
                      <a:endParaRPr lang="es-MX" sz="190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2256847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Áreas verdes colindantes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  Ausentes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Presentes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2.027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1.418-2.898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&lt;0.01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5897605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Frente y cochera pavimentada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Si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0.619 (0.381)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0.447-0.857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&lt;0.01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511643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Pasillo de servicio techado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Si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1.117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  <a:latin typeface="+mn-lt"/>
                        </a:rPr>
                        <a:t>0.795-1.569</a:t>
                      </a:r>
                      <a:endParaRPr lang="es-MX" sz="190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  <a:latin typeface="+mn-lt"/>
                        </a:rPr>
                        <a:t>0.522</a:t>
                      </a:r>
                      <a:endParaRPr lang="es-MX" sz="1900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636044"/>
                  </a:ext>
                </a:extLst>
              </a:tr>
            </a:tbl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50A18D46-40F0-0BCC-418D-C97D29C0FEBC}"/>
              </a:ext>
            </a:extLst>
          </p:cNvPr>
          <p:cNvSpPr txBox="1">
            <a:spLocks/>
          </p:cNvSpPr>
          <p:nvPr/>
        </p:nvSpPr>
        <p:spPr>
          <a:xfrm>
            <a:off x="316600" y="799567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just"/>
            <a:endParaRPr lang="es-MX" sz="2133" b="1" dirty="0">
              <a:latin typeface="+mn-lt"/>
              <a:ea typeface="Yu Mincho" panose="02020400000000000000" pitchFamily="18" charset="-128"/>
            </a:endParaRPr>
          </a:p>
          <a:p>
            <a:pPr algn="just"/>
            <a:r>
              <a:rPr lang="es-MX" sz="2133" b="1" dirty="0">
                <a:solidFill>
                  <a:schemeClr val="tx1"/>
                </a:solidFill>
                <a:latin typeface="+mn-lt"/>
                <a:ea typeface="Yu Mincho" panose="02020400000000000000" pitchFamily="18" charset="-128"/>
              </a:rPr>
              <a:t>Segundo modelo</a:t>
            </a:r>
            <a:endParaRPr lang="es-MX" sz="2133" b="1" dirty="0">
              <a:latin typeface="+mn-lt"/>
              <a:ea typeface="Yu Mincho" panose="02020400000000000000" pitchFamily="18" charset="-128"/>
            </a:endParaRPr>
          </a:p>
          <a:p>
            <a:pPr algn="just"/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Asociación entre el Número de Mosquitos </a:t>
            </a:r>
            <a:r>
              <a:rPr lang="es-MX" sz="2400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Aedes </a:t>
            </a:r>
            <a:r>
              <a:rPr lang="es-MX" sz="2400" b="1" i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aegypti</a:t>
            </a:r>
            <a:r>
              <a:rPr lang="es-MX" sz="2400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Hembra y Factores Socio-ecológicos Evaluados</a:t>
            </a:r>
            <a:r>
              <a:rPr lang="es-MX" sz="2400" dirty="0"/>
              <a:t> 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para el Estrato de Temperatura Mínima Ambiental en Hermosillo, Sonora (</a:t>
            </a:r>
            <a:r>
              <a:rPr lang="es-MX" sz="2400" b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Tmin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≤ 25°C)</a:t>
            </a:r>
            <a:endParaRPr lang="es-MX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6725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EAFBFF-5A2A-9AEA-C1EE-C70DD984AD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34</a:t>
            </a:fld>
            <a:endParaRPr lang="es-MX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C5F2F6E-3CC7-C3DF-FB27-CFC76F03F47E}"/>
              </a:ext>
            </a:extLst>
          </p:cNvPr>
          <p:cNvSpPr txBox="1">
            <a:spLocks/>
          </p:cNvSpPr>
          <p:nvPr/>
        </p:nvSpPr>
        <p:spPr>
          <a:xfrm>
            <a:off x="316600" y="745467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just"/>
            <a:endParaRPr lang="es-MX" sz="2400" b="1" dirty="0">
              <a:latin typeface="Times New Roman" panose="02020603050405020304" pitchFamily="18" charset="0"/>
              <a:ea typeface="Yu Mincho" panose="02020400000000000000" pitchFamily="18" charset="-128"/>
            </a:endParaRPr>
          </a:p>
          <a:p>
            <a:pPr algn="just"/>
            <a:r>
              <a:rPr lang="es-MX" sz="2400" b="1" dirty="0">
                <a:solidFill>
                  <a:schemeClr val="tx1"/>
                </a:solidFill>
                <a:latin typeface="+mn-lt"/>
                <a:ea typeface="Yu Mincho" panose="02020400000000000000" pitchFamily="18" charset="-128"/>
              </a:rPr>
              <a:t>Segundo modelo</a:t>
            </a:r>
            <a:endParaRPr lang="es-MX" sz="2400" b="1" dirty="0">
              <a:latin typeface="+mn-lt"/>
              <a:ea typeface="Yu Mincho" panose="02020400000000000000" pitchFamily="18" charset="-128"/>
            </a:endParaRPr>
          </a:p>
          <a:p>
            <a:pPr algn="just"/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Asociación entre el Número de Mosquitos </a:t>
            </a:r>
            <a:r>
              <a:rPr lang="es-MX" sz="2400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Aedes </a:t>
            </a:r>
            <a:r>
              <a:rPr lang="es-MX" sz="2400" b="1" i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aegypti</a:t>
            </a:r>
            <a:r>
              <a:rPr lang="es-MX" sz="2400" b="1" i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Hembra y Factores Socio-ecológicos Evaluados</a:t>
            </a:r>
            <a:r>
              <a:rPr lang="es-MX" sz="2400" dirty="0"/>
              <a:t> 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para el Estrato de Temperatura Mínima Ambiental en Hermosillo, Sonora (</a:t>
            </a:r>
            <a:r>
              <a:rPr lang="es-MX" sz="2400" b="1" dirty="0" err="1">
                <a:latin typeface="Roboto Slab" pitchFamily="2" charset="0"/>
                <a:ea typeface="Roboto Slab" pitchFamily="2" charset="0"/>
                <a:cs typeface="Roboto Slab" pitchFamily="2" charset="0"/>
              </a:rPr>
              <a:t>Tmin</a:t>
            </a:r>
            <a:r>
              <a:rPr lang="es-MX" sz="2400" b="1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 &gt; 25°C)</a:t>
            </a:r>
            <a:endParaRPr lang="es-MX" sz="2400" dirty="0">
              <a:latin typeface="+mn-lt"/>
            </a:endParaRPr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93ED36B1-1051-87B6-3586-7ADDB4AA5933}"/>
              </a:ext>
            </a:extLst>
          </p:cNvPr>
          <p:cNvGraphicFramePr>
            <a:graphicFrameLocks noGrp="1"/>
          </p:cNvGraphicFramePr>
          <p:nvPr/>
        </p:nvGraphicFramePr>
        <p:xfrm>
          <a:off x="651377" y="1565027"/>
          <a:ext cx="10889247" cy="5119744"/>
        </p:xfrm>
        <a:graphic>
          <a:graphicData uri="http://schemas.openxmlformats.org/drawingml/2006/table">
            <a:tbl>
              <a:tblPr firstRow="1" bandRow="1"/>
              <a:tblGrid>
                <a:gridCol w="4934088">
                  <a:extLst>
                    <a:ext uri="{9D8B030D-6E8A-4147-A177-3AD203B41FA5}">
                      <a16:colId xmlns:a16="http://schemas.microsoft.com/office/drawing/2014/main" val="3476633955"/>
                    </a:ext>
                  </a:extLst>
                </a:gridCol>
                <a:gridCol w="1593088">
                  <a:extLst>
                    <a:ext uri="{9D8B030D-6E8A-4147-A177-3AD203B41FA5}">
                      <a16:colId xmlns:a16="http://schemas.microsoft.com/office/drawing/2014/main" val="1405842097"/>
                    </a:ext>
                  </a:extLst>
                </a:gridCol>
                <a:gridCol w="1788160">
                  <a:extLst>
                    <a:ext uri="{9D8B030D-6E8A-4147-A177-3AD203B41FA5}">
                      <a16:colId xmlns:a16="http://schemas.microsoft.com/office/drawing/2014/main" val="1921926107"/>
                    </a:ext>
                  </a:extLst>
                </a:gridCol>
                <a:gridCol w="2573911">
                  <a:extLst>
                    <a:ext uri="{9D8B030D-6E8A-4147-A177-3AD203B41FA5}">
                      <a16:colId xmlns:a16="http://schemas.microsoft.com/office/drawing/2014/main" val="1069106789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IRR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IC 95%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1" dirty="0">
                          <a:solidFill>
                            <a:schemeClr val="tx1"/>
                          </a:solidFill>
                        </a:rPr>
                        <a:t>Valor de P</a:t>
                      </a:r>
                    </a:p>
                  </a:txBody>
                  <a:tcPr marL="121920" marR="121920" marT="60960" marB="6096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1921086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Aedes </a:t>
                      </a:r>
                      <a:r>
                        <a:rPr lang="es-MX" sz="1900" b="1" dirty="0" err="1">
                          <a:effectLst/>
                          <a:latin typeface="+mn-lt"/>
                        </a:rPr>
                        <a:t>aegypti</a:t>
                      </a:r>
                      <a:r>
                        <a:rPr lang="es-MX" sz="1900" b="1" dirty="0">
                          <a:effectLst/>
                          <a:latin typeface="+mn-lt"/>
                        </a:rPr>
                        <a:t> macho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1.007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1.004-1.010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&lt;0.01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6002507"/>
                  </a:ext>
                </a:extLst>
              </a:tr>
              <a:tr h="307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Frecuencia de riego (veces por semana)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1.050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1.003-1.101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0.037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3170611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plantas con flor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0.954(0.046)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0.936-0.973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&lt;0.01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35695292"/>
                  </a:ext>
                </a:extLst>
              </a:tr>
              <a:tr h="29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Número de plantas en maceta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1.014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1.006-1.023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&lt;0.01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2256847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Áreas verdes colindantes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  Ausentes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Presentes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1.824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1.466-2.269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&lt;0.01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45897605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Frente y cochera pavimentada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Si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0.589 (0.411)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>
                          <a:effectLst/>
                        </a:rPr>
                        <a:t>0.450-0.771</a:t>
                      </a:r>
                      <a:endParaRPr lang="es-MX" sz="190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&lt;0.01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4511643"/>
                  </a:ext>
                </a:extLst>
              </a:tr>
              <a:tr h="1170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Pasillo de servicio techado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No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MX" sz="1900" b="1" dirty="0">
                          <a:effectLst/>
                          <a:latin typeface="+mn-lt"/>
                        </a:rPr>
                        <a:t>Si</a:t>
                      </a:r>
                      <a:endParaRPr lang="es-MX" sz="1900" b="1" dirty="0">
                        <a:effectLst/>
                        <a:latin typeface="+mn-lt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81804" marR="81804" marT="0" marB="0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1.456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1.079-1.965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900" dirty="0">
                          <a:effectLst/>
                        </a:rPr>
                        <a:t>0.014</a:t>
                      </a:r>
                      <a:endParaRPr lang="es-MX" sz="1900" dirty="0"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5997" marR="7599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63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963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F597EB-EDFB-8855-DE34-AD959B7EE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421" y="1714779"/>
            <a:ext cx="10492424" cy="1846660"/>
          </a:xfrm>
        </p:spPr>
        <p:txBody>
          <a:bodyPr/>
          <a:lstStyle/>
          <a:p>
            <a:pPr marL="101597" indent="0" algn="ctr">
              <a:buNone/>
            </a:pPr>
            <a:r>
              <a:rPr lang="es-MX" sz="2400" dirty="0"/>
              <a:t>De los 4266 </a:t>
            </a:r>
            <a:r>
              <a:rPr lang="es-MX" sz="2400" i="1" dirty="0"/>
              <a:t>Aedes </a:t>
            </a:r>
            <a:r>
              <a:rPr lang="es-MX" sz="2400" i="1" dirty="0" err="1"/>
              <a:t>aegypti</a:t>
            </a:r>
            <a:r>
              <a:rPr lang="es-MX" sz="2400" i="1" dirty="0"/>
              <a:t> </a:t>
            </a:r>
            <a:r>
              <a:rPr lang="es-MX" sz="2400" dirty="0"/>
              <a:t> hembra recolectados y pese esfuerzo del muestreo, no se detectó la presencia de flavivirus y dengue durante el periodo agosto-noviembre 2021. Sin embargo, se encontraron asociaciones de riesgo entre el número de </a:t>
            </a:r>
            <a:r>
              <a:rPr lang="es-MX" sz="2400" i="1" dirty="0"/>
              <a:t>Aedes </a:t>
            </a:r>
            <a:r>
              <a:rPr lang="es-MX" sz="2400" i="1" dirty="0" err="1"/>
              <a:t>aegypti</a:t>
            </a:r>
            <a:r>
              <a:rPr lang="es-MX" sz="2400" i="1" dirty="0"/>
              <a:t> </a:t>
            </a:r>
            <a:r>
              <a:rPr lang="es-MX" sz="2400" dirty="0"/>
              <a:t>hembra y las siguientes variables</a:t>
            </a:r>
            <a:r>
              <a:rPr lang="es-MX" sz="2400" dirty="0">
                <a:ea typeface="Yu Mincho" panose="02020400000000000000" pitchFamily="18" charset="-128"/>
              </a:rPr>
              <a:t>:</a:t>
            </a:r>
          </a:p>
          <a:p>
            <a:pPr marL="101597" indent="0" algn="just">
              <a:buNone/>
            </a:pPr>
            <a:endParaRPr lang="es-MX" sz="2400" dirty="0"/>
          </a:p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B1E10E-61E1-48DF-1188-A6AB10C658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35</a:t>
            </a:fld>
            <a:endParaRPr lang="es-MX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A83B4C7C-9D39-83A5-DDE9-5FED19DE7CEF}"/>
              </a:ext>
            </a:extLst>
          </p:cNvPr>
          <p:cNvSpPr txBox="1">
            <a:spLocks/>
          </p:cNvSpPr>
          <p:nvPr/>
        </p:nvSpPr>
        <p:spPr>
          <a:xfrm>
            <a:off x="316600" y="777979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sz="4267" b="1" dirty="0">
                <a:latin typeface="Times New Roman" panose="02020603050405020304" pitchFamily="18" charset="0"/>
                <a:ea typeface="Yu Mincho" panose="02020400000000000000" pitchFamily="18" charset="-128"/>
              </a:rPr>
              <a:t>Conclusiones </a:t>
            </a:r>
            <a:endParaRPr lang="es-MX" sz="5867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34FE822-B175-F126-59C7-045AFBF906D0}"/>
              </a:ext>
            </a:extLst>
          </p:cNvPr>
          <p:cNvSpPr txBox="1"/>
          <p:nvPr/>
        </p:nvSpPr>
        <p:spPr>
          <a:xfrm>
            <a:off x="1007872" y="4023957"/>
            <a:ext cx="6486144" cy="2102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Tx/>
              <a:buChar char="-"/>
            </a:pPr>
            <a:r>
              <a:rPr lang="es-MX" sz="2133" i="1" dirty="0"/>
              <a:t>Aedes </a:t>
            </a:r>
            <a:r>
              <a:rPr lang="es-MX" sz="2133" i="1" dirty="0" err="1"/>
              <a:t>aegypti</a:t>
            </a:r>
            <a:r>
              <a:rPr lang="es-MX" sz="2133" i="1" dirty="0"/>
              <a:t> </a:t>
            </a:r>
            <a:r>
              <a:rPr lang="es-MX" sz="2133" dirty="0"/>
              <a:t>macho</a:t>
            </a:r>
          </a:p>
          <a:p>
            <a:pPr marL="380990" indent="-380990">
              <a:buFontTx/>
              <a:buChar char="-"/>
            </a:pPr>
            <a:r>
              <a:rPr lang="es-MX" sz="2133" dirty="0">
                <a:ea typeface="Yu Mincho" panose="02020400000000000000" pitchFamily="18" charset="-128"/>
              </a:rPr>
              <a:t>Frecuencia de riego</a:t>
            </a:r>
          </a:p>
          <a:p>
            <a:pPr marL="380990" indent="-380990">
              <a:buFontTx/>
              <a:buChar char="-"/>
            </a:pPr>
            <a:r>
              <a:rPr lang="es-MX" sz="2133" dirty="0">
                <a:ea typeface="Yu Mincho" panose="02020400000000000000" pitchFamily="18" charset="-128"/>
              </a:rPr>
              <a:t>Vegetación de los domicilios</a:t>
            </a:r>
          </a:p>
          <a:p>
            <a:pPr marL="380990" indent="-380990">
              <a:buFontTx/>
              <a:buChar char="-"/>
            </a:pPr>
            <a:r>
              <a:rPr lang="es-MX" sz="2133" dirty="0">
                <a:ea typeface="Yu Mincho" panose="02020400000000000000" pitchFamily="18" charset="-128"/>
              </a:rPr>
              <a:t>Plantas en maceta</a:t>
            </a:r>
          </a:p>
          <a:p>
            <a:pPr marL="380990" indent="-380990">
              <a:buFontTx/>
              <a:buChar char="-"/>
            </a:pPr>
            <a:r>
              <a:rPr lang="es-MX" sz="2133" dirty="0">
                <a:ea typeface="Yu Mincho" panose="02020400000000000000" pitchFamily="18" charset="-128"/>
              </a:rPr>
              <a:t>Presencia de áreas verdes colindantes a los domicilios</a:t>
            </a:r>
            <a:endParaRPr lang="es-MX" sz="2133" dirty="0"/>
          </a:p>
          <a:p>
            <a:pPr marL="380990" indent="-380990">
              <a:buFontTx/>
              <a:buChar char="-"/>
            </a:pPr>
            <a:endParaRPr lang="es-MX" sz="2400" dirty="0"/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A24C312A-5546-7F8F-7ED5-F35E591867CB}"/>
              </a:ext>
            </a:extLst>
          </p:cNvPr>
          <p:cNvSpPr/>
          <p:nvPr/>
        </p:nvSpPr>
        <p:spPr>
          <a:xfrm>
            <a:off x="7233880" y="4149259"/>
            <a:ext cx="520272" cy="2129536"/>
          </a:xfrm>
          <a:prstGeom prst="rightBrace">
            <a:avLst>
              <a:gd name="adj1" fmla="val 8333"/>
              <a:gd name="adj2" fmla="val 4771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sz="24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BA30F2-99B5-9C25-89A7-C8499867D0C9}"/>
              </a:ext>
            </a:extLst>
          </p:cNvPr>
          <p:cNvSpPr txBox="1"/>
          <p:nvPr/>
        </p:nvSpPr>
        <p:spPr>
          <a:xfrm>
            <a:off x="8071208" y="4799507"/>
            <a:ext cx="1926232" cy="748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4267" b="1" dirty="0">
                <a:solidFill>
                  <a:srgbClr val="C00000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≤ 25°C</a:t>
            </a:r>
            <a:endParaRPr lang="es-MX" sz="4267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645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761843-477A-56B3-5E38-4CEEB3C3A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747" y="1464234"/>
            <a:ext cx="10659099" cy="4868901"/>
          </a:xfrm>
        </p:spPr>
        <p:txBody>
          <a:bodyPr/>
          <a:lstStyle/>
          <a:p>
            <a:pPr marL="101597" indent="0" algn="just">
              <a:buNone/>
            </a:pPr>
            <a:endParaRPr lang="es-MX" sz="2400" dirty="0">
              <a:ea typeface="Yu Mincho" panose="02020400000000000000" pitchFamily="18" charset="-128"/>
            </a:endParaRPr>
          </a:p>
          <a:p>
            <a:pPr marL="101597" indent="0" algn="just">
              <a:buNone/>
            </a:pPr>
            <a:endParaRPr lang="es-MX" sz="2400" dirty="0"/>
          </a:p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32416D-2F3F-DCFD-46A7-30BC1C2913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36</a:t>
            </a:fld>
            <a:endParaRPr lang="es-MX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AC1C4963-AA8D-51CE-AA77-9625F2C1F65A}"/>
              </a:ext>
            </a:extLst>
          </p:cNvPr>
          <p:cNvSpPr txBox="1">
            <a:spLocks/>
          </p:cNvSpPr>
          <p:nvPr/>
        </p:nvSpPr>
        <p:spPr>
          <a:xfrm>
            <a:off x="686308" y="228956"/>
            <a:ext cx="10889245" cy="9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algn="ctr"/>
            <a:r>
              <a:rPr lang="es-MX" sz="4267" b="1" dirty="0">
                <a:latin typeface="Times New Roman" panose="02020603050405020304" pitchFamily="18" charset="0"/>
                <a:ea typeface="Yu Mincho" panose="02020400000000000000" pitchFamily="18" charset="-128"/>
              </a:rPr>
              <a:t>Conclusiones </a:t>
            </a:r>
            <a:endParaRPr lang="es-MX" sz="5867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FAD07C-F9B0-9CA1-E5D1-ADE717D259C3}"/>
              </a:ext>
            </a:extLst>
          </p:cNvPr>
          <p:cNvSpPr txBox="1"/>
          <p:nvPr/>
        </p:nvSpPr>
        <p:spPr>
          <a:xfrm>
            <a:off x="918629" y="2341523"/>
            <a:ext cx="10452111" cy="1734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2667" dirty="0">
                <a:ea typeface="Yu Mincho" panose="02020400000000000000" pitchFamily="18" charset="-128"/>
                <a:cs typeface="Times New Roman" panose="02020603050405020304" pitchFamily="18" charset="0"/>
              </a:rPr>
              <a:t>Se encontró una asociación de protección entre el número de </a:t>
            </a:r>
            <a:r>
              <a:rPr lang="es-MX" sz="2667" i="1" dirty="0">
                <a:ea typeface="Yu Mincho" panose="02020400000000000000" pitchFamily="18" charset="-128"/>
                <a:cs typeface="Times New Roman" panose="02020603050405020304" pitchFamily="18" charset="0"/>
              </a:rPr>
              <a:t>Aedes </a:t>
            </a:r>
            <a:r>
              <a:rPr lang="es-MX" sz="2667" i="1" dirty="0" err="1">
                <a:ea typeface="Yu Mincho" panose="02020400000000000000" pitchFamily="18" charset="-128"/>
                <a:cs typeface="Times New Roman" panose="02020603050405020304" pitchFamily="18" charset="0"/>
              </a:rPr>
              <a:t>aegypti</a:t>
            </a:r>
            <a:r>
              <a:rPr lang="es-MX" sz="2667" i="1" dirty="0"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s-MX" sz="2667" dirty="0">
                <a:ea typeface="Yu Mincho" panose="02020400000000000000" pitchFamily="18" charset="-128"/>
                <a:cs typeface="Times New Roman" panose="02020603050405020304" pitchFamily="18" charset="0"/>
              </a:rPr>
              <a:t>hembra con el número de plantas con flor y la presencia de pavimento en las partes frontales y cochera de los domicilios, las cuales fueron mayores cuando la temperatura mínima superó los 25°C.</a:t>
            </a:r>
            <a:endParaRPr lang="es-MX" sz="2667" dirty="0"/>
          </a:p>
        </p:txBody>
      </p:sp>
    </p:spTree>
    <p:extLst>
      <p:ext uri="{BB962C8B-B14F-4D97-AF65-F5344CB8AC3E}">
        <p14:creationId xmlns:p14="http://schemas.microsoft.com/office/powerpoint/2010/main" val="3828265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A985AA-B06B-74EC-5264-B15F9A37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245" y="2960600"/>
            <a:ext cx="10095600" cy="936800"/>
          </a:xfrm>
        </p:spPr>
        <p:txBody>
          <a:bodyPr/>
          <a:lstStyle/>
          <a:p>
            <a:pPr algn="ctr"/>
            <a:r>
              <a:rPr lang="es-MX" sz="5400" b="1" dirty="0"/>
              <a:t>GRACIAS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94E36F-6318-0434-45A5-CC36638F9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318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68081-FB46-825C-24A0-FFD1BA87B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FEA9EE-DC83-6214-6F3E-35162E1A1D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485E45-33A8-B7F8-4D68-B6281EDE6A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9817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1EEE77-B44F-3C92-ED2E-2EA501AA3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701294-CF03-B087-E8D2-1CDB88DB7D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2F27A3-F3C5-24DF-6282-4B73596BE6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39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D1C4D-B0C7-06EA-030F-B3E2A1AF2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Elección del Tipo de Análisis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266B6-433D-6E87-793B-B9BD710F5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2493135"/>
            <a:ext cx="6622143" cy="1788432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Distribución de </a:t>
            </a:r>
            <a:r>
              <a:rPr lang="es-MX" dirty="0" err="1"/>
              <a:t>poisson</a:t>
            </a:r>
            <a:r>
              <a:rPr lang="es-MX" dirty="0"/>
              <a:t> en la variable de respuesta.</a:t>
            </a:r>
          </a:p>
          <a:p>
            <a:endParaRPr lang="es-MX" dirty="0"/>
          </a:p>
          <a:p>
            <a:r>
              <a:rPr lang="es-MX" dirty="0" err="1"/>
              <a:t>Sobredispersión</a:t>
            </a:r>
            <a:r>
              <a:rPr lang="es-MX" dirty="0"/>
              <a:t> en los datos Varianza &gt; media. </a:t>
            </a:r>
          </a:p>
          <a:p>
            <a:endParaRPr lang="es-MX" dirty="0"/>
          </a:p>
          <a:p>
            <a:r>
              <a:rPr lang="es-MX" dirty="0"/>
              <a:t>Regresión de </a:t>
            </a:r>
            <a:r>
              <a:rPr lang="es-MX" dirty="0" err="1"/>
              <a:t>quasi-poisson</a:t>
            </a:r>
            <a:r>
              <a:rPr lang="es-MX" dirty="0"/>
              <a:t>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A7CD65C-6D8A-9ACB-C4D1-CAEFFF8CFCA7}"/>
              </a:ext>
            </a:extLst>
          </p:cNvPr>
          <p:cNvSpPr txBox="1"/>
          <p:nvPr/>
        </p:nvSpPr>
        <p:spPr>
          <a:xfrm>
            <a:off x="5257800" y="61235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Montero-Granados, 2016; </a:t>
            </a:r>
            <a:r>
              <a:rPr lang="es-MX" sz="1800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Gui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et al.,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2021; </a:t>
            </a:r>
            <a:r>
              <a:rPr lang="es-MX" sz="1800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Rejeki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et al.,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2018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71E27C4-1611-0023-DAD5-A73A96CD9383}"/>
              </a:ext>
            </a:extLst>
          </p:cNvPr>
          <p:cNvSpPr txBox="1"/>
          <p:nvPr/>
        </p:nvSpPr>
        <p:spPr>
          <a:xfrm>
            <a:off x="7445828" y="2706786"/>
            <a:ext cx="362857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Modelos Lineales Generalizados Mixtos (GLM)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0ACE89-BB41-82D8-EC59-9BE09487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141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95F36-7AB6-04CF-B328-FC8860E95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91B735-2A30-73FA-80E2-F5455350B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19122B-BDD4-475C-811E-BD977125B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-MX" smtClean="0"/>
              <a:pPr/>
              <a:t>40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87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00686-53F6-968E-817B-3630A037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FA46D0-4660-759A-A202-FD89D7BE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EDDC9E-2531-BC82-CC9C-4550E3E0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41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85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87CF0-9DBA-0F93-0C5C-93B35716D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Elección del Tipo de Análisis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C9971E-39B5-7B74-9407-0138317D2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242"/>
            <a:ext cx="10515600" cy="1325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dirty="0"/>
              <a:t>Comandos:</a:t>
            </a:r>
          </a:p>
          <a:p>
            <a:pPr marL="514350" indent="-514350">
              <a:buAutoNum type="arabicPeriod"/>
            </a:pPr>
            <a:r>
              <a:rPr lang="es-MX" dirty="0"/>
              <a:t>sum </a:t>
            </a:r>
            <a:r>
              <a:rPr lang="es-MX" dirty="0" err="1"/>
              <a:t>FemAe</a:t>
            </a:r>
            <a:r>
              <a:rPr lang="es-MX" dirty="0"/>
              <a:t>, </a:t>
            </a:r>
            <a:r>
              <a:rPr lang="es-MX" dirty="0" err="1"/>
              <a:t>detail</a:t>
            </a:r>
            <a:endParaRPr lang="es-MX" dirty="0"/>
          </a:p>
          <a:p>
            <a:pPr marL="514350" indent="-514350">
              <a:buAutoNum type="arabicPeriod"/>
            </a:pPr>
            <a:r>
              <a:rPr lang="es-MX" dirty="0" err="1"/>
              <a:t>histogram</a:t>
            </a:r>
            <a:r>
              <a:rPr lang="es-MX" dirty="0"/>
              <a:t> </a:t>
            </a:r>
            <a:r>
              <a:rPr lang="es-MX" dirty="0" err="1"/>
              <a:t>FemAe</a:t>
            </a:r>
            <a:r>
              <a:rPr lang="es-MX" dirty="0"/>
              <a:t>, normal </a:t>
            </a:r>
            <a:r>
              <a:rPr lang="es-MX" dirty="0" err="1"/>
              <a:t>bin</a:t>
            </a:r>
            <a:r>
              <a:rPr lang="es-MX" dirty="0"/>
              <a:t>(20)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958CD4-7036-C668-7CBA-3095496B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43" y="2275794"/>
            <a:ext cx="6408210" cy="380569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DC19900-203A-0F6E-C263-BB8AADB35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1247" y="2277608"/>
            <a:ext cx="5033259" cy="3676194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27DDB4-EA60-8B39-466A-11A728A4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71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692DF-ED93-B91F-222D-B535DE081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Análisis Exploratorio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32FE4-9FFC-EABD-5052-A0D2FA565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Conocer la naturaleza de las posibles variables de ajuste  y asegurar que se cuenta con la totalidad de las observaciones.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Comandos:</a:t>
            </a:r>
          </a:p>
          <a:p>
            <a:pPr marL="0" indent="0">
              <a:buNone/>
            </a:pPr>
            <a:r>
              <a:rPr lang="es-MX" dirty="0"/>
              <a:t>Variables cuantitativas</a:t>
            </a:r>
          </a:p>
          <a:p>
            <a:pPr marL="0" indent="0">
              <a:buNone/>
            </a:pPr>
            <a:r>
              <a:rPr lang="en-US" dirty="0"/>
              <a:t>sum </a:t>
            </a:r>
            <a:r>
              <a:rPr lang="en-US" dirty="0" err="1"/>
              <a:t>MaleAe</a:t>
            </a:r>
            <a:r>
              <a:rPr lang="en-US" dirty="0"/>
              <a:t>, detail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327E63C-4DA1-BA3A-3FD5-06999FAE3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906" y="2724943"/>
            <a:ext cx="5601607" cy="3263545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21222B-E713-D9D3-F857-272F9DBFA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273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4EE4A1-4818-3E81-7E1A-B36571389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Análisis Exploratorio 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A4DE7D0-0135-3600-FD05-2ED0DC113B6D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Conocer la naturaleza de las posibles variables de ajuste  y asegurar que se cuenta con la totalidad de las observaciones.</a:t>
            </a:r>
          </a:p>
          <a:p>
            <a:endParaRPr lang="es-MX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/>
              <a:t>Comandos: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MX" dirty="0"/>
              <a:t>Variables cualitativas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tab Season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BFD7806-9812-FAFF-8108-C9F6E84F0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102" y="3027589"/>
            <a:ext cx="5602987" cy="2937782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1FEAEC4-D17D-E824-EFCE-785A156D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82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62870-A25D-B136-85BE-BD9360E5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Análisis de Asociación Potencial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5D7183-0CC0-3B36-FA98-A2823FB37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Durante esta fase de análisis se evaluó la asociación potencial entre la variable de repuesta: 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Aedes </a:t>
            </a:r>
            <a:r>
              <a:rPr lang="es-MX" sz="1800" i="1" dirty="0" err="1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aegypti</a:t>
            </a:r>
            <a:r>
              <a:rPr lang="es-MX" sz="1800" i="1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</a:rPr>
              <a:t>hembra con cada una de las posibles variables predictoras alusivas a los factores sociales, ambientales y de contexto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Comando:</a:t>
            </a:r>
          </a:p>
          <a:p>
            <a:pPr marL="0" indent="0">
              <a:buNone/>
            </a:pP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Variables Continuas/Cuantitativas</a:t>
            </a:r>
          </a:p>
          <a:p>
            <a:pPr marL="0" indent="0">
              <a:buNone/>
            </a:pP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poisson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FemAe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MaleAe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,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robust</a:t>
            </a:r>
            <a:r>
              <a:rPr lang="es-MX" sz="1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s-MX" sz="1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irr</a:t>
            </a:r>
            <a:endParaRPr lang="es-MX" sz="1800" dirty="0">
              <a:latin typeface="Times New Roman" panose="02020603050405020304" pitchFamily="18" charset="0"/>
              <a:ea typeface="Yu Mincho" panose="02020400000000000000" pitchFamily="18" charset="-128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9D98507-821C-9530-6FE6-8A9DF5FF3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940" y="1487487"/>
            <a:ext cx="6838974" cy="4486275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CAFC0E-CE06-EA7F-23C5-35C74923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66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4F2823-76FE-95AA-D82C-1519EB20D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Análisis de Asociación Potencial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7EB734-93E3-8E69-A7F3-E14CAEF84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05571" cy="4351338"/>
          </a:xfrm>
        </p:spPr>
        <p:txBody>
          <a:bodyPr/>
          <a:lstStyle/>
          <a:p>
            <a:pPr marL="0" indent="0">
              <a:buNone/>
            </a:pPr>
            <a:r>
              <a:rPr lang="es-MX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Comando:</a:t>
            </a:r>
          </a:p>
          <a:p>
            <a:pPr marL="0" indent="0">
              <a:buNone/>
            </a:pPr>
            <a:r>
              <a:rPr lang="es-MX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Variables categóricas/cualitativas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xi: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poisson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FemAe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i.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Season</a:t>
            </a:r>
            <a:r>
              <a:rPr lang="en-US" sz="2800" dirty="0">
                <a:latin typeface="Times New Roman" panose="02020603050405020304" pitchFamily="18" charset="0"/>
                <a:ea typeface="Yu Mincho" panose="02020400000000000000" pitchFamily="18" charset="-128"/>
              </a:rPr>
              <a:t>, robust </a:t>
            </a:r>
            <a:r>
              <a:rPr lang="en-US" sz="2800" dirty="0" err="1">
                <a:latin typeface="Times New Roman" panose="02020603050405020304" pitchFamily="18" charset="0"/>
                <a:ea typeface="Yu Mincho" panose="02020400000000000000" pitchFamily="18" charset="-128"/>
              </a:rPr>
              <a:t>irr</a:t>
            </a:r>
            <a:endParaRPr lang="es-MX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94D6AC8-C345-1C75-75FF-522E63B2E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02" y="1468983"/>
            <a:ext cx="7839756" cy="5064621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D78E92-DD0B-6FBA-EA77-ACF8CAB9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B88D9-3918-4ECB-AD3F-F91150046A6E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87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ACC18952578F44850418152D117C85" ma:contentTypeVersion="20" ma:contentTypeDescription="Crear nuevo documento." ma:contentTypeScope="" ma:versionID="14eb5835604bf5eda2acc7c07560e295">
  <xsd:schema xmlns:xsd="http://www.w3.org/2001/XMLSchema" xmlns:xs="http://www.w3.org/2001/XMLSchema" xmlns:p="http://schemas.microsoft.com/office/2006/metadata/properties" xmlns:ns2="16a46911-1179-4f01-8c4e-340f73d20ff3" xmlns:ns3="af203dd6-377d-4a17-965d-90fd43c30c8a" targetNamespace="http://schemas.microsoft.com/office/2006/metadata/properties" ma:root="true" ma:fieldsID="90b50c0f72fb51add7b5f8e32474d5d4" ns2:_="" ns3:_="">
    <xsd:import namespace="16a46911-1179-4f01-8c4e-340f73d20ff3"/>
    <xsd:import namespace="af203dd6-377d-4a17-965d-90fd43c30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46911-1179-4f01-8c4e-340f73d20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16e64364-7af0-4e7f-889e-ff02d276d3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203dd6-377d-4a17-965d-90fd43c30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f72ea6-4760-478a-aae2-2dd12ac88cc2}" ma:internalName="TaxCatchAll" ma:showField="CatchAllData" ma:web="af203dd6-377d-4a17-965d-90fd43c30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380A8F-91FA-4750-81B5-CA7359EE9CA5}"/>
</file>

<file path=customXml/itemProps2.xml><?xml version="1.0" encoding="utf-8"?>
<ds:datastoreItem xmlns:ds="http://schemas.openxmlformats.org/officeDocument/2006/customXml" ds:itemID="{1841A230-3DCD-4DBC-81C9-5BB8630DA1CC}"/>
</file>

<file path=docProps/app.xml><?xml version="1.0" encoding="utf-8"?>
<Properties xmlns="http://schemas.openxmlformats.org/officeDocument/2006/extended-properties" xmlns:vt="http://schemas.openxmlformats.org/officeDocument/2006/docPropsVTypes">
  <TotalTime>10815</TotalTime>
  <Words>1451</Words>
  <Application>Microsoft Office PowerPoint</Application>
  <PresentationFormat>Panorámica</PresentationFormat>
  <Paragraphs>325</Paragraphs>
  <Slides>41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8" baseType="lpstr">
      <vt:lpstr>Arial</vt:lpstr>
      <vt:lpstr>Arial Nova</vt:lpstr>
      <vt:lpstr>Calibri</vt:lpstr>
      <vt:lpstr>Calibri Light</vt:lpstr>
      <vt:lpstr>Roboto Slab</vt:lpstr>
      <vt:lpstr>Times New Roman</vt:lpstr>
      <vt:lpstr>Tema de Office</vt:lpstr>
      <vt:lpstr>Modelos de regresión quasi-poisson y su aplicación en estudios de campo con datos provenientes de conteos entomológicos. </vt:lpstr>
      <vt:lpstr>Antecedentes</vt:lpstr>
      <vt:lpstr>Determinantes</vt:lpstr>
      <vt:lpstr>Elección del Tipo de Análisis</vt:lpstr>
      <vt:lpstr>Elección del Tipo de Análisis</vt:lpstr>
      <vt:lpstr>Análisis Exploratorio </vt:lpstr>
      <vt:lpstr>Análisis Exploratorio </vt:lpstr>
      <vt:lpstr>Análisis de Asociación Potencial</vt:lpstr>
      <vt:lpstr>Análisis de Asociación Potencial</vt:lpstr>
      <vt:lpstr>Criterios de Asociación Potencial </vt:lpstr>
      <vt:lpstr>Análisis Automatizado</vt:lpstr>
      <vt:lpstr>Análisis Automatizado</vt:lpstr>
      <vt:lpstr>Análisis Automatizado</vt:lpstr>
      <vt:lpstr>Matriz de correlación </vt:lpstr>
      <vt:lpstr>Presentación de PowerPoint</vt:lpstr>
      <vt:lpstr>Conclusión de Análisis automatizado stepwise</vt:lpstr>
      <vt:lpstr>Modelo preliminar 1</vt:lpstr>
      <vt:lpstr>Modelo preliminar 2</vt:lpstr>
      <vt:lpstr>Evaluación de los modelos preliminares</vt:lpstr>
      <vt:lpstr>Modelo 1</vt:lpstr>
      <vt:lpstr>Evaluación de los modelos preliminares</vt:lpstr>
      <vt:lpstr>Evaluación de los modelos preliminares</vt:lpstr>
      <vt:lpstr>Variable Modificadora del Efecto Modelo 1</vt:lpstr>
      <vt:lpstr>Modificación del Efecto Modelo 1</vt:lpstr>
      <vt:lpstr>Modificación del Efecto en el Modelo 2</vt:lpstr>
      <vt:lpstr>Modificación del Efecto en el Modelo 2</vt:lpstr>
      <vt:lpstr>Modificación del Efecto en el Modelo 2</vt:lpstr>
      <vt:lpstr>Presentación de PowerPoint</vt:lpstr>
      <vt:lpstr>Linealidad</vt:lpstr>
      <vt:lpstr>Linealidad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de regresión quasi-poisson y su aplicación en estudios de campo con datos provenientes de conteos entomológicos. </dc:title>
  <dc:creator>RICARDO ALBERTO VASQUEZ LOPEZ</dc:creator>
  <cp:lastModifiedBy>RICARDO ALBERTO VASQUEZ LOPEZ</cp:lastModifiedBy>
  <cp:revision>4</cp:revision>
  <dcterms:created xsi:type="dcterms:W3CDTF">2023-10-19T04:33:33Z</dcterms:created>
  <dcterms:modified xsi:type="dcterms:W3CDTF">2023-10-26T22:47:21Z</dcterms:modified>
</cp:coreProperties>
</file>