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1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6"/>
  </p:notesMasterIdLst>
  <p:sldIdLst>
    <p:sldId id="256" r:id="rId2"/>
    <p:sldId id="370" r:id="rId3"/>
    <p:sldId id="371" r:id="rId4"/>
    <p:sldId id="260" r:id="rId5"/>
    <p:sldId id="372" r:id="rId6"/>
    <p:sldId id="336" r:id="rId7"/>
    <p:sldId id="262" r:id="rId8"/>
    <p:sldId id="344" r:id="rId9"/>
    <p:sldId id="343" r:id="rId10"/>
    <p:sldId id="339" r:id="rId11"/>
    <p:sldId id="360" r:id="rId12"/>
    <p:sldId id="361" r:id="rId13"/>
    <p:sldId id="362" r:id="rId14"/>
    <p:sldId id="363" r:id="rId15"/>
    <p:sldId id="368" r:id="rId16"/>
    <p:sldId id="369" r:id="rId17"/>
    <p:sldId id="374" r:id="rId18"/>
    <p:sldId id="375" r:id="rId19"/>
    <p:sldId id="364" r:id="rId20"/>
    <p:sldId id="367" r:id="rId21"/>
    <p:sldId id="366" r:id="rId22"/>
    <p:sldId id="359" r:id="rId23"/>
    <p:sldId id="373" r:id="rId24"/>
    <p:sldId id="325" r:id="rId2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B027B-2666-4B69-A77B-116ECA9142B6}" type="datetimeFigureOut">
              <a:rPr lang="es-MX" smtClean="0"/>
              <a:t>23/10/2023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4FEBE-64F2-494D-94CA-0D5EF0814D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9108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B9C46-BC34-4676-A1F1-6F487C0AA38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03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B9C46-BC34-4676-A1F1-6F487C0AA38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289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2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B9C46-BC34-4676-A1F1-6F487C0AA385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1631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z="28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B9C46-BC34-4676-A1F1-6F487C0AA385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76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B9C46-BC34-4676-A1F1-6F487C0AA385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07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55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9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10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1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3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4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1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4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71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2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5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C29700-6310-3DBB-D96D-112A574D24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58" r="1210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96D3CC-8D4B-8B30-AA14-10682D4AC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-142910"/>
            <a:ext cx="5508149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b="1" dirty="0" err="1">
                <a:solidFill>
                  <a:schemeClr val="bg1"/>
                </a:solidFill>
                <a:effectLst/>
              </a:rPr>
              <a:t>Violencia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de pareja,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tendencias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y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factores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asociados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: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Encuestas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Nacionales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de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Salud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effectLst/>
              </a:rPr>
              <a:t>en</a:t>
            </a:r>
            <a:r>
              <a:rPr lang="en-US" sz="2600" b="1" dirty="0">
                <a:solidFill>
                  <a:schemeClr val="bg1"/>
                </a:solidFill>
                <a:effectLst/>
              </a:rPr>
              <a:t>  México, 2011 y 2016 </a:t>
            </a:r>
            <a:br>
              <a:rPr lang="en-US" sz="2600" dirty="0">
                <a:solidFill>
                  <a:schemeClr val="bg1"/>
                </a:solidFill>
                <a:effectLst/>
              </a:rPr>
            </a:b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822946-5B08-AC43-E30C-DA574D393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10" y="2765305"/>
            <a:ext cx="6614076" cy="120814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</a:rPr>
              <a:t>Paola </a:t>
            </a:r>
            <a:r>
              <a:rPr lang="en-US" sz="1600" b="1" dirty="0" err="1">
                <a:solidFill>
                  <a:schemeClr val="bg1"/>
                </a:solidFill>
                <a:effectLst/>
              </a:rPr>
              <a:t>Adanari</a:t>
            </a:r>
            <a:r>
              <a:rPr lang="en-US" sz="1600" b="1" dirty="0">
                <a:solidFill>
                  <a:schemeClr val="bg1"/>
                </a:solidFill>
                <a:effectLst/>
              </a:rPr>
              <a:t> Ortega-Ceballos, Dra.</a:t>
            </a:r>
            <a:r>
              <a:rPr lang="en-US" sz="1600" b="1" baseline="30000" dirty="0">
                <a:solidFill>
                  <a:schemeClr val="bg1"/>
                </a:solidFill>
                <a:effectLst/>
              </a:rPr>
              <a:t>1</a:t>
            </a:r>
            <a:r>
              <a:rPr lang="en-US" sz="1600" b="1" dirty="0">
                <a:solidFill>
                  <a:schemeClr val="bg1"/>
                </a:solidFill>
                <a:effectLst/>
              </a:rPr>
              <a:t>, </a:t>
            </a:r>
            <a:r>
              <a:rPr lang="en-US" sz="1600" b="0" dirty="0">
                <a:solidFill>
                  <a:schemeClr val="bg1"/>
                </a:solidFill>
                <a:effectLst/>
              </a:rPr>
              <a:t>Luz Myriam </a:t>
            </a:r>
            <a:r>
              <a:rPr lang="en-US" sz="1600" b="0" dirty="0" err="1">
                <a:solidFill>
                  <a:schemeClr val="bg1"/>
                </a:solidFill>
                <a:effectLst/>
              </a:rPr>
              <a:t>Reynales-Shigematsu</a:t>
            </a:r>
            <a:r>
              <a:rPr lang="en-US" sz="1600" b="0" dirty="0">
                <a:solidFill>
                  <a:schemeClr val="bg1"/>
                </a:solidFill>
                <a:effectLst/>
              </a:rPr>
              <a:t>, Dra.</a:t>
            </a:r>
            <a:r>
              <a:rPr lang="en-US" sz="1600" b="0" baseline="30000" dirty="0">
                <a:solidFill>
                  <a:schemeClr val="bg1"/>
                </a:solidFill>
                <a:effectLst/>
              </a:rPr>
              <a:t>2</a:t>
            </a:r>
            <a:r>
              <a:rPr lang="en-US" sz="1600" b="0" dirty="0">
                <a:solidFill>
                  <a:schemeClr val="bg1"/>
                </a:solidFill>
                <a:effectLst/>
              </a:rPr>
              <a:t>, Leonor Rivera-Rivera, Dra.</a:t>
            </a:r>
            <a:r>
              <a:rPr lang="en-US" sz="1600" b="0" baseline="30000" dirty="0">
                <a:solidFill>
                  <a:schemeClr val="bg1"/>
                </a:solidFill>
                <a:effectLst/>
              </a:rPr>
              <a:t>2</a:t>
            </a:r>
            <a:r>
              <a:rPr lang="en-US" sz="1600" b="0" dirty="0">
                <a:solidFill>
                  <a:schemeClr val="bg1"/>
                </a:solidFill>
                <a:effectLst/>
              </a:rPr>
              <a:t>, Luis Zavala-</a:t>
            </a:r>
            <a:r>
              <a:rPr lang="en-US" sz="1600" b="0" dirty="0" err="1">
                <a:solidFill>
                  <a:schemeClr val="bg1"/>
                </a:solidFill>
                <a:effectLst/>
              </a:rPr>
              <a:t>Arciniega</a:t>
            </a:r>
            <a:r>
              <a:rPr lang="en-US" sz="1600" b="0" dirty="0">
                <a:solidFill>
                  <a:schemeClr val="bg1"/>
                </a:solidFill>
                <a:effectLst/>
              </a:rPr>
              <a:t>, Dr.</a:t>
            </a:r>
            <a:r>
              <a:rPr lang="en-US" sz="1600" b="0" baseline="30000" dirty="0">
                <a:solidFill>
                  <a:schemeClr val="bg1"/>
                </a:solidFill>
                <a:effectLst/>
              </a:rPr>
              <a:t>3</a:t>
            </a:r>
            <a:r>
              <a:rPr lang="en-US" sz="1600" b="1" dirty="0">
                <a:solidFill>
                  <a:schemeClr val="bg1"/>
                </a:solidFill>
                <a:effectLst/>
              </a:rPr>
              <a:t>  </a:t>
            </a:r>
          </a:p>
          <a:p>
            <a:pPr>
              <a:lnSpc>
                <a:spcPct val="100000"/>
              </a:lnSpc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bg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9246DE-AF45-4516-D245-08D008812354}"/>
              </a:ext>
            </a:extLst>
          </p:cNvPr>
          <p:cNvSpPr txBox="1"/>
          <p:nvPr/>
        </p:nvSpPr>
        <p:spPr>
          <a:xfrm>
            <a:off x="316319" y="4565208"/>
            <a:ext cx="9646388" cy="1504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485" indent="-125730" algn="just">
              <a:lnSpc>
                <a:spcPct val="150000"/>
              </a:lnSpc>
              <a:spcAft>
                <a:spcPts val="600"/>
              </a:spcAft>
            </a:pPr>
            <a:r>
              <a:rPr lang="es-MX" sz="1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s-MX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Facultad de Enfermería, Universidad Autónoma del Estado de Morelos, Cuernavaca, Morelos, México.</a:t>
            </a:r>
            <a:endParaRPr lang="es-MX" sz="1400" dirty="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7485" indent="-125730" algn="just">
              <a:lnSpc>
                <a:spcPct val="150000"/>
              </a:lnSpc>
              <a:spcAft>
                <a:spcPts val="600"/>
              </a:spcAft>
            </a:pPr>
            <a:r>
              <a:rPr lang="es-MX" sz="1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MX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Centro de Investigación en Salud Poblacional, Instituto Nacional de Salud Pública. Cuernavaca, Morelos, México.</a:t>
            </a:r>
            <a:endParaRPr lang="es-MX" sz="1400" dirty="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7485" indent="-125730" algn="just">
              <a:lnSpc>
                <a:spcPct val="150000"/>
              </a:lnSpc>
              <a:spcAft>
                <a:spcPts val="600"/>
              </a:spcAft>
            </a:pPr>
            <a:r>
              <a:rPr lang="es-MX" sz="1400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s-MX" sz="14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Departamento de Epidemiología, Escuela de Salud Pública de la Universidad de Michigan. Ann Arbor, Michigan, Estados Unidos.</a:t>
            </a:r>
            <a:endParaRPr lang="es-MX" sz="1400" dirty="0">
              <a:solidFill>
                <a:schemeClr val="bg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349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529C359-6556-C2C8-461D-C4156E77D300}"/>
              </a:ext>
            </a:extLst>
          </p:cNvPr>
          <p:cNvSpPr txBox="1"/>
          <p:nvPr/>
        </p:nvSpPr>
        <p:spPr>
          <a:xfrm>
            <a:off x="584790" y="1635483"/>
            <a:ext cx="1179150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ingreso,col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109,632,731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=       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Nivel de 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Ingreso   |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Uno o me |      .1963       .1865       .2063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Más de u |      .3145       .3045       .3247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Más de 2 |      .3509       .3386       .3633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No sabe/ |      .1384       .1277       .1498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|          1                       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EB833D8-42D9-D33F-47BA-129FD30E7E74}"/>
              </a:ext>
            </a:extLst>
          </p:cNvPr>
          <p:cNvSpPr txBox="1"/>
          <p:nvPr/>
        </p:nvSpPr>
        <p:spPr>
          <a:xfrm>
            <a:off x="125730" y="1170286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 ingreso mensual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96818D2C-21E4-2B97-ADC4-89F00D0D3E7E}"/>
              </a:ext>
            </a:extLst>
          </p:cNvPr>
          <p:cNvSpPr/>
          <p:nvPr/>
        </p:nvSpPr>
        <p:spPr>
          <a:xfrm>
            <a:off x="2796054" y="5243783"/>
            <a:ext cx="1310640" cy="2458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6229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AFDC6CC-48C6-58B1-4E2F-B4069DBCF061}"/>
              </a:ext>
            </a:extLst>
          </p:cNvPr>
          <p:cNvSpPr txBox="1"/>
          <p:nvPr/>
        </p:nvSpPr>
        <p:spPr>
          <a:xfrm>
            <a:off x="551032" y="1127762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del consumo de alcohol de la pareja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F1B70AC-C796-54AA-C8CB-4D6BC1202ADA}"/>
              </a:ext>
            </a:extLst>
          </p:cNvPr>
          <p:cNvSpPr txBox="1"/>
          <p:nvPr/>
        </p:nvSpPr>
        <p:spPr>
          <a:xfrm>
            <a:off x="308344" y="1991582"/>
            <a:ext cx="1123861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OH_pareja,col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  285		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=	45,054</a:t>
            </a:r>
          </a:p>
          <a:p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		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=	109,632,731</a:t>
            </a: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=	2,143</a:t>
            </a:r>
          </a:p>
          <a:p>
            <a:endParaRPr lang="es-MX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OH_pareja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lb	 </a:t>
            </a:r>
            <a:r>
              <a:rPr lang="es-MX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No             .5858       .5758	.5956</a:t>
            </a: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Sí             .4142       .4044	.4242</a:t>
            </a:r>
          </a:p>
          <a:p>
            <a:endParaRPr lang="es-MX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Total           1	      </a:t>
            </a:r>
          </a:p>
          <a:p>
            <a:r>
              <a:rPr lang="es-MX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EBCC3516-831F-FAE1-66CF-B603562AC8CF}"/>
              </a:ext>
            </a:extLst>
          </p:cNvPr>
          <p:cNvSpPr/>
          <p:nvPr/>
        </p:nvSpPr>
        <p:spPr>
          <a:xfrm>
            <a:off x="2530240" y="5389287"/>
            <a:ext cx="1310640" cy="2458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186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733559DD-BF68-ABEC-862B-9750E2E06C10}"/>
              </a:ext>
            </a:extLst>
          </p:cNvPr>
          <p:cNvSpPr txBox="1"/>
          <p:nvPr/>
        </p:nvSpPr>
        <p:spPr>
          <a:xfrm>
            <a:off x="613144" y="1663281"/>
            <a:ext cx="1157885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edo_civil,col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109,632,731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=       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edo_civil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1=Unidos |      .8091       .8009       .8172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2=No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     .1909       .1828       .1991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|          1                       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1D23BFA-3B4C-61FA-FF6C-5F1F25EE65AA}"/>
              </a:ext>
            </a:extLst>
          </p:cNvPr>
          <p:cNvSpPr txBox="1"/>
          <p:nvPr/>
        </p:nvSpPr>
        <p:spPr>
          <a:xfrm>
            <a:off x="0" y="1143390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del estado civil en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5617500D-9D2E-B185-95D5-8F1EC195EF13}"/>
              </a:ext>
            </a:extLst>
          </p:cNvPr>
          <p:cNvSpPr/>
          <p:nvPr/>
        </p:nvSpPr>
        <p:spPr>
          <a:xfrm>
            <a:off x="2913012" y="5112293"/>
            <a:ext cx="1310640" cy="27841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3310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8BEAC70-6547-2AA3-9A1D-06070102222C}"/>
              </a:ext>
            </a:extLst>
          </p:cNvPr>
          <p:cNvSpPr txBox="1"/>
          <p:nvPr/>
        </p:nvSpPr>
        <p:spPr>
          <a:xfrm>
            <a:off x="766257" y="1276815"/>
            <a:ext cx="1197864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vp14,col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109,632,731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=       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�ha      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tenido   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otras    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parejas   |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anteriorm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ente?     |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s� |      .2683       .2574       .2795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no |      .7317       .7205       .7426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|          1                       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EE35B80-36E2-F877-CA95-9A3B7542910E}"/>
              </a:ext>
            </a:extLst>
          </p:cNvPr>
          <p:cNvSpPr txBox="1"/>
          <p:nvPr/>
        </p:nvSpPr>
        <p:spPr>
          <a:xfrm>
            <a:off x="106680" y="404747"/>
            <a:ext cx="1197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 reporte de parejas anteriores </a:t>
            </a:r>
          </a:p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8D410F15-26FC-F947-B5C4-E3E64FB6B4BF}"/>
              </a:ext>
            </a:extLst>
          </p:cNvPr>
          <p:cNvSpPr/>
          <p:nvPr/>
        </p:nvSpPr>
        <p:spPr>
          <a:xfrm>
            <a:off x="2944910" y="5441978"/>
            <a:ext cx="1310640" cy="27841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249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798C3FF-5938-A1BD-E6AB-471578C49B33}"/>
              </a:ext>
            </a:extLst>
          </p:cNvPr>
          <p:cNvSpPr txBox="1"/>
          <p:nvPr/>
        </p:nvSpPr>
        <p:spPr>
          <a:xfrm>
            <a:off x="582132" y="1298920"/>
            <a:ext cx="1150318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duracion_relacion,col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109,632,731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=       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duracion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_ |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relacion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|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1=1 año |       .148       .1413        .155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2=2 a 5 |      .1717       .1655       .1781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3=Más  5 |      .6803       .6718       .6886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|          1                       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523767E-0F41-3917-FAC1-E5440A2433BE}"/>
              </a:ext>
            </a:extLst>
          </p:cNvPr>
          <p:cNvSpPr txBox="1"/>
          <p:nvPr/>
        </p:nvSpPr>
        <p:spPr>
          <a:xfrm>
            <a:off x="-84706" y="355477"/>
            <a:ext cx="119786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 reporte de duración de la relación </a:t>
            </a:r>
          </a:p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DF3EB890-2DBF-F8AE-13D6-68D2DD2C84C9}"/>
              </a:ext>
            </a:extLst>
          </p:cNvPr>
          <p:cNvSpPr/>
          <p:nvPr/>
        </p:nvSpPr>
        <p:spPr>
          <a:xfrm>
            <a:off x="2764156" y="4878377"/>
            <a:ext cx="1310640" cy="27841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0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30A65FD7-5203-4E27-FB2C-CF4B48655C3F}"/>
              </a:ext>
            </a:extLst>
          </p:cNvPr>
          <p:cNvSpPr txBox="1"/>
          <p:nvPr/>
        </p:nvSpPr>
        <p:spPr>
          <a:xfrm>
            <a:off x="0" y="1728216"/>
            <a:ext cx="935930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violepareja1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modelo_pareja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==1,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 sexo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_prop_1: violepareja1 = 0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_prop_2: violepareja1 = 1</a:t>
            </a:r>
          </a:p>
          <a:p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sexo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</a:t>
            </a:r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_subpop_1: hombre 1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_subpop_2: hombre 2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_subpop_3: mujer 1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_subpop_4: mujer 2</a:t>
            </a:r>
          </a:p>
          <a:p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|            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Linearized</a:t>
            </a:r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     [95% Conf. Interval]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_prop_1      |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_subpop_1 |   .8654383   .0078216      .8493484    .8800524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_subpop_2 |   .8823389   .0045686      .8730798    .8910069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_subpop_3 |   .8239626   .0084118      .8068546    .8398561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_subpop_4 |   .8219775   .0048299      .8123075    .8312528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A942FBF-4826-AD05-741E-DF03F3DA8B27}"/>
              </a:ext>
            </a:extLst>
          </p:cNvPr>
          <p:cNvSpPr txBox="1"/>
          <p:nvPr/>
        </p:nvSpPr>
        <p:spPr>
          <a:xfrm>
            <a:off x="6096000" y="4486219"/>
            <a:ext cx="62638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_prop_2      |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_subpop_1 |   .1345617   .0078216      .1199476    .1506516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_subpop_2 |   .1176611   .0045686      .1089931    .1269202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_subpop_3 |   .1760374   .0084118      .1601439    .1931454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_subpop_4 |   .1780225   .0048299      .1687472    .1876925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</a:t>
            </a: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Note: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single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sampling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unit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centered</a:t>
            </a:r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at </a:t>
            </a:r>
            <a:r>
              <a:rPr lang="es-MX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overall</a:t>
            </a:r>
            <a:endParaRPr lang="es-MX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mean.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B10AC6C-32E3-6E2A-DBC2-11CDC9388EA7}"/>
              </a:ext>
            </a:extLst>
          </p:cNvPr>
          <p:cNvSpPr txBox="1"/>
          <p:nvPr/>
        </p:nvSpPr>
        <p:spPr>
          <a:xfrm>
            <a:off x="-1981054" y="821074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Tendencia de </a:t>
            </a:r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de pareja </a:t>
            </a:r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población mexicana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AE83B9F8-D4C8-C6DD-987A-9FB274547042}"/>
              </a:ext>
            </a:extLst>
          </p:cNvPr>
          <p:cNvSpPr/>
          <p:nvPr/>
        </p:nvSpPr>
        <p:spPr>
          <a:xfrm>
            <a:off x="520686" y="2284033"/>
            <a:ext cx="2562756" cy="32094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id="{408EF2ED-3FA4-D019-2F88-65334D32D711}"/>
              </a:ext>
            </a:extLst>
          </p:cNvPr>
          <p:cNvSpPr/>
          <p:nvPr/>
        </p:nvSpPr>
        <p:spPr>
          <a:xfrm>
            <a:off x="5943600" y="4486219"/>
            <a:ext cx="1190847" cy="320944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96666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0B673EE-69E4-57F2-7A47-DE4CF3DA526C}"/>
              </a:ext>
            </a:extLst>
          </p:cNvPr>
          <p:cNvSpPr txBox="1"/>
          <p:nvPr/>
        </p:nvSpPr>
        <p:spPr>
          <a:xfrm>
            <a:off x="602953" y="520246"/>
            <a:ext cx="1151560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b="1" dirty="0">
                <a:latin typeface="Courier New" panose="02070309020205020404" pitchFamily="49" charset="0"/>
                <a:cs typeface="Courier New" panose="02070309020205020404" pitchFamily="49" charset="0"/>
              </a:rPr>
              <a:t>Mujeres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lincom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[_prop_2]  _subpop_4   - [_prop_2]  _subpop_3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( 1)  - [_prop_2]_subpop_3 + [_prop_2]_subpop_4 = 0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Conf. Interval]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(1) |   .0019851   .0097193     0.20   0.838    -.0170751    .0210453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b="1" dirty="0">
                <a:latin typeface="Courier New" panose="02070309020205020404" pitchFamily="49" charset="0"/>
                <a:cs typeface="Courier New" panose="02070309020205020404" pitchFamily="49" charset="0"/>
              </a:rPr>
              <a:t>Hombres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lincom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[_prop_2]  _subpop_2   - [_prop_2]  _subpop_1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( 1)  - [_prop_2]_subpop_1 + [_prop_2]_subpop_2 = 0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Conf. Interval]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(1) |  -.0169006   .0090559    -1.87   0.062    -.0346599    .0008587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5A78278-0DE8-19D4-2B70-3102E6F8E7E1}"/>
              </a:ext>
            </a:extLst>
          </p:cNvPr>
          <p:cNvSpPr/>
          <p:nvPr/>
        </p:nvSpPr>
        <p:spPr>
          <a:xfrm>
            <a:off x="2939840" y="2953818"/>
            <a:ext cx="1290637" cy="3732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4C565B6-AB74-876D-FB37-F90A7220206B}"/>
              </a:ext>
            </a:extLst>
          </p:cNvPr>
          <p:cNvSpPr/>
          <p:nvPr/>
        </p:nvSpPr>
        <p:spPr>
          <a:xfrm>
            <a:off x="2651566" y="5760666"/>
            <a:ext cx="1578911" cy="27657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89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DB10AC6C-32E3-6E2A-DBC2-11CDC9388EA7}"/>
              </a:ext>
            </a:extLst>
          </p:cNvPr>
          <p:cNvSpPr txBox="1"/>
          <p:nvPr/>
        </p:nvSpPr>
        <p:spPr>
          <a:xfrm>
            <a:off x="-1981054" y="821074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Tendencia de </a:t>
            </a:r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s-MX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de pareja </a:t>
            </a:r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población mexicana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C731F79-4919-70DB-5C22-D0E9FD0E1C12}"/>
              </a:ext>
            </a:extLst>
          </p:cNvPr>
          <p:cNvSpPr txBox="1"/>
          <p:nvPr/>
        </p:nvSpPr>
        <p:spPr>
          <a:xfrm>
            <a:off x="640611" y="1190405"/>
            <a:ext cx="11310384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. svy: proportion violepareja1, over(sexo year) coeflegend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(running proportion on estimation sample)</a:t>
            </a:r>
          </a:p>
          <a:p>
            <a:endParaRPr lang="es-MX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Survey: Proportion estimation</a:t>
            </a:r>
          </a:p>
          <a:p>
            <a:endParaRPr lang="es-MX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Number of strata =   285         Number of obs   =      45,054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Number of PSUs   = 2,428         Population size = 109,632,731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Design df       =       2,143</a:t>
            </a:r>
          </a:p>
          <a:p>
            <a:endParaRPr lang="es-MX" sz="16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----------------------------------------------------------------------------------------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| Proportion   Legend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-----------------------+----------------------------------------------------------------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violepareja1@sexo#year |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0 hombre#1  |   .8654383  _b[0bn.violepareja1@1bn.sexo#1bn.year]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0 hombre#2  |   .8823389  _b[0bn.violepareja1@1bn.sexo#2.year]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0 mujer#1  |   .8239626  _b[0bn.violepareja1@2.sexo#1bn.year]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0 mujer#2  |   .8219775  _b[0bn.violepareja1@2.sexo#2.year]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1 hombre#1  |   .1345617  _b[1.violepareja1@1bn.sexo#1bn.year]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1 hombre#2  |   .1176611  _b[1.violepareja1@1bn.sexo#2.year]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1 mujer#1  |   .1760374  _b[1.violepareja1@2.sexo#1bn.year]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            1 mujer#2  |   .1780225  _b[1.violepareja1@2.sexo#2.year]</a:t>
            </a:r>
          </a:p>
          <a:p>
            <a:r>
              <a:rPr lang="es-MX" sz="160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2023925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0B673EE-69E4-57F2-7A47-DE4CF3DA526C}"/>
              </a:ext>
            </a:extLst>
          </p:cNvPr>
          <p:cNvSpPr txBox="1"/>
          <p:nvPr/>
        </p:nvSpPr>
        <p:spPr>
          <a:xfrm>
            <a:off x="560421" y="520246"/>
            <a:ext cx="1151560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b="1" dirty="0">
                <a:latin typeface="Courier New" panose="02070309020205020404" pitchFamily="49" charset="0"/>
                <a:cs typeface="Courier New" panose="02070309020205020404" pitchFamily="49" charset="0"/>
              </a:rPr>
              <a:t>Mujeres 2011 para 2016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lincom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_b[1.violepareja1@0bn.sexo#2.year] - _b[1.violepareja1@0bn.sexo#1bn.year]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( 1)  - 1.violepareja1@0bn.sexo#1bn.year + 1.violepareja1@0bn.sexo#2.year = 0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Coefficient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conf.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(1) |   .0019851   .0097193     0.20   0.838    -.0170751    .0210453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b="1" dirty="0">
                <a:latin typeface="Courier New" panose="02070309020205020404" pitchFamily="49" charset="0"/>
                <a:cs typeface="Courier New" panose="02070309020205020404" pitchFamily="49" charset="0"/>
              </a:rPr>
              <a:t>Hombres 2011 para 2016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lincom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_b[1.violepareja1@1.sexo#2.year] -  _b[1.violepareja1@1.sexo#1bn.year]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( 1)  - 1.violepareja1@1.sexo#1bn.year + 1.violepareja1@1.sexo#2.year = 0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Proportion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|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Coefficient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     t    P&gt;|t|     [95% conf.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interval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-------------+----------------------------------------------------------------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(1) |  -.0169006   .0090559    -1.87   0.062    -.0346599    .0008587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------------------------------------------------------------------------------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5A78278-0DE8-19D4-2B70-3102E6F8E7E1}"/>
              </a:ext>
            </a:extLst>
          </p:cNvPr>
          <p:cNvSpPr/>
          <p:nvPr/>
        </p:nvSpPr>
        <p:spPr>
          <a:xfrm>
            <a:off x="2939840" y="2953818"/>
            <a:ext cx="1290637" cy="3732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4C565B6-AB74-876D-FB37-F90A7220206B}"/>
              </a:ext>
            </a:extLst>
          </p:cNvPr>
          <p:cNvSpPr/>
          <p:nvPr/>
        </p:nvSpPr>
        <p:spPr>
          <a:xfrm>
            <a:off x="2651566" y="5760666"/>
            <a:ext cx="1578911" cy="27657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893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83B3146D-42BF-6C07-5086-DCF02B2FC432}"/>
              </a:ext>
            </a:extLst>
          </p:cNvPr>
          <p:cNvSpPr txBox="1"/>
          <p:nvPr/>
        </p:nvSpPr>
        <p:spPr>
          <a:xfrm>
            <a:off x="762166" y="516581"/>
            <a:ext cx="10742261" cy="1352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svy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linearized:poisson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violepareja1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sexo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i.Edad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i.Ingreso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i.OH_pareja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</a:t>
            </a:r>
            <a:r>
              <a:rPr lang="es-MX" sz="1400" kern="1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do_civil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i.Parejas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anteriores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i.Residencia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Poisson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strata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  285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     45,054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PSUs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2,428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109,632,731 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FA3AB80-670A-7135-CFE5-8D9188313854}"/>
              </a:ext>
            </a:extLst>
          </p:cNvPr>
          <p:cNvSpPr txBox="1"/>
          <p:nvPr/>
        </p:nvSpPr>
        <p:spPr>
          <a:xfrm>
            <a:off x="940504" y="38129"/>
            <a:ext cx="97368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Factores asociados con</a:t>
            </a:r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 </a:t>
            </a:r>
            <a:r>
              <a:rPr lang="es-MX" altLang="es-MX" sz="1600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población mexicana </a:t>
            </a:r>
            <a:endParaRPr lang="es-MX" sz="1600" dirty="0"/>
          </a:p>
        </p:txBody>
      </p: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7B4E9A3A-9339-DBCF-37F7-11D1141BD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873340"/>
              </p:ext>
            </p:extLst>
          </p:nvPr>
        </p:nvGraphicFramePr>
        <p:xfrm>
          <a:off x="3429820" y="1869288"/>
          <a:ext cx="5746078" cy="4833620"/>
        </p:xfrm>
        <a:graphic>
          <a:graphicData uri="http://schemas.openxmlformats.org/drawingml/2006/table">
            <a:tbl>
              <a:tblPr/>
              <a:tblGrid>
                <a:gridCol w="1666022">
                  <a:extLst>
                    <a:ext uri="{9D8B030D-6E8A-4147-A177-3AD203B41FA5}">
                      <a16:colId xmlns:a16="http://schemas.microsoft.com/office/drawing/2014/main" val="1180877111"/>
                    </a:ext>
                  </a:extLst>
                </a:gridCol>
                <a:gridCol w="1020014">
                  <a:extLst>
                    <a:ext uri="{9D8B030D-6E8A-4147-A177-3AD203B41FA5}">
                      <a16:colId xmlns:a16="http://schemas.microsoft.com/office/drawing/2014/main" val="3566805942"/>
                    </a:ext>
                  </a:extLst>
                </a:gridCol>
                <a:gridCol w="1020014">
                  <a:extLst>
                    <a:ext uri="{9D8B030D-6E8A-4147-A177-3AD203B41FA5}">
                      <a16:colId xmlns:a16="http://schemas.microsoft.com/office/drawing/2014/main" val="3030804412"/>
                    </a:ext>
                  </a:extLst>
                </a:gridCol>
                <a:gridCol w="1020014">
                  <a:extLst>
                    <a:ext uri="{9D8B030D-6E8A-4147-A177-3AD203B41FA5}">
                      <a16:colId xmlns:a16="http://schemas.microsoft.com/office/drawing/2014/main" val="2055585504"/>
                    </a:ext>
                  </a:extLst>
                </a:gridCol>
                <a:gridCol w="1020014">
                  <a:extLst>
                    <a:ext uri="{9D8B030D-6E8A-4147-A177-3AD203B41FA5}">
                      <a16:colId xmlns:a16="http://schemas.microsoft.com/office/drawing/2014/main" val="3119061346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Violenciapareja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P&gt;t     [95%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interval]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8173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1.086616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0.9888842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1.194007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379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Edad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74768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40/59=4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1.430058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1.195092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1.71122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82637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29/39=3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1.491102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1.237505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1.796667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854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18/28=2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1.727041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1.426078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2.091522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6292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min/17=1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1.787198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1.347158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2.370973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5442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9852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1 a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0.9577115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0.8653322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1.059953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0775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de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0.8153216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0.7188615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0.9247252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67848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OH_pareja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4272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Sí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1.680522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1.538417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1.835753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2408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Edo_civil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8483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2=No unidos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0.658079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0.5565339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0.7781519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93551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Parejas anteriores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3555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0.5993824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0.5479754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0.655612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99110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Duracion_relacion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89558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a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1.567541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1.930203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3766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1.809815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1.467707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2.231665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47745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2128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1.182317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1.050025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1.331276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7584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metropolitano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1.155149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1.044337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1.277718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1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69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9EFB8-6A4A-E4F9-7F55-A71C26712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E70E1-386F-272F-5313-DF828489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830" y="2063354"/>
            <a:ext cx="7337323" cy="445440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violencia (especialmente la ejercida por su pareja) constituye un grave problema de salud pública.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i="0" dirty="0">
              <a:solidFill>
                <a:srgbClr val="3C42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Alrededor de una de cada tres mujeres en el mundo han sufrido violencia física y/o sexual de pareja en algún momento de su vida.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i="0" dirty="0">
              <a:solidFill>
                <a:srgbClr val="3C42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182699-7DCF-2A70-066B-E73CA30A6ECF}"/>
              </a:ext>
            </a:extLst>
          </p:cNvPr>
          <p:cNvSpPr txBox="1"/>
          <p:nvPr/>
        </p:nvSpPr>
        <p:spPr>
          <a:xfrm>
            <a:off x="1274148" y="6379258"/>
            <a:ext cx="98377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Consultado en: https://www.who.int/es/news-room/fact-sheets/detail/violence-against-women</a:t>
            </a:r>
          </a:p>
        </p:txBody>
      </p:sp>
      <p:pic>
        <p:nvPicPr>
          <p:cNvPr id="3074" name="Picture 2" descr="Un volcán y sus efectos han sido el motivo de la tormenta eléctrica más  potente de la historia">
            <a:extLst>
              <a:ext uri="{FF2B5EF4-FFF2-40B4-BE49-F238E27FC236}">
                <a16:creationId xmlns:a16="http://schemas.microsoft.com/office/drawing/2014/main" id="{C46CD51A-6804-3890-8DAC-A94E67914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102" y="2648171"/>
            <a:ext cx="3879775" cy="2327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506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DE1AE1C5-BAB7-12AC-0BBC-CCB4E924C700}"/>
              </a:ext>
            </a:extLst>
          </p:cNvPr>
          <p:cNvSpPr txBox="1"/>
          <p:nvPr/>
        </p:nvSpPr>
        <p:spPr>
          <a:xfrm>
            <a:off x="724869" y="505954"/>
            <a:ext cx="10742261" cy="1352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svy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linearized:poisson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violepareja1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sexo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i.Edad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i.Ingreso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i.OH_pareja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</a:t>
            </a:r>
            <a:r>
              <a:rPr lang="es-MX" sz="1400" kern="1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do_civil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i.Parejas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anteriores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i.Residencia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sexo==2,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Poisson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strata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  285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     45,054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PSUs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2,428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109,632,731 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CFF413A-F53D-15B1-E0A3-00533E94B831}"/>
              </a:ext>
            </a:extLst>
          </p:cNvPr>
          <p:cNvSpPr txBox="1"/>
          <p:nvPr/>
        </p:nvSpPr>
        <p:spPr>
          <a:xfrm>
            <a:off x="372140" y="38129"/>
            <a:ext cx="1030522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Factores asociados con</a:t>
            </a:r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 </a:t>
            </a:r>
            <a:r>
              <a:rPr lang="es-MX" altLang="es-MX" sz="1600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mujeres mexicanas </a:t>
            </a:r>
            <a:endParaRPr lang="es-MX" sz="16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9511C2B-3E9F-3924-4F87-7E9058664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861661"/>
              </p:ext>
            </p:extLst>
          </p:nvPr>
        </p:nvGraphicFramePr>
        <p:xfrm>
          <a:off x="3085212" y="1900908"/>
          <a:ext cx="7207105" cy="4613910"/>
        </p:xfrm>
        <a:graphic>
          <a:graphicData uri="http://schemas.openxmlformats.org/drawingml/2006/table">
            <a:tbl>
              <a:tblPr/>
              <a:tblGrid>
                <a:gridCol w="1441421">
                  <a:extLst>
                    <a:ext uri="{9D8B030D-6E8A-4147-A177-3AD203B41FA5}">
                      <a16:colId xmlns:a16="http://schemas.microsoft.com/office/drawing/2014/main" val="2780661746"/>
                    </a:ext>
                  </a:extLst>
                </a:gridCol>
                <a:gridCol w="1441421">
                  <a:extLst>
                    <a:ext uri="{9D8B030D-6E8A-4147-A177-3AD203B41FA5}">
                      <a16:colId xmlns:a16="http://schemas.microsoft.com/office/drawing/2014/main" val="2612053311"/>
                    </a:ext>
                  </a:extLst>
                </a:gridCol>
                <a:gridCol w="1441421">
                  <a:extLst>
                    <a:ext uri="{9D8B030D-6E8A-4147-A177-3AD203B41FA5}">
                      <a16:colId xmlns:a16="http://schemas.microsoft.com/office/drawing/2014/main" val="48444507"/>
                    </a:ext>
                  </a:extLst>
                </a:gridCol>
                <a:gridCol w="1441421">
                  <a:extLst>
                    <a:ext uri="{9D8B030D-6E8A-4147-A177-3AD203B41FA5}">
                      <a16:colId xmlns:a16="http://schemas.microsoft.com/office/drawing/2014/main" val="1488343953"/>
                    </a:ext>
                  </a:extLst>
                </a:gridCol>
                <a:gridCol w="1441421">
                  <a:extLst>
                    <a:ext uri="{9D8B030D-6E8A-4147-A177-3AD203B41FA5}">
                      <a16:colId xmlns:a16="http://schemas.microsoft.com/office/drawing/2014/main" val="1868793503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Violenciapareja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P&gt;t     [95%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conf.                      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interval]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91368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Edad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6730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40/59=4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1.377655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1.705977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2118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29/39=3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1.300717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1.041651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1.624214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7154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18/28=2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1.448185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1.152767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1.819309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9697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min/17=1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1.784803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1.288924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2.471457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67840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75453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1 a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0.9244358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0.823814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1.037348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3413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de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0.726703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0.6320416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0.8355418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15984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OH_pareja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32166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Sí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1.705161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1.530925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1.899226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57168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Edo_civil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74462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2=No unidos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0.6931252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0.5495011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0.8742886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343814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Parejas anteriores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96403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0.6656538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0.5967055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0.7425689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1643763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Duracion_relacion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48208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a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1.606026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1.214735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2.12336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32108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1.452764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55503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7360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1.17994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1.017113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1.368834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43203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metropolitano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1.128359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0.9902811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1.285688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9040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452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AD6C07A-6D88-2A8E-BC0B-ABEC809B4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94143"/>
              </p:ext>
            </p:extLst>
          </p:nvPr>
        </p:nvGraphicFramePr>
        <p:xfrm>
          <a:off x="2987748" y="1858376"/>
          <a:ext cx="6698510" cy="4613910"/>
        </p:xfrm>
        <a:graphic>
          <a:graphicData uri="http://schemas.openxmlformats.org/drawingml/2006/table">
            <a:tbl>
              <a:tblPr/>
              <a:tblGrid>
                <a:gridCol w="1339702">
                  <a:extLst>
                    <a:ext uri="{9D8B030D-6E8A-4147-A177-3AD203B41FA5}">
                      <a16:colId xmlns:a16="http://schemas.microsoft.com/office/drawing/2014/main" val="2818661001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81561688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4076784982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282652617"/>
                    </a:ext>
                  </a:extLst>
                </a:gridCol>
                <a:gridCol w="1339702">
                  <a:extLst>
                    <a:ext uri="{9D8B030D-6E8A-4147-A177-3AD203B41FA5}">
                      <a16:colId xmlns:a16="http://schemas.microsoft.com/office/drawing/2014/main" val="2164865747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Violenciapareja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P&gt;t     [95%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interval]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9229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Edad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9925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40/59=4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1.415562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1.062594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1.885777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003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29/39=3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1.693511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1.263445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2.269969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936599"/>
                  </a:ext>
                </a:extLst>
              </a:tr>
              <a:tr h="170788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18/28=2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2.168705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1.566427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3.002554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1487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min/17=1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1.795585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1.104455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2.919198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02115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6741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1 a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1.022727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0.8475982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51246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de 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0.9519257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0.7731363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1.17206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720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OH_pareja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680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Sí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1.614965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1.403409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1.858411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3317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Edo_civil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32061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2=No unidos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0.5862976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0.4528275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0.7591078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782878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Parejas anteriores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6842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0.5218242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0.4530938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0.6009805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79251"/>
                  </a:ext>
                </a:extLst>
              </a:tr>
              <a:tr h="1841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Duracion_relacion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110783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a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1.527286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1.143888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2.039187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91518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Más  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1.708492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1.248264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2.338403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67725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Residencia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2155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1.186776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0.984165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1.431099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6500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metropolitano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1.197358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1.001922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1.430917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950799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DE1AE1C5-BAB7-12AC-0BBC-CCB4E924C700}"/>
              </a:ext>
            </a:extLst>
          </p:cNvPr>
          <p:cNvSpPr txBox="1"/>
          <p:nvPr/>
        </p:nvSpPr>
        <p:spPr>
          <a:xfrm>
            <a:off x="724869" y="505954"/>
            <a:ext cx="10742261" cy="1352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svy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linearized:poisson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violepareja1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sexo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i.Edad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i.Ingreso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i.OH_pareja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</a:t>
            </a:r>
            <a:r>
              <a:rPr lang="es-MX" sz="1400" kern="100" dirty="0" err="1"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do_civil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i.Parejas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anteriores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i.Residencia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s-MX" sz="14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sexo==1,  </a:t>
            </a:r>
            <a:r>
              <a:rPr lang="es-MX" sz="14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irr</a:t>
            </a:r>
            <a:endParaRPr lang="es-MX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Poisson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regression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strata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  285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obs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     45,054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PSUs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= 2,428                        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000" kern="100" dirty="0" err="1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r>
              <a:rPr lang="es-MX" sz="1000" kern="100" dirty="0">
                <a:effectLst/>
                <a:latin typeface="Courier New" panose="020703090202050204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109,632,731  </a:t>
            </a:r>
            <a:endParaRPr lang="es-MX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771E15D-283F-D04F-F413-8325587A16F1}"/>
              </a:ext>
            </a:extLst>
          </p:cNvPr>
          <p:cNvSpPr txBox="1"/>
          <p:nvPr/>
        </p:nvSpPr>
        <p:spPr>
          <a:xfrm>
            <a:off x="972401" y="0"/>
            <a:ext cx="97368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Factores asociados con</a:t>
            </a:r>
            <a:r>
              <a:rPr kumimoji="0" lang="es-MX" altLang="es-MX" sz="1600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 </a:t>
            </a:r>
            <a:r>
              <a:rPr lang="es-MX" altLang="es-MX" sz="1600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hombres mexicanos 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586481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5FB837A-52B6-4E60-8E9B-EF5371034190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C554B7C-0062-40E1-84E0-D4F6D8435CAD}"/>
              </a:ext>
            </a:extLst>
          </p:cNvPr>
          <p:cNvSpPr txBox="1"/>
          <p:nvPr/>
        </p:nvSpPr>
        <p:spPr>
          <a:xfrm>
            <a:off x="579611" y="2074444"/>
            <a:ext cx="11179998" cy="3010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En México la prevalencia de VP ha disminuido principalmente en la población que tiene un mejor ingreso económico familiar.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2400" dirty="0"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2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Los factores asociados a VP son similares en ambos sexos por lo que las acciones encaminadas a prevenir este problema deben incluir a hombres y a mujeres.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DCAB18-C76A-5274-01D8-B20AEDBD4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Conclusiones</a:t>
            </a:r>
          </a:p>
        </p:txBody>
      </p:sp>
    </p:spTree>
    <p:extLst>
      <p:ext uri="{BB962C8B-B14F-4D97-AF65-F5344CB8AC3E}">
        <p14:creationId xmlns:p14="http://schemas.microsoft.com/office/powerpoint/2010/main" val="1694629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5FB837A-52B6-4E60-8E9B-EF5371034190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BC554B7C-0062-40E1-84E0-D4F6D8435CAD}"/>
              </a:ext>
            </a:extLst>
          </p:cNvPr>
          <p:cNvSpPr txBox="1"/>
          <p:nvPr/>
        </p:nvSpPr>
        <p:spPr>
          <a:xfrm>
            <a:off x="579611" y="2053178"/>
            <a:ext cx="11179998" cy="4875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Instituto Nacional de Estadística y Geografía (INEGI). Encuesta Nacional sobre la Dinámica de las Relaciones en los Hogares (ENDIREH) 2016.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Available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online:https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://www.inegi.org.mx/programas/endireh/2016/ (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accessed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18 August 2020).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Ally, E.Z.;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Laranjeira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R.; Viana, M.C.;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Pinsky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I.; Caetano, R.;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Mitsuhiro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S.; Madruga, C. S.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Intimate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partner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trends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Brazil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: data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waves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Brazilian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National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Alcohol and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Drugs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Braz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J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Psychiatry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2016,38,98-105, doi:10.1590/1516-4446-2015-1798.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Gubi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D.;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Nansubuga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E.;,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Wandera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S.O.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Correlates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intimate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partner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among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married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in Uganda: a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cross-sectional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survey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. BMC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2020,20,1008,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: 10.1186/s12889-020-09123-4.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Reese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B.M.; Chen, M.S.;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Nekkanti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M.;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Mulawa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M.I.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Prevalence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Risk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Factors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Women's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Past-Year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Physical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IPV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Perpetration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Victimization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in Tanzania. J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Interpers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2021,36,1141-1167, doi:10.1177/0886260517738775.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Cunradi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CB,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Dellor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E, Alter HJ, Caetano R, Mair C.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Problem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Drinking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and Marijuana Use as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Risks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Unidirectional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Bidirectional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Partner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Partner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Abuse 2020,11,57-75, doi:10.1891/1946-6560.11.1.57.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Iman’ishimwe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Mukamana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J.;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Machakanja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P.;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Adjei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N.K.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Trends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prevalence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correlates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intimate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partner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violence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against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Zimbabwe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, 2005-2015. BMC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Hum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Rights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 2020,20:2, </a:t>
            </a:r>
            <a:r>
              <a:rPr lang="es-MX" sz="1400" dirty="0" err="1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s-MX" sz="1400" dirty="0">
                <a:effectLst/>
                <a:latin typeface="Calibri "/>
                <a:ea typeface="Calibri" panose="020F0502020204030204" pitchFamily="34" charset="0"/>
                <a:cs typeface="Times New Roman" panose="02020603050405020304" pitchFamily="18" charset="0"/>
              </a:rPr>
              <a:t>: 10.1186/s12914-019-0220-8.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es-MX" sz="1400" dirty="0">
              <a:effectLst/>
              <a:latin typeface="Calibri 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DCAB18-C76A-5274-01D8-B20AEDBD4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7703319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5FB837A-52B6-4E60-8E9B-EF5371034190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3 CuadroTexto">
            <a:extLst>
              <a:ext uri="{FF2B5EF4-FFF2-40B4-BE49-F238E27FC236}">
                <a16:creationId xmlns:a16="http://schemas.microsoft.com/office/drawing/2014/main" id="{26F49B34-EBB3-4A0D-8CB2-F6894DAC1F1C}"/>
              </a:ext>
            </a:extLst>
          </p:cNvPr>
          <p:cNvSpPr txBox="1"/>
          <p:nvPr/>
        </p:nvSpPr>
        <p:spPr>
          <a:xfrm>
            <a:off x="4576344" y="4800600"/>
            <a:ext cx="70134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54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41395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9EFB8-6A4A-E4F9-7F55-A71C2671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E70E1-386F-272F-5313-DF828489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5916" y="2063354"/>
            <a:ext cx="6964325" cy="445440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mayor parte de las veces el agresor es la pareja.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i="0" dirty="0">
              <a:solidFill>
                <a:srgbClr val="3C42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todo el mundo, casi un tercio (27%) de las mujeres de 15 a 49 años que han estado en una relación informan haber sufrido algún tipo de violencia física y /o sexual por su pareja.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i="0" dirty="0">
              <a:solidFill>
                <a:srgbClr val="3C42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2182699-7DCF-2A70-066B-E73CA30A6ECF}"/>
              </a:ext>
            </a:extLst>
          </p:cNvPr>
          <p:cNvSpPr txBox="1"/>
          <p:nvPr/>
        </p:nvSpPr>
        <p:spPr>
          <a:xfrm>
            <a:off x="1274148" y="6379258"/>
            <a:ext cx="98377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Consultado en: https://www.who.int/es/news-room/fact-sheets/detail/violence-against-women</a:t>
            </a:r>
          </a:p>
        </p:txBody>
      </p:sp>
      <p:pic>
        <p:nvPicPr>
          <p:cNvPr id="4100" name="Picture 4" descr="13.259 fotos e imágenes de Big Bang - Getty Images">
            <a:extLst>
              <a:ext uri="{FF2B5EF4-FFF2-40B4-BE49-F238E27FC236}">
                <a16:creationId xmlns:a16="http://schemas.microsoft.com/office/drawing/2014/main" id="{7FC23E33-7AB1-EB9A-DA09-B4200F67A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59" y="2378910"/>
            <a:ext cx="4035099" cy="3022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91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9EFB8-6A4A-E4F9-7F55-A71C2671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E70E1-386F-272F-5313-DF828489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66" y="3009016"/>
            <a:ext cx="6655978" cy="46464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violencia puede afectar negativamente la salud física, mental, sexual y reproductiva y, en algunos entornos, puede aumentar el riesgo de contraer el VIH.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4ADA48-6280-4DD5-5851-B0A10950AD9C}"/>
              </a:ext>
            </a:extLst>
          </p:cNvPr>
          <p:cNvSpPr txBox="1"/>
          <p:nvPr/>
        </p:nvSpPr>
        <p:spPr>
          <a:xfrm>
            <a:off x="1445922" y="6464320"/>
            <a:ext cx="98377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Consultado en: https://www.who.int/es/news-room/fact-sheets/detail/violence-against-women</a:t>
            </a:r>
          </a:p>
        </p:txBody>
      </p:sp>
      <p:pic>
        <p:nvPicPr>
          <p:cNvPr id="5122" name="Picture 2" descr="Urgen a adoptar medidas para la atención de la salud mental en el trabajo -  FNSI">
            <a:extLst>
              <a:ext uri="{FF2B5EF4-FFF2-40B4-BE49-F238E27FC236}">
                <a16:creationId xmlns:a16="http://schemas.microsoft.com/office/drawing/2014/main" id="{CE2BE81F-AD95-87DE-B17B-AD34BDA20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164" y="2940864"/>
            <a:ext cx="3192532" cy="2171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8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29EFB8-6A4A-E4F9-7F55-A71C2671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FE70E1-386F-272F-5313-DF8284891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27" y="1956393"/>
            <a:ext cx="11174815" cy="46464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violencia puede prevenirse. </a:t>
            </a: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dirty="0">
              <a:solidFill>
                <a:srgbClr val="3C42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i="0" dirty="0">
              <a:solidFill>
                <a:srgbClr val="3C424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i="0" dirty="0">
                <a:solidFill>
                  <a:srgbClr val="3C424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Atención integral de la salud.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94ADA48-6280-4DD5-5851-B0A10950AD9C}"/>
              </a:ext>
            </a:extLst>
          </p:cNvPr>
          <p:cNvSpPr txBox="1"/>
          <p:nvPr/>
        </p:nvSpPr>
        <p:spPr>
          <a:xfrm>
            <a:off x="1445922" y="6464320"/>
            <a:ext cx="98377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1200" dirty="0"/>
              <a:t>Consultado en: https://www.who.int/es/news-room/fact-sheets/detail/violence-against-women</a:t>
            </a:r>
          </a:p>
        </p:txBody>
      </p:sp>
      <p:pic>
        <p:nvPicPr>
          <p:cNvPr id="6146" name="Picture 2" descr="163. Se creará comisión para la atención integral en salud mental y  adicciones | Secretaría de Salud | Gobierno | gob.mx">
            <a:extLst>
              <a:ext uri="{FF2B5EF4-FFF2-40B4-BE49-F238E27FC236}">
                <a16:creationId xmlns:a16="http://schemas.microsoft.com/office/drawing/2014/main" id="{3BCF8C63-75B2-3279-733D-E065AB458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341" y="2939459"/>
            <a:ext cx="279082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604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AE25D0FF-6D81-4A61-A016-B032684C753B}"/>
              </a:ext>
            </a:extLst>
          </p:cNvPr>
          <p:cNvSpPr txBox="1"/>
          <p:nvPr/>
        </p:nvSpPr>
        <p:spPr>
          <a:xfrm>
            <a:off x="1440180" y="2199043"/>
            <a:ext cx="94611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Analizar la tendencia de la prevalencia de violencia de pareja en hombres y mujeres e identificar los factores asociados en México. </a:t>
            </a:r>
          </a:p>
        </p:txBody>
      </p:sp>
      <p:pic>
        <p:nvPicPr>
          <p:cNvPr id="2" name="Picture 2" descr="Paisaje con campos verdes y flores de tulipán. | Foto Premium">
            <a:extLst>
              <a:ext uri="{FF2B5EF4-FFF2-40B4-BE49-F238E27FC236}">
                <a16:creationId xmlns:a16="http://schemas.microsoft.com/office/drawing/2014/main" id="{C8403503-191B-D895-E57C-4353198D6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461" y="3557038"/>
            <a:ext cx="4367102" cy="290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987CABC-6BE3-7746-8B23-86F6A5C7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Objetivo</a:t>
            </a:r>
          </a:p>
        </p:txBody>
      </p:sp>
    </p:spTree>
    <p:extLst>
      <p:ext uri="{BB962C8B-B14F-4D97-AF65-F5344CB8AC3E}">
        <p14:creationId xmlns:p14="http://schemas.microsoft.com/office/powerpoint/2010/main" val="3475902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4B988E13-DC13-475C-AF6B-43D1DA7E82A2}"/>
              </a:ext>
            </a:extLst>
          </p:cNvPr>
          <p:cNvSpPr txBox="1"/>
          <p:nvPr/>
        </p:nvSpPr>
        <p:spPr>
          <a:xfrm>
            <a:off x="1717358" y="1843950"/>
            <a:ext cx="971264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Estudio transversal </a:t>
            </a:r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 las Encuesta Nacional de Salud 2011 y 2016. </a:t>
            </a:r>
          </a:p>
          <a:p>
            <a:endParaRPr lang="es-MX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MX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n= 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45,057 </a:t>
            </a:r>
            <a:r>
              <a:rPr lang="en-US" sz="2400" dirty="0" err="1">
                <a:latin typeface="Arial" panose="020B0604020202020204" pitchFamily="34" charset="0"/>
                <a:ea typeface="Calibri" panose="020F0502020204030204" pitchFamily="34" charset="0"/>
              </a:rPr>
              <a:t>participantes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 con pareja (2011=10,193 y 2016=34,864). </a:t>
            </a:r>
            <a:endParaRPr lang="es-MX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MX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Regresión Poisson. </a:t>
            </a:r>
          </a:p>
          <a:p>
            <a:endParaRPr lang="es-MX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MX" sz="24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Programa estadístico Stata v18. </a:t>
            </a:r>
            <a:endParaRPr lang="es-MX" sz="32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047B9F3-B0BA-2B62-9DE5-5E86E03BC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Metodología</a:t>
            </a:r>
          </a:p>
        </p:txBody>
      </p:sp>
    </p:spTree>
    <p:extLst>
      <p:ext uri="{BB962C8B-B14F-4D97-AF65-F5344CB8AC3E}">
        <p14:creationId xmlns:p14="http://schemas.microsoft.com/office/powerpoint/2010/main" val="398536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36218FFE-0311-4634-9FED-DFE7C83335F9}"/>
              </a:ext>
            </a:extLst>
          </p:cNvPr>
          <p:cNvSpPr txBox="1"/>
          <p:nvPr/>
        </p:nvSpPr>
        <p:spPr>
          <a:xfrm>
            <a:off x="106680" y="1527385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del sexo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F42DAB6-2A14-0E3A-81ED-87A4992DC6E7}"/>
              </a:ext>
            </a:extLst>
          </p:cNvPr>
          <p:cNvSpPr txBox="1"/>
          <p:nvPr/>
        </p:nvSpPr>
        <p:spPr>
          <a:xfrm>
            <a:off x="718185" y="1754583"/>
            <a:ext cx="1164748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sexo,col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     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109,632,731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=       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sexo      |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hogar     |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    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----------+-----------------------------------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hombre |      .4848       .4759       .4937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mujer |      .5152       .5063       .5241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|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|          1                       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1A68CF77-F3D1-6733-A748-246F70A72C1F}"/>
              </a:ext>
            </a:extLst>
          </p:cNvPr>
          <p:cNvSpPr/>
          <p:nvPr/>
        </p:nvSpPr>
        <p:spPr>
          <a:xfrm>
            <a:off x="2902378" y="4976375"/>
            <a:ext cx="1310640" cy="36933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F11566D-A5A2-E75F-2CB6-7DF92D3E5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936" y="495477"/>
            <a:ext cx="10168128" cy="1179576"/>
          </a:xfrm>
        </p:spPr>
        <p:txBody>
          <a:bodyPr/>
          <a:lstStyle/>
          <a:p>
            <a:r>
              <a:rPr lang="es-MX" dirty="0"/>
              <a:t>Resultados</a:t>
            </a:r>
          </a:p>
        </p:txBody>
      </p:sp>
    </p:spTree>
    <p:extLst>
      <p:ext uri="{BB962C8B-B14F-4D97-AF65-F5344CB8AC3E}">
        <p14:creationId xmlns:p14="http://schemas.microsoft.com/office/powerpoint/2010/main" val="78740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adroTexto 11">
            <a:extLst>
              <a:ext uri="{FF2B5EF4-FFF2-40B4-BE49-F238E27FC236}">
                <a16:creationId xmlns:a16="http://schemas.microsoft.com/office/drawing/2014/main" id="{36218FFE-0311-4634-9FED-DFE7C83335F9}"/>
              </a:ext>
            </a:extLst>
          </p:cNvPr>
          <p:cNvSpPr txBox="1"/>
          <p:nvPr/>
        </p:nvSpPr>
        <p:spPr>
          <a:xfrm>
            <a:off x="125730" y="1170286"/>
            <a:ext cx="11978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altLang="es-MX" b="1" dirty="0" bmk="_Toc6147191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Distribución de edad 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población mexicana con</a:t>
            </a:r>
            <a:r>
              <a:rPr kumimoji="0" lang="es-MX" altLang="es-MX" b="1" i="0" u="none" strike="noStrike" cap="none" normalizeH="0" baseline="0" dirty="0" bmk="_Toc61471911">
                <a:ln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iolencia en relaciones de pareja</a:t>
            </a:r>
            <a:endParaRPr lang="es-MX" b="1" dirty="0" bmk="_Toc6147191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0450A90-EC88-C3B2-BFBC-43BD44DFAC0C}"/>
              </a:ext>
            </a:extLst>
          </p:cNvPr>
          <p:cNvSpPr txBox="1"/>
          <p:nvPr/>
        </p:nvSpPr>
        <p:spPr>
          <a:xfrm>
            <a:off x="634077" y="1779687"/>
            <a:ext cx="1123185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svy:tab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edadAlly,col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(running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tabulate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estimation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sample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strata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=   285		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=	45,054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PSUs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= 2,428		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Population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=	109,632,731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Design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=	2,143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edadAlly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lb	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ub</a:t>
            </a:r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min/17=1       .0597       .0563	.0634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18/28=2        .269        .2607	.2774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29/39=3        .2627       .2551	.2705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40/59=4        .3469       .3384	.3555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60/</a:t>
            </a:r>
            <a:r>
              <a:rPr lang="es-MX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=5       .0616       .0574	.0662</a:t>
            </a:r>
          </a:p>
          <a:p>
            <a:endParaRPr lang="es-MX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Total           1	      </a:t>
            </a:r>
          </a:p>
          <a:p>
            <a:r>
              <a:rPr lang="es-MX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06983831-EEC0-B961-0CD6-9ECCF462E2A4}"/>
              </a:ext>
            </a:extLst>
          </p:cNvPr>
          <p:cNvSpPr/>
          <p:nvPr/>
        </p:nvSpPr>
        <p:spPr>
          <a:xfrm>
            <a:off x="2720906" y="5374568"/>
            <a:ext cx="1002890" cy="26547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37639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1B2F30"/>
      </a:dk2>
      <a:lt2>
        <a:srgbClr val="F0F3F3"/>
      </a:lt2>
      <a:accent1>
        <a:srgbClr val="C34D68"/>
      </a:accent1>
      <a:accent2>
        <a:srgbClr val="B13B87"/>
      </a:accent2>
      <a:accent3>
        <a:srgbClr val="BC4DC3"/>
      </a:accent3>
      <a:accent4>
        <a:srgbClr val="7B3EB3"/>
      </a:accent4>
      <a:accent5>
        <a:srgbClr val="594DC3"/>
      </a:accent5>
      <a:accent6>
        <a:srgbClr val="3B60B1"/>
      </a:accent6>
      <a:hlink>
        <a:srgbClr val="623FB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1ACC18952578F44850418152D117C85" ma:contentTypeVersion="20" ma:contentTypeDescription="Crear nuevo documento." ma:contentTypeScope="" ma:versionID="14eb5835604bf5eda2acc7c07560e295">
  <xsd:schema xmlns:xsd="http://www.w3.org/2001/XMLSchema" xmlns:xs="http://www.w3.org/2001/XMLSchema" xmlns:p="http://schemas.microsoft.com/office/2006/metadata/properties" xmlns:ns2="16a46911-1179-4f01-8c4e-340f73d20ff3" xmlns:ns3="af203dd6-377d-4a17-965d-90fd43c30c8a" targetNamespace="http://schemas.microsoft.com/office/2006/metadata/properties" ma:root="true" ma:fieldsID="90b50c0f72fb51add7b5f8e32474d5d4" ns2:_="" ns3:_="">
    <xsd:import namespace="16a46911-1179-4f01-8c4e-340f73d20ff3"/>
    <xsd:import namespace="af203dd6-377d-4a17-965d-90fd43c30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46911-1179-4f01-8c4e-340f73d20f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Estado de aprobación" ma:internalName="Estado_x0020_de_x0020_aprobaci_x00f3_n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Etiquetas de imagen" ma:readOnly="false" ma:fieldId="{5cf76f15-5ced-4ddc-b409-7134ff3c332f}" ma:taxonomyMulti="true" ma:sspId="16e64364-7af0-4e7f-889e-ff02d276d3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203dd6-377d-4a17-965d-90fd43c30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cf72ea6-4760-478a-aae2-2dd12ac88cc2}" ma:internalName="TaxCatchAll" ma:showField="CatchAllData" ma:web="af203dd6-377d-4a17-965d-90fd43c30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294638-2598-4334-9843-F8337661323E}"/>
</file>

<file path=customXml/itemProps2.xml><?xml version="1.0" encoding="utf-8"?>
<ds:datastoreItem xmlns:ds="http://schemas.openxmlformats.org/officeDocument/2006/customXml" ds:itemID="{AEAE6154-2B19-420F-8248-B8C774844EC2}"/>
</file>

<file path=docProps/app.xml><?xml version="1.0" encoding="utf-8"?>
<Properties xmlns="http://schemas.openxmlformats.org/officeDocument/2006/extended-properties" xmlns:vt="http://schemas.openxmlformats.org/officeDocument/2006/docPropsVTypes">
  <TotalTime>826</TotalTime>
  <Words>2810</Words>
  <Application>Microsoft Office PowerPoint</Application>
  <PresentationFormat>Panorámica</PresentationFormat>
  <Paragraphs>528</Paragraphs>
  <Slides>24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</vt:lpstr>
      <vt:lpstr>Courier New</vt:lpstr>
      <vt:lpstr>Neue Haas Grotesk Text Pro</vt:lpstr>
      <vt:lpstr>Palatino Linotype</vt:lpstr>
      <vt:lpstr>Times New Roman</vt:lpstr>
      <vt:lpstr>AccentBoxVTI</vt:lpstr>
      <vt:lpstr>Violencia de pareja, tendencias y factores asociados: Encuestas Nacionales de Salud en  México, 2011 y 2016  </vt:lpstr>
      <vt:lpstr>Introducción</vt:lpstr>
      <vt:lpstr>Introducción</vt:lpstr>
      <vt:lpstr>Introducción</vt:lpstr>
      <vt:lpstr>Introducción</vt:lpstr>
      <vt:lpstr>Objetivo</vt:lpstr>
      <vt:lpstr>Metodología</vt:lpstr>
      <vt:lpstr>Resultados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Conclusiones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Violencia de pareja, tendencias y factores asociados: Encuestas Nacionales de Salud en  México, 2011 y 2016  </dc:title>
  <dc:creator>ORTEGA CEBALLOS PAOLA ADANARI</dc:creator>
  <cp:lastModifiedBy>ORTEGA CEBALLOS PAOLA ADANARI</cp:lastModifiedBy>
  <cp:revision>13</cp:revision>
  <dcterms:created xsi:type="dcterms:W3CDTF">2023-10-17T22:40:46Z</dcterms:created>
  <dcterms:modified xsi:type="dcterms:W3CDTF">2023-10-23T16:59:37Z</dcterms:modified>
</cp:coreProperties>
</file>