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335" r:id="rId3"/>
    <p:sldId id="336" r:id="rId4"/>
    <p:sldId id="268" r:id="rId5"/>
    <p:sldId id="337" r:id="rId6"/>
    <p:sldId id="338" r:id="rId7"/>
    <p:sldId id="299" r:id="rId8"/>
    <p:sldId id="343" r:id="rId9"/>
    <p:sldId id="347" r:id="rId10"/>
    <p:sldId id="339" r:id="rId11"/>
    <p:sldId id="340" r:id="rId12"/>
    <p:sldId id="348" r:id="rId13"/>
    <p:sldId id="351" r:id="rId14"/>
    <p:sldId id="341" r:id="rId15"/>
    <p:sldId id="349" r:id="rId16"/>
    <p:sldId id="314" r:id="rId17"/>
    <p:sldId id="350" r:id="rId18"/>
    <p:sldId id="317" r:id="rId19"/>
    <p:sldId id="344" r:id="rId20"/>
    <p:sldId id="318" r:id="rId21"/>
    <p:sldId id="346" r:id="rId22"/>
    <p:sldId id="321" r:id="rId23"/>
    <p:sldId id="315" r:id="rId24"/>
    <p:sldId id="333" r:id="rId25"/>
    <p:sldId id="345" r:id="rId26"/>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B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68" autoAdjust="0"/>
    <p:restoredTop sz="95982"/>
  </p:normalViewPr>
  <p:slideViewPr>
    <p:cSldViewPr snapToGrid="0" snapToObjects="1">
      <p:cViewPr varScale="1">
        <p:scale>
          <a:sx n="79" d="100"/>
          <a:sy n="79" d="100"/>
        </p:scale>
        <p:origin x="10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BAD8BE-9851-4A2F-B6AA-40BDB894D651}"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s-MX"/>
        </a:p>
      </dgm:t>
    </dgm:pt>
    <dgm:pt modelId="{22CA1449-A0A9-484D-937A-59B295655B97}" type="pres">
      <dgm:prSet presAssocID="{B9BAD8BE-9851-4A2F-B6AA-40BDB894D651}" presName="linear" presStyleCnt="0">
        <dgm:presLayoutVars>
          <dgm:dir/>
          <dgm:animLvl val="lvl"/>
          <dgm:resizeHandles val="exact"/>
        </dgm:presLayoutVars>
      </dgm:prSet>
      <dgm:spPr/>
    </dgm:pt>
  </dgm:ptLst>
  <dgm:cxnLst>
    <dgm:cxn modelId="{F43284A5-1C21-40E7-9BBB-FEA4A5A676E0}" type="presOf" srcId="{B9BAD8BE-9851-4A2F-B6AA-40BDB894D651}" destId="{22CA1449-A0A9-484D-937A-59B295655B97}"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C0529-4156-6749-A943-2C088FDF7B2F}" type="datetimeFigureOut">
              <a:rPr lang="es-MX" smtClean="0"/>
              <a:t>25/10/23</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7862C8-A5E4-CC4C-8A5B-5E0225330158}" type="slidenum">
              <a:rPr lang="es-MX" smtClean="0"/>
              <a:t>‹Nº›</a:t>
            </a:fld>
            <a:endParaRPr lang="es-MX"/>
          </a:p>
        </p:txBody>
      </p:sp>
    </p:spTree>
    <p:extLst>
      <p:ext uri="{BB962C8B-B14F-4D97-AF65-F5344CB8AC3E}">
        <p14:creationId xmlns:p14="http://schemas.microsoft.com/office/powerpoint/2010/main" val="1376899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06345" y="1122363"/>
            <a:ext cx="4841275" cy="2387600"/>
          </a:xfrm>
        </p:spPr>
        <p:txBody>
          <a:bodyPr anchor="b">
            <a:noAutofit/>
          </a:bodyPr>
          <a:lstStyle>
            <a:lvl1pPr algn="r">
              <a:defRPr sz="4000">
                <a:solidFill>
                  <a:schemeClr val="bg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391103" y="3867325"/>
            <a:ext cx="6356517" cy="2137095"/>
          </a:xfrm>
        </p:spPr>
        <p:txBody>
          <a:bodyPr/>
          <a:lstStyle>
            <a:lvl1pPr marL="0" indent="0" algn="r">
              <a:buNone/>
              <a:defRPr sz="24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fld id="{FAAF8ADB-F7D6-274B-9137-562B844DE3B9}" type="datetime1">
              <a:rPr lang="es-MX" smtClean="0"/>
              <a:t>25/10/23</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67D6DC40-7B54-EE46-988A-37841D13E842}" type="slidenum">
              <a:rPr lang="es-MX"/>
              <a:pPr>
                <a:defRPr/>
              </a:pPr>
              <a:t>‹Nº›</a:t>
            </a:fld>
            <a:endParaRPr lang="es-MX"/>
          </a:p>
        </p:txBody>
      </p:sp>
    </p:spTree>
    <p:extLst>
      <p:ext uri="{BB962C8B-B14F-4D97-AF65-F5344CB8AC3E}">
        <p14:creationId xmlns:p14="http://schemas.microsoft.com/office/powerpoint/2010/main" val="155936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E6BD61A6-9265-8A4F-AE19-288161E2B28F}" type="datetime1">
              <a:rPr lang="es-MX" smtClean="0"/>
              <a:t>25/10/23</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EE89FC2B-3AB8-8A4D-9C53-2D7178CF36F3}" type="slidenum">
              <a:rPr lang="es-MX"/>
              <a:pPr>
                <a:defRPr/>
              </a:pPr>
              <a:t>‹Nº›</a:t>
            </a:fld>
            <a:endParaRPr lang="es-MX"/>
          </a:p>
        </p:txBody>
      </p:sp>
    </p:spTree>
    <p:extLst>
      <p:ext uri="{BB962C8B-B14F-4D97-AF65-F5344CB8AC3E}">
        <p14:creationId xmlns:p14="http://schemas.microsoft.com/office/powerpoint/2010/main" val="1324548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a:lvl1pPr>
          </a:lstStyle>
          <a:p>
            <a:pPr>
              <a:defRPr/>
            </a:pPr>
            <a:fld id="{0C616C8B-C45F-4548-B59D-AC21872E68BE}" type="datetime1">
              <a:rPr lang="es-MX" smtClean="0"/>
              <a:t>25/10/23</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70B9BB5B-83A2-3C41-B4E1-89829069F83C}" type="slidenum">
              <a:rPr lang="es-MX"/>
              <a:pPr>
                <a:defRPr/>
              </a:pPr>
              <a:t>‹Nº›</a:t>
            </a:fld>
            <a:endParaRPr lang="es-MX"/>
          </a:p>
        </p:txBody>
      </p:sp>
    </p:spTree>
    <p:extLst>
      <p:ext uri="{BB962C8B-B14F-4D97-AF65-F5344CB8AC3E}">
        <p14:creationId xmlns:p14="http://schemas.microsoft.com/office/powerpoint/2010/main" val="203804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106661"/>
          </a:xfrm>
        </p:spPr>
        <p:txBody>
          <a:bodyPr>
            <a:normAutofit/>
          </a:bodyPr>
          <a:lstStyle>
            <a:lvl1pPr marL="0" indent="0">
              <a:buNone/>
              <a:defRPr sz="20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lvl1pPr>
          </a:lstStyle>
          <a:p>
            <a:pPr>
              <a:defRPr/>
            </a:pPr>
            <a:fld id="{49959607-0470-3C44-8749-59F802AD3914}" type="datetime1">
              <a:rPr lang="es-MX" smtClean="0"/>
              <a:t>25/10/23</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25D0B2DB-0700-5742-AB27-9B9F5ED75E2D}" type="slidenum">
              <a:rPr lang="es-MX"/>
              <a:pPr>
                <a:defRPr/>
              </a:pPr>
              <a:t>‹Nº›</a:t>
            </a:fld>
            <a:endParaRPr lang="es-MX"/>
          </a:p>
        </p:txBody>
      </p:sp>
    </p:spTree>
    <p:extLst>
      <p:ext uri="{BB962C8B-B14F-4D97-AF65-F5344CB8AC3E}">
        <p14:creationId xmlns:p14="http://schemas.microsoft.com/office/powerpoint/2010/main" val="626032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234366" y="1530038"/>
            <a:ext cx="4153075"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714613" y="1526863"/>
            <a:ext cx="4118994"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B3CE43DF-7D8C-AE45-BF17-B0371FD8EB5B}" type="datetime1">
              <a:rPr lang="es-MX" smtClean="0"/>
              <a:t>25/10/23</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D6EDE298-D303-E442-8EA0-3DA495C04471}" type="slidenum">
              <a:rPr lang="es-MX"/>
              <a:pPr>
                <a:defRPr/>
              </a:pPr>
              <a:t>‹Nº›</a:t>
            </a:fld>
            <a:endParaRPr lang="es-MX"/>
          </a:p>
        </p:txBody>
      </p:sp>
    </p:spTree>
    <p:extLst>
      <p:ext uri="{BB962C8B-B14F-4D97-AF65-F5344CB8AC3E}">
        <p14:creationId xmlns:p14="http://schemas.microsoft.com/office/powerpoint/2010/main" val="425866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68445" y="104775"/>
            <a:ext cx="8648383" cy="121229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68444" y="1575893"/>
            <a:ext cx="425255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68443" y="2476674"/>
            <a:ext cx="4252553" cy="3345286"/>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1" y="1555750"/>
            <a:ext cx="41876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1" y="2476674"/>
            <a:ext cx="4187677" cy="3345286"/>
          </a:xfrm>
        </p:spPr>
        <p:txBody>
          <a:bodyPr>
            <a:normAutofit/>
          </a:bodyPr>
          <a:lstStyle>
            <a:lvl1pPr>
              <a:defRPr sz="2000"/>
            </a:lvl1pPr>
            <a:lvl2pPr>
              <a:defRPr sz="1800"/>
            </a:lvl2pPr>
            <a:lvl3pPr>
              <a:defRPr sz="1600"/>
            </a:lvl3pPr>
            <a:lvl4pPr>
              <a:defRPr sz="1400"/>
            </a:lvl4pPr>
            <a:lvl5pPr>
              <a:defRPr sz="1400"/>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BE23A71A-AD22-694C-B8BD-0C7D870B5D71}" type="datetime1">
              <a:rPr lang="es-MX" smtClean="0"/>
              <a:t>25/10/23</a:t>
            </a:fld>
            <a:endParaRPr lang="es-MX"/>
          </a:p>
        </p:txBody>
      </p:sp>
      <p:sp>
        <p:nvSpPr>
          <p:cNvPr id="8" name="Footer Placeholder 4"/>
          <p:cNvSpPr>
            <a:spLocks noGrp="1"/>
          </p:cNvSpPr>
          <p:nvPr>
            <p:ph type="ftr" sz="quarter" idx="11"/>
          </p:nvPr>
        </p:nvSpPr>
        <p:spPr/>
        <p:txBody>
          <a:bodyPr/>
          <a:lstStyle>
            <a:lvl1pPr>
              <a:defRPr/>
            </a:lvl1pPr>
          </a:lstStyle>
          <a:p>
            <a:pPr>
              <a:defRPr/>
            </a:pPr>
            <a:endParaRPr lang="es-MX"/>
          </a:p>
        </p:txBody>
      </p:sp>
      <p:sp>
        <p:nvSpPr>
          <p:cNvPr id="9" name="Slide Number Placeholder 5"/>
          <p:cNvSpPr>
            <a:spLocks noGrp="1"/>
          </p:cNvSpPr>
          <p:nvPr>
            <p:ph type="sldNum" sz="quarter" idx="12"/>
          </p:nvPr>
        </p:nvSpPr>
        <p:spPr/>
        <p:txBody>
          <a:bodyPr/>
          <a:lstStyle>
            <a:lvl1pPr>
              <a:defRPr/>
            </a:lvl1pPr>
          </a:lstStyle>
          <a:p>
            <a:pPr>
              <a:defRPr/>
            </a:pPr>
            <a:fld id="{DB4255BA-3B50-224E-811E-E93FE151EF5A}" type="slidenum">
              <a:rPr lang="es-MX"/>
              <a:pPr>
                <a:defRPr/>
              </a:pPr>
              <a:t>‹Nº›</a:t>
            </a:fld>
            <a:endParaRPr lang="es-MX"/>
          </a:p>
        </p:txBody>
      </p:sp>
    </p:spTree>
    <p:extLst>
      <p:ext uri="{BB962C8B-B14F-4D97-AF65-F5344CB8AC3E}">
        <p14:creationId xmlns:p14="http://schemas.microsoft.com/office/powerpoint/2010/main" val="2790324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fld id="{2445F998-DD78-A84E-A747-6A26D1C3F57D}" type="datetime1">
              <a:rPr lang="es-MX" smtClean="0"/>
              <a:t>25/10/23</a:t>
            </a:fld>
            <a:endParaRPr lang="es-MX"/>
          </a:p>
        </p:txBody>
      </p:sp>
      <p:sp>
        <p:nvSpPr>
          <p:cNvPr id="4" name="Footer Placeholder 4"/>
          <p:cNvSpPr>
            <a:spLocks noGrp="1"/>
          </p:cNvSpPr>
          <p:nvPr>
            <p:ph type="ftr" sz="quarter" idx="11"/>
          </p:nvPr>
        </p:nvSpPr>
        <p:spPr/>
        <p:txBody>
          <a:bodyPr/>
          <a:lstStyle>
            <a:lvl1pPr>
              <a:defRPr/>
            </a:lvl1pPr>
          </a:lstStyle>
          <a:p>
            <a:pPr>
              <a:defRPr/>
            </a:pPr>
            <a:endParaRPr lang="es-MX"/>
          </a:p>
        </p:txBody>
      </p:sp>
      <p:sp>
        <p:nvSpPr>
          <p:cNvPr id="5" name="Slide Number Placeholder 5"/>
          <p:cNvSpPr>
            <a:spLocks noGrp="1"/>
          </p:cNvSpPr>
          <p:nvPr>
            <p:ph type="sldNum" sz="quarter" idx="12"/>
          </p:nvPr>
        </p:nvSpPr>
        <p:spPr/>
        <p:txBody>
          <a:bodyPr/>
          <a:lstStyle>
            <a:lvl1pPr>
              <a:defRPr/>
            </a:lvl1pPr>
          </a:lstStyle>
          <a:p>
            <a:pPr>
              <a:defRPr/>
            </a:pPr>
            <a:fld id="{C453989A-8684-8045-8762-88826F38AAC8}" type="slidenum">
              <a:rPr lang="es-MX"/>
              <a:pPr>
                <a:defRPr/>
              </a:pPr>
              <a:t>‹Nº›</a:t>
            </a:fld>
            <a:endParaRPr lang="es-MX"/>
          </a:p>
        </p:txBody>
      </p:sp>
    </p:spTree>
    <p:extLst>
      <p:ext uri="{BB962C8B-B14F-4D97-AF65-F5344CB8AC3E}">
        <p14:creationId xmlns:p14="http://schemas.microsoft.com/office/powerpoint/2010/main" val="411170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E2D6AE-D0D9-254B-B40C-9F40F11BF21B}" type="datetime1">
              <a:rPr lang="es-MX" smtClean="0"/>
              <a:t>25/10/23</a:t>
            </a:fld>
            <a:endParaRPr lang="es-MX"/>
          </a:p>
        </p:txBody>
      </p:sp>
      <p:sp>
        <p:nvSpPr>
          <p:cNvPr id="3" name="Footer Placeholder 4"/>
          <p:cNvSpPr>
            <a:spLocks noGrp="1"/>
          </p:cNvSpPr>
          <p:nvPr>
            <p:ph type="ftr" sz="quarter" idx="11"/>
          </p:nvPr>
        </p:nvSpPr>
        <p:spPr/>
        <p:txBody>
          <a:bodyPr/>
          <a:lstStyle>
            <a:lvl1pPr>
              <a:defRPr/>
            </a:lvl1pPr>
          </a:lstStyle>
          <a:p>
            <a:pPr>
              <a:defRPr/>
            </a:pPr>
            <a:endParaRPr lang="es-MX"/>
          </a:p>
        </p:txBody>
      </p:sp>
      <p:sp>
        <p:nvSpPr>
          <p:cNvPr id="4" name="Slide Number Placeholder 5"/>
          <p:cNvSpPr>
            <a:spLocks noGrp="1"/>
          </p:cNvSpPr>
          <p:nvPr>
            <p:ph type="sldNum" sz="quarter" idx="12"/>
          </p:nvPr>
        </p:nvSpPr>
        <p:spPr/>
        <p:txBody>
          <a:bodyPr/>
          <a:lstStyle>
            <a:lvl1pPr>
              <a:defRPr/>
            </a:lvl1pPr>
          </a:lstStyle>
          <a:p>
            <a:pPr>
              <a:defRPr/>
            </a:pPr>
            <a:fld id="{6B4B3734-4894-1E49-A11F-CB2BD1F1B397}" type="slidenum">
              <a:rPr lang="es-MX"/>
              <a:pPr>
                <a:defRPr/>
              </a:pPr>
              <a:t>‹Nº›</a:t>
            </a:fld>
            <a:endParaRPr lang="es-MX"/>
          </a:p>
        </p:txBody>
      </p:sp>
    </p:spTree>
    <p:extLst>
      <p:ext uri="{BB962C8B-B14F-4D97-AF65-F5344CB8AC3E}">
        <p14:creationId xmlns:p14="http://schemas.microsoft.com/office/powerpoint/2010/main" val="2110265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719610" y="457200"/>
            <a:ext cx="5055273" cy="5411788"/>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E0D19FB0-279A-C747-A84D-EE3C1C5627E7}" type="datetime1">
              <a:rPr lang="es-MX" smtClean="0"/>
              <a:t>25/10/23</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50672535-AB9F-9946-A05F-661D60DD4058}" type="slidenum">
              <a:rPr lang="es-MX"/>
              <a:pPr>
                <a:defRPr/>
              </a:pPr>
              <a:t>‹Nº›</a:t>
            </a:fld>
            <a:endParaRPr lang="es-MX"/>
          </a:p>
        </p:txBody>
      </p:sp>
    </p:spTree>
    <p:extLst>
      <p:ext uri="{BB962C8B-B14F-4D97-AF65-F5344CB8AC3E}">
        <p14:creationId xmlns:p14="http://schemas.microsoft.com/office/powerpoint/2010/main" val="113995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Autofit/>
          </a:bodyPr>
          <a:lstStyle>
            <a:lvl1pPr>
              <a:defRPr sz="2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457200"/>
            <a:ext cx="4629150" cy="540385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3"/>
          <p:cNvSpPr>
            <a:spLocks noGrp="1"/>
          </p:cNvSpPr>
          <p:nvPr>
            <p:ph type="dt" sz="half" idx="10"/>
          </p:nvPr>
        </p:nvSpPr>
        <p:spPr/>
        <p:txBody>
          <a:bodyPr/>
          <a:lstStyle>
            <a:lvl1pPr>
              <a:defRPr/>
            </a:lvl1pPr>
          </a:lstStyle>
          <a:p>
            <a:pPr>
              <a:defRPr/>
            </a:pPr>
            <a:fld id="{A7C572AA-7467-2E4F-9DBF-3BA798C4941A}" type="datetime1">
              <a:rPr lang="es-MX" smtClean="0"/>
              <a:t>25/10/23</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FC93AC7B-DD8B-EB46-8363-7203F7D99A00}" type="slidenum">
              <a:rPr lang="es-MX"/>
              <a:pPr>
                <a:defRPr/>
              </a:pPr>
              <a:t>‹Nº›</a:t>
            </a:fld>
            <a:endParaRPr lang="es-MX"/>
          </a:p>
        </p:txBody>
      </p:sp>
    </p:spTree>
    <p:extLst>
      <p:ext uri="{BB962C8B-B14F-4D97-AF65-F5344CB8AC3E}">
        <p14:creationId xmlns:p14="http://schemas.microsoft.com/office/powerpoint/2010/main" val="203908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34950" y="206375"/>
            <a:ext cx="8597900" cy="1144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endParaRPr lang="en-US"/>
          </a:p>
        </p:txBody>
      </p:sp>
      <p:sp>
        <p:nvSpPr>
          <p:cNvPr id="1027" name="Text Placeholder 2"/>
          <p:cNvSpPr>
            <a:spLocks noGrp="1"/>
          </p:cNvSpPr>
          <p:nvPr>
            <p:ph type="body" idx="1"/>
          </p:nvPr>
        </p:nvSpPr>
        <p:spPr bwMode="auto">
          <a:xfrm>
            <a:off x="234950" y="1585913"/>
            <a:ext cx="8597900" cy="427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628650" y="6496494"/>
            <a:ext cx="2057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CE13BE2D-1086-384B-8A5B-55A49C1B9B44}" type="datetime1">
              <a:rPr lang="es-MX" smtClean="0"/>
              <a:t>25/10/23</a:t>
            </a:fld>
            <a:endParaRPr lang="es-MX"/>
          </a:p>
        </p:txBody>
      </p:sp>
      <p:sp>
        <p:nvSpPr>
          <p:cNvPr id="5" name="Footer Placeholder 4"/>
          <p:cNvSpPr>
            <a:spLocks noGrp="1"/>
          </p:cNvSpPr>
          <p:nvPr>
            <p:ph type="ftr" sz="quarter" idx="3"/>
          </p:nvPr>
        </p:nvSpPr>
        <p:spPr>
          <a:xfrm>
            <a:off x="3028950" y="6496494"/>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MX"/>
          </a:p>
        </p:txBody>
      </p:sp>
      <p:sp>
        <p:nvSpPr>
          <p:cNvPr id="6" name="Slide Number Placeholder 5"/>
          <p:cNvSpPr>
            <a:spLocks noGrp="1"/>
          </p:cNvSpPr>
          <p:nvPr>
            <p:ph type="sldNum" sz="quarter" idx="4"/>
          </p:nvPr>
        </p:nvSpPr>
        <p:spPr>
          <a:xfrm>
            <a:off x="6457950" y="6496494"/>
            <a:ext cx="2057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F5205907-8597-CA4B-A6B2-B6C2B0A7B74C}"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hf hdr="0" ftr="0" dt="0"/>
  <p:txStyles>
    <p:titleStyle>
      <a:lvl1pPr algn="l" rtl="0" eaLnBrk="1" fontAlgn="base" hangingPunct="1">
        <a:lnSpc>
          <a:spcPct val="90000"/>
        </a:lnSpc>
        <a:spcBef>
          <a:spcPct val="0"/>
        </a:spcBef>
        <a:spcAft>
          <a:spcPct val="0"/>
        </a:spcAft>
        <a:defRPr sz="3600" b="1" kern="1200">
          <a:solidFill>
            <a:srgbClr val="006DB6"/>
          </a:solidFill>
          <a:latin typeface="Avenir Black" panose="02000503020000020003" pitchFamily="2" charset="0"/>
          <a:ea typeface="ＭＳ Ｐゴシック" charset="0"/>
          <a:cs typeface="ＭＳ Ｐゴシック" charset="0"/>
        </a:defRPr>
      </a:lvl1pPr>
      <a:lvl2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2pPr>
      <a:lvl3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3pPr>
      <a:lvl4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4pPr>
      <a:lvl5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9pPr>
    </p:titleStyle>
    <p:bodyStyle>
      <a:lvl1pPr marL="228600" indent="-228600" algn="l" rtl="0" eaLnBrk="1" fontAlgn="base" hangingPunct="1">
        <a:lnSpc>
          <a:spcPct val="120000"/>
        </a:lnSpc>
        <a:spcBef>
          <a:spcPct val="0"/>
        </a:spcBef>
        <a:spcAft>
          <a:spcPts val="600"/>
        </a:spcAft>
        <a:buFont typeface="Arial" charset="0"/>
        <a:buChar char="•"/>
        <a:defRPr sz="2400" kern="1200">
          <a:solidFill>
            <a:schemeClr val="tx1"/>
          </a:solidFill>
          <a:latin typeface="Avenir Roman" panose="02000503020000020003" pitchFamily="2" charset="0"/>
          <a:ea typeface="ＭＳ Ｐゴシック" charset="0"/>
          <a:cs typeface="ＭＳ Ｐゴシック" charset="0"/>
        </a:defRPr>
      </a:lvl1pPr>
      <a:lvl2pPr marL="685800" indent="-228600" algn="l" rtl="0" eaLnBrk="1" fontAlgn="base" hangingPunct="1">
        <a:lnSpc>
          <a:spcPct val="120000"/>
        </a:lnSpc>
        <a:spcBef>
          <a:spcPct val="0"/>
        </a:spcBef>
        <a:spcAft>
          <a:spcPts val="600"/>
        </a:spcAft>
        <a:buFont typeface="Arial" charset="0"/>
        <a:buChar char="•"/>
        <a:defRPr sz="2000" kern="1200">
          <a:solidFill>
            <a:schemeClr val="tx1"/>
          </a:solidFill>
          <a:latin typeface="Avenir Roman" panose="02000503020000020003" pitchFamily="2" charset="0"/>
          <a:ea typeface="ＭＳ Ｐゴシック" charset="0"/>
          <a:cs typeface="+mn-cs"/>
        </a:defRPr>
      </a:lvl2pPr>
      <a:lvl3pPr marL="1143000" indent="-228600" algn="l" rtl="0" eaLnBrk="1" fontAlgn="base" hangingPunct="1">
        <a:lnSpc>
          <a:spcPct val="120000"/>
        </a:lnSpc>
        <a:spcBef>
          <a:spcPct val="0"/>
        </a:spcBef>
        <a:spcAft>
          <a:spcPts val="600"/>
        </a:spcAft>
        <a:buFont typeface="Arial" charset="0"/>
        <a:buChar char="•"/>
        <a:defRPr kern="1200">
          <a:solidFill>
            <a:schemeClr val="tx1"/>
          </a:solidFill>
          <a:latin typeface="Avenir Roman" panose="02000503020000020003" pitchFamily="2" charset="0"/>
          <a:ea typeface="ＭＳ Ｐゴシック" charset="0"/>
          <a:cs typeface="+mn-cs"/>
        </a:defRPr>
      </a:lvl3pPr>
      <a:lvl4pPr marL="1600200" indent="-228600" algn="l" rtl="0" eaLnBrk="1" fontAlgn="base" hangingPunct="1">
        <a:lnSpc>
          <a:spcPct val="120000"/>
        </a:lnSpc>
        <a:spcBef>
          <a:spcPct val="0"/>
        </a:spcBef>
        <a:spcAft>
          <a:spcPts val="600"/>
        </a:spcAft>
        <a:buFont typeface="Arial" charset="0"/>
        <a:buChar char="•"/>
        <a:defRPr sz="1600" kern="1200">
          <a:solidFill>
            <a:schemeClr val="tx1"/>
          </a:solidFill>
          <a:latin typeface="Avenir Roman" panose="02000503020000020003" pitchFamily="2" charset="0"/>
          <a:ea typeface="ＭＳ Ｐゴシック" charset="0"/>
          <a:cs typeface="+mn-cs"/>
        </a:defRPr>
      </a:lvl4pPr>
      <a:lvl5pPr marL="2057400" indent="-228600" algn="l" rtl="0" eaLnBrk="1" fontAlgn="base" hangingPunct="1">
        <a:lnSpc>
          <a:spcPct val="120000"/>
        </a:lnSpc>
        <a:spcBef>
          <a:spcPct val="0"/>
        </a:spcBef>
        <a:spcAft>
          <a:spcPts val="600"/>
        </a:spcAft>
        <a:buFont typeface="Arial" charset="0"/>
        <a:buChar char="•"/>
        <a:defRPr sz="1600" kern="1200">
          <a:solidFill>
            <a:schemeClr val="tx1"/>
          </a:solidFill>
          <a:latin typeface="Avenir Roman" panose="02000503020000020003" pitchFamily="2" charset="0"/>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ítulo 1"/>
          <p:cNvSpPr>
            <a:spLocks noGrp="1"/>
          </p:cNvSpPr>
          <p:nvPr>
            <p:ph type="ctrTitle"/>
          </p:nvPr>
        </p:nvSpPr>
        <p:spPr>
          <a:xfrm>
            <a:off x="1273629" y="2851641"/>
            <a:ext cx="7233557" cy="1751108"/>
          </a:xfrm>
        </p:spPr>
        <p:txBody>
          <a:bodyPr/>
          <a:lstStyle/>
          <a:p>
            <a:pPr algn="ctr"/>
            <a:r>
              <a:rPr lang="es-MX" sz="3200" dirty="0">
                <a:solidFill>
                  <a:srgbClr val="FFFF00"/>
                </a:solidFill>
              </a:rPr>
              <a:t>Modelos de regresión lineal múltiple y su aplicación en el análisis de variables cardiovasculares de universitarios del sur de Sonora </a:t>
            </a:r>
          </a:p>
        </p:txBody>
      </p:sp>
      <p:sp>
        <p:nvSpPr>
          <p:cNvPr id="2" name="Rectángulo 1">
            <a:extLst>
              <a:ext uri="{FF2B5EF4-FFF2-40B4-BE49-F238E27FC236}">
                <a16:creationId xmlns:a16="http://schemas.microsoft.com/office/drawing/2014/main" id="{E024E79D-DF77-3E44-A9AC-0AD28DD914A1}"/>
              </a:ext>
            </a:extLst>
          </p:cNvPr>
          <p:cNvSpPr/>
          <p:nvPr/>
        </p:nvSpPr>
        <p:spPr>
          <a:xfrm>
            <a:off x="220376" y="5010701"/>
            <a:ext cx="8923624" cy="1329659"/>
          </a:xfrm>
          <a:prstGeom prst="rect">
            <a:avLst/>
          </a:prstGeom>
        </p:spPr>
        <p:txBody>
          <a:bodyPr wrap="square">
            <a:spAutoFit/>
          </a:bodyPr>
          <a:lstStyle/>
          <a:p>
            <a:pPr algn="ctr">
              <a:lnSpc>
                <a:spcPct val="150000"/>
              </a:lnSpc>
              <a:spcAft>
                <a:spcPts val="0"/>
              </a:spcAft>
            </a:pPr>
            <a:r>
              <a:rPr lang="es-MX" dirty="0">
                <a:solidFill>
                  <a:schemeClr val="bg1"/>
                </a:solidFill>
                <a:latin typeface="Arial" panose="020B0604020202020204" pitchFamily="34" charset="0"/>
                <a:ea typeface="Times New Roman" panose="02020603050405020304" pitchFamily="18" charset="0"/>
              </a:rPr>
              <a:t>Fátima A. Legarreta Muela, Julián Esparza Romero, Ricardo A. Terminel Zaragoza, Iván de J. Toledo Domínguez, Hebert D. Quintero Portillo, Ruth G. Ulloa Mercado, Pablo Gortáres Moroyoqui, Edna R. Meza Escalante, Ana M. Rentería-Mexía</a:t>
            </a:r>
            <a:r>
              <a:rPr lang="es-MX" baseline="30000" dirty="0">
                <a:solidFill>
                  <a:schemeClr val="bg1"/>
                </a:solidFill>
                <a:latin typeface="Arial" panose="020B0604020202020204" pitchFamily="34" charset="0"/>
                <a:ea typeface="Times New Roman" panose="02020603050405020304" pitchFamily="18" charset="0"/>
              </a:rPr>
              <a:t>*</a:t>
            </a:r>
            <a:r>
              <a:rPr lang="es-MX" dirty="0">
                <a:solidFill>
                  <a:schemeClr val="bg1"/>
                </a:solidFill>
                <a:latin typeface="Arial" panose="020B0604020202020204" pitchFamily="34" charset="0"/>
                <a:ea typeface="Times New Roman" panose="02020603050405020304" pitchFamily="18" charset="0"/>
              </a:rPr>
              <a:t>.</a:t>
            </a:r>
            <a:endParaRPr lang="es-MX" sz="2000" dirty="0">
              <a:solidFill>
                <a:schemeClr val="bg1"/>
              </a:solidFill>
              <a:effectLst/>
              <a:latin typeface="Times New Roman" panose="02020603050405020304" pitchFamily="18" charset="0"/>
              <a:ea typeface="Times New Roman" panose="02020603050405020304" pitchFamily="18" charset="0"/>
            </a:endParaRPr>
          </a:p>
        </p:txBody>
      </p:sp>
      <p:pic>
        <p:nvPicPr>
          <p:cNvPr id="3" name="Imagen 2">
            <a:extLst>
              <a:ext uri="{FF2B5EF4-FFF2-40B4-BE49-F238E27FC236}">
                <a16:creationId xmlns:a16="http://schemas.microsoft.com/office/drawing/2014/main" id="{2361045C-33BA-4A40-A51D-4357EEBCEA34}"/>
              </a:ext>
            </a:extLst>
          </p:cNvPr>
          <p:cNvPicPr>
            <a:picLocks noChangeAspect="1"/>
          </p:cNvPicPr>
          <p:nvPr/>
        </p:nvPicPr>
        <p:blipFill>
          <a:blip r:embed="rId2"/>
          <a:stretch>
            <a:fillRect/>
          </a:stretch>
        </p:blipFill>
        <p:spPr>
          <a:xfrm>
            <a:off x="6846849" y="801332"/>
            <a:ext cx="2117537" cy="1688140"/>
          </a:xfrm>
          <a:prstGeom prst="rect">
            <a:avLst/>
          </a:prstGeom>
        </p:spPr>
      </p:pic>
      <p:pic>
        <p:nvPicPr>
          <p:cNvPr id="5" name="Imagen 4">
            <a:extLst>
              <a:ext uri="{FF2B5EF4-FFF2-40B4-BE49-F238E27FC236}">
                <a16:creationId xmlns:a16="http://schemas.microsoft.com/office/drawing/2014/main" id="{389E167E-2BF1-9742-91F0-1FDDF9821B38}"/>
              </a:ext>
            </a:extLst>
          </p:cNvPr>
          <p:cNvPicPr>
            <a:picLocks noChangeAspect="1"/>
          </p:cNvPicPr>
          <p:nvPr/>
        </p:nvPicPr>
        <p:blipFill rotWithShape="1">
          <a:blip r:embed="rId3"/>
          <a:srcRect l="16830" r="21308"/>
          <a:stretch/>
        </p:blipFill>
        <p:spPr>
          <a:xfrm>
            <a:off x="949940" y="1672224"/>
            <a:ext cx="1421533" cy="817247"/>
          </a:xfrm>
          <a:prstGeom prst="rect">
            <a:avLst/>
          </a:prstGeom>
        </p:spPr>
      </p:pic>
      <p:sp>
        <p:nvSpPr>
          <p:cNvPr id="6" name="Marcador de número de diapositiva 5">
            <a:extLst>
              <a:ext uri="{FF2B5EF4-FFF2-40B4-BE49-F238E27FC236}">
                <a16:creationId xmlns:a16="http://schemas.microsoft.com/office/drawing/2014/main" id="{C8B8BE47-C4C8-3347-B2C1-E7CFE83DA1F5}"/>
              </a:ext>
            </a:extLst>
          </p:cNvPr>
          <p:cNvSpPr>
            <a:spLocks noGrp="1"/>
          </p:cNvSpPr>
          <p:nvPr>
            <p:ph type="sldNum" sz="quarter" idx="12"/>
          </p:nvPr>
        </p:nvSpPr>
        <p:spPr/>
        <p:txBody>
          <a:bodyPr/>
          <a:lstStyle/>
          <a:p>
            <a:pPr>
              <a:defRPr/>
            </a:pPr>
            <a:fld id="{67D6DC40-7B54-EE46-988A-37841D13E842}" type="slidenum">
              <a:rPr lang="es-MX" smtClean="0"/>
              <a:pPr>
                <a:defRPr/>
              </a:pPr>
              <a:t>1</a:t>
            </a:fld>
            <a:endParaRPr lang="es-MX"/>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D9431DED-48F0-4B76-820B-CD581E0D15B9}"/>
              </a:ext>
            </a:extLst>
          </p:cNvPr>
          <p:cNvSpPr>
            <a:spLocks noGrp="1"/>
          </p:cNvSpPr>
          <p:nvPr>
            <p:ph idx="1"/>
          </p:nvPr>
        </p:nvSpPr>
        <p:spPr>
          <a:xfrm>
            <a:off x="500655" y="1199753"/>
            <a:ext cx="8014695" cy="4153335"/>
          </a:xfrm>
        </p:spPr>
        <p:txBody>
          <a:bodyPr/>
          <a:lstStyle/>
          <a:p>
            <a:r>
              <a:rPr lang="es-MX" sz="2000" dirty="0"/>
              <a:t>Se calcularon </a:t>
            </a:r>
            <a:r>
              <a:rPr lang="es-MX" sz="2000" b="1" dirty="0"/>
              <a:t>medias y desviaciones estándar (DE) </a:t>
            </a:r>
            <a:r>
              <a:rPr lang="es-MX" sz="2000" dirty="0"/>
              <a:t>para variables continuas y porcentajes para variables categóricas.</a:t>
            </a:r>
          </a:p>
          <a:p>
            <a:endParaRPr lang="es-MX" sz="1100" dirty="0"/>
          </a:p>
          <a:p>
            <a:r>
              <a:rPr lang="es-MX" sz="2000" b="1" dirty="0"/>
              <a:t>Prueba de Kolmogorov-Smirnov, curtosis y sesgo </a:t>
            </a:r>
            <a:r>
              <a:rPr lang="es-MX" sz="2000" dirty="0"/>
              <a:t>para analizar normalidad de los datos.</a:t>
            </a:r>
          </a:p>
          <a:p>
            <a:endParaRPr lang="es-MX" sz="1600" dirty="0"/>
          </a:p>
          <a:p>
            <a:r>
              <a:rPr lang="es-MX" sz="2000" b="1" dirty="0"/>
              <a:t>Prueba de Chi cuadrada </a:t>
            </a:r>
            <a:r>
              <a:rPr lang="es-MX" sz="2000" dirty="0"/>
              <a:t>para comparar la diferencia en la prevalencia de variables demográficas.</a:t>
            </a:r>
          </a:p>
          <a:p>
            <a:endParaRPr lang="es-MX" sz="1600" dirty="0"/>
          </a:p>
          <a:p>
            <a:r>
              <a:rPr lang="es-MX" sz="2000" b="1" dirty="0"/>
              <a:t>Prueba T para muestras independientes </a:t>
            </a:r>
            <a:r>
              <a:rPr lang="es-MX" sz="2000" dirty="0"/>
              <a:t>para evaluar las diferencias por sexo en variables antropométricas, dietéticas y de actividad física.</a:t>
            </a:r>
          </a:p>
          <a:p>
            <a:endParaRPr lang="es-MX" sz="2000" dirty="0"/>
          </a:p>
          <a:p>
            <a:endParaRPr lang="en-US" sz="2800" dirty="0"/>
          </a:p>
        </p:txBody>
      </p:sp>
      <p:sp>
        <p:nvSpPr>
          <p:cNvPr id="2" name="Rectángulo 1">
            <a:extLst>
              <a:ext uri="{FF2B5EF4-FFF2-40B4-BE49-F238E27FC236}">
                <a16:creationId xmlns:a16="http://schemas.microsoft.com/office/drawing/2014/main" id="{5EEE6B5D-2802-FC42-8E8D-C156448A2DC0}"/>
              </a:ext>
            </a:extLst>
          </p:cNvPr>
          <p:cNvSpPr/>
          <p:nvPr/>
        </p:nvSpPr>
        <p:spPr>
          <a:xfrm>
            <a:off x="736195" y="473529"/>
            <a:ext cx="6056491" cy="297950"/>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Análisis estadístico</a:t>
            </a:r>
          </a:p>
        </p:txBody>
      </p:sp>
      <p:sp>
        <p:nvSpPr>
          <p:cNvPr id="6" name="Marcador de número de diapositiva 5">
            <a:extLst>
              <a:ext uri="{FF2B5EF4-FFF2-40B4-BE49-F238E27FC236}">
                <a16:creationId xmlns:a16="http://schemas.microsoft.com/office/drawing/2014/main" id="{659FEF8B-CD31-934C-B8D6-FD1A94F380A8}"/>
              </a:ext>
            </a:extLst>
          </p:cNvPr>
          <p:cNvSpPr>
            <a:spLocks noGrp="1"/>
          </p:cNvSpPr>
          <p:nvPr>
            <p:ph type="sldNum" sz="quarter" idx="12"/>
          </p:nvPr>
        </p:nvSpPr>
        <p:spPr/>
        <p:txBody>
          <a:bodyPr/>
          <a:lstStyle/>
          <a:p>
            <a:pPr>
              <a:defRPr/>
            </a:pPr>
            <a:fld id="{70B9BB5B-83A2-3C41-B4E1-89829069F83C}" type="slidenum">
              <a:rPr lang="es-MX" smtClean="0"/>
              <a:pPr>
                <a:defRPr/>
              </a:pPr>
              <a:t>10</a:t>
            </a:fld>
            <a:endParaRPr lang="es-MX"/>
          </a:p>
        </p:txBody>
      </p:sp>
    </p:spTree>
    <p:extLst>
      <p:ext uri="{BB962C8B-B14F-4D97-AF65-F5344CB8AC3E}">
        <p14:creationId xmlns:p14="http://schemas.microsoft.com/office/powerpoint/2010/main" val="1166355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D64898-B3ED-4BFB-96B6-1A0C1A50B391}"/>
              </a:ext>
            </a:extLst>
          </p:cNvPr>
          <p:cNvSpPr>
            <a:spLocks noGrp="1"/>
          </p:cNvSpPr>
          <p:nvPr>
            <p:ph idx="1"/>
          </p:nvPr>
        </p:nvSpPr>
        <p:spPr>
          <a:xfrm>
            <a:off x="546100" y="1182059"/>
            <a:ext cx="7969250" cy="4518653"/>
          </a:xfrm>
        </p:spPr>
        <p:txBody>
          <a:bodyPr/>
          <a:lstStyle/>
          <a:p>
            <a:pPr marL="0" indent="0">
              <a:buNone/>
            </a:pPr>
            <a:r>
              <a:rPr lang="es-MX" sz="2000" dirty="0"/>
              <a:t>Se utilizó el software estadístico </a:t>
            </a:r>
            <a:r>
              <a:rPr lang="es-MX" sz="2000" b="1" dirty="0"/>
              <a:t>Stata versión 14.1</a:t>
            </a:r>
            <a:r>
              <a:rPr lang="es-MX" sz="2000" dirty="0"/>
              <a:t>.</a:t>
            </a:r>
          </a:p>
          <a:p>
            <a:pPr marL="0" indent="0">
              <a:buNone/>
            </a:pPr>
            <a:endParaRPr lang="en-US" sz="1050" dirty="0"/>
          </a:p>
          <a:p>
            <a:pPr>
              <a:buFont typeface="Arial" panose="020B0604020202020204" pitchFamily="34" charset="0"/>
              <a:buChar char="•"/>
            </a:pPr>
            <a:r>
              <a:rPr lang="es-MX" sz="2000" b="1" dirty="0"/>
              <a:t>Regresión lineal univariante: </a:t>
            </a:r>
            <a:r>
              <a:rPr lang="es-MX" sz="2000" dirty="0"/>
              <a:t>identificar por separado las variables independientes (los grupos de alimentos y nutrimentos, y los tipos de actividad física), que se asociaban significativamente con la grasa corporal como variable dependiente. </a:t>
            </a:r>
          </a:p>
          <a:p>
            <a:pPr>
              <a:buFont typeface="Arial" panose="020B0604020202020204" pitchFamily="34" charset="0"/>
              <a:buChar char="•"/>
            </a:pPr>
            <a:r>
              <a:rPr lang="es-MX" sz="2000" b="1" dirty="0"/>
              <a:t>Criterios: </a:t>
            </a:r>
            <a:r>
              <a:rPr lang="es-MX" sz="2000" dirty="0"/>
              <a:t>Valor de p </a:t>
            </a:r>
            <a:r>
              <a:rPr lang="es-MX" sz="2000" u="sng" dirty="0"/>
              <a:t>&lt;</a:t>
            </a:r>
            <a:r>
              <a:rPr lang="es-MX" sz="2000" dirty="0"/>
              <a:t>0.05 y la plausibilidad biológica del signo de </a:t>
            </a:r>
            <a:r>
              <a:rPr lang="es-MX" sz="2000" dirty="0">
                <a:latin typeface="Symbol" pitchFamily="2" charset="2"/>
              </a:rPr>
              <a:t>B</a:t>
            </a:r>
            <a:r>
              <a:rPr lang="es-MX" sz="2000" dirty="0"/>
              <a:t>eta positivo (riesgo) o negativo (protección) dependiendo de la literatura conocida para cada variable.</a:t>
            </a:r>
          </a:p>
          <a:p>
            <a:pPr>
              <a:buFont typeface="Arial" panose="020B0604020202020204" pitchFamily="34" charset="0"/>
              <a:buChar char="•"/>
            </a:pPr>
            <a:r>
              <a:rPr lang="es-MX" sz="2000" b="1" dirty="0"/>
              <a:t>Comando: </a:t>
            </a:r>
          </a:p>
          <a:p>
            <a:pPr marL="0" indent="0">
              <a:buNone/>
            </a:pPr>
            <a:r>
              <a:rPr lang="es-MX" sz="1800" b="1" dirty="0"/>
              <a:t>regress</a:t>
            </a:r>
            <a:r>
              <a:rPr lang="es-MX" sz="1800" dirty="0"/>
              <a:t> (variable dependiente) + (cada variable independiente cuantitativa)</a:t>
            </a:r>
          </a:p>
          <a:p>
            <a:pPr>
              <a:buFont typeface="Arial" panose="020B0604020202020204" pitchFamily="34" charset="0"/>
              <a:buChar char="•"/>
            </a:pPr>
            <a:endParaRPr lang="es-MX" sz="1200" dirty="0"/>
          </a:p>
          <a:p>
            <a:pPr marL="0" indent="0">
              <a:buNone/>
            </a:pPr>
            <a:endParaRPr lang="es-MX" sz="1200" dirty="0"/>
          </a:p>
        </p:txBody>
      </p:sp>
      <p:sp>
        <p:nvSpPr>
          <p:cNvPr id="5" name="Rectángulo 4">
            <a:extLst>
              <a:ext uri="{FF2B5EF4-FFF2-40B4-BE49-F238E27FC236}">
                <a16:creationId xmlns:a16="http://schemas.microsoft.com/office/drawing/2014/main" id="{B1DB3949-3F93-0548-921D-3E1E890C453E}"/>
              </a:ext>
            </a:extLst>
          </p:cNvPr>
          <p:cNvSpPr/>
          <p:nvPr/>
        </p:nvSpPr>
        <p:spPr>
          <a:xfrm>
            <a:off x="546100" y="462979"/>
            <a:ext cx="5401672" cy="604781"/>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Análisis estadístico</a:t>
            </a:r>
          </a:p>
        </p:txBody>
      </p:sp>
      <p:sp>
        <p:nvSpPr>
          <p:cNvPr id="6" name="Marcador de número de diapositiva 5">
            <a:extLst>
              <a:ext uri="{FF2B5EF4-FFF2-40B4-BE49-F238E27FC236}">
                <a16:creationId xmlns:a16="http://schemas.microsoft.com/office/drawing/2014/main" id="{5BBBF665-151B-2F4C-B46B-1651D135F8BB}"/>
              </a:ext>
            </a:extLst>
          </p:cNvPr>
          <p:cNvSpPr>
            <a:spLocks noGrp="1"/>
          </p:cNvSpPr>
          <p:nvPr>
            <p:ph type="sldNum" sz="quarter" idx="12"/>
          </p:nvPr>
        </p:nvSpPr>
        <p:spPr/>
        <p:txBody>
          <a:bodyPr/>
          <a:lstStyle/>
          <a:p>
            <a:pPr>
              <a:defRPr/>
            </a:pPr>
            <a:fld id="{70B9BB5B-83A2-3C41-B4E1-89829069F83C}" type="slidenum">
              <a:rPr lang="es-MX" smtClean="0"/>
              <a:pPr>
                <a:defRPr/>
              </a:pPr>
              <a:t>11</a:t>
            </a:fld>
            <a:endParaRPr lang="es-MX"/>
          </a:p>
        </p:txBody>
      </p:sp>
    </p:spTree>
    <p:extLst>
      <p:ext uri="{BB962C8B-B14F-4D97-AF65-F5344CB8AC3E}">
        <p14:creationId xmlns:p14="http://schemas.microsoft.com/office/powerpoint/2010/main" val="11286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D64898-B3ED-4BFB-96B6-1A0C1A50B391}"/>
              </a:ext>
            </a:extLst>
          </p:cNvPr>
          <p:cNvSpPr>
            <a:spLocks noGrp="1"/>
          </p:cNvSpPr>
          <p:nvPr>
            <p:ph idx="1"/>
          </p:nvPr>
        </p:nvSpPr>
        <p:spPr>
          <a:xfrm>
            <a:off x="558774" y="1070851"/>
            <a:ext cx="8270901" cy="3786899"/>
          </a:xfrm>
        </p:spPr>
        <p:txBody>
          <a:bodyPr/>
          <a:lstStyle/>
          <a:p>
            <a:pPr>
              <a:buFont typeface="Arial" panose="020B0604020202020204" pitchFamily="34" charset="0"/>
              <a:buChar char="•"/>
            </a:pPr>
            <a:r>
              <a:rPr lang="es-MX" sz="2000" b="1" dirty="0"/>
              <a:t>Regresión lineal múltiple: </a:t>
            </a:r>
            <a:r>
              <a:rPr lang="es-MX" sz="2000" dirty="0"/>
              <a:t>los modelos multivariados se construyeron mediante una combinación de análisis univariados y selección de modelos graduales.</a:t>
            </a:r>
          </a:p>
          <a:p>
            <a:pPr>
              <a:buFont typeface="Arial" panose="020B0604020202020204" pitchFamily="34" charset="0"/>
              <a:buChar char="•"/>
            </a:pPr>
            <a:endParaRPr lang="es-MX" sz="1050" dirty="0"/>
          </a:p>
          <a:p>
            <a:pPr>
              <a:buFont typeface="Arial" panose="020B0604020202020204" pitchFamily="34" charset="0"/>
              <a:buChar char="•"/>
            </a:pPr>
            <a:r>
              <a:rPr lang="es-MX" sz="2000" b="1" dirty="0"/>
              <a:t>Criterios: </a:t>
            </a:r>
            <a:r>
              <a:rPr lang="es-MX" sz="2000" dirty="0"/>
              <a:t>p≤0.05 y plausibilidad biológica.</a:t>
            </a:r>
          </a:p>
          <a:p>
            <a:pPr>
              <a:buFont typeface="Arial" panose="020B0604020202020204" pitchFamily="34" charset="0"/>
              <a:buChar char="•"/>
            </a:pPr>
            <a:endParaRPr lang="es-MX" sz="1000" dirty="0"/>
          </a:p>
          <a:p>
            <a:pPr>
              <a:buFont typeface="Arial" panose="020B0604020202020204" pitchFamily="34" charset="0"/>
              <a:buChar char="•"/>
            </a:pPr>
            <a:r>
              <a:rPr lang="es-MX" sz="2000" b="1" dirty="0"/>
              <a:t>Objetivo</a:t>
            </a:r>
            <a:r>
              <a:rPr lang="es-MX" sz="2000" dirty="0"/>
              <a:t>: evaluar la asociación de la variable dependiente (% grasa corporal) con las variables independientes que presentaron una asociación potencial utilizando stepwise forward. </a:t>
            </a:r>
          </a:p>
          <a:p>
            <a:pPr algn="just">
              <a:lnSpc>
                <a:spcPct val="150000"/>
              </a:lnSpc>
            </a:pPr>
            <a:r>
              <a:rPr lang="es-MX" sz="2000" b="1" dirty="0"/>
              <a:t>Comando: </a:t>
            </a:r>
          </a:p>
          <a:p>
            <a:pPr marL="0" indent="0" algn="just">
              <a:lnSpc>
                <a:spcPct val="150000"/>
              </a:lnSpc>
              <a:buNone/>
            </a:pPr>
            <a:r>
              <a:rPr lang="es-MX" sz="2000" dirty="0"/>
              <a:t>sw regress (variable dependiente) (variables independientes), pe (0.05) pr (0.051) forward. </a:t>
            </a:r>
          </a:p>
          <a:p>
            <a:pPr marL="0" indent="0">
              <a:buNone/>
            </a:pPr>
            <a:endParaRPr lang="es-MX" sz="1200" dirty="0"/>
          </a:p>
        </p:txBody>
      </p:sp>
      <p:sp>
        <p:nvSpPr>
          <p:cNvPr id="5" name="Rectángulo 4">
            <a:extLst>
              <a:ext uri="{FF2B5EF4-FFF2-40B4-BE49-F238E27FC236}">
                <a16:creationId xmlns:a16="http://schemas.microsoft.com/office/drawing/2014/main" id="{B1DB3949-3F93-0548-921D-3E1E890C453E}"/>
              </a:ext>
            </a:extLst>
          </p:cNvPr>
          <p:cNvSpPr/>
          <p:nvPr/>
        </p:nvSpPr>
        <p:spPr>
          <a:xfrm>
            <a:off x="558774" y="262635"/>
            <a:ext cx="5401672" cy="604781"/>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Análisis estadístico</a:t>
            </a:r>
          </a:p>
        </p:txBody>
      </p:sp>
      <p:sp>
        <p:nvSpPr>
          <p:cNvPr id="6" name="Marcador de número de diapositiva 5">
            <a:extLst>
              <a:ext uri="{FF2B5EF4-FFF2-40B4-BE49-F238E27FC236}">
                <a16:creationId xmlns:a16="http://schemas.microsoft.com/office/drawing/2014/main" id="{DA10D1A8-0F6A-1D4F-9CBB-C4C3C5339772}"/>
              </a:ext>
            </a:extLst>
          </p:cNvPr>
          <p:cNvSpPr>
            <a:spLocks noGrp="1"/>
          </p:cNvSpPr>
          <p:nvPr>
            <p:ph type="sldNum" sz="quarter" idx="12"/>
          </p:nvPr>
        </p:nvSpPr>
        <p:spPr/>
        <p:txBody>
          <a:bodyPr/>
          <a:lstStyle/>
          <a:p>
            <a:pPr>
              <a:defRPr/>
            </a:pPr>
            <a:fld id="{70B9BB5B-83A2-3C41-B4E1-89829069F83C}" type="slidenum">
              <a:rPr lang="es-MX" smtClean="0"/>
              <a:pPr>
                <a:defRPr/>
              </a:pPr>
              <a:t>12</a:t>
            </a:fld>
            <a:endParaRPr lang="es-MX" dirty="0"/>
          </a:p>
        </p:txBody>
      </p:sp>
    </p:spTree>
    <p:extLst>
      <p:ext uri="{BB962C8B-B14F-4D97-AF65-F5344CB8AC3E}">
        <p14:creationId xmlns:p14="http://schemas.microsoft.com/office/powerpoint/2010/main" val="416456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D64898-B3ED-4BFB-96B6-1A0C1A50B391}"/>
              </a:ext>
            </a:extLst>
          </p:cNvPr>
          <p:cNvSpPr>
            <a:spLocks noGrp="1"/>
          </p:cNvSpPr>
          <p:nvPr>
            <p:ph idx="1"/>
          </p:nvPr>
        </p:nvSpPr>
        <p:spPr>
          <a:xfrm>
            <a:off x="430185" y="1342313"/>
            <a:ext cx="8385201" cy="3786899"/>
          </a:xfrm>
        </p:spPr>
        <p:txBody>
          <a:bodyPr/>
          <a:lstStyle/>
          <a:p>
            <a:pPr marL="0" indent="0">
              <a:buNone/>
            </a:pPr>
            <a:r>
              <a:rPr lang="es-MX" dirty="0"/>
              <a:t>Se evaluaron:</a:t>
            </a:r>
          </a:p>
          <a:p>
            <a:pPr>
              <a:buFont typeface="Arial" panose="020B0604020202020204" pitchFamily="34" charset="0"/>
              <a:buChar char="•"/>
            </a:pPr>
            <a:endParaRPr lang="es-MX" sz="1600" dirty="0"/>
          </a:p>
          <a:p>
            <a:r>
              <a:rPr lang="es-MX" b="1" dirty="0"/>
              <a:t>posibles interacciones</a:t>
            </a:r>
            <a:r>
              <a:rPr lang="es-MX" dirty="0"/>
              <a:t> (p≤0.1), </a:t>
            </a:r>
          </a:p>
          <a:p>
            <a:r>
              <a:rPr lang="es-MX" b="1" dirty="0"/>
              <a:t>colinealidad</a:t>
            </a:r>
            <a:r>
              <a:rPr lang="es-MX" dirty="0"/>
              <a:t> (VIF&gt;10)</a:t>
            </a:r>
          </a:p>
          <a:p>
            <a:r>
              <a:rPr lang="es-MX" b="1" dirty="0"/>
              <a:t>supuestos </a:t>
            </a:r>
            <a:r>
              <a:rPr lang="es-MX" dirty="0"/>
              <a:t>(linealidad, normalidad y homocedasticidad) utilizando gráficos de residuos. </a:t>
            </a:r>
          </a:p>
          <a:p>
            <a:pPr marL="0" indent="0">
              <a:buNone/>
            </a:pPr>
            <a:endParaRPr lang="es-MX" sz="1400" dirty="0"/>
          </a:p>
          <a:p>
            <a:pPr marL="0" indent="0">
              <a:buNone/>
            </a:pPr>
            <a:r>
              <a:rPr lang="es-MX" dirty="0"/>
              <a:t>Los resultados se consideraron </a:t>
            </a:r>
            <a:r>
              <a:rPr lang="es-MX" b="1" dirty="0"/>
              <a:t>significativos</a:t>
            </a:r>
            <a:r>
              <a:rPr lang="es-MX" dirty="0"/>
              <a:t> con un valor de </a:t>
            </a:r>
            <a:r>
              <a:rPr lang="es-MX" b="1" dirty="0"/>
              <a:t>p≤0.05</a:t>
            </a:r>
            <a:r>
              <a:rPr lang="es-MX" dirty="0"/>
              <a:t>. </a:t>
            </a:r>
          </a:p>
          <a:p>
            <a:pPr marL="0" indent="0">
              <a:buNone/>
            </a:pPr>
            <a:endParaRPr lang="es-MX" sz="1400" dirty="0"/>
          </a:p>
        </p:txBody>
      </p:sp>
      <p:sp>
        <p:nvSpPr>
          <p:cNvPr id="5" name="Rectángulo 4">
            <a:extLst>
              <a:ext uri="{FF2B5EF4-FFF2-40B4-BE49-F238E27FC236}">
                <a16:creationId xmlns:a16="http://schemas.microsoft.com/office/drawing/2014/main" id="{B1DB3949-3F93-0548-921D-3E1E890C453E}"/>
              </a:ext>
            </a:extLst>
          </p:cNvPr>
          <p:cNvSpPr/>
          <p:nvPr/>
        </p:nvSpPr>
        <p:spPr>
          <a:xfrm>
            <a:off x="558774" y="262635"/>
            <a:ext cx="5401672" cy="604781"/>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Análisis estadístico</a:t>
            </a:r>
          </a:p>
        </p:txBody>
      </p:sp>
      <p:sp>
        <p:nvSpPr>
          <p:cNvPr id="6" name="Marcador de número de diapositiva 5">
            <a:extLst>
              <a:ext uri="{FF2B5EF4-FFF2-40B4-BE49-F238E27FC236}">
                <a16:creationId xmlns:a16="http://schemas.microsoft.com/office/drawing/2014/main" id="{DA10D1A8-0F6A-1D4F-9CBB-C4C3C5339772}"/>
              </a:ext>
            </a:extLst>
          </p:cNvPr>
          <p:cNvSpPr>
            <a:spLocks noGrp="1"/>
          </p:cNvSpPr>
          <p:nvPr>
            <p:ph type="sldNum" sz="quarter" idx="12"/>
          </p:nvPr>
        </p:nvSpPr>
        <p:spPr/>
        <p:txBody>
          <a:bodyPr/>
          <a:lstStyle/>
          <a:p>
            <a:pPr>
              <a:defRPr/>
            </a:pPr>
            <a:fld id="{70B9BB5B-83A2-3C41-B4E1-89829069F83C}" type="slidenum">
              <a:rPr lang="es-MX" smtClean="0"/>
              <a:pPr>
                <a:defRPr/>
              </a:pPr>
              <a:t>13</a:t>
            </a:fld>
            <a:endParaRPr lang="es-MX"/>
          </a:p>
        </p:txBody>
      </p:sp>
    </p:spTree>
    <p:extLst>
      <p:ext uri="{BB962C8B-B14F-4D97-AF65-F5344CB8AC3E}">
        <p14:creationId xmlns:p14="http://schemas.microsoft.com/office/powerpoint/2010/main" val="2549232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5008C1-9F3C-4F90-A0FC-93E7D071361E}"/>
              </a:ext>
            </a:extLst>
          </p:cNvPr>
          <p:cNvSpPr>
            <a:spLocks noGrp="1"/>
          </p:cNvSpPr>
          <p:nvPr>
            <p:ph type="title"/>
          </p:nvPr>
        </p:nvSpPr>
        <p:spPr>
          <a:xfrm>
            <a:off x="2194375" y="1503713"/>
            <a:ext cx="4908550" cy="1144588"/>
          </a:xfrm>
        </p:spPr>
        <p:txBody>
          <a:bodyPr/>
          <a:lstStyle/>
          <a:p>
            <a:pPr algn="ctr"/>
            <a:r>
              <a:rPr lang="es-MX" sz="6000" dirty="0"/>
              <a:t>Resultados </a:t>
            </a:r>
            <a:endParaRPr lang="en-US" sz="6000" dirty="0"/>
          </a:p>
        </p:txBody>
      </p:sp>
      <p:sp>
        <p:nvSpPr>
          <p:cNvPr id="6" name="Marcador de número de diapositiva 5">
            <a:extLst>
              <a:ext uri="{FF2B5EF4-FFF2-40B4-BE49-F238E27FC236}">
                <a16:creationId xmlns:a16="http://schemas.microsoft.com/office/drawing/2014/main" id="{E5FA75F4-61E9-7445-B7E8-AA5E7A3AD744}"/>
              </a:ext>
            </a:extLst>
          </p:cNvPr>
          <p:cNvSpPr>
            <a:spLocks noGrp="1"/>
          </p:cNvSpPr>
          <p:nvPr>
            <p:ph type="sldNum" sz="quarter" idx="12"/>
          </p:nvPr>
        </p:nvSpPr>
        <p:spPr/>
        <p:txBody>
          <a:bodyPr/>
          <a:lstStyle/>
          <a:p>
            <a:pPr>
              <a:defRPr/>
            </a:pPr>
            <a:fld id="{70B9BB5B-83A2-3C41-B4E1-89829069F83C}" type="slidenum">
              <a:rPr lang="es-MX" smtClean="0"/>
              <a:pPr>
                <a:defRPr/>
              </a:pPr>
              <a:t>14</a:t>
            </a:fld>
            <a:endParaRPr lang="es-MX"/>
          </a:p>
        </p:txBody>
      </p:sp>
      <p:pic>
        <p:nvPicPr>
          <p:cNvPr id="7" name="Imagen 6">
            <a:extLst>
              <a:ext uri="{FF2B5EF4-FFF2-40B4-BE49-F238E27FC236}">
                <a16:creationId xmlns:a16="http://schemas.microsoft.com/office/drawing/2014/main" id="{EF1A893F-EB10-0B4D-860D-1F9A4C0073E9}"/>
              </a:ext>
            </a:extLst>
          </p:cNvPr>
          <p:cNvPicPr>
            <a:picLocks noChangeAspect="1"/>
          </p:cNvPicPr>
          <p:nvPr/>
        </p:nvPicPr>
        <p:blipFill>
          <a:blip r:embed="rId2"/>
          <a:stretch>
            <a:fillRect/>
          </a:stretch>
        </p:blipFill>
        <p:spPr>
          <a:xfrm>
            <a:off x="2572200" y="3108325"/>
            <a:ext cx="4152900" cy="1955800"/>
          </a:xfrm>
          <a:prstGeom prst="rect">
            <a:avLst/>
          </a:prstGeom>
        </p:spPr>
      </p:pic>
    </p:spTree>
    <p:extLst>
      <p:ext uri="{BB962C8B-B14F-4D97-AF65-F5344CB8AC3E}">
        <p14:creationId xmlns:p14="http://schemas.microsoft.com/office/powerpoint/2010/main" val="1092233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5008C1-9F3C-4F90-A0FC-93E7D071361E}"/>
              </a:ext>
            </a:extLst>
          </p:cNvPr>
          <p:cNvSpPr>
            <a:spLocks noGrp="1"/>
          </p:cNvSpPr>
          <p:nvPr>
            <p:ph type="title"/>
          </p:nvPr>
        </p:nvSpPr>
        <p:spPr>
          <a:xfrm>
            <a:off x="2194375" y="1998663"/>
            <a:ext cx="4908550" cy="1144588"/>
          </a:xfrm>
        </p:spPr>
        <p:txBody>
          <a:bodyPr/>
          <a:lstStyle/>
          <a:p>
            <a:pPr algn="ctr"/>
            <a:r>
              <a:rPr lang="es-MX" sz="4800" dirty="0"/>
              <a:t>Análisis univariado </a:t>
            </a:r>
            <a:endParaRPr lang="en-US" sz="4800" dirty="0"/>
          </a:p>
        </p:txBody>
      </p:sp>
      <p:sp>
        <p:nvSpPr>
          <p:cNvPr id="6" name="Marcador de número de diapositiva 5">
            <a:extLst>
              <a:ext uri="{FF2B5EF4-FFF2-40B4-BE49-F238E27FC236}">
                <a16:creationId xmlns:a16="http://schemas.microsoft.com/office/drawing/2014/main" id="{E5FA75F4-61E9-7445-B7E8-AA5E7A3AD744}"/>
              </a:ext>
            </a:extLst>
          </p:cNvPr>
          <p:cNvSpPr>
            <a:spLocks noGrp="1"/>
          </p:cNvSpPr>
          <p:nvPr>
            <p:ph type="sldNum" sz="quarter" idx="12"/>
          </p:nvPr>
        </p:nvSpPr>
        <p:spPr/>
        <p:txBody>
          <a:bodyPr/>
          <a:lstStyle/>
          <a:p>
            <a:pPr>
              <a:defRPr/>
            </a:pPr>
            <a:fld id="{70B9BB5B-83A2-3C41-B4E1-89829069F83C}" type="slidenum">
              <a:rPr lang="es-MX" smtClean="0"/>
              <a:pPr>
                <a:defRPr/>
              </a:pPr>
              <a:t>15</a:t>
            </a:fld>
            <a:endParaRPr lang="es-MX"/>
          </a:p>
        </p:txBody>
      </p:sp>
    </p:spTree>
    <p:extLst>
      <p:ext uri="{BB962C8B-B14F-4D97-AF65-F5344CB8AC3E}">
        <p14:creationId xmlns:p14="http://schemas.microsoft.com/office/powerpoint/2010/main" val="1995149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1E3F68E8-39BF-490B-9EFB-306FCBEC4A98}"/>
              </a:ext>
            </a:extLst>
          </p:cNvPr>
          <p:cNvSpPr/>
          <p:nvPr/>
        </p:nvSpPr>
        <p:spPr>
          <a:xfrm>
            <a:off x="7435590" y="5376740"/>
            <a:ext cx="752058" cy="228600"/>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ángulo 7">
            <a:extLst>
              <a:ext uri="{FF2B5EF4-FFF2-40B4-BE49-F238E27FC236}">
                <a16:creationId xmlns:a16="http://schemas.microsoft.com/office/drawing/2014/main" id="{A4C30716-8A13-4CC1-8D43-B87BA00E6755}"/>
              </a:ext>
            </a:extLst>
          </p:cNvPr>
          <p:cNvSpPr/>
          <p:nvPr/>
        </p:nvSpPr>
        <p:spPr>
          <a:xfrm>
            <a:off x="7422143" y="4593355"/>
            <a:ext cx="752058" cy="2286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Rectángulo 8">
            <a:extLst>
              <a:ext uri="{FF2B5EF4-FFF2-40B4-BE49-F238E27FC236}">
                <a16:creationId xmlns:a16="http://schemas.microsoft.com/office/drawing/2014/main" id="{1192F93C-E4C8-4A47-B303-68394B99643B}"/>
              </a:ext>
            </a:extLst>
          </p:cNvPr>
          <p:cNvSpPr/>
          <p:nvPr/>
        </p:nvSpPr>
        <p:spPr>
          <a:xfrm>
            <a:off x="7422143" y="4021428"/>
            <a:ext cx="752058" cy="228600"/>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Rectángulo 9">
            <a:extLst>
              <a:ext uri="{FF2B5EF4-FFF2-40B4-BE49-F238E27FC236}">
                <a16:creationId xmlns:a16="http://schemas.microsoft.com/office/drawing/2014/main" id="{2108A570-9D59-423B-BAD7-BA34A9A5327A}"/>
              </a:ext>
            </a:extLst>
          </p:cNvPr>
          <p:cNvSpPr/>
          <p:nvPr/>
        </p:nvSpPr>
        <p:spPr>
          <a:xfrm>
            <a:off x="7435590" y="3623174"/>
            <a:ext cx="752058" cy="228600"/>
          </a:xfrm>
          <a:prstGeom prst="rect">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ectángulo 10">
            <a:extLst>
              <a:ext uri="{FF2B5EF4-FFF2-40B4-BE49-F238E27FC236}">
                <a16:creationId xmlns:a16="http://schemas.microsoft.com/office/drawing/2014/main" id="{3B70BF8D-2E6E-4494-97A6-FE43A1555673}"/>
              </a:ext>
            </a:extLst>
          </p:cNvPr>
          <p:cNvSpPr/>
          <p:nvPr/>
        </p:nvSpPr>
        <p:spPr>
          <a:xfrm>
            <a:off x="7422143" y="1266107"/>
            <a:ext cx="752058" cy="205536"/>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CuadroTexto 5">
            <a:extLst>
              <a:ext uri="{FF2B5EF4-FFF2-40B4-BE49-F238E27FC236}">
                <a16:creationId xmlns:a16="http://schemas.microsoft.com/office/drawing/2014/main" id="{CE0EDA34-7A1A-4827-9465-DFB36E935BC8}"/>
              </a:ext>
            </a:extLst>
          </p:cNvPr>
          <p:cNvSpPr txBox="1"/>
          <p:nvPr/>
        </p:nvSpPr>
        <p:spPr>
          <a:xfrm>
            <a:off x="598851" y="444586"/>
            <a:ext cx="7644196" cy="542008"/>
          </a:xfrm>
          <a:prstGeom prst="rect">
            <a:avLst/>
          </a:prstGeom>
          <a:noFill/>
        </p:spPr>
        <p:txBody>
          <a:bodyPr wrap="square">
            <a:spAutoFit/>
          </a:bodyPr>
          <a:lstStyle/>
          <a:p>
            <a:pPr>
              <a:lnSpc>
                <a:spcPct val="107000"/>
              </a:lnSpc>
              <a:spcAft>
                <a:spcPts val="800"/>
              </a:spcAft>
            </a:pPr>
            <a:r>
              <a:rPr lang="es-MX" sz="1400" b="1" dirty="0">
                <a:effectLst/>
                <a:latin typeface="+mn-lt"/>
                <a:ea typeface="Calibri" panose="020F0502020204030204" pitchFamily="34" charset="0"/>
                <a:cs typeface="Times New Roman" panose="02020603050405020304" pitchFamily="18" charset="0"/>
              </a:rPr>
              <a:t>Tabla </a:t>
            </a:r>
            <a:r>
              <a:rPr lang="es-MX" sz="1400" b="1" dirty="0">
                <a:latin typeface="+mn-lt"/>
                <a:ea typeface="Calibri" panose="020F0502020204030204" pitchFamily="34" charset="0"/>
                <a:cs typeface="Times New Roman" panose="02020603050405020304" pitchFamily="18" charset="0"/>
              </a:rPr>
              <a:t>2</a:t>
            </a:r>
            <a:r>
              <a:rPr lang="es-MX" sz="1400" b="1" dirty="0">
                <a:effectLst/>
                <a:latin typeface="+mn-lt"/>
                <a:ea typeface="Calibri" panose="020F0502020204030204" pitchFamily="34" charset="0"/>
                <a:cs typeface="Times New Roman" panose="02020603050405020304" pitchFamily="18" charset="0"/>
              </a:rPr>
              <a:t>.</a:t>
            </a:r>
            <a:r>
              <a:rPr lang="es-MX" sz="1400" dirty="0">
                <a:effectLst/>
                <a:latin typeface="+mn-lt"/>
                <a:ea typeface="Calibri" panose="020F0502020204030204" pitchFamily="34" charset="0"/>
                <a:cs typeface="Times New Roman" panose="02020603050405020304" pitchFamily="18" charset="0"/>
              </a:rPr>
              <a:t> Variables asociadas al porcentaje de grasa corporal de adolescentes universitarios usando análisis univariado.</a:t>
            </a:r>
            <a:endParaRPr lang="en-US" sz="1200" dirty="0">
              <a:effectLst/>
              <a:latin typeface="+mn-lt"/>
              <a:ea typeface="Calibri" panose="020F0502020204030204" pitchFamily="34" charset="0"/>
              <a:cs typeface="Times New Roman" panose="02020603050405020304" pitchFamily="18" charset="0"/>
            </a:endParaRPr>
          </a:p>
        </p:txBody>
      </p:sp>
      <p:graphicFrame>
        <p:nvGraphicFramePr>
          <p:cNvPr id="4" name="Tabla 3">
            <a:extLst>
              <a:ext uri="{FF2B5EF4-FFF2-40B4-BE49-F238E27FC236}">
                <a16:creationId xmlns:a16="http://schemas.microsoft.com/office/drawing/2014/main" id="{39BB0430-C18B-4354-A63E-4779895DB0FD}"/>
              </a:ext>
            </a:extLst>
          </p:cNvPr>
          <p:cNvGraphicFramePr>
            <a:graphicFrameLocks noGrp="1"/>
          </p:cNvGraphicFramePr>
          <p:nvPr>
            <p:extLst>
              <p:ext uri="{D42A27DB-BD31-4B8C-83A1-F6EECF244321}">
                <p14:modId xmlns:p14="http://schemas.microsoft.com/office/powerpoint/2010/main" val="2279469725"/>
              </p:ext>
            </p:extLst>
          </p:nvPr>
        </p:nvGraphicFramePr>
        <p:xfrm>
          <a:off x="598850" y="1059943"/>
          <a:ext cx="7804148" cy="4738114"/>
        </p:xfrm>
        <a:graphic>
          <a:graphicData uri="http://schemas.openxmlformats.org/drawingml/2006/table">
            <a:tbl>
              <a:tblPr firstRow="1" firstCol="1" bandRow="1"/>
              <a:tblGrid>
                <a:gridCol w="3648681">
                  <a:extLst>
                    <a:ext uri="{9D8B030D-6E8A-4147-A177-3AD203B41FA5}">
                      <a16:colId xmlns:a16="http://schemas.microsoft.com/office/drawing/2014/main" val="1867818027"/>
                    </a:ext>
                  </a:extLst>
                </a:gridCol>
                <a:gridCol w="1131615">
                  <a:extLst>
                    <a:ext uri="{9D8B030D-6E8A-4147-A177-3AD203B41FA5}">
                      <a16:colId xmlns:a16="http://schemas.microsoft.com/office/drawing/2014/main" val="3681907631"/>
                    </a:ext>
                  </a:extLst>
                </a:gridCol>
                <a:gridCol w="1887799">
                  <a:extLst>
                    <a:ext uri="{9D8B030D-6E8A-4147-A177-3AD203B41FA5}">
                      <a16:colId xmlns:a16="http://schemas.microsoft.com/office/drawing/2014/main" val="3055652614"/>
                    </a:ext>
                  </a:extLst>
                </a:gridCol>
                <a:gridCol w="1136053">
                  <a:extLst>
                    <a:ext uri="{9D8B030D-6E8A-4147-A177-3AD203B41FA5}">
                      <a16:colId xmlns:a16="http://schemas.microsoft.com/office/drawing/2014/main" val="1069286337"/>
                    </a:ext>
                  </a:extLst>
                </a:gridCol>
              </a:tblGrid>
              <a:tr h="175178">
                <a:tc>
                  <a:txBody>
                    <a:bodyPr/>
                    <a:lstStyle/>
                    <a:p>
                      <a:pPr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Variable</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β</a:t>
                      </a:r>
                    </a:p>
                  </a:txBody>
                  <a:tcPr marL="38306" marR="3830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95% CI</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Valor de p</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0055797"/>
                  </a:ext>
                </a:extLst>
              </a:tr>
              <a:tr h="175178">
                <a:tc>
                  <a:txBody>
                    <a:bodyPr/>
                    <a:lstStyle/>
                    <a:p>
                      <a:pPr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Sexo (hombres vs mujeres)</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-7.48</a:t>
                      </a:r>
                    </a:p>
                  </a:txBody>
                  <a:tcPr marL="38306" marR="3830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-9.22, -5.75</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300" dirty="0">
                          <a:effectLst/>
                          <a:latin typeface="+mn-lt"/>
                          <a:ea typeface="Calibri" panose="020F0502020204030204" pitchFamily="34" charset="0"/>
                          <a:cs typeface="Times New Roman" panose="02020603050405020304" pitchFamily="18" charset="0"/>
                        </a:rPr>
                        <a:t>&lt;0.001</a:t>
                      </a:r>
                    </a:p>
                  </a:txBody>
                  <a:tcPr marL="38306" marR="38306"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46043477"/>
                  </a:ext>
                </a:extLst>
              </a:tr>
              <a:tr h="186563">
                <a:tc>
                  <a:txBody>
                    <a:bodyPr/>
                    <a:lstStyle/>
                    <a:p>
                      <a:pPr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Edad (años)</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-0.50</a:t>
                      </a: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-1.96, 0.96</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0.498</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3567410195"/>
                  </a:ext>
                </a:extLst>
              </a:tr>
              <a:tr h="175178">
                <a:tc gridSpan="4">
                  <a:txBody>
                    <a:bodyPr/>
                    <a:lstStyle/>
                    <a:p>
                      <a:pPr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Medidas dietéticas </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8187747"/>
                  </a:ext>
                </a:extLst>
              </a:tr>
              <a:tr h="175178">
                <a:tc>
                  <a:txBody>
                    <a:bodyPr/>
                    <a:lstStyle/>
                    <a:p>
                      <a:pPr indent="198120"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Energía (kcal/d)</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-0.003</a:t>
                      </a: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-0.005, -0.001</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dirty="0">
                          <a:effectLst/>
                          <a:latin typeface="+mn-lt"/>
                          <a:ea typeface="Calibri" panose="020F0502020204030204" pitchFamily="34" charset="0"/>
                          <a:cs typeface="Times New Roman" panose="02020603050405020304" pitchFamily="18" charset="0"/>
                        </a:rPr>
                        <a:t>0.002</a:t>
                      </a:r>
                      <a:endParaRPr lang="en-US" sz="1300" dirty="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2368457949"/>
                  </a:ext>
                </a:extLst>
              </a:tr>
              <a:tr h="175178">
                <a:tc>
                  <a:txBody>
                    <a:bodyPr/>
                    <a:lstStyle/>
                    <a:p>
                      <a:pPr indent="198120"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Carbohidratos (%)</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-0.11</a:t>
                      </a: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-0.23, 0.02</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0.106</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1264870784"/>
                  </a:ext>
                </a:extLst>
              </a:tr>
              <a:tr h="175178">
                <a:tc>
                  <a:txBody>
                    <a:bodyPr/>
                    <a:lstStyle/>
                    <a:p>
                      <a:pPr indent="198120"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Grasa (%)</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0.20</a:t>
                      </a: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0.06, 0.34</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dirty="0">
                          <a:effectLst/>
                          <a:latin typeface="+mn-lt"/>
                          <a:ea typeface="Calibri" panose="020F0502020204030204" pitchFamily="34" charset="0"/>
                          <a:cs typeface="Times New Roman" panose="02020603050405020304" pitchFamily="18" charset="0"/>
                        </a:rPr>
                        <a:t>0.006</a:t>
                      </a:r>
                      <a:endParaRPr lang="en-US" sz="1300" dirty="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2105258327"/>
                  </a:ext>
                </a:extLst>
              </a:tr>
              <a:tr h="175178">
                <a:tc>
                  <a:txBody>
                    <a:bodyPr/>
                    <a:lstStyle/>
                    <a:p>
                      <a:pPr indent="198120"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Proteína (%)</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-0.09</a:t>
                      </a: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-0.33, 0.15</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0.467</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2598633567"/>
                  </a:ext>
                </a:extLst>
              </a:tr>
              <a:tr h="175178">
                <a:tc gridSpan="4">
                  <a:txBody>
                    <a:bodyPr/>
                    <a:lstStyle/>
                    <a:p>
                      <a:pPr algn="just">
                        <a:lnSpc>
                          <a:spcPct val="100000"/>
                        </a:lnSpc>
                        <a:spcAft>
                          <a:spcPts val="800"/>
                        </a:spcAft>
                      </a:pPr>
                      <a:r>
                        <a:rPr lang="es-MX" sz="1300">
                          <a:effectLst/>
                          <a:latin typeface="+mn-lt"/>
                          <a:ea typeface="Calibri" panose="020F0502020204030204" pitchFamily="34" charset="0"/>
                          <a:cs typeface="Times New Roman" panose="02020603050405020304" pitchFamily="18" charset="0"/>
                        </a:rPr>
                        <a:t>Métricas de dieta primarias</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13597332"/>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Frutas y verduras (tazas/d)</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-4.02</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-11.13, 3.09</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0.267</a:t>
                      </a:r>
                    </a:p>
                  </a:txBody>
                  <a:tcPr marL="38306" marR="38306" marT="0" marB="0">
                    <a:lnL>
                      <a:noFill/>
                    </a:lnL>
                    <a:lnR>
                      <a:noFill/>
                    </a:lnR>
                    <a:lnT>
                      <a:noFill/>
                    </a:lnT>
                    <a:lnB>
                      <a:noFill/>
                    </a:lnB>
                  </a:tcPr>
                </a:tc>
                <a:extLst>
                  <a:ext uri="{0D108BD9-81ED-4DB2-BD59-A6C34878D82A}">
                    <a16:rowId xmlns:a16="http://schemas.microsoft.com/office/drawing/2014/main" val="3054856983"/>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Pescados y mariscos (oz/semana)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0.01</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-0.004, 0.03</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0.120</a:t>
                      </a:r>
                    </a:p>
                  </a:txBody>
                  <a:tcPr marL="38306" marR="38306" marT="0" marB="0">
                    <a:lnL>
                      <a:noFill/>
                    </a:lnL>
                    <a:lnR>
                      <a:noFill/>
                    </a:lnR>
                    <a:lnT>
                      <a:noFill/>
                    </a:lnT>
                    <a:lnB>
                      <a:noFill/>
                    </a:lnB>
                  </a:tcPr>
                </a:tc>
                <a:extLst>
                  <a:ext uri="{0D108BD9-81ED-4DB2-BD59-A6C34878D82A}">
                    <a16:rowId xmlns:a16="http://schemas.microsoft.com/office/drawing/2014/main" val="3017434943"/>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Sodio (mg/d)</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-0.0008</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-0.002, 0.0002</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0.105</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28274006"/>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Bebidas azucaradas (oz/semana)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-0.08</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-0.16, 0.006</a:t>
                      </a:r>
                    </a:p>
                  </a:txBody>
                  <a:tcPr marL="38306" marR="38306" marT="0" marB="0">
                    <a:lnL>
                      <a:noFill/>
                    </a:lnL>
                    <a:lnR>
                      <a:noFill/>
                    </a:lnR>
                    <a:lnT>
                      <a:noFill/>
                    </a:lnT>
                    <a:lnB>
                      <a:noFill/>
                    </a:lnB>
                  </a:tcPr>
                </a:tc>
                <a:tc>
                  <a:txBody>
                    <a:bodyPr/>
                    <a:lstStyle/>
                    <a:p>
                      <a:pPr algn="ctr">
                        <a:lnSpc>
                          <a:spcPct val="100000"/>
                        </a:lnSpc>
                        <a:spcAft>
                          <a:spcPts val="800"/>
                        </a:spcAft>
                      </a:pPr>
                      <a:r>
                        <a:rPr lang="en-US" sz="1300" dirty="0">
                          <a:effectLst/>
                          <a:latin typeface="+mn-lt"/>
                          <a:ea typeface="Calibri" panose="020F0502020204030204" pitchFamily="34" charset="0"/>
                          <a:cs typeface="Times New Roman" panose="02020603050405020304" pitchFamily="18" charset="0"/>
                        </a:rPr>
                        <a:t>0.070</a:t>
                      </a:r>
                    </a:p>
                  </a:txBody>
                  <a:tcPr marL="38306" marR="38306" marT="0" marB="0">
                    <a:lnL>
                      <a:noFill/>
                    </a:lnL>
                    <a:lnR>
                      <a:noFill/>
                    </a:lnR>
                    <a:lnT>
                      <a:noFill/>
                    </a:lnT>
                    <a:lnB>
                      <a:noFill/>
                    </a:lnB>
                  </a:tcPr>
                </a:tc>
                <a:extLst>
                  <a:ext uri="{0D108BD9-81ED-4DB2-BD59-A6C34878D82A}">
                    <a16:rowId xmlns:a16="http://schemas.microsoft.com/office/drawing/2014/main" val="1098523169"/>
                  </a:ext>
                </a:extLst>
              </a:tr>
              <a:tr h="181597">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Granos integrales (oz/d)</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-3.33</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-6.41, -0.25</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0.034</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1780053994"/>
                  </a:ext>
                </a:extLst>
              </a:tr>
              <a:tr h="175178">
                <a:tc gridSpan="4">
                  <a:txBody>
                    <a:bodyPr/>
                    <a:lstStyle/>
                    <a:p>
                      <a:pPr algn="just">
                        <a:lnSpc>
                          <a:spcPct val="100000"/>
                        </a:lnSpc>
                        <a:spcAft>
                          <a:spcPts val="800"/>
                        </a:spcAft>
                      </a:pPr>
                      <a:r>
                        <a:rPr lang="es-MX" sz="1300" dirty="0">
                          <a:effectLst/>
                          <a:latin typeface="+mn-lt"/>
                          <a:ea typeface="Calibri" panose="020F0502020204030204" pitchFamily="34" charset="0"/>
                          <a:cs typeface="Times New Roman" panose="02020603050405020304" pitchFamily="18" charset="0"/>
                        </a:rPr>
                        <a:t>Métricas de dieta secundarias</a:t>
                      </a:r>
                      <a:endParaRPr lang="en-US" sz="1300" dirty="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27846707"/>
                  </a:ext>
                </a:extLst>
              </a:tr>
              <a:tr h="379474">
                <a:tc>
                  <a:txBody>
                    <a:bodyPr/>
                    <a:lstStyle/>
                    <a:p>
                      <a:pPr marL="287655" indent="-89535">
                        <a:lnSpc>
                          <a:spcPct val="100000"/>
                        </a:lnSpc>
                        <a:spcAft>
                          <a:spcPts val="800"/>
                        </a:spcAft>
                      </a:pPr>
                      <a:r>
                        <a:rPr lang="es-MX" sz="1300" dirty="0">
                          <a:effectLst/>
                          <a:latin typeface="+mn-lt"/>
                          <a:ea typeface="Calibri" panose="020F0502020204030204" pitchFamily="34" charset="0"/>
                          <a:cs typeface="Times New Roman" panose="02020603050405020304" pitchFamily="18" charset="0"/>
                        </a:rPr>
                        <a:t>   Nueces/semillas/legumbres (porción/semana)</a:t>
                      </a:r>
                      <a:endParaRPr lang="en-US" sz="1300" dirty="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-2.22</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-4.44, -0.006</a:t>
                      </a:r>
                    </a:p>
                  </a:txBody>
                  <a:tcPr marL="38306" marR="38306" marT="0" marB="0">
                    <a:lnL>
                      <a:noFill/>
                    </a:lnL>
                    <a:lnR>
                      <a:noFill/>
                    </a:lnR>
                    <a:lnT>
                      <a:noFill/>
                    </a:lnT>
                    <a:lnB>
                      <a:noFill/>
                    </a:lnB>
                  </a:tcPr>
                </a:tc>
                <a:tc>
                  <a:txBody>
                    <a:bodyPr/>
                    <a:lstStyle/>
                    <a:p>
                      <a:pPr algn="ctr">
                        <a:lnSpc>
                          <a:spcPct val="100000"/>
                        </a:lnSpc>
                        <a:spcAft>
                          <a:spcPts val="800"/>
                        </a:spcAft>
                      </a:pPr>
                      <a:r>
                        <a:rPr lang="en-US" sz="1300" dirty="0">
                          <a:effectLst/>
                          <a:latin typeface="+mn-lt"/>
                          <a:ea typeface="Calibri" panose="020F0502020204030204" pitchFamily="34" charset="0"/>
                          <a:cs typeface="Times New Roman" panose="02020603050405020304" pitchFamily="18" charset="0"/>
                        </a:rPr>
                        <a:t>0.049</a:t>
                      </a:r>
                    </a:p>
                  </a:txBody>
                  <a:tcPr marL="38306" marR="38306" marT="0" marB="0">
                    <a:lnL>
                      <a:noFill/>
                    </a:lnL>
                    <a:lnR>
                      <a:noFill/>
                    </a:lnR>
                    <a:lnT>
                      <a:noFill/>
                    </a:lnT>
                    <a:lnB>
                      <a:noFill/>
                    </a:lnB>
                  </a:tcPr>
                </a:tc>
                <a:extLst>
                  <a:ext uri="{0D108BD9-81ED-4DB2-BD59-A6C34878D82A}">
                    <a16:rowId xmlns:a16="http://schemas.microsoft.com/office/drawing/2014/main" val="1674097072"/>
                  </a:ext>
                </a:extLst>
              </a:tr>
              <a:tr h="175178">
                <a:tc>
                  <a:txBody>
                    <a:bodyPr/>
                    <a:lstStyle/>
                    <a:p>
                      <a:pPr marL="287655" indent="-89535">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Carne procesada (g/semana)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-0.0009</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-0.02, 0.02</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s-MX" sz="1300">
                          <a:effectLst/>
                          <a:latin typeface="+mn-lt"/>
                          <a:ea typeface="Calibri" panose="020F0502020204030204" pitchFamily="34" charset="0"/>
                          <a:cs typeface="Times New Roman" panose="02020603050405020304" pitchFamily="18" charset="0"/>
                        </a:rPr>
                        <a:t>0.911</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extLst>
                  <a:ext uri="{0D108BD9-81ED-4DB2-BD59-A6C34878D82A}">
                    <a16:rowId xmlns:a16="http://schemas.microsoft.com/office/drawing/2014/main" val="1694477621"/>
                  </a:ext>
                </a:extLst>
              </a:tr>
              <a:tr h="194366">
                <a:tc>
                  <a:txBody>
                    <a:bodyPr/>
                    <a:lstStyle/>
                    <a:p>
                      <a:pPr marL="287655" indent="-89535">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Ácidos grasos saturados (g/d)</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0.38</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0.07, 0.68</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0.016</a:t>
                      </a:r>
                    </a:p>
                  </a:txBody>
                  <a:tcPr marL="38306" marR="38306" marT="0" marB="0">
                    <a:lnL>
                      <a:noFill/>
                    </a:lnL>
                    <a:lnR>
                      <a:noFill/>
                    </a:lnR>
                    <a:lnT>
                      <a:noFill/>
                    </a:lnT>
                    <a:lnB>
                      <a:noFill/>
                    </a:lnB>
                  </a:tcPr>
                </a:tc>
                <a:extLst>
                  <a:ext uri="{0D108BD9-81ED-4DB2-BD59-A6C34878D82A}">
                    <a16:rowId xmlns:a16="http://schemas.microsoft.com/office/drawing/2014/main" val="1896344675"/>
                  </a:ext>
                </a:extLst>
              </a:tr>
              <a:tr h="175178">
                <a:tc gridSpan="4">
                  <a:txBody>
                    <a:bodyPr/>
                    <a:lstStyle/>
                    <a:p>
                      <a:pPr algn="just">
                        <a:lnSpc>
                          <a:spcPct val="100000"/>
                        </a:lnSpc>
                        <a:spcAft>
                          <a:spcPts val="800"/>
                        </a:spcAft>
                      </a:pPr>
                      <a:r>
                        <a:rPr lang="es-MX" sz="1300" dirty="0">
                          <a:effectLst/>
                          <a:latin typeface="+mn-lt"/>
                          <a:ea typeface="Calibri" panose="020F0502020204030204" pitchFamily="34" charset="0"/>
                          <a:cs typeface="Times New Roman" panose="02020603050405020304" pitchFamily="18" charset="0"/>
                        </a:rPr>
                        <a:t>Actividad física</a:t>
                      </a:r>
                      <a:endParaRPr lang="en-US" sz="1300" dirty="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7940558"/>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Ligera (min/semana)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0.002</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-0.002, 0.007</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0.291</a:t>
                      </a:r>
                    </a:p>
                  </a:txBody>
                  <a:tcPr marL="38306" marR="38306" marT="0" marB="0">
                    <a:lnL>
                      <a:noFill/>
                    </a:lnL>
                    <a:lnR>
                      <a:noFill/>
                    </a:lnR>
                    <a:lnT>
                      <a:noFill/>
                    </a:lnT>
                    <a:lnB>
                      <a:noFill/>
                    </a:lnB>
                  </a:tcPr>
                </a:tc>
                <a:extLst>
                  <a:ext uri="{0D108BD9-81ED-4DB2-BD59-A6C34878D82A}">
                    <a16:rowId xmlns:a16="http://schemas.microsoft.com/office/drawing/2014/main" val="907177463"/>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Moderada (min/semana)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-0.004</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-0.01, 0.001</a:t>
                      </a:r>
                    </a:p>
                  </a:txBody>
                  <a:tcPr marL="38306" marR="38306" marT="0" marB="0">
                    <a:lnL>
                      <a:noFill/>
                    </a:lnL>
                    <a:lnR>
                      <a:noFill/>
                    </a:lnR>
                    <a:lnT>
                      <a:noFill/>
                    </a:lnT>
                    <a:lnB>
                      <a:noFill/>
                    </a:lnB>
                  </a:tcPr>
                </a:tc>
                <a:tc>
                  <a:txBody>
                    <a:bodyPr/>
                    <a:lstStyle/>
                    <a:p>
                      <a:pPr algn="ctr">
                        <a:lnSpc>
                          <a:spcPct val="100000"/>
                        </a:lnSpc>
                        <a:spcAft>
                          <a:spcPts val="800"/>
                        </a:spcAft>
                      </a:pPr>
                      <a:r>
                        <a:rPr lang="en-US" sz="1300" dirty="0">
                          <a:effectLst/>
                          <a:latin typeface="+mn-lt"/>
                          <a:ea typeface="Calibri" panose="020F0502020204030204" pitchFamily="34" charset="0"/>
                          <a:cs typeface="Times New Roman" panose="02020603050405020304" pitchFamily="18" charset="0"/>
                        </a:rPr>
                        <a:t>0.129</a:t>
                      </a:r>
                    </a:p>
                  </a:txBody>
                  <a:tcPr marL="38306" marR="38306" marT="0" marB="0">
                    <a:lnL>
                      <a:noFill/>
                    </a:lnL>
                    <a:lnR>
                      <a:noFill/>
                    </a:lnR>
                    <a:lnT>
                      <a:noFill/>
                    </a:lnT>
                    <a:lnB>
                      <a:noFill/>
                    </a:lnB>
                  </a:tcPr>
                </a:tc>
                <a:extLst>
                  <a:ext uri="{0D108BD9-81ED-4DB2-BD59-A6C34878D82A}">
                    <a16:rowId xmlns:a16="http://schemas.microsoft.com/office/drawing/2014/main" val="1014039569"/>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Vigorosa (min/semana)</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-0.01</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-0.02, -0.008</a:t>
                      </a:r>
                    </a:p>
                  </a:txBody>
                  <a:tcPr marL="38306" marR="38306" marT="0" marB="0">
                    <a:lnL>
                      <a:noFill/>
                    </a:lnL>
                    <a:lnR>
                      <a:noFill/>
                    </a:lnR>
                    <a:lnT>
                      <a:noFill/>
                    </a:lnT>
                    <a:lnB>
                      <a:noFill/>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&lt;0.001</a:t>
                      </a:r>
                    </a:p>
                  </a:txBody>
                  <a:tcPr marL="38306" marR="38306" marT="0" marB="0">
                    <a:lnL>
                      <a:noFill/>
                    </a:lnL>
                    <a:lnR>
                      <a:noFill/>
                    </a:lnR>
                    <a:lnT>
                      <a:noFill/>
                    </a:lnT>
                    <a:lnB>
                      <a:noFill/>
                    </a:lnB>
                  </a:tcPr>
                </a:tc>
                <a:extLst>
                  <a:ext uri="{0D108BD9-81ED-4DB2-BD59-A6C34878D82A}">
                    <a16:rowId xmlns:a16="http://schemas.microsoft.com/office/drawing/2014/main" val="1343524000"/>
                  </a:ext>
                </a:extLst>
              </a:tr>
              <a:tr h="175178">
                <a:tc>
                  <a:txBody>
                    <a:bodyPr/>
                    <a:lstStyle/>
                    <a:p>
                      <a:pPr indent="198120">
                        <a:lnSpc>
                          <a:spcPct val="100000"/>
                        </a:lnSpc>
                        <a:spcAft>
                          <a:spcPts val="800"/>
                        </a:spcAft>
                      </a:pPr>
                      <a:r>
                        <a:rPr lang="es-MX" sz="1300">
                          <a:effectLst/>
                          <a:latin typeface="+mn-lt"/>
                          <a:ea typeface="Calibri" panose="020F0502020204030204" pitchFamily="34" charset="0"/>
                          <a:cs typeface="Times New Roman" panose="02020603050405020304" pitchFamily="18" charset="0"/>
                        </a:rPr>
                        <a:t>   Sedentario (min/sem)</a:t>
                      </a:r>
                      <a:endParaRPr lang="en-US" sz="1300">
                        <a:effectLst/>
                        <a:latin typeface="+mn-lt"/>
                        <a:ea typeface="Calibri" panose="020F0502020204030204" pitchFamily="34" charset="0"/>
                        <a:cs typeface="Times New Roman" panose="02020603050405020304" pitchFamily="18" charset="0"/>
                      </a:endParaRPr>
                    </a:p>
                  </a:txBody>
                  <a:tcPr marL="38306" marR="3830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0.0001</a:t>
                      </a:r>
                    </a:p>
                  </a:txBody>
                  <a:tcPr marL="38306" marR="3830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300">
                          <a:effectLst/>
                          <a:latin typeface="+mn-lt"/>
                          <a:ea typeface="Calibri" panose="020F0502020204030204" pitchFamily="34" charset="0"/>
                          <a:cs typeface="Times New Roman" panose="02020603050405020304" pitchFamily="18" charset="0"/>
                        </a:rPr>
                        <a:t>-0.0007, 0.001</a:t>
                      </a:r>
                    </a:p>
                  </a:txBody>
                  <a:tcPr marL="38306" marR="3830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300" dirty="0">
                          <a:effectLst/>
                          <a:latin typeface="+mn-lt"/>
                          <a:ea typeface="Calibri" panose="020F0502020204030204" pitchFamily="34" charset="0"/>
                          <a:cs typeface="Times New Roman" panose="02020603050405020304" pitchFamily="18" charset="0"/>
                        </a:rPr>
                        <a:t>0.696</a:t>
                      </a:r>
                    </a:p>
                  </a:txBody>
                  <a:tcPr marL="38306" marR="3830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7855921"/>
                  </a:ext>
                </a:extLst>
              </a:tr>
            </a:tbl>
          </a:graphicData>
        </a:graphic>
      </p:graphicFrame>
      <p:sp>
        <p:nvSpPr>
          <p:cNvPr id="3" name="Marcador de número de diapositiva 2">
            <a:extLst>
              <a:ext uri="{FF2B5EF4-FFF2-40B4-BE49-F238E27FC236}">
                <a16:creationId xmlns:a16="http://schemas.microsoft.com/office/drawing/2014/main" id="{471BB64D-7C34-F440-8F46-C6A0276844FF}"/>
              </a:ext>
            </a:extLst>
          </p:cNvPr>
          <p:cNvSpPr>
            <a:spLocks noGrp="1"/>
          </p:cNvSpPr>
          <p:nvPr>
            <p:ph type="sldNum" sz="quarter" idx="12"/>
          </p:nvPr>
        </p:nvSpPr>
        <p:spPr/>
        <p:txBody>
          <a:bodyPr/>
          <a:lstStyle/>
          <a:p>
            <a:pPr>
              <a:defRPr/>
            </a:pPr>
            <a:fld id="{70B9BB5B-83A2-3C41-B4E1-89829069F83C}" type="slidenum">
              <a:rPr lang="es-MX" smtClean="0"/>
              <a:pPr>
                <a:defRPr/>
              </a:pPr>
              <a:t>16</a:t>
            </a:fld>
            <a:endParaRPr lang="es-MX"/>
          </a:p>
        </p:txBody>
      </p:sp>
    </p:spTree>
    <p:extLst>
      <p:ext uri="{BB962C8B-B14F-4D97-AF65-F5344CB8AC3E}">
        <p14:creationId xmlns:p14="http://schemas.microsoft.com/office/powerpoint/2010/main" val="1329427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5008C1-9F3C-4F90-A0FC-93E7D071361E}"/>
              </a:ext>
            </a:extLst>
          </p:cNvPr>
          <p:cNvSpPr>
            <a:spLocks noGrp="1"/>
          </p:cNvSpPr>
          <p:nvPr>
            <p:ph type="title"/>
          </p:nvPr>
        </p:nvSpPr>
        <p:spPr>
          <a:xfrm>
            <a:off x="2194375" y="1998663"/>
            <a:ext cx="4908550" cy="1144588"/>
          </a:xfrm>
        </p:spPr>
        <p:txBody>
          <a:bodyPr/>
          <a:lstStyle/>
          <a:p>
            <a:pPr algn="ctr"/>
            <a:r>
              <a:rPr lang="es-MX" sz="4800" dirty="0"/>
              <a:t>Análisis multivariado:</a:t>
            </a:r>
            <a:br>
              <a:rPr lang="es-MX" sz="4800" dirty="0"/>
            </a:br>
            <a:r>
              <a:rPr lang="es-MX" sz="4800" dirty="0"/>
              <a:t>3 modelos </a:t>
            </a:r>
            <a:endParaRPr lang="en-US" sz="4800" dirty="0"/>
          </a:p>
        </p:txBody>
      </p:sp>
      <p:sp>
        <p:nvSpPr>
          <p:cNvPr id="6" name="Marcador de número de diapositiva 5">
            <a:extLst>
              <a:ext uri="{FF2B5EF4-FFF2-40B4-BE49-F238E27FC236}">
                <a16:creationId xmlns:a16="http://schemas.microsoft.com/office/drawing/2014/main" id="{E5FA75F4-61E9-7445-B7E8-AA5E7A3AD744}"/>
              </a:ext>
            </a:extLst>
          </p:cNvPr>
          <p:cNvSpPr>
            <a:spLocks noGrp="1"/>
          </p:cNvSpPr>
          <p:nvPr>
            <p:ph type="sldNum" sz="quarter" idx="12"/>
          </p:nvPr>
        </p:nvSpPr>
        <p:spPr/>
        <p:txBody>
          <a:bodyPr/>
          <a:lstStyle/>
          <a:p>
            <a:pPr>
              <a:defRPr/>
            </a:pPr>
            <a:fld id="{70B9BB5B-83A2-3C41-B4E1-89829069F83C}" type="slidenum">
              <a:rPr lang="es-MX" smtClean="0"/>
              <a:pPr>
                <a:defRPr/>
              </a:pPr>
              <a:t>17</a:t>
            </a:fld>
            <a:endParaRPr lang="es-MX"/>
          </a:p>
        </p:txBody>
      </p:sp>
    </p:spTree>
    <p:extLst>
      <p:ext uri="{BB962C8B-B14F-4D97-AF65-F5344CB8AC3E}">
        <p14:creationId xmlns:p14="http://schemas.microsoft.com/office/powerpoint/2010/main" val="4063171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DCCC5A0-5E6B-4563-8BC6-CFD1CBFC46CC}"/>
              </a:ext>
            </a:extLst>
          </p:cNvPr>
          <p:cNvSpPr txBox="1"/>
          <p:nvPr/>
        </p:nvSpPr>
        <p:spPr>
          <a:xfrm>
            <a:off x="721242" y="3890535"/>
            <a:ext cx="2605851" cy="1231106"/>
          </a:xfrm>
          <a:prstGeom prst="rect">
            <a:avLst/>
          </a:prstGeom>
          <a:noFill/>
          <a:ln>
            <a:noFill/>
          </a:ln>
        </p:spPr>
        <p:txBody>
          <a:bodyPr wrap="square" rtlCol="0">
            <a:spAutoFit/>
          </a:bodyPr>
          <a:lstStyle/>
          <a:p>
            <a:pPr algn="ctr"/>
            <a:r>
              <a:rPr lang="es-MX" dirty="0"/>
              <a:t>Hayhoe et al. (2017) y Welch et al. (2014) evaluaron el consumo de ácidos grasos saturados.</a:t>
            </a:r>
            <a:endParaRPr lang="es-MX" sz="2000" dirty="0"/>
          </a:p>
        </p:txBody>
      </p:sp>
      <p:cxnSp>
        <p:nvCxnSpPr>
          <p:cNvPr id="5" name="Conector recto de flecha 4">
            <a:extLst>
              <a:ext uri="{FF2B5EF4-FFF2-40B4-BE49-F238E27FC236}">
                <a16:creationId xmlns:a16="http://schemas.microsoft.com/office/drawing/2014/main" id="{8185CADE-DFBF-4664-95A9-4077DC3D0B07}"/>
              </a:ext>
            </a:extLst>
          </p:cNvPr>
          <p:cNvCxnSpPr>
            <a:cxnSpLocks/>
          </p:cNvCxnSpPr>
          <p:nvPr/>
        </p:nvCxnSpPr>
        <p:spPr>
          <a:xfrm>
            <a:off x="3152635" y="4506088"/>
            <a:ext cx="6277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CuadroTexto 5">
            <a:extLst>
              <a:ext uri="{FF2B5EF4-FFF2-40B4-BE49-F238E27FC236}">
                <a16:creationId xmlns:a16="http://schemas.microsoft.com/office/drawing/2014/main" id="{492C7F98-0431-45C8-9D2C-23D232DF794E}"/>
              </a:ext>
            </a:extLst>
          </p:cNvPr>
          <p:cNvSpPr txBox="1"/>
          <p:nvPr/>
        </p:nvSpPr>
        <p:spPr>
          <a:xfrm>
            <a:off x="3780432" y="3849850"/>
            <a:ext cx="1909326" cy="1200329"/>
          </a:xfrm>
          <a:prstGeom prst="rect">
            <a:avLst/>
          </a:prstGeom>
          <a:noFill/>
          <a:ln>
            <a:noFill/>
          </a:ln>
        </p:spPr>
        <p:txBody>
          <a:bodyPr wrap="square" rtlCol="0">
            <a:spAutoFit/>
          </a:bodyPr>
          <a:lstStyle/>
          <a:p>
            <a:pPr algn="ctr"/>
            <a:r>
              <a:rPr lang="es-MX" dirty="0"/>
              <a:t>Asociación positiva con el porcentaje de grasa corporal.</a:t>
            </a:r>
            <a:endParaRPr lang="es-MX" sz="1600" dirty="0"/>
          </a:p>
        </p:txBody>
      </p:sp>
      <p:sp>
        <p:nvSpPr>
          <p:cNvPr id="7" name="CuadroTexto 6">
            <a:extLst>
              <a:ext uri="{FF2B5EF4-FFF2-40B4-BE49-F238E27FC236}">
                <a16:creationId xmlns:a16="http://schemas.microsoft.com/office/drawing/2014/main" id="{B0BACB82-BFD5-4553-92A3-0330711AC940}"/>
              </a:ext>
            </a:extLst>
          </p:cNvPr>
          <p:cNvSpPr txBox="1"/>
          <p:nvPr/>
        </p:nvSpPr>
        <p:spPr>
          <a:xfrm>
            <a:off x="6016769" y="3572852"/>
            <a:ext cx="2256378" cy="1754326"/>
          </a:xfrm>
          <a:prstGeom prst="rect">
            <a:avLst/>
          </a:prstGeom>
          <a:noFill/>
          <a:ln>
            <a:solidFill>
              <a:srgbClr val="FF0000"/>
            </a:solidFill>
          </a:ln>
        </p:spPr>
        <p:txBody>
          <a:bodyPr wrap="square" rtlCol="0">
            <a:spAutoFit/>
          </a:bodyPr>
          <a:lstStyle/>
          <a:p>
            <a:pPr algn="ctr"/>
            <a:r>
              <a:rPr lang="es-MX" dirty="0"/>
              <a:t>Impacta en enfermedades metabólicas como la DT2 y enfermedades inflamatorias </a:t>
            </a:r>
          </a:p>
          <a:p>
            <a:pPr algn="ctr"/>
            <a:r>
              <a:rPr lang="es-MX" dirty="0"/>
              <a:t>(Calder et al., 2015).</a:t>
            </a:r>
            <a:endParaRPr lang="es-MX" sz="1600" dirty="0"/>
          </a:p>
        </p:txBody>
      </p:sp>
      <p:sp>
        <p:nvSpPr>
          <p:cNvPr id="9" name="Título 1">
            <a:extLst>
              <a:ext uri="{FF2B5EF4-FFF2-40B4-BE49-F238E27FC236}">
                <a16:creationId xmlns:a16="http://schemas.microsoft.com/office/drawing/2014/main" id="{C25FED09-83E5-4ED9-BC34-FD4DF6B312DB}"/>
              </a:ext>
            </a:extLst>
          </p:cNvPr>
          <p:cNvSpPr txBox="1">
            <a:spLocks/>
          </p:cNvSpPr>
          <p:nvPr/>
        </p:nvSpPr>
        <p:spPr bwMode="auto">
          <a:xfrm>
            <a:off x="471297" y="611438"/>
            <a:ext cx="7804150"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2pPr>
            <a:lvl3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3pPr>
            <a:lvl4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4pPr>
            <a:lvl5pPr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3600" b="1">
                <a:solidFill>
                  <a:srgbClr val="006DB6"/>
                </a:solidFill>
                <a:latin typeface="Avenir Black" charset="0"/>
                <a:ea typeface="ＭＳ Ｐゴシック" charset="0"/>
                <a:cs typeface="ＭＳ Ｐゴシック" charset="0"/>
              </a:defRPr>
            </a:lvl9pPr>
          </a:lstStyle>
          <a:p>
            <a:r>
              <a:rPr lang="es-MX" dirty="0"/>
              <a:t>Modelo 1</a:t>
            </a:r>
            <a:endParaRPr lang="en-US" dirty="0"/>
          </a:p>
        </p:txBody>
      </p:sp>
      <p:graphicFrame>
        <p:nvGraphicFramePr>
          <p:cNvPr id="12" name="Tabla 11">
            <a:extLst>
              <a:ext uri="{FF2B5EF4-FFF2-40B4-BE49-F238E27FC236}">
                <a16:creationId xmlns:a16="http://schemas.microsoft.com/office/drawing/2014/main" id="{3E18733D-D04D-412A-82CC-F1B234A8C6C5}"/>
              </a:ext>
            </a:extLst>
          </p:cNvPr>
          <p:cNvGraphicFramePr>
            <a:graphicFrameLocks noGrp="1"/>
          </p:cNvGraphicFramePr>
          <p:nvPr>
            <p:extLst>
              <p:ext uri="{D42A27DB-BD31-4B8C-83A1-F6EECF244321}">
                <p14:modId xmlns:p14="http://schemas.microsoft.com/office/powerpoint/2010/main" val="524515753"/>
              </p:ext>
            </p:extLst>
          </p:nvPr>
        </p:nvGraphicFramePr>
        <p:xfrm>
          <a:off x="1000812" y="1976996"/>
          <a:ext cx="7065015" cy="1371600"/>
        </p:xfrm>
        <a:graphic>
          <a:graphicData uri="http://schemas.openxmlformats.org/drawingml/2006/table">
            <a:tbl>
              <a:tblPr firstRow="1" firstCol="1" bandRow="1"/>
              <a:tblGrid>
                <a:gridCol w="3604159">
                  <a:extLst>
                    <a:ext uri="{9D8B030D-6E8A-4147-A177-3AD203B41FA5}">
                      <a16:colId xmlns:a16="http://schemas.microsoft.com/office/drawing/2014/main" val="811222250"/>
                    </a:ext>
                  </a:extLst>
                </a:gridCol>
                <a:gridCol w="407732">
                  <a:extLst>
                    <a:ext uri="{9D8B030D-6E8A-4147-A177-3AD203B41FA5}">
                      <a16:colId xmlns:a16="http://schemas.microsoft.com/office/drawing/2014/main" val="3194925106"/>
                    </a:ext>
                  </a:extLst>
                </a:gridCol>
                <a:gridCol w="1184786">
                  <a:extLst>
                    <a:ext uri="{9D8B030D-6E8A-4147-A177-3AD203B41FA5}">
                      <a16:colId xmlns:a16="http://schemas.microsoft.com/office/drawing/2014/main" val="1418305258"/>
                    </a:ext>
                  </a:extLst>
                </a:gridCol>
                <a:gridCol w="1868338">
                  <a:extLst>
                    <a:ext uri="{9D8B030D-6E8A-4147-A177-3AD203B41FA5}">
                      <a16:colId xmlns:a16="http://schemas.microsoft.com/office/drawing/2014/main" val="1225729242"/>
                    </a:ext>
                  </a:extLst>
                </a:gridCol>
              </a:tblGrid>
              <a:tr h="194799">
                <a:tc>
                  <a:txBody>
                    <a:bodyPr/>
                    <a:lstStyle/>
                    <a:p>
                      <a:pP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Variable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β</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0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Valor de p</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75661"/>
                  </a:ext>
                </a:extLst>
              </a:tr>
              <a:tr h="194799">
                <a:tc gridSpan="4">
                  <a:txBody>
                    <a:bodyPr/>
                    <a:lstStyle/>
                    <a:p>
                      <a:pPr>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Modelo 1</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77686541"/>
                  </a:ext>
                </a:extLst>
              </a:tr>
              <a:tr h="194799">
                <a:tc gridSpan="2">
                  <a:txBody>
                    <a:bodyPr/>
                    <a:lstStyle/>
                    <a:p>
                      <a:pPr marL="287655" indent="-89535">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Ácidos grasos saturados (g/d)</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hMerge="1">
                  <a:txBody>
                    <a:bodyPr/>
                    <a:lstStyle/>
                    <a:p>
                      <a:pPr algn="ctr">
                        <a:lnSpc>
                          <a:spcPct val="100000"/>
                        </a:lnSpc>
                        <a:spcAft>
                          <a:spcPts val="800"/>
                        </a:spcAft>
                      </a:pPr>
                      <a:r>
                        <a:rPr lang="en-US" sz="1400">
                          <a:effectLst/>
                          <a:latin typeface="Times New Roman" panose="02020603050405020304" pitchFamily="18" charset="0"/>
                          <a:ea typeface="Calibri" panose="020F0502020204030204" pitchFamily="34" charset="0"/>
                          <a:cs typeface="Times New Roman" panose="02020603050405020304" pitchFamily="18" charset="0"/>
                        </a:rPr>
                        <a:t>0.30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0.30</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0.028</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1525205784"/>
                  </a:ext>
                </a:extLst>
              </a:tr>
              <a:tr h="231552">
                <a:tc gridSpan="2">
                  <a:txBody>
                    <a:bodyPr/>
                    <a:lstStyle/>
                    <a:p>
                      <a:pPr marL="287655" indent="-89535">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Actividad física vigorosa (min/semana)</a:t>
                      </a: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pPr algn="ctr">
                        <a:lnSpc>
                          <a:spcPct val="100000"/>
                        </a:lnSpc>
                        <a:spcAft>
                          <a:spcPts val="800"/>
                        </a:spcAft>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-0.007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-0.007</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0.023</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5316486"/>
                  </a:ext>
                </a:extLst>
              </a:tr>
            </a:tbl>
          </a:graphicData>
        </a:graphic>
      </p:graphicFrame>
      <p:sp>
        <p:nvSpPr>
          <p:cNvPr id="3" name="Marcador de número de diapositiva 2">
            <a:extLst>
              <a:ext uri="{FF2B5EF4-FFF2-40B4-BE49-F238E27FC236}">
                <a16:creationId xmlns:a16="http://schemas.microsoft.com/office/drawing/2014/main" id="{E6F06CA8-D022-5B40-9CF4-916E2CF5B37B}"/>
              </a:ext>
            </a:extLst>
          </p:cNvPr>
          <p:cNvSpPr>
            <a:spLocks noGrp="1"/>
          </p:cNvSpPr>
          <p:nvPr>
            <p:ph type="sldNum" sz="quarter" idx="12"/>
          </p:nvPr>
        </p:nvSpPr>
        <p:spPr/>
        <p:txBody>
          <a:bodyPr/>
          <a:lstStyle/>
          <a:p>
            <a:pPr>
              <a:defRPr/>
            </a:pPr>
            <a:fld id="{70B9BB5B-83A2-3C41-B4E1-89829069F83C}" type="slidenum">
              <a:rPr lang="es-MX" smtClean="0"/>
              <a:pPr>
                <a:defRPr/>
              </a:pPr>
              <a:t>18</a:t>
            </a:fld>
            <a:endParaRPr lang="es-MX"/>
          </a:p>
        </p:txBody>
      </p:sp>
    </p:spTree>
    <p:extLst>
      <p:ext uri="{BB962C8B-B14F-4D97-AF65-F5344CB8AC3E}">
        <p14:creationId xmlns:p14="http://schemas.microsoft.com/office/powerpoint/2010/main" val="309374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id="{6F6408F1-3B28-4CD0-B3EF-0E7EC9A2441B}"/>
              </a:ext>
            </a:extLst>
          </p:cNvPr>
          <p:cNvSpPr txBox="1">
            <a:spLocks/>
          </p:cNvSpPr>
          <p:nvPr/>
        </p:nvSpPr>
        <p:spPr bwMode="auto">
          <a:xfrm>
            <a:off x="516177" y="589932"/>
            <a:ext cx="7804150"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eaLnBrk="1" hangingPunct="1">
              <a:lnSpc>
                <a:spcPct val="90000"/>
              </a:lnSpc>
              <a:defRPr sz="3600" b="1">
                <a:solidFill>
                  <a:srgbClr val="006DB6"/>
                </a:solidFill>
                <a:latin typeface="Avenir Black" charset="0"/>
              </a:defRPr>
            </a:lvl2pPr>
            <a:lvl3pPr eaLnBrk="1" hangingPunct="1">
              <a:lnSpc>
                <a:spcPct val="90000"/>
              </a:lnSpc>
              <a:defRPr sz="3600" b="1">
                <a:solidFill>
                  <a:srgbClr val="006DB6"/>
                </a:solidFill>
                <a:latin typeface="Avenir Black" charset="0"/>
              </a:defRPr>
            </a:lvl3pPr>
            <a:lvl4pPr eaLnBrk="1" hangingPunct="1">
              <a:lnSpc>
                <a:spcPct val="90000"/>
              </a:lnSpc>
              <a:defRPr sz="3600" b="1">
                <a:solidFill>
                  <a:srgbClr val="006DB6"/>
                </a:solidFill>
                <a:latin typeface="Avenir Black" charset="0"/>
              </a:defRPr>
            </a:lvl4pPr>
            <a:lvl5pPr eaLnBrk="1" hangingPunct="1">
              <a:lnSpc>
                <a:spcPct val="90000"/>
              </a:lnSpc>
              <a:defRPr sz="3600" b="1">
                <a:solidFill>
                  <a:srgbClr val="006DB6"/>
                </a:solidFill>
                <a:latin typeface="Avenir Black" charset="0"/>
              </a:defRPr>
            </a:lvl5pPr>
            <a:lvl6pPr marL="457200" fontAlgn="base">
              <a:lnSpc>
                <a:spcPct val="90000"/>
              </a:lnSpc>
              <a:spcBef>
                <a:spcPct val="0"/>
              </a:spcBef>
              <a:spcAft>
                <a:spcPct val="0"/>
              </a:spcAft>
              <a:defRPr sz="3600" b="1">
                <a:solidFill>
                  <a:srgbClr val="006DB6"/>
                </a:solidFill>
                <a:latin typeface="Avenir Black" charset="0"/>
              </a:defRPr>
            </a:lvl6pPr>
            <a:lvl7pPr marL="914400" fontAlgn="base">
              <a:lnSpc>
                <a:spcPct val="90000"/>
              </a:lnSpc>
              <a:spcBef>
                <a:spcPct val="0"/>
              </a:spcBef>
              <a:spcAft>
                <a:spcPct val="0"/>
              </a:spcAft>
              <a:defRPr sz="3600" b="1">
                <a:solidFill>
                  <a:srgbClr val="006DB6"/>
                </a:solidFill>
                <a:latin typeface="Avenir Black" charset="0"/>
              </a:defRPr>
            </a:lvl7pPr>
            <a:lvl8pPr marL="1371600" fontAlgn="base">
              <a:lnSpc>
                <a:spcPct val="90000"/>
              </a:lnSpc>
              <a:spcBef>
                <a:spcPct val="0"/>
              </a:spcBef>
              <a:spcAft>
                <a:spcPct val="0"/>
              </a:spcAft>
              <a:defRPr sz="3600" b="1">
                <a:solidFill>
                  <a:srgbClr val="006DB6"/>
                </a:solidFill>
                <a:latin typeface="Avenir Black" charset="0"/>
              </a:defRPr>
            </a:lvl8pPr>
            <a:lvl9pPr marL="1828800" fontAlgn="base">
              <a:lnSpc>
                <a:spcPct val="90000"/>
              </a:lnSpc>
              <a:spcBef>
                <a:spcPct val="0"/>
              </a:spcBef>
              <a:spcAft>
                <a:spcPct val="0"/>
              </a:spcAft>
              <a:defRPr sz="3600" b="1">
                <a:solidFill>
                  <a:srgbClr val="006DB6"/>
                </a:solidFill>
                <a:latin typeface="Avenir Black" charset="0"/>
              </a:defRPr>
            </a:lvl9pPr>
          </a:lstStyle>
          <a:p>
            <a:r>
              <a:rPr lang="es-MX" dirty="0"/>
              <a:t>Modelo 2</a:t>
            </a:r>
            <a:endParaRPr lang="en-US" dirty="0"/>
          </a:p>
        </p:txBody>
      </p:sp>
      <p:graphicFrame>
        <p:nvGraphicFramePr>
          <p:cNvPr id="14" name="Tabla 13">
            <a:extLst>
              <a:ext uri="{FF2B5EF4-FFF2-40B4-BE49-F238E27FC236}">
                <a16:creationId xmlns:a16="http://schemas.microsoft.com/office/drawing/2014/main" id="{07140C39-B0EE-4E44-BB79-FD7472E28A9E}"/>
              </a:ext>
            </a:extLst>
          </p:cNvPr>
          <p:cNvGraphicFramePr>
            <a:graphicFrameLocks noGrp="1"/>
          </p:cNvGraphicFramePr>
          <p:nvPr>
            <p:extLst>
              <p:ext uri="{D42A27DB-BD31-4B8C-83A1-F6EECF244321}">
                <p14:modId xmlns:p14="http://schemas.microsoft.com/office/powerpoint/2010/main" val="4194650281"/>
              </p:ext>
            </p:extLst>
          </p:nvPr>
        </p:nvGraphicFramePr>
        <p:xfrm>
          <a:off x="1021075" y="1673373"/>
          <a:ext cx="7299252" cy="1097280"/>
        </p:xfrm>
        <a:graphic>
          <a:graphicData uri="http://schemas.openxmlformats.org/drawingml/2006/table">
            <a:tbl>
              <a:tblPr firstRow="1" firstCol="1" bandRow="1"/>
              <a:tblGrid>
                <a:gridCol w="4310426">
                  <a:extLst>
                    <a:ext uri="{9D8B030D-6E8A-4147-A177-3AD203B41FA5}">
                      <a16:colId xmlns:a16="http://schemas.microsoft.com/office/drawing/2014/main" val="398264182"/>
                    </a:ext>
                  </a:extLst>
                </a:gridCol>
                <a:gridCol w="1058543">
                  <a:extLst>
                    <a:ext uri="{9D8B030D-6E8A-4147-A177-3AD203B41FA5}">
                      <a16:colId xmlns:a16="http://schemas.microsoft.com/office/drawing/2014/main" val="2628070692"/>
                    </a:ext>
                  </a:extLst>
                </a:gridCol>
                <a:gridCol w="1930283">
                  <a:extLst>
                    <a:ext uri="{9D8B030D-6E8A-4147-A177-3AD203B41FA5}">
                      <a16:colId xmlns:a16="http://schemas.microsoft.com/office/drawing/2014/main" val="2780186793"/>
                    </a:ext>
                  </a:extLst>
                </a:gridCol>
              </a:tblGrid>
              <a:tr h="0">
                <a:tc>
                  <a:txBody>
                    <a:bodyPr/>
                    <a:lstStyle/>
                    <a:p>
                      <a:pP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Variable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β</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Valor de p</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952457"/>
                  </a:ext>
                </a:extLst>
              </a:tr>
              <a:tr h="0">
                <a:tc>
                  <a:txBody>
                    <a:bodyPr/>
                    <a:lstStyle/>
                    <a:p>
                      <a:pPr>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Modelo 2</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 </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81482463"/>
                  </a:ext>
                </a:extLst>
              </a:tr>
              <a:tr h="0">
                <a:tc>
                  <a:txBody>
                    <a:bodyPr/>
                    <a:lstStyle/>
                    <a:p>
                      <a:pPr marL="377825" indent="-90170">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Grasa total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0.17</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0.005</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322772452"/>
                  </a:ext>
                </a:extLst>
              </a:tr>
              <a:tr h="262890">
                <a:tc>
                  <a:txBody>
                    <a:bodyPr/>
                    <a:lstStyle/>
                    <a:p>
                      <a:pPr marL="377825" indent="-90170">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Actividad física vigorosa (min/semana)</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-0.007</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0.023</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4409934"/>
                  </a:ext>
                </a:extLst>
              </a:tr>
            </a:tbl>
          </a:graphicData>
        </a:graphic>
      </p:graphicFrame>
      <p:sp>
        <p:nvSpPr>
          <p:cNvPr id="15" name="CuadroTexto 14">
            <a:extLst>
              <a:ext uri="{FF2B5EF4-FFF2-40B4-BE49-F238E27FC236}">
                <a16:creationId xmlns:a16="http://schemas.microsoft.com/office/drawing/2014/main" id="{4FD2C524-514E-4AB9-9B90-19C1B71E77D8}"/>
              </a:ext>
            </a:extLst>
          </p:cNvPr>
          <p:cNvSpPr txBox="1"/>
          <p:nvPr/>
        </p:nvSpPr>
        <p:spPr>
          <a:xfrm>
            <a:off x="870156" y="5060982"/>
            <a:ext cx="2760148" cy="738664"/>
          </a:xfrm>
          <a:prstGeom prst="rect">
            <a:avLst/>
          </a:prstGeom>
          <a:noFill/>
          <a:ln>
            <a:noFill/>
          </a:ln>
        </p:spPr>
        <p:txBody>
          <a:bodyPr wrap="square" rtlCol="0">
            <a:spAutoFit/>
          </a:bodyPr>
          <a:lstStyle/>
          <a:p>
            <a:pPr algn="ctr"/>
            <a:r>
              <a:rPr lang="es-MX" sz="1400" dirty="0"/>
              <a:t>Mistretta et al. (2017)</a:t>
            </a:r>
          </a:p>
          <a:p>
            <a:pPr algn="ctr"/>
            <a:r>
              <a:rPr lang="es-MX" sz="1400" dirty="0"/>
              <a:t>Una mayor ingesta de grasas se asoció con sobrepeso/obesidad.</a:t>
            </a:r>
            <a:endParaRPr lang="es-MX" sz="1600" dirty="0"/>
          </a:p>
        </p:txBody>
      </p:sp>
      <p:sp>
        <p:nvSpPr>
          <p:cNvPr id="16" name="CuadroTexto 15">
            <a:extLst>
              <a:ext uri="{FF2B5EF4-FFF2-40B4-BE49-F238E27FC236}">
                <a16:creationId xmlns:a16="http://schemas.microsoft.com/office/drawing/2014/main" id="{9F123B79-43C6-4123-B941-F036C5B3449E}"/>
              </a:ext>
            </a:extLst>
          </p:cNvPr>
          <p:cNvSpPr txBox="1"/>
          <p:nvPr/>
        </p:nvSpPr>
        <p:spPr>
          <a:xfrm>
            <a:off x="1193706" y="3479705"/>
            <a:ext cx="1698958" cy="1169551"/>
          </a:xfrm>
          <a:prstGeom prst="rect">
            <a:avLst/>
          </a:prstGeom>
          <a:noFill/>
          <a:ln>
            <a:noFill/>
          </a:ln>
        </p:spPr>
        <p:txBody>
          <a:bodyPr wrap="square" rtlCol="0">
            <a:spAutoFit/>
          </a:bodyPr>
          <a:lstStyle/>
          <a:p>
            <a:pPr algn="ctr"/>
            <a:r>
              <a:rPr lang="es-MX" sz="1400" dirty="0"/>
              <a:t>Labayen et al. (2016) evaluaron la ingesta de grasas en la dieta y el porcentaje de grasa corporal.</a:t>
            </a:r>
            <a:endParaRPr lang="es-MX" sz="1600" dirty="0"/>
          </a:p>
        </p:txBody>
      </p:sp>
      <p:sp>
        <p:nvSpPr>
          <p:cNvPr id="17" name="CuadroTexto 16">
            <a:extLst>
              <a:ext uri="{FF2B5EF4-FFF2-40B4-BE49-F238E27FC236}">
                <a16:creationId xmlns:a16="http://schemas.microsoft.com/office/drawing/2014/main" id="{A5E7901B-CFB8-48EC-83D7-97AD34738A16}"/>
              </a:ext>
            </a:extLst>
          </p:cNvPr>
          <p:cNvSpPr txBox="1"/>
          <p:nvPr/>
        </p:nvSpPr>
        <p:spPr>
          <a:xfrm>
            <a:off x="3839614" y="3344446"/>
            <a:ext cx="2874916" cy="307777"/>
          </a:xfrm>
          <a:prstGeom prst="rect">
            <a:avLst/>
          </a:prstGeom>
          <a:noFill/>
          <a:ln>
            <a:noFill/>
          </a:ln>
        </p:spPr>
        <p:txBody>
          <a:bodyPr wrap="square" rtlCol="0">
            <a:spAutoFit/>
          </a:bodyPr>
          <a:lstStyle/>
          <a:p>
            <a:r>
              <a:rPr lang="es-MX" sz="1400" dirty="0"/>
              <a:t>Menor al 30% no hubo asociación.</a:t>
            </a:r>
            <a:endParaRPr lang="es-MX" sz="1600" dirty="0"/>
          </a:p>
        </p:txBody>
      </p:sp>
      <p:sp>
        <p:nvSpPr>
          <p:cNvPr id="18" name="CuadroTexto 17">
            <a:extLst>
              <a:ext uri="{FF2B5EF4-FFF2-40B4-BE49-F238E27FC236}">
                <a16:creationId xmlns:a16="http://schemas.microsoft.com/office/drawing/2014/main" id="{FA928D33-1820-433A-883E-80C1D8359F25}"/>
              </a:ext>
            </a:extLst>
          </p:cNvPr>
          <p:cNvSpPr txBox="1"/>
          <p:nvPr/>
        </p:nvSpPr>
        <p:spPr>
          <a:xfrm>
            <a:off x="3812720" y="3808862"/>
            <a:ext cx="4228798" cy="523220"/>
          </a:xfrm>
          <a:prstGeom prst="rect">
            <a:avLst/>
          </a:prstGeom>
          <a:noFill/>
          <a:ln>
            <a:noFill/>
          </a:ln>
        </p:spPr>
        <p:txBody>
          <a:bodyPr wrap="square" rtlCol="0">
            <a:spAutoFit/>
          </a:bodyPr>
          <a:lstStyle/>
          <a:p>
            <a:r>
              <a:rPr lang="es-MX" sz="1400" dirty="0"/>
              <a:t>30 al 35% existió asociación con un mayor porcentaje de grasa corporal  </a:t>
            </a:r>
            <a:r>
              <a:rPr lang="pl-PL" sz="1400" dirty="0"/>
              <a:t>(95% IC: 0.39, 3.33; p&lt;0.05)</a:t>
            </a:r>
            <a:r>
              <a:rPr lang="es-MX" sz="1400" dirty="0"/>
              <a:t> .</a:t>
            </a:r>
            <a:endParaRPr lang="es-MX" sz="1600" dirty="0"/>
          </a:p>
        </p:txBody>
      </p:sp>
      <p:sp>
        <p:nvSpPr>
          <p:cNvPr id="19" name="CuadroTexto 18">
            <a:extLst>
              <a:ext uri="{FF2B5EF4-FFF2-40B4-BE49-F238E27FC236}">
                <a16:creationId xmlns:a16="http://schemas.microsoft.com/office/drawing/2014/main" id="{467337B9-2ACB-4AB9-B0AE-8665A745BE8E}"/>
              </a:ext>
            </a:extLst>
          </p:cNvPr>
          <p:cNvSpPr txBox="1"/>
          <p:nvPr/>
        </p:nvSpPr>
        <p:spPr>
          <a:xfrm>
            <a:off x="3839614" y="4324541"/>
            <a:ext cx="4908177" cy="523220"/>
          </a:xfrm>
          <a:prstGeom prst="rect">
            <a:avLst/>
          </a:prstGeom>
          <a:noFill/>
          <a:ln>
            <a:noFill/>
          </a:ln>
        </p:spPr>
        <p:txBody>
          <a:bodyPr wrap="square" rtlCol="0">
            <a:spAutoFit/>
          </a:bodyPr>
          <a:lstStyle/>
          <a:p>
            <a:r>
              <a:rPr lang="es-MX" sz="1400" dirty="0"/>
              <a:t>Superior al 35%, se asoció con un 32% más de grasa corporal en comparación al grupo anterior </a:t>
            </a:r>
            <a:r>
              <a:rPr lang="pl-PL" sz="1400" dirty="0"/>
              <a:t>% (IC 95%: 1.27, 4.43; p&lt;0.001)</a:t>
            </a:r>
            <a:r>
              <a:rPr lang="es-MX" sz="1400" dirty="0"/>
              <a:t>.</a:t>
            </a:r>
            <a:endParaRPr lang="es-MX" sz="1600" dirty="0"/>
          </a:p>
        </p:txBody>
      </p:sp>
      <p:cxnSp>
        <p:nvCxnSpPr>
          <p:cNvPr id="3" name="Conector recto de flecha 2">
            <a:extLst>
              <a:ext uri="{FF2B5EF4-FFF2-40B4-BE49-F238E27FC236}">
                <a16:creationId xmlns:a16="http://schemas.microsoft.com/office/drawing/2014/main" id="{FE394128-ABEF-4F19-AD15-849F41647DB3}"/>
              </a:ext>
            </a:extLst>
          </p:cNvPr>
          <p:cNvCxnSpPr>
            <a:stCxn id="16" idx="3"/>
            <a:endCxn id="17" idx="1"/>
          </p:cNvCxnSpPr>
          <p:nvPr/>
        </p:nvCxnSpPr>
        <p:spPr>
          <a:xfrm flipV="1">
            <a:off x="2892664" y="3498335"/>
            <a:ext cx="946950" cy="566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a:extLst>
              <a:ext uri="{FF2B5EF4-FFF2-40B4-BE49-F238E27FC236}">
                <a16:creationId xmlns:a16="http://schemas.microsoft.com/office/drawing/2014/main" id="{98D0E2C0-D65E-43A4-A408-7BAA67EE2522}"/>
              </a:ext>
            </a:extLst>
          </p:cNvPr>
          <p:cNvCxnSpPr>
            <a:stCxn id="16" idx="3"/>
            <a:endCxn id="18" idx="1"/>
          </p:cNvCxnSpPr>
          <p:nvPr/>
        </p:nvCxnSpPr>
        <p:spPr>
          <a:xfrm>
            <a:off x="2892664" y="4064481"/>
            <a:ext cx="920056" cy="59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4B00B1A8-A379-430E-89CD-D1F3052D90D3}"/>
              </a:ext>
            </a:extLst>
          </p:cNvPr>
          <p:cNvCxnSpPr>
            <a:stCxn id="16" idx="3"/>
            <a:endCxn id="19" idx="1"/>
          </p:cNvCxnSpPr>
          <p:nvPr/>
        </p:nvCxnSpPr>
        <p:spPr>
          <a:xfrm>
            <a:off x="2892664" y="4064481"/>
            <a:ext cx="946950" cy="521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Marcador de número de diapositiva 3">
            <a:extLst>
              <a:ext uri="{FF2B5EF4-FFF2-40B4-BE49-F238E27FC236}">
                <a16:creationId xmlns:a16="http://schemas.microsoft.com/office/drawing/2014/main" id="{9A2BB015-CD16-304A-80D8-03863EB9FFB4}"/>
              </a:ext>
            </a:extLst>
          </p:cNvPr>
          <p:cNvSpPr>
            <a:spLocks noGrp="1"/>
          </p:cNvSpPr>
          <p:nvPr>
            <p:ph type="sldNum" sz="quarter" idx="12"/>
          </p:nvPr>
        </p:nvSpPr>
        <p:spPr/>
        <p:txBody>
          <a:bodyPr/>
          <a:lstStyle/>
          <a:p>
            <a:pPr>
              <a:defRPr/>
            </a:pPr>
            <a:fld id="{70B9BB5B-83A2-3C41-B4E1-89829069F83C}" type="slidenum">
              <a:rPr lang="es-MX" smtClean="0"/>
              <a:pPr>
                <a:defRPr/>
              </a:pPr>
              <a:t>19</a:t>
            </a:fld>
            <a:endParaRPr lang="es-MX"/>
          </a:p>
        </p:txBody>
      </p:sp>
    </p:spTree>
    <p:extLst>
      <p:ext uri="{BB962C8B-B14F-4D97-AF65-F5344CB8AC3E}">
        <p14:creationId xmlns:p14="http://schemas.microsoft.com/office/powerpoint/2010/main" val="408932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DDC612-E926-4DAE-9C8D-05881D6B99E8}"/>
              </a:ext>
            </a:extLst>
          </p:cNvPr>
          <p:cNvSpPr>
            <a:spLocks noGrp="1"/>
          </p:cNvSpPr>
          <p:nvPr>
            <p:ph type="title"/>
          </p:nvPr>
        </p:nvSpPr>
        <p:spPr/>
        <p:txBody>
          <a:bodyPr/>
          <a:lstStyle/>
          <a:p>
            <a:r>
              <a:rPr lang="es-MX" dirty="0"/>
              <a:t>Introducción</a:t>
            </a:r>
            <a:br>
              <a:rPr lang="es-MX" dirty="0"/>
            </a:br>
            <a:endParaRPr lang="en-US" dirty="0"/>
          </a:p>
        </p:txBody>
      </p:sp>
      <p:sp>
        <p:nvSpPr>
          <p:cNvPr id="3" name="Marcador de contenido 2">
            <a:extLst>
              <a:ext uri="{FF2B5EF4-FFF2-40B4-BE49-F238E27FC236}">
                <a16:creationId xmlns:a16="http://schemas.microsoft.com/office/drawing/2014/main" id="{EB5DFB64-A3A9-491D-B5A5-DB43B5C2F72F}"/>
              </a:ext>
            </a:extLst>
          </p:cNvPr>
          <p:cNvSpPr>
            <a:spLocks noGrp="1"/>
          </p:cNvSpPr>
          <p:nvPr>
            <p:ph idx="1"/>
          </p:nvPr>
        </p:nvSpPr>
        <p:spPr>
          <a:xfrm>
            <a:off x="234950" y="1115080"/>
            <a:ext cx="8597900" cy="4270375"/>
          </a:xfrm>
        </p:spPr>
        <p:txBody>
          <a:bodyPr/>
          <a:lstStyle/>
          <a:p>
            <a:pPr marL="0" indent="0">
              <a:buNone/>
            </a:pPr>
            <a:r>
              <a:rPr lang="es-MX" dirty="0"/>
              <a:t>Factores de riesgo de enfermedades cardiometabólicas: biológicos y de comportamiento.</a:t>
            </a:r>
          </a:p>
          <a:p>
            <a:pPr marL="0" indent="0">
              <a:buNone/>
            </a:pPr>
            <a:endParaRPr lang="es-MX" dirty="0"/>
          </a:p>
          <a:p>
            <a:r>
              <a:rPr lang="es-MX" dirty="0"/>
              <a:t>Comportamiento </a:t>
            </a:r>
          </a:p>
          <a:p>
            <a:r>
              <a:rPr lang="es-MX" dirty="0"/>
              <a:t>Estilos de vida no saludables:</a:t>
            </a:r>
          </a:p>
          <a:p>
            <a:pPr marL="0" indent="0">
              <a:buNone/>
            </a:pPr>
            <a:r>
              <a:rPr lang="es-MX" dirty="0"/>
              <a:t>	* Dieta inadecuada </a:t>
            </a:r>
          </a:p>
          <a:p>
            <a:pPr marL="0" indent="0">
              <a:buNone/>
            </a:pPr>
            <a:r>
              <a:rPr lang="es-MX" dirty="0"/>
              <a:t>	* Inactividad física</a:t>
            </a:r>
            <a:endParaRPr lang="en-US" dirty="0"/>
          </a:p>
        </p:txBody>
      </p:sp>
      <p:pic>
        <p:nvPicPr>
          <p:cNvPr id="1028" name="Picture 4" descr="Metáfora del concepto vectorial de inactividad física Imagen Vector de  stock - Alamy">
            <a:extLst>
              <a:ext uri="{FF2B5EF4-FFF2-40B4-BE49-F238E27FC236}">
                <a16:creationId xmlns:a16="http://schemas.microsoft.com/office/drawing/2014/main" id="{354E3CB3-8BE0-43B4-BC9C-923C92AB60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773" b="8621"/>
          <a:stretch/>
        </p:blipFill>
        <p:spPr bwMode="auto">
          <a:xfrm>
            <a:off x="6037409" y="3880835"/>
            <a:ext cx="1918155" cy="169405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57C15F46-CA70-4677-AF70-5A7CA1A52B3B}"/>
              </a:ext>
            </a:extLst>
          </p:cNvPr>
          <p:cNvSpPr/>
          <p:nvPr/>
        </p:nvSpPr>
        <p:spPr>
          <a:xfrm>
            <a:off x="2616442" y="6167613"/>
            <a:ext cx="5115618" cy="307777"/>
          </a:xfrm>
          <a:prstGeom prst="rect">
            <a:avLst/>
          </a:prstGeom>
        </p:spPr>
        <p:txBody>
          <a:bodyPr wrap="square">
            <a:spAutoFit/>
          </a:bodyPr>
          <a:lstStyle/>
          <a:p>
            <a:r>
              <a:rPr lang="es-MX" sz="1400" b="1" dirty="0">
                <a:solidFill>
                  <a:schemeClr val="bg1"/>
                </a:solidFill>
                <a:latin typeface="Times New Roman" panose="02020603050405020304" pitchFamily="18" charset="0"/>
                <a:ea typeface="Calibri" panose="020F0502020204030204" pitchFamily="34" charset="0"/>
              </a:rPr>
              <a:t>OMS, 2017., </a:t>
            </a:r>
            <a:r>
              <a:rPr lang="es-MX" sz="1400" b="1" dirty="0" err="1">
                <a:solidFill>
                  <a:schemeClr val="bg1"/>
                </a:solidFill>
                <a:latin typeface="Times New Roman" panose="02020603050405020304" pitchFamily="18" charset="0"/>
                <a:ea typeface="Calibri" panose="020F0502020204030204" pitchFamily="34" charset="0"/>
              </a:rPr>
              <a:t>Samah</a:t>
            </a:r>
            <a:r>
              <a:rPr lang="es-MX" sz="1400" b="1" dirty="0">
                <a:solidFill>
                  <a:schemeClr val="bg1"/>
                </a:solidFill>
                <a:latin typeface="Times New Roman" panose="02020603050405020304" pitchFamily="18" charset="0"/>
                <a:ea typeface="Calibri" panose="020F0502020204030204" pitchFamily="34" charset="0"/>
              </a:rPr>
              <a:t>-Levy et al., 2019., Kim et al., 2011.  </a:t>
            </a:r>
            <a:endParaRPr lang="es-MX" sz="2000" b="1" dirty="0">
              <a:solidFill>
                <a:schemeClr val="bg1"/>
              </a:solidFill>
            </a:endParaRPr>
          </a:p>
        </p:txBody>
      </p:sp>
      <p:pic>
        <p:nvPicPr>
          <p:cNvPr id="4" name="Imagen 3">
            <a:extLst>
              <a:ext uri="{FF2B5EF4-FFF2-40B4-BE49-F238E27FC236}">
                <a16:creationId xmlns:a16="http://schemas.microsoft.com/office/drawing/2014/main" id="{B19ED88F-A879-0944-9493-7AE17300D760}"/>
              </a:ext>
            </a:extLst>
          </p:cNvPr>
          <p:cNvPicPr>
            <a:picLocks noChangeAspect="1"/>
          </p:cNvPicPr>
          <p:nvPr/>
        </p:nvPicPr>
        <p:blipFill>
          <a:blip r:embed="rId3"/>
          <a:stretch>
            <a:fillRect/>
          </a:stretch>
        </p:blipFill>
        <p:spPr>
          <a:xfrm>
            <a:off x="5492417" y="2586769"/>
            <a:ext cx="2463147" cy="1208481"/>
          </a:xfrm>
          <a:prstGeom prst="rect">
            <a:avLst/>
          </a:prstGeom>
        </p:spPr>
      </p:pic>
      <p:sp>
        <p:nvSpPr>
          <p:cNvPr id="8" name="Marcador de número de diapositiva 7">
            <a:extLst>
              <a:ext uri="{FF2B5EF4-FFF2-40B4-BE49-F238E27FC236}">
                <a16:creationId xmlns:a16="http://schemas.microsoft.com/office/drawing/2014/main" id="{94C4975F-EC6B-7F49-A439-B5995688691D}"/>
              </a:ext>
            </a:extLst>
          </p:cNvPr>
          <p:cNvSpPr>
            <a:spLocks noGrp="1"/>
          </p:cNvSpPr>
          <p:nvPr>
            <p:ph type="sldNum" sz="quarter" idx="12"/>
          </p:nvPr>
        </p:nvSpPr>
        <p:spPr/>
        <p:txBody>
          <a:bodyPr/>
          <a:lstStyle/>
          <a:p>
            <a:pPr>
              <a:defRPr/>
            </a:pPr>
            <a:fld id="{70B9BB5B-83A2-3C41-B4E1-89829069F83C}" type="slidenum">
              <a:rPr lang="es-MX" smtClean="0"/>
              <a:pPr>
                <a:defRPr/>
              </a:pPr>
              <a:t>2</a:t>
            </a:fld>
            <a:endParaRPr lang="es-MX"/>
          </a:p>
        </p:txBody>
      </p:sp>
    </p:spTree>
    <p:extLst>
      <p:ext uri="{BB962C8B-B14F-4D97-AF65-F5344CB8AC3E}">
        <p14:creationId xmlns:p14="http://schemas.microsoft.com/office/powerpoint/2010/main" val="2662380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098CE7C8-E490-4343-8598-40CF124CD97A}"/>
              </a:ext>
            </a:extLst>
          </p:cNvPr>
          <p:cNvSpPr txBox="1">
            <a:spLocks/>
          </p:cNvSpPr>
          <p:nvPr/>
        </p:nvSpPr>
        <p:spPr bwMode="auto">
          <a:xfrm>
            <a:off x="473428" y="501138"/>
            <a:ext cx="5327297" cy="984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eaLnBrk="1" hangingPunct="1">
              <a:lnSpc>
                <a:spcPct val="90000"/>
              </a:lnSpc>
              <a:defRPr sz="3600" b="1">
                <a:solidFill>
                  <a:srgbClr val="006DB6"/>
                </a:solidFill>
                <a:latin typeface="Avenir Black" charset="0"/>
              </a:defRPr>
            </a:lvl2pPr>
            <a:lvl3pPr eaLnBrk="1" hangingPunct="1">
              <a:lnSpc>
                <a:spcPct val="90000"/>
              </a:lnSpc>
              <a:defRPr sz="3600" b="1">
                <a:solidFill>
                  <a:srgbClr val="006DB6"/>
                </a:solidFill>
                <a:latin typeface="Avenir Black" charset="0"/>
              </a:defRPr>
            </a:lvl3pPr>
            <a:lvl4pPr eaLnBrk="1" hangingPunct="1">
              <a:lnSpc>
                <a:spcPct val="90000"/>
              </a:lnSpc>
              <a:defRPr sz="3600" b="1">
                <a:solidFill>
                  <a:srgbClr val="006DB6"/>
                </a:solidFill>
                <a:latin typeface="Avenir Black" charset="0"/>
              </a:defRPr>
            </a:lvl4pPr>
            <a:lvl5pPr eaLnBrk="1" hangingPunct="1">
              <a:lnSpc>
                <a:spcPct val="90000"/>
              </a:lnSpc>
              <a:defRPr sz="3600" b="1">
                <a:solidFill>
                  <a:srgbClr val="006DB6"/>
                </a:solidFill>
                <a:latin typeface="Avenir Black" charset="0"/>
              </a:defRPr>
            </a:lvl5pPr>
            <a:lvl6pPr marL="457200" fontAlgn="base">
              <a:lnSpc>
                <a:spcPct val="90000"/>
              </a:lnSpc>
              <a:spcBef>
                <a:spcPct val="0"/>
              </a:spcBef>
              <a:spcAft>
                <a:spcPct val="0"/>
              </a:spcAft>
              <a:defRPr sz="3600" b="1">
                <a:solidFill>
                  <a:srgbClr val="006DB6"/>
                </a:solidFill>
                <a:latin typeface="Avenir Black" charset="0"/>
              </a:defRPr>
            </a:lvl6pPr>
            <a:lvl7pPr marL="914400" fontAlgn="base">
              <a:lnSpc>
                <a:spcPct val="90000"/>
              </a:lnSpc>
              <a:spcBef>
                <a:spcPct val="0"/>
              </a:spcBef>
              <a:spcAft>
                <a:spcPct val="0"/>
              </a:spcAft>
              <a:defRPr sz="3600" b="1">
                <a:solidFill>
                  <a:srgbClr val="006DB6"/>
                </a:solidFill>
                <a:latin typeface="Avenir Black" charset="0"/>
              </a:defRPr>
            </a:lvl7pPr>
            <a:lvl8pPr marL="1371600" fontAlgn="base">
              <a:lnSpc>
                <a:spcPct val="90000"/>
              </a:lnSpc>
              <a:spcBef>
                <a:spcPct val="0"/>
              </a:spcBef>
              <a:spcAft>
                <a:spcPct val="0"/>
              </a:spcAft>
              <a:defRPr sz="3600" b="1">
                <a:solidFill>
                  <a:srgbClr val="006DB6"/>
                </a:solidFill>
                <a:latin typeface="Avenir Black" charset="0"/>
              </a:defRPr>
            </a:lvl8pPr>
            <a:lvl9pPr marL="1828800" fontAlgn="base">
              <a:lnSpc>
                <a:spcPct val="90000"/>
              </a:lnSpc>
              <a:spcBef>
                <a:spcPct val="0"/>
              </a:spcBef>
              <a:spcAft>
                <a:spcPct val="0"/>
              </a:spcAft>
              <a:defRPr sz="3600" b="1">
                <a:solidFill>
                  <a:srgbClr val="006DB6"/>
                </a:solidFill>
                <a:latin typeface="Avenir Black" charset="0"/>
              </a:defRPr>
            </a:lvl9pPr>
          </a:lstStyle>
          <a:p>
            <a:r>
              <a:rPr lang="es-MX" dirty="0"/>
              <a:t>Análisis de la literatura: F&amp;V</a:t>
            </a:r>
            <a:endParaRPr lang="en-US" dirty="0"/>
          </a:p>
        </p:txBody>
      </p:sp>
      <p:graphicFrame>
        <p:nvGraphicFramePr>
          <p:cNvPr id="21" name="Tabla 20">
            <a:extLst>
              <a:ext uri="{FF2B5EF4-FFF2-40B4-BE49-F238E27FC236}">
                <a16:creationId xmlns:a16="http://schemas.microsoft.com/office/drawing/2014/main" id="{F5A172BB-E2E3-42AE-92BC-5B8B84EE47F3}"/>
              </a:ext>
            </a:extLst>
          </p:cNvPr>
          <p:cNvGraphicFramePr>
            <a:graphicFrameLocks noGrp="1"/>
          </p:cNvGraphicFramePr>
          <p:nvPr>
            <p:extLst>
              <p:ext uri="{D42A27DB-BD31-4B8C-83A1-F6EECF244321}">
                <p14:modId xmlns:p14="http://schemas.microsoft.com/office/powerpoint/2010/main" val="1561437124"/>
              </p:ext>
            </p:extLst>
          </p:nvPr>
        </p:nvGraphicFramePr>
        <p:xfrm>
          <a:off x="690405" y="2011716"/>
          <a:ext cx="8082120" cy="3335020"/>
        </p:xfrm>
        <a:graphic>
          <a:graphicData uri="http://schemas.openxmlformats.org/drawingml/2006/table">
            <a:tbl>
              <a:tblPr firstRow="1" firstCol="1" bandRow="1"/>
              <a:tblGrid>
                <a:gridCol w="1203731">
                  <a:extLst>
                    <a:ext uri="{9D8B030D-6E8A-4147-A177-3AD203B41FA5}">
                      <a16:colId xmlns:a16="http://schemas.microsoft.com/office/drawing/2014/main" val="398264182"/>
                    </a:ext>
                  </a:extLst>
                </a:gridCol>
                <a:gridCol w="3266718">
                  <a:extLst>
                    <a:ext uri="{9D8B030D-6E8A-4147-A177-3AD203B41FA5}">
                      <a16:colId xmlns:a16="http://schemas.microsoft.com/office/drawing/2014/main" val="783988674"/>
                    </a:ext>
                  </a:extLst>
                </a:gridCol>
                <a:gridCol w="3611671">
                  <a:extLst>
                    <a:ext uri="{9D8B030D-6E8A-4147-A177-3AD203B41FA5}">
                      <a16:colId xmlns:a16="http://schemas.microsoft.com/office/drawing/2014/main" val="2780186793"/>
                    </a:ext>
                  </a:extLst>
                </a:gridCol>
              </a:tblGrid>
              <a:tr h="0">
                <a:tc>
                  <a:txBody>
                    <a:bodyPr/>
                    <a:lstStyle/>
                    <a:p>
                      <a:pPr>
                        <a:lnSpc>
                          <a:spcPct val="100000"/>
                        </a:lnSpc>
                        <a:spcAft>
                          <a:spcPts val="800"/>
                        </a:spcAft>
                      </a:pPr>
                      <a:r>
                        <a:rPr lang="es-MX" sz="1600" noProof="0" dirty="0">
                          <a:effectLst/>
                          <a:latin typeface="+mn-lt"/>
                          <a:ea typeface="Calibri" panose="020F0502020204030204" pitchFamily="34" charset="0"/>
                          <a:cs typeface="Times New Roman" panose="02020603050405020304" pitchFamily="18" charset="0"/>
                        </a:rPr>
                        <a:t>Artículo</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MX" sz="1600" noProof="0" dirty="0">
                          <a:effectLst/>
                          <a:latin typeface="+mn-lt"/>
                          <a:ea typeface="Calibri" panose="020F0502020204030204" pitchFamily="34" charset="0"/>
                          <a:cs typeface="Times New Roman" panose="02020603050405020304" pitchFamily="18" charset="0"/>
                        </a:rPr>
                        <a:t>Planteamiento</a:t>
                      </a:r>
                      <a:endParaRPr lang="en-US" sz="1600" dirty="0">
                        <a:latin typeface="+mn-lt"/>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s-MX" sz="1600" noProof="0" dirty="0">
                          <a:effectLst/>
                          <a:latin typeface="+mn-lt"/>
                          <a:ea typeface="Calibri" panose="020F0502020204030204" pitchFamily="34" charset="0"/>
                          <a:cs typeface="Times New Roman" panose="02020603050405020304" pitchFamily="18" charset="0"/>
                        </a:rPr>
                        <a:t>Resultados</a:t>
                      </a:r>
                      <a:r>
                        <a:rPr lang="en-US" sz="1600" dirty="0">
                          <a:effectLst/>
                          <a:latin typeface="+mn-lt"/>
                          <a:ea typeface="Calibri" panose="020F0502020204030204" pitchFamily="34" charset="0"/>
                          <a:cs typeface="Times New Roman" panose="02020603050405020304" pitchFamily="18" charset="0"/>
                        </a:rPr>
                        <a:t> </a:t>
                      </a:r>
                      <a:r>
                        <a:rPr lang="es-MX" sz="1600" noProof="0" dirty="0">
                          <a:effectLst/>
                          <a:latin typeface="+mn-lt"/>
                          <a:ea typeface="Calibri" panose="020F0502020204030204" pitchFamily="34" charset="0"/>
                          <a:cs typeface="Times New Roman" panose="02020603050405020304" pitchFamily="18" charset="0"/>
                        </a:rPr>
                        <a:t>principales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952457"/>
                  </a:ext>
                </a:extLst>
              </a:tr>
              <a:tr h="672947">
                <a:tc>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Anyzewska  et al. (2020)</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Evaluaron la asociación </a:t>
                      </a:r>
                      <a:r>
                        <a:rPr lang="es-MX" sz="1600" dirty="0"/>
                        <a:t>entre dieta, actividad física y el porcentaje de grasa corporal. </a:t>
                      </a:r>
                    </a:p>
                    <a:p>
                      <a:pPr algn="l">
                        <a:lnSpc>
                          <a:spcPct val="100000"/>
                        </a:lnSpc>
                        <a:spcAft>
                          <a:spcPts val="800"/>
                        </a:spcAft>
                      </a:pPr>
                      <a:endParaRPr lang="es-MX" sz="300" dirty="0"/>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a:r>
                        <a:rPr lang="es-MX" sz="1600" dirty="0"/>
                        <a:t>El consumo de frutas fue un factor protector </a:t>
                      </a:r>
                      <a:r>
                        <a:rPr lang="el-GR" sz="1600" dirty="0"/>
                        <a:t>(β=-0.23, </a:t>
                      </a:r>
                      <a:r>
                        <a:rPr lang="es-MX" sz="1600" dirty="0"/>
                        <a:t>p=0.022).</a:t>
                      </a:r>
                      <a:endParaRPr lang="es-MX" sz="1800" dirty="0"/>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5663608"/>
                  </a:ext>
                </a:extLst>
              </a:tr>
              <a:tr h="445770">
                <a:tc>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Nour et al. (2018)</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l"/>
                      <a:r>
                        <a:rPr lang="es-MX" sz="1600" dirty="0"/>
                        <a:t>Realizaron una revisión sistemática de la asociación de la ingesta de verduras y el peso.</a:t>
                      </a:r>
                    </a:p>
                    <a:p>
                      <a:pPr algn="l"/>
                      <a:endParaRPr lang="en-US" sz="1050" dirty="0"/>
                    </a:p>
                  </a:txBody>
                  <a:tcPr marL="68580" marR="68580" marT="0" marB="0">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es-MX" sz="1600" dirty="0"/>
                        <a:t>Concluyen que existe una asociación inversa entre la ingesta de verduras y el peso.</a:t>
                      </a:r>
                      <a:r>
                        <a:rPr lang="en-US" sz="1600" dirty="0">
                          <a:effectLst/>
                          <a:latin typeface="+mn-lt"/>
                          <a:ea typeface="Calibri" panose="020F0502020204030204" pitchFamily="34" charset="0"/>
                          <a:cs typeface="Times New Roman" panose="02020603050405020304" pitchFamily="18" charset="0"/>
                        </a:rPr>
                        <a:t> </a:t>
                      </a:r>
                    </a:p>
                  </a:txBody>
                  <a:tcPr marL="68580" marR="68580" marT="0" marB="0">
                    <a:lnL>
                      <a:noFill/>
                    </a:lnL>
                    <a:lnR>
                      <a:noFill/>
                    </a:lnR>
                    <a:lnT>
                      <a:noFill/>
                    </a:lnT>
                    <a:lnB>
                      <a:noFill/>
                    </a:lnB>
                  </a:tcPr>
                </a:tc>
                <a:extLst>
                  <a:ext uri="{0D108BD9-81ED-4DB2-BD59-A6C34878D82A}">
                    <a16:rowId xmlns:a16="http://schemas.microsoft.com/office/drawing/2014/main" val="3481482463"/>
                  </a:ext>
                </a:extLst>
              </a:tr>
              <a:tr h="445770">
                <a:tc>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Cook et al. (2014)</a:t>
                      </a:r>
                    </a:p>
                    <a:p>
                      <a:pPr>
                        <a:lnSpc>
                          <a:spcPct val="100000"/>
                        </a:lnSpc>
                        <a:spcAft>
                          <a:spcPts val="800"/>
                        </a:spcAft>
                      </a:pP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l"/>
                      <a:r>
                        <a:rPr kumimoji="0" lang="es-MX" sz="1600" b="0" i="0" u="none" strike="noStrike" kern="1200" cap="none" spc="0" normalizeH="0" baseline="0" noProof="0" dirty="0">
                          <a:ln>
                            <a:noFill/>
                          </a:ln>
                          <a:solidFill>
                            <a:prstClr val="black"/>
                          </a:solidFill>
                          <a:effectLst/>
                          <a:uLnTx/>
                          <a:uFillTx/>
                          <a:latin typeface="+mn-lt"/>
                          <a:ea typeface="ＭＳ Ｐゴシック" charset="0"/>
                        </a:rPr>
                        <a:t>Evaluaron el consumo de verduras con la disminución de la grasa abdominal.</a:t>
                      </a:r>
                      <a:endParaRPr lang="en-US" sz="1100" dirty="0">
                        <a:latin typeface="+mn-lt"/>
                      </a:endParaRPr>
                    </a:p>
                  </a:txBody>
                  <a:tcPr marL="68580" marR="68580" marT="0" marB="0">
                    <a:lnL>
                      <a:noFill/>
                    </a:lnL>
                    <a:lnR>
                      <a:noFill/>
                    </a:lnR>
                    <a:lnT>
                      <a:noFill/>
                    </a:lnT>
                    <a:lnB>
                      <a:noFill/>
                    </a:lnB>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es-MX" sz="1600" dirty="0"/>
                        <a:t>Los consumidores de verdura tenían 17% menos de tejido adiposo abdominal.</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066760457"/>
                  </a:ext>
                </a:extLst>
              </a:tr>
              <a:tr h="0">
                <a:tc>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Mistretta et al. (2017)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600" dirty="0">
                          <a:effectLst/>
                          <a:latin typeface="+mn-lt"/>
                          <a:ea typeface="Calibri" panose="020F0502020204030204" pitchFamily="34" charset="0"/>
                          <a:cs typeface="Times New Roman" panose="02020603050405020304" pitchFamily="18" charset="0"/>
                        </a:rPr>
                        <a:t> </a:t>
                      </a:r>
                      <a:r>
                        <a:rPr lang="es-MX" sz="1600" noProof="0" dirty="0">
                          <a:effectLst/>
                          <a:latin typeface="+mn-lt"/>
                          <a:ea typeface="Calibri" panose="020F0502020204030204" pitchFamily="34" charset="0"/>
                          <a:cs typeface="Times New Roman" panose="02020603050405020304" pitchFamily="18" charset="0"/>
                        </a:rPr>
                        <a:t>Evaluaron la asociación del consume de frutas y el sobrepeso/obesidad.</a:t>
                      </a: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lang="en-US" sz="1600" dirty="0">
                          <a:effectLst/>
                          <a:latin typeface="+mn-lt"/>
                          <a:ea typeface="Calibri" panose="020F0502020204030204" pitchFamily="34" charset="0"/>
                          <a:cs typeface="Times New Roman" panose="02020603050405020304" pitchFamily="18" charset="0"/>
                        </a:rPr>
                        <a:t> </a:t>
                      </a:r>
                      <a:r>
                        <a:rPr lang="es-MX" sz="1600" dirty="0">
                          <a:effectLst/>
                          <a:latin typeface="+mn-lt"/>
                          <a:ea typeface="Calibri" panose="020F0502020204030204" pitchFamily="34" charset="0"/>
                          <a:cs typeface="Times New Roman" panose="02020603050405020304" pitchFamily="18" charset="0"/>
                        </a:rPr>
                        <a:t>E</a:t>
                      </a:r>
                      <a:r>
                        <a:rPr lang="es-MX" sz="1600" dirty="0"/>
                        <a:t>l consumo de verduras es un factor protector contra el sobrepeso/obesidad.</a:t>
                      </a:r>
                    </a:p>
                  </a:txBody>
                  <a:tcPr marL="68580" marR="6858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5570855"/>
                  </a:ext>
                </a:extLst>
              </a:tr>
            </a:tbl>
          </a:graphicData>
        </a:graphic>
      </p:graphicFrame>
      <p:pic>
        <p:nvPicPr>
          <p:cNvPr id="6" name="Imagen 5">
            <a:extLst>
              <a:ext uri="{FF2B5EF4-FFF2-40B4-BE49-F238E27FC236}">
                <a16:creationId xmlns:a16="http://schemas.microsoft.com/office/drawing/2014/main" id="{F2162252-07A9-1A4F-AF93-738AAC5930A7}"/>
              </a:ext>
            </a:extLst>
          </p:cNvPr>
          <p:cNvPicPr>
            <a:picLocks noChangeAspect="1"/>
          </p:cNvPicPr>
          <p:nvPr/>
        </p:nvPicPr>
        <p:blipFill>
          <a:blip r:embed="rId2"/>
          <a:stretch>
            <a:fillRect/>
          </a:stretch>
        </p:blipFill>
        <p:spPr>
          <a:xfrm>
            <a:off x="6288824" y="501138"/>
            <a:ext cx="2183664" cy="1310198"/>
          </a:xfrm>
          <a:prstGeom prst="rect">
            <a:avLst/>
          </a:prstGeom>
        </p:spPr>
      </p:pic>
      <p:sp>
        <p:nvSpPr>
          <p:cNvPr id="3" name="Marcador de número de diapositiva 2">
            <a:extLst>
              <a:ext uri="{FF2B5EF4-FFF2-40B4-BE49-F238E27FC236}">
                <a16:creationId xmlns:a16="http://schemas.microsoft.com/office/drawing/2014/main" id="{CB4A5496-D775-1F4A-9FD7-A2A6A744E9E9}"/>
              </a:ext>
            </a:extLst>
          </p:cNvPr>
          <p:cNvSpPr>
            <a:spLocks noGrp="1"/>
          </p:cNvSpPr>
          <p:nvPr>
            <p:ph type="sldNum" sz="quarter" idx="12"/>
          </p:nvPr>
        </p:nvSpPr>
        <p:spPr/>
        <p:txBody>
          <a:bodyPr/>
          <a:lstStyle/>
          <a:p>
            <a:pPr>
              <a:defRPr/>
            </a:pPr>
            <a:fld id="{70B9BB5B-83A2-3C41-B4E1-89829069F83C}" type="slidenum">
              <a:rPr lang="es-MX" smtClean="0"/>
              <a:pPr>
                <a:defRPr/>
              </a:pPr>
              <a:t>20</a:t>
            </a:fld>
            <a:endParaRPr lang="es-MX"/>
          </a:p>
        </p:txBody>
      </p:sp>
    </p:spTree>
    <p:extLst>
      <p:ext uri="{BB962C8B-B14F-4D97-AF65-F5344CB8AC3E}">
        <p14:creationId xmlns:p14="http://schemas.microsoft.com/office/powerpoint/2010/main" val="925541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725956A4-F171-4A18-B3CE-9B77C2E79A59}"/>
              </a:ext>
            </a:extLst>
          </p:cNvPr>
          <p:cNvGraphicFramePr>
            <a:graphicFrameLocks noGrp="1"/>
          </p:cNvGraphicFramePr>
          <p:nvPr>
            <p:extLst>
              <p:ext uri="{D42A27DB-BD31-4B8C-83A1-F6EECF244321}">
                <p14:modId xmlns:p14="http://schemas.microsoft.com/office/powerpoint/2010/main" val="2044650078"/>
              </p:ext>
            </p:extLst>
          </p:nvPr>
        </p:nvGraphicFramePr>
        <p:xfrm>
          <a:off x="627795" y="1769813"/>
          <a:ext cx="7564058" cy="1097280"/>
        </p:xfrm>
        <a:graphic>
          <a:graphicData uri="http://schemas.openxmlformats.org/drawingml/2006/table">
            <a:tbl>
              <a:tblPr firstRow="1" firstCol="1" bandRow="1"/>
              <a:tblGrid>
                <a:gridCol w="4307395">
                  <a:extLst>
                    <a:ext uri="{9D8B030D-6E8A-4147-A177-3AD203B41FA5}">
                      <a16:colId xmlns:a16="http://schemas.microsoft.com/office/drawing/2014/main" val="398264182"/>
                    </a:ext>
                  </a:extLst>
                </a:gridCol>
                <a:gridCol w="1256353">
                  <a:extLst>
                    <a:ext uri="{9D8B030D-6E8A-4147-A177-3AD203B41FA5}">
                      <a16:colId xmlns:a16="http://schemas.microsoft.com/office/drawing/2014/main" val="2628070692"/>
                    </a:ext>
                  </a:extLst>
                </a:gridCol>
                <a:gridCol w="2000310">
                  <a:extLst>
                    <a:ext uri="{9D8B030D-6E8A-4147-A177-3AD203B41FA5}">
                      <a16:colId xmlns:a16="http://schemas.microsoft.com/office/drawing/2014/main" val="2780186793"/>
                    </a:ext>
                  </a:extLst>
                </a:gridCol>
              </a:tblGrid>
              <a:tr h="0">
                <a:tc>
                  <a:txBody>
                    <a:bodyPr/>
                    <a:lstStyle/>
                    <a:p>
                      <a:pP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Variable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β</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Valor de p</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952457"/>
                  </a:ext>
                </a:extLst>
              </a:tr>
              <a:tr h="0">
                <a:tc>
                  <a:txBody>
                    <a:bodyPr/>
                    <a:lstStyle/>
                    <a:p>
                      <a:pPr>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Modelo 3</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800">
                          <a:effectLst/>
                          <a:latin typeface="+mn-lt"/>
                          <a:ea typeface="Calibri" panose="020F0502020204030204" pitchFamily="34" charset="0"/>
                          <a:cs typeface="Times New Roman" panose="02020603050405020304" pitchFamily="18" charset="0"/>
                        </a:rPr>
                        <a:t> </a:t>
                      </a:r>
                      <a:endParaRPr lang="en-US" sz="16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75570855"/>
                  </a:ext>
                </a:extLst>
              </a:tr>
              <a:tr h="0">
                <a:tc>
                  <a:txBody>
                    <a:bodyPr/>
                    <a:lstStyle/>
                    <a:p>
                      <a:pPr marL="377825" indent="-90170">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Frutas y verduras (tazas/d)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-5.49</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0.092</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30455373"/>
                  </a:ext>
                </a:extLst>
              </a:tr>
              <a:tr h="0">
                <a:tc>
                  <a:txBody>
                    <a:bodyPr/>
                    <a:lstStyle/>
                    <a:p>
                      <a:pPr marL="377825" indent="-90170">
                        <a:lnSpc>
                          <a:spcPct val="100000"/>
                        </a:lnSpc>
                        <a:spcAft>
                          <a:spcPts val="800"/>
                        </a:spcAft>
                      </a:pPr>
                      <a:r>
                        <a:rPr lang="es-MX" sz="1800" dirty="0">
                          <a:effectLst/>
                          <a:latin typeface="+mn-lt"/>
                          <a:ea typeface="Calibri" panose="020F0502020204030204" pitchFamily="34" charset="0"/>
                          <a:cs typeface="Times New Roman" panose="02020603050405020304" pitchFamily="18" charset="0"/>
                        </a:rPr>
                        <a:t>  Actividad física vigorosa (min/semana)</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-0.006</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800" dirty="0">
                          <a:effectLst/>
                          <a:latin typeface="+mn-lt"/>
                          <a:ea typeface="Calibri" panose="020F0502020204030204" pitchFamily="34" charset="0"/>
                          <a:cs typeface="Times New Roman" panose="02020603050405020304" pitchFamily="18" charset="0"/>
                        </a:rPr>
                        <a:t>0.058</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003416"/>
                  </a:ext>
                </a:extLst>
              </a:tr>
            </a:tbl>
          </a:graphicData>
        </a:graphic>
      </p:graphicFrame>
      <p:sp>
        <p:nvSpPr>
          <p:cNvPr id="5" name="Título 1">
            <a:extLst>
              <a:ext uri="{FF2B5EF4-FFF2-40B4-BE49-F238E27FC236}">
                <a16:creationId xmlns:a16="http://schemas.microsoft.com/office/drawing/2014/main" id="{098CE7C8-E490-4343-8598-40CF124CD97A}"/>
              </a:ext>
            </a:extLst>
          </p:cNvPr>
          <p:cNvSpPr txBox="1">
            <a:spLocks/>
          </p:cNvSpPr>
          <p:nvPr/>
        </p:nvSpPr>
        <p:spPr bwMode="auto">
          <a:xfrm>
            <a:off x="387703" y="505362"/>
            <a:ext cx="7804150"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eaLnBrk="1" hangingPunct="1">
              <a:lnSpc>
                <a:spcPct val="90000"/>
              </a:lnSpc>
              <a:defRPr sz="3600" b="1">
                <a:solidFill>
                  <a:srgbClr val="006DB6"/>
                </a:solidFill>
                <a:latin typeface="Avenir Black" charset="0"/>
              </a:defRPr>
            </a:lvl2pPr>
            <a:lvl3pPr eaLnBrk="1" hangingPunct="1">
              <a:lnSpc>
                <a:spcPct val="90000"/>
              </a:lnSpc>
              <a:defRPr sz="3600" b="1">
                <a:solidFill>
                  <a:srgbClr val="006DB6"/>
                </a:solidFill>
                <a:latin typeface="Avenir Black" charset="0"/>
              </a:defRPr>
            </a:lvl3pPr>
            <a:lvl4pPr eaLnBrk="1" hangingPunct="1">
              <a:lnSpc>
                <a:spcPct val="90000"/>
              </a:lnSpc>
              <a:defRPr sz="3600" b="1">
                <a:solidFill>
                  <a:srgbClr val="006DB6"/>
                </a:solidFill>
                <a:latin typeface="Avenir Black" charset="0"/>
              </a:defRPr>
            </a:lvl4pPr>
            <a:lvl5pPr eaLnBrk="1" hangingPunct="1">
              <a:lnSpc>
                <a:spcPct val="90000"/>
              </a:lnSpc>
              <a:defRPr sz="3600" b="1">
                <a:solidFill>
                  <a:srgbClr val="006DB6"/>
                </a:solidFill>
                <a:latin typeface="Avenir Black" charset="0"/>
              </a:defRPr>
            </a:lvl5pPr>
            <a:lvl6pPr marL="457200" fontAlgn="base">
              <a:lnSpc>
                <a:spcPct val="90000"/>
              </a:lnSpc>
              <a:spcBef>
                <a:spcPct val="0"/>
              </a:spcBef>
              <a:spcAft>
                <a:spcPct val="0"/>
              </a:spcAft>
              <a:defRPr sz="3600" b="1">
                <a:solidFill>
                  <a:srgbClr val="006DB6"/>
                </a:solidFill>
                <a:latin typeface="Avenir Black" charset="0"/>
              </a:defRPr>
            </a:lvl6pPr>
            <a:lvl7pPr marL="914400" fontAlgn="base">
              <a:lnSpc>
                <a:spcPct val="90000"/>
              </a:lnSpc>
              <a:spcBef>
                <a:spcPct val="0"/>
              </a:spcBef>
              <a:spcAft>
                <a:spcPct val="0"/>
              </a:spcAft>
              <a:defRPr sz="3600" b="1">
                <a:solidFill>
                  <a:srgbClr val="006DB6"/>
                </a:solidFill>
                <a:latin typeface="Avenir Black" charset="0"/>
              </a:defRPr>
            </a:lvl7pPr>
            <a:lvl8pPr marL="1371600" fontAlgn="base">
              <a:lnSpc>
                <a:spcPct val="90000"/>
              </a:lnSpc>
              <a:spcBef>
                <a:spcPct val="0"/>
              </a:spcBef>
              <a:spcAft>
                <a:spcPct val="0"/>
              </a:spcAft>
              <a:defRPr sz="3600" b="1">
                <a:solidFill>
                  <a:srgbClr val="006DB6"/>
                </a:solidFill>
                <a:latin typeface="Avenir Black" charset="0"/>
              </a:defRPr>
            </a:lvl8pPr>
            <a:lvl9pPr marL="1828800" fontAlgn="base">
              <a:lnSpc>
                <a:spcPct val="90000"/>
              </a:lnSpc>
              <a:spcBef>
                <a:spcPct val="0"/>
              </a:spcBef>
              <a:spcAft>
                <a:spcPct val="0"/>
              </a:spcAft>
              <a:defRPr sz="3600" b="1">
                <a:solidFill>
                  <a:srgbClr val="006DB6"/>
                </a:solidFill>
                <a:latin typeface="Avenir Black" charset="0"/>
              </a:defRPr>
            </a:lvl9pPr>
          </a:lstStyle>
          <a:p>
            <a:r>
              <a:rPr lang="es-MX" dirty="0"/>
              <a:t>Modelo 3</a:t>
            </a:r>
            <a:endParaRPr lang="en-US" dirty="0"/>
          </a:p>
        </p:txBody>
      </p:sp>
      <p:pic>
        <p:nvPicPr>
          <p:cNvPr id="3" name="Imagen 2">
            <a:extLst>
              <a:ext uri="{FF2B5EF4-FFF2-40B4-BE49-F238E27FC236}">
                <a16:creationId xmlns:a16="http://schemas.microsoft.com/office/drawing/2014/main" id="{EF8A1B57-D46E-2143-86BB-9E7229EC7EF1}"/>
              </a:ext>
            </a:extLst>
          </p:cNvPr>
          <p:cNvPicPr>
            <a:picLocks noChangeAspect="1"/>
          </p:cNvPicPr>
          <p:nvPr/>
        </p:nvPicPr>
        <p:blipFill>
          <a:blip r:embed="rId2"/>
          <a:stretch>
            <a:fillRect/>
          </a:stretch>
        </p:blipFill>
        <p:spPr>
          <a:xfrm>
            <a:off x="2844800" y="3509627"/>
            <a:ext cx="3683000" cy="2209800"/>
          </a:xfrm>
          <a:prstGeom prst="rect">
            <a:avLst/>
          </a:prstGeom>
        </p:spPr>
      </p:pic>
      <p:sp>
        <p:nvSpPr>
          <p:cNvPr id="7" name="Marcador de número de diapositiva 6">
            <a:extLst>
              <a:ext uri="{FF2B5EF4-FFF2-40B4-BE49-F238E27FC236}">
                <a16:creationId xmlns:a16="http://schemas.microsoft.com/office/drawing/2014/main" id="{25075C50-DCD3-AC43-994D-1102F4469B1D}"/>
              </a:ext>
            </a:extLst>
          </p:cNvPr>
          <p:cNvSpPr>
            <a:spLocks noGrp="1"/>
          </p:cNvSpPr>
          <p:nvPr>
            <p:ph type="sldNum" sz="quarter" idx="12"/>
          </p:nvPr>
        </p:nvSpPr>
        <p:spPr/>
        <p:txBody>
          <a:bodyPr/>
          <a:lstStyle/>
          <a:p>
            <a:pPr>
              <a:defRPr/>
            </a:pPr>
            <a:fld id="{70B9BB5B-83A2-3C41-B4E1-89829069F83C}" type="slidenum">
              <a:rPr lang="es-MX" smtClean="0"/>
              <a:pPr>
                <a:defRPr/>
              </a:pPr>
              <a:t>21</a:t>
            </a:fld>
            <a:endParaRPr lang="es-MX"/>
          </a:p>
        </p:txBody>
      </p:sp>
    </p:spTree>
    <p:extLst>
      <p:ext uri="{BB962C8B-B14F-4D97-AF65-F5344CB8AC3E}">
        <p14:creationId xmlns:p14="http://schemas.microsoft.com/office/powerpoint/2010/main" val="3733995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10F860FC-D254-EF34-2BCE-65BB437CDA53}"/>
              </a:ext>
            </a:extLst>
          </p:cNvPr>
          <p:cNvGraphicFramePr/>
          <p:nvPr/>
        </p:nvGraphicFramePr>
        <p:xfrm>
          <a:off x="822960" y="1072203"/>
          <a:ext cx="7543800" cy="10880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contenido 2">
            <a:extLst>
              <a:ext uri="{FF2B5EF4-FFF2-40B4-BE49-F238E27FC236}">
                <a16:creationId xmlns:a16="http://schemas.microsoft.com/office/drawing/2014/main" id="{F5933098-8450-FB2F-4B76-B35F3DB9723E}"/>
              </a:ext>
            </a:extLst>
          </p:cNvPr>
          <p:cNvSpPr>
            <a:spLocks noGrp="1"/>
          </p:cNvSpPr>
          <p:nvPr>
            <p:ph idx="1"/>
          </p:nvPr>
        </p:nvSpPr>
        <p:spPr>
          <a:xfrm>
            <a:off x="1007895" y="1355033"/>
            <a:ext cx="6780834" cy="4441610"/>
          </a:xfrm>
        </p:spPr>
        <p:txBody>
          <a:bodyPr>
            <a:normAutofit fontScale="92500" lnSpcReduction="10000"/>
          </a:bodyPr>
          <a:lstStyle/>
          <a:p>
            <a:r>
              <a:rPr lang="es-MX" sz="2800" b="1" dirty="0"/>
              <a:t>NO hubo interacciones</a:t>
            </a:r>
            <a:r>
              <a:rPr lang="es-MX" sz="2800" dirty="0"/>
              <a:t> (p&gt;0.1).</a:t>
            </a:r>
          </a:p>
          <a:p>
            <a:endParaRPr lang="es-MX" sz="1500" dirty="0"/>
          </a:p>
          <a:p>
            <a:r>
              <a:rPr lang="es-MX" sz="2800" b="1" dirty="0"/>
              <a:t>NO se presentó colinealidad</a:t>
            </a:r>
            <a:r>
              <a:rPr lang="es-MX" sz="2800" dirty="0"/>
              <a:t> (VIF&lt;10)</a:t>
            </a:r>
          </a:p>
          <a:p>
            <a:endParaRPr lang="es-MX" sz="1700" dirty="0"/>
          </a:p>
          <a:p>
            <a:r>
              <a:rPr lang="es-MX" sz="2800" b="1" dirty="0">
                <a:latin typeface="Calibri" panose="020F0502020204030204" pitchFamily="34" charset="0"/>
                <a:ea typeface="Calibri" panose="020F0502020204030204" pitchFamily="34" charset="0"/>
                <a:cs typeface="Times New Roman" panose="02020603050405020304" pitchFamily="18" charset="0"/>
              </a:rPr>
              <a:t>Se cumplieron los tres supuestos</a:t>
            </a:r>
          </a:p>
          <a:p>
            <a:pPr lvl="1">
              <a:lnSpc>
                <a:spcPct val="150000"/>
              </a:lnSpc>
              <a:buFont typeface="Wingdings" pitchFamily="2" charset="2"/>
              <a:buChar char="ü"/>
            </a:pPr>
            <a:r>
              <a:rPr lang="es-MX" sz="2800" dirty="0">
                <a:latin typeface="Calibri" panose="020F0502020204030204" pitchFamily="34" charset="0"/>
                <a:ea typeface="Calibri" panose="020F0502020204030204" pitchFamily="34" charset="0"/>
                <a:cs typeface="Times New Roman" panose="02020603050405020304" pitchFamily="18" charset="0"/>
              </a:rPr>
              <a:t>Linealidad</a:t>
            </a:r>
          </a:p>
          <a:p>
            <a:pPr lvl="1">
              <a:lnSpc>
                <a:spcPct val="150000"/>
              </a:lnSpc>
              <a:buFont typeface="Wingdings" pitchFamily="2" charset="2"/>
              <a:buChar char="ü"/>
            </a:pPr>
            <a:r>
              <a:rPr lang="es-MX" sz="2800" dirty="0">
                <a:latin typeface="Calibri" panose="020F0502020204030204" pitchFamily="34" charset="0"/>
                <a:ea typeface="Calibri" panose="020F0502020204030204" pitchFamily="34" charset="0"/>
                <a:cs typeface="Times New Roman" panose="02020603050405020304" pitchFamily="18" charset="0"/>
              </a:rPr>
              <a:t>Homocedasticidad</a:t>
            </a:r>
          </a:p>
          <a:p>
            <a:pPr lvl="1">
              <a:lnSpc>
                <a:spcPct val="150000"/>
              </a:lnSpc>
              <a:buFont typeface="Wingdings" pitchFamily="2" charset="2"/>
              <a:buChar char="ü"/>
            </a:pPr>
            <a:r>
              <a:rPr lang="es-MX" sz="2800" dirty="0">
                <a:latin typeface="Calibri" panose="020F0502020204030204" pitchFamily="34" charset="0"/>
                <a:ea typeface="Calibri" panose="020F0502020204030204" pitchFamily="34" charset="0"/>
                <a:cs typeface="Times New Roman" panose="02020603050405020304" pitchFamily="18" charset="0"/>
              </a:rPr>
              <a:t>Normalidad</a:t>
            </a:r>
          </a:p>
          <a:p>
            <a:pPr lvl="1" algn="just">
              <a:lnSpc>
                <a:spcPct val="150000"/>
              </a:lnSpc>
            </a:pPr>
            <a:endParaRPr lang="es-MX"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Marcador de número de diapositiva 1">
            <a:extLst>
              <a:ext uri="{FF2B5EF4-FFF2-40B4-BE49-F238E27FC236}">
                <a16:creationId xmlns:a16="http://schemas.microsoft.com/office/drawing/2014/main" id="{AC5CDDFC-FADB-1F6F-246D-E67AD697859C}"/>
              </a:ext>
            </a:extLst>
          </p:cNvPr>
          <p:cNvSpPr>
            <a:spLocks noGrp="1"/>
          </p:cNvSpPr>
          <p:nvPr>
            <p:ph type="sldNum" sz="quarter" idx="12"/>
          </p:nvPr>
        </p:nvSpPr>
        <p:spPr/>
        <p:txBody>
          <a:bodyPr/>
          <a:lstStyle/>
          <a:p>
            <a:fld id="{85267A30-842A-4F3D-828B-1423B1939B75}" type="slidenum">
              <a:rPr lang="es-MX" smtClean="0"/>
              <a:t>22</a:t>
            </a:fld>
            <a:endParaRPr lang="es-MX"/>
          </a:p>
        </p:txBody>
      </p:sp>
      <p:sp>
        <p:nvSpPr>
          <p:cNvPr id="5" name="Rectángulo 4">
            <a:extLst>
              <a:ext uri="{FF2B5EF4-FFF2-40B4-BE49-F238E27FC236}">
                <a16:creationId xmlns:a16="http://schemas.microsoft.com/office/drawing/2014/main" id="{3E37200E-222A-3B4B-8A27-32B99ADF4AAE}"/>
              </a:ext>
            </a:extLst>
          </p:cNvPr>
          <p:cNvSpPr/>
          <p:nvPr/>
        </p:nvSpPr>
        <p:spPr>
          <a:xfrm>
            <a:off x="589876" y="367657"/>
            <a:ext cx="7585425" cy="786795"/>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Evaluación de los modelos</a:t>
            </a:r>
          </a:p>
        </p:txBody>
      </p:sp>
    </p:spTree>
    <p:extLst>
      <p:ext uri="{BB962C8B-B14F-4D97-AF65-F5344CB8AC3E}">
        <p14:creationId xmlns:p14="http://schemas.microsoft.com/office/powerpoint/2010/main" val="564454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37812432-1AD7-4DE3-96E8-2B3987EC69E1}"/>
              </a:ext>
            </a:extLst>
          </p:cNvPr>
          <p:cNvGraphicFramePr>
            <a:graphicFrameLocks noGrp="1"/>
          </p:cNvGraphicFramePr>
          <p:nvPr>
            <p:extLst>
              <p:ext uri="{D42A27DB-BD31-4B8C-83A1-F6EECF244321}">
                <p14:modId xmlns:p14="http://schemas.microsoft.com/office/powerpoint/2010/main" val="3920671379"/>
              </p:ext>
            </p:extLst>
          </p:nvPr>
        </p:nvGraphicFramePr>
        <p:xfrm>
          <a:off x="1276484" y="1978150"/>
          <a:ext cx="6288929" cy="3169920"/>
        </p:xfrm>
        <a:graphic>
          <a:graphicData uri="http://schemas.openxmlformats.org/drawingml/2006/table">
            <a:tbl>
              <a:tblPr firstRow="1" firstCol="1" bandRow="1"/>
              <a:tblGrid>
                <a:gridCol w="3208245">
                  <a:extLst>
                    <a:ext uri="{9D8B030D-6E8A-4147-A177-3AD203B41FA5}">
                      <a16:colId xmlns:a16="http://schemas.microsoft.com/office/drawing/2014/main" val="398264182"/>
                    </a:ext>
                  </a:extLst>
                </a:gridCol>
                <a:gridCol w="1417581">
                  <a:extLst>
                    <a:ext uri="{9D8B030D-6E8A-4147-A177-3AD203B41FA5}">
                      <a16:colId xmlns:a16="http://schemas.microsoft.com/office/drawing/2014/main" val="2628070692"/>
                    </a:ext>
                  </a:extLst>
                </a:gridCol>
                <a:gridCol w="1663103">
                  <a:extLst>
                    <a:ext uri="{9D8B030D-6E8A-4147-A177-3AD203B41FA5}">
                      <a16:colId xmlns:a16="http://schemas.microsoft.com/office/drawing/2014/main" val="2780186793"/>
                    </a:ext>
                  </a:extLst>
                </a:gridCol>
              </a:tblGrid>
              <a:tr h="0">
                <a:tc>
                  <a:txBody>
                    <a:bodyPr/>
                    <a:lstStyle/>
                    <a:p>
                      <a:pP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Variable</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β</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Valor de p</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952457"/>
                  </a:ext>
                </a:extLst>
              </a:tr>
              <a:tr h="0">
                <a:tc gridSpan="3">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Modelo 1</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5663608"/>
                  </a:ext>
                </a:extLst>
              </a:tr>
              <a:tr h="0">
                <a:tc>
                  <a:txBody>
                    <a:bodyPr/>
                    <a:lstStyle/>
                    <a:p>
                      <a:pPr marL="287655" indent="-89535">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  Ácidos grasos saturados (g/d)</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0.30</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0.028</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753312164"/>
                  </a:ext>
                </a:extLst>
              </a:tr>
              <a:tr h="271780">
                <a:tc>
                  <a:txBody>
                    <a:bodyPr/>
                    <a:lstStyle/>
                    <a:p>
                      <a:pPr marL="287655" indent="-89535">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  Actividad física vigorosa (min/semana)</a:t>
                      </a: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-0.007</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0.023</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173339041"/>
                  </a:ext>
                </a:extLst>
              </a:tr>
              <a:tr h="0">
                <a:tc>
                  <a:txBody>
                    <a:bodyPr/>
                    <a:lstStyle/>
                    <a:p>
                      <a:pPr>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Modelo 2</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481482463"/>
                  </a:ext>
                </a:extLst>
              </a:tr>
              <a:tr h="0">
                <a:tc>
                  <a:txBody>
                    <a:bodyPr/>
                    <a:lstStyle/>
                    <a:p>
                      <a:pPr marL="377825" indent="-90170">
                        <a:lnSpc>
                          <a:spcPct val="100000"/>
                        </a:lnSpc>
                        <a:spcAft>
                          <a:spcPts val="800"/>
                        </a:spcAft>
                      </a:pPr>
                      <a:r>
                        <a:rPr lang="es-MX" sz="1600">
                          <a:effectLst/>
                          <a:latin typeface="+mn-lt"/>
                          <a:ea typeface="Calibri" panose="020F0502020204030204" pitchFamily="34" charset="0"/>
                          <a:cs typeface="Times New Roman" panose="02020603050405020304" pitchFamily="18" charset="0"/>
                        </a:rPr>
                        <a:t>  Grasa total (%)</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0.17</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0.005</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322772452"/>
                  </a:ext>
                </a:extLst>
              </a:tr>
              <a:tr h="262890">
                <a:tc>
                  <a:txBody>
                    <a:bodyPr/>
                    <a:lstStyle/>
                    <a:p>
                      <a:pPr marL="377825" indent="-90170">
                        <a:lnSpc>
                          <a:spcPct val="100000"/>
                        </a:lnSpc>
                        <a:spcAft>
                          <a:spcPts val="800"/>
                        </a:spcAft>
                      </a:pPr>
                      <a:r>
                        <a:rPr lang="es-MX" sz="1600" dirty="0">
                          <a:effectLst/>
                          <a:latin typeface="+mn-lt"/>
                          <a:ea typeface="Calibri" panose="020F0502020204030204" pitchFamily="34" charset="0"/>
                          <a:cs typeface="Times New Roman" panose="02020603050405020304" pitchFamily="18" charset="0"/>
                        </a:rPr>
                        <a:t>  Actividad física vigorosa (min/semana)</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-0.007</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0.023</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3904409934"/>
                  </a:ext>
                </a:extLst>
              </a:tr>
              <a:tr h="0">
                <a:tc>
                  <a:txBody>
                    <a:bodyPr/>
                    <a:lstStyle/>
                    <a:p>
                      <a:pPr>
                        <a:lnSpc>
                          <a:spcPct val="100000"/>
                        </a:lnSpc>
                        <a:spcAft>
                          <a:spcPts val="800"/>
                        </a:spcAft>
                      </a:pPr>
                      <a:r>
                        <a:rPr lang="es-MX" sz="1600">
                          <a:effectLst/>
                          <a:latin typeface="+mn-lt"/>
                          <a:ea typeface="Calibri" panose="020F0502020204030204" pitchFamily="34" charset="0"/>
                          <a:cs typeface="Times New Roman" panose="02020603050405020304" pitchFamily="18" charset="0"/>
                        </a:rPr>
                        <a:t>Modelo 3</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 </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 </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4275570855"/>
                  </a:ext>
                </a:extLst>
              </a:tr>
              <a:tr h="0">
                <a:tc>
                  <a:txBody>
                    <a:bodyPr/>
                    <a:lstStyle/>
                    <a:p>
                      <a:pPr marL="377825" indent="-90170">
                        <a:lnSpc>
                          <a:spcPct val="100000"/>
                        </a:lnSpc>
                        <a:spcAft>
                          <a:spcPts val="800"/>
                        </a:spcAft>
                      </a:pPr>
                      <a:r>
                        <a:rPr lang="es-MX" sz="1600">
                          <a:effectLst/>
                          <a:latin typeface="+mn-lt"/>
                          <a:ea typeface="Calibri" panose="020F0502020204030204" pitchFamily="34" charset="0"/>
                          <a:cs typeface="Times New Roman" panose="02020603050405020304" pitchFamily="18" charset="0"/>
                        </a:rPr>
                        <a:t>  Frutas y verduras (tazas/d) </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-5.49</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0.092</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extLst>
                  <a:ext uri="{0D108BD9-81ED-4DB2-BD59-A6C34878D82A}">
                    <a16:rowId xmlns:a16="http://schemas.microsoft.com/office/drawing/2014/main" val="2930455373"/>
                  </a:ext>
                </a:extLst>
              </a:tr>
              <a:tr h="0">
                <a:tc>
                  <a:txBody>
                    <a:bodyPr/>
                    <a:lstStyle/>
                    <a:p>
                      <a:pPr marL="377825" indent="-90170">
                        <a:lnSpc>
                          <a:spcPct val="100000"/>
                        </a:lnSpc>
                        <a:spcAft>
                          <a:spcPts val="800"/>
                        </a:spcAft>
                      </a:pPr>
                      <a:r>
                        <a:rPr lang="es-MX" sz="1600">
                          <a:effectLst/>
                          <a:latin typeface="+mn-lt"/>
                          <a:ea typeface="Calibri" panose="020F0502020204030204" pitchFamily="34" charset="0"/>
                          <a:cs typeface="Times New Roman" panose="02020603050405020304" pitchFamily="18" charset="0"/>
                        </a:rPr>
                        <a:t>  Actividad física vigorosa (min/semana)</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600">
                          <a:effectLst/>
                          <a:latin typeface="+mn-lt"/>
                          <a:ea typeface="Calibri" panose="020F0502020204030204" pitchFamily="34" charset="0"/>
                          <a:cs typeface="Times New Roman" panose="02020603050405020304" pitchFamily="18" charset="0"/>
                        </a:rPr>
                        <a:t>-0.006</a:t>
                      </a:r>
                      <a:endParaRPr lang="en-US" sz="140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800"/>
                        </a:spcAft>
                      </a:pPr>
                      <a:r>
                        <a:rPr lang="en-US" sz="1600" dirty="0">
                          <a:effectLst/>
                          <a:latin typeface="+mn-lt"/>
                          <a:ea typeface="Calibri" panose="020F0502020204030204" pitchFamily="34" charset="0"/>
                          <a:cs typeface="Times New Roman" panose="02020603050405020304" pitchFamily="18" charset="0"/>
                        </a:rPr>
                        <a:t>0.058</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003416"/>
                  </a:ext>
                </a:extLst>
              </a:tr>
            </a:tbl>
          </a:graphicData>
        </a:graphic>
      </p:graphicFrame>
      <p:sp>
        <p:nvSpPr>
          <p:cNvPr id="6" name="Título 1">
            <a:extLst>
              <a:ext uri="{FF2B5EF4-FFF2-40B4-BE49-F238E27FC236}">
                <a16:creationId xmlns:a16="http://schemas.microsoft.com/office/drawing/2014/main" id="{5D508894-BB52-405E-8216-9661DEC4C938}"/>
              </a:ext>
            </a:extLst>
          </p:cNvPr>
          <p:cNvSpPr txBox="1">
            <a:spLocks/>
          </p:cNvSpPr>
          <p:nvPr/>
        </p:nvSpPr>
        <p:spPr bwMode="auto">
          <a:xfrm>
            <a:off x="678038" y="431684"/>
            <a:ext cx="8194499"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eaLnBrk="1" hangingPunct="1">
              <a:lnSpc>
                <a:spcPct val="90000"/>
              </a:lnSpc>
              <a:defRPr sz="3600" b="1">
                <a:solidFill>
                  <a:srgbClr val="006DB6"/>
                </a:solidFill>
                <a:latin typeface="Avenir Black" charset="0"/>
              </a:defRPr>
            </a:lvl2pPr>
            <a:lvl3pPr eaLnBrk="1" hangingPunct="1">
              <a:lnSpc>
                <a:spcPct val="90000"/>
              </a:lnSpc>
              <a:defRPr sz="3600" b="1">
                <a:solidFill>
                  <a:srgbClr val="006DB6"/>
                </a:solidFill>
                <a:latin typeface="Avenir Black" charset="0"/>
              </a:defRPr>
            </a:lvl3pPr>
            <a:lvl4pPr eaLnBrk="1" hangingPunct="1">
              <a:lnSpc>
                <a:spcPct val="90000"/>
              </a:lnSpc>
              <a:defRPr sz="3600" b="1">
                <a:solidFill>
                  <a:srgbClr val="006DB6"/>
                </a:solidFill>
                <a:latin typeface="Avenir Black" charset="0"/>
              </a:defRPr>
            </a:lvl4pPr>
            <a:lvl5pPr eaLnBrk="1" hangingPunct="1">
              <a:lnSpc>
                <a:spcPct val="90000"/>
              </a:lnSpc>
              <a:defRPr sz="3600" b="1">
                <a:solidFill>
                  <a:srgbClr val="006DB6"/>
                </a:solidFill>
                <a:latin typeface="Avenir Black" charset="0"/>
              </a:defRPr>
            </a:lvl5pPr>
            <a:lvl6pPr marL="457200" fontAlgn="base">
              <a:lnSpc>
                <a:spcPct val="90000"/>
              </a:lnSpc>
              <a:spcBef>
                <a:spcPct val="0"/>
              </a:spcBef>
              <a:spcAft>
                <a:spcPct val="0"/>
              </a:spcAft>
              <a:defRPr sz="3600" b="1">
                <a:solidFill>
                  <a:srgbClr val="006DB6"/>
                </a:solidFill>
                <a:latin typeface="Avenir Black" charset="0"/>
              </a:defRPr>
            </a:lvl6pPr>
            <a:lvl7pPr marL="914400" fontAlgn="base">
              <a:lnSpc>
                <a:spcPct val="90000"/>
              </a:lnSpc>
              <a:spcBef>
                <a:spcPct val="0"/>
              </a:spcBef>
              <a:spcAft>
                <a:spcPct val="0"/>
              </a:spcAft>
              <a:defRPr sz="3600" b="1">
                <a:solidFill>
                  <a:srgbClr val="006DB6"/>
                </a:solidFill>
                <a:latin typeface="Avenir Black" charset="0"/>
              </a:defRPr>
            </a:lvl7pPr>
            <a:lvl8pPr marL="1371600" fontAlgn="base">
              <a:lnSpc>
                <a:spcPct val="90000"/>
              </a:lnSpc>
              <a:spcBef>
                <a:spcPct val="0"/>
              </a:spcBef>
              <a:spcAft>
                <a:spcPct val="0"/>
              </a:spcAft>
              <a:defRPr sz="3600" b="1">
                <a:solidFill>
                  <a:srgbClr val="006DB6"/>
                </a:solidFill>
                <a:latin typeface="Avenir Black" charset="0"/>
              </a:defRPr>
            </a:lvl8pPr>
            <a:lvl9pPr marL="1828800" fontAlgn="base">
              <a:lnSpc>
                <a:spcPct val="90000"/>
              </a:lnSpc>
              <a:spcBef>
                <a:spcPct val="0"/>
              </a:spcBef>
              <a:spcAft>
                <a:spcPct val="0"/>
              </a:spcAft>
              <a:defRPr sz="3600" b="1">
                <a:solidFill>
                  <a:srgbClr val="006DB6"/>
                </a:solidFill>
                <a:latin typeface="Avenir Black" charset="0"/>
              </a:defRPr>
            </a:lvl9pPr>
          </a:lstStyle>
          <a:p>
            <a:r>
              <a:rPr lang="es-MX" dirty="0"/>
              <a:t>Modelos generados a través de RLM</a:t>
            </a:r>
            <a:endParaRPr lang="en-US" dirty="0"/>
          </a:p>
        </p:txBody>
      </p:sp>
      <p:sp>
        <p:nvSpPr>
          <p:cNvPr id="7" name="CuadroTexto 6">
            <a:extLst>
              <a:ext uri="{FF2B5EF4-FFF2-40B4-BE49-F238E27FC236}">
                <a16:creationId xmlns:a16="http://schemas.microsoft.com/office/drawing/2014/main" id="{49EBF89F-90C5-4AF3-9443-DE52E19E653D}"/>
              </a:ext>
            </a:extLst>
          </p:cNvPr>
          <p:cNvSpPr txBox="1"/>
          <p:nvPr/>
        </p:nvSpPr>
        <p:spPr>
          <a:xfrm>
            <a:off x="1276484" y="1224512"/>
            <a:ext cx="6288930" cy="606256"/>
          </a:xfrm>
          <a:prstGeom prst="rect">
            <a:avLst/>
          </a:prstGeom>
          <a:noFill/>
        </p:spPr>
        <p:txBody>
          <a:bodyPr wrap="square">
            <a:spAutoFit/>
          </a:bodyPr>
          <a:lstStyle/>
          <a:p>
            <a:pPr>
              <a:lnSpc>
                <a:spcPct val="107000"/>
              </a:lnSpc>
              <a:spcAft>
                <a:spcPts val="800"/>
              </a:spcAft>
            </a:pPr>
            <a:r>
              <a:rPr lang="es-MX" sz="1600" b="1" dirty="0">
                <a:effectLst/>
                <a:latin typeface="+mn-lt"/>
                <a:ea typeface="Calibri" panose="020F0502020204030204" pitchFamily="34" charset="0"/>
                <a:cs typeface="Times New Roman" panose="02020603050405020304" pitchFamily="18" charset="0"/>
              </a:rPr>
              <a:t>Tabla 3.</a:t>
            </a:r>
            <a:r>
              <a:rPr lang="es-MX" sz="1600" dirty="0">
                <a:effectLst/>
                <a:latin typeface="+mn-lt"/>
                <a:ea typeface="Calibri" panose="020F0502020204030204" pitchFamily="34" charset="0"/>
                <a:cs typeface="Times New Roman" panose="02020603050405020304" pitchFamily="18" charset="0"/>
              </a:rPr>
              <a:t> Variables asociadas al porcentaje de grasa corporal en adolescentes mexicanos usando modelos de regresión lineal múltiple.</a:t>
            </a:r>
            <a:endParaRPr lang="en-US" sz="1400" dirty="0">
              <a:effectLst/>
              <a:latin typeface="+mn-lt"/>
              <a:ea typeface="Calibri" panose="020F0502020204030204" pitchFamily="34" charset="0"/>
              <a:cs typeface="Times New Roman" panose="02020603050405020304" pitchFamily="18" charset="0"/>
            </a:endParaRPr>
          </a:p>
        </p:txBody>
      </p:sp>
      <p:sp>
        <p:nvSpPr>
          <p:cNvPr id="3" name="Marcador de número de diapositiva 2">
            <a:extLst>
              <a:ext uri="{FF2B5EF4-FFF2-40B4-BE49-F238E27FC236}">
                <a16:creationId xmlns:a16="http://schemas.microsoft.com/office/drawing/2014/main" id="{8C0DD35E-45F9-E24F-813F-E01EF66A494E}"/>
              </a:ext>
            </a:extLst>
          </p:cNvPr>
          <p:cNvSpPr>
            <a:spLocks noGrp="1"/>
          </p:cNvSpPr>
          <p:nvPr>
            <p:ph type="sldNum" sz="quarter" idx="12"/>
          </p:nvPr>
        </p:nvSpPr>
        <p:spPr/>
        <p:txBody>
          <a:bodyPr/>
          <a:lstStyle/>
          <a:p>
            <a:pPr>
              <a:defRPr/>
            </a:pPr>
            <a:fld id="{70B9BB5B-83A2-3C41-B4E1-89829069F83C}" type="slidenum">
              <a:rPr lang="es-MX" smtClean="0"/>
              <a:pPr>
                <a:defRPr/>
              </a:pPr>
              <a:t>23</a:t>
            </a:fld>
            <a:endParaRPr lang="es-MX"/>
          </a:p>
        </p:txBody>
      </p:sp>
    </p:spTree>
    <p:extLst>
      <p:ext uri="{BB962C8B-B14F-4D97-AF65-F5344CB8AC3E}">
        <p14:creationId xmlns:p14="http://schemas.microsoft.com/office/powerpoint/2010/main" val="192535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85B7654-ED46-455D-BBB3-4331651CBFDE}"/>
              </a:ext>
            </a:extLst>
          </p:cNvPr>
          <p:cNvSpPr txBox="1"/>
          <p:nvPr/>
        </p:nvSpPr>
        <p:spPr>
          <a:xfrm>
            <a:off x="357188" y="1226476"/>
            <a:ext cx="5279114" cy="4093428"/>
          </a:xfrm>
          <a:prstGeom prst="rect">
            <a:avLst/>
          </a:prstGeom>
          <a:noFill/>
        </p:spPr>
        <p:txBody>
          <a:bodyPr wrap="square">
            <a:spAutoFit/>
          </a:bodyPr>
          <a:lstStyle/>
          <a:p>
            <a:pPr marL="285750" indent="-285750">
              <a:buFont typeface="Arial" panose="020B0604020202020204" pitchFamily="34" charset="0"/>
              <a:buChar char="•"/>
            </a:pPr>
            <a:r>
              <a:rPr lang="es-MX" sz="2000" dirty="0">
                <a:latin typeface="Avenir Roman" panose="02000503020000020003"/>
              </a:rPr>
              <a:t>Se analizaron los patrones de estilo de vida de adolescentes del Sur de Sonora, México.</a:t>
            </a:r>
          </a:p>
          <a:p>
            <a:pPr marL="285750" indent="-285750">
              <a:buFont typeface="Arial" panose="020B0604020202020204" pitchFamily="34" charset="0"/>
              <a:buChar char="•"/>
            </a:pPr>
            <a:endParaRPr lang="es-MX" sz="2000" dirty="0">
              <a:latin typeface="Avenir Roman" panose="02000503020000020003"/>
            </a:endParaRPr>
          </a:p>
          <a:p>
            <a:pPr marL="285750" indent="-285750">
              <a:buFont typeface="Arial" panose="020B0604020202020204" pitchFamily="34" charset="0"/>
              <a:buChar char="•"/>
            </a:pPr>
            <a:r>
              <a:rPr lang="es-MX" sz="2000" dirty="0">
                <a:latin typeface="Avenir Roman" panose="02000503020000020003"/>
              </a:rPr>
              <a:t>La AF vigorosa (factor de protección) y la ingesta dietética de grasas totales y ácidos grasos saturados (factores de riesgo) se asociaron significativamente con la grasa corporal. </a:t>
            </a:r>
          </a:p>
          <a:p>
            <a:pPr marL="285750" indent="-285750">
              <a:buFont typeface="Arial" panose="020B0604020202020204" pitchFamily="34" charset="0"/>
              <a:buChar char="•"/>
            </a:pPr>
            <a:endParaRPr lang="es-MX" sz="2000" dirty="0">
              <a:latin typeface="Avenir Roman" panose="02000503020000020003"/>
            </a:endParaRPr>
          </a:p>
          <a:p>
            <a:pPr marL="285750" indent="-285750">
              <a:buFont typeface="Arial" panose="020B0604020202020204" pitchFamily="34" charset="0"/>
              <a:buChar char="•"/>
            </a:pPr>
            <a:r>
              <a:rPr lang="es-MX" sz="2000" dirty="0">
                <a:latin typeface="Avenir Roman" panose="02000503020000020003"/>
              </a:rPr>
              <a:t>Estas variables de comportamiento deben incluirse como parte de los programas que promueven estilos de vida saludable. </a:t>
            </a:r>
            <a:endParaRPr lang="en-US" sz="2000" dirty="0">
              <a:latin typeface="Avenir Roman" panose="02000503020000020003"/>
            </a:endParaRPr>
          </a:p>
        </p:txBody>
      </p:sp>
      <p:sp>
        <p:nvSpPr>
          <p:cNvPr id="5" name="Título 1">
            <a:extLst>
              <a:ext uri="{FF2B5EF4-FFF2-40B4-BE49-F238E27FC236}">
                <a16:creationId xmlns:a16="http://schemas.microsoft.com/office/drawing/2014/main" id="{0E67443F-03F4-4D3C-9281-B0637FC5FB7A}"/>
              </a:ext>
            </a:extLst>
          </p:cNvPr>
          <p:cNvSpPr txBox="1">
            <a:spLocks/>
          </p:cNvSpPr>
          <p:nvPr/>
        </p:nvSpPr>
        <p:spPr bwMode="auto">
          <a:xfrm>
            <a:off x="674306" y="555593"/>
            <a:ext cx="4320775" cy="479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defPPr>
              <a:defRPr lang="es-MX"/>
            </a:defPPr>
            <a:lvl1pPr>
              <a:lnSpc>
                <a:spcPct val="90000"/>
              </a:lnSpc>
              <a:defRPr sz="3600" b="1">
                <a:solidFill>
                  <a:srgbClr val="006DB6"/>
                </a:solidFill>
                <a:latin typeface="Avenir Black" panose="02000503020000020003" pitchFamily="2" charset="0"/>
              </a:defRPr>
            </a:lvl1pPr>
            <a:lvl2pPr eaLnBrk="1" hangingPunct="1">
              <a:lnSpc>
                <a:spcPct val="90000"/>
              </a:lnSpc>
              <a:defRPr sz="3600" b="1">
                <a:solidFill>
                  <a:srgbClr val="006DB6"/>
                </a:solidFill>
                <a:latin typeface="Avenir Black" charset="0"/>
              </a:defRPr>
            </a:lvl2pPr>
            <a:lvl3pPr eaLnBrk="1" hangingPunct="1">
              <a:lnSpc>
                <a:spcPct val="90000"/>
              </a:lnSpc>
              <a:defRPr sz="3600" b="1">
                <a:solidFill>
                  <a:srgbClr val="006DB6"/>
                </a:solidFill>
                <a:latin typeface="Avenir Black" charset="0"/>
              </a:defRPr>
            </a:lvl3pPr>
            <a:lvl4pPr eaLnBrk="1" hangingPunct="1">
              <a:lnSpc>
                <a:spcPct val="90000"/>
              </a:lnSpc>
              <a:defRPr sz="3600" b="1">
                <a:solidFill>
                  <a:srgbClr val="006DB6"/>
                </a:solidFill>
                <a:latin typeface="Avenir Black" charset="0"/>
              </a:defRPr>
            </a:lvl4pPr>
            <a:lvl5pPr eaLnBrk="1" hangingPunct="1">
              <a:lnSpc>
                <a:spcPct val="90000"/>
              </a:lnSpc>
              <a:defRPr sz="3600" b="1">
                <a:solidFill>
                  <a:srgbClr val="006DB6"/>
                </a:solidFill>
                <a:latin typeface="Avenir Black" charset="0"/>
              </a:defRPr>
            </a:lvl5pPr>
            <a:lvl6pPr marL="457200" fontAlgn="base">
              <a:lnSpc>
                <a:spcPct val="90000"/>
              </a:lnSpc>
              <a:spcBef>
                <a:spcPct val="0"/>
              </a:spcBef>
              <a:spcAft>
                <a:spcPct val="0"/>
              </a:spcAft>
              <a:defRPr sz="3600" b="1">
                <a:solidFill>
                  <a:srgbClr val="006DB6"/>
                </a:solidFill>
                <a:latin typeface="Avenir Black" charset="0"/>
              </a:defRPr>
            </a:lvl6pPr>
            <a:lvl7pPr marL="914400" fontAlgn="base">
              <a:lnSpc>
                <a:spcPct val="90000"/>
              </a:lnSpc>
              <a:spcBef>
                <a:spcPct val="0"/>
              </a:spcBef>
              <a:spcAft>
                <a:spcPct val="0"/>
              </a:spcAft>
              <a:defRPr sz="3600" b="1">
                <a:solidFill>
                  <a:srgbClr val="006DB6"/>
                </a:solidFill>
                <a:latin typeface="Avenir Black" charset="0"/>
              </a:defRPr>
            </a:lvl7pPr>
            <a:lvl8pPr marL="1371600" fontAlgn="base">
              <a:lnSpc>
                <a:spcPct val="90000"/>
              </a:lnSpc>
              <a:spcBef>
                <a:spcPct val="0"/>
              </a:spcBef>
              <a:spcAft>
                <a:spcPct val="0"/>
              </a:spcAft>
              <a:defRPr sz="3600" b="1">
                <a:solidFill>
                  <a:srgbClr val="006DB6"/>
                </a:solidFill>
                <a:latin typeface="Avenir Black" charset="0"/>
              </a:defRPr>
            </a:lvl8pPr>
            <a:lvl9pPr marL="1828800" fontAlgn="base">
              <a:lnSpc>
                <a:spcPct val="90000"/>
              </a:lnSpc>
              <a:spcBef>
                <a:spcPct val="0"/>
              </a:spcBef>
              <a:spcAft>
                <a:spcPct val="0"/>
              </a:spcAft>
              <a:defRPr sz="3600" b="1">
                <a:solidFill>
                  <a:srgbClr val="006DB6"/>
                </a:solidFill>
                <a:latin typeface="Avenir Black" charset="0"/>
              </a:defRPr>
            </a:lvl9pPr>
          </a:lstStyle>
          <a:p>
            <a:r>
              <a:rPr lang="es-MX" dirty="0"/>
              <a:t>Conclusión</a:t>
            </a:r>
            <a:endParaRPr lang="en-US" dirty="0"/>
          </a:p>
        </p:txBody>
      </p:sp>
      <p:pic>
        <p:nvPicPr>
          <p:cNvPr id="3" name="Imagen 2">
            <a:extLst>
              <a:ext uri="{FF2B5EF4-FFF2-40B4-BE49-F238E27FC236}">
                <a16:creationId xmlns:a16="http://schemas.microsoft.com/office/drawing/2014/main" id="{E03439DF-964A-A747-BE25-4629C809451F}"/>
              </a:ext>
            </a:extLst>
          </p:cNvPr>
          <p:cNvPicPr>
            <a:picLocks noChangeAspect="1"/>
          </p:cNvPicPr>
          <p:nvPr/>
        </p:nvPicPr>
        <p:blipFill rotWithShape="1">
          <a:blip r:embed="rId2"/>
          <a:srcRect l="16744" r="16287"/>
          <a:stretch/>
        </p:blipFill>
        <p:spPr>
          <a:xfrm>
            <a:off x="5810920" y="1772857"/>
            <a:ext cx="2995296" cy="2965545"/>
          </a:xfrm>
          <a:prstGeom prst="rect">
            <a:avLst/>
          </a:prstGeom>
        </p:spPr>
      </p:pic>
      <p:sp>
        <p:nvSpPr>
          <p:cNvPr id="7" name="Marcador de número de diapositiva 6">
            <a:extLst>
              <a:ext uri="{FF2B5EF4-FFF2-40B4-BE49-F238E27FC236}">
                <a16:creationId xmlns:a16="http://schemas.microsoft.com/office/drawing/2014/main" id="{9FA98F14-88FD-F14A-89C0-97482D1A46D4}"/>
              </a:ext>
            </a:extLst>
          </p:cNvPr>
          <p:cNvSpPr>
            <a:spLocks noGrp="1"/>
          </p:cNvSpPr>
          <p:nvPr>
            <p:ph type="sldNum" sz="quarter" idx="12"/>
          </p:nvPr>
        </p:nvSpPr>
        <p:spPr/>
        <p:txBody>
          <a:bodyPr/>
          <a:lstStyle/>
          <a:p>
            <a:pPr>
              <a:defRPr/>
            </a:pPr>
            <a:fld id="{70B9BB5B-83A2-3C41-B4E1-89829069F83C}" type="slidenum">
              <a:rPr lang="es-MX" smtClean="0"/>
              <a:pPr>
                <a:defRPr/>
              </a:pPr>
              <a:t>24</a:t>
            </a:fld>
            <a:endParaRPr lang="es-MX"/>
          </a:p>
        </p:txBody>
      </p:sp>
    </p:spTree>
    <p:extLst>
      <p:ext uri="{BB962C8B-B14F-4D97-AF65-F5344CB8AC3E}">
        <p14:creationId xmlns:p14="http://schemas.microsoft.com/office/powerpoint/2010/main" val="742176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3B61F28E-F367-704E-84CE-5A37067CA984}"/>
              </a:ext>
            </a:extLst>
          </p:cNvPr>
          <p:cNvPicPr>
            <a:picLocks noChangeAspect="1"/>
          </p:cNvPicPr>
          <p:nvPr/>
        </p:nvPicPr>
        <p:blipFill>
          <a:blip r:embed="rId2"/>
          <a:stretch>
            <a:fillRect/>
          </a:stretch>
        </p:blipFill>
        <p:spPr>
          <a:xfrm>
            <a:off x="0" y="1404307"/>
            <a:ext cx="4533965" cy="3209436"/>
          </a:xfrm>
          <a:prstGeom prst="rect">
            <a:avLst/>
          </a:prstGeom>
        </p:spPr>
      </p:pic>
      <p:sp>
        <p:nvSpPr>
          <p:cNvPr id="4" name="CuadroTexto 3">
            <a:extLst>
              <a:ext uri="{FF2B5EF4-FFF2-40B4-BE49-F238E27FC236}">
                <a16:creationId xmlns:a16="http://schemas.microsoft.com/office/drawing/2014/main" id="{E85B7654-ED46-455D-BBB3-4331651CBFDE}"/>
              </a:ext>
            </a:extLst>
          </p:cNvPr>
          <p:cNvSpPr txBox="1"/>
          <p:nvPr/>
        </p:nvSpPr>
        <p:spPr>
          <a:xfrm>
            <a:off x="3629025" y="1566755"/>
            <a:ext cx="5372099" cy="2677656"/>
          </a:xfrm>
          <a:prstGeom prst="rect">
            <a:avLst/>
          </a:prstGeom>
          <a:noFill/>
        </p:spPr>
        <p:txBody>
          <a:bodyPr wrap="square">
            <a:spAutoFit/>
          </a:bodyPr>
          <a:lstStyle/>
          <a:p>
            <a:pPr marL="285750" indent="-285750" algn="just">
              <a:buFont typeface="Arial" panose="020B0604020202020204" pitchFamily="34" charset="0"/>
              <a:buChar char="•"/>
            </a:pPr>
            <a:r>
              <a:rPr lang="es-MX" sz="2400" dirty="0">
                <a:latin typeface="Avenir Roman" panose="02000503020000020003"/>
              </a:rPr>
              <a:t>Participantes.</a:t>
            </a:r>
          </a:p>
          <a:p>
            <a:pPr marL="285750" indent="-285750" algn="just">
              <a:buFont typeface="Arial" panose="020B0604020202020204" pitchFamily="34" charset="0"/>
              <a:buChar char="•"/>
            </a:pPr>
            <a:endParaRPr lang="es-MX" sz="2400" dirty="0">
              <a:latin typeface="Avenir Roman" panose="02000503020000020003"/>
            </a:endParaRPr>
          </a:p>
          <a:p>
            <a:pPr marL="285750" indent="-285750" algn="just">
              <a:buFont typeface="Arial" panose="020B0604020202020204" pitchFamily="34" charset="0"/>
              <a:buChar char="•"/>
            </a:pPr>
            <a:r>
              <a:rPr lang="es-MX" sz="2400" dirty="0">
                <a:latin typeface="Avenir Roman" panose="02000503020000020003"/>
              </a:rPr>
              <a:t>Instituto Tecnológico de Sonora</a:t>
            </a:r>
          </a:p>
          <a:p>
            <a:pPr marL="285750" indent="-285750" algn="just">
              <a:buFont typeface="Arial" panose="020B0604020202020204" pitchFamily="34" charset="0"/>
              <a:buChar char="•"/>
            </a:pPr>
            <a:endParaRPr lang="es-MX" sz="2400" dirty="0">
              <a:latin typeface="Avenir Roman" panose="02000503020000020003"/>
            </a:endParaRPr>
          </a:p>
          <a:p>
            <a:pPr marL="285750" indent="-285750" algn="just">
              <a:buFont typeface="Arial" panose="020B0604020202020204" pitchFamily="34" charset="0"/>
              <a:buChar char="•"/>
            </a:pPr>
            <a:r>
              <a:rPr lang="es-MX" sz="2400" dirty="0">
                <a:latin typeface="Avenir Roman" panose="02000503020000020003"/>
              </a:rPr>
              <a:t>CONAHCYT</a:t>
            </a:r>
          </a:p>
          <a:p>
            <a:pPr marL="285750" indent="-285750" algn="just">
              <a:buFont typeface="Arial" panose="020B0604020202020204" pitchFamily="34" charset="0"/>
              <a:buChar char="•"/>
            </a:pPr>
            <a:endParaRPr lang="es-MX" sz="2400" dirty="0">
              <a:latin typeface="Avenir Roman" panose="02000503020000020003"/>
            </a:endParaRPr>
          </a:p>
          <a:p>
            <a:pPr marL="285750" indent="-285750" algn="just">
              <a:buFont typeface="Arial" panose="020B0604020202020204" pitchFamily="34" charset="0"/>
              <a:buChar char="•"/>
            </a:pPr>
            <a:r>
              <a:rPr lang="es-MX" sz="2400" dirty="0">
                <a:latin typeface="Avenir Roman" panose="02000503020000020003"/>
              </a:rPr>
              <a:t>Coautores del estudio. </a:t>
            </a:r>
            <a:endParaRPr lang="en-US" sz="2400" dirty="0">
              <a:latin typeface="Avenir Roman" panose="02000503020000020003"/>
            </a:endParaRPr>
          </a:p>
        </p:txBody>
      </p:sp>
      <p:sp>
        <p:nvSpPr>
          <p:cNvPr id="7" name="Marcador de número de diapositiva 6">
            <a:extLst>
              <a:ext uri="{FF2B5EF4-FFF2-40B4-BE49-F238E27FC236}">
                <a16:creationId xmlns:a16="http://schemas.microsoft.com/office/drawing/2014/main" id="{2CB31840-98AD-2C42-809B-13F38A1BA791}"/>
              </a:ext>
            </a:extLst>
          </p:cNvPr>
          <p:cNvSpPr>
            <a:spLocks noGrp="1"/>
          </p:cNvSpPr>
          <p:nvPr>
            <p:ph type="sldNum" sz="quarter" idx="12"/>
          </p:nvPr>
        </p:nvSpPr>
        <p:spPr/>
        <p:txBody>
          <a:bodyPr/>
          <a:lstStyle/>
          <a:p>
            <a:pPr>
              <a:defRPr/>
            </a:pPr>
            <a:fld id="{70B9BB5B-83A2-3C41-B4E1-89829069F83C}" type="slidenum">
              <a:rPr lang="es-MX" smtClean="0"/>
              <a:pPr>
                <a:defRPr/>
              </a:pPr>
              <a:t>25</a:t>
            </a:fld>
            <a:endParaRPr lang="es-MX"/>
          </a:p>
        </p:txBody>
      </p:sp>
    </p:spTree>
    <p:extLst>
      <p:ext uri="{BB962C8B-B14F-4D97-AF65-F5344CB8AC3E}">
        <p14:creationId xmlns:p14="http://schemas.microsoft.com/office/powerpoint/2010/main" val="39234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716B44F-5DE9-4E2C-950C-F8038F366D8F}"/>
              </a:ext>
            </a:extLst>
          </p:cNvPr>
          <p:cNvSpPr>
            <a:spLocks noGrp="1"/>
          </p:cNvSpPr>
          <p:nvPr>
            <p:ph idx="1"/>
          </p:nvPr>
        </p:nvSpPr>
        <p:spPr>
          <a:xfrm>
            <a:off x="577850" y="416019"/>
            <a:ext cx="8137525" cy="4270375"/>
          </a:xfrm>
        </p:spPr>
        <p:txBody>
          <a:bodyPr/>
          <a:lstStyle/>
          <a:p>
            <a:pPr marL="0" indent="0">
              <a:buNone/>
            </a:pPr>
            <a:r>
              <a:rPr lang="es-MX" dirty="0"/>
              <a:t>En México de la población de 12 a 19 años, el 38.5% tiene sobrepeso u obesidad.</a:t>
            </a:r>
          </a:p>
          <a:p>
            <a:pPr marL="0" indent="0">
              <a:buNone/>
            </a:pPr>
            <a:endParaRPr lang="es-MX" dirty="0"/>
          </a:p>
          <a:p>
            <a:pPr marL="0" indent="0">
              <a:buNone/>
            </a:pPr>
            <a:r>
              <a:rPr lang="es-MX" dirty="0"/>
              <a:t>La obesidad es un factor de riesgo de:</a:t>
            </a:r>
          </a:p>
          <a:p>
            <a:pPr marL="496888" indent="-223838"/>
            <a:r>
              <a:rPr lang="es-MX" dirty="0"/>
              <a:t>Hipertensión</a:t>
            </a:r>
          </a:p>
          <a:p>
            <a:pPr marL="496888" indent="-223838"/>
            <a:r>
              <a:rPr lang="es-MX" dirty="0"/>
              <a:t>Resistencia a la insulina </a:t>
            </a:r>
          </a:p>
          <a:p>
            <a:pPr marL="496888" indent="-223838"/>
            <a:r>
              <a:rPr lang="es-MX" dirty="0"/>
              <a:t>Diabetes tipo 2</a:t>
            </a:r>
            <a:endParaRPr lang="en-US" dirty="0"/>
          </a:p>
        </p:txBody>
      </p:sp>
      <p:pic>
        <p:nvPicPr>
          <p:cNvPr id="2050" name="Picture 2" descr="Pocos comen bien, muchos con diabetes y sobrepeso - Diario de Xalapa |  Noticias Locales, Policiacas, sobre México, Veracruz, y el Mundo">
            <a:extLst>
              <a:ext uri="{FF2B5EF4-FFF2-40B4-BE49-F238E27FC236}">
                <a16:creationId xmlns:a16="http://schemas.microsoft.com/office/drawing/2014/main" id="{44D6F6CA-1341-4D58-9FE2-CD7731B92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6279" y="3990388"/>
            <a:ext cx="2705100" cy="1685925"/>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FFEA7C0D-C6A3-4F73-A53A-1843EE82247B}"/>
              </a:ext>
            </a:extLst>
          </p:cNvPr>
          <p:cNvSpPr/>
          <p:nvPr/>
        </p:nvSpPr>
        <p:spPr>
          <a:xfrm>
            <a:off x="2616442" y="6167613"/>
            <a:ext cx="5115618" cy="307777"/>
          </a:xfrm>
          <a:prstGeom prst="rect">
            <a:avLst/>
          </a:prstGeom>
        </p:spPr>
        <p:txBody>
          <a:bodyPr wrap="square">
            <a:spAutoFit/>
          </a:bodyPr>
          <a:lstStyle/>
          <a:p>
            <a:r>
              <a:rPr lang="es-MX" sz="1400" b="1" dirty="0">
                <a:solidFill>
                  <a:schemeClr val="bg1"/>
                </a:solidFill>
                <a:latin typeface="Times New Roman" panose="02020603050405020304" pitchFamily="18" charset="0"/>
                <a:ea typeface="Calibri" panose="020F0502020204030204" pitchFamily="34" charset="0"/>
              </a:rPr>
              <a:t>OMS, 2017., </a:t>
            </a:r>
            <a:r>
              <a:rPr lang="es-MX" sz="1400" b="1" dirty="0" err="1">
                <a:solidFill>
                  <a:schemeClr val="bg1"/>
                </a:solidFill>
                <a:latin typeface="Times New Roman" panose="02020603050405020304" pitchFamily="18" charset="0"/>
                <a:ea typeface="Calibri" panose="020F0502020204030204" pitchFamily="34" charset="0"/>
              </a:rPr>
              <a:t>Samah</a:t>
            </a:r>
            <a:r>
              <a:rPr lang="es-MX" sz="1400" b="1" dirty="0">
                <a:solidFill>
                  <a:schemeClr val="bg1"/>
                </a:solidFill>
                <a:latin typeface="Times New Roman" panose="02020603050405020304" pitchFamily="18" charset="0"/>
                <a:ea typeface="Calibri" panose="020F0502020204030204" pitchFamily="34" charset="0"/>
              </a:rPr>
              <a:t>-Levy et al., 2019., Kim et al., 2011.  </a:t>
            </a:r>
            <a:endParaRPr lang="es-MX" sz="2000" b="1" dirty="0">
              <a:solidFill>
                <a:schemeClr val="bg1"/>
              </a:solidFill>
            </a:endParaRPr>
          </a:p>
        </p:txBody>
      </p:sp>
      <p:sp>
        <p:nvSpPr>
          <p:cNvPr id="6" name="Marcador de número de diapositiva 5">
            <a:extLst>
              <a:ext uri="{FF2B5EF4-FFF2-40B4-BE49-F238E27FC236}">
                <a16:creationId xmlns:a16="http://schemas.microsoft.com/office/drawing/2014/main" id="{DDE42E4A-27D5-F641-B14A-662102E7982B}"/>
              </a:ext>
            </a:extLst>
          </p:cNvPr>
          <p:cNvSpPr>
            <a:spLocks noGrp="1"/>
          </p:cNvSpPr>
          <p:nvPr>
            <p:ph type="sldNum" sz="quarter" idx="12"/>
          </p:nvPr>
        </p:nvSpPr>
        <p:spPr/>
        <p:txBody>
          <a:bodyPr/>
          <a:lstStyle/>
          <a:p>
            <a:pPr>
              <a:defRPr/>
            </a:pPr>
            <a:fld id="{70B9BB5B-83A2-3C41-B4E1-89829069F83C}" type="slidenum">
              <a:rPr lang="es-MX" smtClean="0"/>
              <a:pPr>
                <a:defRPr/>
              </a:pPr>
              <a:t>3</a:t>
            </a:fld>
            <a:endParaRPr lang="es-MX"/>
          </a:p>
        </p:txBody>
      </p:sp>
    </p:spTree>
    <p:extLst>
      <p:ext uri="{BB962C8B-B14F-4D97-AF65-F5344CB8AC3E}">
        <p14:creationId xmlns:p14="http://schemas.microsoft.com/office/powerpoint/2010/main" val="413503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4179" y="604187"/>
            <a:ext cx="2698750" cy="498475"/>
          </a:xfrm>
          <a:noFill/>
          <a:ln>
            <a:noFill/>
          </a:ln>
        </p:spPr>
        <p:txBody>
          <a:bodyPr vert="horz" wrap="square" lIns="91440" tIns="45720" rIns="91440" bIns="45720" numCol="1" anchor="ctr" anchorCtr="0" compatLnSpc="1">
            <a:prstTxWarp prst="textNoShape">
              <a:avLst/>
            </a:prstTxWarp>
          </a:bodyPr>
          <a:lstStyle/>
          <a:p>
            <a:r>
              <a:rPr lang="es-MX" dirty="0"/>
              <a:t>Hipótesis</a:t>
            </a:r>
          </a:p>
        </p:txBody>
      </p:sp>
      <p:sp>
        <p:nvSpPr>
          <p:cNvPr id="6" name="CuadroTexto 5">
            <a:extLst>
              <a:ext uri="{FF2B5EF4-FFF2-40B4-BE49-F238E27FC236}">
                <a16:creationId xmlns:a16="http://schemas.microsoft.com/office/drawing/2014/main" id="{B2840A60-9ED1-42C7-82FB-BF1D4673FEBB}"/>
              </a:ext>
            </a:extLst>
          </p:cNvPr>
          <p:cNvSpPr txBox="1"/>
          <p:nvPr/>
        </p:nvSpPr>
        <p:spPr>
          <a:xfrm>
            <a:off x="688068" y="1425498"/>
            <a:ext cx="7684407" cy="3108543"/>
          </a:xfrm>
          <a:prstGeom prst="rect">
            <a:avLst/>
          </a:prstGeom>
          <a:noFill/>
          <a:ln>
            <a:noFill/>
          </a:ln>
        </p:spPr>
        <p:txBody>
          <a:bodyPr wrap="square" rtlCol="0">
            <a:spAutoFit/>
          </a:bodyPr>
          <a:lstStyle/>
          <a:p>
            <a:pPr>
              <a:lnSpc>
                <a:spcPct val="150000"/>
              </a:lnSpc>
            </a:pPr>
            <a:r>
              <a:rPr lang="es-MX" sz="2400" dirty="0">
                <a:latin typeface="Avenir Roman" panose="02000503020000020003"/>
                <a:cs typeface="Arial" panose="020B0604020202020204" pitchFamily="34" charset="0"/>
              </a:rPr>
              <a:t>Existe una asociación significativa entre el porcentaje de grasa corporal (variable dependiente, Y) y componentes d</a:t>
            </a:r>
            <a:r>
              <a:rPr lang="es-MX" sz="2400" dirty="0">
                <a:latin typeface="Avenir Roman" panose="02000503020000020003"/>
              </a:rPr>
              <a:t>el estilo de vida como la dieta y la actividad física (variables independientes: X1, X2, X3….) en adolescentes mexicanos.</a:t>
            </a:r>
            <a:endParaRPr lang="es-MX" sz="2400" dirty="0">
              <a:latin typeface="Avenir Roman" panose="02000503020000020003"/>
              <a:cs typeface="Arial" panose="020B0604020202020204" pitchFamily="34" charset="0"/>
            </a:endParaRPr>
          </a:p>
          <a:p>
            <a:endParaRPr lang="es-MX" sz="1600" dirty="0">
              <a:latin typeface="Avenir Roman" panose="02000503020000020003"/>
              <a:cs typeface="Arial" panose="020B0604020202020204" pitchFamily="34" charset="0"/>
            </a:endParaRPr>
          </a:p>
        </p:txBody>
      </p:sp>
      <p:sp>
        <p:nvSpPr>
          <p:cNvPr id="4" name="Marcador de número de diapositiva 3">
            <a:extLst>
              <a:ext uri="{FF2B5EF4-FFF2-40B4-BE49-F238E27FC236}">
                <a16:creationId xmlns:a16="http://schemas.microsoft.com/office/drawing/2014/main" id="{46A5BAB6-E85F-774A-A37A-B631A27896B6}"/>
              </a:ext>
            </a:extLst>
          </p:cNvPr>
          <p:cNvSpPr>
            <a:spLocks noGrp="1"/>
          </p:cNvSpPr>
          <p:nvPr>
            <p:ph type="sldNum" sz="quarter" idx="12"/>
          </p:nvPr>
        </p:nvSpPr>
        <p:spPr/>
        <p:txBody>
          <a:bodyPr/>
          <a:lstStyle/>
          <a:p>
            <a:pPr>
              <a:defRPr/>
            </a:pPr>
            <a:fld id="{70B9BB5B-83A2-3C41-B4E1-89829069F83C}" type="slidenum">
              <a:rPr lang="es-MX" smtClean="0"/>
              <a:pPr>
                <a:defRPr/>
              </a:pPr>
              <a:t>4</a:t>
            </a:fld>
            <a:endParaRPr lang="es-MX"/>
          </a:p>
        </p:txBody>
      </p:sp>
    </p:spTree>
    <p:extLst>
      <p:ext uri="{BB962C8B-B14F-4D97-AF65-F5344CB8AC3E}">
        <p14:creationId xmlns:p14="http://schemas.microsoft.com/office/powerpoint/2010/main" val="202448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AB0720-4AE1-481A-A723-E054B83C9F31}"/>
              </a:ext>
            </a:extLst>
          </p:cNvPr>
          <p:cNvSpPr>
            <a:spLocks noGrp="1"/>
          </p:cNvSpPr>
          <p:nvPr>
            <p:ph type="title"/>
          </p:nvPr>
        </p:nvSpPr>
        <p:spPr>
          <a:xfrm>
            <a:off x="252555" y="370148"/>
            <a:ext cx="8597900" cy="640790"/>
          </a:xfrm>
        </p:spPr>
        <p:txBody>
          <a:bodyPr/>
          <a:lstStyle/>
          <a:p>
            <a:r>
              <a:rPr lang="es-MX" dirty="0"/>
              <a:t>Metodología </a:t>
            </a:r>
            <a:endParaRPr lang="en-US" dirty="0"/>
          </a:p>
        </p:txBody>
      </p:sp>
      <p:sp>
        <p:nvSpPr>
          <p:cNvPr id="3" name="Marcador de contenido 2">
            <a:extLst>
              <a:ext uri="{FF2B5EF4-FFF2-40B4-BE49-F238E27FC236}">
                <a16:creationId xmlns:a16="http://schemas.microsoft.com/office/drawing/2014/main" id="{E36EEC74-180D-4871-89F0-87656592DE9F}"/>
              </a:ext>
            </a:extLst>
          </p:cNvPr>
          <p:cNvSpPr>
            <a:spLocks noGrp="1"/>
          </p:cNvSpPr>
          <p:nvPr>
            <p:ph idx="1"/>
          </p:nvPr>
        </p:nvSpPr>
        <p:spPr>
          <a:xfrm>
            <a:off x="530510" y="1459818"/>
            <a:ext cx="8041990" cy="4002808"/>
          </a:xfrm>
        </p:spPr>
        <p:txBody>
          <a:bodyPr/>
          <a:lstStyle/>
          <a:p>
            <a:r>
              <a:rPr lang="es-MX" dirty="0"/>
              <a:t>Diseño del estudio: transversal</a:t>
            </a:r>
          </a:p>
          <a:p>
            <a:r>
              <a:rPr lang="es-MX" dirty="0"/>
              <a:t>Agosto-diciembre de 2018 en el Instituto Tecnológico de Sonora (ITSON), Cd. Obregón, Sonora, México. </a:t>
            </a:r>
          </a:p>
          <a:p>
            <a:r>
              <a:rPr lang="es-MX" dirty="0"/>
              <a:t>Recolección de datos y mediciones en el Laboratorio de Nutrición Preventiva y Alimentación Saludable. </a:t>
            </a:r>
          </a:p>
          <a:p>
            <a:r>
              <a:rPr lang="es-MX" dirty="0"/>
              <a:t>Aprobación por el Comité de Ética en Investigación del ITSON.</a:t>
            </a:r>
          </a:p>
        </p:txBody>
      </p:sp>
      <p:sp>
        <p:nvSpPr>
          <p:cNvPr id="6" name="Marcador de número de diapositiva 5">
            <a:extLst>
              <a:ext uri="{FF2B5EF4-FFF2-40B4-BE49-F238E27FC236}">
                <a16:creationId xmlns:a16="http://schemas.microsoft.com/office/drawing/2014/main" id="{4AF3C53F-0620-F341-827E-73B80410A5EC}"/>
              </a:ext>
            </a:extLst>
          </p:cNvPr>
          <p:cNvSpPr>
            <a:spLocks noGrp="1"/>
          </p:cNvSpPr>
          <p:nvPr>
            <p:ph type="sldNum" sz="quarter" idx="12"/>
          </p:nvPr>
        </p:nvSpPr>
        <p:spPr/>
        <p:txBody>
          <a:bodyPr/>
          <a:lstStyle/>
          <a:p>
            <a:pPr>
              <a:defRPr/>
            </a:pPr>
            <a:fld id="{70B9BB5B-83A2-3C41-B4E1-89829069F83C}" type="slidenum">
              <a:rPr lang="es-MX" smtClean="0"/>
              <a:pPr>
                <a:defRPr/>
              </a:pPr>
              <a:t>5</a:t>
            </a:fld>
            <a:endParaRPr lang="es-MX"/>
          </a:p>
        </p:txBody>
      </p:sp>
    </p:spTree>
    <p:extLst>
      <p:ext uri="{BB962C8B-B14F-4D97-AF65-F5344CB8AC3E}">
        <p14:creationId xmlns:p14="http://schemas.microsoft.com/office/powerpoint/2010/main" val="35967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2B77D82-F76B-419E-8C44-C0FDD7B6C930}"/>
              </a:ext>
            </a:extLst>
          </p:cNvPr>
          <p:cNvSpPr>
            <a:spLocks noGrp="1"/>
          </p:cNvSpPr>
          <p:nvPr>
            <p:ph idx="1"/>
          </p:nvPr>
        </p:nvSpPr>
        <p:spPr>
          <a:xfrm>
            <a:off x="520937" y="1112947"/>
            <a:ext cx="8214850" cy="4802078"/>
          </a:xfrm>
        </p:spPr>
        <p:txBody>
          <a:bodyPr/>
          <a:lstStyle/>
          <a:p>
            <a:pPr marL="0" indent="0">
              <a:buNone/>
            </a:pPr>
            <a:r>
              <a:rPr lang="es-MX" sz="2300" b="1" dirty="0">
                <a:solidFill>
                  <a:srgbClr val="FF0000"/>
                </a:solidFill>
              </a:rPr>
              <a:t>Criterios de inclusión:</a:t>
            </a:r>
          </a:p>
          <a:p>
            <a:pPr marL="0" indent="0">
              <a:buNone/>
            </a:pPr>
            <a:r>
              <a:rPr lang="es-MX" sz="2300" dirty="0"/>
              <a:t>* Estudiantes de primer año menores de 20 años. </a:t>
            </a:r>
          </a:p>
          <a:p>
            <a:pPr marL="0" indent="0">
              <a:buNone/>
            </a:pPr>
            <a:endParaRPr lang="es-MX" sz="2300" dirty="0"/>
          </a:p>
          <a:p>
            <a:pPr marL="0" indent="0">
              <a:buNone/>
            </a:pPr>
            <a:r>
              <a:rPr lang="es-MX" sz="2300" b="1" dirty="0">
                <a:solidFill>
                  <a:srgbClr val="FF0000"/>
                </a:solidFill>
              </a:rPr>
              <a:t>Criterios de exclusión:</a:t>
            </a:r>
          </a:p>
          <a:p>
            <a:pPr marL="225425" indent="-225425">
              <a:buNone/>
            </a:pPr>
            <a:r>
              <a:rPr lang="es-MX" sz="2300" dirty="0"/>
              <a:t>* Tener una enfermedad cardiometabólica prediagnosticada</a:t>
            </a:r>
          </a:p>
          <a:p>
            <a:pPr marL="225425" indent="-225425">
              <a:buNone/>
            </a:pPr>
            <a:r>
              <a:rPr lang="es-MX" sz="2300" dirty="0"/>
              <a:t>* Tomar medicamentos</a:t>
            </a:r>
          </a:p>
          <a:p>
            <a:pPr marL="225425" indent="-225425">
              <a:buNone/>
            </a:pPr>
            <a:r>
              <a:rPr lang="es-MX" sz="2300" dirty="0"/>
              <a:t>* Estar embarazada o amamantando</a:t>
            </a:r>
          </a:p>
          <a:p>
            <a:pPr marL="225425" indent="-225425">
              <a:buNone/>
            </a:pPr>
            <a:r>
              <a:rPr lang="es-MX" sz="2300" dirty="0"/>
              <a:t>* Tener una enfermedad mental que afectara su capacidad para participar.</a:t>
            </a:r>
            <a:endParaRPr lang="en-US" sz="2300" dirty="0"/>
          </a:p>
        </p:txBody>
      </p:sp>
      <p:sp>
        <p:nvSpPr>
          <p:cNvPr id="2" name="Rectángulo 1">
            <a:extLst>
              <a:ext uri="{FF2B5EF4-FFF2-40B4-BE49-F238E27FC236}">
                <a16:creationId xmlns:a16="http://schemas.microsoft.com/office/drawing/2014/main" id="{57332D83-6CC4-7D47-8B5F-C197CB518297}"/>
              </a:ext>
            </a:extLst>
          </p:cNvPr>
          <p:cNvSpPr/>
          <p:nvPr/>
        </p:nvSpPr>
        <p:spPr>
          <a:xfrm>
            <a:off x="406637" y="422438"/>
            <a:ext cx="5908990" cy="604781"/>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Población de estudio</a:t>
            </a:r>
          </a:p>
        </p:txBody>
      </p:sp>
      <p:sp>
        <p:nvSpPr>
          <p:cNvPr id="6" name="Marcador de número de diapositiva 5">
            <a:extLst>
              <a:ext uri="{FF2B5EF4-FFF2-40B4-BE49-F238E27FC236}">
                <a16:creationId xmlns:a16="http://schemas.microsoft.com/office/drawing/2014/main" id="{694F7659-FC1E-7A48-8CBA-8B07C749DCF9}"/>
              </a:ext>
            </a:extLst>
          </p:cNvPr>
          <p:cNvSpPr>
            <a:spLocks noGrp="1"/>
          </p:cNvSpPr>
          <p:nvPr>
            <p:ph type="sldNum" sz="quarter" idx="12"/>
          </p:nvPr>
        </p:nvSpPr>
        <p:spPr/>
        <p:txBody>
          <a:bodyPr/>
          <a:lstStyle/>
          <a:p>
            <a:pPr>
              <a:defRPr/>
            </a:pPr>
            <a:fld id="{70B9BB5B-83A2-3C41-B4E1-89829069F83C}" type="slidenum">
              <a:rPr lang="es-MX" smtClean="0"/>
              <a:pPr>
                <a:defRPr/>
              </a:pPr>
              <a:t>6</a:t>
            </a:fld>
            <a:endParaRPr lang="es-MX"/>
          </a:p>
        </p:txBody>
      </p:sp>
    </p:spTree>
    <p:extLst>
      <p:ext uri="{BB962C8B-B14F-4D97-AF65-F5344CB8AC3E}">
        <p14:creationId xmlns:p14="http://schemas.microsoft.com/office/powerpoint/2010/main" val="363096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B6D2BD-019E-46E8-A257-80088DAC612C}"/>
              </a:ext>
            </a:extLst>
          </p:cNvPr>
          <p:cNvSpPr>
            <a:spLocks noGrp="1"/>
          </p:cNvSpPr>
          <p:nvPr>
            <p:ph type="title"/>
          </p:nvPr>
        </p:nvSpPr>
        <p:spPr>
          <a:xfrm>
            <a:off x="473354" y="336946"/>
            <a:ext cx="7712283" cy="1061377"/>
          </a:xfrm>
          <a:noFill/>
          <a:ln>
            <a:noFill/>
          </a:ln>
        </p:spPr>
        <p:txBody>
          <a:bodyPr vert="horz" wrap="square" lIns="91440" tIns="45720" rIns="91440" bIns="45720" numCol="1" anchor="ctr" anchorCtr="0" compatLnSpc="1">
            <a:prstTxWarp prst="textNoShape">
              <a:avLst/>
            </a:prstTxWarp>
          </a:bodyPr>
          <a:lstStyle/>
          <a:p>
            <a:r>
              <a:rPr lang="es-MX" sz="3200" dirty="0"/>
              <a:t>Mediciones antropométricas y de presión arterial</a:t>
            </a:r>
            <a:endParaRPr lang="en-US" sz="3200" dirty="0"/>
          </a:p>
        </p:txBody>
      </p:sp>
      <p:sp>
        <p:nvSpPr>
          <p:cNvPr id="22" name="CuadroTexto 21">
            <a:extLst>
              <a:ext uri="{FF2B5EF4-FFF2-40B4-BE49-F238E27FC236}">
                <a16:creationId xmlns:a16="http://schemas.microsoft.com/office/drawing/2014/main" id="{7A937D9A-1ECA-4AAE-B377-CD2D9421B99E}"/>
              </a:ext>
            </a:extLst>
          </p:cNvPr>
          <p:cNvSpPr txBox="1"/>
          <p:nvPr/>
        </p:nvSpPr>
        <p:spPr>
          <a:xfrm>
            <a:off x="953406" y="1897013"/>
            <a:ext cx="5118782" cy="1477328"/>
          </a:xfrm>
          <a:prstGeom prst="rect">
            <a:avLst/>
          </a:prstGeom>
          <a:noFill/>
          <a:ln>
            <a:solidFill>
              <a:schemeClr val="accent1"/>
            </a:solidFill>
          </a:ln>
        </p:spPr>
        <p:txBody>
          <a:bodyPr wrap="square" rtlCol="0">
            <a:spAutoFit/>
          </a:bodyPr>
          <a:lstStyle/>
          <a:p>
            <a:pPr algn="ctr"/>
            <a:r>
              <a:rPr lang="es-MX" b="1" dirty="0">
                <a:solidFill>
                  <a:srgbClr val="FF0000"/>
                </a:solidFill>
                <a:latin typeface="Avenir Roman" panose="02000503020000020003"/>
              </a:rPr>
              <a:t>Antropometría</a:t>
            </a:r>
          </a:p>
          <a:p>
            <a:pPr marL="285750" indent="-285750">
              <a:buFont typeface="Arial" panose="020B0604020202020204" pitchFamily="34" charset="0"/>
              <a:buChar char="•"/>
            </a:pPr>
            <a:r>
              <a:rPr lang="es-MX" dirty="0">
                <a:latin typeface="Avenir Roman" panose="02000503020000020003"/>
              </a:rPr>
              <a:t>Peso corporal (kg)</a:t>
            </a:r>
          </a:p>
          <a:p>
            <a:pPr marL="285750" indent="-285750">
              <a:buFont typeface="Arial" panose="020B0604020202020204" pitchFamily="34" charset="0"/>
              <a:buChar char="•"/>
            </a:pPr>
            <a:r>
              <a:rPr lang="es-MX" dirty="0">
                <a:latin typeface="Avenir Roman" panose="02000503020000020003"/>
              </a:rPr>
              <a:t>Grasa corporal (%)</a:t>
            </a:r>
          </a:p>
          <a:p>
            <a:pPr marL="285750" indent="-285750">
              <a:buFont typeface="Arial" panose="020B0604020202020204" pitchFamily="34" charset="0"/>
              <a:buChar char="•"/>
            </a:pPr>
            <a:r>
              <a:rPr lang="es-MX" dirty="0">
                <a:latin typeface="Avenir Roman" panose="02000503020000020003"/>
              </a:rPr>
              <a:t>Estatura (m)</a:t>
            </a:r>
          </a:p>
          <a:p>
            <a:pPr marL="285750" indent="-285750">
              <a:buFont typeface="Arial" panose="020B0604020202020204" pitchFamily="34" charset="0"/>
              <a:buChar char="•"/>
            </a:pPr>
            <a:r>
              <a:rPr lang="es-MX" dirty="0">
                <a:latin typeface="Avenir Roman" panose="02000503020000020003"/>
              </a:rPr>
              <a:t>Circunferencia de cintura (cm).</a:t>
            </a:r>
          </a:p>
        </p:txBody>
      </p:sp>
      <p:pic>
        <p:nvPicPr>
          <p:cNvPr id="2054" name="Picture 6" descr="⊛ 24 Mejores productos para BASCULAS BIOIMPEDANCIA | (Enero 2022) |  【Actualizado】">
            <a:extLst>
              <a:ext uri="{FF2B5EF4-FFF2-40B4-BE49-F238E27FC236}">
                <a16:creationId xmlns:a16="http://schemas.microsoft.com/office/drawing/2014/main" id="{9833ABD2-12B4-4C3B-8478-F8FC0D7B2B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0099" y="1783516"/>
            <a:ext cx="958537" cy="70880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Estadímetro Portátil Seca 213 | MEQ">
            <a:extLst>
              <a:ext uri="{FF2B5EF4-FFF2-40B4-BE49-F238E27FC236}">
                <a16:creationId xmlns:a16="http://schemas.microsoft.com/office/drawing/2014/main" id="{9929ADBF-EC21-4CDD-AC2B-E1208E8427B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069" r="41034"/>
          <a:stretch/>
        </p:blipFill>
        <p:spPr bwMode="auto">
          <a:xfrm>
            <a:off x="7920380" y="1886635"/>
            <a:ext cx="530515" cy="118345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SALUD Y SUPERACIÓN: Cintas antropométricas marca seca 203 precio seca 212,  206, 201. Perú.">
            <a:extLst>
              <a:ext uri="{FF2B5EF4-FFF2-40B4-BE49-F238E27FC236}">
                <a16:creationId xmlns:a16="http://schemas.microsoft.com/office/drawing/2014/main" id="{D387499B-C059-414A-A7FE-432F39E3413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9905" b="17327"/>
          <a:stretch/>
        </p:blipFill>
        <p:spPr bwMode="auto">
          <a:xfrm>
            <a:off x="6552435" y="2635677"/>
            <a:ext cx="1129233" cy="708803"/>
          </a:xfrm>
          <a:prstGeom prst="rect">
            <a:avLst/>
          </a:prstGeom>
          <a:noFill/>
          <a:extLst>
            <a:ext uri="{909E8E84-426E-40DD-AFC4-6F175D3DCCD1}">
              <a14:hiddenFill xmlns:a14="http://schemas.microsoft.com/office/drawing/2010/main">
                <a:solidFill>
                  <a:srgbClr val="FFFFFF"/>
                </a:solidFill>
              </a14:hiddenFill>
            </a:ext>
          </a:extLst>
        </p:spPr>
      </p:pic>
      <p:sp>
        <p:nvSpPr>
          <p:cNvPr id="27" name="CuadroTexto 26">
            <a:extLst>
              <a:ext uri="{FF2B5EF4-FFF2-40B4-BE49-F238E27FC236}">
                <a16:creationId xmlns:a16="http://schemas.microsoft.com/office/drawing/2014/main" id="{A8FD57B2-5A5E-42B9-B5BD-471C87FBE7AF}"/>
              </a:ext>
            </a:extLst>
          </p:cNvPr>
          <p:cNvSpPr txBox="1"/>
          <p:nvPr/>
        </p:nvSpPr>
        <p:spPr>
          <a:xfrm>
            <a:off x="953406" y="4144727"/>
            <a:ext cx="5118782" cy="1200329"/>
          </a:xfrm>
          <a:prstGeom prst="rect">
            <a:avLst/>
          </a:prstGeom>
          <a:noFill/>
          <a:ln>
            <a:solidFill>
              <a:schemeClr val="accent1"/>
            </a:solidFill>
          </a:ln>
        </p:spPr>
        <p:txBody>
          <a:bodyPr wrap="square" rtlCol="0">
            <a:spAutoFit/>
          </a:bodyPr>
          <a:lstStyle/>
          <a:p>
            <a:pPr algn="ctr"/>
            <a:r>
              <a:rPr lang="es-MX" b="1" dirty="0">
                <a:solidFill>
                  <a:srgbClr val="FF0000"/>
                </a:solidFill>
                <a:latin typeface="Avenir Roman" panose="02000503020000020003" pitchFamily="2" charset="0"/>
              </a:rPr>
              <a:t>Presión arterial (mm Hg)</a:t>
            </a:r>
          </a:p>
          <a:p>
            <a:pPr algn="ctr"/>
            <a:r>
              <a:rPr lang="es-MX" dirty="0">
                <a:latin typeface="Avenir Roman" panose="02000503020000020003" pitchFamily="2" charset="0"/>
              </a:rPr>
              <a:t>“NOM-030-SSA2-2009, Para la prevención, detección, diagnóstico, tratamiento y control de la hipertensión arterial sistémica”. </a:t>
            </a:r>
          </a:p>
        </p:txBody>
      </p:sp>
      <p:pic>
        <p:nvPicPr>
          <p:cNvPr id="2060" name="Picture 12" descr="Monitor de presión arterial digital de brazo automático Omron HEM-7120 |  Envío gratis">
            <a:extLst>
              <a:ext uri="{FF2B5EF4-FFF2-40B4-BE49-F238E27FC236}">
                <a16:creationId xmlns:a16="http://schemas.microsoft.com/office/drawing/2014/main" id="{41DAE1AA-156C-4EBE-A756-3310D6B2FA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8220" y="4144727"/>
            <a:ext cx="1424261" cy="986433"/>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número de diapositiva 3">
            <a:extLst>
              <a:ext uri="{FF2B5EF4-FFF2-40B4-BE49-F238E27FC236}">
                <a16:creationId xmlns:a16="http://schemas.microsoft.com/office/drawing/2014/main" id="{5FE77CE2-0563-EA49-9459-97F9907B4B82}"/>
              </a:ext>
            </a:extLst>
          </p:cNvPr>
          <p:cNvSpPr>
            <a:spLocks noGrp="1"/>
          </p:cNvSpPr>
          <p:nvPr>
            <p:ph type="sldNum" sz="quarter" idx="12"/>
          </p:nvPr>
        </p:nvSpPr>
        <p:spPr/>
        <p:txBody>
          <a:bodyPr/>
          <a:lstStyle/>
          <a:p>
            <a:pPr>
              <a:defRPr/>
            </a:pPr>
            <a:fld id="{70B9BB5B-83A2-3C41-B4E1-89829069F83C}" type="slidenum">
              <a:rPr lang="es-MX" smtClean="0"/>
              <a:pPr>
                <a:defRPr/>
              </a:pPr>
              <a:t>7</a:t>
            </a:fld>
            <a:endParaRPr lang="es-MX"/>
          </a:p>
        </p:txBody>
      </p:sp>
    </p:spTree>
    <p:extLst>
      <p:ext uri="{BB962C8B-B14F-4D97-AF65-F5344CB8AC3E}">
        <p14:creationId xmlns:p14="http://schemas.microsoft.com/office/powerpoint/2010/main" val="258897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B6D2BD-019E-46E8-A257-80088DAC612C}"/>
              </a:ext>
            </a:extLst>
          </p:cNvPr>
          <p:cNvSpPr>
            <a:spLocks noGrp="1"/>
          </p:cNvSpPr>
          <p:nvPr>
            <p:ph type="title"/>
          </p:nvPr>
        </p:nvSpPr>
        <p:spPr>
          <a:xfrm>
            <a:off x="305035" y="300251"/>
            <a:ext cx="7556075" cy="713095"/>
          </a:xfrm>
          <a:noFill/>
          <a:ln>
            <a:noFill/>
          </a:ln>
        </p:spPr>
        <p:txBody>
          <a:bodyPr vert="horz" wrap="square" lIns="91440" tIns="45720" rIns="91440" bIns="45720" numCol="1" anchor="ctr" anchorCtr="0" compatLnSpc="1">
            <a:prstTxWarp prst="textNoShape">
              <a:avLst/>
            </a:prstTxWarp>
          </a:bodyPr>
          <a:lstStyle/>
          <a:p>
            <a:r>
              <a:rPr lang="es-MX" dirty="0"/>
              <a:t>Componentes del estilo de vida</a:t>
            </a:r>
            <a:endParaRPr lang="en-US" dirty="0"/>
          </a:p>
        </p:txBody>
      </p:sp>
      <p:sp>
        <p:nvSpPr>
          <p:cNvPr id="15" name="Marcador de contenido 2">
            <a:extLst>
              <a:ext uri="{FF2B5EF4-FFF2-40B4-BE49-F238E27FC236}">
                <a16:creationId xmlns:a16="http://schemas.microsoft.com/office/drawing/2014/main" id="{B898A343-485C-4766-A0D7-FFB839965A7C}"/>
              </a:ext>
            </a:extLst>
          </p:cNvPr>
          <p:cNvSpPr>
            <a:spLocks noGrp="1"/>
          </p:cNvSpPr>
          <p:nvPr>
            <p:ph idx="1"/>
          </p:nvPr>
        </p:nvSpPr>
        <p:spPr>
          <a:xfrm>
            <a:off x="773211" y="1608309"/>
            <a:ext cx="5227540" cy="3745911"/>
          </a:xfrm>
        </p:spPr>
        <p:txBody>
          <a:bodyPr/>
          <a:lstStyle/>
          <a:p>
            <a:pPr marL="0" indent="0">
              <a:buNone/>
            </a:pPr>
            <a:r>
              <a:rPr lang="es-MX" b="1" dirty="0">
                <a:solidFill>
                  <a:srgbClr val="FF0000"/>
                </a:solidFill>
              </a:rPr>
              <a:t>Evaluación de la ingesta dietética</a:t>
            </a:r>
          </a:p>
          <a:p>
            <a:pPr marL="0" indent="0">
              <a:buNone/>
            </a:pPr>
            <a:r>
              <a:rPr lang="pt-BR" sz="2000" b="0" dirty="0" err="1">
                <a:solidFill>
                  <a:schemeClr val="tx1"/>
                </a:solidFill>
                <a:latin typeface="Avenir Roman"/>
              </a:rPr>
              <a:t>Recordatorio</a:t>
            </a:r>
            <a:r>
              <a:rPr lang="pt-BR" sz="2000" b="0" dirty="0">
                <a:solidFill>
                  <a:schemeClr val="tx1"/>
                </a:solidFill>
                <a:latin typeface="Avenir Roman"/>
              </a:rPr>
              <a:t> de 24 horas (R24h), </a:t>
            </a:r>
            <a:r>
              <a:rPr lang="pt-BR" sz="2000" b="0" dirty="0" err="1">
                <a:solidFill>
                  <a:schemeClr val="tx1"/>
                </a:solidFill>
                <a:latin typeface="Avenir Roman"/>
              </a:rPr>
              <a:t>con</a:t>
            </a:r>
            <a:r>
              <a:rPr lang="pt-BR" sz="2000" b="0" dirty="0">
                <a:solidFill>
                  <a:schemeClr val="tx1"/>
                </a:solidFill>
                <a:latin typeface="Avenir Roman"/>
              </a:rPr>
              <a:t> dos </a:t>
            </a:r>
            <a:r>
              <a:rPr lang="pt-BR" sz="2000" b="0" dirty="0" err="1">
                <a:solidFill>
                  <a:schemeClr val="tx1"/>
                </a:solidFill>
                <a:latin typeface="Avenir Roman"/>
              </a:rPr>
              <a:t>repeticiones</a:t>
            </a:r>
            <a:r>
              <a:rPr lang="pt-BR" sz="2000" b="0" dirty="0">
                <a:solidFill>
                  <a:schemeClr val="tx1"/>
                </a:solidFill>
                <a:latin typeface="Avenir Roman"/>
              </a:rPr>
              <a:t>.</a:t>
            </a:r>
          </a:p>
          <a:p>
            <a:pPr marL="0" indent="0">
              <a:buNone/>
            </a:pPr>
            <a:endParaRPr lang="pt-BR" sz="2000" dirty="0">
              <a:latin typeface="Avenir Roman"/>
            </a:endParaRPr>
          </a:p>
          <a:p>
            <a:pPr marL="0" indent="0">
              <a:buNone/>
            </a:pPr>
            <a:endParaRPr lang="pt-BR" sz="2000" b="0" dirty="0">
              <a:solidFill>
                <a:schemeClr val="tx1"/>
              </a:solidFill>
              <a:latin typeface="Avenir Roman"/>
            </a:endParaRPr>
          </a:p>
          <a:p>
            <a:pPr marL="0" indent="0">
              <a:buNone/>
            </a:pPr>
            <a:endParaRPr lang="pt-BR" sz="2000" b="0" dirty="0">
              <a:solidFill>
                <a:schemeClr val="tx1"/>
              </a:solidFill>
              <a:latin typeface="Avenir Roman"/>
            </a:endParaRPr>
          </a:p>
          <a:p>
            <a:pPr marL="0" indent="0">
              <a:buNone/>
            </a:pPr>
            <a:r>
              <a:rPr lang="es-MX" b="1" dirty="0">
                <a:solidFill>
                  <a:srgbClr val="FF0000"/>
                </a:solidFill>
              </a:rPr>
              <a:t>Evaluación de la actividad física</a:t>
            </a:r>
            <a:r>
              <a:rPr lang="pt-BR" b="1" dirty="0">
                <a:solidFill>
                  <a:srgbClr val="FF0000"/>
                </a:solidFill>
              </a:rPr>
              <a:t> </a:t>
            </a:r>
          </a:p>
          <a:p>
            <a:pPr marL="0" indent="0">
              <a:buNone/>
            </a:pPr>
            <a:r>
              <a:rPr lang="es-MX" sz="1800" b="0" dirty="0">
                <a:solidFill>
                  <a:schemeClr val="tx1"/>
                </a:solidFill>
                <a:latin typeface="Avenir Roman"/>
              </a:rPr>
              <a:t>IPAQ, previamente validado en adolescentes.</a:t>
            </a:r>
            <a:endParaRPr lang="pt-BR" sz="1800" b="0" dirty="0">
              <a:solidFill>
                <a:schemeClr val="tx1"/>
              </a:solidFill>
              <a:latin typeface="Avenir Roman"/>
            </a:endParaRPr>
          </a:p>
        </p:txBody>
      </p:sp>
      <p:pic>
        <p:nvPicPr>
          <p:cNvPr id="5" name="Imagen 4">
            <a:extLst>
              <a:ext uri="{FF2B5EF4-FFF2-40B4-BE49-F238E27FC236}">
                <a16:creationId xmlns:a16="http://schemas.microsoft.com/office/drawing/2014/main" id="{E496ABC6-6837-424F-A406-3FF85C2F034A}"/>
              </a:ext>
            </a:extLst>
          </p:cNvPr>
          <p:cNvPicPr>
            <a:picLocks noChangeAspect="1"/>
          </p:cNvPicPr>
          <p:nvPr/>
        </p:nvPicPr>
        <p:blipFill>
          <a:blip r:embed="rId2"/>
          <a:stretch>
            <a:fillRect/>
          </a:stretch>
        </p:blipFill>
        <p:spPr>
          <a:xfrm>
            <a:off x="6350094" y="1558884"/>
            <a:ext cx="2422431" cy="1509754"/>
          </a:xfrm>
          <a:prstGeom prst="rect">
            <a:avLst/>
          </a:prstGeom>
        </p:spPr>
      </p:pic>
      <p:pic>
        <p:nvPicPr>
          <p:cNvPr id="6" name="Imagen 5">
            <a:extLst>
              <a:ext uri="{FF2B5EF4-FFF2-40B4-BE49-F238E27FC236}">
                <a16:creationId xmlns:a16="http://schemas.microsoft.com/office/drawing/2014/main" id="{B7EAC6FC-2084-A043-9F9A-D4460BD24A9E}"/>
              </a:ext>
            </a:extLst>
          </p:cNvPr>
          <p:cNvPicPr>
            <a:picLocks noChangeAspect="1"/>
          </p:cNvPicPr>
          <p:nvPr/>
        </p:nvPicPr>
        <p:blipFill>
          <a:blip r:embed="rId3"/>
          <a:stretch>
            <a:fillRect/>
          </a:stretch>
        </p:blipFill>
        <p:spPr>
          <a:xfrm>
            <a:off x="6468925" y="3750419"/>
            <a:ext cx="2141157" cy="1603801"/>
          </a:xfrm>
          <a:prstGeom prst="rect">
            <a:avLst/>
          </a:prstGeom>
        </p:spPr>
      </p:pic>
      <p:sp>
        <p:nvSpPr>
          <p:cNvPr id="4" name="Marcador de número de diapositiva 3">
            <a:extLst>
              <a:ext uri="{FF2B5EF4-FFF2-40B4-BE49-F238E27FC236}">
                <a16:creationId xmlns:a16="http://schemas.microsoft.com/office/drawing/2014/main" id="{A649138D-50C7-0946-B2A4-9B2F674A0906}"/>
              </a:ext>
            </a:extLst>
          </p:cNvPr>
          <p:cNvSpPr>
            <a:spLocks noGrp="1"/>
          </p:cNvSpPr>
          <p:nvPr>
            <p:ph type="sldNum" sz="quarter" idx="12"/>
          </p:nvPr>
        </p:nvSpPr>
        <p:spPr/>
        <p:txBody>
          <a:bodyPr/>
          <a:lstStyle/>
          <a:p>
            <a:pPr>
              <a:defRPr/>
            </a:pPr>
            <a:fld id="{70B9BB5B-83A2-3C41-B4E1-89829069F83C}" type="slidenum">
              <a:rPr lang="es-MX" smtClean="0"/>
              <a:pPr>
                <a:defRPr/>
              </a:pPr>
              <a:t>8</a:t>
            </a:fld>
            <a:endParaRPr lang="es-MX"/>
          </a:p>
        </p:txBody>
      </p:sp>
    </p:spTree>
    <p:extLst>
      <p:ext uri="{BB962C8B-B14F-4D97-AF65-F5344CB8AC3E}">
        <p14:creationId xmlns:p14="http://schemas.microsoft.com/office/powerpoint/2010/main" val="319770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D64898-B3ED-4BFB-96B6-1A0C1A50B391}"/>
              </a:ext>
            </a:extLst>
          </p:cNvPr>
          <p:cNvSpPr>
            <a:spLocks noGrp="1"/>
          </p:cNvSpPr>
          <p:nvPr>
            <p:ph idx="1"/>
          </p:nvPr>
        </p:nvSpPr>
        <p:spPr>
          <a:xfrm>
            <a:off x="330484" y="1249099"/>
            <a:ext cx="8597900" cy="4594492"/>
          </a:xfrm>
        </p:spPr>
        <p:txBody>
          <a:bodyPr/>
          <a:lstStyle/>
          <a:p>
            <a:pPr algn="just">
              <a:lnSpc>
                <a:spcPct val="150000"/>
              </a:lnSpc>
            </a:pPr>
            <a:r>
              <a:rPr lang="es-MX" sz="2000" b="1" dirty="0">
                <a:latin typeface="Arial" panose="020B0604020202020204" pitchFamily="34" charset="0"/>
                <a:ea typeface="Calibri" panose="020F0502020204030204" pitchFamily="34" charset="0"/>
                <a:cs typeface="Times New Roman" panose="02020603050405020304" pitchFamily="18" charset="0"/>
              </a:rPr>
              <a:t>Variable respuesta: </a:t>
            </a:r>
            <a:r>
              <a:rPr lang="es-MX" sz="2000" dirty="0">
                <a:latin typeface="Arial" panose="020B0604020202020204" pitchFamily="34" charset="0"/>
                <a:ea typeface="Calibri" panose="020F0502020204030204" pitchFamily="34" charset="0"/>
                <a:cs typeface="Times New Roman" panose="02020603050405020304" pitchFamily="18" charset="0"/>
              </a:rPr>
              <a:t>grasa corporal (%)</a:t>
            </a:r>
          </a:p>
          <a:p>
            <a:pPr algn="just">
              <a:lnSpc>
                <a:spcPct val="150000"/>
              </a:lnSpc>
            </a:pPr>
            <a:r>
              <a:rPr lang="es-MX" sz="2000" b="1" dirty="0">
                <a:latin typeface="Arial" panose="020B0604020202020204" pitchFamily="34" charset="0"/>
                <a:ea typeface="Calibri" panose="020F0502020204030204" pitchFamily="34" charset="0"/>
                <a:cs typeface="Times New Roman" panose="02020603050405020304" pitchFamily="18" charset="0"/>
              </a:rPr>
              <a:t>Variables de interés- biológicas: </a:t>
            </a:r>
            <a:r>
              <a:rPr lang="es-MX" sz="2000" dirty="0">
                <a:latin typeface="Arial" panose="020B0604020202020204" pitchFamily="34" charset="0"/>
                <a:ea typeface="Calibri" panose="020F0502020204030204" pitchFamily="34" charset="0"/>
                <a:cs typeface="Times New Roman" panose="02020603050405020304" pitchFamily="18" charset="0"/>
              </a:rPr>
              <a:t>sexo, edad.</a:t>
            </a:r>
          </a:p>
          <a:p>
            <a:pPr algn="just">
              <a:lnSpc>
                <a:spcPct val="150000"/>
              </a:lnSpc>
            </a:pPr>
            <a:r>
              <a:rPr lang="es-MX" sz="2000" b="1" dirty="0">
                <a:latin typeface="Arial" panose="020B0604020202020204" pitchFamily="34" charset="0"/>
                <a:ea typeface="Calibri" panose="020F0502020204030204" pitchFamily="34" charset="0"/>
                <a:cs typeface="Times New Roman" panose="02020603050405020304" pitchFamily="18" charset="0"/>
              </a:rPr>
              <a:t>Variables de interés- de comportamiento: </a:t>
            </a:r>
            <a:r>
              <a:rPr lang="es-MX" sz="2000" dirty="0">
                <a:solidFill>
                  <a:srgbClr val="FF0000"/>
                </a:solidFill>
                <a:latin typeface="Arial" panose="020B0604020202020204" pitchFamily="34" charset="0"/>
                <a:ea typeface="Calibri" panose="020F0502020204030204" pitchFamily="34" charset="0"/>
                <a:cs typeface="Times New Roman" panose="02020603050405020304" pitchFamily="18" charset="0"/>
              </a:rPr>
              <a:t>consumo de grupos de alimentos y nutrimentos</a:t>
            </a:r>
            <a:r>
              <a:rPr lang="es-MX" sz="2000" dirty="0">
                <a:latin typeface="Arial" panose="020B0604020202020204" pitchFamily="34" charset="0"/>
                <a:ea typeface="Calibri" panose="020F0502020204030204" pitchFamily="34" charset="0"/>
                <a:cs typeface="Times New Roman" panose="02020603050405020304" pitchFamily="18" charset="0"/>
              </a:rPr>
              <a:t> relacionados con la salud cardiovascular: frutas y verduras (tazas/d); pescados y mariscos (oz/sem); sodio (mg/d); bebidas azucaradas (oz/sem); granos integrales (oz/d); nueces, semillas y legumbres (porción/sem); carnes procesadas (g/sem); ácidos grasos saturados (g/d); </a:t>
            </a:r>
            <a:r>
              <a:rPr lang="es-MX" sz="2000" dirty="0">
                <a:solidFill>
                  <a:srgbClr val="FF0000"/>
                </a:solidFill>
                <a:latin typeface="Arial" panose="020B0604020202020204" pitchFamily="34" charset="0"/>
                <a:ea typeface="Calibri" panose="020F0502020204030204" pitchFamily="34" charset="0"/>
                <a:cs typeface="Times New Roman" panose="02020603050405020304" pitchFamily="18" charset="0"/>
              </a:rPr>
              <a:t>actividad física (min/sem) </a:t>
            </a:r>
            <a:r>
              <a:rPr lang="es-MX" sz="2000" dirty="0">
                <a:latin typeface="Arial" panose="020B0604020202020204" pitchFamily="34" charset="0"/>
                <a:ea typeface="Calibri" panose="020F0502020204030204" pitchFamily="34" charset="0"/>
                <a:cs typeface="Times New Roman" panose="02020603050405020304" pitchFamily="18" charset="0"/>
              </a:rPr>
              <a:t>categorizada en sedentaria, ligera, moderada y vigorosa.</a:t>
            </a:r>
          </a:p>
        </p:txBody>
      </p:sp>
      <p:sp>
        <p:nvSpPr>
          <p:cNvPr id="5" name="Rectángulo 4">
            <a:extLst>
              <a:ext uri="{FF2B5EF4-FFF2-40B4-BE49-F238E27FC236}">
                <a16:creationId xmlns:a16="http://schemas.microsoft.com/office/drawing/2014/main" id="{B1DB3949-3F93-0548-921D-3E1E890C453E}"/>
              </a:ext>
            </a:extLst>
          </p:cNvPr>
          <p:cNvSpPr/>
          <p:nvPr/>
        </p:nvSpPr>
        <p:spPr>
          <a:xfrm>
            <a:off x="546527" y="412629"/>
            <a:ext cx="5401672" cy="604781"/>
          </a:xfrm>
          <a:prstGeom prst="rect">
            <a:avLst/>
          </a:prstGeom>
          <a:noFill/>
          <a:ln>
            <a:noFill/>
          </a:ln>
        </p:spPr>
        <p:txBody>
          <a:bodyPr vert="horz" wrap="square" lIns="91440" tIns="45720" rIns="91440" bIns="45720" numCol="1" anchor="ctr" anchorCtr="0" compatLnSpc="1">
            <a:prstTxWarp prst="textNoShape">
              <a:avLst/>
            </a:prstTxWarp>
          </a:bodyPr>
          <a:lstStyle/>
          <a:p>
            <a:pPr>
              <a:lnSpc>
                <a:spcPct val="90000"/>
              </a:lnSpc>
            </a:pPr>
            <a:r>
              <a:rPr lang="es-MX" sz="3600" b="1" dirty="0">
                <a:solidFill>
                  <a:srgbClr val="006DB6"/>
                </a:solidFill>
                <a:latin typeface="Avenir Black" panose="02000503020000020003" pitchFamily="2" charset="0"/>
              </a:rPr>
              <a:t>Definición de variables</a:t>
            </a:r>
          </a:p>
        </p:txBody>
      </p:sp>
      <p:sp>
        <p:nvSpPr>
          <p:cNvPr id="6" name="Marcador de número de diapositiva 5">
            <a:extLst>
              <a:ext uri="{FF2B5EF4-FFF2-40B4-BE49-F238E27FC236}">
                <a16:creationId xmlns:a16="http://schemas.microsoft.com/office/drawing/2014/main" id="{7A4C3489-1D19-B041-98DA-41A59D203869}"/>
              </a:ext>
            </a:extLst>
          </p:cNvPr>
          <p:cNvSpPr>
            <a:spLocks noGrp="1"/>
          </p:cNvSpPr>
          <p:nvPr>
            <p:ph type="sldNum" sz="quarter" idx="12"/>
          </p:nvPr>
        </p:nvSpPr>
        <p:spPr/>
        <p:txBody>
          <a:bodyPr/>
          <a:lstStyle/>
          <a:p>
            <a:pPr>
              <a:defRPr/>
            </a:pPr>
            <a:fld id="{70B9BB5B-83A2-3C41-B4E1-89829069F83C}" type="slidenum">
              <a:rPr lang="es-MX" smtClean="0"/>
              <a:pPr>
                <a:defRPr/>
              </a:pPr>
              <a:t>9</a:t>
            </a:fld>
            <a:endParaRPr lang="es-MX"/>
          </a:p>
        </p:txBody>
      </p:sp>
    </p:spTree>
    <p:extLst>
      <p:ext uri="{BB962C8B-B14F-4D97-AF65-F5344CB8AC3E}">
        <p14:creationId xmlns:p14="http://schemas.microsoft.com/office/powerpoint/2010/main" val="700979208"/>
      </p:ext>
    </p:extLst>
  </p:cSld>
  <p:clrMapOvr>
    <a:masterClrMapping/>
  </p:clrMapOvr>
</p:sld>
</file>

<file path=ppt/theme/theme1.xml><?xml version="1.0" encoding="utf-8"?>
<a:theme xmlns:a="http://schemas.openxmlformats.org/drawingml/2006/main" name="Presentación4X3_1">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2" id="{AC410AE8-DE22-CE4C-AB48-277DAA26D34F}" vid="{D6DF465B-179A-9C4D-9CEF-4EF204944E4B}"/>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1ACC18952578F44850418152D117C85" ma:contentTypeVersion="20" ma:contentTypeDescription="Crear nuevo documento." ma:contentTypeScope="" ma:versionID="14eb5835604bf5eda2acc7c07560e295">
  <xsd:schema xmlns:xsd="http://www.w3.org/2001/XMLSchema" xmlns:xs="http://www.w3.org/2001/XMLSchema" xmlns:p="http://schemas.microsoft.com/office/2006/metadata/properties" xmlns:ns2="16a46911-1179-4f01-8c4e-340f73d20ff3" xmlns:ns3="af203dd6-377d-4a17-965d-90fd43c30c8a" targetNamespace="http://schemas.microsoft.com/office/2006/metadata/properties" ma:root="true" ma:fieldsID="90b50c0f72fb51add7b5f8e32474d5d4" ns2:_="" ns3:_="">
    <xsd:import namespace="16a46911-1179-4f01-8c4e-340f73d20ff3"/>
    <xsd:import namespace="af203dd6-377d-4a17-965d-90fd43c30c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a46911-1179-4f01-8c4e-340f73d20f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Estado de aprobación" ma:internalName="Estado_x0020_de_x0020_aprobaci_x00f3_n">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Etiquetas de imagen" ma:readOnly="false" ma:fieldId="{5cf76f15-5ced-4ddc-b409-7134ff3c332f}" ma:taxonomyMulti="true" ma:sspId="16e64364-7af0-4e7f-889e-ff02d276d3f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203dd6-377d-4a17-965d-90fd43c30c8a" elementFormDefault="qualified">
    <xsd:import namespace="http://schemas.microsoft.com/office/2006/documentManagement/types"/>
    <xsd:import namespace="http://schemas.microsoft.com/office/infopath/2007/PartnerControls"/>
    <xsd:element name="SharedWithUsers" ma:index="1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talles de uso compartido" ma:internalName="SharedWithDetails" ma:readOnly="true">
      <xsd:simpleType>
        <xsd:restriction base="dms:Note">
          <xsd:maxLength value="255"/>
        </xsd:restriction>
      </xsd:simpleType>
    </xsd:element>
    <xsd:element name="TaxCatchAll" ma:index="24" nillable="true" ma:displayName="Taxonomy Catch All Column" ma:hidden="true" ma:list="{bcf72ea6-4760-478a-aae2-2dd12ac88cc2}" ma:internalName="TaxCatchAll" ma:showField="CatchAllData" ma:web="af203dd6-377d-4a17-965d-90fd43c30c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88A1D5-9042-4AC7-BF92-E3482C83F04E}"/>
</file>

<file path=customXml/itemProps2.xml><?xml version="1.0" encoding="utf-8"?>
<ds:datastoreItem xmlns:ds="http://schemas.openxmlformats.org/officeDocument/2006/customXml" ds:itemID="{BFE08534-3B9E-4422-9CF2-606B53275BF7}"/>
</file>

<file path=docProps/app.xml><?xml version="1.0" encoding="utf-8"?>
<Properties xmlns="http://schemas.openxmlformats.org/officeDocument/2006/extended-properties" xmlns:vt="http://schemas.openxmlformats.org/officeDocument/2006/docPropsVTypes">
  <Template>Presentación4X3_1</Template>
  <TotalTime>30229</TotalTime>
  <Words>1745</Words>
  <Application>Microsoft Macintosh PowerPoint</Application>
  <PresentationFormat>Presentación en pantalla (4:3)</PresentationFormat>
  <Paragraphs>308</Paragraphs>
  <Slides>25</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25</vt:i4>
      </vt:variant>
    </vt:vector>
  </HeadingPairs>
  <TitlesOfParts>
    <vt:vector size="34" baseType="lpstr">
      <vt:lpstr>ＭＳ Ｐゴシック</vt:lpstr>
      <vt:lpstr>Arial</vt:lpstr>
      <vt:lpstr>Avenir Black</vt:lpstr>
      <vt:lpstr>Avenir Roman</vt:lpstr>
      <vt:lpstr>Calibri</vt:lpstr>
      <vt:lpstr>Symbol</vt:lpstr>
      <vt:lpstr>Times New Roman</vt:lpstr>
      <vt:lpstr>Wingdings</vt:lpstr>
      <vt:lpstr>Presentación4X3_1</vt:lpstr>
      <vt:lpstr>Modelos de regresión lineal múltiple y su aplicación en el análisis de variables cardiovasculares de universitarios del sur de Sonora </vt:lpstr>
      <vt:lpstr>Introducción </vt:lpstr>
      <vt:lpstr>Presentación de PowerPoint</vt:lpstr>
      <vt:lpstr>Hipótesis</vt:lpstr>
      <vt:lpstr>Metodología </vt:lpstr>
      <vt:lpstr>Presentación de PowerPoint</vt:lpstr>
      <vt:lpstr>Mediciones antropométricas y de presión arterial</vt:lpstr>
      <vt:lpstr>Componentes del estilo de vida</vt:lpstr>
      <vt:lpstr>Presentación de PowerPoint</vt:lpstr>
      <vt:lpstr>Presentación de PowerPoint</vt:lpstr>
      <vt:lpstr>Presentación de PowerPoint</vt:lpstr>
      <vt:lpstr>Presentación de PowerPoint</vt:lpstr>
      <vt:lpstr>Presentación de PowerPoint</vt:lpstr>
      <vt:lpstr>Resultados </vt:lpstr>
      <vt:lpstr>Análisis univariado </vt:lpstr>
      <vt:lpstr>Presentación de PowerPoint</vt:lpstr>
      <vt:lpstr>Análisis multivariado: 3 modelos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Topico I. MCRN. Aprovechamiento de residuos de tentáculo de calamar gigante (Dosidicus gigas) en Sonora.</dc:title>
  <dc:creator>ernesto</dc:creator>
  <cp:lastModifiedBy>Microsoft Office User</cp:lastModifiedBy>
  <cp:revision>365</cp:revision>
  <dcterms:created xsi:type="dcterms:W3CDTF">2020-09-09T07:13:54Z</dcterms:created>
  <dcterms:modified xsi:type="dcterms:W3CDTF">2023-10-25T07:45:43Z</dcterms:modified>
</cp:coreProperties>
</file>