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authors.xml" ContentType="application/vnd.ms-powerpoint.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2"/>
  </p:notesMasterIdLst>
  <p:sldIdLst>
    <p:sldId id="256" r:id="rId2"/>
    <p:sldId id="323" r:id="rId3"/>
    <p:sldId id="2867" r:id="rId4"/>
    <p:sldId id="2869" r:id="rId5"/>
    <p:sldId id="2873" r:id="rId6"/>
    <p:sldId id="2870" r:id="rId7"/>
    <p:sldId id="2871" r:id="rId8"/>
    <p:sldId id="2872" r:id="rId9"/>
    <p:sldId id="2861" r:id="rId10"/>
    <p:sldId id="28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8A1267-3582-00EF-D89E-2293F6636F1F}" name="Dorokhina, Margaret" initials="DM" userId="S::mdorok2@uic.edu::c6d45593-d161-493e-b6d7-1317729832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97"/>
    <p:restoredTop sz="86871"/>
  </p:normalViewPr>
  <p:slideViewPr>
    <p:cSldViewPr snapToGrid="0" snapToObjects="1">
      <p:cViewPr varScale="1">
        <p:scale>
          <a:sx n="106" d="100"/>
          <a:sy n="106" d="100"/>
        </p:scale>
        <p:origin x="11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ADA78-889D-4B4A-BD9C-9871B1A086E4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3C32D-0DB2-644B-AEFB-D3149C40F5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34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3C32D-0DB2-644B-AEFB-D3149C40F5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87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3C32D-0DB2-644B-AEFB-D3149C40F5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36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3C32D-0DB2-644B-AEFB-D3149C40F5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7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3C32D-0DB2-644B-AEFB-D3149C40F5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59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3C32D-0DB2-644B-AEFB-D3149C40F55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623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3C32D-0DB2-644B-AEFB-D3149C40F55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17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3C32D-0DB2-644B-AEFB-D3149C40F55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49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3C32D-0DB2-644B-AEFB-D3149C40F55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17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3C32D-0DB2-644B-AEFB-D3149C40F55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09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3C32D-0DB2-644B-AEFB-D3149C40F5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0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59749-7ADD-A6D5-AD87-2F0C0539F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70EE2E-462B-2A9C-836B-87DAA5219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0BCCB-0714-20CB-244D-3CF22C4DB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C9EE-7C92-1240-900E-17E6F890600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1BE24-E680-7B57-4638-C40E6251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F1EFA-A33E-D5C0-922F-B4665E12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3CC9-0051-C44A-919A-1B41D4207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6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284C5-A94F-E337-EE71-F68227FF0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B82B5-7654-3D8C-0BEE-19B95B260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31EBC-A5E5-BB08-F302-49E4B0EC2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C9EE-7C92-1240-900E-17E6F890600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B48C1-CDD2-F804-1924-8AE0F391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B8956-05E3-0572-583F-5A7E79C2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3CC9-0051-C44A-919A-1B41D4207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6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C11FE4-835E-8686-E4AF-4864ACF929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5E6F2A-9104-27E4-0ECE-1C9B77E85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D03DC-7D12-1EA5-ADDB-D52B0133A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C9EE-7C92-1240-900E-17E6F890600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91BAB-C797-4476-BEF4-26ED42784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E1B30-C247-44A4-6747-8DCFF451E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3CC9-0051-C44A-919A-1B41D4207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2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F89F9-9EDC-815E-75EE-71B4E891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1B9C8-30E7-78CC-85F8-1EE01DAFA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6A5BE-BD53-5B88-CA68-90CF1EB1E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C9EE-7C92-1240-900E-17E6F890600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0911E-1EAB-3534-C742-E7111E890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0A7D5-8745-B083-4C27-1C682F346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3CC9-0051-C44A-919A-1B41D4207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2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73D25-FE93-3D15-19DA-D94312EB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83514-F322-B35A-9362-A81945A44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754A7-CD5B-8824-364F-C641DB9E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C9EE-7C92-1240-900E-17E6F890600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56211-3A49-CBF5-7FDC-48B074EA6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B2A09-2A4C-A626-7B7B-5F4830CD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3CC9-0051-C44A-919A-1B41D4207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87F27-2AF7-F46C-A839-F3E737EC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554D0-7CB3-7805-65FE-A92610A18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F28A69-4F34-A8F1-446E-E5AAAA0B0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6AA31-C6C4-A104-7476-927AA224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C9EE-7C92-1240-900E-17E6F890600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2C425-CD44-0C50-454B-C3B83864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57545-6A4C-9E47-8410-E5F68A63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3CC9-0051-C44A-919A-1B41D4207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9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9947B-1B04-E45B-7A7E-35828FA0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8A9FE-E53A-8097-825C-792C43744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B2916-87EF-C789-AAAD-90ED2430E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92375-8A18-F403-8A32-E4035DC4D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CEC1B1-154A-4459-5030-3D49CC2B7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405A06-65E2-E4F0-619F-E999E822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C9EE-7C92-1240-900E-17E6F890600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89C387-C937-6F5E-A56D-CEA137840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01C94F-093F-0FCC-3CEA-6C0836AC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3CC9-0051-C44A-919A-1B41D4207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1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908D6-824D-35E3-C06A-9E1F739AD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5F917-35A5-FCA9-B3D9-1F1B3D2E0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C9EE-7C92-1240-900E-17E6F890600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EF7BD-C23B-21A0-AD88-8189B050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72A1A-C526-39DD-D779-9362CA7A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3CC9-0051-C44A-919A-1B41D4207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0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F1B3B-5F56-3DE2-517B-D0B29A58F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C9EE-7C92-1240-900E-17E6F890600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62E4A8-E6F3-8100-ADF0-215A95520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4BC06-7D13-64F3-F36D-6C4B3E3D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3CC9-0051-C44A-919A-1B41D4207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0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7A8E3-C6C8-C036-3074-425A14EBA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058D1-4BE6-79DC-EAA2-8C8943AC9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1B8BE-754D-20B1-F230-B2B5B5DD9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51029-4C12-9A7E-B466-51E8A1A7E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C9EE-7C92-1240-900E-17E6F890600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6ABE7-E5A6-9567-1FCC-4A740D90B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FD353-61A8-8B96-A002-ED16E317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3CC9-0051-C44A-919A-1B41D4207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0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4A8A0-E07F-897B-4B20-4A0CEC57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20085A-2E50-3092-BEAB-D6C6C22E3C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19BB1C-C059-439E-72F0-D6007D33A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9A01C-B61C-BE4A-2A2E-5B8186FEA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C9EE-7C92-1240-900E-17E6F890600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8DC70-FBD6-C893-AF94-0E5F14A4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A28BA-9A8B-997C-9E64-52D79530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3CC9-0051-C44A-919A-1B41D4207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21CD5D-87FF-1EF9-A248-BD0E64BD7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54926-7008-B557-18FF-065C16D9B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16D95-B3CE-7868-11F9-510BB1D769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7C9EE-7C92-1240-900E-17E6F8906003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620B3-DC9B-9A57-03F7-B9AABF309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7B468-E20C-2A95-241C-CBA05C6A9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3CC9-0051-C44A-919A-1B41D4207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cguerr44@uic.edu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impuestotabaco.org/?repositorio=la-importancia-de-aumentar-los-impuestos-al-tabaco-en-mexico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tobaccoatla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ibrary.oapen.org/bitstream/handle/20.500.12657/61366/9781800612396.pdf?sequence=1&amp;isAllowed=y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hyperlink" Target="https://tobacconomics.org/research/updated-toolkit-on-using-household-expenditure-surveys-for-research-in-the-economics-of-tobacco-contro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inegi.org.mx/programas/enigh/nc/2022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tobacconomics.org/research/analysis-of-tobacco-taxation-and-simulations-in-mexico-using-latinmod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tobacconomics.org/research/analysis-of-tobacco-taxation-and-simulations-in-mexico-using-latinmod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tobacconomics.org/research/analysis-of-tobacco-taxation-and-simulations-in-mexico-using-latinmod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obacconomics.org/research/updated-toolkit-on-using-household-expenditure-surveys-for-research-in-the-economics-of-tobacco-control/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1" y="3449184"/>
            <a:ext cx="12252960" cy="3614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5"/>
          <a:stretch/>
        </p:blipFill>
        <p:spPr>
          <a:xfrm flipV="1">
            <a:off x="-30481" y="3250488"/>
            <a:ext cx="12252960" cy="198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0481" y="3686238"/>
            <a:ext cx="12191999" cy="196373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s-MX" sz="3200" b="1" dirty="0">
                <a:solidFill>
                  <a:srgbClr val="EF891E"/>
                </a:solidFill>
                <a:latin typeface="Georgia"/>
              </a:rPr>
              <a:t>A toolkit on household expenditure surveys for research in the economics of tobacco control using Stata</a:t>
            </a:r>
          </a:p>
          <a:p>
            <a:pPr algn="ctr"/>
            <a:endParaRPr lang="es-MX" sz="3200" b="1" dirty="0">
              <a:solidFill>
                <a:srgbClr val="EF891E"/>
              </a:solidFill>
              <a:latin typeface="Georgia"/>
            </a:endParaRPr>
          </a:p>
          <a:p>
            <a:pPr algn="ctr"/>
            <a:r>
              <a:rPr lang="es-MX" sz="2000" b="1" dirty="0">
                <a:solidFill>
                  <a:srgbClr val="EF891E"/>
                </a:solidFill>
                <a:latin typeface="Georgia"/>
              </a:rPr>
              <a:t>Rijo John, Violeta Vulovic, Grieve Chelwa, Frank Chaloupka.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" y="5852850"/>
            <a:ext cx="12192000" cy="1180454"/>
          </a:xfrm>
          <a:prstGeom prst="rect">
            <a:avLst/>
          </a:prstGeom>
          <a:noFill/>
        </p:spPr>
        <p:txBody>
          <a:bodyPr wrap="square" rtlCol="0" anchor="ctr">
            <a:normAutofit lnSpcReduction="10000"/>
          </a:bodyPr>
          <a:lstStyle/>
          <a:p>
            <a:pPr algn="ctr"/>
            <a:r>
              <a:rPr lang="en-US" dirty="0">
                <a:solidFill>
                  <a:srgbClr val="EF891E"/>
                </a:solidFill>
                <a:latin typeface="Arial" charset="0"/>
                <a:ea typeface="Arial" charset="0"/>
                <a:cs typeface="Arial" charset="0"/>
              </a:rPr>
              <a:t>Presented by </a:t>
            </a:r>
            <a:r>
              <a:rPr lang="en-US" dirty="0" err="1">
                <a:solidFill>
                  <a:srgbClr val="EF891E"/>
                </a:solidFill>
                <a:latin typeface="Arial" charset="0"/>
                <a:ea typeface="Arial" charset="0"/>
                <a:cs typeface="Arial" charset="0"/>
              </a:rPr>
              <a:t>Msc</a:t>
            </a:r>
            <a:r>
              <a:rPr lang="en-US" dirty="0">
                <a:solidFill>
                  <a:srgbClr val="EF891E"/>
                </a:solidFill>
                <a:latin typeface="Arial" charset="0"/>
                <a:ea typeface="Arial" charset="0"/>
                <a:cs typeface="Arial" charset="0"/>
              </a:rPr>
              <a:t>. Carlos M. Guerrero López</a:t>
            </a:r>
          </a:p>
          <a:p>
            <a:pPr algn="ctr"/>
            <a:r>
              <a:rPr lang="en-US" dirty="0">
                <a:solidFill>
                  <a:srgbClr val="EF891E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cguerr44@uic.edu</a:t>
            </a:r>
            <a:r>
              <a:rPr lang="en-US" dirty="0">
                <a:solidFill>
                  <a:srgbClr val="EF891E"/>
                </a:solidFill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algn="ctr"/>
            <a:r>
              <a:rPr lang="en-US" dirty="0">
                <a:solidFill>
                  <a:srgbClr val="EF891E"/>
                </a:solidFill>
                <a:latin typeface="Arial" charset="0"/>
                <a:ea typeface="Arial" charset="0"/>
                <a:cs typeface="Arial" charset="0"/>
              </a:rPr>
              <a:t>Mexican Stata Conference. Hermosillo, Sonora, México.</a:t>
            </a:r>
          </a:p>
          <a:p>
            <a:pPr algn="ctr"/>
            <a:r>
              <a:rPr lang="en-US" dirty="0">
                <a:solidFill>
                  <a:srgbClr val="EF891E"/>
                </a:solidFill>
                <a:latin typeface="Arial" charset="0"/>
                <a:ea typeface="Arial" charset="0"/>
                <a:cs typeface="Arial" charset="0"/>
              </a:rPr>
              <a:t>26 October, 2023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950D65-4CC2-B5AE-90AD-E705BCCE0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61804"/>
            <a:ext cx="2578100" cy="220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50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-116594"/>
            <a:ext cx="12252960" cy="2331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9" r="4400" b="36105"/>
          <a:stretch/>
        </p:blipFill>
        <p:spPr>
          <a:xfrm>
            <a:off x="11353801" y="5954232"/>
            <a:ext cx="806473" cy="822960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3810000" y="646248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sz="1400">
                <a:solidFill>
                  <a:srgbClr val="EF891E"/>
                </a:solidFill>
                <a:latin typeface="Arial"/>
                <a:cs typeface="Arial" charset="0"/>
                <a:hlinkClick r:id="rId5"/>
              </a:rPr>
              <a:t>www.tobacconomics.org</a:t>
            </a:r>
            <a:r>
              <a:rPr lang="en-US" sz="1400">
                <a:solidFill>
                  <a:srgbClr val="EF891E"/>
                </a:solidFill>
                <a:latin typeface="Arial"/>
                <a:cs typeface="Arial" charset="0"/>
              </a:rPr>
              <a:t> | </a:t>
            </a:r>
            <a:r>
              <a:rPr lang="en-US" sz="1400">
                <a:solidFill>
                  <a:srgbClr val="EF891E"/>
                </a:solidFill>
                <a:latin typeface="Arial"/>
                <a:cs typeface="Arial" charset="0"/>
                <a:hlinkClick r:id="rId6"/>
              </a:rPr>
              <a:t>@tobacconomics</a:t>
            </a:r>
            <a:endParaRPr lang="en-US" sz="1400">
              <a:solidFill>
                <a:srgbClr val="EF891E"/>
              </a:solidFill>
              <a:latin typeface="Arial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16594"/>
            <a:ext cx="10998200" cy="584775"/>
          </a:xfrm>
          <a:prstGeom prst="rect">
            <a:avLst/>
          </a:prstGeom>
          <a:noFill/>
        </p:spPr>
        <p:txBody>
          <a:bodyPr wrap="square" lIns="0" rIns="0" rtlCol="0" anchor="ctr">
            <a:normAutofit/>
          </a:bodyPr>
          <a:lstStyle/>
          <a:p>
            <a:r>
              <a:rPr lang="en-US" sz="3200" b="1" dirty="0">
                <a:solidFill>
                  <a:srgbClr val="EF891E"/>
                </a:solidFill>
                <a:latin typeface="Georgia"/>
              </a:rPr>
              <a:t>Stay Connected</a:t>
            </a:r>
            <a:endParaRPr lang="en-US" dirty="0">
              <a:solidFill>
                <a:srgbClr val="EF891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900" y="1060585"/>
            <a:ext cx="11010900" cy="489364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tx2"/>
                </a:solidFill>
              </a:rPr>
              <a:t>Tobacconomics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Website: </a:t>
            </a:r>
            <a:r>
              <a:rPr lang="en-US" sz="3600" dirty="0" err="1">
                <a:solidFill>
                  <a:schemeClr val="tx2"/>
                </a:solidFill>
              </a:rPr>
              <a:t>www.tobacconomics.org</a:t>
            </a:r>
            <a:endParaRPr lang="en-US" sz="36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Twitter: @Tobacconomics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LinkedIn: </a:t>
            </a:r>
            <a:r>
              <a:rPr lang="en-US" sz="3600" dirty="0" err="1">
                <a:solidFill>
                  <a:schemeClr val="tx2"/>
                </a:solidFill>
              </a:rPr>
              <a:t>Tobacconomics</a:t>
            </a:r>
            <a:endParaRPr lang="en-US" sz="36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Facebook: </a:t>
            </a:r>
            <a:r>
              <a:rPr lang="en-US" sz="3600" dirty="0" err="1">
                <a:solidFill>
                  <a:schemeClr val="tx2"/>
                </a:solidFill>
              </a:rPr>
              <a:t>Tobacconomics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Email: </a:t>
            </a:r>
            <a:r>
              <a:rPr lang="en-US" sz="3600" dirty="0" err="1">
                <a:solidFill>
                  <a:schemeClr val="tx2"/>
                </a:solidFill>
              </a:rPr>
              <a:t>info@tobacconomics.org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3"/>
          <a:stretch/>
        </p:blipFill>
        <p:spPr>
          <a:xfrm>
            <a:off x="-30480" y="-96254"/>
            <a:ext cx="12252960" cy="2128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9" r="4400" b="36105"/>
          <a:stretch/>
        </p:blipFill>
        <p:spPr>
          <a:xfrm>
            <a:off x="11353801" y="5954232"/>
            <a:ext cx="806473" cy="822960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3810000" y="646248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sz="1400" dirty="0">
                <a:solidFill>
                  <a:srgbClr val="EF891E"/>
                </a:solidFill>
                <a:latin typeface="Arial"/>
                <a:cs typeface="Arial" charset="0"/>
                <a:hlinkClick r:id="rId5"/>
              </a:rPr>
              <a:t>www.tobacconomics.org</a:t>
            </a:r>
            <a:r>
              <a:rPr lang="en-US" sz="1400" dirty="0">
                <a:solidFill>
                  <a:srgbClr val="EF891E"/>
                </a:solidFill>
                <a:latin typeface="Arial"/>
                <a:cs typeface="Arial" charset="0"/>
              </a:rPr>
              <a:t> | </a:t>
            </a:r>
            <a:r>
              <a:rPr lang="en-US" sz="1400" dirty="0">
                <a:solidFill>
                  <a:srgbClr val="EF891E"/>
                </a:solidFill>
                <a:latin typeface="Arial"/>
                <a:cs typeface="Arial" charset="0"/>
                <a:hlinkClick r:id="rId6"/>
              </a:rPr>
              <a:t>@tobacconomics</a:t>
            </a:r>
            <a:endParaRPr lang="en-US" sz="1400" dirty="0">
              <a:solidFill>
                <a:srgbClr val="EF891E"/>
              </a:solidFill>
              <a:latin typeface="Arial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16594"/>
            <a:ext cx="10998200" cy="584775"/>
          </a:xfrm>
          <a:prstGeom prst="rect">
            <a:avLst/>
          </a:prstGeom>
          <a:noFill/>
        </p:spPr>
        <p:txBody>
          <a:bodyPr wrap="square" lIns="0" rIns="0" rtlCol="0" anchor="ctr">
            <a:normAutofit/>
          </a:bodyPr>
          <a:lstStyle/>
          <a:p>
            <a:r>
              <a:rPr lang="en-US" sz="3200" b="1" dirty="0">
                <a:solidFill>
                  <a:srgbClr val="EF891E"/>
                </a:solidFill>
                <a:latin typeface="Georgia"/>
              </a:rPr>
              <a:t>Burden of tobacco</a:t>
            </a:r>
            <a:endParaRPr lang="en-US" dirty="0">
              <a:solidFill>
                <a:srgbClr val="EF891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516" y="809718"/>
            <a:ext cx="8172116" cy="489364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tx2"/>
                </a:solidFill>
              </a:rPr>
              <a:t>Tobacco is a leading cause of premature death and disability worldwide and Mexico is not the exception*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Globally, around </a:t>
            </a:r>
            <a:r>
              <a:rPr lang="en-US" sz="2000" b="1" dirty="0">
                <a:solidFill>
                  <a:schemeClr val="tx2"/>
                </a:solidFill>
              </a:rPr>
              <a:t>8.7 million</a:t>
            </a:r>
            <a:r>
              <a:rPr lang="en-US" sz="2000" dirty="0">
                <a:solidFill>
                  <a:schemeClr val="tx2"/>
                </a:solidFill>
              </a:rPr>
              <a:t> people died in 2019 due to tobacco use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In Mexico, around </a:t>
            </a:r>
            <a:r>
              <a:rPr lang="en-US" sz="2000" b="1" dirty="0">
                <a:solidFill>
                  <a:schemeClr val="tx2"/>
                </a:solidFill>
              </a:rPr>
              <a:t>64,000</a:t>
            </a:r>
            <a:r>
              <a:rPr lang="en-US" sz="2000" dirty="0">
                <a:solidFill>
                  <a:schemeClr val="tx2"/>
                </a:solidFill>
              </a:rPr>
              <a:t> people die each year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Medical costs could increase to </a:t>
            </a:r>
            <a:r>
              <a:rPr lang="en-US" sz="2000" b="1" dirty="0">
                <a:solidFill>
                  <a:schemeClr val="tx2"/>
                </a:solidFill>
              </a:rPr>
              <a:t>116 billion MXN</a:t>
            </a:r>
            <a:r>
              <a:rPr lang="en-US" sz="2000" dirty="0">
                <a:solidFill>
                  <a:schemeClr val="tx2"/>
                </a:solidFill>
              </a:rPr>
              <a:t> (9.3% of the health expenditures) in Mexico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tx2"/>
                </a:solidFill>
              </a:rPr>
              <a:t>Tobacco use is associated with many other negative consequences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Huge economic and social costs, environmental harm, impoverishment, and increased inequities, among others.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39756C3-C809-4211-0E52-040EF0743016}"/>
              </a:ext>
            </a:extLst>
          </p:cNvPr>
          <p:cNvSpPr txBox="1"/>
          <p:nvPr/>
        </p:nvSpPr>
        <p:spPr>
          <a:xfrm>
            <a:off x="794084" y="5811714"/>
            <a:ext cx="10559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hlinkClick r:id="rId7"/>
              </a:rPr>
              <a:t>* www.tobaccoatlas.org</a:t>
            </a:r>
            <a:endParaRPr lang="es-MX" sz="1200" dirty="0"/>
          </a:p>
          <a:p>
            <a:r>
              <a:rPr lang="es-MX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Palacios A, Reynales-Shigematsu LM, Bardach A, Casarini A, Rodriguez Cairoli F. La importancia de aumentar los impuestos al tabaco en México – Impuestos al Tabaco [Internet]. 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2022. Available from: 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https://impuestotabaco.org/?repositorio=la-importancia-de-aumentar-los-impuestos-al-tabaco-en-mexico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effectLst/>
              </a:rPr>
              <a:t> </a:t>
            </a:r>
            <a:r>
              <a:rPr lang="es-MX" sz="1200" dirty="0"/>
              <a:t> 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7EEA0D-7DAE-C340-920F-F8E0F0A609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5466" y="933916"/>
            <a:ext cx="3934808" cy="429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3"/>
          <a:stretch/>
        </p:blipFill>
        <p:spPr>
          <a:xfrm>
            <a:off x="-30480" y="-96254"/>
            <a:ext cx="12252960" cy="2128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9" r="4400" b="36105"/>
          <a:stretch/>
        </p:blipFill>
        <p:spPr>
          <a:xfrm>
            <a:off x="11353801" y="5954232"/>
            <a:ext cx="806473" cy="822960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3810000" y="646248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sz="1400" dirty="0">
                <a:solidFill>
                  <a:srgbClr val="EF891E"/>
                </a:solidFill>
                <a:latin typeface="Arial"/>
                <a:cs typeface="Arial" charset="0"/>
                <a:hlinkClick r:id="rId5"/>
              </a:rPr>
              <a:t>www.tobacconomics.org</a:t>
            </a:r>
            <a:r>
              <a:rPr lang="en-US" sz="1400" dirty="0">
                <a:solidFill>
                  <a:srgbClr val="EF891E"/>
                </a:solidFill>
                <a:latin typeface="Arial"/>
                <a:cs typeface="Arial" charset="0"/>
              </a:rPr>
              <a:t> | </a:t>
            </a:r>
            <a:r>
              <a:rPr lang="en-US" sz="1400" dirty="0">
                <a:solidFill>
                  <a:srgbClr val="EF891E"/>
                </a:solidFill>
                <a:latin typeface="Arial"/>
                <a:cs typeface="Arial" charset="0"/>
                <a:hlinkClick r:id="rId6"/>
              </a:rPr>
              <a:t>@tobacconomics</a:t>
            </a:r>
            <a:endParaRPr lang="en-US" sz="1400" dirty="0">
              <a:solidFill>
                <a:srgbClr val="EF891E"/>
              </a:solidFill>
              <a:latin typeface="Arial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16594"/>
            <a:ext cx="10998200" cy="584775"/>
          </a:xfrm>
          <a:prstGeom prst="rect">
            <a:avLst/>
          </a:prstGeom>
          <a:noFill/>
        </p:spPr>
        <p:txBody>
          <a:bodyPr wrap="square" lIns="0" rIns="0" rtlCol="0" anchor="ctr">
            <a:normAutofit/>
          </a:bodyPr>
          <a:lstStyle/>
          <a:p>
            <a:r>
              <a:rPr lang="en-US" sz="3200" b="1" dirty="0">
                <a:solidFill>
                  <a:srgbClr val="EF891E"/>
                </a:solidFill>
                <a:latin typeface="Georgia"/>
              </a:rPr>
              <a:t>Tobacco taxes: a solution</a:t>
            </a:r>
            <a:endParaRPr lang="en-US" dirty="0">
              <a:solidFill>
                <a:srgbClr val="EF891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900" y="823514"/>
            <a:ext cx="10998200" cy="489364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tx2"/>
                </a:solidFill>
              </a:rPr>
              <a:t>Increasing taxes is the single most effective intervention to reduce tobacco use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Consumers </a:t>
            </a:r>
            <a:r>
              <a:rPr lang="en-US" sz="2000" b="1" dirty="0">
                <a:solidFill>
                  <a:schemeClr val="tx2"/>
                </a:solidFill>
              </a:rPr>
              <a:t>DO</a:t>
            </a:r>
            <a:r>
              <a:rPr lang="en-US" sz="2000" dirty="0">
                <a:solidFill>
                  <a:schemeClr val="tx2"/>
                </a:solidFill>
              </a:rPr>
              <a:t> respond to price increases: they stop smoking or consume less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Increasing prices through higher excise taxes could help to avoid or delay tobacco use initiation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Revenues from tobacco taxes can be used to fund healthcare or other social programs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1C84A1-3D7E-03CF-B1A9-62149E465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3457" y="2791326"/>
            <a:ext cx="8565086" cy="272933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08C7B29-7F46-302C-C7ED-5C4F18FDA1DD}"/>
              </a:ext>
            </a:extLst>
          </p:cNvPr>
          <p:cNvSpPr txBox="1"/>
          <p:nvPr/>
        </p:nvSpPr>
        <p:spPr>
          <a:xfrm>
            <a:off x="794084" y="5811714"/>
            <a:ext cx="8633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*Figure taken from Chapter 3 “Protecting and promoting Health throug taxation: evidence and gaps”, by Lisa Powell &amp; Frank Chaloupka. </a:t>
            </a:r>
          </a:p>
          <a:p>
            <a:r>
              <a:rPr lang="es-MX" sz="1200" dirty="0"/>
              <a:t>Available at </a:t>
            </a:r>
            <a:r>
              <a:rPr lang="es-MX" sz="1200" dirty="0">
                <a:hlinkClick r:id="rId8"/>
              </a:rPr>
              <a:t>https://library.oapen.org/bitstream/handle/20.500.12657/61366/9781800612396.pdf?sequence=1&amp;isAllowed=y</a:t>
            </a:r>
            <a:r>
              <a:rPr lang="es-MX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080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3"/>
          <a:stretch/>
        </p:blipFill>
        <p:spPr>
          <a:xfrm>
            <a:off x="-30480" y="-96254"/>
            <a:ext cx="12252960" cy="2128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9" r="4400" b="36105"/>
          <a:stretch/>
        </p:blipFill>
        <p:spPr>
          <a:xfrm>
            <a:off x="11353801" y="5954232"/>
            <a:ext cx="806473" cy="822960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3810000" y="646248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sz="1400" dirty="0">
                <a:solidFill>
                  <a:srgbClr val="EF891E"/>
                </a:solidFill>
                <a:latin typeface="Arial"/>
                <a:cs typeface="Arial" charset="0"/>
                <a:hlinkClick r:id="rId5"/>
              </a:rPr>
              <a:t>www.tobacconomics.org</a:t>
            </a:r>
            <a:r>
              <a:rPr lang="en-US" sz="1400" dirty="0">
                <a:solidFill>
                  <a:srgbClr val="EF891E"/>
                </a:solidFill>
                <a:latin typeface="Arial"/>
                <a:cs typeface="Arial" charset="0"/>
              </a:rPr>
              <a:t> | </a:t>
            </a:r>
            <a:r>
              <a:rPr lang="en-US" sz="1400" dirty="0">
                <a:solidFill>
                  <a:srgbClr val="EF891E"/>
                </a:solidFill>
                <a:latin typeface="Arial"/>
                <a:cs typeface="Arial" charset="0"/>
                <a:hlinkClick r:id="rId6"/>
              </a:rPr>
              <a:t>@tobacconomics</a:t>
            </a:r>
            <a:endParaRPr lang="en-US" sz="1400" dirty="0">
              <a:solidFill>
                <a:srgbClr val="EF891E"/>
              </a:solidFill>
              <a:latin typeface="Arial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900" y="297291"/>
            <a:ext cx="11550674" cy="943991"/>
          </a:xfrm>
          <a:prstGeom prst="rect">
            <a:avLst/>
          </a:prstGeom>
          <a:noFill/>
        </p:spPr>
        <p:txBody>
          <a:bodyPr wrap="square" lIns="0" rIns="0" rtlCol="0" anchor="ctr">
            <a:normAutofit fontScale="25000" lnSpcReduction="20000"/>
          </a:bodyPr>
          <a:lstStyle/>
          <a:p>
            <a:r>
              <a:rPr lang="es-MX" sz="12800" b="1" dirty="0">
                <a:solidFill>
                  <a:srgbClr val="EF891E"/>
                </a:solidFill>
                <a:latin typeface="Georgia"/>
              </a:rPr>
              <a:t>The UPDATED toolkit on household expenditure surveys*</a:t>
            </a:r>
            <a:r>
              <a:rPr lang="en-US" sz="12800" b="1" dirty="0">
                <a:solidFill>
                  <a:srgbClr val="EF891E"/>
                </a:solidFill>
                <a:latin typeface="Georgia"/>
              </a:rPr>
              <a:t> </a:t>
            </a:r>
          </a:p>
          <a:p>
            <a:r>
              <a:rPr lang="en-US" sz="7200" b="1" dirty="0">
                <a:solidFill>
                  <a:srgbClr val="EF891E"/>
                </a:solidFill>
                <a:latin typeface="Georgia"/>
              </a:rPr>
              <a:t>(Available in English and in Spanish!)</a:t>
            </a:r>
            <a:endParaRPr lang="es-MX" sz="7200" b="1" dirty="0">
              <a:solidFill>
                <a:srgbClr val="EF891E"/>
              </a:solidFill>
              <a:latin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900" y="1195066"/>
            <a:ext cx="10998200" cy="489364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tx2"/>
                </a:solidFill>
              </a:rPr>
              <a:t>Who should use it?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Policy makers, government agencies, researchers, civil society organizations, and… </a:t>
            </a:r>
            <a:r>
              <a:rPr lang="en-US" sz="2000" b="1" dirty="0">
                <a:solidFill>
                  <a:schemeClr val="tx2"/>
                </a:solidFill>
              </a:rPr>
              <a:t>Applied Econometrics professors and students too! It could help to those who study not only Tobacco, but Alcohol, SSBs or other harmful products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tx2"/>
                </a:solidFill>
              </a:rPr>
              <a:t>Toolkit Index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2"/>
                </a:solidFill>
              </a:rPr>
              <a:t>Introduction to household surveys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2"/>
                </a:solidFill>
              </a:rPr>
              <a:t>Estimating own and cross-price elasticities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2"/>
                </a:solidFill>
              </a:rPr>
              <a:t>Estimating the crowding-out effect of tobacco spending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2"/>
                </a:solidFill>
              </a:rPr>
              <a:t>Quantifying the impoverishing effect of tobacco use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C3318EF-E862-55DF-3B5D-58A42C848723}"/>
              </a:ext>
            </a:extLst>
          </p:cNvPr>
          <p:cNvSpPr txBox="1"/>
          <p:nvPr/>
        </p:nvSpPr>
        <p:spPr>
          <a:xfrm>
            <a:off x="862220" y="5998599"/>
            <a:ext cx="10226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*Available at: </a:t>
            </a:r>
            <a:r>
              <a:rPr lang="es-MX" sz="1200" dirty="0">
                <a:hlinkClick r:id="rId7"/>
              </a:rPr>
              <a:t>https://tobacconomics.org/research/updated-toolkit-on-using-household-expenditure-surveys-for-research-in-the-economics-of-tobacco-control/</a:t>
            </a:r>
            <a:r>
              <a:rPr lang="es-MX" sz="1200" dirty="0"/>
              <a:t> 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3371DBD-FAA3-23DD-EF54-CCA0B73953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4688" y="2703113"/>
            <a:ext cx="2463794" cy="310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4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3"/>
          <a:stretch/>
        </p:blipFill>
        <p:spPr>
          <a:xfrm>
            <a:off x="-30480" y="-96254"/>
            <a:ext cx="12252960" cy="2128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9" r="4400" b="36105"/>
          <a:stretch/>
        </p:blipFill>
        <p:spPr>
          <a:xfrm>
            <a:off x="11353801" y="5954232"/>
            <a:ext cx="806473" cy="822960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3810000" y="646248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sz="1400" dirty="0">
                <a:solidFill>
                  <a:srgbClr val="EF891E"/>
                </a:solidFill>
                <a:latin typeface="Arial"/>
                <a:cs typeface="Arial" charset="0"/>
                <a:hlinkClick r:id="rId5"/>
              </a:rPr>
              <a:t>www.tobacconomics.org</a:t>
            </a:r>
            <a:r>
              <a:rPr lang="en-US" sz="1400" dirty="0">
                <a:solidFill>
                  <a:srgbClr val="EF891E"/>
                </a:solidFill>
                <a:latin typeface="Arial"/>
                <a:cs typeface="Arial" charset="0"/>
              </a:rPr>
              <a:t> | </a:t>
            </a:r>
            <a:r>
              <a:rPr lang="en-US" sz="1400" dirty="0">
                <a:solidFill>
                  <a:srgbClr val="EF891E"/>
                </a:solidFill>
                <a:latin typeface="Arial"/>
                <a:cs typeface="Arial" charset="0"/>
                <a:hlinkClick r:id="rId6"/>
              </a:rPr>
              <a:t>@tobacconomics</a:t>
            </a:r>
            <a:endParaRPr lang="en-US" sz="1400" dirty="0">
              <a:solidFill>
                <a:srgbClr val="EF891E"/>
              </a:solidFill>
              <a:latin typeface="Arial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16594"/>
            <a:ext cx="10998200" cy="584775"/>
          </a:xfrm>
          <a:prstGeom prst="rect">
            <a:avLst/>
          </a:prstGeom>
          <a:noFill/>
        </p:spPr>
        <p:txBody>
          <a:bodyPr wrap="square" lIns="0" rIns="0" rtlCol="0" anchor="ctr">
            <a:normAutofit/>
          </a:bodyPr>
          <a:lstStyle/>
          <a:p>
            <a:r>
              <a:rPr lang="en-US" sz="3200" b="1" dirty="0">
                <a:solidFill>
                  <a:srgbClr val="EF891E"/>
                </a:solidFill>
                <a:latin typeface="Georgia"/>
              </a:rPr>
              <a:t>Introduction to Household Economic Surveys (HES)</a:t>
            </a:r>
            <a:endParaRPr lang="en-US" dirty="0">
              <a:solidFill>
                <a:srgbClr val="EF891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200" y="701369"/>
            <a:ext cx="10998200" cy="535374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tx2"/>
                </a:solidFill>
              </a:rPr>
              <a:t>What are HES?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Cross-section data to describe, among other things, income and expenditure patterns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In Mexico, we have the ENIGH, collected and published every two years by INEGI*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ENIGH is the main source to estimate the prevalence of poverty, to describe the income distribution, and to evaluate the impact of social programs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tx2"/>
                </a:solidFill>
              </a:rPr>
              <a:t>Tips in Stata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Do-files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Macros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Merging data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Cleaning data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Basic statistics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1F2F16A-B9CD-43B0-3F95-FCAD9391CA77}"/>
              </a:ext>
            </a:extLst>
          </p:cNvPr>
          <p:cNvSpPr txBox="1"/>
          <p:nvPr/>
        </p:nvSpPr>
        <p:spPr>
          <a:xfrm>
            <a:off x="757989" y="6225406"/>
            <a:ext cx="4508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*Available at: </a:t>
            </a:r>
            <a:r>
              <a:rPr lang="es-MX" sz="1200" dirty="0">
                <a:hlinkClick r:id="rId7"/>
              </a:rPr>
              <a:t>https://www.inegi.org.mx/programas/enigh/nc/2022/</a:t>
            </a:r>
            <a:r>
              <a:rPr lang="es-MX" sz="12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29317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3"/>
          <a:stretch/>
        </p:blipFill>
        <p:spPr>
          <a:xfrm>
            <a:off x="-30480" y="-96254"/>
            <a:ext cx="12252960" cy="2128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9" r="4400" b="36105"/>
          <a:stretch/>
        </p:blipFill>
        <p:spPr>
          <a:xfrm>
            <a:off x="11353801" y="5954232"/>
            <a:ext cx="806473" cy="822960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3810000" y="646248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sz="1400" dirty="0">
                <a:solidFill>
                  <a:srgbClr val="EF891E"/>
                </a:solidFill>
                <a:latin typeface="Arial"/>
                <a:cs typeface="Arial" charset="0"/>
                <a:hlinkClick r:id="rId5"/>
              </a:rPr>
              <a:t>www.tobacconomics.org</a:t>
            </a:r>
            <a:r>
              <a:rPr lang="en-US" sz="1400" dirty="0">
                <a:solidFill>
                  <a:srgbClr val="EF891E"/>
                </a:solidFill>
                <a:latin typeface="Arial"/>
                <a:cs typeface="Arial" charset="0"/>
              </a:rPr>
              <a:t> | </a:t>
            </a:r>
            <a:r>
              <a:rPr lang="en-US" sz="1400" dirty="0">
                <a:solidFill>
                  <a:srgbClr val="EF891E"/>
                </a:solidFill>
                <a:latin typeface="Arial"/>
                <a:cs typeface="Arial" charset="0"/>
                <a:hlinkClick r:id="rId6"/>
              </a:rPr>
              <a:t>@tobacconomics</a:t>
            </a:r>
            <a:endParaRPr lang="en-US" sz="1400" dirty="0">
              <a:solidFill>
                <a:srgbClr val="EF891E"/>
              </a:solidFill>
              <a:latin typeface="Arial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16594"/>
            <a:ext cx="10998200" cy="584775"/>
          </a:xfrm>
          <a:prstGeom prst="rect">
            <a:avLst/>
          </a:prstGeom>
          <a:noFill/>
        </p:spPr>
        <p:txBody>
          <a:bodyPr wrap="square" lIns="0" rIns="0" rtlCol="0" anchor="ctr">
            <a:normAutofit/>
          </a:bodyPr>
          <a:lstStyle/>
          <a:p>
            <a:r>
              <a:rPr lang="en-US" sz="3200" b="1" dirty="0">
                <a:solidFill>
                  <a:srgbClr val="EF891E"/>
                </a:solidFill>
                <a:latin typeface="Georgia"/>
              </a:rPr>
              <a:t>Own and cross-price elasticities</a:t>
            </a:r>
            <a:endParaRPr lang="en-US" dirty="0">
              <a:solidFill>
                <a:srgbClr val="EF891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25" y="744762"/>
            <a:ext cx="6152816" cy="489364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tx2"/>
                </a:solidFill>
              </a:rPr>
              <a:t>What is a price-elasticity of the demand?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Percent change in demand of a product in relation to a percent change in its price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tx2"/>
                </a:solidFill>
              </a:rPr>
              <a:t>Deaton Model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Unit values (UV)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Testing spatial variation in UV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Within-cluster regressions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Cluster-level demand and UV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Cluster-level regressions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Price and expenditure elasticities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300" b="1" dirty="0">
              <a:solidFill>
                <a:schemeClr val="tx2"/>
              </a:solidFill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A460147C-B01F-9CB5-FF1D-2607CB2F84B4}"/>
              </a:ext>
            </a:extLst>
          </p:cNvPr>
          <p:cNvSpPr txBox="1"/>
          <p:nvPr/>
        </p:nvSpPr>
        <p:spPr>
          <a:xfrm>
            <a:off x="6703641" y="739962"/>
            <a:ext cx="6152816" cy="58477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tx2"/>
                </a:solidFill>
              </a:rPr>
              <a:t>Example</a:t>
            </a: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300" b="1" dirty="0">
              <a:solidFill>
                <a:schemeClr val="tx2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5EEA43-0A35-3850-9E63-7370C2EFAE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748" y="3196930"/>
            <a:ext cx="4978052" cy="272295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C624B1F-C264-CBC3-67B6-31F12357AA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4557" y="271887"/>
            <a:ext cx="2327843" cy="276975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3DD25E5-D8C5-44CF-A93F-953EA2BE5DAB}"/>
              </a:ext>
            </a:extLst>
          </p:cNvPr>
          <p:cNvSpPr txBox="1"/>
          <p:nvPr/>
        </p:nvSpPr>
        <p:spPr>
          <a:xfrm>
            <a:off x="757989" y="6075180"/>
            <a:ext cx="7881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*Available at: </a:t>
            </a:r>
            <a:r>
              <a:rPr lang="es-MX" sz="1200" dirty="0">
                <a:hlinkClick r:id="rId9"/>
              </a:rPr>
              <a:t>https://tobacconomics.org/research/analysis-of-tobacco-taxation-and-simulations-in-mexico-using-latinmod/</a:t>
            </a:r>
            <a:r>
              <a:rPr lang="es-MX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207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3"/>
          <a:stretch/>
        </p:blipFill>
        <p:spPr>
          <a:xfrm>
            <a:off x="-30480" y="-96254"/>
            <a:ext cx="12252960" cy="2128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9" r="4400" b="36105"/>
          <a:stretch/>
        </p:blipFill>
        <p:spPr>
          <a:xfrm>
            <a:off x="11353801" y="5954232"/>
            <a:ext cx="806473" cy="822960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3810000" y="646248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sz="1400" dirty="0">
                <a:solidFill>
                  <a:srgbClr val="EF891E"/>
                </a:solidFill>
                <a:latin typeface="Arial"/>
                <a:cs typeface="Arial" charset="0"/>
                <a:hlinkClick r:id="rId5"/>
              </a:rPr>
              <a:t>www.tobacconomics.org</a:t>
            </a:r>
            <a:r>
              <a:rPr lang="en-US" sz="1400" dirty="0">
                <a:solidFill>
                  <a:srgbClr val="EF891E"/>
                </a:solidFill>
                <a:latin typeface="Arial"/>
                <a:cs typeface="Arial" charset="0"/>
              </a:rPr>
              <a:t> | </a:t>
            </a:r>
            <a:r>
              <a:rPr lang="en-US" sz="1400" dirty="0">
                <a:solidFill>
                  <a:srgbClr val="EF891E"/>
                </a:solidFill>
                <a:latin typeface="Arial"/>
                <a:cs typeface="Arial" charset="0"/>
                <a:hlinkClick r:id="rId6"/>
              </a:rPr>
              <a:t>@tobacconomics</a:t>
            </a:r>
            <a:endParaRPr lang="en-US" sz="1400" dirty="0">
              <a:solidFill>
                <a:srgbClr val="EF891E"/>
              </a:solidFill>
              <a:latin typeface="Arial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16594"/>
            <a:ext cx="10998200" cy="584775"/>
          </a:xfrm>
          <a:prstGeom prst="rect">
            <a:avLst/>
          </a:prstGeom>
          <a:noFill/>
        </p:spPr>
        <p:txBody>
          <a:bodyPr wrap="square" lIns="0" rIns="0" rtlCol="0" anchor="ctr">
            <a:normAutofit/>
          </a:bodyPr>
          <a:lstStyle/>
          <a:p>
            <a:r>
              <a:rPr lang="en-US" sz="3200" b="1" dirty="0">
                <a:solidFill>
                  <a:srgbClr val="EF891E"/>
                </a:solidFill>
                <a:latin typeface="Georgia"/>
              </a:rPr>
              <a:t>Crowding-out effect of tobacco use</a:t>
            </a:r>
            <a:endParaRPr lang="en-US" dirty="0">
              <a:solidFill>
                <a:srgbClr val="EF891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900" y="1060585"/>
            <a:ext cx="5346700" cy="489364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tx2"/>
                </a:solidFill>
              </a:rPr>
              <a:t>What is the crowding-out effect?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When households spend on tobacco products, they have less money to spend on other goods such as education, healthcare, housing, and others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tx2"/>
                </a:solidFill>
              </a:rPr>
              <a:t>In the toolkit: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Conceptual framework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Data preparation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Estimating the crowding-out effect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Case study from Turkey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2B3D01DF-697E-7AFF-A403-B09238F1755F}"/>
              </a:ext>
            </a:extLst>
          </p:cNvPr>
          <p:cNvSpPr txBox="1"/>
          <p:nvPr/>
        </p:nvSpPr>
        <p:spPr>
          <a:xfrm>
            <a:off x="6703641" y="739962"/>
            <a:ext cx="6152816" cy="58477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tx2"/>
                </a:solidFill>
              </a:rPr>
              <a:t>Example</a:t>
            </a: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300" b="1" dirty="0">
              <a:solidFill>
                <a:schemeClr val="tx2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686E84-8DE1-5D4E-9DB1-8CFD1FD013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3641" y="1418402"/>
            <a:ext cx="4462739" cy="216352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A634BD0-6E89-368E-8BFE-689FE31FC1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4496" y="3675590"/>
            <a:ext cx="4888054" cy="228071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DB39298-90C1-2860-D02A-30831BABBC85}"/>
              </a:ext>
            </a:extLst>
          </p:cNvPr>
          <p:cNvSpPr txBox="1"/>
          <p:nvPr/>
        </p:nvSpPr>
        <p:spPr>
          <a:xfrm>
            <a:off x="757989" y="6075180"/>
            <a:ext cx="7346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*Available at: </a:t>
            </a:r>
            <a:r>
              <a:rPr lang="es-MX" sz="1200" dirty="0">
                <a:hlinkClick r:id="rId9"/>
              </a:rPr>
              <a:t>https://tobacconomics.org/research/crowding-out-and-impoverishing-effect-of-tobacco-in-mexico/</a:t>
            </a:r>
            <a:r>
              <a:rPr lang="es-MX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4867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3"/>
          <a:stretch/>
        </p:blipFill>
        <p:spPr>
          <a:xfrm>
            <a:off x="-30480" y="-96254"/>
            <a:ext cx="12252960" cy="2128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9" r="4400" b="36105"/>
          <a:stretch/>
        </p:blipFill>
        <p:spPr>
          <a:xfrm>
            <a:off x="11353801" y="5954232"/>
            <a:ext cx="806473" cy="822960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3810000" y="646248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sz="1400" dirty="0">
                <a:solidFill>
                  <a:srgbClr val="EF891E"/>
                </a:solidFill>
                <a:latin typeface="Arial"/>
                <a:cs typeface="Arial" charset="0"/>
                <a:hlinkClick r:id="rId5"/>
              </a:rPr>
              <a:t>www.tobacconomics.org</a:t>
            </a:r>
            <a:r>
              <a:rPr lang="en-US" sz="1400" dirty="0">
                <a:solidFill>
                  <a:srgbClr val="EF891E"/>
                </a:solidFill>
                <a:latin typeface="Arial"/>
                <a:cs typeface="Arial" charset="0"/>
              </a:rPr>
              <a:t> | </a:t>
            </a:r>
            <a:r>
              <a:rPr lang="en-US" sz="1400" dirty="0">
                <a:solidFill>
                  <a:srgbClr val="EF891E"/>
                </a:solidFill>
                <a:latin typeface="Arial"/>
                <a:cs typeface="Arial" charset="0"/>
                <a:hlinkClick r:id="rId6"/>
              </a:rPr>
              <a:t>@tobacconomics</a:t>
            </a:r>
            <a:endParaRPr lang="en-US" sz="1400" dirty="0">
              <a:solidFill>
                <a:srgbClr val="EF891E"/>
              </a:solidFill>
              <a:latin typeface="Arial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16594"/>
            <a:ext cx="10998200" cy="584775"/>
          </a:xfrm>
          <a:prstGeom prst="rect">
            <a:avLst/>
          </a:prstGeom>
          <a:noFill/>
        </p:spPr>
        <p:txBody>
          <a:bodyPr wrap="square" lIns="0" rIns="0" rtlCol="0" anchor="ctr">
            <a:normAutofit/>
          </a:bodyPr>
          <a:lstStyle/>
          <a:p>
            <a:r>
              <a:rPr lang="en-US" sz="3200" b="1" dirty="0">
                <a:solidFill>
                  <a:srgbClr val="EF891E"/>
                </a:solidFill>
                <a:latin typeface="Georgia"/>
              </a:rPr>
              <a:t>Impoverishing effect of tobacco use</a:t>
            </a:r>
            <a:endParaRPr lang="en-US" dirty="0">
              <a:solidFill>
                <a:srgbClr val="EF891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900" y="1060585"/>
            <a:ext cx="5778500" cy="489364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tx2"/>
                </a:solidFill>
              </a:rPr>
              <a:t>What is the impoverishing effect of tobacco use?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Because of expenditure on tobacco, households may fall under the poverty line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tx2"/>
                </a:solidFill>
              </a:rPr>
              <a:t>In the toolkit: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2"/>
                </a:solidFill>
              </a:rPr>
              <a:t>Conceptual framework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2"/>
                </a:solidFill>
              </a:rPr>
              <a:t>Data preparation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2"/>
                </a:solidFill>
              </a:rPr>
              <a:t>Estimating the impoverishing effect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2"/>
                </a:solidFill>
              </a:rPr>
              <a:t>Case study from India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A4A64A66-6DAE-9439-A351-2C0002EE91F0}"/>
              </a:ext>
            </a:extLst>
          </p:cNvPr>
          <p:cNvSpPr txBox="1"/>
          <p:nvPr/>
        </p:nvSpPr>
        <p:spPr>
          <a:xfrm>
            <a:off x="6703641" y="739962"/>
            <a:ext cx="6152816" cy="58477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tx2"/>
                </a:solidFill>
              </a:rPr>
              <a:t>Example</a:t>
            </a: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300" b="1" dirty="0">
              <a:solidFill>
                <a:schemeClr val="tx2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129E862-8009-44C8-F3A2-97CD78138E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3641" y="1418402"/>
            <a:ext cx="4462739" cy="21635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0698425-FEF0-D2F9-DAE5-5E5499B968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0925" y="3878126"/>
            <a:ext cx="5276875" cy="199958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1C2156F-CDF7-3616-706E-9CD53A57E88E}"/>
              </a:ext>
            </a:extLst>
          </p:cNvPr>
          <p:cNvSpPr txBox="1"/>
          <p:nvPr/>
        </p:nvSpPr>
        <p:spPr>
          <a:xfrm>
            <a:off x="757989" y="6075180"/>
            <a:ext cx="7346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*Available at: </a:t>
            </a:r>
            <a:r>
              <a:rPr lang="es-MX" sz="1200" dirty="0">
                <a:hlinkClick r:id="rId9"/>
              </a:rPr>
              <a:t>https://tobacconomics.org/research/crowding-out-and-impoverishing-effect-of-tobacco-in-mexico/</a:t>
            </a:r>
            <a:r>
              <a:rPr lang="es-MX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4849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1741"/>
            <a:ext cx="12192000" cy="3311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5"/>
          <a:stretch/>
        </p:blipFill>
        <p:spPr>
          <a:xfrm flipV="1">
            <a:off x="-30480" y="3731741"/>
            <a:ext cx="12252960" cy="198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7" r="-1" b="37494"/>
          <a:stretch/>
        </p:blipFill>
        <p:spPr>
          <a:xfrm>
            <a:off x="4457999" y="363645"/>
            <a:ext cx="3276001" cy="2926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930436"/>
            <a:ext cx="12191999" cy="311291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C9898-DDE4-A54A-96F6-3F2B50535781}"/>
              </a:ext>
            </a:extLst>
          </p:cNvPr>
          <p:cNvSpPr txBox="1"/>
          <p:nvPr/>
        </p:nvSpPr>
        <p:spPr>
          <a:xfrm>
            <a:off x="-30480" y="3930434"/>
            <a:ext cx="12191999" cy="3112915"/>
          </a:xfrm>
          <a:prstGeom prst="rect">
            <a:avLst/>
          </a:prstGeom>
          <a:noFill/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F891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Thank you for attending!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F891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</a:b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F891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F891E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6"/>
              </a:rPr>
              <a:t>https://tobacconomics.org/research/updated-toolkit-on-using-household-expenditure-surveys-for-research-in-the-economics-of-tobacco-control/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F891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7567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1ACC18952578F44850418152D117C85" ma:contentTypeVersion="20" ma:contentTypeDescription="Crear nuevo documento." ma:contentTypeScope="" ma:versionID="14eb5835604bf5eda2acc7c07560e295">
  <xsd:schema xmlns:xsd="http://www.w3.org/2001/XMLSchema" xmlns:xs="http://www.w3.org/2001/XMLSchema" xmlns:p="http://schemas.microsoft.com/office/2006/metadata/properties" xmlns:ns2="16a46911-1179-4f01-8c4e-340f73d20ff3" xmlns:ns3="af203dd6-377d-4a17-965d-90fd43c30c8a" targetNamespace="http://schemas.microsoft.com/office/2006/metadata/properties" ma:root="true" ma:fieldsID="90b50c0f72fb51add7b5f8e32474d5d4" ns2:_="" ns3:_="">
    <xsd:import namespace="16a46911-1179-4f01-8c4e-340f73d20ff3"/>
    <xsd:import namespace="af203dd6-377d-4a17-965d-90fd43c30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46911-1179-4f01-8c4e-340f73d20f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Estado de aprobación" ma:internalName="Estado_x0020_de_x0020_aprobaci_x00f3_n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Etiquetas de imagen" ma:readOnly="false" ma:fieldId="{5cf76f15-5ced-4ddc-b409-7134ff3c332f}" ma:taxonomyMulti="true" ma:sspId="16e64364-7af0-4e7f-889e-ff02d276d3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203dd6-377d-4a17-965d-90fd43c30c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cf72ea6-4760-478a-aae2-2dd12ac88cc2}" ma:internalName="TaxCatchAll" ma:showField="CatchAllData" ma:web="af203dd6-377d-4a17-965d-90fd43c30c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23D054-78A3-40AB-8C8C-60140211EA24}"/>
</file>

<file path=customXml/itemProps2.xml><?xml version="1.0" encoding="utf-8"?>
<ds:datastoreItem xmlns:ds="http://schemas.openxmlformats.org/officeDocument/2006/customXml" ds:itemID="{D96F4C06-49AA-4123-8AC6-38DB8FC205C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41812</TotalTime>
  <Words>819</Words>
  <Application>Microsoft Macintosh PowerPoint</Application>
  <PresentationFormat>Panorámica</PresentationFormat>
  <Paragraphs>103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Dorokhina</dc:creator>
  <cp:lastModifiedBy>Carlos Manuel Guerrero López</cp:lastModifiedBy>
  <cp:revision>167</cp:revision>
  <dcterms:created xsi:type="dcterms:W3CDTF">2021-07-12T16:53:15Z</dcterms:created>
  <dcterms:modified xsi:type="dcterms:W3CDTF">2023-10-20T21:33:46Z</dcterms:modified>
</cp:coreProperties>
</file>