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sldIdLst>
    <p:sldId id="379" r:id="rId2"/>
    <p:sldId id="778" r:id="rId3"/>
    <p:sldId id="341" r:id="rId4"/>
    <p:sldId id="342" r:id="rId5"/>
    <p:sldId id="414" r:id="rId6"/>
    <p:sldId id="776" r:id="rId7"/>
    <p:sldId id="787" r:id="rId8"/>
    <p:sldId id="791" r:id="rId9"/>
    <p:sldId id="329" r:id="rId10"/>
    <p:sldId id="330" r:id="rId11"/>
    <p:sldId id="382" r:id="rId12"/>
    <p:sldId id="789" r:id="rId13"/>
    <p:sldId id="402" r:id="rId14"/>
    <p:sldId id="790" r:id="rId15"/>
    <p:sldId id="792" r:id="rId16"/>
    <p:sldId id="793" r:id="rId17"/>
    <p:sldId id="369" r:id="rId18"/>
    <p:sldId id="794" r:id="rId19"/>
    <p:sldId id="404" r:id="rId20"/>
    <p:sldId id="346"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459" r:id="rId40"/>
    <p:sldId id="796" r:id="rId41"/>
    <p:sldId id="367" r:id="rId42"/>
    <p:sldId id="368" r:id="rId43"/>
    <p:sldId id="371" r:id="rId44"/>
    <p:sldId id="795" r:id="rId45"/>
    <p:sldId id="441" r:id="rId46"/>
    <p:sldId id="782" r:id="rId47"/>
    <p:sldId id="798" r:id="rId48"/>
    <p:sldId id="797" r:id="rId49"/>
    <p:sldId id="783" r:id="rId50"/>
    <p:sldId id="780" r:id="rId51"/>
    <p:sldId id="781" r:id="rId52"/>
    <p:sldId id="784" r:id="rId53"/>
    <p:sldId id="785" r:id="rId54"/>
    <p:sldId id="786" r:id="rId55"/>
    <p:sldId id="800" r:id="rId56"/>
    <p:sldId id="376" r:id="rId5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218"/>
    <a:srgbClr val="5C5876"/>
    <a:srgbClr val="586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446" autoAdjust="0"/>
  </p:normalViewPr>
  <p:slideViewPr>
    <p:cSldViewPr snapToGrid="0">
      <p:cViewPr varScale="1">
        <p:scale>
          <a:sx n="63" d="100"/>
          <a:sy n="63" d="100"/>
        </p:scale>
        <p:origin x="10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F9E24-4A3A-4129-897A-7B54D1D9D754}"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MX"/>
        </a:p>
      </dgm:t>
    </dgm:pt>
    <dgm:pt modelId="{97E8999C-C157-416E-8209-984286B800B4}">
      <dgm:prSet phldrT="[Texto]"/>
      <dgm:spPr/>
      <dgm:t>
        <a:bodyPr/>
        <a:lstStyle/>
        <a:p>
          <a:r>
            <a:rPr lang="es-MX" dirty="0"/>
            <a:t>Elección de la herramienta de recolección de información</a:t>
          </a:r>
        </a:p>
      </dgm:t>
    </dgm:pt>
    <dgm:pt modelId="{FE824ECA-EF7C-4E54-9F6A-AEB389D18E47}" type="parTrans" cxnId="{132D6785-3562-4990-AFAE-6FB0CF69A26E}">
      <dgm:prSet/>
      <dgm:spPr/>
      <dgm:t>
        <a:bodyPr/>
        <a:lstStyle/>
        <a:p>
          <a:endParaRPr lang="es-MX"/>
        </a:p>
      </dgm:t>
    </dgm:pt>
    <dgm:pt modelId="{FC8D1324-A896-4066-AD98-BDE969DCB157}" type="sibTrans" cxnId="{132D6785-3562-4990-AFAE-6FB0CF69A26E}">
      <dgm:prSet/>
      <dgm:spPr/>
      <dgm:t>
        <a:bodyPr/>
        <a:lstStyle/>
        <a:p>
          <a:endParaRPr lang="es-MX"/>
        </a:p>
      </dgm:t>
    </dgm:pt>
    <dgm:pt modelId="{F5CADD46-06DF-4E68-A540-E09FCACF2514}">
      <dgm:prSet phldrT="[Texto]"/>
      <dgm:spPr/>
      <dgm:t>
        <a:bodyPr/>
        <a:lstStyle/>
        <a:p>
          <a:r>
            <a:rPr lang="es-MX" dirty="0"/>
            <a:t>Recolección de la información</a:t>
          </a:r>
        </a:p>
      </dgm:t>
    </dgm:pt>
    <dgm:pt modelId="{D7A0DA84-9D84-4621-B8A0-EABD0D37E4E2}" type="parTrans" cxnId="{A83F6218-E4A7-4CBB-BA67-48903974C04F}">
      <dgm:prSet/>
      <dgm:spPr/>
      <dgm:t>
        <a:bodyPr/>
        <a:lstStyle/>
        <a:p>
          <a:endParaRPr lang="es-MX"/>
        </a:p>
      </dgm:t>
    </dgm:pt>
    <dgm:pt modelId="{C8BBFA2F-16FB-4EB8-8D3F-144AD8F97E68}" type="sibTrans" cxnId="{A83F6218-E4A7-4CBB-BA67-48903974C04F}">
      <dgm:prSet/>
      <dgm:spPr/>
      <dgm:t>
        <a:bodyPr/>
        <a:lstStyle/>
        <a:p>
          <a:endParaRPr lang="es-MX"/>
        </a:p>
      </dgm:t>
    </dgm:pt>
    <dgm:pt modelId="{CAE09B51-5D0B-4A1E-982B-3298B70022C2}">
      <dgm:prSet phldrT="[Texto]"/>
      <dgm:spPr/>
      <dgm:t>
        <a:bodyPr/>
        <a:lstStyle/>
        <a:p>
          <a:r>
            <a:rPr lang="es-MX" dirty="0"/>
            <a:t>Cálculo de la ingesta de alimentos (g/día)</a:t>
          </a:r>
        </a:p>
      </dgm:t>
    </dgm:pt>
    <dgm:pt modelId="{2D747275-990C-48BD-A22A-82CEA521CCEE}" type="parTrans" cxnId="{BD47DDEF-9652-42E8-A3BC-BDDB742B974A}">
      <dgm:prSet/>
      <dgm:spPr/>
      <dgm:t>
        <a:bodyPr/>
        <a:lstStyle/>
        <a:p>
          <a:endParaRPr lang="es-MX"/>
        </a:p>
      </dgm:t>
    </dgm:pt>
    <dgm:pt modelId="{40A32D9E-4B75-4D9D-985C-50C90931AA10}" type="sibTrans" cxnId="{BD47DDEF-9652-42E8-A3BC-BDDB742B974A}">
      <dgm:prSet/>
      <dgm:spPr/>
      <dgm:t>
        <a:bodyPr/>
        <a:lstStyle/>
        <a:p>
          <a:endParaRPr lang="es-MX"/>
        </a:p>
      </dgm:t>
    </dgm:pt>
    <dgm:pt modelId="{234624FD-41A2-49EE-B614-C88BC9E775C2}">
      <dgm:prSet phldrT="[Texto]"/>
      <dgm:spPr/>
      <dgm:t>
        <a:bodyPr/>
        <a:lstStyle/>
        <a:p>
          <a:r>
            <a:rPr lang="es-ES" dirty="0"/>
            <a:t>Formación de grupos de alimentos</a:t>
          </a:r>
          <a:endParaRPr lang="es-MX" dirty="0"/>
        </a:p>
      </dgm:t>
    </dgm:pt>
    <dgm:pt modelId="{1CD24364-5E19-49B7-A445-F53736853892}" type="parTrans" cxnId="{50DA6A7B-1961-43F4-961B-DF0185EFF3BF}">
      <dgm:prSet/>
      <dgm:spPr/>
      <dgm:t>
        <a:bodyPr/>
        <a:lstStyle/>
        <a:p>
          <a:endParaRPr lang="es-MX"/>
        </a:p>
      </dgm:t>
    </dgm:pt>
    <dgm:pt modelId="{7595282A-58C4-4BDE-875B-2587105BF18D}" type="sibTrans" cxnId="{50DA6A7B-1961-43F4-961B-DF0185EFF3BF}">
      <dgm:prSet/>
      <dgm:spPr/>
      <dgm:t>
        <a:bodyPr/>
        <a:lstStyle/>
        <a:p>
          <a:endParaRPr lang="es-MX"/>
        </a:p>
      </dgm:t>
    </dgm:pt>
    <dgm:pt modelId="{0358E67A-0C61-4756-827E-AFE4D66DD88F}">
      <dgm:prSet phldrT="[Texto]"/>
      <dgm:spPr/>
      <dgm:t>
        <a:bodyPr/>
        <a:lstStyle/>
        <a:p>
          <a:r>
            <a:rPr lang="es-MX" dirty="0"/>
            <a:t>Cálculo de g/día de los grupos de alimentos</a:t>
          </a:r>
        </a:p>
      </dgm:t>
    </dgm:pt>
    <dgm:pt modelId="{CE69112E-CFFC-4A3F-87AB-625B9F258772}" type="parTrans" cxnId="{2EDC2397-FBC5-4570-AD1C-C9DAC7D24980}">
      <dgm:prSet/>
      <dgm:spPr/>
      <dgm:t>
        <a:bodyPr/>
        <a:lstStyle/>
        <a:p>
          <a:endParaRPr lang="es-MX"/>
        </a:p>
      </dgm:t>
    </dgm:pt>
    <dgm:pt modelId="{99981785-C679-4F92-8F61-9B3488DC5BD2}" type="sibTrans" cxnId="{2EDC2397-FBC5-4570-AD1C-C9DAC7D24980}">
      <dgm:prSet/>
      <dgm:spPr/>
      <dgm:t>
        <a:bodyPr/>
        <a:lstStyle/>
        <a:p>
          <a:endParaRPr lang="es-MX"/>
        </a:p>
      </dgm:t>
    </dgm:pt>
    <dgm:pt modelId="{1E20BEA5-C348-4389-82E8-33C6AC7D477E}" type="pres">
      <dgm:prSet presAssocID="{072F9E24-4A3A-4129-897A-7B54D1D9D754}" presName="Name0" presStyleCnt="0">
        <dgm:presLayoutVars>
          <dgm:dir/>
          <dgm:resizeHandles val="exact"/>
        </dgm:presLayoutVars>
      </dgm:prSet>
      <dgm:spPr/>
    </dgm:pt>
    <dgm:pt modelId="{4349EFD8-FD54-4A33-808C-5B81DB8E3F33}" type="pres">
      <dgm:prSet presAssocID="{97E8999C-C157-416E-8209-984286B800B4}" presName="node" presStyleLbl="node1" presStyleIdx="0" presStyleCnt="5">
        <dgm:presLayoutVars>
          <dgm:bulletEnabled val="1"/>
        </dgm:presLayoutVars>
      </dgm:prSet>
      <dgm:spPr/>
    </dgm:pt>
    <dgm:pt modelId="{6F077F9C-66F1-4C90-BDDC-8A4FF61C7143}" type="pres">
      <dgm:prSet presAssocID="{FC8D1324-A896-4066-AD98-BDE969DCB157}" presName="sibTrans" presStyleLbl="sibTrans1D1" presStyleIdx="0" presStyleCnt="4"/>
      <dgm:spPr/>
    </dgm:pt>
    <dgm:pt modelId="{420BC83B-532A-46C1-ACBD-28E720E16514}" type="pres">
      <dgm:prSet presAssocID="{FC8D1324-A896-4066-AD98-BDE969DCB157}" presName="connectorText" presStyleLbl="sibTrans1D1" presStyleIdx="0" presStyleCnt="4"/>
      <dgm:spPr/>
    </dgm:pt>
    <dgm:pt modelId="{5D242832-B737-41AE-B578-F3B32AC6AD39}" type="pres">
      <dgm:prSet presAssocID="{F5CADD46-06DF-4E68-A540-E09FCACF2514}" presName="node" presStyleLbl="node1" presStyleIdx="1" presStyleCnt="5">
        <dgm:presLayoutVars>
          <dgm:bulletEnabled val="1"/>
        </dgm:presLayoutVars>
      </dgm:prSet>
      <dgm:spPr/>
    </dgm:pt>
    <dgm:pt modelId="{2EAF539D-80B2-47D6-B341-5DE721DE7955}" type="pres">
      <dgm:prSet presAssocID="{C8BBFA2F-16FB-4EB8-8D3F-144AD8F97E68}" presName="sibTrans" presStyleLbl="sibTrans1D1" presStyleIdx="1" presStyleCnt="4"/>
      <dgm:spPr/>
    </dgm:pt>
    <dgm:pt modelId="{FC342B11-306B-4F1E-AFB0-536355DD7924}" type="pres">
      <dgm:prSet presAssocID="{C8BBFA2F-16FB-4EB8-8D3F-144AD8F97E68}" presName="connectorText" presStyleLbl="sibTrans1D1" presStyleIdx="1" presStyleCnt="4"/>
      <dgm:spPr/>
    </dgm:pt>
    <dgm:pt modelId="{F1CE19F4-D4BF-4EF6-88B7-6B2722E18898}" type="pres">
      <dgm:prSet presAssocID="{CAE09B51-5D0B-4A1E-982B-3298B70022C2}" presName="node" presStyleLbl="node1" presStyleIdx="2" presStyleCnt="5">
        <dgm:presLayoutVars>
          <dgm:bulletEnabled val="1"/>
        </dgm:presLayoutVars>
      </dgm:prSet>
      <dgm:spPr/>
    </dgm:pt>
    <dgm:pt modelId="{30543583-360F-467F-B24A-43EC9460BB01}" type="pres">
      <dgm:prSet presAssocID="{40A32D9E-4B75-4D9D-985C-50C90931AA10}" presName="sibTrans" presStyleLbl="sibTrans1D1" presStyleIdx="2" presStyleCnt="4"/>
      <dgm:spPr/>
    </dgm:pt>
    <dgm:pt modelId="{B26B30CA-490C-4F00-9925-6168E1D22CCF}" type="pres">
      <dgm:prSet presAssocID="{40A32D9E-4B75-4D9D-985C-50C90931AA10}" presName="connectorText" presStyleLbl="sibTrans1D1" presStyleIdx="2" presStyleCnt="4"/>
      <dgm:spPr/>
    </dgm:pt>
    <dgm:pt modelId="{C6E5D7A7-396D-4E94-B071-0E3864BFC42B}" type="pres">
      <dgm:prSet presAssocID="{234624FD-41A2-49EE-B614-C88BC9E775C2}" presName="node" presStyleLbl="node1" presStyleIdx="3" presStyleCnt="5">
        <dgm:presLayoutVars>
          <dgm:bulletEnabled val="1"/>
        </dgm:presLayoutVars>
      </dgm:prSet>
      <dgm:spPr/>
    </dgm:pt>
    <dgm:pt modelId="{113B079A-C2AA-4FA5-98B8-7F4FD72EAA51}" type="pres">
      <dgm:prSet presAssocID="{7595282A-58C4-4BDE-875B-2587105BF18D}" presName="sibTrans" presStyleLbl="sibTrans1D1" presStyleIdx="3" presStyleCnt="4"/>
      <dgm:spPr/>
    </dgm:pt>
    <dgm:pt modelId="{F3C50C3C-2DD9-4F4E-A912-1C4937828FBF}" type="pres">
      <dgm:prSet presAssocID="{7595282A-58C4-4BDE-875B-2587105BF18D}" presName="connectorText" presStyleLbl="sibTrans1D1" presStyleIdx="3" presStyleCnt="4"/>
      <dgm:spPr/>
    </dgm:pt>
    <dgm:pt modelId="{DE11F32B-1B22-4C22-BAEF-14FCC342495A}" type="pres">
      <dgm:prSet presAssocID="{0358E67A-0C61-4756-827E-AFE4D66DD88F}" presName="node" presStyleLbl="node1" presStyleIdx="4" presStyleCnt="5">
        <dgm:presLayoutVars>
          <dgm:bulletEnabled val="1"/>
        </dgm:presLayoutVars>
      </dgm:prSet>
      <dgm:spPr/>
    </dgm:pt>
  </dgm:ptLst>
  <dgm:cxnLst>
    <dgm:cxn modelId="{AD41FE06-668A-4D85-850D-D88BE29AFD42}" type="presOf" srcId="{C8BBFA2F-16FB-4EB8-8D3F-144AD8F97E68}" destId="{FC342B11-306B-4F1E-AFB0-536355DD7924}" srcOrd="1" destOrd="0" presId="urn:microsoft.com/office/officeart/2005/8/layout/bProcess3"/>
    <dgm:cxn modelId="{879F320A-FC89-42E9-A048-D3D4BB924C00}" type="presOf" srcId="{97E8999C-C157-416E-8209-984286B800B4}" destId="{4349EFD8-FD54-4A33-808C-5B81DB8E3F33}" srcOrd="0" destOrd="0" presId="urn:microsoft.com/office/officeart/2005/8/layout/bProcess3"/>
    <dgm:cxn modelId="{A83F6218-E4A7-4CBB-BA67-48903974C04F}" srcId="{072F9E24-4A3A-4129-897A-7B54D1D9D754}" destId="{F5CADD46-06DF-4E68-A540-E09FCACF2514}" srcOrd="1" destOrd="0" parTransId="{D7A0DA84-9D84-4621-B8A0-EABD0D37E4E2}" sibTransId="{C8BBFA2F-16FB-4EB8-8D3F-144AD8F97E68}"/>
    <dgm:cxn modelId="{22F4182C-4A78-444C-967A-8E8FE8393A05}" type="presOf" srcId="{7595282A-58C4-4BDE-875B-2587105BF18D}" destId="{F3C50C3C-2DD9-4F4E-A912-1C4937828FBF}" srcOrd="1" destOrd="0" presId="urn:microsoft.com/office/officeart/2005/8/layout/bProcess3"/>
    <dgm:cxn modelId="{F3FAFD63-AACA-4E93-960D-1692E805DE48}" type="presOf" srcId="{FC8D1324-A896-4066-AD98-BDE969DCB157}" destId="{6F077F9C-66F1-4C90-BDDC-8A4FF61C7143}" srcOrd="0" destOrd="0" presId="urn:microsoft.com/office/officeart/2005/8/layout/bProcess3"/>
    <dgm:cxn modelId="{9DC3E144-5702-41DA-AC7D-008E06D64100}" type="presOf" srcId="{40A32D9E-4B75-4D9D-985C-50C90931AA10}" destId="{B26B30CA-490C-4F00-9925-6168E1D22CCF}" srcOrd="1" destOrd="0" presId="urn:microsoft.com/office/officeart/2005/8/layout/bProcess3"/>
    <dgm:cxn modelId="{C242D367-1BDA-41E3-ACE5-BDF7F3E0F994}" type="presOf" srcId="{FC8D1324-A896-4066-AD98-BDE969DCB157}" destId="{420BC83B-532A-46C1-ACBD-28E720E16514}" srcOrd="1" destOrd="0" presId="urn:microsoft.com/office/officeart/2005/8/layout/bProcess3"/>
    <dgm:cxn modelId="{09D1614F-1F3E-401E-B318-557A21AA7C98}" type="presOf" srcId="{072F9E24-4A3A-4129-897A-7B54D1D9D754}" destId="{1E20BEA5-C348-4389-82E8-33C6AC7D477E}" srcOrd="0" destOrd="0" presId="urn:microsoft.com/office/officeart/2005/8/layout/bProcess3"/>
    <dgm:cxn modelId="{50DA6A7B-1961-43F4-961B-DF0185EFF3BF}" srcId="{072F9E24-4A3A-4129-897A-7B54D1D9D754}" destId="{234624FD-41A2-49EE-B614-C88BC9E775C2}" srcOrd="3" destOrd="0" parTransId="{1CD24364-5E19-49B7-A445-F53736853892}" sibTransId="{7595282A-58C4-4BDE-875B-2587105BF18D}"/>
    <dgm:cxn modelId="{132D6785-3562-4990-AFAE-6FB0CF69A26E}" srcId="{072F9E24-4A3A-4129-897A-7B54D1D9D754}" destId="{97E8999C-C157-416E-8209-984286B800B4}" srcOrd="0" destOrd="0" parTransId="{FE824ECA-EF7C-4E54-9F6A-AEB389D18E47}" sibTransId="{FC8D1324-A896-4066-AD98-BDE969DCB157}"/>
    <dgm:cxn modelId="{96BAC78F-0A95-4E93-9FC0-BC5C0443D973}" type="presOf" srcId="{C8BBFA2F-16FB-4EB8-8D3F-144AD8F97E68}" destId="{2EAF539D-80B2-47D6-B341-5DE721DE7955}" srcOrd="0" destOrd="0" presId="urn:microsoft.com/office/officeart/2005/8/layout/bProcess3"/>
    <dgm:cxn modelId="{2EDC2397-FBC5-4570-AD1C-C9DAC7D24980}" srcId="{072F9E24-4A3A-4129-897A-7B54D1D9D754}" destId="{0358E67A-0C61-4756-827E-AFE4D66DD88F}" srcOrd="4" destOrd="0" parTransId="{CE69112E-CFFC-4A3F-87AB-625B9F258772}" sibTransId="{99981785-C679-4F92-8F61-9B3488DC5BD2}"/>
    <dgm:cxn modelId="{334C059D-FDBD-4771-B038-C4CE95B990C0}" type="presOf" srcId="{F5CADD46-06DF-4E68-A540-E09FCACF2514}" destId="{5D242832-B737-41AE-B578-F3B32AC6AD39}" srcOrd="0" destOrd="0" presId="urn:microsoft.com/office/officeart/2005/8/layout/bProcess3"/>
    <dgm:cxn modelId="{42BF96A8-3DC5-4D78-B4A1-B85090019621}" type="presOf" srcId="{CAE09B51-5D0B-4A1E-982B-3298B70022C2}" destId="{F1CE19F4-D4BF-4EF6-88B7-6B2722E18898}" srcOrd="0" destOrd="0" presId="urn:microsoft.com/office/officeart/2005/8/layout/bProcess3"/>
    <dgm:cxn modelId="{4DC297BA-7132-4611-B720-E9707C991DF1}" type="presOf" srcId="{40A32D9E-4B75-4D9D-985C-50C90931AA10}" destId="{30543583-360F-467F-B24A-43EC9460BB01}" srcOrd="0" destOrd="0" presId="urn:microsoft.com/office/officeart/2005/8/layout/bProcess3"/>
    <dgm:cxn modelId="{D06BE1BC-9252-45EA-B88A-DF51F17B3CE2}" type="presOf" srcId="{0358E67A-0C61-4756-827E-AFE4D66DD88F}" destId="{DE11F32B-1B22-4C22-BAEF-14FCC342495A}" srcOrd="0" destOrd="0" presId="urn:microsoft.com/office/officeart/2005/8/layout/bProcess3"/>
    <dgm:cxn modelId="{CF9ACACB-CF0C-4126-A857-186847E9A1B4}" type="presOf" srcId="{7595282A-58C4-4BDE-875B-2587105BF18D}" destId="{113B079A-C2AA-4FA5-98B8-7F4FD72EAA51}" srcOrd="0" destOrd="0" presId="urn:microsoft.com/office/officeart/2005/8/layout/bProcess3"/>
    <dgm:cxn modelId="{D47F8BD2-9639-4F09-A789-73D2F6BAD34D}" type="presOf" srcId="{234624FD-41A2-49EE-B614-C88BC9E775C2}" destId="{C6E5D7A7-396D-4E94-B071-0E3864BFC42B}" srcOrd="0" destOrd="0" presId="urn:microsoft.com/office/officeart/2005/8/layout/bProcess3"/>
    <dgm:cxn modelId="{BD47DDEF-9652-42E8-A3BC-BDDB742B974A}" srcId="{072F9E24-4A3A-4129-897A-7B54D1D9D754}" destId="{CAE09B51-5D0B-4A1E-982B-3298B70022C2}" srcOrd="2" destOrd="0" parTransId="{2D747275-990C-48BD-A22A-82CEA521CCEE}" sibTransId="{40A32D9E-4B75-4D9D-985C-50C90931AA10}"/>
    <dgm:cxn modelId="{DC0E41C6-77E9-41E3-BA3A-CCC831D7C8CB}" type="presParOf" srcId="{1E20BEA5-C348-4389-82E8-33C6AC7D477E}" destId="{4349EFD8-FD54-4A33-808C-5B81DB8E3F33}" srcOrd="0" destOrd="0" presId="urn:microsoft.com/office/officeart/2005/8/layout/bProcess3"/>
    <dgm:cxn modelId="{2DDA2E5F-F5E7-4E03-9146-09A3D1E301A5}" type="presParOf" srcId="{1E20BEA5-C348-4389-82E8-33C6AC7D477E}" destId="{6F077F9C-66F1-4C90-BDDC-8A4FF61C7143}" srcOrd="1" destOrd="0" presId="urn:microsoft.com/office/officeart/2005/8/layout/bProcess3"/>
    <dgm:cxn modelId="{577534B3-DF80-4E04-B715-8CFD7015CE4E}" type="presParOf" srcId="{6F077F9C-66F1-4C90-BDDC-8A4FF61C7143}" destId="{420BC83B-532A-46C1-ACBD-28E720E16514}" srcOrd="0" destOrd="0" presId="urn:microsoft.com/office/officeart/2005/8/layout/bProcess3"/>
    <dgm:cxn modelId="{2559A962-13A3-43CC-A85F-BDB715084570}" type="presParOf" srcId="{1E20BEA5-C348-4389-82E8-33C6AC7D477E}" destId="{5D242832-B737-41AE-B578-F3B32AC6AD39}" srcOrd="2" destOrd="0" presId="urn:microsoft.com/office/officeart/2005/8/layout/bProcess3"/>
    <dgm:cxn modelId="{0AD7A67F-CE4E-45A8-B80C-D8CED75531AC}" type="presParOf" srcId="{1E20BEA5-C348-4389-82E8-33C6AC7D477E}" destId="{2EAF539D-80B2-47D6-B341-5DE721DE7955}" srcOrd="3" destOrd="0" presId="urn:microsoft.com/office/officeart/2005/8/layout/bProcess3"/>
    <dgm:cxn modelId="{9811E039-8AFF-43D5-B6BA-E17BAD8412C5}" type="presParOf" srcId="{2EAF539D-80B2-47D6-B341-5DE721DE7955}" destId="{FC342B11-306B-4F1E-AFB0-536355DD7924}" srcOrd="0" destOrd="0" presId="urn:microsoft.com/office/officeart/2005/8/layout/bProcess3"/>
    <dgm:cxn modelId="{8345CE7D-5CEA-49A5-8DCE-6A914AC4BB24}" type="presParOf" srcId="{1E20BEA5-C348-4389-82E8-33C6AC7D477E}" destId="{F1CE19F4-D4BF-4EF6-88B7-6B2722E18898}" srcOrd="4" destOrd="0" presId="urn:microsoft.com/office/officeart/2005/8/layout/bProcess3"/>
    <dgm:cxn modelId="{3709B89C-6AA9-4B0D-9F36-EBB18336B751}" type="presParOf" srcId="{1E20BEA5-C348-4389-82E8-33C6AC7D477E}" destId="{30543583-360F-467F-B24A-43EC9460BB01}" srcOrd="5" destOrd="0" presId="urn:microsoft.com/office/officeart/2005/8/layout/bProcess3"/>
    <dgm:cxn modelId="{C6BBA861-E782-4AD0-8E23-7D8B789CB26D}" type="presParOf" srcId="{30543583-360F-467F-B24A-43EC9460BB01}" destId="{B26B30CA-490C-4F00-9925-6168E1D22CCF}" srcOrd="0" destOrd="0" presId="urn:microsoft.com/office/officeart/2005/8/layout/bProcess3"/>
    <dgm:cxn modelId="{7D5863A1-EA10-450D-9535-034699ECD0C5}" type="presParOf" srcId="{1E20BEA5-C348-4389-82E8-33C6AC7D477E}" destId="{C6E5D7A7-396D-4E94-B071-0E3864BFC42B}" srcOrd="6" destOrd="0" presId="urn:microsoft.com/office/officeart/2005/8/layout/bProcess3"/>
    <dgm:cxn modelId="{4DDCA5CB-1817-4B90-8F37-F134D74B621D}" type="presParOf" srcId="{1E20BEA5-C348-4389-82E8-33C6AC7D477E}" destId="{113B079A-C2AA-4FA5-98B8-7F4FD72EAA51}" srcOrd="7" destOrd="0" presId="urn:microsoft.com/office/officeart/2005/8/layout/bProcess3"/>
    <dgm:cxn modelId="{C3D730CE-D23B-4F6F-BB4F-95EA61A04867}" type="presParOf" srcId="{113B079A-C2AA-4FA5-98B8-7F4FD72EAA51}" destId="{F3C50C3C-2DD9-4F4E-A912-1C4937828FBF}" srcOrd="0" destOrd="0" presId="urn:microsoft.com/office/officeart/2005/8/layout/bProcess3"/>
    <dgm:cxn modelId="{CE2F699D-F87F-46D5-B1CA-CAD008268FE8}" type="presParOf" srcId="{1E20BEA5-C348-4389-82E8-33C6AC7D477E}" destId="{DE11F32B-1B22-4C22-BAEF-14FCC342495A}"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77F9C-66F1-4C90-BDDC-8A4FF61C7143}">
      <dsp:nvSpPr>
        <dsp:cNvPr id="0" name=""/>
        <dsp:cNvSpPr/>
      </dsp:nvSpPr>
      <dsp:spPr>
        <a:xfrm>
          <a:off x="2810668" y="801560"/>
          <a:ext cx="614553" cy="91440"/>
        </a:xfrm>
        <a:custGeom>
          <a:avLst/>
          <a:gdLst/>
          <a:ahLst/>
          <a:cxnLst/>
          <a:rect l="0" t="0" r="0" b="0"/>
          <a:pathLst>
            <a:path>
              <a:moveTo>
                <a:pt x="0" y="45720"/>
              </a:moveTo>
              <a:lnTo>
                <a:pt x="614553"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101816" y="844054"/>
        <a:ext cx="32257" cy="6451"/>
      </dsp:txXfrm>
    </dsp:sp>
    <dsp:sp modelId="{4349EFD8-FD54-4A33-808C-5B81DB8E3F33}">
      <dsp:nvSpPr>
        <dsp:cNvPr id="0" name=""/>
        <dsp:cNvSpPr/>
      </dsp:nvSpPr>
      <dsp:spPr>
        <a:xfrm>
          <a:off x="7451" y="5775"/>
          <a:ext cx="2805017" cy="16830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Elección de la herramienta de recolección de información</a:t>
          </a:r>
        </a:p>
      </dsp:txBody>
      <dsp:txXfrm>
        <a:off x="7451" y="5775"/>
        <a:ext cx="2805017" cy="1683010"/>
      </dsp:txXfrm>
    </dsp:sp>
    <dsp:sp modelId="{2EAF539D-80B2-47D6-B341-5DE721DE7955}">
      <dsp:nvSpPr>
        <dsp:cNvPr id="0" name=""/>
        <dsp:cNvSpPr/>
      </dsp:nvSpPr>
      <dsp:spPr>
        <a:xfrm>
          <a:off x="6260839" y="801560"/>
          <a:ext cx="614553" cy="91440"/>
        </a:xfrm>
        <a:custGeom>
          <a:avLst/>
          <a:gdLst/>
          <a:ahLst/>
          <a:cxnLst/>
          <a:rect l="0" t="0" r="0" b="0"/>
          <a:pathLst>
            <a:path>
              <a:moveTo>
                <a:pt x="0" y="45720"/>
              </a:moveTo>
              <a:lnTo>
                <a:pt x="614553"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551987" y="844054"/>
        <a:ext cx="32257" cy="6451"/>
      </dsp:txXfrm>
    </dsp:sp>
    <dsp:sp modelId="{5D242832-B737-41AE-B578-F3B32AC6AD39}">
      <dsp:nvSpPr>
        <dsp:cNvPr id="0" name=""/>
        <dsp:cNvSpPr/>
      </dsp:nvSpPr>
      <dsp:spPr>
        <a:xfrm>
          <a:off x="3457622" y="5775"/>
          <a:ext cx="2805017" cy="168301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Recolección de la información</a:t>
          </a:r>
        </a:p>
      </dsp:txBody>
      <dsp:txXfrm>
        <a:off x="3457622" y="5775"/>
        <a:ext cx="2805017" cy="1683010"/>
      </dsp:txXfrm>
    </dsp:sp>
    <dsp:sp modelId="{30543583-360F-467F-B24A-43EC9460BB01}">
      <dsp:nvSpPr>
        <dsp:cNvPr id="0" name=""/>
        <dsp:cNvSpPr/>
      </dsp:nvSpPr>
      <dsp:spPr>
        <a:xfrm>
          <a:off x="1409960" y="1686985"/>
          <a:ext cx="6900341" cy="614553"/>
        </a:xfrm>
        <a:custGeom>
          <a:avLst/>
          <a:gdLst/>
          <a:ahLst/>
          <a:cxnLst/>
          <a:rect l="0" t="0" r="0" b="0"/>
          <a:pathLst>
            <a:path>
              <a:moveTo>
                <a:pt x="6900341" y="0"/>
              </a:moveTo>
              <a:lnTo>
                <a:pt x="6900341" y="324376"/>
              </a:lnTo>
              <a:lnTo>
                <a:pt x="0" y="324376"/>
              </a:lnTo>
              <a:lnTo>
                <a:pt x="0" y="614553"/>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686870" y="1991036"/>
        <a:ext cx="346521" cy="6451"/>
      </dsp:txXfrm>
    </dsp:sp>
    <dsp:sp modelId="{F1CE19F4-D4BF-4EF6-88B7-6B2722E18898}">
      <dsp:nvSpPr>
        <dsp:cNvPr id="0" name=""/>
        <dsp:cNvSpPr/>
      </dsp:nvSpPr>
      <dsp:spPr>
        <a:xfrm>
          <a:off x="6907793" y="5775"/>
          <a:ext cx="2805017" cy="168301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Cálculo de la ingesta de alimentos (g/día)</a:t>
          </a:r>
        </a:p>
      </dsp:txBody>
      <dsp:txXfrm>
        <a:off x="6907793" y="5775"/>
        <a:ext cx="2805017" cy="1683010"/>
      </dsp:txXfrm>
    </dsp:sp>
    <dsp:sp modelId="{113B079A-C2AA-4FA5-98B8-7F4FD72EAA51}">
      <dsp:nvSpPr>
        <dsp:cNvPr id="0" name=""/>
        <dsp:cNvSpPr/>
      </dsp:nvSpPr>
      <dsp:spPr>
        <a:xfrm>
          <a:off x="2810668" y="3129724"/>
          <a:ext cx="614553" cy="91440"/>
        </a:xfrm>
        <a:custGeom>
          <a:avLst/>
          <a:gdLst/>
          <a:ahLst/>
          <a:cxnLst/>
          <a:rect l="0" t="0" r="0" b="0"/>
          <a:pathLst>
            <a:path>
              <a:moveTo>
                <a:pt x="0" y="45720"/>
              </a:moveTo>
              <a:lnTo>
                <a:pt x="614553"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101816" y="3172218"/>
        <a:ext cx="32257" cy="6451"/>
      </dsp:txXfrm>
    </dsp:sp>
    <dsp:sp modelId="{C6E5D7A7-396D-4E94-B071-0E3864BFC42B}">
      <dsp:nvSpPr>
        <dsp:cNvPr id="0" name=""/>
        <dsp:cNvSpPr/>
      </dsp:nvSpPr>
      <dsp:spPr>
        <a:xfrm>
          <a:off x="7451" y="2333939"/>
          <a:ext cx="2805017" cy="168301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Formación de grupos de alimentos</a:t>
          </a:r>
          <a:endParaRPr lang="es-MX" sz="2400" kern="1200" dirty="0"/>
        </a:p>
      </dsp:txBody>
      <dsp:txXfrm>
        <a:off x="7451" y="2333939"/>
        <a:ext cx="2805017" cy="1683010"/>
      </dsp:txXfrm>
    </dsp:sp>
    <dsp:sp modelId="{DE11F32B-1B22-4C22-BAEF-14FCC342495A}">
      <dsp:nvSpPr>
        <dsp:cNvPr id="0" name=""/>
        <dsp:cNvSpPr/>
      </dsp:nvSpPr>
      <dsp:spPr>
        <a:xfrm>
          <a:off x="3457622" y="2333939"/>
          <a:ext cx="2805017" cy="168301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Cálculo de g/día de los grupos de alimentos</a:t>
          </a:r>
        </a:p>
      </dsp:txBody>
      <dsp:txXfrm>
        <a:off x="3457622" y="2333939"/>
        <a:ext cx="2805017" cy="16830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D50E5-28A0-4422-89AB-2395E621CE1A}" type="datetimeFigureOut">
              <a:rPr lang="es-MX" smtClean="0"/>
              <a:t>27/10/2023</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7C3D9-CDD5-41B3-93FD-DB604ABDC197}" type="slidenum">
              <a:rPr lang="es-MX" smtClean="0"/>
              <a:t>‹Nº›</a:t>
            </a:fld>
            <a:endParaRPr lang="es-MX"/>
          </a:p>
        </p:txBody>
      </p:sp>
    </p:spTree>
    <p:extLst>
      <p:ext uri="{BB962C8B-B14F-4D97-AF65-F5344CB8AC3E}">
        <p14:creationId xmlns:p14="http://schemas.microsoft.com/office/powerpoint/2010/main" val="180564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0" dirty="0"/>
              <a:t> </a:t>
            </a:r>
            <a:endParaRPr lang="es-MX" dirty="0"/>
          </a:p>
        </p:txBody>
      </p:sp>
      <p:sp>
        <p:nvSpPr>
          <p:cNvPr id="4" name="Marcador de número de diapositiva 3"/>
          <p:cNvSpPr>
            <a:spLocks noGrp="1"/>
          </p:cNvSpPr>
          <p:nvPr>
            <p:ph type="sldNum" sz="quarter" idx="10"/>
          </p:nvPr>
        </p:nvSpPr>
        <p:spPr/>
        <p:txBody>
          <a:bodyPr/>
          <a:lstStyle/>
          <a:p>
            <a:fld id="{7E97C3D9-CDD5-41B3-93FD-DB604ABDC197}" type="slidenum">
              <a:rPr lang="es-MX" smtClean="0"/>
              <a:t>1</a:t>
            </a:fld>
            <a:endParaRPr lang="es-MX"/>
          </a:p>
        </p:txBody>
      </p:sp>
    </p:spTree>
    <p:extLst>
      <p:ext uri="{BB962C8B-B14F-4D97-AF65-F5344CB8AC3E}">
        <p14:creationId xmlns:p14="http://schemas.microsoft.com/office/powerpoint/2010/main" val="294287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28F6261-2689-49D9-8B55-352CA944D904}" type="slidenum">
              <a:rPr lang="es-MX" smtClean="0"/>
              <a:pPr/>
              <a:t>14</a:t>
            </a:fld>
            <a:endParaRPr lang="es-MX"/>
          </a:p>
        </p:txBody>
      </p:sp>
    </p:spTree>
    <p:extLst>
      <p:ext uri="{BB962C8B-B14F-4D97-AF65-F5344CB8AC3E}">
        <p14:creationId xmlns:p14="http://schemas.microsoft.com/office/powerpoint/2010/main" val="176849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7BB17D7-100A-4882-A31D-0B0B883C8F40}" type="slidenum">
              <a:rPr lang="es-MX" smtClean="0"/>
              <a:pPr/>
              <a:t>15</a:t>
            </a:fld>
            <a:endParaRPr lang="es-MX"/>
          </a:p>
        </p:txBody>
      </p:sp>
    </p:spTree>
    <p:extLst>
      <p:ext uri="{BB962C8B-B14F-4D97-AF65-F5344CB8AC3E}">
        <p14:creationId xmlns:p14="http://schemas.microsoft.com/office/powerpoint/2010/main" val="6562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28F6261-2689-49D9-8B55-352CA944D904}" type="slidenum">
              <a:rPr lang="es-MX" smtClean="0"/>
              <a:pPr/>
              <a:t>16</a:t>
            </a:fld>
            <a:endParaRPr lang="es-MX"/>
          </a:p>
        </p:txBody>
      </p:sp>
    </p:spTree>
    <p:extLst>
      <p:ext uri="{BB962C8B-B14F-4D97-AF65-F5344CB8AC3E}">
        <p14:creationId xmlns:p14="http://schemas.microsoft.com/office/powerpoint/2010/main" val="52966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18</a:t>
            </a:fld>
            <a:endParaRPr lang="es-MX"/>
          </a:p>
        </p:txBody>
      </p:sp>
    </p:spTree>
    <p:extLst>
      <p:ext uri="{BB962C8B-B14F-4D97-AF65-F5344CB8AC3E}">
        <p14:creationId xmlns:p14="http://schemas.microsoft.com/office/powerpoint/2010/main" val="317941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28F6261-2689-49D9-8B55-352CA944D904}" type="slidenum">
              <a:rPr lang="es-MX" smtClean="0"/>
              <a:pPr/>
              <a:t>19</a:t>
            </a:fld>
            <a:endParaRPr lang="es-MX"/>
          </a:p>
        </p:txBody>
      </p:sp>
    </p:spTree>
    <p:extLst>
      <p:ext uri="{BB962C8B-B14F-4D97-AF65-F5344CB8AC3E}">
        <p14:creationId xmlns:p14="http://schemas.microsoft.com/office/powerpoint/2010/main" val="293491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1038" y="1204913"/>
            <a:ext cx="5791200" cy="3257550"/>
          </a:xfrm>
        </p:spPr>
      </p:sp>
      <p:sp>
        <p:nvSpPr>
          <p:cNvPr id="3" name="Marcador de notas 2"/>
          <p:cNvSpPr>
            <a:spLocks noGrp="1"/>
          </p:cNvSpPr>
          <p:nvPr>
            <p:ph type="body" idx="1"/>
          </p:nvPr>
        </p:nvSpPr>
        <p:spPr/>
        <p:txBody>
          <a:bodyPr/>
          <a:lstStyle/>
          <a:p>
            <a:pPr defTabSz="929305">
              <a:defRPr/>
            </a:pPr>
            <a:r>
              <a:rPr lang="es-MX" dirty="0"/>
              <a:t>Este último instrumento nos permitió</a:t>
            </a:r>
            <a:r>
              <a:rPr lang="es-MX" baseline="0" dirty="0"/>
              <a:t> identificar los patrones dietarios de la población Yaqui, para lo cual</a:t>
            </a:r>
            <a:endParaRPr lang="es-MX" dirty="0"/>
          </a:p>
          <a:p>
            <a:pPr defTabSz="929305">
              <a:defRPr/>
            </a:pPr>
            <a:r>
              <a:rPr lang="es-MX" dirty="0"/>
              <a:t>Se utilizó la técnica de componentes principales (CP).</a:t>
            </a:r>
          </a:p>
          <a:p>
            <a:pPr defTabSz="929305">
              <a:defRPr/>
            </a:pPr>
            <a:endParaRPr lang="es-MX" dirty="0"/>
          </a:p>
          <a:p>
            <a:pPr defTabSz="929305">
              <a:defRPr/>
            </a:pPr>
            <a:r>
              <a:rPr lang="es-MX" dirty="0"/>
              <a:t>Antes, se</a:t>
            </a:r>
            <a:r>
              <a:rPr lang="es-MX" baseline="0" dirty="0"/>
              <a:t> determinó </a:t>
            </a:r>
            <a:r>
              <a:rPr lang="es-MX" dirty="0"/>
              <a:t>la cantidad total consumida en</a:t>
            </a:r>
            <a:r>
              <a:rPr lang="es-MX" baseline="0" dirty="0"/>
              <a:t> </a:t>
            </a:r>
            <a:r>
              <a:rPr lang="es-MX" dirty="0"/>
              <a:t>de cada uno de los 123 alimentos que conformaban</a:t>
            </a:r>
            <a:r>
              <a:rPr lang="es-MX" baseline="0" dirty="0"/>
              <a:t> el cuestionario</a:t>
            </a:r>
          </a:p>
          <a:p>
            <a:pPr defTabSz="929305">
              <a:defRPr/>
            </a:pPr>
            <a:endParaRPr lang="es-MX" dirty="0"/>
          </a:p>
          <a:p>
            <a:pPr defTabSz="929305">
              <a:defRPr/>
            </a:pPr>
            <a:r>
              <a:rPr lang="es-MX" dirty="0"/>
              <a:t>Luego se realizó un análisis univariado entre los gramos</a:t>
            </a:r>
            <a:r>
              <a:rPr lang="es-MX" baseline="0" dirty="0"/>
              <a:t> consumidos </a:t>
            </a:r>
            <a:r>
              <a:rPr lang="es-MX" dirty="0"/>
              <a:t> cada alimento con la variable de respuesta,</a:t>
            </a:r>
            <a:r>
              <a:rPr lang="es-MX" baseline="0" dirty="0"/>
              <a:t> el IMC </a:t>
            </a:r>
          </a:p>
          <a:p>
            <a:pPr defTabSz="929305">
              <a:defRPr/>
            </a:pPr>
            <a:endParaRPr lang="es-MX" baseline="0" dirty="0"/>
          </a:p>
          <a:p>
            <a:pPr defTabSz="929305">
              <a:defRPr/>
            </a:pPr>
            <a:r>
              <a:rPr lang="es-MX" dirty="0"/>
              <a:t>Los alimentos que mostraron una asociación plausible se clasificaron en grupos de alimentos según lo indicado por Newby y cols. (2003) en 18 grupos. Generándose una nueva base de datos que incluía para cada participante  el consumo en gramos por día de cada grupo de alimento indicado</a:t>
            </a:r>
            <a:r>
              <a:rPr lang="es-MX" baseline="0" dirty="0"/>
              <a:t> por </a:t>
            </a:r>
            <a:r>
              <a:rPr lang="es-MX" baseline="0" dirty="0" err="1"/>
              <a:t>newby</a:t>
            </a:r>
            <a:r>
              <a:rPr lang="es-MX" baseline="0" dirty="0"/>
              <a:t> y colaboradores</a:t>
            </a:r>
            <a:endParaRPr lang="es-MX" dirty="0"/>
          </a:p>
          <a:p>
            <a:pPr defTabSz="929305">
              <a:defRPr/>
            </a:pPr>
            <a:endParaRPr lang="es-MX" dirty="0"/>
          </a:p>
          <a:p>
            <a:pPr defTabSz="929305">
              <a:defRPr/>
            </a:pPr>
            <a:r>
              <a:rPr lang="es-MX" dirty="0"/>
              <a:t>La adecuación de dicha  agrupación o clasificación se evaluó mediante la prueba de </a:t>
            </a:r>
            <a:r>
              <a:rPr lang="es-MX" dirty="0" err="1"/>
              <a:t>Kaiser</a:t>
            </a:r>
            <a:r>
              <a:rPr lang="es-MX" dirty="0"/>
              <a:t>-Meyer-</a:t>
            </a:r>
            <a:r>
              <a:rPr lang="es-MX" dirty="0" err="1"/>
              <a:t>Olkin</a:t>
            </a:r>
            <a:r>
              <a:rPr lang="es-MX" dirty="0"/>
              <a:t> (KMO&gt; 0,6). Un valor</a:t>
            </a:r>
            <a:r>
              <a:rPr lang="es-MX" baseline="0" dirty="0"/>
              <a:t> de KMO de .5 se consideró aceptable </a:t>
            </a:r>
            <a:r>
              <a:rPr lang="es-MX" dirty="0"/>
              <a:t> </a:t>
            </a:r>
          </a:p>
          <a:p>
            <a:pPr defTabSz="929305">
              <a:defRPr/>
            </a:pPr>
            <a:endParaRPr lang="es-MX" dirty="0"/>
          </a:p>
          <a:p>
            <a:pPr defTabSz="929305">
              <a:defRPr/>
            </a:pPr>
            <a:r>
              <a:rPr lang="es-MX" dirty="0"/>
              <a:t>Luego se realizaron La técnica de Componentes principales  y una rotación ortogonal para determinar las cargas factoriales de los grupos de alimentos. </a:t>
            </a:r>
          </a:p>
          <a:p>
            <a:pPr defTabSz="929305">
              <a:defRPr/>
            </a:pPr>
            <a:r>
              <a:rPr lang="es-MX" dirty="0"/>
              <a:t>El criterio para seleccionar los componentes fue que mantuvieran una puntuación factorial  ≥1.5, así mismo,  aquellos grupos de alimentos con  un factor de carga ≥ | 0.3 | fueron considerados contribuyentes significativos del  componente (Robles-Ordaz </a:t>
            </a:r>
            <a:r>
              <a:rPr lang="es-MX" i="1" dirty="0"/>
              <a:t>et al.,</a:t>
            </a:r>
            <a:r>
              <a:rPr lang="es-MX" dirty="0"/>
              <a:t> 2018). </a:t>
            </a:r>
          </a:p>
          <a:p>
            <a:r>
              <a:rPr lang="es-MX" dirty="0"/>
              <a:t>Finalmente se generaron los puntajes correspondientes de cada patrón para cada participante.</a:t>
            </a:r>
          </a:p>
          <a:p>
            <a:pPr defTabSz="929305">
              <a:defRPr/>
            </a:pPr>
            <a:r>
              <a:rPr lang="es-MX" dirty="0"/>
              <a:t>Los patrones derivados se etiquetaron en función de los grupos de alimentos que contenían, así como los estudios anteriores (Newby </a:t>
            </a:r>
            <a:r>
              <a:rPr lang="es-MX" i="1" dirty="0"/>
              <a:t>et al.,</a:t>
            </a:r>
            <a:r>
              <a:rPr lang="es-MX" dirty="0"/>
              <a:t> 2003)</a:t>
            </a:r>
          </a:p>
          <a:p>
            <a:endParaRPr lang="es-MX" dirty="0"/>
          </a:p>
          <a:p>
            <a:endParaRPr lang="es-MX" dirty="0"/>
          </a:p>
          <a:p>
            <a:r>
              <a:rPr lang="es-MX" dirty="0"/>
              <a:t> el puntaje correspondiente de cada patrón dietario para cada participante en donde un individuo con un alto puntaje de un patrón</a:t>
            </a:r>
          </a:p>
          <a:p>
            <a:r>
              <a:rPr lang="es-MX" dirty="0"/>
              <a:t>tiene una alta adherencia a ese patrón. Estos puntajes se utilizaron como nuevas variables en la generación del modelo predictivo. </a:t>
            </a:r>
          </a:p>
          <a:p>
            <a:endParaRPr lang="es-MX" baseline="0" dirty="0"/>
          </a:p>
        </p:txBody>
      </p:sp>
      <p:sp>
        <p:nvSpPr>
          <p:cNvPr id="4" name="Marcador de número de diapositiva 3"/>
          <p:cNvSpPr>
            <a:spLocks noGrp="1"/>
          </p:cNvSpPr>
          <p:nvPr>
            <p:ph type="sldNum" sz="quarter" idx="10"/>
          </p:nvPr>
        </p:nvSpPr>
        <p:spPr/>
        <p:txBody>
          <a:bodyPr/>
          <a:lstStyle/>
          <a:p>
            <a:fld id="{4A8248B7-8AAB-4F97-8573-F6E0B3EF8B9E}" type="slidenum">
              <a:rPr lang="es-MX" smtClean="0">
                <a:solidFill>
                  <a:prstClr val="black"/>
                </a:solidFill>
              </a:rPr>
              <a:pPr/>
              <a:t>39</a:t>
            </a:fld>
            <a:endParaRPr lang="es-MX">
              <a:solidFill>
                <a:prstClr val="black"/>
              </a:solidFill>
            </a:endParaRPr>
          </a:p>
        </p:txBody>
      </p:sp>
    </p:spTree>
    <p:extLst>
      <p:ext uri="{BB962C8B-B14F-4D97-AF65-F5344CB8AC3E}">
        <p14:creationId xmlns:p14="http://schemas.microsoft.com/office/powerpoint/2010/main" val="67865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40</a:t>
            </a:fld>
            <a:endParaRPr lang="es-MX"/>
          </a:p>
        </p:txBody>
      </p:sp>
    </p:spTree>
    <p:extLst>
      <p:ext uri="{BB962C8B-B14F-4D97-AF65-F5344CB8AC3E}">
        <p14:creationId xmlns:p14="http://schemas.microsoft.com/office/powerpoint/2010/main" val="302213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42</a:t>
            </a:fld>
            <a:endParaRPr lang="es-MX"/>
          </a:p>
        </p:txBody>
      </p:sp>
    </p:spTree>
    <p:extLst>
      <p:ext uri="{BB962C8B-B14F-4D97-AF65-F5344CB8AC3E}">
        <p14:creationId xmlns:p14="http://schemas.microsoft.com/office/powerpoint/2010/main" val="301774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44</a:t>
            </a:fld>
            <a:endParaRPr lang="es-MX"/>
          </a:p>
        </p:txBody>
      </p:sp>
    </p:spTree>
    <p:extLst>
      <p:ext uri="{BB962C8B-B14F-4D97-AF65-F5344CB8AC3E}">
        <p14:creationId xmlns:p14="http://schemas.microsoft.com/office/powerpoint/2010/main" val="320415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1038" y="1204913"/>
            <a:ext cx="5791200" cy="3257550"/>
          </a:xfrm>
        </p:spPr>
      </p:sp>
      <p:sp>
        <p:nvSpPr>
          <p:cNvPr id="3" name="Marcador de notas 2"/>
          <p:cNvSpPr>
            <a:spLocks noGrp="1"/>
          </p:cNvSpPr>
          <p:nvPr>
            <p:ph type="body" idx="1"/>
          </p:nvPr>
        </p:nvSpPr>
        <p:spPr/>
        <p:txBody>
          <a:bodyPr/>
          <a:lstStyle/>
          <a:p>
            <a:r>
              <a:rPr lang="es-MX" baseline="0" dirty="0"/>
              <a:t>Con relación a los patrones dietarios, se identificaron dos </a:t>
            </a:r>
          </a:p>
          <a:p>
            <a:r>
              <a:rPr lang="es-MX" baseline="0" dirty="0"/>
              <a:t>Un patrón dietario prudente y un patrón occidentalizado</a:t>
            </a:r>
          </a:p>
          <a:p>
            <a:endParaRPr lang="es-MX" baseline="0" dirty="0"/>
          </a:p>
          <a:p>
            <a:r>
              <a:rPr lang="es-MX" baseline="0" dirty="0"/>
              <a:t>En esta tabla se observan los grupos de alimentos que caracterizaron a dicho patrón así como las cargas factoriales de cada uno, la puntuación factorial y la varianza explicada.</a:t>
            </a:r>
          </a:p>
          <a:p>
            <a:endParaRPr lang="es-MX" baseline="0" dirty="0"/>
          </a:p>
          <a:p>
            <a:r>
              <a:rPr lang="es-MX" baseline="0" dirty="0"/>
              <a:t>El patrón dietario prudente se caracterizo por los alimentos Frutas, vegetales, lácteos reducidos en grasa y platillos tradicionales</a:t>
            </a:r>
          </a:p>
          <a:p>
            <a:r>
              <a:rPr lang="es-MX" baseline="0" dirty="0"/>
              <a:t>El patrón dietario occidentalizado se caracterizó por los alimentos carnes procesadas, huevos y aderezos</a:t>
            </a:r>
          </a:p>
        </p:txBody>
      </p:sp>
      <p:sp>
        <p:nvSpPr>
          <p:cNvPr id="4" name="Marcador de número de diapositiva 3"/>
          <p:cNvSpPr>
            <a:spLocks noGrp="1"/>
          </p:cNvSpPr>
          <p:nvPr>
            <p:ph type="sldNum" sz="quarter" idx="10"/>
          </p:nvPr>
        </p:nvSpPr>
        <p:spPr/>
        <p:txBody>
          <a:bodyPr/>
          <a:lstStyle/>
          <a:p>
            <a:fld id="{4A8248B7-8AAB-4F97-8573-F6E0B3EF8B9E}" type="slidenum">
              <a:rPr lang="es-MX" smtClean="0">
                <a:solidFill>
                  <a:prstClr val="black"/>
                </a:solidFill>
              </a:rPr>
              <a:pPr/>
              <a:t>45</a:t>
            </a:fld>
            <a:endParaRPr lang="es-MX">
              <a:solidFill>
                <a:prstClr val="black"/>
              </a:solidFill>
            </a:endParaRPr>
          </a:p>
        </p:txBody>
      </p:sp>
    </p:spTree>
    <p:extLst>
      <p:ext uri="{BB962C8B-B14F-4D97-AF65-F5344CB8AC3E}">
        <p14:creationId xmlns:p14="http://schemas.microsoft.com/office/powerpoint/2010/main" val="219807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ltLang="es-MX" dirty="0">
              <a:solidFill>
                <a:srgbClr val="000000"/>
              </a:solidFill>
              <a:latin typeface="Calibri" panose="020F0502020204030204" pitchFamily="34" charset="0"/>
            </a:endParaRPr>
          </a:p>
        </p:txBody>
      </p:sp>
      <p:sp>
        <p:nvSpPr>
          <p:cNvPr id="4" name="Marcador de número de diapositiva 3"/>
          <p:cNvSpPr>
            <a:spLocks noGrp="1"/>
          </p:cNvSpPr>
          <p:nvPr>
            <p:ph type="sldNum" sz="quarter" idx="10"/>
          </p:nvPr>
        </p:nvSpPr>
        <p:spPr/>
        <p:txBody>
          <a:bodyPr/>
          <a:lstStyle/>
          <a:p>
            <a:pPr>
              <a:defRPr/>
            </a:pPr>
            <a:fld id="{E2F7D44A-8A1D-4AE2-9B98-99030FBDDE54}" type="slidenum">
              <a:rPr lang="en-US" altLang="es-MX" smtClean="0">
                <a:solidFill>
                  <a:prstClr val="black"/>
                </a:solidFill>
              </a:rPr>
              <a:pPr>
                <a:defRPr/>
              </a:pPr>
              <a:t>2</a:t>
            </a:fld>
            <a:endParaRPr lang="en-US" altLang="es-MX">
              <a:solidFill>
                <a:prstClr val="black"/>
              </a:solidFill>
            </a:endParaRPr>
          </a:p>
        </p:txBody>
      </p:sp>
    </p:spTree>
    <p:extLst>
      <p:ext uri="{BB962C8B-B14F-4D97-AF65-F5344CB8AC3E}">
        <p14:creationId xmlns:p14="http://schemas.microsoft.com/office/powerpoint/2010/main" val="826752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49</a:t>
            </a:fld>
            <a:endParaRPr lang="es-MX"/>
          </a:p>
        </p:txBody>
      </p:sp>
    </p:spTree>
    <p:extLst>
      <p:ext uri="{BB962C8B-B14F-4D97-AF65-F5344CB8AC3E}">
        <p14:creationId xmlns:p14="http://schemas.microsoft.com/office/powerpoint/2010/main" val="3280887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52</a:t>
            </a:fld>
            <a:endParaRPr lang="es-MX"/>
          </a:p>
        </p:txBody>
      </p:sp>
    </p:spTree>
    <p:extLst>
      <p:ext uri="{BB962C8B-B14F-4D97-AF65-F5344CB8AC3E}">
        <p14:creationId xmlns:p14="http://schemas.microsoft.com/office/powerpoint/2010/main" val="3559319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53</a:t>
            </a:fld>
            <a:endParaRPr lang="es-MX"/>
          </a:p>
        </p:txBody>
      </p:sp>
    </p:spTree>
    <p:extLst>
      <p:ext uri="{BB962C8B-B14F-4D97-AF65-F5344CB8AC3E}">
        <p14:creationId xmlns:p14="http://schemas.microsoft.com/office/powerpoint/2010/main" val="40470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7C3D9-CDD5-41B3-93FD-DB604ABDC197}" type="slidenum">
              <a:rPr lang="es-MX" smtClean="0"/>
              <a:t>54</a:t>
            </a:fld>
            <a:endParaRPr lang="es-MX"/>
          </a:p>
        </p:txBody>
      </p:sp>
    </p:spTree>
    <p:extLst>
      <p:ext uri="{BB962C8B-B14F-4D97-AF65-F5344CB8AC3E}">
        <p14:creationId xmlns:p14="http://schemas.microsoft.com/office/powerpoint/2010/main" val="294781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7BB17D7-100A-4882-A31D-0B0B883C8F40}" type="slidenum">
              <a:rPr lang="es-MX" smtClean="0"/>
              <a:pPr/>
              <a:t>55</a:t>
            </a:fld>
            <a:endParaRPr lang="es-MX"/>
          </a:p>
        </p:txBody>
      </p:sp>
    </p:spTree>
    <p:extLst>
      <p:ext uri="{BB962C8B-B14F-4D97-AF65-F5344CB8AC3E}">
        <p14:creationId xmlns:p14="http://schemas.microsoft.com/office/powerpoint/2010/main" val="234280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73B5EB4-7419-4432-9F5D-C85048B9E608}" type="slidenum">
              <a:rPr lang="es-MX" smtClean="0"/>
              <a:t>3</a:t>
            </a:fld>
            <a:endParaRPr lang="es-MX"/>
          </a:p>
        </p:txBody>
      </p:sp>
    </p:spTree>
    <p:extLst>
      <p:ext uri="{BB962C8B-B14F-4D97-AF65-F5344CB8AC3E}">
        <p14:creationId xmlns:p14="http://schemas.microsoft.com/office/powerpoint/2010/main" val="171350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7BB17D7-100A-4882-A31D-0B0B883C8F40}" type="slidenum">
              <a:rPr lang="es-MX" smtClean="0"/>
              <a:pPr/>
              <a:t>5</a:t>
            </a:fld>
            <a:endParaRPr lang="es-MX"/>
          </a:p>
        </p:txBody>
      </p:sp>
    </p:spTree>
    <p:extLst>
      <p:ext uri="{BB962C8B-B14F-4D97-AF65-F5344CB8AC3E}">
        <p14:creationId xmlns:p14="http://schemas.microsoft.com/office/powerpoint/2010/main" val="150130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7BB17D7-100A-4882-A31D-0B0B883C8F40}" type="slidenum">
              <a:rPr lang="es-MX" smtClean="0"/>
              <a:pPr/>
              <a:t>8</a:t>
            </a:fld>
            <a:endParaRPr lang="es-MX"/>
          </a:p>
        </p:txBody>
      </p:sp>
    </p:spTree>
    <p:extLst>
      <p:ext uri="{BB962C8B-B14F-4D97-AF65-F5344CB8AC3E}">
        <p14:creationId xmlns:p14="http://schemas.microsoft.com/office/powerpoint/2010/main" val="352451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45E1AB3-2314-47EB-97FD-1C048DD225E5}" type="slidenum">
              <a:rPr lang="en-US" smtClean="0"/>
              <a:pPr/>
              <a:t>9</a:t>
            </a:fld>
            <a:endParaRPr lang="en-US"/>
          </a:p>
        </p:txBody>
      </p:sp>
    </p:spTree>
    <p:extLst>
      <p:ext uri="{BB962C8B-B14F-4D97-AF65-F5344CB8AC3E}">
        <p14:creationId xmlns:p14="http://schemas.microsoft.com/office/powerpoint/2010/main" val="369216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28F6261-2689-49D9-8B55-352CA944D904}" type="slidenum">
              <a:rPr lang="es-MX" smtClean="0"/>
              <a:pPr/>
              <a:t>11</a:t>
            </a:fld>
            <a:endParaRPr lang="es-MX"/>
          </a:p>
        </p:txBody>
      </p:sp>
    </p:spTree>
    <p:extLst>
      <p:ext uri="{BB962C8B-B14F-4D97-AF65-F5344CB8AC3E}">
        <p14:creationId xmlns:p14="http://schemas.microsoft.com/office/powerpoint/2010/main" val="192115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28F6261-2689-49D9-8B55-352CA944D904}" type="slidenum">
              <a:rPr lang="es-MX" smtClean="0"/>
              <a:pPr/>
              <a:t>12</a:t>
            </a:fld>
            <a:endParaRPr lang="es-MX"/>
          </a:p>
        </p:txBody>
      </p:sp>
    </p:spTree>
    <p:extLst>
      <p:ext uri="{BB962C8B-B14F-4D97-AF65-F5344CB8AC3E}">
        <p14:creationId xmlns:p14="http://schemas.microsoft.com/office/powerpoint/2010/main" val="368598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28F6261-2689-49D9-8B55-352CA944D904}" type="slidenum">
              <a:rPr lang="es-MX" smtClean="0"/>
              <a:pPr/>
              <a:t>13</a:t>
            </a:fld>
            <a:endParaRPr lang="es-MX"/>
          </a:p>
        </p:txBody>
      </p:sp>
    </p:spTree>
    <p:extLst>
      <p:ext uri="{BB962C8B-B14F-4D97-AF65-F5344CB8AC3E}">
        <p14:creationId xmlns:p14="http://schemas.microsoft.com/office/powerpoint/2010/main" val="360785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6F803A6-B33F-4D7C-A84C-519883F14927}" type="datetimeFigureOut">
              <a:rPr lang="es-MX" smtClean="0"/>
              <a:t>27/10/2023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F566BE-419A-4215-8A93-A07120DA8DAC}"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35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6F803A6-B33F-4D7C-A84C-519883F14927}" type="datetimeFigureOut">
              <a:rPr lang="es-MX" smtClean="0"/>
              <a:t>27/10/2023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97162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6F803A6-B33F-4D7C-A84C-519883F14927}" type="datetimeFigureOut">
              <a:rPr lang="es-MX" smtClean="0"/>
              <a:t>27/10/2023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3096698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Title 6"/>
          <p:cNvSpPr>
            <a:spLocks noGrp="1"/>
          </p:cNvSpPr>
          <p:nvPr>
            <p:ph type="title"/>
          </p:nvPr>
        </p:nvSpPr>
        <p:spPr/>
        <p:txBody>
          <a:bodyPr/>
          <a:lstStyle>
            <a:lvl1pPr>
              <a:defRPr>
                <a:solidFill>
                  <a:srgbClr val="C00000"/>
                </a:solidFill>
                <a:latin typeface="Calibri" pitchFamily="34" charset="0"/>
              </a:defRPr>
            </a:lvl1pPr>
          </a:lstStyle>
          <a:p>
            <a:r>
              <a:rPr lang="en-US"/>
              <a:t>Click to edit Master title style</a:t>
            </a:r>
            <a:endParaRPr lang="es-MX"/>
          </a:p>
        </p:txBody>
      </p:sp>
    </p:spTree>
    <p:extLst>
      <p:ext uri="{BB962C8B-B14F-4D97-AF65-F5344CB8AC3E}">
        <p14:creationId xmlns:p14="http://schemas.microsoft.com/office/powerpoint/2010/main" val="27853623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09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6F803A6-B33F-4D7C-A84C-519883F14927}" type="datetimeFigureOut">
              <a:rPr lang="es-MX" smtClean="0"/>
              <a:t>27/10/2023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402913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6F803A6-B33F-4D7C-A84C-519883F14927}" type="datetimeFigureOut">
              <a:rPr lang="es-MX" smtClean="0"/>
              <a:t>27/10/2023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F566BE-419A-4215-8A93-A07120DA8DAC}"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6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6F803A6-B33F-4D7C-A84C-519883F14927}" type="datetimeFigureOut">
              <a:rPr lang="es-MX" smtClean="0"/>
              <a:t>27/10/2023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422472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6F803A6-B33F-4D7C-A84C-519883F14927}" type="datetimeFigureOut">
              <a:rPr lang="es-MX" smtClean="0"/>
              <a:t>27/10/2023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145239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6F803A6-B33F-4D7C-A84C-519883F14927}" type="datetimeFigureOut">
              <a:rPr lang="es-MX" smtClean="0"/>
              <a:t>27/10/2023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23607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F803A6-B33F-4D7C-A84C-519883F14927}" type="datetimeFigureOut">
              <a:rPr lang="es-MX" smtClean="0"/>
              <a:t>27/10/2023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16820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F803A6-B33F-4D7C-A84C-519883F14927}" type="datetimeFigureOut">
              <a:rPr lang="es-MX" smtClean="0"/>
              <a:t>27/10/2023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F566BE-419A-4215-8A93-A07120DA8DAC}" type="slidenum">
              <a:rPr lang="es-MX" smtClean="0"/>
              <a:t>‹Nº›</a:t>
            </a:fld>
            <a:endParaRPr lang="es-MX"/>
          </a:p>
        </p:txBody>
      </p:sp>
    </p:spTree>
    <p:extLst>
      <p:ext uri="{BB962C8B-B14F-4D97-AF65-F5344CB8AC3E}">
        <p14:creationId xmlns:p14="http://schemas.microsoft.com/office/powerpoint/2010/main" val="151065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6F803A6-B33F-4D7C-A84C-519883F14927}" type="datetimeFigureOut">
              <a:rPr lang="es-MX" smtClean="0"/>
              <a:t>27/10/2023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F566BE-419A-4215-8A93-A07120DA8DAC}" type="slidenum">
              <a:rPr lang="es-MX" smtClean="0"/>
              <a:t>‹Nº›</a:t>
            </a:fld>
            <a:endParaRPr lang="es-MX"/>
          </a:p>
        </p:txBody>
      </p:sp>
    </p:spTree>
    <p:extLst>
      <p:ext uri="{BB962C8B-B14F-4D97-AF65-F5344CB8AC3E}">
        <p14:creationId xmlns:p14="http://schemas.microsoft.com/office/powerpoint/2010/main" val="605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F803A6-B33F-4D7C-A84C-519883F14927}" type="datetimeFigureOut">
              <a:rPr lang="es-MX" smtClean="0"/>
              <a:t>27/10/2023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F566BE-419A-4215-8A93-A07120DA8DAC}"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6622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EF828D4-613D-6C8E-ACA5-68BB844F7BF9}"/>
              </a:ext>
            </a:extLst>
          </p:cNvPr>
          <p:cNvPicPr>
            <a:picLocks noChangeAspect="1"/>
          </p:cNvPicPr>
          <p:nvPr/>
        </p:nvPicPr>
        <p:blipFill>
          <a:blip r:embed="rId3"/>
          <a:stretch>
            <a:fillRect/>
          </a:stretch>
        </p:blipFill>
        <p:spPr>
          <a:xfrm>
            <a:off x="3134213" y="2308748"/>
            <a:ext cx="5328691" cy="2073984"/>
          </a:xfrm>
          <a:prstGeom prst="rect">
            <a:avLst/>
          </a:prstGeom>
        </p:spPr>
      </p:pic>
      <p:sp>
        <p:nvSpPr>
          <p:cNvPr id="2" name="Título 1"/>
          <p:cNvSpPr>
            <a:spLocks noGrp="1"/>
          </p:cNvSpPr>
          <p:nvPr>
            <p:ph type="ctrTitle"/>
          </p:nvPr>
        </p:nvSpPr>
        <p:spPr>
          <a:xfrm>
            <a:off x="1879585" y="149800"/>
            <a:ext cx="8128029" cy="2073984"/>
          </a:xfrm>
        </p:spPr>
        <p:txBody>
          <a:bodyPr>
            <a:normAutofit/>
          </a:bodyPr>
          <a:lstStyle/>
          <a:p>
            <a:pPr algn="ctr">
              <a:lnSpc>
                <a:spcPct val="100000"/>
              </a:lnSpc>
            </a:pPr>
            <a:r>
              <a:rPr lang="es-MX" sz="3600" dirty="0">
                <a:latin typeface="Arial" panose="020B0604020202020204" pitchFamily="34" charset="0"/>
                <a:cs typeface="Arial" panose="020B0604020202020204" pitchFamily="34" charset="0"/>
              </a:rPr>
              <a:t>Análisis de componentes principales con STATA:  Su uso en la generación de patrones dietarios</a:t>
            </a:r>
            <a:endParaRPr lang="es-MX" sz="3600" b="1" dirty="0">
              <a:solidFill>
                <a:schemeClr val="tx1"/>
              </a:solidFill>
            </a:endParaRPr>
          </a:p>
        </p:txBody>
      </p:sp>
      <p:sp>
        <p:nvSpPr>
          <p:cNvPr id="6" name="Rectángulo 5"/>
          <p:cNvSpPr/>
          <p:nvPr/>
        </p:nvSpPr>
        <p:spPr>
          <a:xfrm>
            <a:off x="1956488" y="4634216"/>
            <a:ext cx="7983940" cy="1200329"/>
          </a:xfrm>
          <a:prstGeom prst="rect">
            <a:avLst/>
          </a:prstGeom>
        </p:spPr>
        <p:txBody>
          <a:bodyPr wrap="square">
            <a:spAutoFit/>
          </a:bodyPr>
          <a:lstStyle/>
          <a:p>
            <a:pPr algn="ctr"/>
            <a:r>
              <a:rPr lang="es-MX" sz="2400" b="1" dirty="0">
                <a:latin typeface="+mj-lt"/>
              </a:rPr>
              <a:t>Dr. Julián Esparza Romero</a:t>
            </a:r>
          </a:p>
          <a:p>
            <a:pPr algn="ctr"/>
            <a:r>
              <a:rPr lang="es-MX" sz="2400" b="1" dirty="0">
                <a:latin typeface="+mj-lt"/>
              </a:rPr>
              <a:t>Unidad de Investigación en Obesidad y Diabetes</a:t>
            </a:r>
          </a:p>
          <a:p>
            <a:pPr algn="ctr"/>
            <a:r>
              <a:rPr lang="es-MX" sz="2400" b="1" dirty="0">
                <a:latin typeface="+mj-lt"/>
              </a:rPr>
              <a:t>Centro de Investigación de Alimentación y Desarrollo, A.C.</a:t>
            </a:r>
            <a:endParaRPr lang="es-MX" sz="2400" dirty="0">
              <a:latin typeface="+mj-lt"/>
            </a:endParaRPr>
          </a:p>
        </p:txBody>
      </p:sp>
      <p:sp>
        <p:nvSpPr>
          <p:cNvPr id="8" name="4 CuadroTexto"/>
          <p:cNvSpPr txBox="1"/>
          <p:nvPr/>
        </p:nvSpPr>
        <p:spPr>
          <a:xfrm>
            <a:off x="282691" y="6375880"/>
            <a:ext cx="11590421" cy="400110"/>
          </a:xfrm>
          <a:prstGeom prst="rect">
            <a:avLst/>
          </a:prstGeom>
          <a:noFill/>
        </p:spPr>
        <p:txBody>
          <a:bodyPr wrap="square" rtlCol="0">
            <a:spAutoFit/>
          </a:bodyPr>
          <a:lstStyle/>
          <a:p>
            <a:r>
              <a:rPr lang="es-MX" sz="2000" dirty="0">
                <a:solidFill>
                  <a:schemeClr val="bg1"/>
                </a:solidFill>
                <a:cs typeface="Arial" pitchFamily="34" charset="0"/>
              </a:rPr>
              <a:t>Hermosillo, Son.                                                                                                                                    Octubre 27, 2023</a:t>
            </a:r>
          </a:p>
        </p:txBody>
      </p:sp>
      <p:pic>
        <p:nvPicPr>
          <p:cNvPr id="9" name="Picture 2" descr="http://upload.wikimedia.org/wikipedia/commons/thumb/4/45/New_Logo_Gmail.svg/2000px-New_Logo_Gmai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8895" y="5931891"/>
            <a:ext cx="316324" cy="192505"/>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955219" y="5858867"/>
            <a:ext cx="1686680" cy="338554"/>
          </a:xfrm>
          <a:prstGeom prst="rect">
            <a:avLst/>
          </a:prstGeom>
          <a:noFill/>
        </p:spPr>
        <p:txBody>
          <a:bodyPr wrap="none" rtlCol="0">
            <a:spAutoFit/>
          </a:bodyPr>
          <a:lstStyle/>
          <a:p>
            <a:r>
              <a:rPr lang="es-MX" sz="1600" b="1" dirty="0">
                <a:effectLst>
                  <a:outerShdw blurRad="38100" dist="38100" dir="2700000" algn="tl">
                    <a:srgbClr val="000000">
                      <a:alpha val="43137"/>
                    </a:srgbClr>
                  </a:outerShdw>
                </a:effectLst>
                <a:latin typeface="Arial" pitchFamily="34" charset="0"/>
                <a:cs typeface="Arial" pitchFamily="34" charset="0"/>
              </a:rPr>
              <a:t>julian@ciad.mx</a:t>
            </a:r>
          </a:p>
        </p:txBody>
      </p:sp>
      <p:pic>
        <p:nvPicPr>
          <p:cNvPr id="11" name="Picture 3" descr="http://tecnoeduca.ciad.mx/cursos/file.php/1/IMAGES/CIAD.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21" y="212440"/>
            <a:ext cx="1321560" cy="162121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25FBE2E3-5407-C8BF-1232-A7C7C6C73D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407241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2643050"/>
            <a:ext cx="4569848" cy="4023360"/>
          </a:xfrm>
        </p:spPr>
        <p:txBody>
          <a:bodyPr/>
          <a:lstStyle/>
          <a:p>
            <a:pPr marL="0" indent="0" algn="ctr">
              <a:buNone/>
            </a:pPr>
            <a:r>
              <a:rPr lang="es-MX" sz="2400" b="1" dirty="0"/>
              <a:t>Cuestionario de Frecuencia de Consumo de Alimentos:</a:t>
            </a:r>
          </a:p>
          <a:p>
            <a:pPr>
              <a:buFont typeface="Arial" panose="020B0604020202020204" pitchFamily="34" charset="0"/>
              <a:buChar char="•"/>
            </a:pPr>
            <a:r>
              <a:rPr lang="es-MX" sz="2400" dirty="0"/>
              <a:t>Brinda información sobre el consumo promedio de un período de tiempo.</a:t>
            </a:r>
          </a:p>
          <a:p>
            <a:pPr>
              <a:buFont typeface="Arial" panose="020B0604020202020204" pitchFamily="34" charset="0"/>
              <a:buChar char="•"/>
            </a:pPr>
            <a:r>
              <a:rPr lang="es-MX" sz="2400" dirty="0"/>
              <a:t>Se parte de un listado de alimentos.</a:t>
            </a:r>
          </a:p>
          <a:p>
            <a:pPr>
              <a:buFont typeface="Arial" panose="020B0604020202020204" pitchFamily="34" charset="0"/>
              <a:buChar char="•"/>
            </a:pPr>
            <a:r>
              <a:rPr lang="es-MX" sz="2400" dirty="0"/>
              <a:t>Representa la dieta habitual.</a:t>
            </a:r>
          </a:p>
          <a:p>
            <a:pPr>
              <a:buFont typeface="Arial" panose="020B0604020202020204" pitchFamily="34" charset="0"/>
              <a:buChar char="•"/>
            </a:pPr>
            <a:r>
              <a:rPr lang="es-MX" sz="2400" dirty="0"/>
              <a:t>Requiere de una validación.</a:t>
            </a:r>
          </a:p>
        </p:txBody>
      </p:sp>
      <p:sp>
        <p:nvSpPr>
          <p:cNvPr id="4" name="Marcador de contenido 2"/>
          <p:cNvSpPr txBox="1">
            <a:spLocks/>
          </p:cNvSpPr>
          <p:nvPr/>
        </p:nvSpPr>
        <p:spPr>
          <a:xfrm>
            <a:off x="6806363" y="2643050"/>
            <a:ext cx="4569849" cy="352915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Tw Cen MT" panose="020B0602020104020603" pitchFamily="34" charset="0"/>
              <a:buNone/>
            </a:pPr>
            <a:r>
              <a:rPr lang="es-MX" sz="2400" b="1" dirty="0"/>
              <a:t>Recordatorio de 24 Horas:</a:t>
            </a:r>
          </a:p>
          <a:p>
            <a:pPr>
              <a:buFont typeface="Arial" panose="020B0604020202020204" pitchFamily="34" charset="0"/>
              <a:buChar char="•"/>
            </a:pPr>
            <a:r>
              <a:rPr lang="es-MX" sz="2400" dirty="0"/>
              <a:t>Reporta el consumo de alimentos y bebidas consumidos durante las 24 horas o el día anterior a la entrevista.</a:t>
            </a:r>
          </a:p>
          <a:p>
            <a:pPr>
              <a:buFont typeface="Arial" panose="020B0604020202020204" pitchFamily="34" charset="0"/>
              <a:buChar char="•"/>
            </a:pPr>
            <a:r>
              <a:rPr lang="es-MX" sz="2400" dirty="0"/>
              <a:t>Ingredientes del platillo. </a:t>
            </a:r>
          </a:p>
          <a:p>
            <a:pPr>
              <a:buFont typeface="Arial" panose="020B0604020202020204" pitchFamily="34" charset="0"/>
              <a:buChar char="•"/>
            </a:pPr>
            <a:r>
              <a:rPr lang="es-MX" sz="2400" dirty="0"/>
              <a:t>No representa la dieta habitual.</a:t>
            </a:r>
          </a:p>
        </p:txBody>
      </p:sp>
      <p:sp>
        <p:nvSpPr>
          <p:cNvPr id="5" name="1 Título"/>
          <p:cNvSpPr txBox="1">
            <a:spLocks/>
          </p:cNvSpPr>
          <p:nvPr/>
        </p:nvSpPr>
        <p:spPr>
          <a:xfrm>
            <a:off x="1234440" y="191590"/>
            <a:ext cx="972312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4400" dirty="0">
                <a:solidFill>
                  <a:schemeClr val="tx1"/>
                </a:solidFill>
                <a:latin typeface="+mj-lt"/>
              </a:rPr>
              <a:t>Construcción de la base de datos requerida</a:t>
            </a:r>
            <a:endParaRPr lang="es-MX" sz="4400" dirty="0">
              <a:ln w="18415" cmpd="sng">
                <a:solidFill>
                  <a:srgbClr val="FFFFFF"/>
                </a:solidFill>
                <a:prstDash val="solid"/>
              </a:ln>
              <a:solidFill>
                <a:schemeClr val="tx1"/>
              </a:solidFill>
              <a:latin typeface="+mj-lt"/>
              <a:cs typeface="Arial" panose="020B0604020202020204" pitchFamily="34" charset="0"/>
            </a:endParaRPr>
          </a:p>
        </p:txBody>
      </p:sp>
      <p:sp>
        <p:nvSpPr>
          <p:cNvPr id="6" name="CuadroTexto 5">
            <a:extLst>
              <a:ext uri="{FF2B5EF4-FFF2-40B4-BE49-F238E27FC236}">
                <a16:creationId xmlns:a16="http://schemas.microsoft.com/office/drawing/2014/main" id="{514629B1-E5FA-D81B-6A67-4CD1962FEFFC}"/>
              </a:ext>
            </a:extLst>
          </p:cNvPr>
          <p:cNvSpPr txBox="1"/>
          <p:nvPr/>
        </p:nvSpPr>
        <p:spPr>
          <a:xfrm>
            <a:off x="1265816" y="1636283"/>
            <a:ext cx="9022080" cy="646331"/>
          </a:xfrm>
          <a:prstGeom prst="rect">
            <a:avLst/>
          </a:prstGeom>
          <a:noFill/>
        </p:spPr>
        <p:txBody>
          <a:bodyPr wrap="square">
            <a:spAutoFit/>
          </a:bodyPr>
          <a:lstStyle/>
          <a:p>
            <a:pPr algn="ctr"/>
            <a:r>
              <a:rPr lang="es-MX" sz="3600" b="1" dirty="0">
                <a:ln w="18415" cmpd="sng">
                  <a:solidFill>
                    <a:srgbClr val="FFFFFF"/>
                  </a:solidFill>
                  <a:prstDash val="solid"/>
                </a:ln>
                <a:solidFill>
                  <a:schemeClr val="tx1"/>
                </a:solidFill>
                <a:cs typeface="Arial" panose="020B0604020202020204" pitchFamily="34" charset="0"/>
              </a:rPr>
              <a:t>Herramientas de recolección de información</a:t>
            </a:r>
          </a:p>
        </p:txBody>
      </p:sp>
      <p:sp>
        <p:nvSpPr>
          <p:cNvPr id="7" name="5 Marcador de número de diapositiva">
            <a:extLst>
              <a:ext uri="{FF2B5EF4-FFF2-40B4-BE49-F238E27FC236}">
                <a16:creationId xmlns:a16="http://schemas.microsoft.com/office/drawing/2014/main" id="{BB445C3C-228A-C5EF-A372-F74A8AFA6A65}"/>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9</a:t>
            </a:r>
          </a:p>
        </p:txBody>
      </p:sp>
    </p:spTree>
    <p:extLst>
      <p:ext uri="{BB962C8B-B14F-4D97-AF65-F5344CB8AC3E}">
        <p14:creationId xmlns:p14="http://schemas.microsoft.com/office/powerpoint/2010/main" val="173286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181" y="2096546"/>
            <a:ext cx="4499485" cy="3374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ángulo redondeado 5"/>
          <p:cNvSpPr/>
          <p:nvPr/>
        </p:nvSpPr>
        <p:spPr>
          <a:xfrm>
            <a:off x="1524000" y="2812133"/>
            <a:ext cx="2987824" cy="1649520"/>
          </a:xfrm>
          <a:prstGeom prst="roundRect">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Recolección de datos mediante entrevistas</a:t>
            </a:r>
          </a:p>
        </p:txBody>
      </p:sp>
      <p:sp>
        <p:nvSpPr>
          <p:cNvPr id="2" name="1 Título">
            <a:extLst>
              <a:ext uri="{FF2B5EF4-FFF2-40B4-BE49-F238E27FC236}">
                <a16:creationId xmlns:a16="http://schemas.microsoft.com/office/drawing/2014/main" id="{E1361BA2-F0B2-AA39-1C4E-0495C7F8826D}"/>
              </a:ext>
            </a:extLst>
          </p:cNvPr>
          <p:cNvSpPr txBox="1">
            <a:spLocks/>
          </p:cNvSpPr>
          <p:nvPr/>
        </p:nvSpPr>
        <p:spPr>
          <a:xfrm>
            <a:off x="502920" y="296052"/>
            <a:ext cx="1083564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3600" dirty="0">
                <a:solidFill>
                  <a:schemeClr val="tx1"/>
                </a:solidFill>
                <a:latin typeface="+mj-lt"/>
              </a:rPr>
              <a:t>Construcción de la base de datos requerida</a:t>
            </a:r>
            <a:endParaRPr lang="es-MX" sz="3600" dirty="0">
              <a:ln w="18415" cmpd="sng">
                <a:solidFill>
                  <a:srgbClr val="FFFFFF"/>
                </a:solidFill>
                <a:prstDash val="solid"/>
              </a:ln>
              <a:solidFill>
                <a:schemeClr val="tx1"/>
              </a:solidFill>
              <a:latin typeface="+mj-lt"/>
              <a:cs typeface="Arial" panose="020B0604020202020204" pitchFamily="34" charset="0"/>
            </a:endParaRPr>
          </a:p>
        </p:txBody>
      </p:sp>
      <p:sp>
        <p:nvSpPr>
          <p:cNvPr id="4" name="Rectángulo 3">
            <a:extLst>
              <a:ext uri="{FF2B5EF4-FFF2-40B4-BE49-F238E27FC236}">
                <a16:creationId xmlns:a16="http://schemas.microsoft.com/office/drawing/2014/main" id="{FF21CBBE-9442-7500-4054-879ED721E85E}"/>
              </a:ext>
            </a:extLst>
          </p:cNvPr>
          <p:cNvSpPr/>
          <p:nvPr/>
        </p:nvSpPr>
        <p:spPr>
          <a:xfrm>
            <a:off x="1798712" y="4845928"/>
            <a:ext cx="2864728" cy="369332"/>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Trabajo de campo</a:t>
            </a:r>
            <a:endParaRPr lang="es-MX" dirty="0"/>
          </a:p>
        </p:txBody>
      </p:sp>
      <p:sp>
        <p:nvSpPr>
          <p:cNvPr id="5" name="5 Marcador de número de diapositiva">
            <a:extLst>
              <a:ext uri="{FF2B5EF4-FFF2-40B4-BE49-F238E27FC236}">
                <a16:creationId xmlns:a16="http://schemas.microsoft.com/office/drawing/2014/main" id="{10871A04-0A7E-1939-D848-F0D40BAECB08}"/>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10</a:t>
            </a:r>
          </a:p>
        </p:txBody>
      </p:sp>
    </p:spTree>
    <p:extLst>
      <p:ext uri="{BB962C8B-B14F-4D97-AF65-F5344CB8AC3E}">
        <p14:creationId xmlns:p14="http://schemas.microsoft.com/office/powerpoint/2010/main" val="365654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181" y="2096546"/>
            <a:ext cx="4499485" cy="3374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a:extLst>
              <a:ext uri="{FF2B5EF4-FFF2-40B4-BE49-F238E27FC236}">
                <a16:creationId xmlns:a16="http://schemas.microsoft.com/office/drawing/2014/main" id="{E1361BA2-F0B2-AA39-1C4E-0495C7F8826D}"/>
              </a:ext>
            </a:extLst>
          </p:cNvPr>
          <p:cNvSpPr txBox="1">
            <a:spLocks/>
          </p:cNvSpPr>
          <p:nvPr/>
        </p:nvSpPr>
        <p:spPr>
          <a:xfrm>
            <a:off x="502920" y="296052"/>
            <a:ext cx="1083564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3600" dirty="0">
                <a:solidFill>
                  <a:schemeClr val="tx1"/>
                </a:solidFill>
                <a:latin typeface="+mj-lt"/>
              </a:rPr>
              <a:t>Construcción de la base de datos requerida</a:t>
            </a:r>
            <a:endParaRPr lang="es-MX" sz="3600" dirty="0">
              <a:ln w="18415" cmpd="sng">
                <a:solidFill>
                  <a:srgbClr val="FFFFFF"/>
                </a:solidFill>
                <a:prstDash val="solid"/>
              </a:ln>
              <a:solidFill>
                <a:schemeClr val="tx1"/>
              </a:solidFill>
              <a:latin typeface="+mj-lt"/>
              <a:cs typeface="Arial" panose="020B0604020202020204" pitchFamily="34" charset="0"/>
            </a:endParaRPr>
          </a:p>
        </p:txBody>
      </p:sp>
      <p:sp>
        <p:nvSpPr>
          <p:cNvPr id="3" name="Rectángulo redondeado 37">
            <a:extLst>
              <a:ext uri="{FF2B5EF4-FFF2-40B4-BE49-F238E27FC236}">
                <a16:creationId xmlns:a16="http://schemas.microsoft.com/office/drawing/2014/main" id="{68B5668A-21D6-67EA-5E84-E88F41D89463}"/>
              </a:ext>
            </a:extLst>
          </p:cNvPr>
          <p:cNvSpPr/>
          <p:nvPr/>
        </p:nvSpPr>
        <p:spPr>
          <a:xfrm>
            <a:off x="1501198" y="2845181"/>
            <a:ext cx="3116522" cy="1589659"/>
          </a:xfrm>
          <a:prstGeom prst="roundRect">
            <a:avLst/>
          </a:prstGeom>
          <a:solidFill>
            <a:schemeClr val="bg2">
              <a:lumMod val="9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Cálculo de g de los alimentos consumidos</a:t>
            </a:r>
          </a:p>
        </p:txBody>
      </p:sp>
      <p:sp>
        <p:nvSpPr>
          <p:cNvPr id="4" name="Rectángulo 3">
            <a:extLst>
              <a:ext uri="{FF2B5EF4-FFF2-40B4-BE49-F238E27FC236}">
                <a16:creationId xmlns:a16="http://schemas.microsoft.com/office/drawing/2014/main" id="{EBB7C810-8B81-CC39-476D-84122D3F0511}"/>
              </a:ext>
            </a:extLst>
          </p:cNvPr>
          <p:cNvSpPr/>
          <p:nvPr/>
        </p:nvSpPr>
        <p:spPr>
          <a:xfrm>
            <a:off x="1274391" y="4705588"/>
            <a:ext cx="3570135" cy="369332"/>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Trabajo de oficina: Computadora</a:t>
            </a:r>
            <a:endParaRPr lang="es-MX" dirty="0"/>
          </a:p>
        </p:txBody>
      </p:sp>
      <p:sp>
        <p:nvSpPr>
          <p:cNvPr id="5" name="5 Marcador de número de diapositiva">
            <a:extLst>
              <a:ext uri="{FF2B5EF4-FFF2-40B4-BE49-F238E27FC236}">
                <a16:creationId xmlns:a16="http://schemas.microsoft.com/office/drawing/2014/main" id="{D883ADB6-DD7F-F3FC-C5B4-413B2AF7E7DB}"/>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11</a:t>
            </a:r>
          </a:p>
        </p:txBody>
      </p:sp>
    </p:spTree>
    <p:extLst>
      <p:ext uri="{BB962C8B-B14F-4D97-AF65-F5344CB8AC3E}">
        <p14:creationId xmlns:p14="http://schemas.microsoft.com/office/powerpoint/2010/main" val="960007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144648" y="1916833"/>
            <a:ext cx="2664296" cy="1481103"/>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Definir grupos de alimentos</a:t>
            </a:r>
          </a:p>
        </p:txBody>
      </p:sp>
      <p:sp>
        <p:nvSpPr>
          <p:cNvPr id="2" name="Rectángulo 1"/>
          <p:cNvSpPr/>
          <p:nvPr/>
        </p:nvSpPr>
        <p:spPr>
          <a:xfrm>
            <a:off x="1216210" y="6462659"/>
            <a:ext cx="8684248" cy="276999"/>
          </a:xfrm>
          <a:prstGeom prst="rect">
            <a:avLst/>
          </a:prstGeom>
        </p:spPr>
        <p:txBody>
          <a:bodyPr wrap="square">
            <a:spAutoFit/>
          </a:bodyPr>
          <a:lstStyle/>
          <a:p>
            <a:pPr algn="just"/>
            <a:r>
              <a:rPr lang="es-MX" sz="1200" dirty="0">
                <a:solidFill>
                  <a:schemeClr val="bg1"/>
                </a:solidFill>
                <a:latin typeface="Arial" panose="020B0604020202020204" pitchFamily="34" charset="0"/>
                <a:ea typeface="Times New Roman" panose="02020603050405020304" pitchFamily="18" charset="0"/>
              </a:rPr>
              <a:t>Randall et al., 1990; Hu, 2002; </a:t>
            </a:r>
            <a:r>
              <a:rPr lang="es-MX" sz="1200" dirty="0" err="1">
                <a:solidFill>
                  <a:schemeClr val="bg1"/>
                </a:solidFill>
                <a:latin typeface="Arial" panose="020B0604020202020204" pitchFamily="34" charset="0"/>
                <a:ea typeface="Times New Roman" panose="02020603050405020304" pitchFamily="18" charset="0"/>
              </a:rPr>
              <a:t>Newby</a:t>
            </a:r>
            <a:r>
              <a:rPr lang="es-MX" sz="1200" dirty="0">
                <a:solidFill>
                  <a:schemeClr val="bg1"/>
                </a:solidFill>
                <a:latin typeface="Arial" panose="020B0604020202020204" pitchFamily="34" charset="0"/>
                <a:ea typeface="Times New Roman" panose="02020603050405020304" pitchFamily="18" charset="0"/>
              </a:rPr>
              <a:t> et al., 2003; Lozada et al., 2007; Pérez-Lizaur et al., 2008; Shang et al., 2012)</a:t>
            </a:r>
            <a:endParaRPr lang="es-MX" sz="1200" dirty="0">
              <a:solidFill>
                <a:schemeClr val="bg1"/>
              </a:solidFill>
            </a:endParaRPr>
          </a:p>
        </p:txBody>
      </p:sp>
      <p:cxnSp>
        <p:nvCxnSpPr>
          <p:cNvPr id="8" name="Conector recto de flecha 7"/>
          <p:cNvCxnSpPr/>
          <p:nvPr/>
        </p:nvCxnSpPr>
        <p:spPr>
          <a:xfrm>
            <a:off x="3476796" y="3429001"/>
            <a:ext cx="0" cy="73561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208544" y="4221088"/>
            <a:ext cx="4572000" cy="923330"/>
          </a:xfrm>
          <a:prstGeom prst="rect">
            <a:avLst/>
          </a:prstGeom>
          <a:ln>
            <a:solidFill>
              <a:srgbClr val="C00000"/>
            </a:solidFill>
            <a:prstDash val="sysDash"/>
          </a:ln>
        </p:spPr>
        <p:txBody>
          <a:bodyPr>
            <a:spAutoFit/>
          </a:bodyPr>
          <a:lstStyle/>
          <a:p>
            <a:pPr algn="just"/>
            <a:r>
              <a:rPr lang="es-MX" dirty="0">
                <a:latin typeface="Arial" panose="020B0604020202020204" pitchFamily="34" charset="0"/>
                <a:ea typeface="Times New Roman" panose="02020603050405020304" pitchFamily="18" charset="0"/>
              </a:rPr>
              <a:t>Identificar la agrupación más adecuada a las características de nuestra población de estudio (en base a la literatura). </a:t>
            </a:r>
            <a:endParaRPr lang="es-MX" dirty="0"/>
          </a:p>
        </p:txBody>
      </p:sp>
      <p:sp>
        <p:nvSpPr>
          <p:cNvPr id="4" name="1 Título">
            <a:extLst>
              <a:ext uri="{FF2B5EF4-FFF2-40B4-BE49-F238E27FC236}">
                <a16:creationId xmlns:a16="http://schemas.microsoft.com/office/drawing/2014/main" id="{59496AB2-1872-327A-D014-C8BEACEA7AAD}"/>
              </a:ext>
            </a:extLst>
          </p:cNvPr>
          <p:cNvSpPr txBox="1">
            <a:spLocks/>
          </p:cNvSpPr>
          <p:nvPr/>
        </p:nvSpPr>
        <p:spPr>
          <a:xfrm>
            <a:off x="502920" y="296052"/>
            <a:ext cx="1083564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3600" dirty="0">
                <a:solidFill>
                  <a:schemeClr val="tx1"/>
                </a:solidFill>
                <a:latin typeface="+mj-lt"/>
              </a:rPr>
              <a:t>Construcción de la base de datos requerida</a:t>
            </a:r>
            <a:endParaRPr lang="es-MX" sz="3600" dirty="0">
              <a:ln w="18415" cmpd="sng">
                <a:solidFill>
                  <a:srgbClr val="FFFFFF"/>
                </a:solidFill>
                <a:prstDash val="solid"/>
              </a:ln>
              <a:solidFill>
                <a:schemeClr val="tx1"/>
              </a:solidFill>
              <a:latin typeface="+mj-lt"/>
              <a:cs typeface="Arial" panose="020B0604020202020204" pitchFamily="34" charset="0"/>
            </a:endParaRPr>
          </a:p>
        </p:txBody>
      </p:sp>
      <p:graphicFrame>
        <p:nvGraphicFramePr>
          <p:cNvPr id="5" name="Tabla 4">
            <a:extLst>
              <a:ext uri="{FF2B5EF4-FFF2-40B4-BE49-F238E27FC236}">
                <a16:creationId xmlns:a16="http://schemas.microsoft.com/office/drawing/2014/main" id="{A547AD71-669E-C111-95F1-C91EB2285EE8}"/>
              </a:ext>
            </a:extLst>
          </p:cNvPr>
          <p:cNvGraphicFramePr>
            <a:graphicFrameLocks noGrp="1"/>
          </p:cNvGraphicFramePr>
          <p:nvPr>
            <p:extLst>
              <p:ext uri="{D42A27DB-BD31-4B8C-83A1-F6EECF244321}">
                <p14:modId xmlns:p14="http://schemas.microsoft.com/office/powerpoint/2010/main" val="116753337"/>
              </p:ext>
            </p:extLst>
          </p:nvPr>
        </p:nvGraphicFramePr>
        <p:xfrm>
          <a:off x="6950663" y="1815607"/>
          <a:ext cx="3529084" cy="3962400"/>
        </p:xfrm>
        <a:graphic>
          <a:graphicData uri="http://schemas.openxmlformats.org/drawingml/2006/table">
            <a:tbl>
              <a:tblPr>
                <a:tableStyleId>{5C22544A-7EE6-4342-B048-85BDC9FD1C3A}</a:tableStyleId>
              </a:tblPr>
              <a:tblGrid>
                <a:gridCol w="518258">
                  <a:extLst>
                    <a:ext uri="{9D8B030D-6E8A-4147-A177-3AD203B41FA5}">
                      <a16:colId xmlns:a16="http://schemas.microsoft.com/office/drawing/2014/main" val="20000"/>
                    </a:ext>
                  </a:extLst>
                </a:gridCol>
                <a:gridCol w="3010826">
                  <a:extLst>
                    <a:ext uri="{9D8B030D-6E8A-4147-A177-3AD203B41FA5}">
                      <a16:colId xmlns:a16="http://schemas.microsoft.com/office/drawing/2014/main" val="20001"/>
                    </a:ext>
                  </a:extLst>
                </a:gridCol>
              </a:tblGrid>
              <a:tr h="293405">
                <a:tc gridSpan="2">
                  <a:txBody>
                    <a:bodyPr/>
                    <a:lstStyle/>
                    <a:p>
                      <a:pPr algn="ctr" fontAlgn="b"/>
                      <a:r>
                        <a:rPr lang="en-US" sz="2000" u="none" strike="noStrike" dirty="0">
                          <a:effectLst/>
                        </a:rPr>
                        <a:t>Frank Hu 2002</a:t>
                      </a:r>
                      <a:endParaRPr lang="en-US" sz="20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hMerge="1">
                  <a:txBody>
                    <a:bodyPr/>
                    <a:lstStyle/>
                    <a:p>
                      <a:endParaRPr lang="es-MX"/>
                    </a:p>
                  </a:txBody>
                  <a:tcPr/>
                </a:tc>
                <a:extLst>
                  <a:ext uri="{0D108BD9-81ED-4DB2-BD59-A6C34878D82A}">
                    <a16:rowId xmlns:a16="http://schemas.microsoft.com/office/drawing/2014/main" val="10000"/>
                  </a:ext>
                </a:extLst>
              </a:tr>
              <a:tr h="293405">
                <a:tc>
                  <a:txBody>
                    <a:bodyPr/>
                    <a:lstStyle/>
                    <a:p>
                      <a:pPr algn="ct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Frutas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93405">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Verduras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93405">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Granos Refinados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93405">
                <a:tc>
                  <a:txBody>
                    <a:bodyPr/>
                    <a:lstStyle/>
                    <a:p>
                      <a:pPr algn="ct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err="1">
                          <a:effectLst/>
                        </a:rPr>
                        <a:t>Granos</a:t>
                      </a:r>
                      <a:r>
                        <a:rPr lang="en-US" sz="2000" u="none" strike="noStrike" dirty="0">
                          <a:effectLst/>
                        </a:rPr>
                        <a:t> </a:t>
                      </a:r>
                      <a:r>
                        <a:rPr lang="en-US" sz="2000" u="none" strike="noStrike" dirty="0" err="1">
                          <a:effectLst/>
                        </a:rPr>
                        <a:t>Enteros</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293405">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Papas</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93405">
                <a:tc>
                  <a:txBody>
                    <a:bodyPr/>
                    <a:lstStyle/>
                    <a:p>
                      <a:pPr algn="ct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Leguminosas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293405">
                <a:tc>
                  <a:txBody>
                    <a:bodyPr/>
                    <a:lstStyle/>
                    <a:p>
                      <a:pPr algn="ctr" fontAlgn="b"/>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Lacteos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293405">
                <a:tc>
                  <a:txBody>
                    <a:bodyPr/>
                    <a:lstStyle/>
                    <a:p>
                      <a:pPr algn="ct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Carnes Rojas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293405">
                <a:tc>
                  <a:txBody>
                    <a:bodyPr/>
                    <a:lstStyle/>
                    <a:p>
                      <a:pPr algn="ctr" fontAlgn="b"/>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Carnes Procesadas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293405">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Aceites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293405">
                <a:tc>
                  <a:txBody>
                    <a:bodyPr/>
                    <a:lstStyle/>
                    <a:p>
                      <a:pPr algn="ctr" fontAlgn="b"/>
                      <a:r>
                        <a:rPr lang="en-US" sz="2000" u="none" strike="noStrike">
                          <a:effectLst/>
                        </a:rPr>
                        <a:t>11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Aves y Mariscos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293405">
                <a:tc>
                  <a:txBody>
                    <a:bodyPr/>
                    <a:lstStyle/>
                    <a:p>
                      <a:pPr algn="ctr" fontAlgn="b"/>
                      <a:r>
                        <a:rPr lang="en-US" sz="2000" u="none" strike="noStrike" dirty="0">
                          <a:effectLst/>
                        </a:rPr>
                        <a:t>12</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MX" sz="2000" u="none" strike="noStrike" noProof="0" dirty="0">
                          <a:effectLst/>
                        </a:rPr>
                        <a:t>Azucares</a:t>
                      </a:r>
                      <a:endParaRPr lang="es-MX" sz="2000" b="0" i="0" u="none" strike="noStrike" noProof="0"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bl>
          </a:graphicData>
        </a:graphic>
      </p:graphicFrame>
      <p:sp>
        <p:nvSpPr>
          <p:cNvPr id="7" name="Rectángulo 6">
            <a:extLst>
              <a:ext uri="{FF2B5EF4-FFF2-40B4-BE49-F238E27FC236}">
                <a16:creationId xmlns:a16="http://schemas.microsoft.com/office/drawing/2014/main" id="{99BF0195-AA67-4984-B36E-B74F89DBDF3F}"/>
              </a:ext>
            </a:extLst>
          </p:cNvPr>
          <p:cNvSpPr/>
          <p:nvPr/>
        </p:nvSpPr>
        <p:spPr>
          <a:xfrm>
            <a:off x="1712253" y="5408675"/>
            <a:ext cx="3570135" cy="369332"/>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Trabajo de oficina: Computadora</a:t>
            </a:r>
            <a:endParaRPr lang="es-MX" dirty="0"/>
          </a:p>
        </p:txBody>
      </p:sp>
      <p:sp>
        <p:nvSpPr>
          <p:cNvPr id="9" name="5 Marcador de número de diapositiva">
            <a:extLst>
              <a:ext uri="{FF2B5EF4-FFF2-40B4-BE49-F238E27FC236}">
                <a16:creationId xmlns:a16="http://schemas.microsoft.com/office/drawing/2014/main" id="{098FAE69-A9AB-4A47-CE14-620FB5C8AF13}"/>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12</a:t>
            </a:r>
          </a:p>
        </p:txBody>
      </p:sp>
    </p:spTree>
    <p:extLst>
      <p:ext uri="{BB962C8B-B14F-4D97-AF65-F5344CB8AC3E}">
        <p14:creationId xmlns:p14="http://schemas.microsoft.com/office/powerpoint/2010/main" val="358176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4440" y="6455268"/>
            <a:ext cx="9128668" cy="276999"/>
          </a:xfrm>
          <a:prstGeom prst="rect">
            <a:avLst/>
          </a:prstGeom>
        </p:spPr>
        <p:txBody>
          <a:bodyPr wrap="square">
            <a:spAutoFit/>
          </a:bodyPr>
          <a:lstStyle/>
          <a:p>
            <a:pPr algn="just"/>
            <a:r>
              <a:rPr lang="es-MX" sz="1200" dirty="0">
                <a:solidFill>
                  <a:schemeClr val="bg1"/>
                </a:solidFill>
                <a:latin typeface="Arial" panose="020B0604020202020204" pitchFamily="34" charset="0"/>
                <a:ea typeface="Times New Roman" panose="02020603050405020304" pitchFamily="18" charset="0"/>
              </a:rPr>
              <a:t>Randall et al., 1990; Hu, 2002; </a:t>
            </a:r>
            <a:r>
              <a:rPr lang="es-MX" sz="1200" dirty="0" err="1">
                <a:solidFill>
                  <a:schemeClr val="bg1"/>
                </a:solidFill>
                <a:latin typeface="Arial" panose="020B0604020202020204" pitchFamily="34" charset="0"/>
                <a:ea typeface="Times New Roman" panose="02020603050405020304" pitchFamily="18" charset="0"/>
              </a:rPr>
              <a:t>Newby</a:t>
            </a:r>
            <a:r>
              <a:rPr lang="es-MX" sz="1200" dirty="0">
                <a:solidFill>
                  <a:schemeClr val="bg1"/>
                </a:solidFill>
                <a:latin typeface="Arial" panose="020B0604020202020204" pitchFamily="34" charset="0"/>
                <a:ea typeface="Times New Roman" panose="02020603050405020304" pitchFamily="18" charset="0"/>
              </a:rPr>
              <a:t> et al., 2003; Lozada et al., 2007; Pérez-Lizaur et al., 2008; Shang et al., 2012)</a:t>
            </a:r>
            <a:endParaRPr lang="es-MX" sz="1200" dirty="0">
              <a:solidFill>
                <a:schemeClr val="bg1"/>
              </a:solidFill>
            </a:endParaRPr>
          </a:p>
        </p:txBody>
      </p:sp>
      <p:sp>
        <p:nvSpPr>
          <p:cNvPr id="3" name="Rectángulo redondeado 40">
            <a:extLst>
              <a:ext uri="{FF2B5EF4-FFF2-40B4-BE49-F238E27FC236}">
                <a16:creationId xmlns:a16="http://schemas.microsoft.com/office/drawing/2014/main" id="{FBB931F0-9D72-A167-3378-65D2DF2C4A0E}"/>
              </a:ext>
            </a:extLst>
          </p:cNvPr>
          <p:cNvSpPr/>
          <p:nvPr/>
        </p:nvSpPr>
        <p:spPr>
          <a:xfrm>
            <a:off x="1853804" y="2688448"/>
            <a:ext cx="2664296" cy="1481103"/>
          </a:xfrm>
          <a:prstGeom prst="roundRect">
            <a:avLst/>
          </a:prstGeom>
          <a:solidFill>
            <a:schemeClr val="bg2">
              <a:lumMod val="9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s-MX"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Cálculo de g de consumo de cada grupo de alimentos</a:t>
            </a:r>
          </a:p>
        </p:txBody>
      </p:sp>
      <p:sp>
        <p:nvSpPr>
          <p:cNvPr id="4" name="1 Título">
            <a:extLst>
              <a:ext uri="{FF2B5EF4-FFF2-40B4-BE49-F238E27FC236}">
                <a16:creationId xmlns:a16="http://schemas.microsoft.com/office/drawing/2014/main" id="{59496AB2-1872-327A-D014-C8BEACEA7AAD}"/>
              </a:ext>
            </a:extLst>
          </p:cNvPr>
          <p:cNvSpPr txBox="1">
            <a:spLocks/>
          </p:cNvSpPr>
          <p:nvPr/>
        </p:nvSpPr>
        <p:spPr>
          <a:xfrm>
            <a:off x="502920" y="296052"/>
            <a:ext cx="1083564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3600" dirty="0">
                <a:solidFill>
                  <a:schemeClr val="tx1"/>
                </a:solidFill>
                <a:latin typeface="+mj-lt"/>
              </a:rPr>
              <a:t>Construcción de la base de datos requerida</a:t>
            </a:r>
            <a:endParaRPr lang="es-MX" sz="3600" dirty="0">
              <a:ln w="18415" cmpd="sng">
                <a:solidFill>
                  <a:srgbClr val="FFFFFF"/>
                </a:solidFill>
                <a:prstDash val="solid"/>
              </a:ln>
              <a:solidFill>
                <a:schemeClr val="tx1"/>
              </a:solidFill>
              <a:latin typeface="+mj-lt"/>
              <a:cs typeface="Arial" panose="020B0604020202020204" pitchFamily="34" charset="0"/>
            </a:endParaRPr>
          </a:p>
        </p:txBody>
      </p:sp>
      <p:pic>
        <p:nvPicPr>
          <p:cNvPr id="5" name="33 Imagen">
            <a:extLst>
              <a:ext uri="{FF2B5EF4-FFF2-40B4-BE49-F238E27FC236}">
                <a16:creationId xmlns:a16="http://schemas.microsoft.com/office/drawing/2014/main" id="{BBC4F6E2-C9C1-7708-45EC-72AECFCAD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181" y="2096546"/>
            <a:ext cx="4499485" cy="3374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a:extLst>
              <a:ext uri="{FF2B5EF4-FFF2-40B4-BE49-F238E27FC236}">
                <a16:creationId xmlns:a16="http://schemas.microsoft.com/office/drawing/2014/main" id="{28FDCC03-50EE-CB2D-1DEC-DDACD2E2021E}"/>
              </a:ext>
            </a:extLst>
          </p:cNvPr>
          <p:cNvSpPr/>
          <p:nvPr/>
        </p:nvSpPr>
        <p:spPr>
          <a:xfrm>
            <a:off x="1400885" y="4767938"/>
            <a:ext cx="3570135" cy="369332"/>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Trabajo de oficina: Computadora</a:t>
            </a:r>
            <a:endParaRPr lang="es-MX" dirty="0"/>
          </a:p>
        </p:txBody>
      </p:sp>
      <p:sp>
        <p:nvSpPr>
          <p:cNvPr id="9" name="5 Marcador de número de diapositiva">
            <a:extLst>
              <a:ext uri="{FF2B5EF4-FFF2-40B4-BE49-F238E27FC236}">
                <a16:creationId xmlns:a16="http://schemas.microsoft.com/office/drawing/2014/main" id="{7CEFBBF8-B767-8529-FD0F-07717FC3EC5C}"/>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13</a:t>
            </a:r>
          </a:p>
        </p:txBody>
      </p:sp>
    </p:spTree>
    <p:extLst>
      <p:ext uri="{BB962C8B-B14F-4D97-AF65-F5344CB8AC3E}">
        <p14:creationId xmlns:p14="http://schemas.microsoft.com/office/powerpoint/2010/main" val="382285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29896" y="2340114"/>
            <a:ext cx="9532208"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4000" b="1" dirty="0"/>
              <a:t>Segunda fase: </a:t>
            </a:r>
          </a:p>
          <a:p>
            <a:pPr algn="ctr"/>
            <a:r>
              <a:rPr lang="es-MX" sz="4000" b="1" dirty="0"/>
              <a:t>Base de datos construida a STATA y se aplican los comandos relacionados con el análisis de componentes principales (ACP)</a:t>
            </a:r>
            <a:endParaRPr lang="es-MX" sz="4000" b="1" dirty="0">
              <a:ln w="18415" cmpd="sng">
                <a:solidFill>
                  <a:srgbClr val="FFFFFF"/>
                </a:solidFill>
                <a:prstDash val="solid"/>
              </a:ln>
              <a:cs typeface="Arial" panose="020B0604020202020204" pitchFamily="34" charset="0"/>
            </a:endParaRPr>
          </a:p>
          <a:p>
            <a:pPr algn="ctr"/>
            <a:endParaRPr lang="es-MX" sz="4000" b="1" dirty="0"/>
          </a:p>
        </p:txBody>
      </p:sp>
      <p:sp>
        <p:nvSpPr>
          <p:cNvPr id="33" name="32 Rectángulo"/>
          <p:cNvSpPr/>
          <p:nvPr/>
        </p:nvSpPr>
        <p:spPr>
          <a:xfrm>
            <a:off x="10128448" y="1"/>
            <a:ext cx="539552"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a:ln w="76200"/>
                <a:solidFill>
                  <a:schemeClr val="tx2">
                    <a:lumMod val="50000"/>
                  </a:schemeClr>
                </a:solidFill>
                <a:effectLst>
                  <a:outerShdw blurRad="76200" dist="50800" dir="5400000" algn="tl" rotWithShape="0">
                    <a:srgbClr val="000000">
                      <a:alpha val="65000"/>
                    </a:srgbClr>
                  </a:outerShdw>
                </a:effectLst>
              </a:rPr>
              <a:t>26</a:t>
            </a:r>
          </a:p>
        </p:txBody>
      </p:sp>
      <p:sp>
        <p:nvSpPr>
          <p:cNvPr id="5" name="5 Marcador de número de diapositiva">
            <a:extLst>
              <a:ext uri="{FF2B5EF4-FFF2-40B4-BE49-F238E27FC236}">
                <a16:creationId xmlns:a16="http://schemas.microsoft.com/office/drawing/2014/main" id="{5FB89C6C-D030-2F7A-4375-98A5E1AC00F9}"/>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14</a:t>
            </a:r>
          </a:p>
        </p:txBody>
      </p:sp>
    </p:spTree>
    <p:custDataLst>
      <p:tags r:id="rId1"/>
    </p:custDataLst>
    <p:extLst>
      <p:ext uri="{BB962C8B-B14F-4D97-AF65-F5344CB8AC3E}">
        <p14:creationId xmlns:p14="http://schemas.microsoft.com/office/powerpoint/2010/main" val="361047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C7A7A06C-55C5-780C-F445-5F0F4DC4B525}"/>
              </a:ext>
            </a:extLst>
          </p:cNvPr>
          <p:cNvSpPr txBox="1">
            <a:spLocks/>
          </p:cNvSpPr>
          <p:nvPr/>
        </p:nvSpPr>
        <p:spPr>
          <a:xfrm>
            <a:off x="502920" y="296052"/>
            <a:ext cx="1083564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3600" dirty="0">
                <a:solidFill>
                  <a:schemeClr val="tx1"/>
                </a:solidFill>
                <a:latin typeface="+mj-lt"/>
              </a:rPr>
              <a:t>Antes: </a:t>
            </a:r>
            <a:endParaRPr lang="es-MX" sz="3600" dirty="0">
              <a:ln w="18415" cmpd="sng">
                <a:solidFill>
                  <a:srgbClr val="FFFFFF"/>
                </a:solidFill>
                <a:prstDash val="solid"/>
              </a:ln>
              <a:solidFill>
                <a:schemeClr val="tx1"/>
              </a:solidFill>
              <a:latin typeface="+mj-lt"/>
              <a:cs typeface="Arial" panose="020B0604020202020204" pitchFamily="34" charset="0"/>
            </a:endParaRPr>
          </a:p>
        </p:txBody>
      </p:sp>
      <p:sp>
        <p:nvSpPr>
          <p:cNvPr id="7" name="5 Marcador de número de diapositiva">
            <a:extLst>
              <a:ext uri="{FF2B5EF4-FFF2-40B4-BE49-F238E27FC236}">
                <a16:creationId xmlns:a16="http://schemas.microsoft.com/office/drawing/2014/main" id="{65B0F20B-AACE-1B0F-06DA-24E9B6F615CB}"/>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15</a:t>
            </a:r>
          </a:p>
        </p:txBody>
      </p:sp>
    </p:spTree>
    <p:extLst>
      <p:ext uri="{BB962C8B-B14F-4D97-AF65-F5344CB8AC3E}">
        <p14:creationId xmlns:p14="http://schemas.microsoft.com/office/powerpoint/2010/main" val="172536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Evaluación de la idoneidad de la base de datos para aplicar el ACP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Kaiser-Meyer-Olkin (KMO)</a:t>
            </a:r>
          </a:p>
        </p:txBody>
      </p:sp>
      <p:pic>
        <p:nvPicPr>
          <p:cNvPr id="4" name="Picture 3"/>
          <p:cNvPicPr>
            <a:picLocks noChangeAspect="1"/>
          </p:cNvPicPr>
          <p:nvPr/>
        </p:nvPicPr>
        <p:blipFill rotWithShape="1">
          <a:blip r:embed="rId2"/>
          <a:srcRect l="23153" t="37676" r="20217" b="47986"/>
          <a:stretch/>
        </p:blipFill>
        <p:spPr>
          <a:xfrm>
            <a:off x="1036320" y="3429000"/>
            <a:ext cx="9610351" cy="1368021"/>
          </a:xfrm>
          <a:prstGeom prst="rect">
            <a:avLst/>
          </a:prstGeom>
        </p:spPr>
      </p:pic>
      <p:sp>
        <p:nvSpPr>
          <p:cNvPr id="5" name="5 Marcador de número de diapositiva">
            <a:extLst>
              <a:ext uri="{FF2B5EF4-FFF2-40B4-BE49-F238E27FC236}">
                <a16:creationId xmlns:a16="http://schemas.microsoft.com/office/drawing/2014/main" id="{CC78D618-5FBC-AE1F-E7D3-296E8B09D5C3}"/>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16</a:t>
            </a:r>
          </a:p>
        </p:txBody>
      </p:sp>
      <p:sp>
        <p:nvSpPr>
          <p:cNvPr id="6" name="Rectángulo 5">
            <a:extLst>
              <a:ext uri="{FF2B5EF4-FFF2-40B4-BE49-F238E27FC236}">
                <a16:creationId xmlns:a16="http://schemas.microsoft.com/office/drawing/2014/main" id="{2DBCDF5B-BEB1-98E1-61F1-57FD29248705}"/>
              </a:ext>
            </a:extLst>
          </p:cNvPr>
          <p:cNvSpPr/>
          <p:nvPr/>
        </p:nvSpPr>
        <p:spPr>
          <a:xfrm>
            <a:off x="4341412" y="5011235"/>
            <a:ext cx="3570135" cy="369332"/>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Mayor o igual a 0.50    Aceptable </a:t>
            </a:r>
            <a:endParaRPr lang="es-MX" dirty="0"/>
          </a:p>
        </p:txBody>
      </p:sp>
    </p:spTree>
    <p:extLst>
      <p:ext uri="{BB962C8B-B14F-4D97-AF65-F5344CB8AC3E}">
        <p14:creationId xmlns:p14="http://schemas.microsoft.com/office/powerpoint/2010/main" val="224347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Evaluar la idoneidad de la base de datos</a:t>
            </a:r>
            <a:endParaRPr lang="en-US" dirty="0"/>
          </a:p>
        </p:txBody>
      </p:sp>
      <p:sp>
        <p:nvSpPr>
          <p:cNvPr id="3" name="Content Placeholder 2"/>
          <p:cNvSpPr>
            <a:spLocks noGrp="1"/>
          </p:cNvSpPr>
          <p:nvPr>
            <p:ph idx="1"/>
          </p:nvPr>
        </p:nvSpPr>
        <p:spPr/>
        <p:txBody>
          <a:bodyPr/>
          <a:lstStyle/>
          <a:p>
            <a:r>
              <a:rPr lang="es-MX" dirty="0"/>
              <a:t>Comando “</a:t>
            </a:r>
            <a:r>
              <a:rPr lang="es-MX" b="1" dirty="0" err="1"/>
              <a:t>estat</a:t>
            </a:r>
            <a:r>
              <a:rPr lang="es-MX" b="1" dirty="0"/>
              <a:t> </a:t>
            </a:r>
            <a:r>
              <a:rPr lang="es-MX" b="1" dirty="0" err="1"/>
              <a:t>kmo</a:t>
            </a:r>
            <a:r>
              <a:rPr lang="es-MX" b="1" dirty="0"/>
              <a:t>” </a:t>
            </a:r>
            <a:endParaRPr lang="en-US" b="1" dirty="0"/>
          </a:p>
        </p:txBody>
      </p:sp>
      <p:pic>
        <p:nvPicPr>
          <p:cNvPr id="5" name="Picture 4"/>
          <p:cNvPicPr>
            <a:picLocks noChangeAspect="1"/>
          </p:cNvPicPr>
          <p:nvPr/>
        </p:nvPicPr>
        <p:blipFill rotWithShape="1">
          <a:blip r:embed="rId3"/>
          <a:srcRect l="9000" t="29673" r="-500" b="7666"/>
          <a:stretch/>
        </p:blipFill>
        <p:spPr>
          <a:xfrm>
            <a:off x="548640" y="2152993"/>
            <a:ext cx="11155680" cy="4295221"/>
          </a:xfrm>
          <a:prstGeom prst="rect">
            <a:avLst/>
          </a:prstGeom>
        </p:spPr>
      </p:pic>
      <p:sp>
        <p:nvSpPr>
          <p:cNvPr id="6" name="Rectangle 5"/>
          <p:cNvSpPr/>
          <p:nvPr/>
        </p:nvSpPr>
        <p:spPr>
          <a:xfrm>
            <a:off x="1373588" y="4735664"/>
            <a:ext cx="1550504" cy="2782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Marcador de número de diapositiva">
            <a:extLst>
              <a:ext uri="{FF2B5EF4-FFF2-40B4-BE49-F238E27FC236}">
                <a16:creationId xmlns:a16="http://schemas.microsoft.com/office/drawing/2014/main" id="{412FE39B-E082-16F6-E78A-863753782CD9}"/>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17</a:t>
            </a:r>
          </a:p>
        </p:txBody>
      </p:sp>
    </p:spTree>
    <p:extLst>
      <p:ext uri="{BB962C8B-B14F-4D97-AF65-F5344CB8AC3E}">
        <p14:creationId xmlns:p14="http://schemas.microsoft.com/office/powerpoint/2010/main" val="1883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5 Flecha derecha"/>
          <p:cNvSpPr/>
          <p:nvPr/>
        </p:nvSpPr>
        <p:spPr>
          <a:xfrm>
            <a:off x="4950120" y="2276872"/>
            <a:ext cx="785841" cy="720080"/>
          </a:xfrm>
          <a:prstGeom prst="rightArrow">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redondeado 38"/>
          <p:cNvSpPr/>
          <p:nvPr/>
        </p:nvSpPr>
        <p:spPr>
          <a:xfrm>
            <a:off x="6168008" y="1916833"/>
            <a:ext cx="2664296" cy="1481103"/>
          </a:xfrm>
          <a:prstGeom prst="roundRect">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MX"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PATRONES DIETARIOS</a:t>
            </a:r>
          </a:p>
        </p:txBody>
      </p:sp>
      <p:sp>
        <p:nvSpPr>
          <p:cNvPr id="41" name="Rectángulo redondeado 40"/>
          <p:cNvSpPr/>
          <p:nvPr/>
        </p:nvSpPr>
        <p:spPr>
          <a:xfrm>
            <a:off x="1775520" y="1875890"/>
            <a:ext cx="2664296" cy="1481103"/>
          </a:xfrm>
          <a:prstGeom prst="roundRect">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s-MX"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componentes principales (ACP)</a:t>
            </a:r>
          </a:p>
        </p:txBody>
      </p:sp>
      <p:grpSp>
        <p:nvGrpSpPr>
          <p:cNvPr id="3" name="Grupo 2"/>
          <p:cNvGrpSpPr/>
          <p:nvPr/>
        </p:nvGrpSpPr>
        <p:grpSpPr>
          <a:xfrm>
            <a:off x="3041908" y="3333016"/>
            <a:ext cx="7776864" cy="2841334"/>
            <a:chOff x="1517908" y="3333015"/>
            <a:chExt cx="7776864" cy="2841334"/>
          </a:xfrm>
        </p:grpSpPr>
        <p:sp>
          <p:nvSpPr>
            <p:cNvPr id="34" name="Rectángulo 33"/>
            <p:cNvSpPr/>
            <p:nvPr/>
          </p:nvSpPr>
          <p:spPr>
            <a:xfrm>
              <a:off x="1517908" y="4004524"/>
              <a:ext cx="7776864" cy="2169825"/>
            </a:xfrm>
            <a:prstGeom prst="rect">
              <a:avLst/>
            </a:prstGeom>
          </p:spPr>
          <p:txBody>
            <a:bodyPr wrap="square">
              <a:spAutoFit/>
            </a:bodyPr>
            <a:lstStyle/>
            <a:p>
              <a:pPr marL="342900" indent="-342900">
                <a:lnSpc>
                  <a:spcPct val="150000"/>
                </a:lnSpc>
                <a:buAutoNum type="arabicPeriod"/>
              </a:pPr>
              <a:r>
                <a:rPr lang="es-MX" b="1" dirty="0">
                  <a:latin typeface="Arial" panose="020B0604020202020204" pitchFamily="34" charset="0"/>
                  <a:ea typeface="Times New Roman" panose="02020603050405020304" pitchFamily="18" charset="0"/>
                </a:rPr>
                <a:t>Puntuación factorial (</a:t>
              </a:r>
              <a:r>
                <a:rPr lang="es-MX" b="1" dirty="0" err="1">
                  <a:latin typeface="Arial" panose="020B0604020202020204" pitchFamily="34" charset="0"/>
                  <a:ea typeface="Times New Roman" panose="02020603050405020304" pitchFamily="18" charset="0"/>
                </a:rPr>
                <a:t>eigenvalue</a:t>
              </a:r>
              <a:r>
                <a:rPr lang="es-MX" b="1" dirty="0">
                  <a:latin typeface="Arial" panose="020B0604020202020204" pitchFamily="34" charset="0"/>
                  <a:ea typeface="Times New Roman" panose="02020603050405020304" pitchFamily="18" charset="0"/>
                </a:rPr>
                <a:t>) ≥1.5</a:t>
              </a:r>
            </a:p>
            <a:p>
              <a:pPr marL="342900" indent="-342900">
                <a:lnSpc>
                  <a:spcPct val="150000"/>
                </a:lnSpc>
                <a:buAutoNum type="arabicPeriod"/>
              </a:pPr>
              <a:r>
                <a:rPr lang="es-MX" b="1" dirty="0">
                  <a:latin typeface="Arial" panose="020B0604020202020204" pitchFamily="34" charset="0"/>
                </a:rPr>
                <a:t>Análisis sobre la prueba del gráfico </a:t>
              </a:r>
              <a:r>
                <a:rPr lang="es-MX" b="1" dirty="0" err="1">
                  <a:latin typeface="Arial" panose="020B0604020202020204" pitchFamily="34" charset="0"/>
                </a:rPr>
                <a:t>screen</a:t>
              </a:r>
              <a:r>
                <a:rPr lang="es-MX" b="1" dirty="0">
                  <a:latin typeface="Arial" panose="020B0604020202020204" pitchFamily="34" charset="0"/>
                </a:rPr>
                <a:t> </a:t>
              </a:r>
              <a:r>
                <a:rPr lang="es-MX" b="1" dirty="0" err="1">
                  <a:latin typeface="Arial" panose="020B0604020202020204" pitchFamily="34" charset="0"/>
                </a:rPr>
                <a:t>plot</a:t>
              </a:r>
              <a:r>
                <a:rPr lang="es-MX" b="1" dirty="0">
                  <a:latin typeface="Arial" panose="020B0604020202020204" pitchFamily="34" charset="0"/>
                </a:rPr>
                <a:t> e interpretabilidad</a:t>
              </a:r>
            </a:p>
            <a:p>
              <a:pPr marL="342900" indent="-342900">
                <a:lnSpc>
                  <a:spcPct val="150000"/>
                </a:lnSpc>
                <a:buAutoNum type="arabicPeriod"/>
              </a:pPr>
              <a:r>
                <a:rPr lang="es-MX" b="1" dirty="0">
                  <a:latin typeface="Arial" panose="020B0604020202020204" pitchFamily="34" charset="0"/>
                </a:rPr>
                <a:t>Rotación ortogonal (</a:t>
              </a:r>
              <a:r>
                <a:rPr lang="es-MX" b="1" dirty="0" err="1">
                  <a:latin typeface="Arial" panose="020B0604020202020204" pitchFamily="34" charset="0"/>
                </a:rPr>
                <a:t>varimax</a:t>
              </a:r>
              <a:r>
                <a:rPr lang="es-MX" b="1" dirty="0">
                  <a:latin typeface="Arial" panose="020B0604020202020204" pitchFamily="34" charset="0"/>
                </a:rPr>
                <a:t>)</a:t>
              </a:r>
            </a:p>
            <a:p>
              <a:pPr marL="342900" indent="-342900">
                <a:lnSpc>
                  <a:spcPct val="150000"/>
                </a:lnSpc>
                <a:buAutoNum type="arabicPeriod"/>
              </a:pPr>
              <a:r>
                <a:rPr lang="es-MX" b="1" dirty="0">
                  <a:latin typeface="Arial" panose="020B0604020202020204" pitchFamily="34" charset="0"/>
                </a:rPr>
                <a:t>Cargas factoriales ≥0.3 </a:t>
              </a:r>
            </a:p>
            <a:p>
              <a:pPr marL="342900" indent="-342900">
                <a:lnSpc>
                  <a:spcPct val="150000"/>
                </a:lnSpc>
                <a:buAutoNum type="arabicPeriod"/>
              </a:pPr>
              <a:r>
                <a:rPr lang="es-MX" b="1" dirty="0">
                  <a:latin typeface="Arial" panose="020B0604020202020204" pitchFamily="34" charset="0"/>
                </a:rPr>
                <a:t>Puntaje de cada patrón por participante</a:t>
              </a:r>
            </a:p>
          </p:txBody>
        </p:sp>
        <p:sp>
          <p:nvSpPr>
            <p:cNvPr id="35" name="10 CuadroTexto"/>
            <p:cNvSpPr txBox="1"/>
            <p:nvPr/>
          </p:nvSpPr>
          <p:spPr>
            <a:xfrm>
              <a:off x="2384140" y="3333015"/>
              <a:ext cx="3174600" cy="577850"/>
            </a:xfrm>
            <a:prstGeom prst="rect">
              <a:avLst/>
            </a:prstGeom>
            <a:noFill/>
          </p:spPr>
          <p:txBody>
            <a:bodyPr wrap="square" rtlCol="0">
              <a:spAutoFit/>
            </a:bodyPr>
            <a:lstStyle/>
            <a:p>
              <a:pPr algn="just">
                <a:lnSpc>
                  <a:spcPct val="150000"/>
                </a:lnSpc>
              </a:pPr>
              <a:r>
                <a:rPr lang="es-MX"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Criterios utilizados:</a:t>
              </a:r>
            </a:p>
          </p:txBody>
        </p:sp>
      </p:grpSp>
      <p:sp>
        <p:nvSpPr>
          <p:cNvPr id="2" name="Rectángulo 1"/>
          <p:cNvSpPr/>
          <p:nvPr/>
        </p:nvSpPr>
        <p:spPr>
          <a:xfrm>
            <a:off x="4506848" y="6475741"/>
            <a:ext cx="4572000" cy="276999"/>
          </a:xfrm>
          <a:prstGeom prst="rect">
            <a:avLst/>
          </a:prstGeom>
        </p:spPr>
        <p:txBody>
          <a:bodyPr>
            <a:spAutoFit/>
          </a:bodyPr>
          <a:lstStyle/>
          <a:p>
            <a:r>
              <a:rPr lang="es-MX" sz="1200" dirty="0">
                <a:solidFill>
                  <a:schemeClr val="bg1"/>
                </a:solidFill>
                <a:latin typeface="Arial" panose="020B0604020202020204" pitchFamily="34" charset="0"/>
                <a:ea typeface="Times New Roman" panose="02020603050405020304" pitchFamily="18" charset="0"/>
              </a:rPr>
              <a:t>(</a:t>
            </a:r>
            <a:r>
              <a:rPr lang="es-MX" sz="1200" dirty="0" err="1">
                <a:solidFill>
                  <a:schemeClr val="bg1"/>
                </a:solidFill>
                <a:latin typeface="Arial" panose="020B0604020202020204" pitchFamily="34" charset="0"/>
                <a:ea typeface="Times New Roman" panose="02020603050405020304" pitchFamily="18" charset="0"/>
              </a:rPr>
              <a:t>Zuo</a:t>
            </a:r>
            <a:r>
              <a:rPr lang="es-MX" sz="1200" dirty="0">
                <a:solidFill>
                  <a:schemeClr val="bg1"/>
                </a:solidFill>
                <a:latin typeface="Arial" panose="020B0604020202020204" pitchFamily="34" charset="0"/>
                <a:ea typeface="Times New Roman" panose="02020603050405020304" pitchFamily="18" charset="0"/>
              </a:rPr>
              <a:t> et al., 2013; Romero-Polvo et al., 2012; </a:t>
            </a:r>
            <a:r>
              <a:rPr lang="es-MX" sz="1200" dirty="0" err="1">
                <a:solidFill>
                  <a:schemeClr val="bg1"/>
                </a:solidFill>
                <a:latin typeface="Arial" panose="020B0604020202020204" pitchFamily="34" charset="0"/>
                <a:ea typeface="Times New Roman" panose="02020603050405020304" pitchFamily="18" charset="0"/>
              </a:rPr>
              <a:t>Satija</a:t>
            </a:r>
            <a:r>
              <a:rPr lang="es-MX" sz="1200" dirty="0">
                <a:solidFill>
                  <a:schemeClr val="bg1"/>
                </a:solidFill>
                <a:latin typeface="Arial" panose="020B0604020202020204" pitchFamily="34" charset="0"/>
                <a:ea typeface="Times New Roman" panose="02020603050405020304" pitchFamily="18" charset="0"/>
              </a:rPr>
              <a:t> et al., 2015)</a:t>
            </a:r>
            <a:endParaRPr lang="es-MX" sz="1200" dirty="0">
              <a:solidFill>
                <a:schemeClr val="bg1"/>
              </a:solidFill>
            </a:endParaRPr>
          </a:p>
        </p:txBody>
      </p:sp>
      <p:sp>
        <p:nvSpPr>
          <p:cNvPr id="4" name="1 Título">
            <a:extLst>
              <a:ext uri="{FF2B5EF4-FFF2-40B4-BE49-F238E27FC236}">
                <a16:creationId xmlns:a16="http://schemas.microsoft.com/office/drawing/2014/main" id="{C7A7A06C-55C5-780C-F445-5F0F4DC4B525}"/>
              </a:ext>
            </a:extLst>
          </p:cNvPr>
          <p:cNvSpPr txBox="1">
            <a:spLocks/>
          </p:cNvSpPr>
          <p:nvPr/>
        </p:nvSpPr>
        <p:spPr>
          <a:xfrm>
            <a:off x="502920" y="296052"/>
            <a:ext cx="1083564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3600" dirty="0">
                <a:solidFill>
                  <a:schemeClr val="tx1"/>
                </a:solidFill>
                <a:latin typeface="+mj-lt"/>
              </a:rPr>
              <a:t>Base de datos construida e idónea para APC: STATA</a:t>
            </a:r>
            <a:endParaRPr lang="es-MX" sz="3600" dirty="0">
              <a:ln w="18415" cmpd="sng">
                <a:solidFill>
                  <a:srgbClr val="FFFFFF"/>
                </a:solidFill>
                <a:prstDash val="solid"/>
              </a:ln>
              <a:solidFill>
                <a:schemeClr val="tx1"/>
              </a:solidFill>
              <a:latin typeface="+mj-lt"/>
              <a:cs typeface="Arial" panose="020B0604020202020204" pitchFamily="34" charset="0"/>
            </a:endParaRPr>
          </a:p>
        </p:txBody>
      </p:sp>
      <p:sp>
        <p:nvSpPr>
          <p:cNvPr id="5" name="5 Marcador de número de diapositiva">
            <a:extLst>
              <a:ext uri="{FF2B5EF4-FFF2-40B4-BE49-F238E27FC236}">
                <a16:creationId xmlns:a16="http://schemas.microsoft.com/office/drawing/2014/main" id="{FD172E66-6F78-E64F-C912-5E49DECB33B8}"/>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18</a:t>
            </a:r>
          </a:p>
        </p:txBody>
      </p:sp>
    </p:spTree>
    <p:extLst>
      <p:ext uri="{BB962C8B-B14F-4D97-AF65-F5344CB8AC3E}">
        <p14:creationId xmlns:p14="http://schemas.microsoft.com/office/powerpoint/2010/main" val="378966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uadroTexto 14"/>
          <p:cNvSpPr txBox="1">
            <a:spLocks noChangeArrowheads="1"/>
          </p:cNvSpPr>
          <p:nvPr/>
        </p:nvSpPr>
        <p:spPr bwMode="auto">
          <a:xfrm>
            <a:off x="4675188" y="-38100"/>
            <a:ext cx="2909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MX" altLang="es-MX" sz="4000" b="1">
                <a:solidFill>
                  <a:prstClr val="white"/>
                </a:solidFill>
                <a:latin typeface="Calibri" panose="020F0502020204030204" pitchFamily="34" charset="0"/>
              </a:rPr>
              <a:t>RESULTADOS</a:t>
            </a:r>
          </a:p>
        </p:txBody>
      </p:sp>
      <p:sp>
        <p:nvSpPr>
          <p:cNvPr id="30775" name="CuadroTexto 13"/>
          <p:cNvSpPr txBox="1">
            <a:spLocks noChangeArrowheads="1"/>
          </p:cNvSpPr>
          <p:nvPr/>
        </p:nvSpPr>
        <p:spPr bwMode="auto">
          <a:xfrm>
            <a:off x="1625600" y="-796925"/>
            <a:ext cx="87804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fontAlgn="base">
              <a:spcBef>
                <a:spcPct val="0"/>
              </a:spcBef>
              <a:spcAft>
                <a:spcPct val="0"/>
              </a:spcAft>
              <a:buFontTx/>
              <a:buNone/>
            </a:pPr>
            <a:r>
              <a:rPr lang="es-MX" altLang="es-MX" sz="2600">
                <a:solidFill>
                  <a:srgbClr val="000000"/>
                </a:solidFill>
                <a:latin typeface="Calibri" panose="020F0502020204030204" pitchFamily="34" charset="0"/>
              </a:rPr>
              <a:t>Alimentos presentes en los 120 recordatorios de 24 horas : </a:t>
            </a:r>
            <a:r>
              <a:rPr lang="es-MX" altLang="es-MX" sz="2600" u="sng">
                <a:solidFill>
                  <a:srgbClr val="000000"/>
                </a:solidFill>
                <a:latin typeface="Calibri" panose="020F0502020204030204" pitchFamily="34" charset="0"/>
              </a:rPr>
              <a:t>228</a:t>
            </a: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204" y="3392575"/>
            <a:ext cx="1100553" cy="1033055"/>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2869" y="3469389"/>
            <a:ext cx="1143065" cy="891759"/>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829" y="4569094"/>
            <a:ext cx="1138485" cy="10001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9" name="Imagen 28"/>
          <p:cNvPicPr>
            <a:picLocks noChangeAspect="1"/>
          </p:cNvPicPr>
          <p:nvPr/>
        </p:nvPicPr>
        <p:blipFill>
          <a:blip r:embed="rId6" cstate="print">
            <a:extLst>
              <a:ext uri="{28A0092B-C50C-407E-A947-70E740481C1C}">
                <a14:useLocalDpi xmlns:a14="http://schemas.microsoft.com/office/drawing/2010/main" val="0"/>
              </a:ext>
            </a:extLst>
          </a:blip>
          <a:srcRect r="22202"/>
          <a:stretch>
            <a:fillRect/>
          </a:stretch>
        </p:blipFill>
        <p:spPr bwMode="auto">
          <a:xfrm>
            <a:off x="5869431" y="5483820"/>
            <a:ext cx="1153352" cy="1097216"/>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 name="Imagen 29"/>
          <p:cNvPicPr>
            <a:picLocks noChangeAspect="1"/>
          </p:cNvPicPr>
          <p:nvPr/>
        </p:nvPicPr>
        <p:blipFill>
          <a:blip r:embed="rId7" cstate="print">
            <a:extLst>
              <a:ext uri="{28A0092B-C50C-407E-A947-70E740481C1C}">
                <a14:useLocalDpi xmlns:a14="http://schemas.microsoft.com/office/drawing/2010/main" val="0"/>
              </a:ext>
            </a:extLst>
          </a:blip>
          <a:srcRect l="3033" t="9579" r="53012" b="17159"/>
          <a:stretch>
            <a:fillRect/>
          </a:stretch>
        </p:blipFill>
        <p:spPr bwMode="auto">
          <a:xfrm>
            <a:off x="7159549" y="4702442"/>
            <a:ext cx="1000173" cy="1070674"/>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7244" y="2034446"/>
            <a:ext cx="1076668" cy="121466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9314" y="5483820"/>
            <a:ext cx="1133684" cy="9268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5904" y="2021257"/>
            <a:ext cx="1143065" cy="10278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CuadroTexto 14"/>
          <p:cNvSpPr txBox="1">
            <a:spLocks noChangeArrowheads="1"/>
          </p:cNvSpPr>
          <p:nvPr/>
        </p:nvSpPr>
        <p:spPr bwMode="auto">
          <a:xfrm>
            <a:off x="4675188" y="-38100"/>
            <a:ext cx="2909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MX" altLang="es-MX" sz="4000" b="1">
                <a:solidFill>
                  <a:prstClr val="white"/>
                </a:solidFill>
                <a:latin typeface="Calibri" panose="020F0502020204030204" pitchFamily="34" charset="0"/>
              </a:rPr>
              <a:t>RESULTADOS</a:t>
            </a:r>
          </a:p>
        </p:txBody>
      </p:sp>
      <p:pic>
        <p:nvPicPr>
          <p:cNvPr id="34" name="Imagen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46831" y="2034446"/>
            <a:ext cx="3277196" cy="34493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Título 1"/>
          <p:cNvSpPr txBox="1">
            <a:spLocks/>
          </p:cNvSpPr>
          <p:nvPr/>
        </p:nvSpPr>
        <p:spPr bwMode="auto">
          <a:xfrm>
            <a:off x="840231" y="714464"/>
            <a:ext cx="100584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s-MX" altLang="es-MX" sz="4800" b="1" dirty="0">
                <a:solidFill>
                  <a:schemeClr val="bg1">
                    <a:lumMod val="50000"/>
                  </a:schemeClr>
                </a:solidFill>
                <a:latin typeface="+mj-lt"/>
              </a:rPr>
              <a:t>Estudio de la dieta</a:t>
            </a:r>
          </a:p>
        </p:txBody>
      </p:sp>
      <p:sp>
        <p:nvSpPr>
          <p:cNvPr id="3" name="5 Marcador de número de diapositiva">
            <a:extLst>
              <a:ext uri="{FF2B5EF4-FFF2-40B4-BE49-F238E27FC236}">
                <a16:creationId xmlns:a16="http://schemas.microsoft.com/office/drawing/2014/main" id="{AC67679B-C491-1983-4327-F61612132BE4}"/>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2</a:t>
            </a:r>
          </a:p>
        </p:txBody>
      </p:sp>
    </p:spTree>
    <p:extLst>
      <p:ext uri="{BB962C8B-B14F-4D97-AF65-F5344CB8AC3E}">
        <p14:creationId xmlns:p14="http://schemas.microsoft.com/office/powerpoint/2010/main" val="264703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rotWithShape="1">
          <a:blip r:embed="rId2"/>
          <a:srcRect t="19071" r="34375" b="7782"/>
          <a:stretch/>
        </p:blipFill>
        <p:spPr>
          <a:xfrm>
            <a:off x="868680" y="922020"/>
            <a:ext cx="8001000" cy="5013960"/>
          </a:xfrm>
          <a:prstGeom prst="rect">
            <a:avLst/>
          </a:prstGeom>
        </p:spPr>
      </p:pic>
      <p:sp>
        <p:nvSpPr>
          <p:cNvPr id="6" name="Rectángulo 5">
            <a:extLst>
              <a:ext uri="{FF2B5EF4-FFF2-40B4-BE49-F238E27FC236}">
                <a16:creationId xmlns:a16="http://schemas.microsoft.com/office/drawing/2014/main" id="{B823B402-2468-08C0-BCE5-D5F488202B05}"/>
              </a:ext>
            </a:extLst>
          </p:cNvPr>
          <p:cNvSpPr/>
          <p:nvPr/>
        </p:nvSpPr>
        <p:spPr>
          <a:xfrm>
            <a:off x="9103653" y="2904893"/>
            <a:ext cx="2372067" cy="1477328"/>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Primera base de datos: Gramos y nutrimentos de cada alimento consumido por persona</a:t>
            </a:r>
            <a:endParaRPr lang="es-MX" dirty="0"/>
          </a:p>
        </p:txBody>
      </p:sp>
      <p:sp>
        <p:nvSpPr>
          <p:cNvPr id="7" name="5 Marcador de número de diapositiva">
            <a:extLst>
              <a:ext uri="{FF2B5EF4-FFF2-40B4-BE49-F238E27FC236}">
                <a16:creationId xmlns:a16="http://schemas.microsoft.com/office/drawing/2014/main" id="{A87CC839-156E-6F77-6579-407F00893082}"/>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19</a:t>
            </a:r>
          </a:p>
        </p:txBody>
      </p:sp>
      <p:sp>
        <p:nvSpPr>
          <p:cNvPr id="9" name="CuadroTexto 8">
            <a:extLst>
              <a:ext uri="{FF2B5EF4-FFF2-40B4-BE49-F238E27FC236}">
                <a16:creationId xmlns:a16="http://schemas.microsoft.com/office/drawing/2014/main" id="{B9E0E328-24D8-0F8D-6333-7D653DDC8519}"/>
              </a:ext>
            </a:extLst>
          </p:cNvPr>
          <p:cNvSpPr txBox="1"/>
          <p:nvPr/>
        </p:nvSpPr>
        <p:spPr>
          <a:xfrm>
            <a:off x="2773680" y="152579"/>
            <a:ext cx="6096000" cy="769441"/>
          </a:xfrm>
          <a:prstGeom prst="rect">
            <a:avLst/>
          </a:prstGeom>
          <a:noFill/>
        </p:spPr>
        <p:txBody>
          <a:bodyPr wrap="square">
            <a:spAutoFit/>
          </a:bodyPr>
          <a:lstStyle/>
          <a:p>
            <a:r>
              <a:rPr lang="es-MX" sz="4400" b="1" dirty="0">
                <a:solidFill>
                  <a:schemeClr val="tx1"/>
                </a:solidFill>
              </a:rPr>
              <a:t>En Excel</a:t>
            </a:r>
            <a:endParaRPr lang="es-MX" sz="4400" dirty="0"/>
          </a:p>
        </p:txBody>
      </p:sp>
    </p:spTree>
    <p:extLst>
      <p:ext uri="{BB962C8B-B14F-4D97-AF65-F5344CB8AC3E}">
        <p14:creationId xmlns:p14="http://schemas.microsoft.com/office/powerpoint/2010/main" val="109317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8009" r="30750" b="7733"/>
          <a:stretch/>
        </p:blipFill>
        <p:spPr>
          <a:xfrm>
            <a:off x="1051560" y="883920"/>
            <a:ext cx="9220200" cy="5364480"/>
          </a:xfrm>
          <a:prstGeom prst="rect">
            <a:avLst/>
          </a:prstGeom>
        </p:spPr>
      </p:pic>
      <p:sp>
        <p:nvSpPr>
          <p:cNvPr id="3" name="CuadroTexto 2">
            <a:extLst>
              <a:ext uri="{FF2B5EF4-FFF2-40B4-BE49-F238E27FC236}">
                <a16:creationId xmlns:a16="http://schemas.microsoft.com/office/drawing/2014/main" id="{9916A320-545B-059F-D4FE-FE714E00283F}"/>
              </a:ext>
            </a:extLst>
          </p:cNvPr>
          <p:cNvSpPr txBox="1"/>
          <p:nvPr/>
        </p:nvSpPr>
        <p:spPr>
          <a:xfrm>
            <a:off x="2773680" y="152579"/>
            <a:ext cx="6096000" cy="769441"/>
          </a:xfrm>
          <a:prstGeom prst="rect">
            <a:avLst/>
          </a:prstGeom>
          <a:noFill/>
        </p:spPr>
        <p:txBody>
          <a:bodyPr wrap="square">
            <a:spAutoFit/>
          </a:bodyPr>
          <a:lstStyle/>
          <a:p>
            <a:r>
              <a:rPr lang="es-MX" sz="4400" b="1" dirty="0">
                <a:solidFill>
                  <a:schemeClr val="tx1"/>
                </a:solidFill>
              </a:rPr>
              <a:t>En Excel</a:t>
            </a:r>
            <a:endParaRPr lang="es-MX" sz="4400" dirty="0"/>
          </a:p>
        </p:txBody>
      </p:sp>
      <p:sp>
        <p:nvSpPr>
          <p:cNvPr id="5" name="5 Marcador de número de diapositiva">
            <a:extLst>
              <a:ext uri="{FF2B5EF4-FFF2-40B4-BE49-F238E27FC236}">
                <a16:creationId xmlns:a16="http://schemas.microsoft.com/office/drawing/2014/main" id="{8F68BFA0-62CB-D229-0DE3-47BDC7B4D400}"/>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20</a:t>
            </a:r>
          </a:p>
        </p:txBody>
      </p:sp>
    </p:spTree>
    <p:extLst>
      <p:ext uri="{BB962C8B-B14F-4D97-AF65-F5344CB8AC3E}">
        <p14:creationId xmlns:p14="http://schemas.microsoft.com/office/powerpoint/2010/main" val="36125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Cálculo de g/día de cada grupo de alimentos por participante </a:t>
            </a:r>
          </a:p>
        </p:txBody>
      </p:sp>
      <p:sp>
        <p:nvSpPr>
          <p:cNvPr id="3" name="5 Marcador de número de diapositiva">
            <a:extLst>
              <a:ext uri="{FF2B5EF4-FFF2-40B4-BE49-F238E27FC236}">
                <a16:creationId xmlns:a16="http://schemas.microsoft.com/office/drawing/2014/main" id="{49B02375-D289-1B74-EBE0-EF550FC09D2E}"/>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21</a:t>
            </a:r>
          </a:p>
        </p:txBody>
      </p:sp>
    </p:spTree>
    <p:extLst>
      <p:ext uri="{BB962C8B-B14F-4D97-AF65-F5344CB8AC3E}">
        <p14:creationId xmlns:p14="http://schemas.microsoft.com/office/powerpoint/2010/main" val="236778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73"/>
            <a:ext cx="12192000" cy="6854653"/>
          </a:xfrm>
          <a:prstGeom prst="rect">
            <a:avLst/>
          </a:prstGeom>
        </p:spPr>
      </p:pic>
      <p:sp>
        <p:nvSpPr>
          <p:cNvPr id="4" name="Rectangle 3"/>
          <p:cNvSpPr/>
          <p:nvPr/>
        </p:nvSpPr>
        <p:spPr>
          <a:xfrm>
            <a:off x="212035" y="1974574"/>
            <a:ext cx="596348" cy="4068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11965" y="3059667"/>
            <a:ext cx="1457739" cy="369332"/>
          </a:xfrm>
          <a:prstGeom prst="rect">
            <a:avLst/>
          </a:prstGeom>
          <a:noFill/>
        </p:spPr>
        <p:txBody>
          <a:bodyPr wrap="square" rtlCol="0">
            <a:spAutoFit/>
          </a:bodyPr>
          <a:lstStyle/>
          <a:p>
            <a:pPr algn="ctr"/>
            <a:r>
              <a:rPr lang="es-MX" dirty="0">
                <a:solidFill>
                  <a:srgbClr val="FF0000"/>
                </a:solidFill>
              </a:rPr>
              <a:t>Participantes</a:t>
            </a:r>
            <a:endParaRPr lang="en-US" dirty="0">
              <a:solidFill>
                <a:srgbClr val="FF0000"/>
              </a:solidFill>
            </a:endParaRPr>
          </a:p>
        </p:txBody>
      </p:sp>
      <p:cxnSp>
        <p:nvCxnSpPr>
          <p:cNvPr id="7" name="Straight Arrow Connector 6"/>
          <p:cNvCxnSpPr/>
          <p:nvPr/>
        </p:nvCxnSpPr>
        <p:spPr>
          <a:xfrm>
            <a:off x="808383" y="3246783"/>
            <a:ext cx="50358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8383" y="1974574"/>
            <a:ext cx="7832034"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14800" y="2676939"/>
            <a:ext cx="2385391" cy="382728"/>
          </a:xfrm>
          <a:prstGeom prst="rect">
            <a:avLst/>
          </a:prstGeom>
          <a:noFill/>
        </p:spPr>
        <p:txBody>
          <a:bodyPr wrap="square" rtlCol="0">
            <a:spAutoFit/>
          </a:bodyPr>
          <a:lstStyle/>
          <a:p>
            <a:pPr algn="ctr"/>
            <a:r>
              <a:rPr lang="es-MX" dirty="0">
                <a:solidFill>
                  <a:srgbClr val="FF0000"/>
                </a:solidFill>
              </a:rPr>
              <a:t>Grupos de alimentos</a:t>
            </a:r>
            <a:endParaRPr lang="en-US" dirty="0">
              <a:solidFill>
                <a:srgbClr val="FF0000"/>
              </a:solidFill>
            </a:endParaRPr>
          </a:p>
        </p:txBody>
      </p:sp>
      <p:cxnSp>
        <p:nvCxnSpPr>
          <p:cNvPr id="11" name="Straight Arrow Connector 10"/>
          <p:cNvCxnSpPr>
            <a:cxnSpLocks/>
            <a:endCxn id="9" idx="0"/>
          </p:cNvCxnSpPr>
          <p:nvPr/>
        </p:nvCxnSpPr>
        <p:spPr>
          <a:xfrm>
            <a:off x="5307496" y="2279374"/>
            <a:ext cx="0" cy="39756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5131" y="2266122"/>
            <a:ext cx="649356" cy="198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01078" y="2517913"/>
            <a:ext cx="2113722" cy="923330"/>
          </a:xfrm>
          <a:prstGeom prst="rect">
            <a:avLst/>
          </a:prstGeom>
          <a:noFill/>
        </p:spPr>
        <p:txBody>
          <a:bodyPr wrap="square" rtlCol="0">
            <a:spAutoFit/>
          </a:bodyPr>
          <a:lstStyle/>
          <a:p>
            <a:pPr algn="ctr"/>
            <a:r>
              <a:rPr lang="es-MX" dirty="0">
                <a:solidFill>
                  <a:srgbClr val="FF0000"/>
                </a:solidFill>
              </a:rPr>
              <a:t>Consumo del grupo de alimentos por participante</a:t>
            </a:r>
            <a:endParaRPr lang="en-US" dirty="0">
              <a:solidFill>
                <a:srgbClr val="FF0000"/>
              </a:solidFill>
            </a:endParaRPr>
          </a:p>
        </p:txBody>
      </p:sp>
      <p:cxnSp>
        <p:nvCxnSpPr>
          <p:cNvPr id="16" name="Straight Arrow Connector 15"/>
          <p:cNvCxnSpPr>
            <a:endCxn id="14" idx="1"/>
          </p:cNvCxnSpPr>
          <p:nvPr/>
        </p:nvCxnSpPr>
        <p:spPr>
          <a:xfrm>
            <a:off x="1444487" y="2517913"/>
            <a:ext cx="556591" cy="46166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E0197FAF-8B62-A3DE-765A-CBF1D1B7D52E}"/>
              </a:ext>
            </a:extLst>
          </p:cNvPr>
          <p:cNvSpPr/>
          <p:nvPr/>
        </p:nvSpPr>
        <p:spPr>
          <a:xfrm>
            <a:off x="7793013" y="3242660"/>
            <a:ext cx="3570135" cy="923330"/>
          </a:xfrm>
          <a:prstGeom prst="rect">
            <a:avLst/>
          </a:prstGeom>
          <a:ln>
            <a:solidFill>
              <a:srgbClr val="C00000"/>
            </a:solidFill>
            <a:prstDash val="sysDash"/>
          </a:ln>
        </p:spPr>
        <p:txBody>
          <a:bodyPr wrap="square">
            <a:spAutoFit/>
          </a:bodyPr>
          <a:lstStyle/>
          <a:p>
            <a:pPr algn="just"/>
            <a:r>
              <a:rPr lang="es-MX" dirty="0">
                <a:latin typeface="Arial" panose="020B0604020202020204" pitchFamily="34" charset="0"/>
                <a:ea typeface="Times New Roman" panose="02020603050405020304" pitchFamily="18" charset="0"/>
              </a:rPr>
              <a:t>Segunda base de datos: Gramos de cada grupo de alimento consumido por persona</a:t>
            </a:r>
            <a:endParaRPr lang="es-MX" dirty="0"/>
          </a:p>
        </p:txBody>
      </p:sp>
    </p:spTree>
    <p:extLst>
      <p:ext uri="{BB962C8B-B14F-4D97-AF65-F5344CB8AC3E}">
        <p14:creationId xmlns:p14="http://schemas.microsoft.com/office/powerpoint/2010/main" val="6941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8" grpId="1" animBg="1"/>
      <p:bldP spid="9" grpId="0"/>
      <p:bldP spid="9" grpId="1"/>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0069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3" name="Rectangle 2"/>
          <p:cNvSpPr/>
          <p:nvPr/>
        </p:nvSpPr>
        <p:spPr>
          <a:xfrm>
            <a:off x="4837043" y="1802296"/>
            <a:ext cx="3260035" cy="2650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0661" y="2796209"/>
            <a:ext cx="3299791" cy="369332"/>
          </a:xfrm>
          <a:prstGeom prst="rect">
            <a:avLst/>
          </a:prstGeom>
          <a:noFill/>
        </p:spPr>
        <p:txBody>
          <a:bodyPr wrap="square" rtlCol="0">
            <a:spAutoFit/>
          </a:bodyPr>
          <a:lstStyle/>
          <a:p>
            <a:pPr algn="ctr"/>
            <a:r>
              <a:rPr lang="es-MX" dirty="0">
                <a:solidFill>
                  <a:srgbClr val="FF0000"/>
                </a:solidFill>
              </a:rPr>
              <a:t>¿Qué es lo que se quiere sumar?</a:t>
            </a:r>
            <a:endParaRPr lang="en-US" dirty="0">
              <a:solidFill>
                <a:srgbClr val="FF0000"/>
              </a:solidFill>
            </a:endParaRPr>
          </a:p>
        </p:txBody>
      </p:sp>
      <p:cxnSp>
        <p:nvCxnSpPr>
          <p:cNvPr id="8" name="Straight Arrow Connector 7"/>
          <p:cNvCxnSpPr>
            <a:stCxn id="3" idx="1"/>
          </p:cNvCxnSpPr>
          <p:nvPr/>
        </p:nvCxnSpPr>
        <p:spPr>
          <a:xfrm flipH="1">
            <a:off x="4280452" y="1934818"/>
            <a:ext cx="556591" cy="1046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9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0088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7815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3" name="Rectangle 2"/>
          <p:cNvSpPr/>
          <p:nvPr/>
        </p:nvSpPr>
        <p:spPr>
          <a:xfrm>
            <a:off x="4638261" y="2027583"/>
            <a:ext cx="3538330" cy="2517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42052" y="2822713"/>
            <a:ext cx="1974575" cy="923330"/>
          </a:xfrm>
          <a:prstGeom prst="rect">
            <a:avLst/>
          </a:prstGeom>
          <a:noFill/>
        </p:spPr>
        <p:txBody>
          <a:bodyPr wrap="square" rtlCol="0">
            <a:spAutoFit/>
          </a:bodyPr>
          <a:lstStyle/>
          <a:p>
            <a:pPr algn="ctr"/>
            <a:r>
              <a:rPr lang="es-MX" dirty="0">
                <a:solidFill>
                  <a:srgbClr val="FF0000"/>
                </a:solidFill>
              </a:rPr>
              <a:t>¿En que columna se encuentra el primer criterio?</a:t>
            </a:r>
            <a:endParaRPr lang="en-US" dirty="0">
              <a:solidFill>
                <a:srgbClr val="FF0000"/>
              </a:solidFill>
            </a:endParaRPr>
          </a:p>
        </p:txBody>
      </p:sp>
      <p:cxnSp>
        <p:nvCxnSpPr>
          <p:cNvPr id="6" name="Straight Arrow Connector 5"/>
          <p:cNvCxnSpPr>
            <a:cxnSpLocks/>
            <a:stCxn id="3" idx="1"/>
            <a:endCxn id="4" idx="3"/>
          </p:cNvCxnSpPr>
          <p:nvPr/>
        </p:nvCxnSpPr>
        <p:spPr>
          <a:xfrm flipH="1">
            <a:off x="3816627" y="2153479"/>
            <a:ext cx="821634" cy="11308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5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570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4440" y="263527"/>
            <a:ext cx="10058400" cy="1450757"/>
          </a:xfrm>
        </p:spPr>
        <p:txBody>
          <a:bodyPr/>
          <a:lstStyle/>
          <a:p>
            <a:r>
              <a:rPr lang="es-MX" b="1" dirty="0"/>
              <a:t>Análisis dietario por nutrimentos</a:t>
            </a:r>
          </a:p>
        </p:txBody>
      </p:sp>
      <p:sp>
        <p:nvSpPr>
          <p:cNvPr id="3" name="Marcador de contenido 2"/>
          <p:cNvSpPr>
            <a:spLocks noGrp="1"/>
          </p:cNvSpPr>
          <p:nvPr>
            <p:ph idx="1"/>
          </p:nvPr>
        </p:nvSpPr>
        <p:spPr/>
        <p:txBody>
          <a:bodyPr>
            <a:normAutofit lnSpcReduction="10000"/>
          </a:bodyPr>
          <a:lstStyle/>
          <a:p>
            <a:pPr marL="0" indent="0">
              <a:buNone/>
            </a:pPr>
            <a:r>
              <a:rPr lang="es-MX" sz="2400" dirty="0"/>
              <a:t>Se analiza la asociación de una enfermedad o evento de interés y el consumo de  nutrientes o alimentos (estudios tradicionales).</a:t>
            </a:r>
          </a:p>
          <a:p>
            <a:pPr marL="0" indent="0">
              <a:buNone/>
            </a:pPr>
            <a:endParaRPr lang="es-MX" sz="2400" b="1" dirty="0"/>
          </a:p>
          <a:p>
            <a:pPr marL="0" indent="0">
              <a:buNone/>
            </a:pPr>
            <a:r>
              <a:rPr lang="es-MX" sz="2400" b="1" dirty="0"/>
              <a:t>Desventajas:</a:t>
            </a:r>
          </a:p>
          <a:p>
            <a:pPr>
              <a:buFont typeface="Arial" panose="020B0604020202020204" pitchFamily="34" charset="0"/>
              <a:buChar char="•"/>
            </a:pPr>
            <a:r>
              <a:rPr lang="es-MX" sz="2400" dirty="0"/>
              <a:t> Las personas no consumen los nutrientes de forma aislada.</a:t>
            </a:r>
          </a:p>
          <a:p>
            <a:pPr>
              <a:buFont typeface="Arial" panose="020B0604020202020204" pitchFamily="34" charset="0"/>
              <a:buChar char="•"/>
            </a:pPr>
            <a:r>
              <a:rPr lang="es-MX" sz="2400" dirty="0"/>
              <a:t> La dieta está formada por una combinación de alimentos que forman combinaciones complejas que interactúan y tienen efectos sinérgicos.</a:t>
            </a:r>
          </a:p>
          <a:p>
            <a:pPr>
              <a:buFont typeface="Arial" panose="020B0604020202020204" pitchFamily="34" charset="0"/>
              <a:buChar char="•"/>
            </a:pPr>
            <a:r>
              <a:rPr lang="es-MX" sz="2400" dirty="0"/>
              <a:t> Por lo que el efecto de un solo nutriente es difícil de detectar, de ahí que en muchos casos no encontramos asociación del consumo de un nutriente con alguna enfermedad en muchos estudios</a:t>
            </a:r>
          </a:p>
        </p:txBody>
      </p:sp>
      <p:sp>
        <p:nvSpPr>
          <p:cNvPr id="4" name="Marcador de pie de página 3"/>
          <p:cNvSpPr>
            <a:spLocks noGrp="1"/>
          </p:cNvSpPr>
          <p:nvPr>
            <p:ph type="ftr" sz="quarter" idx="11"/>
          </p:nvPr>
        </p:nvSpPr>
        <p:spPr>
          <a:xfrm>
            <a:off x="5001454" y="6395365"/>
            <a:ext cx="3471986" cy="398215"/>
          </a:xfrm>
        </p:spPr>
        <p:txBody>
          <a:bodyPr/>
          <a:lstStyle/>
          <a:p>
            <a:r>
              <a:rPr lang="es-MX" sz="1600" dirty="0"/>
              <a:t>(</a:t>
            </a:r>
            <a:r>
              <a:rPr lang="es-MX" sz="1600" dirty="0" err="1"/>
              <a:t>Hu</a:t>
            </a:r>
            <a:r>
              <a:rPr lang="es-MX" sz="1600" dirty="0"/>
              <a:t>, 2002)</a:t>
            </a:r>
          </a:p>
        </p:txBody>
      </p:sp>
      <p:sp>
        <p:nvSpPr>
          <p:cNvPr id="5" name="5 Marcador de número de diapositiva">
            <a:extLst>
              <a:ext uri="{FF2B5EF4-FFF2-40B4-BE49-F238E27FC236}">
                <a16:creationId xmlns:a16="http://schemas.microsoft.com/office/drawing/2014/main" id="{B448BA2C-CF65-080D-F2CE-096BA0C2EE1E}"/>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3</a:t>
            </a:r>
          </a:p>
        </p:txBody>
      </p:sp>
    </p:spTree>
    <p:extLst>
      <p:ext uri="{BB962C8B-B14F-4D97-AF65-F5344CB8AC3E}">
        <p14:creationId xmlns:p14="http://schemas.microsoft.com/office/powerpoint/2010/main" val="2318967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3" name="Rectangle 2"/>
          <p:cNvSpPr/>
          <p:nvPr/>
        </p:nvSpPr>
        <p:spPr>
          <a:xfrm>
            <a:off x="4956313" y="2226365"/>
            <a:ext cx="2729948" cy="251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30017" y="2650435"/>
            <a:ext cx="1961323" cy="923330"/>
          </a:xfrm>
          <a:prstGeom prst="rect">
            <a:avLst/>
          </a:prstGeom>
          <a:noFill/>
        </p:spPr>
        <p:txBody>
          <a:bodyPr wrap="square" rtlCol="0">
            <a:spAutoFit/>
          </a:bodyPr>
          <a:lstStyle/>
          <a:p>
            <a:pPr algn="ctr"/>
            <a:r>
              <a:rPr lang="es-MX" dirty="0">
                <a:solidFill>
                  <a:srgbClr val="FF0000"/>
                </a:solidFill>
              </a:rPr>
              <a:t>¿Cuál es el primer criterio que debe cumplirse?</a:t>
            </a:r>
            <a:endParaRPr lang="en-US" dirty="0">
              <a:solidFill>
                <a:srgbClr val="FF0000"/>
              </a:solidFill>
            </a:endParaRPr>
          </a:p>
        </p:txBody>
      </p:sp>
      <p:cxnSp>
        <p:nvCxnSpPr>
          <p:cNvPr id="6" name="Straight Arrow Connector 5"/>
          <p:cNvCxnSpPr>
            <a:stCxn id="3" idx="1"/>
          </p:cNvCxnSpPr>
          <p:nvPr/>
        </p:nvCxnSpPr>
        <p:spPr>
          <a:xfrm flipH="1">
            <a:off x="3604591" y="2352261"/>
            <a:ext cx="1351722" cy="7222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9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3" name="Rectangle 2"/>
          <p:cNvSpPr/>
          <p:nvPr/>
        </p:nvSpPr>
        <p:spPr>
          <a:xfrm>
            <a:off x="4638261" y="2438396"/>
            <a:ext cx="3538330" cy="2517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42052" y="2822713"/>
            <a:ext cx="1974575" cy="923330"/>
          </a:xfrm>
          <a:prstGeom prst="rect">
            <a:avLst/>
          </a:prstGeom>
          <a:noFill/>
        </p:spPr>
        <p:txBody>
          <a:bodyPr wrap="square" rtlCol="0">
            <a:spAutoFit/>
          </a:bodyPr>
          <a:lstStyle/>
          <a:p>
            <a:pPr algn="ctr"/>
            <a:r>
              <a:rPr lang="es-MX" dirty="0">
                <a:solidFill>
                  <a:srgbClr val="FF0000"/>
                </a:solidFill>
              </a:rPr>
              <a:t>¿En que columna se encuentra el segundo criterio?</a:t>
            </a:r>
            <a:endParaRPr lang="en-US" dirty="0">
              <a:solidFill>
                <a:srgbClr val="FF0000"/>
              </a:solidFill>
            </a:endParaRPr>
          </a:p>
        </p:txBody>
      </p:sp>
      <p:cxnSp>
        <p:nvCxnSpPr>
          <p:cNvPr id="5" name="Straight Arrow Connector 4"/>
          <p:cNvCxnSpPr>
            <a:cxnSpLocks/>
            <a:stCxn id="3" idx="1"/>
            <a:endCxn id="4" idx="3"/>
          </p:cNvCxnSpPr>
          <p:nvPr/>
        </p:nvCxnSpPr>
        <p:spPr>
          <a:xfrm flipH="1">
            <a:off x="3816627" y="2564292"/>
            <a:ext cx="821634" cy="7200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3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4058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3" name="Rectangle 2"/>
          <p:cNvSpPr/>
          <p:nvPr/>
        </p:nvSpPr>
        <p:spPr>
          <a:xfrm>
            <a:off x="4956313" y="2531163"/>
            <a:ext cx="2729948" cy="251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84243" y="2650435"/>
            <a:ext cx="2107097" cy="923330"/>
          </a:xfrm>
          <a:prstGeom prst="rect">
            <a:avLst/>
          </a:prstGeom>
          <a:noFill/>
        </p:spPr>
        <p:txBody>
          <a:bodyPr wrap="square" rtlCol="0">
            <a:spAutoFit/>
          </a:bodyPr>
          <a:lstStyle/>
          <a:p>
            <a:pPr algn="ctr"/>
            <a:r>
              <a:rPr lang="es-MX" dirty="0">
                <a:solidFill>
                  <a:srgbClr val="FF0000"/>
                </a:solidFill>
              </a:rPr>
              <a:t>¿Cuál es el segundo criterio que debe cumplirse?</a:t>
            </a:r>
            <a:endParaRPr lang="en-US" dirty="0">
              <a:solidFill>
                <a:srgbClr val="FF0000"/>
              </a:solidFill>
            </a:endParaRPr>
          </a:p>
        </p:txBody>
      </p:sp>
      <p:cxnSp>
        <p:nvCxnSpPr>
          <p:cNvPr id="5" name="Straight Arrow Connector 4"/>
          <p:cNvCxnSpPr>
            <a:cxnSpLocks/>
            <a:stCxn id="3" idx="1"/>
            <a:endCxn id="4" idx="3"/>
          </p:cNvCxnSpPr>
          <p:nvPr/>
        </p:nvCxnSpPr>
        <p:spPr>
          <a:xfrm flipH="1">
            <a:off x="3591340" y="2657059"/>
            <a:ext cx="1364973" cy="4550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55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722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3" name="Rectangle 2"/>
          <p:cNvSpPr/>
          <p:nvPr/>
        </p:nvSpPr>
        <p:spPr>
          <a:xfrm>
            <a:off x="2213113" y="1510748"/>
            <a:ext cx="4412974" cy="2252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40626" y="2782957"/>
            <a:ext cx="3352800" cy="646331"/>
          </a:xfrm>
          <a:prstGeom prst="rect">
            <a:avLst/>
          </a:prstGeom>
          <a:noFill/>
        </p:spPr>
        <p:txBody>
          <a:bodyPr wrap="square" rtlCol="0">
            <a:spAutoFit/>
          </a:bodyPr>
          <a:lstStyle/>
          <a:p>
            <a:pPr algn="ctr"/>
            <a:r>
              <a:rPr lang="es-MX" dirty="0">
                <a:solidFill>
                  <a:srgbClr val="FF0000"/>
                </a:solidFill>
              </a:rPr>
              <a:t>Fijar celdas para calcular las agrupaciones restantes</a:t>
            </a:r>
            <a:endParaRPr lang="en-US" dirty="0">
              <a:solidFill>
                <a:srgbClr val="FF0000"/>
              </a:solidFill>
            </a:endParaRPr>
          </a:p>
        </p:txBody>
      </p:sp>
    </p:spTree>
    <p:extLst>
      <p:ext uri="{BB962C8B-B14F-4D97-AF65-F5344CB8AC3E}">
        <p14:creationId xmlns:p14="http://schemas.microsoft.com/office/powerpoint/2010/main" val="419372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73"/>
            <a:ext cx="12192000" cy="6854653"/>
          </a:xfrm>
          <a:prstGeom prst="rect">
            <a:avLst/>
          </a:prstGeom>
        </p:spPr>
      </p:pic>
      <p:sp>
        <p:nvSpPr>
          <p:cNvPr id="4" name="Rectangle 3"/>
          <p:cNvSpPr/>
          <p:nvPr/>
        </p:nvSpPr>
        <p:spPr>
          <a:xfrm>
            <a:off x="6255026" y="1497496"/>
            <a:ext cx="198783" cy="2120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50226" y="2531165"/>
            <a:ext cx="2769704" cy="646331"/>
          </a:xfrm>
          <a:prstGeom prst="rect">
            <a:avLst/>
          </a:prstGeom>
          <a:noFill/>
        </p:spPr>
        <p:txBody>
          <a:bodyPr wrap="square" rtlCol="0">
            <a:spAutoFit/>
          </a:bodyPr>
          <a:lstStyle/>
          <a:p>
            <a:pPr algn="ctr"/>
            <a:r>
              <a:rPr lang="es-MX" dirty="0">
                <a:solidFill>
                  <a:srgbClr val="FF0000"/>
                </a:solidFill>
              </a:rPr>
              <a:t>Cambiar el número de la agrupación a calcular</a:t>
            </a:r>
            <a:endParaRPr lang="en-US" dirty="0">
              <a:solidFill>
                <a:srgbClr val="FF0000"/>
              </a:solidFill>
            </a:endParaRPr>
          </a:p>
        </p:txBody>
      </p:sp>
      <p:cxnSp>
        <p:nvCxnSpPr>
          <p:cNvPr id="7" name="Straight Arrow Connector 6"/>
          <p:cNvCxnSpPr>
            <a:stCxn id="4" idx="2"/>
            <a:endCxn id="5" idx="0"/>
          </p:cNvCxnSpPr>
          <p:nvPr/>
        </p:nvCxnSpPr>
        <p:spPr>
          <a:xfrm>
            <a:off x="6354418" y="1709530"/>
            <a:ext cx="980660" cy="8216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5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89456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854653"/>
          </a:xfrm>
          <a:prstGeom prst="rect">
            <a:avLst/>
          </a:prstGeom>
        </p:spPr>
      </p:pic>
      <p:sp>
        <p:nvSpPr>
          <p:cNvPr id="2" name="CuadroTexto 1">
            <a:extLst>
              <a:ext uri="{FF2B5EF4-FFF2-40B4-BE49-F238E27FC236}">
                <a16:creationId xmlns:a16="http://schemas.microsoft.com/office/drawing/2014/main" id="{8D111FD6-714A-A20B-4346-5FB34D5C68F9}"/>
              </a:ext>
            </a:extLst>
          </p:cNvPr>
          <p:cNvSpPr txBox="1"/>
          <p:nvPr/>
        </p:nvSpPr>
        <p:spPr>
          <a:xfrm>
            <a:off x="3444240" y="0"/>
            <a:ext cx="6096000" cy="769441"/>
          </a:xfrm>
          <a:prstGeom prst="rect">
            <a:avLst/>
          </a:prstGeom>
          <a:noFill/>
        </p:spPr>
        <p:txBody>
          <a:bodyPr wrap="square">
            <a:spAutoFit/>
          </a:bodyPr>
          <a:lstStyle/>
          <a:p>
            <a:r>
              <a:rPr lang="es-MX" sz="4400" b="1" dirty="0">
                <a:solidFill>
                  <a:schemeClr val="tx1"/>
                </a:solidFill>
              </a:rPr>
              <a:t>En STATA</a:t>
            </a:r>
            <a:endParaRPr lang="es-MX" sz="4400" dirty="0"/>
          </a:p>
        </p:txBody>
      </p:sp>
    </p:spTree>
    <p:extLst>
      <p:ext uri="{BB962C8B-B14F-4D97-AF65-F5344CB8AC3E}">
        <p14:creationId xmlns:p14="http://schemas.microsoft.com/office/powerpoint/2010/main" val="15536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923925" y="306739"/>
            <a:ext cx="10534649" cy="620170"/>
          </a:xfrm>
          <a:prstGeom prst="rect">
            <a:avLst/>
          </a:prstGeom>
        </p:spPr>
        <p:txBody>
          <a:bodyPr wrap="square">
            <a:spAutoFit/>
          </a:bodyPr>
          <a:lstStyle/>
          <a:p>
            <a:pPr algn="ctr">
              <a:lnSpc>
                <a:spcPct val="85000"/>
              </a:lnSpc>
              <a:spcBef>
                <a:spcPct val="0"/>
              </a:spcBef>
              <a:defRPr/>
            </a:pPr>
            <a:r>
              <a:rPr lang="es-MX" sz="4000" b="1" spc="-51" dirty="0">
                <a:solidFill>
                  <a:schemeClr val="bg1">
                    <a:lumMod val="50000"/>
                  </a:schemeClr>
                </a:solidFill>
                <a:latin typeface="Calibri Light" panose="020F0302020204030204"/>
              </a:rPr>
              <a:t>Protocolo obtención de patrones dietarios por ACP</a:t>
            </a:r>
          </a:p>
        </p:txBody>
      </p:sp>
      <p:cxnSp>
        <p:nvCxnSpPr>
          <p:cNvPr id="26" name="Conector recto 25"/>
          <p:cNvCxnSpPr/>
          <p:nvPr/>
        </p:nvCxnSpPr>
        <p:spPr>
          <a:xfrm>
            <a:off x="1096963" y="987887"/>
            <a:ext cx="10058400" cy="0"/>
          </a:xfrm>
          <a:prstGeom prst="line">
            <a:avLst/>
          </a:prstGeom>
          <a:noFill/>
          <a:ln w="57150" cap="flat" cmpd="sng" algn="ctr">
            <a:solidFill>
              <a:schemeClr val="bg1">
                <a:lumMod val="50000"/>
              </a:schemeClr>
            </a:solidFill>
            <a:prstDash val="solid"/>
          </a:ln>
          <a:effectLst/>
        </p:spPr>
      </p:cxnSp>
      <p:pic>
        <p:nvPicPr>
          <p:cNvPr id="39" name="Imagen 38"/>
          <p:cNvPicPr>
            <a:picLocks noChangeAspect="1"/>
          </p:cNvPicPr>
          <p:nvPr/>
        </p:nvPicPr>
        <p:blipFill rotWithShape="1">
          <a:blip r:embed="rId3"/>
          <a:srcRect l="51145" t="1" r="5402" b="60319"/>
          <a:stretch/>
        </p:blipFill>
        <p:spPr>
          <a:xfrm>
            <a:off x="471067" y="1474790"/>
            <a:ext cx="2408699" cy="22239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a:blip r:embed="rId4"/>
          <a:stretch>
            <a:fillRect/>
          </a:stretch>
        </p:blipFill>
        <p:spPr>
          <a:xfrm>
            <a:off x="1357603" y="3953844"/>
            <a:ext cx="2310271" cy="21444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ángulo 1"/>
          <p:cNvSpPr/>
          <p:nvPr/>
        </p:nvSpPr>
        <p:spPr>
          <a:xfrm>
            <a:off x="6126163" y="6551261"/>
            <a:ext cx="1822807" cy="276999"/>
          </a:xfrm>
          <a:prstGeom prst="rect">
            <a:avLst/>
          </a:prstGeom>
        </p:spPr>
        <p:txBody>
          <a:bodyPr wrap="none">
            <a:spAutoFit/>
          </a:bodyPr>
          <a:lstStyle/>
          <a:p>
            <a:r>
              <a:rPr lang="es-MX" sz="1200" dirty="0">
                <a:solidFill>
                  <a:schemeClr val="bg1"/>
                </a:solidFill>
              </a:rPr>
              <a:t>Robles-Ordaz y cols., 2018</a:t>
            </a:r>
          </a:p>
        </p:txBody>
      </p:sp>
      <p:pic>
        <p:nvPicPr>
          <p:cNvPr id="13" name="Imagen 12"/>
          <p:cNvPicPr>
            <a:picLocks noChangeAspect="1"/>
          </p:cNvPicPr>
          <p:nvPr/>
        </p:nvPicPr>
        <p:blipFill>
          <a:blip r:embed="rId5"/>
          <a:stretch>
            <a:fillRect/>
          </a:stretch>
        </p:blipFill>
        <p:spPr>
          <a:xfrm>
            <a:off x="7096836" y="1187116"/>
            <a:ext cx="1176630" cy="5325979"/>
          </a:xfrm>
          <a:prstGeom prst="rect">
            <a:avLst/>
          </a:prstGeom>
        </p:spPr>
      </p:pic>
      <p:pic>
        <p:nvPicPr>
          <p:cNvPr id="11" name="Imagen 10"/>
          <p:cNvPicPr>
            <a:picLocks noChangeAspect="1"/>
          </p:cNvPicPr>
          <p:nvPr/>
        </p:nvPicPr>
        <p:blipFill rotWithShape="1">
          <a:blip r:embed="rId6"/>
          <a:srcRect t="45789"/>
          <a:stretch/>
        </p:blipFill>
        <p:spPr>
          <a:xfrm>
            <a:off x="3913833" y="2586743"/>
            <a:ext cx="3294856" cy="2973546"/>
          </a:xfrm>
          <a:prstGeom prst="rect">
            <a:avLst/>
          </a:prstGeom>
        </p:spPr>
      </p:pic>
      <p:pic>
        <p:nvPicPr>
          <p:cNvPr id="3" name="Imagen 2"/>
          <p:cNvPicPr>
            <a:picLocks noChangeAspect="1"/>
          </p:cNvPicPr>
          <p:nvPr/>
        </p:nvPicPr>
        <p:blipFill>
          <a:blip r:embed="rId7"/>
          <a:stretch>
            <a:fillRect/>
          </a:stretch>
        </p:blipFill>
        <p:spPr>
          <a:xfrm>
            <a:off x="8273466" y="1187117"/>
            <a:ext cx="3000123" cy="5208127"/>
          </a:xfrm>
          <a:prstGeom prst="rect">
            <a:avLst/>
          </a:prstGeom>
        </p:spPr>
      </p:pic>
      <p:sp>
        <p:nvSpPr>
          <p:cNvPr id="4" name="5 Marcador de número de diapositiva">
            <a:extLst>
              <a:ext uri="{FF2B5EF4-FFF2-40B4-BE49-F238E27FC236}">
                <a16:creationId xmlns:a16="http://schemas.microsoft.com/office/drawing/2014/main" id="{73C9DB6A-9AE6-DED0-1AD9-0836D17851C8}"/>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38</a:t>
            </a:r>
          </a:p>
        </p:txBody>
      </p:sp>
    </p:spTree>
    <p:extLst>
      <p:ext uri="{BB962C8B-B14F-4D97-AF65-F5344CB8AC3E}">
        <p14:creationId xmlns:p14="http://schemas.microsoft.com/office/powerpoint/2010/main" val="157048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8915400" cy="1450757"/>
          </a:xfrm>
        </p:spPr>
        <p:txBody>
          <a:bodyPr/>
          <a:lstStyle/>
          <a:p>
            <a:pPr algn="ctr"/>
            <a:r>
              <a:rPr lang="es-MX" dirty="0">
                <a:solidFill>
                  <a:schemeClr val="tx1"/>
                </a:solidFill>
                <a:latin typeface="Arial" panose="020B0604020202020204" pitchFamily="34" charset="0"/>
                <a:cs typeface="Arial" panose="020B0604020202020204" pitchFamily="34" charset="0"/>
              </a:rPr>
              <a:t>Análisis dietario mediante patrones dietarios</a:t>
            </a:r>
          </a:p>
        </p:txBody>
      </p:sp>
      <p:sp>
        <p:nvSpPr>
          <p:cNvPr id="3" name="Marcador de contenido 2"/>
          <p:cNvSpPr>
            <a:spLocks noGrp="1"/>
          </p:cNvSpPr>
          <p:nvPr>
            <p:ph idx="1"/>
          </p:nvPr>
        </p:nvSpPr>
        <p:spPr>
          <a:xfrm>
            <a:off x="1097279" y="2118360"/>
            <a:ext cx="6446521" cy="3505200"/>
          </a:xfrm>
        </p:spPr>
        <p:txBody>
          <a:bodyPr>
            <a:normAutofit lnSpcReduction="10000"/>
          </a:bodyPr>
          <a:lstStyle/>
          <a:p>
            <a:pPr>
              <a:buFont typeface="Arial" panose="020B0604020202020204" pitchFamily="34" charset="0"/>
              <a:buChar char="•"/>
            </a:pPr>
            <a:r>
              <a:rPr lang="es-MX" sz="2400" dirty="0"/>
              <a:t> Se propone como una alternativa de análisis dietario</a:t>
            </a:r>
          </a:p>
          <a:p>
            <a:pPr>
              <a:buFont typeface="Arial" panose="020B0604020202020204" pitchFamily="34" charset="0"/>
              <a:buChar char="•"/>
            </a:pPr>
            <a:r>
              <a:rPr lang="es-MX" sz="2400" dirty="0"/>
              <a:t> Se asemeja más al consumo real de la dieta de una persona</a:t>
            </a:r>
          </a:p>
          <a:p>
            <a:pPr>
              <a:buFont typeface="Arial" panose="020B0604020202020204" pitchFamily="34" charset="0"/>
              <a:buChar char="•"/>
            </a:pPr>
            <a:r>
              <a:rPr lang="es-MX" sz="2400" dirty="0"/>
              <a:t> Los nutrientes y los alimentos son consumidos en combinación, y </a:t>
            </a:r>
          </a:p>
          <a:p>
            <a:pPr>
              <a:buFont typeface="Arial" panose="020B0604020202020204" pitchFamily="34" charset="0"/>
              <a:buChar char="•"/>
            </a:pPr>
            <a:r>
              <a:rPr lang="es-MX" sz="2400" dirty="0"/>
              <a:t> Sus efectos en conjunto sobre alguna enfermedad pueden ser investigados considerando el patrón dietario por completo.</a:t>
            </a:r>
          </a:p>
        </p:txBody>
      </p:sp>
      <p:sp>
        <p:nvSpPr>
          <p:cNvPr id="4" name="Marcador de pie de página 3"/>
          <p:cNvSpPr>
            <a:spLocks noGrp="1"/>
          </p:cNvSpPr>
          <p:nvPr>
            <p:ph type="ftr" sz="quarter" idx="11"/>
          </p:nvPr>
        </p:nvSpPr>
        <p:spPr>
          <a:xfrm>
            <a:off x="5166360" y="6359515"/>
            <a:ext cx="3627120" cy="423763"/>
          </a:xfrm>
        </p:spPr>
        <p:txBody>
          <a:bodyPr/>
          <a:lstStyle/>
          <a:p>
            <a:r>
              <a:rPr lang="es-MX" sz="1600" dirty="0"/>
              <a:t>(</a:t>
            </a:r>
            <a:r>
              <a:rPr lang="es-MX" sz="1600" dirty="0" err="1"/>
              <a:t>Hu</a:t>
            </a:r>
            <a:r>
              <a:rPr lang="es-MX" sz="1600" dirty="0"/>
              <a:t>, 2002)</a:t>
            </a:r>
          </a:p>
        </p:txBody>
      </p:sp>
      <p:pic>
        <p:nvPicPr>
          <p:cNvPr id="2050" name="Picture 2" descr="http://www.comesanamente.com.mx/blog/wp-content/uploads/2014/08/plato-del-bien-co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133656"/>
            <a:ext cx="3894818" cy="2884348"/>
          </a:xfrm>
          <a:prstGeom prst="rect">
            <a:avLst/>
          </a:prstGeom>
          <a:noFill/>
          <a:extLst>
            <a:ext uri="{909E8E84-426E-40DD-AFC4-6F175D3DCCD1}">
              <a14:hiddenFill xmlns:a14="http://schemas.microsoft.com/office/drawing/2010/main">
                <a:solidFill>
                  <a:srgbClr val="FFFFFF"/>
                </a:solidFill>
              </a14:hiddenFill>
            </a:ext>
          </a:extLst>
        </p:spPr>
      </p:pic>
      <p:sp>
        <p:nvSpPr>
          <p:cNvPr id="5" name="5 Marcador de número de diapositiva">
            <a:extLst>
              <a:ext uri="{FF2B5EF4-FFF2-40B4-BE49-F238E27FC236}">
                <a16:creationId xmlns:a16="http://schemas.microsoft.com/office/drawing/2014/main" id="{BE9000B4-1243-E669-31EE-179B29F2ECD7}"/>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3</a:t>
            </a:r>
          </a:p>
        </p:txBody>
      </p:sp>
    </p:spTree>
    <p:extLst>
      <p:ext uri="{BB962C8B-B14F-4D97-AF65-F5344CB8AC3E}">
        <p14:creationId xmlns:p14="http://schemas.microsoft.com/office/powerpoint/2010/main" val="391262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Evaluar la idoneidad de la base de datos</a:t>
            </a:r>
            <a:endParaRPr lang="en-US" dirty="0"/>
          </a:p>
        </p:txBody>
      </p:sp>
      <p:sp>
        <p:nvSpPr>
          <p:cNvPr id="3" name="Content Placeholder 2"/>
          <p:cNvSpPr>
            <a:spLocks noGrp="1"/>
          </p:cNvSpPr>
          <p:nvPr>
            <p:ph idx="1"/>
          </p:nvPr>
        </p:nvSpPr>
        <p:spPr/>
        <p:txBody>
          <a:bodyPr/>
          <a:lstStyle/>
          <a:p>
            <a:r>
              <a:rPr lang="es-MX" dirty="0"/>
              <a:t>Comando “</a:t>
            </a:r>
            <a:r>
              <a:rPr lang="es-MX" b="1" dirty="0" err="1"/>
              <a:t>estat</a:t>
            </a:r>
            <a:r>
              <a:rPr lang="es-MX" b="1" dirty="0"/>
              <a:t> </a:t>
            </a:r>
            <a:r>
              <a:rPr lang="es-MX" b="1" dirty="0" err="1"/>
              <a:t>kmo</a:t>
            </a:r>
            <a:r>
              <a:rPr lang="es-MX" b="1" dirty="0"/>
              <a:t>” </a:t>
            </a:r>
            <a:endParaRPr lang="en-US" b="1" dirty="0"/>
          </a:p>
        </p:txBody>
      </p:sp>
      <p:pic>
        <p:nvPicPr>
          <p:cNvPr id="5" name="Picture 4"/>
          <p:cNvPicPr>
            <a:picLocks noChangeAspect="1"/>
          </p:cNvPicPr>
          <p:nvPr/>
        </p:nvPicPr>
        <p:blipFill rotWithShape="1">
          <a:blip r:embed="rId3"/>
          <a:srcRect l="9000" t="29673" r="-500" b="7666"/>
          <a:stretch/>
        </p:blipFill>
        <p:spPr>
          <a:xfrm>
            <a:off x="548640" y="2152993"/>
            <a:ext cx="11155680" cy="4295221"/>
          </a:xfrm>
          <a:prstGeom prst="rect">
            <a:avLst/>
          </a:prstGeom>
        </p:spPr>
      </p:pic>
      <p:sp>
        <p:nvSpPr>
          <p:cNvPr id="6" name="Rectangle 5"/>
          <p:cNvSpPr/>
          <p:nvPr/>
        </p:nvSpPr>
        <p:spPr>
          <a:xfrm>
            <a:off x="1373588" y="4735664"/>
            <a:ext cx="1550504" cy="2782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Marcador de número de diapositiva">
            <a:extLst>
              <a:ext uri="{FF2B5EF4-FFF2-40B4-BE49-F238E27FC236}">
                <a16:creationId xmlns:a16="http://schemas.microsoft.com/office/drawing/2014/main" id="{412FE39B-E082-16F6-E78A-863753782CD9}"/>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39</a:t>
            </a:r>
          </a:p>
        </p:txBody>
      </p:sp>
    </p:spTree>
    <p:extLst>
      <p:ext uri="{BB962C8B-B14F-4D97-AF65-F5344CB8AC3E}">
        <p14:creationId xmlns:p14="http://schemas.microsoft.com/office/powerpoint/2010/main" val="1863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Determinación de los Factores Iniciales</a:t>
            </a:r>
          </a:p>
        </p:txBody>
      </p:sp>
      <p:sp>
        <p:nvSpPr>
          <p:cNvPr id="3" name="Marcador de contenido 2"/>
          <p:cNvSpPr>
            <a:spLocks noGrp="1"/>
          </p:cNvSpPr>
          <p:nvPr>
            <p:ph idx="1"/>
          </p:nvPr>
        </p:nvSpPr>
        <p:spPr/>
        <p:txBody>
          <a:bodyPr>
            <a:normAutofit/>
          </a:bodyPr>
          <a:lstStyle/>
          <a:p>
            <a:pPr marL="91440" lvl="1" indent="-91440">
              <a:spcBef>
                <a:spcPts val="1200"/>
              </a:spcBef>
              <a:spcAft>
                <a:spcPts val="200"/>
              </a:spcAft>
              <a:buSzPct val="100000"/>
              <a:buFont typeface="Arial" panose="020B0604020202020204" pitchFamily="34" charset="0"/>
              <a:buChar char="•"/>
            </a:pPr>
            <a:r>
              <a:rPr lang="es-MX" sz="2400" dirty="0">
                <a:latin typeface="Arial" panose="020B0604020202020204" pitchFamily="34" charset="0"/>
                <a:cs typeface="Arial" panose="020B0604020202020204" pitchFamily="34" charset="0"/>
              </a:rPr>
              <a:t>Puntuación factorial ≥1.5</a:t>
            </a:r>
          </a:p>
          <a:p>
            <a:pPr marL="91440" lvl="1" indent="-91440">
              <a:spcBef>
                <a:spcPts val="1200"/>
              </a:spcBef>
              <a:spcAft>
                <a:spcPts val="200"/>
              </a:spcAft>
              <a:buSzPct val="100000"/>
              <a:buFont typeface="Arial" panose="020B0604020202020204" pitchFamily="34" charset="0"/>
              <a:buChar char="•"/>
            </a:pPr>
            <a:r>
              <a:rPr lang="es-MX" sz="2400" dirty="0">
                <a:latin typeface="Arial" panose="020B0604020202020204" pitchFamily="34" charset="0"/>
                <a:cs typeface="Arial" panose="020B0604020202020204" pitchFamily="34" charset="0"/>
              </a:rPr>
              <a:t>Análisis del gráfico </a:t>
            </a:r>
            <a:r>
              <a:rPr lang="es-MX" sz="2400" dirty="0" err="1">
                <a:latin typeface="Arial" panose="020B0604020202020204" pitchFamily="34" charset="0"/>
                <a:cs typeface="Arial" panose="020B0604020202020204" pitchFamily="34" charset="0"/>
              </a:rPr>
              <a:t>screen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plot</a:t>
            </a:r>
            <a:endParaRPr lang="es-MX" sz="2400" dirty="0">
              <a:latin typeface="Arial" panose="020B0604020202020204" pitchFamily="34" charset="0"/>
              <a:cs typeface="Arial" panose="020B0604020202020204" pitchFamily="34" charset="0"/>
            </a:endParaRPr>
          </a:p>
          <a:p>
            <a:pPr marL="91440" lvl="1" indent="-91440">
              <a:spcBef>
                <a:spcPts val="1200"/>
              </a:spcBef>
              <a:spcAft>
                <a:spcPts val="200"/>
              </a:spcAft>
              <a:buSzPct val="100000"/>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0" lvl="1" indent="0">
              <a:spcBef>
                <a:spcPts val="1200"/>
              </a:spcBef>
              <a:spcAft>
                <a:spcPts val="200"/>
              </a:spcAft>
              <a:buSzPct val="100000"/>
              <a:buNone/>
            </a:pPr>
            <a:r>
              <a:rPr lang="es-MX" sz="2400" dirty="0">
                <a:latin typeface="Arial" panose="020B0604020202020204" pitchFamily="34" charset="0"/>
                <a:cs typeface="Arial" panose="020B0604020202020204" pitchFamily="34" charset="0"/>
              </a:rPr>
              <a:t>Comando </a:t>
            </a:r>
            <a:r>
              <a:rPr lang="es-MX" sz="2400" b="1" dirty="0">
                <a:latin typeface="Arial" panose="020B0604020202020204" pitchFamily="34" charset="0"/>
                <a:cs typeface="Arial" panose="020B0604020202020204" pitchFamily="34" charset="0"/>
              </a:rPr>
              <a:t>“</a:t>
            </a:r>
            <a:r>
              <a:rPr lang="es-MX" sz="2400" b="1" dirty="0" err="1">
                <a:latin typeface="Arial" panose="020B0604020202020204" pitchFamily="34" charset="0"/>
                <a:cs typeface="Arial" panose="020B0604020202020204" pitchFamily="34" charset="0"/>
              </a:rPr>
              <a:t>pca</a:t>
            </a:r>
            <a:r>
              <a:rPr lang="es-MX" sz="2400" b="1"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grupos de alimentos</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blanks</a:t>
            </a:r>
            <a:r>
              <a:rPr lang="es-MX" sz="2400" b="1" dirty="0">
                <a:latin typeface="Arial" panose="020B0604020202020204" pitchFamily="34" charset="0"/>
                <a:cs typeface="Arial" panose="020B0604020202020204" pitchFamily="34" charset="0"/>
              </a:rPr>
              <a:t>(0.3)</a:t>
            </a:r>
          </a:p>
          <a:p>
            <a:pPr>
              <a:buFont typeface="Arial" panose="020B0604020202020204" pitchFamily="34" charset="0"/>
              <a:buChar char="•"/>
            </a:pPr>
            <a:endParaRPr lang="es-MX" sz="2400" dirty="0"/>
          </a:p>
        </p:txBody>
      </p:sp>
      <p:pic>
        <p:nvPicPr>
          <p:cNvPr id="4" name="Imagen 3"/>
          <p:cNvPicPr>
            <a:picLocks noChangeAspect="1"/>
          </p:cNvPicPr>
          <p:nvPr/>
        </p:nvPicPr>
        <p:blipFill>
          <a:blip r:embed="rId2"/>
          <a:stretch>
            <a:fillRect/>
          </a:stretch>
        </p:blipFill>
        <p:spPr>
          <a:xfrm>
            <a:off x="0" y="0"/>
            <a:ext cx="12197953" cy="6858000"/>
          </a:xfrm>
          <a:prstGeom prst="rect">
            <a:avLst/>
          </a:prstGeom>
        </p:spPr>
      </p:pic>
      <p:pic>
        <p:nvPicPr>
          <p:cNvPr id="7" name="Imagen 6"/>
          <p:cNvPicPr>
            <a:picLocks noChangeAspect="1"/>
          </p:cNvPicPr>
          <p:nvPr/>
        </p:nvPicPr>
        <p:blipFill>
          <a:blip r:embed="rId3"/>
          <a:stretch>
            <a:fillRect/>
          </a:stretch>
        </p:blipFill>
        <p:spPr>
          <a:xfrm>
            <a:off x="0" y="0"/>
            <a:ext cx="12197953" cy="6858000"/>
          </a:xfrm>
          <a:prstGeom prst="rect">
            <a:avLst/>
          </a:prstGeom>
        </p:spPr>
      </p:pic>
      <p:sp>
        <p:nvSpPr>
          <p:cNvPr id="8" name="Rectángulo 7"/>
          <p:cNvSpPr/>
          <p:nvPr/>
        </p:nvSpPr>
        <p:spPr>
          <a:xfrm>
            <a:off x="1885950" y="666750"/>
            <a:ext cx="1876425"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a:stretch>
            <a:fillRect/>
          </a:stretch>
        </p:blipFill>
        <p:spPr>
          <a:xfrm>
            <a:off x="0" y="0"/>
            <a:ext cx="12197953" cy="6858000"/>
          </a:xfrm>
          <a:prstGeom prst="rect">
            <a:avLst/>
          </a:prstGeom>
        </p:spPr>
      </p:pic>
      <p:pic>
        <p:nvPicPr>
          <p:cNvPr id="10" name="Imagen 9"/>
          <p:cNvPicPr>
            <a:picLocks noChangeAspect="1"/>
          </p:cNvPicPr>
          <p:nvPr/>
        </p:nvPicPr>
        <p:blipFill>
          <a:blip r:embed="rId5"/>
          <a:stretch>
            <a:fillRect/>
          </a:stretch>
        </p:blipFill>
        <p:spPr>
          <a:xfrm>
            <a:off x="27503" y="167640"/>
            <a:ext cx="12197953" cy="6858000"/>
          </a:xfrm>
          <a:prstGeom prst="rect">
            <a:avLst/>
          </a:prstGeom>
        </p:spPr>
      </p:pic>
    </p:spTree>
    <p:extLst>
      <p:ext uri="{BB962C8B-B14F-4D97-AF65-F5344CB8AC3E}">
        <p14:creationId xmlns:p14="http://schemas.microsoft.com/office/powerpoint/2010/main" val="18356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Rotación de los Factores Iniciales</a:t>
            </a:r>
          </a:p>
        </p:txBody>
      </p:sp>
      <p:pic>
        <p:nvPicPr>
          <p:cNvPr id="5" name="Imagen 4"/>
          <p:cNvPicPr>
            <a:picLocks noChangeAspect="1"/>
          </p:cNvPicPr>
          <p:nvPr/>
        </p:nvPicPr>
        <p:blipFill>
          <a:blip r:embed="rId3"/>
          <a:stretch>
            <a:fillRect/>
          </a:stretch>
        </p:blipFill>
        <p:spPr>
          <a:xfrm>
            <a:off x="1325950" y="1637081"/>
            <a:ext cx="12197953" cy="6858000"/>
          </a:xfrm>
          <a:prstGeom prst="rect">
            <a:avLst/>
          </a:prstGeom>
        </p:spPr>
      </p:pic>
      <p:pic>
        <p:nvPicPr>
          <p:cNvPr id="6" name="Imagen 5"/>
          <p:cNvPicPr>
            <a:picLocks noChangeAspect="1"/>
          </p:cNvPicPr>
          <p:nvPr/>
        </p:nvPicPr>
        <p:blipFill>
          <a:blip r:embed="rId4"/>
          <a:stretch>
            <a:fillRect/>
          </a:stretch>
        </p:blipFill>
        <p:spPr>
          <a:xfrm>
            <a:off x="381336" y="16844"/>
            <a:ext cx="12197953" cy="6858000"/>
          </a:xfrm>
          <a:prstGeom prst="rect">
            <a:avLst/>
          </a:prstGeom>
        </p:spPr>
      </p:pic>
      <p:sp>
        <p:nvSpPr>
          <p:cNvPr id="7" name="Rectángulo 6"/>
          <p:cNvSpPr/>
          <p:nvPr/>
        </p:nvSpPr>
        <p:spPr>
          <a:xfrm>
            <a:off x="2224238" y="3229275"/>
            <a:ext cx="2153653" cy="2153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angle 2"/>
          <p:cNvSpPr/>
          <p:nvPr/>
        </p:nvSpPr>
        <p:spPr>
          <a:xfrm>
            <a:off x="2428774" y="699284"/>
            <a:ext cx="4492487" cy="5942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90781" y="2388817"/>
            <a:ext cx="2730297" cy="646331"/>
          </a:xfrm>
          <a:prstGeom prst="rect">
            <a:avLst/>
          </a:prstGeom>
          <a:noFill/>
        </p:spPr>
        <p:txBody>
          <a:bodyPr wrap="square" rtlCol="0">
            <a:spAutoFit/>
          </a:bodyPr>
          <a:lstStyle/>
          <a:p>
            <a:pPr algn="ctr"/>
            <a:r>
              <a:rPr lang="es-MX" dirty="0">
                <a:solidFill>
                  <a:srgbClr val="FF0000"/>
                </a:solidFill>
              </a:rPr>
              <a:t>Grupos de alimentos que describen a tus patrones</a:t>
            </a:r>
            <a:endParaRPr lang="en-US" dirty="0">
              <a:solidFill>
                <a:srgbClr val="FF0000"/>
              </a:solidFill>
            </a:endParaRPr>
          </a:p>
        </p:txBody>
      </p:sp>
      <p:cxnSp>
        <p:nvCxnSpPr>
          <p:cNvPr id="10" name="Straight Arrow Connector 9"/>
          <p:cNvCxnSpPr>
            <a:cxnSpLocks/>
            <a:stCxn id="7" idx="3"/>
            <a:endCxn id="8" idx="1"/>
          </p:cNvCxnSpPr>
          <p:nvPr/>
        </p:nvCxnSpPr>
        <p:spPr>
          <a:xfrm flipV="1">
            <a:off x="4377891" y="2711983"/>
            <a:ext cx="2512890" cy="15941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75670" y="1562941"/>
            <a:ext cx="3160517" cy="646331"/>
          </a:xfrm>
          <a:prstGeom prst="rect">
            <a:avLst/>
          </a:prstGeom>
          <a:noFill/>
        </p:spPr>
        <p:txBody>
          <a:bodyPr wrap="square" rtlCol="0">
            <a:spAutoFit/>
          </a:bodyPr>
          <a:lstStyle/>
          <a:p>
            <a:pPr algn="ctr"/>
            <a:r>
              <a:rPr lang="es-MX" dirty="0">
                <a:solidFill>
                  <a:srgbClr val="FF0000"/>
                </a:solidFill>
              </a:rPr>
              <a:t>Varianza explicada por cada patrón</a:t>
            </a:r>
            <a:endParaRPr lang="en-US" dirty="0">
              <a:solidFill>
                <a:srgbClr val="FF0000"/>
              </a:solidFill>
            </a:endParaRPr>
          </a:p>
        </p:txBody>
      </p:sp>
      <p:cxnSp>
        <p:nvCxnSpPr>
          <p:cNvPr id="14" name="Straight Arrow Connector 13"/>
          <p:cNvCxnSpPr>
            <a:cxnSpLocks/>
          </p:cNvCxnSpPr>
          <p:nvPr/>
        </p:nvCxnSpPr>
        <p:spPr>
          <a:xfrm>
            <a:off x="4538869" y="1289436"/>
            <a:ext cx="2441601" cy="6271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6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8" grpId="0"/>
      <p:bldP spid="8" grpId="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Determinación de los Puntajes de cada Factor por Participante </a:t>
            </a:r>
          </a:p>
        </p:txBody>
      </p:sp>
      <p:pic>
        <p:nvPicPr>
          <p:cNvPr id="4" name="Imagen 3"/>
          <p:cNvPicPr>
            <a:picLocks noChangeAspect="1"/>
          </p:cNvPicPr>
          <p:nvPr/>
        </p:nvPicPr>
        <p:blipFill>
          <a:blip r:embed="rId2"/>
          <a:stretch>
            <a:fillRect/>
          </a:stretch>
        </p:blipFill>
        <p:spPr>
          <a:xfrm>
            <a:off x="0" y="0"/>
            <a:ext cx="12197953" cy="6858000"/>
          </a:xfrm>
          <a:prstGeom prst="rect">
            <a:avLst/>
          </a:prstGeom>
        </p:spPr>
      </p:pic>
      <p:pic>
        <p:nvPicPr>
          <p:cNvPr id="5" name="Imagen 4"/>
          <p:cNvPicPr>
            <a:picLocks noChangeAspect="1"/>
          </p:cNvPicPr>
          <p:nvPr/>
        </p:nvPicPr>
        <p:blipFill>
          <a:blip r:embed="rId3"/>
          <a:stretch>
            <a:fillRect/>
          </a:stretch>
        </p:blipFill>
        <p:spPr>
          <a:xfrm>
            <a:off x="0" y="0"/>
            <a:ext cx="12197953" cy="6858000"/>
          </a:xfrm>
          <a:prstGeom prst="rect">
            <a:avLst/>
          </a:prstGeom>
        </p:spPr>
      </p:pic>
    </p:spTree>
    <p:extLst>
      <p:ext uri="{BB962C8B-B14F-4D97-AF65-F5344CB8AC3E}">
        <p14:creationId xmlns:p14="http://schemas.microsoft.com/office/powerpoint/2010/main" val="40173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BCFBC66-26ED-349C-4689-C69DF9356BBB}"/>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060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923925" y="306739"/>
            <a:ext cx="10534649" cy="620170"/>
          </a:xfrm>
          <a:prstGeom prst="rect">
            <a:avLst/>
          </a:prstGeom>
        </p:spPr>
        <p:txBody>
          <a:bodyPr wrap="square">
            <a:spAutoFit/>
          </a:bodyPr>
          <a:lstStyle/>
          <a:p>
            <a:pPr algn="ctr">
              <a:lnSpc>
                <a:spcPct val="85000"/>
              </a:lnSpc>
              <a:spcBef>
                <a:spcPct val="0"/>
              </a:spcBef>
              <a:defRPr/>
            </a:pPr>
            <a:r>
              <a:rPr lang="es-MX" sz="4000" b="1" spc="-51" dirty="0">
                <a:solidFill>
                  <a:schemeClr val="bg1">
                    <a:lumMod val="50000"/>
                  </a:schemeClr>
                </a:solidFill>
                <a:latin typeface="Calibri Light" panose="020F0302020204030204"/>
              </a:rPr>
              <a:t>Patrones</a:t>
            </a:r>
            <a:r>
              <a:rPr lang="es-MX" sz="4000" b="1" spc="-51" dirty="0">
                <a:solidFill>
                  <a:sysClr val="windowText" lastClr="000000">
                    <a:lumMod val="75000"/>
                    <a:lumOff val="25000"/>
                  </a:sysClr>
                </a:solidFill>
                <a:latin typeface="Calibri Light" panose="020F0302020204030204"/>
              </a:rPr>
              <a:t> </a:t>
            </a:r>
            <a:r>
              <a:rPr lang="es-MX" sz="4000" b="1" spc="-51" dirty="0">
                <a:solidFill>
                  <a:schemeClr val="bg1">
                    <a:lumMod val="50000"/>
                  </a:schemeClr>
                </a:solidFill>
                <a:latin typeface="Calibri Light" panose="020F0302020204030204"/>
              </a:rPr>
              <a:t>Dietarios en adultos Yaquis </a:t>
            </a:r>
          </a:p>
        </p:txBody>
      </p:sp>
      <p:cxnSp>
        <p:nvCxnSpPr>
          <p:cNvPr id="26" name="Conector recto 25"/>
          <p:cNvCxnSpPr/>
          <p:nvPr/>
        </p:nvCxnSpPr>
        <p:spPr>
          <a:xfrm>
            <a:off x="1096963" y="987887"/>
            <a:ext cx="10058400" cy="0"/>
          </a:xfrm>
          <a:prstGeom prst="line">
            <a:avLst/>
          </a:prstGeom>
          <a:noFill/>
          <a:ln w="57150" cap="flat" cmpd="sng" algn="ctr">
            <a:solidFill>
              <a:schemeClr val="bg1">
                <a:lumMod val="50000"/>
              </a:schemeClr>
            </a:solidFill>
            <a:prstDash val="solid"/>
          </a:ln>
          <a:effectLst/>
        </p:spPr>
      </p:cxnSp>
      <p:pic>
        <p:nvPicPr>
          <p:cNvPr id="39" name="Imagen 38"/>
          <p:cNvPicPr>
            <a:picLocks noChangeAspect="1"/>
          </p:cNvPicPr>
          <p:nvPr/>
        </p:nvPicPr>
        <p:blipFill rotWithShape="1">
          <a:blip r:embed="rId3"/>
          <a:srcRect l="51145" t="1" r="5402" b="60319"/>
          <a:stretch/>
        </p:blipFill>
        <p:spPr>
          <a:xfrm>
            <a:off x="471067" y="1474790"/>
            <a:ext cx="2408699" cy="22239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a:blip r:embed="rId4"/>
          <a:stretch>
            <a:fillRect/>
          </a:stretch>
        </p:blipFill>
        <p:spPr>
          <a:xfrm>
            <a:off x="1357603" y="3953844"/>
            <a:ext cx="2310271" cy="21444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3" name="Tabla 12"/>
          <p:cNvGraphicFramePr>
            <a:graphicFrameLocks noGrp="1"/>
          </p:cNvGraphicFramePr>
          <p:nvPr/>
        </p:nvGraphicFramePr>
        <p:xfrm>
          <a:off x="4088513" y="1606475"/>
          <a:ext cx="7511608" cy="3828004"/>
        </p:xfrm>
        <a:graphic>
          <a:graphicData uri="http://schemas.openxmlformats.org/drawingml/2006/table">
            <a:tbl>
              <a:tblPr firstRow="1" firstCol="1" bandRow="1">
                <a:tableStyleId>{72833802-FEF1-4C79-8D5D-14CF1EAF98D9}</a:tableStyleId>
              </a:tblPr>
              <a:tblGrid>
                <a:gridCol w="3130994">
                  <a:extLst>
                    <a:ext uri="{9D8B030D-6E8A-4147-A177-3AD203B41FA5}">
                      <a16:colId xmlns:a16="http://schemas.microsoft.com/office/drawing/2014/main" val="20000"/>
                    </a:ext>
                  </a:extLst>
                </a:gridCol>
                <a:gridCol w="2279313">
                  <a:extLst>
                    <a:ext uri="{9D8B030D-6E8A-4147-A177-3AD203B41FA5}">
                      <a16:colId xmlns:a16="http://schemas.microsoft.com/office/drawing/2014/main" val="20001"/>
                    </a:ext>
                  </a:extLst>
                </a:gridCol>
                <a:gridCol w="2101301">
                  <a:extLst>
                    <a:ext uri="{9D8B030D-6E8A-4147-A177-3AD203B41FA5}">
                      <a16:colId xmlns:a16="http://schemas.microsoft.com/office/drawing/2014/main" val="20002"/>
                    </a:ext>
                  </a:extLst>
                </a:gridCol>
              </a:tblGrid>
              <a:tr h="355712">
                <a:tc rowSpan="2">
                  <a:txBody>
                    <a:bodyPr/>
                    <a:lstStyle/>
                    <a:p>
                      <a:pPr algn="ctr">
                        <a:lnSpc>
                          <a:spcPct val="107000"/>
                        </a:lnSpc>
                        <a:spcAft>
                          <a:spcPts val="0"/>
                        </a:spcAft>
                      </a:pPr>
                      <a:r>
                        <a:rPr lang="es-MX" sz="2000" dirty="0">
                          <a:effectLst/>
                          <a:latin typeface="+mj-lt"/>
                        </a:rPr>
                        <a:t>Grupos de alimentos</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solidFill>
                      <a:srgbClr val="FF9966"/>
                    </a:solidFill>
                  </a:tcPr>
                </a:tc>
                <a:tc gridSpan="2">
                  <a:txBody>
                    <a:bodyPr/>
                    <a:lstStyle/>
                    <a:p>
                      <a:pPr algn="ctr">
                        <a:lnSpc>
                          <a:spcPct val="107000"/>
                        </a:lnSpc>
                        <a:spcAft>
                          <a:spcPts val="0"/>
                        </a:spcAft>
                      </a:pPr>
                      <a:r>
                        <a:rPr lang="es-MX" sz="2000" b="1" dirty="0">
                          <a:effectLst/>
                          <a:latin typeface="+mj-lt"/>
                        </a:rPr>
                        <a:t>Carga factorial</a:t>
                      </a:r>
                      <a:endParaRPr lang="es-MX" sz="2000" b="1" dirty="0">
                        <a:effectLst/>
                        <a:latin typeface="+mj-lt"/>
                        <a:ea typeface="Calibri" panose="020F0502020204030204" pitchFamily="34" charset="0"/>
                        <a:cs typeface="Times New Roman" panose="02020603050405020304" pitchFamily="18" charset="0"/>
                      </a:endParaRPr>
                    </a:p>
                  </a:txBody>
                  <a:tcPr marL="68580" marR="68580" marT="0" marB="0">
                    <a:solidFill>
                      <a:srgbClr val="FF9966"/>
                    </a:solidFill>
                  </a:tcPr>
                </a:tc>
                <a:tc hMerge="1">
                  <a:txBody>
                    <a:bodyPr/>
                    <a:lstStyle/>
                    <a:p>
                      <a:pPr algn="ctr">
                        <a:lnSpc>
                          <a:spcPct val="107000"/>
                        </a:lnSpc>
                        <a:spcAft>
                          <a:spcPts val="0"/>
                        </a:spcAft>
                      </a:pPr>
                      <a:endParaRPr lang="es-MX" sz="2000" dirty="0">
                        <a:effectLst/>
                        <a:latin typeface="+mj-lt"/>
                        <a:ea typeface="Calibri" panose="020F0502020204030204" pitchFamily="34" charset="0"/>
                        <a:cs typeface="Times New Roman" panose="02020603050405020304" pitchFamily="18" charset="0"/>
                      </a:endParaRPr>
                    </a:p>
                  </a:txBody>
                  <a:tcPr marL="68580" marR="68580" marT="0" marB="0">
                    <a:solidFill>
                      <a:srgbClr val="FF9966"/>
                    </a:solidFill>
                  </a:tcPr>
                </a:tc>
                <a:extLst>
                  <a:ext uri="{0D108BD9-81ED-4DB2-BD59-A6C34878D82A}">
                    <a16:rowId xmlns:a16="http://schemas.microsoft.com/office/drawing/2014/main" val="10000"/>
                  </a:ext>
                </a:extLst>
              </a:tr>
              <a:tr h="355712">
                <a:tc vMerge="1">
                  <a:txBody>
                    <a:bodyPr/>
                    <a:lstStyle/>
                    <a:p>
                      <a:endParaRPr lang="es-MX"/>
                    </a:p>
                  </a:txBody>
                  <a:tcPr/>
                </a:tc>
                <a:tc>
                  <a:txBody>
                    <a:bodyPr/>
                    <a:lstStyle/>
                    <a:p>
                      <a:pPr algn="ctr">
                        <a:lnSpc>
                          <a:spcPct val="107000"/>
                        </a:lnSpc>
                        <a:spcAft>
                          <a:spcPts val="0"/>
                        </a:spcAft>
                      </a:pPr>
                      <a:r>
                        <a:rPr lang="es-MX" sz="2000" b="1" dirty="0">
                          <a:solidFill>
                            <a:schemeClr val="bg1"/>
                          </a:solidFill>
                          <a:effectLst/>
                          <a:latin typeface="+mj-lt"/>
                          <a:ea typeface="Calibri" panose="020F0502020204030204" pitchFamily="34" charset="0"/>
                          <a:cs typeface="Times New Roman" panose="02020603050405020304" pitchFamily="18" charset="0"/>
                        </a:rPr>
                        <a:t>PD Prudente</a:t>
                      </a:r>
                    </a:p>
                  </a:txBody>
                  <a:tcPr marL="68580" marR="68580" marT="0" marB="0">
                    <a:solidFill>
                      <a:srgbClr val="FF9966"/>
                    </a:solidFill>
                  </a:tcPr>
                </a:tc>
                <a:tc>
                  <a:txBody>
                    <a:bodyPr/>
                    <a:lstStyle/>
                    <a:p>
                      <a:pPr algn="ctr">
                        <a:lnSpc>
                          <a:spcPct val="107000"/>
                        </a:lnSpc>
                        <a:spcAft>
                          <a:spcPts val="0"/>
                        </a:spcAft>
                      </a:pPr>
                      <a:r>
                        <a:rPr lang="es-MX" sz="2000" b="1" dirty="0">
                          <a:solidFill>
                            <a:schemeClr val="bg1"/>
                          </a:solidFill>
                          <a:effectLst/>
                          <a:latin typeface="+mj-lt"/>
                          <a:ea typeface="Calibri" panose="020F0502020204030204" pitchFamily="34" charset="0"/>
                          <a:cs typeface="Times New Roman" panose="02020603050405020304" pitchFamily="18" charset="0"/>
                        </a:rPr>
                        <a:t>PD Occidentalizado</a:t>
                      </a:r>
                    </a:p>
                  </a:txBody>
                  <a:tcPr marL="68580" marR="68580" marT="0" marB="0">
                    <a:solidFill>
                      <a:srgbClr val="FF9966"/>
                    </a:solidFill>
                  </a:tcPr>
                </a:tc>
                <a:extLst>
                  <a:ext uri="{0D108BD9-81ED-4DB2-BD59-A6C34878D82A}">
                    <a16:rowId xmlns:a16="http://schemas.microsoft.com/office/drawing/2014/main" val="10001"/>
                  </a:ext>
                </a:extLst>
              </a:tr>
              <a:tr h="306895">
                <a:tc>
                  <a:txBody>
                    <a:bodyPr/>
                    <a:lstStyle/>
                    <a:p>
                      <a:pPr>
                        <a:lnSpc>
                          <a:spcPct val="107000"/>
                        </a:lnSpc>
                        <a:spcAft>
                          <a:spcPts val="0"/>
                        </a:spcAft>
                      </a:pPr>
                      <a:r>
                        <a:rPr lang="es-MX" sz="2000" b="0" dirty="0">
                          <a:effectLst/>
                          <a:latin typeface="+mj-lt"/>
                        </a:rPr>
                        <a:t>Frutas</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0.4264</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06895">
                <a:tc>
                  <a:txBody>
                    <a:bodyPr/>
                    <a:lstStyle/>
                    <a:p>
                      <a:pPr>
                        <a:lnSpc>
                          <a:spcPct val="107000"/>
                        </a:lnSpc>
                        <a:spcAft>
                          <a:spcPts val="0"/>
                        </a:spcAft>
                      </a:pPr>
                      <a:r>
                        <a:rPr lang="es-MX" sz="2000" b="0" dirty="0">
                          <a:effectLst/>
                          <a:latin typeface="+mj-lt"/>
                        </a:rPr>
                        <a:t>Vegetales</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0.3950</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latin typeface="+mj-lt"/>
                        </a:rPr>
                        <a:t>-</a:t>
                      </a:r>
                      <a:endParaRPr lang="es-MX" sz="20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6895">
                <a:tc>
                  <a:txBody>
                    <a:bodyPr/>
                    <a:lstStyle/>
                    <a:p>
                      <a:pPr>
                        <a:lnSpc>
                          <a:spcPct val="107000"/>
                        </a:lnSpc>
                        <a:spcAft>
                          <a:spcPts val="0"/>
                        </a:spcAft>
                      </a:pPr>
                      <a:r>
                        <a:rPr lang="es-MX" sz="2000" b="0" dirty="0">
                          <a:effectLst/>
                          <a:latin typeface="+mj-lt"/>
                        </a:rPr>
                        <a:t>Lácteos  reducidos en grasa</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0.3806</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6895">
                <a:tc>
                  <a:txBody>
                    <a:bodyPr/>
                    <a:lstStyle/>
                    <a:p>
                      <a:pPr>
                        <a:lnSpc>
                          <a:spcPct val="107000"/>
                        </a:lnSpc>
                        <a:spcAft>
                          <a:spcPts val="0"/>
                        </a:spcAft>
                      </a:pPr>
                      <a:r>
                        <a:rPr lang="es-MX" sz="2000" b="0" dirty="0">
                          <a:effectLst/>
                          <a:latin typeface="+mj-lt"/>
                        </a:rPr>
                        <a:t>Platillos tradicionales </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0.4409</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06895">
                <a:tc>
                  <a:txBody>
                    <a:bodyPr/>
                    <a:lstStyle/>
                    <a:p>
                      <a:pPr>
                        <a:lnSpc>
                          <a:spcPct val="107000"/>
                        </a:lnSpc>
                        <a:spcAft>
                          <a:spcPts val="0"/>
                        </a:spcAft>
                      </a:pPr>
                      <a:r>
                        <a:rPr lang="es-MX" sz="2000" b="0" dirty="0">
                          <a:effectLst/>
                          <a:latin typeface="+mj-lt"/>
                        </a:rPr>
                        <a:t>Carnes procesadas</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0.4445</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06895">
                <a:tc>
                  <a:txBody>
                    <a:bodyPr/>
                    <a:lstStyle/>
                    <a:p>
                      <a:pPr>
                        <a:lnSpc>
                          <a:spcPct val="107000"/>
                        </a:lnSpc>
                        <a:spcAft>
                          <a:spcPts val="0"/>
                        </a:spcAft>
                      </a:pPr>
                      <a:r>
                        <a:rPr lang="es-MX" sz="2000" b="0" dirty="0">
                          <a:effectLst/>
                          <a:latin typeface="+mj-lt"/>
                        </a:rPr>
                        <a:t>Huevos </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0.5192</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06895">
                <a:tc>
                  <a:txBody>
                    <a:bodyPr/>
                    <a:lstStyle/>
                    <a:p>
                      <a:pPr>
                        <a:lnSpc>
                          <a:spcPct val="107000"/>
                        </a:lnSpc>
                        <a:spcAft>
                          <a:spcPts val="0"/>
                        </a:spcAft>
                      </a:pPr>
                      <a:r>
                        <a:rPr lang="es-MX" sz="2000" b="0" dirty="0">
                          <a:effectLst/>
                          <a:latin typeface="+mj-lt"/>
                        </a:rPr>
                        <a:t>Aderezos</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0.4813</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06895">
                <a:tc>
                  <a:txBody>
                    <a:bodyPr/>
                    <a:lstStyle/>
                    <a:p>
                      <a:pPr>
                        <a:lnSpc>
                          <a:spcPct val="107000"/>
                        </a:lnSpc>
                        <a:spcAft>
                          <a:spcPts val="0"/>
                        </a:spcAft>
                      </a:pPr>
                      <a:r>
                        <a:rPr lang="es-MX" sz="2000" b="0" dirty="0">
                          <a:effectLst/>
                          <a:latin typeface="+mj-lt"/>
                        </a:rPr>
                        <a:t> </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 </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 </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06895">
                <a:tc>
                  <a:txBody>
                    <a:bodyPr/>
                    <a:lstStyle/>
                    <a:p>
                      <a:pPr>
                        <a:lnSpc>
                          <a:spcPct val="107000"/>
                        </a:lnSpc>
                        <a:spcAft>
                          <a:spcPts val="0"/>
                        </a:spcAft>
                      </a:pPr>
                      <a:r>
                        <a:rPr lang="es-MX" sz="2000" b="0" dirty="0">
                          <a:effectLst/>
                          <a:latin typeface="+mj-lt"/>
                        </a:rPr>
                        <a:t>Puntuación factorial</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latin typeface="+mj-lt"/>
                        </a:rPr>
                        <a:t>2.9</a:t>
                      </a:r>
                      <a:endParaRPr lang="es-MX"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1.5</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06895">
                <a:tc>
                  <a:txBody>
                    <a:bodyPr/>
                    <a:lstStyle/>
                    <a:p>
                      <a:pPr>
                        <a:lnSpc>
                          <a:spcPct val="107000"/>
                        </a:lnSpc>
                        <a:spcAft>
                          <a:spcPts val="0"/>
                        </a:spcAft>
                      </a:pPr>
                      <a:r>
                        <a:rPr lang="es-MX" sz="2000" b="0" dirty="0">
                          <a:effectLst/>
                          <a:latin typeface="+mj-lt"/>
                        </a:rPr>
                        <a:t>Varianza explicada (%)</a:t>
                      </a:r>
                      <a:endParaRPr lang="es-MX"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14.5</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latin typeface="+mj-lt"/>
                        </a:rPr>
                        <a:t>11</a:t>
                      </a:r>
                      <a:endParaRPr lang="es-MX"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11" name="Marcador de número de diapositiva 1"/>
          <p:cNvSpPr txBox="1">
            <a:spLocks/>
          </p:cNvSpPr>
          <p:nvPr/>
        </p:nvSpPr>
        <p:spPr bwMode="auto">
          <a:xfrm>
            <a:off x="9768840" y="6459539"/>
            <a:ext cx="1007428" cy="32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defTabSz="914400" eaLnBrk="1" hangingPunct="1">
              <a:spcBef>
                <a:spcPct val="0"/>
              </a:spcBef>
              <a:buFontTx/>
              <a:buNone/>
            </a:pPr>
            <a:r>
              <a:rPr lang="es-MX" altLang="es-MX" sz="1600" dirty="0">
                <a:solidFill>
                  <a:schemeClr val="bg1"/>
                </a:solidFill>
                <a:latin typeface="Calibri" panose="020F0502020204030204" pitchFamily="34" charset="0"/>
              </a:rPr>
              <a:t>45</a:t>
            </a:r>
          </a:p>
        </p:txBody>
      </p:sp>
      <p:sp>
        <p:nvSpPr>
          <p:cNvPr id="2" name="Rectángulo 1"/>
          <p:cNvSpPr/>
          <p:nvPr/>
        </p:nvSpPr>
        <p:spPr>
          <a:xfrm>
            <a:off x="4111143" y="5582136"/>
            <a:ext cx="6096000" cy="322845"/>
          </a:xfrm>
          <a:prstGeom prst="rect">
            <a:avLst/>
          </a:prstGeom>
        </p:spPr>
        <p:txBody>
          <a:bodyPr>
            <a:spAutoFit/>
          </a:bodyPr>
          <a:lstStyle/>
          <a:p>
            <a:pPr>
              <a:lnSpc>
                <a:spcPct val="107000"/>
              </a:lnSpc>
              <a:spcAft>
                <a:spcPts val="0"/>
              </a:spcAft>
            </a:pPr>
            <a:r>
              <a:rPr lang="es-MX"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Valores de carga factoriales &lt;| 0.3 | fueron excluidos por simplicidad</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764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F3268-2A1E-841E-9292-4B44B536A332}"/>
              </a:ext>
            </a:extLst>
          </p:cNvPr>
          <p:cNvSpPr>
            <a:spLocks noGrp="1"/>
          </p:cNvSpPr>
          <p:nvPr>
            <p:ph type="title"/>
          </p:nvPr>
        </p:nvSpPr>
        <p:spPr/>
        <p:txBody>
          <a:bodyPr/>
          <a:lstStyle/>
          <a:p>
            <a:r>
              <a:rPr lang="es-MX" dirty="0"/>
              <a:t>Patrones dietarios y Prediabetes en Seris </a:t>
            </a:r>
          </a:p>
        </p:txBody>
      </p:sp>
      <p:pic>
        <p:nvPicPr>
          <p:cNvPr id="5" name="Imagen 4">
            <a:extLst>
              <a:ext uri="{FF2B5EF4-FFF2-40B4-BE49-F238E27FC236}">
                <a16:creationId xmlns:a16="http://schemas.microsoft.com/office/drawing/2014/main" id="{C2617E51-2304-BE29-4E36-0497423C539E}"/>
              </a:ext>
            </a:extLst>
          </p:cNvPr>
          <p:cNvPicPr>
            <a:picLocks noChangeAspect="1"/>
          </p:cNvPicPr>
          <p:nvPr/>
        </p:nvPicPr>
        <p:blipFill rotWithShape="1">
          <a:blip r:embed="rId2"/>
          <a:srcRect l="34276" t="13760" r="8750" b="30435"/>
          <a:stretch/>
        </p:blipFill>
        <p:spPr>
          <a:xfrm>
            <a:off x="1491916" y="1737360"/>
            <a:ext cx="9111916" cy="4412381"/>
          </a:xfrm>
          <a:prstGeom prst="rect">
            <a:avLst/>
          </a:prstGeom>
        </p:spPr>
      </p:pic>
      <p:sp>
        <p:nvSpPr>
          <p:cNvPr id="3" name="5 Marcador de número de diapositiva">
            <a:extLst>
              <a:ext uri="{FF2B5EF4-FFF2-40B4-BE49-F238E27FC236}">
                <a16:creationId xmlns:a16="http://schemas.microsoft.com/office/drawing/2014/main" id="{4578F930-6283-0591-EB61-8F2240E7345D}"/>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46</a:t>
            </a:r>
          </a:p>
        </p:txBody>
      </p:sp>
    </p:spTree>
    <p:extLst>
      <p:ext uri="{BB962C8B-B14F-4D97-AF65-F5344CB8AC3E}">
        <p14:creationId xmlns:p14="http://schemas.microsoft.com/office/powerpoint/2010/main" val="2143855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64B2AE5-87EA-4483-EEAF-423C29569007}"/>
              </a:ext>
            </a:extLst>
          </p:cNvPr>
          <p:cNvPicPr>
            <a:picLocks noChangeAspect="1"/>
          </p:cNvPicPr>
          <p:nvPr/>
        </p:nvPicPr>
        <p:blipFill>
          <a:blip r:embed="rId2"/>
          <a:stretch>
            <a:fillRect/>
          </a:stretch>
        </p:blipFill>
        <p:spPr>
          <a:xfrm>
            <a:off x="1554480" y="751743"/>
            <a:ext cx="8930640" cy="5287107"/>
          </a:xfrm>
          <a:prstGeom prst="rect">
            <a:avLst/>
          </a:prstGeom>
        </p:spPr>
      </p:pic>
      <p:sp>
        <p:nvSpPr>
          <p:cNvPr id="5" name="5 Marcador de número de diapositiva">
            <a:extLst>
              <a:ext uri="{FF2B5EF4-FFF2-40B4-BE49-F238E27FC236}">
                <a16:creationId xmlns:a16="http://schemas.microsoft.com/office/drawing/2014/main" id="{D291A094-82ED-C35E-5E25-B9E5D62BC2DB}"/>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47</a:t>
            </a:r>
          </a:p>
        </p:txBody>
      </p:sp>
    </p:spTree>
    <p:extLst>
      <p:ext uri="{BB962C8B-B14F-4D97-AF65-F5344CB8AC3E}">
        <p14:creationId xmlns:p14="http://schemas.microsoft.com/office/powerpoint/2010/main" val="3291694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10869C0-8400-6444-A509-558790E8BC7A}"/>
              </a:ext>
            </a:extLst>
          </p:cNvPr>
          <p:cNvPicPr>
            <a:picLocks noChangeAspect="1"/>
          </p:cNvPicPr>
          <p:nvPr/>
        </p:nvPicPr>
        <p:blipFill>
          <a:blip r:embed="rId2"/>
          <a:stretch>
            <a:fillRect/>
          </a:stretch>
        </p:blipFill>
        <p:spPr>
          <a:xfrm>
            <a:off x="1645919" y="976380"/>
            <a:ext cx="8653145" cy="4769100"/>
          </a:xfrm>
          <a:prstGeom prst="rect">
            <a:avLst/>
          </a:prstGeom>
        </p:spPr>
      </p:pic>
      <p:sp>
        <p:nvSpPr>
          <p:cNvPr id="3" name="Rectángulo 2">
            <a:extLst>
              <a:ext uri="{FF2B5EF4-FFF2-40B4-BE49-F238E27FC236}">
                <a16:creationId xmlns:a16="http://schemas.microsoft.com/office/drawing/2014/main" id="{A4ADB069-055D-0607-05AE-9DB98C079CE3}"/>
              </a:ext>
            </a:extLst>
          </p:cNvPr>
          <p:cNvSpPr/>
          <p:nvPr/>
        </p:nvSpPr>
        <p:spPr>
          <a:xfrm>
            <a:off x="5184596" y="6444581"/>
            <a:ext cx="1822807" cy="276999"/>
          </a:xfrm>
          <a:prstGeom prst="rect">
            <a:avLst/>
          </a:prstGeom>
        </p:spPr>
        <p:txBody>
          <a:bodyPr wrap="none">
            <a:spAutoFit/>
          </a:bodyPr>
          <a:lstStyle/>
          <a:p>
            <a:r>
              <a:rPr lang="es-MX" sz="1200" dirty="0">
                <a:solidFill>
                  <a:schemeClr val="bg1"/>
                </a:solidFill>
              </a:rPr>
              <a:t>Robles-Ordaz y cols., 2018</a:t>
            </a:r>
          </a:p>
        </p:txBody>
      </p:sp>
      <p:sp>
        <p:nvSpPr>
          <p:cNvPr id="4" name="5 Marcador de número de diapositiva">
            <a:extLst>
              <a:ext uri="{FF2B5EF4-FFF2-40B4-BE49-F238E27FC236}">
                <a16:creationId xmlns:a16="http://schemas.microsoft.com/office/drawing/2014/main" id="{D3C01F26-DB9A-BC77-140B-3FAA42C7B4C4}"/>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48</a:t>
            </a:r>
          </a:p>
        </p:txBody>
      </p:sp>
    </p:spTree>
    <p:extLst>
      <p:ext uri="{BB962C8B-B14F-4D97-AF65-F5344CB8AC3E}">
        <p14:creationId xmlns:p14="http://schemas.microsoft.com/office/powerpoint/2010/main" val="3974876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EECD0-3BA9-1462-886B-201B9621706B}"/>
              </a:ext>
            </a:extLst>
          </p:cNvPr>
          <p:cNvSpPr>
            <a:spLocks noGrp="1"/>
          </p:cNvSpPr>
          <p:nvPr>
            <p:ph type="title"/>
          </p:nvPr>
        </p:nvSpPr>
        <p:spPr/>
        <p:txBody>
          <a:bodyPr/>
          <a:lstStyle/>
          <a:p>
            <a:r>
              <a:rPr lang="es-MX" dirty="0"/>
              <a:t>Patrones dietarios y Prediabetes </a:t>
            </a:r>
          </a:p>
        </p:txBody>
      </p:sp>
      <p:pic>
        <p:nvPicPr>
          <p:cNvPr id="5" name="Imagen 4">
            <a:extLst>
              <a:ext uri="{FF2B5EF4-FFF2-40B4-BE49-F238E27FC236}">
                <a16:creationId xmlns:a16="http://schemas.microsoft.com/office/drawing/2014/main" id="{1F150906-5F78-AFB7-4746-9C6EF00EA47D}"/>
              </a:ext>
            </a:extLst>
          </p:cNvPr>
          <p:cNvPicPr>
            <a:picLocks noChangeAspect="1"/>
          </p:cNvPicPr>
          <p:nvPr/>
        </p:nvPicPr>
        <p:blipFill rotWithShape="1">
          <a:blip r:embed="rId3"/>
          <a:srcRect l="57763" t="38825" r="12105" b="30235"/>
          <a:stretch/>
        </p:blipFill>
        <p:spPr>
          <a:xfrm>
            <a:off x="1283369" y="1937763"/>
            <a:ext cx="9872311" cy="4280157"/>
          </a:xfrm>
          <a:prstGeom prst="rect">
            <a:avLst/>
          </a:prstGeom>
        </p:spPr>
      </p:pic>
      <p:sp>
        <p:nvSpPr>
          <p:cNvPr id="3" name="5 Marcador de número de diapositiva">
            <a:extLst>
              <a:ext uri="{FF2B5EF4-FFF2-40B4-BE49-F238E27FC236}">
                <a16:creationId xmlns:a16="http://schemas.microsoft.com/office/drawing/2014/main" id="{7EDC169F-678D-82E0-59A6-6AE551ECE880}"/>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49</a:t>
            </a:r>
          </a:p>
        </p:txBody>
      </p:sp>
    </p:spTree>
    <p:extLst>
      <p:ext uri="{BB962C8B-B14F-4D97-AF65-F5344CB8AC3E}">
        <p14:creationId xmlns:p14="http://schemas.microsoft.com/office/powerpoint/2010/main" val="290229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47528" y="2492896"/>
            <a:ext cx="8496944"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a:ln w="76200"/>
              </a:rPr>
              <a:t>Generación de patrones dietarios mediante componentes principales</a:t>
            </a:r>
          </a:p>
        </p:txBody>
      </p:sp>
      <p:sp>
        <p:nvSpPr>
          <p:cNvPr id="2" name="5 Marcador de número de diapositiva">
            <a:extLst>
              <a:ext uri="{FF2B5EF4-FFF2-40B4-BE49-F238E27FC236}">
                <a16:creationId xmlns:a16="http://schemas.microsoft.com/office/drawing/2014/main" id="{30A447F4-2495-3634-3B6E-7B37C00F0CCF}"/>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4</a:t>
            </a:r>
          </a:p>
        </p:txBody>
      </p:sp>
    </p:spTree>
    <p:custDataLst>
      <p:tags r:id="rId1"/>
    </p:custDataLst>
    <p:extLst>
      <p:ext uri="{BB962C8B-B14F-4D97-AF65-F5344CB8AC3E}">
        <p14:creationId xmlns:p14="http://schemas.microsoft.com/office/powerpoint/2010/main" val="1479675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18CCA-E959-D153-535A-1F9BF99F29EE}"/>
              </a:ext>
            </a:extLst>
          </p:cNvPr>
          <p:cNvSpPr>
            <a:spLocks noGrp="1"/>
          </p:cNvSpPr>
          <p:nvPr>
            <p:ph type="title"/>
          </p:nvPr>
        </p:nvSpPr>
        <p:spPr>
          <a:xfrm>
            <a:off x="1767840" y="185491"/>
            <a:ext cx="10058400" cy="1450757"/>
          </a:xfrm>
        </p:spPr>
        <p:txBody>
          <a:bodyPr/>
          <a:lstStyle/>
          <a:p>
            <a:r>
              <a:rPr lang="es-MX" dirty="0"/>
              <a:t>Patrones dietarios y obesidad</a:t>
            </a:r>
          </a:p>
        </p:txBody>
      </p:sp>
      <p:pic>
        <p:nvPicPr>
          <p:cNvPr id="5" name="Imagen 4">
            <a:extLst>
              <a:ext uri="{FF2B5EF4-FFF2-40B4-BE49-F238E27FC236}">
                <a16:creationId xmlns:a16="http://schemas.microsoft.com/office/drawing/2014/main" id="{222DE6C8-BF91-088E-9B0B-AAF12434016A}"/>
              </a:ext>
            </a:extLst>
          </p:cNvPr>
          <p:cNvPicPr>
            <a:picLocks noChangeAspect="1"/>
          </p:cNvPicPr>
          <p:nvPr/>
        </p:nvPicPr>
        <p:blipFill rotWithShape="1">
          <a:blip r:embed="rId2"/>
          <a:srcRect l="15875" t="15539" r="19875" b="32880"/>
          <a:stretch/>
        </p:blipFill>
        <p:spPr>
          <a:xfrm>
            <a:off x="1036320" y="1737360"/>
            <a:ext cx="9829800" cy="4436796"/>
          </a:xfrm>
          <a:prstGeom prst="rect">
            <a:avLst/>
          </a:prstGeom>
        </p:spPr>
      </p:pic>
      <p:pic>
        <p:nvPicPr>
          <p:cNvPr id="3" name="Imagen 2">
            <a:extLst>
              <a:ext uri="{FF2B5EF4-FFF2-40B4-BE49-F238E27FC236}">
                <a16:creationId xmlns:a16="http://schemas.microsoft.com/office/drawing/2014/main" id="{1F27D068-D3BD-D802-FC24-766062EAFCB0}"/>
              </a:ext>
            </a:extLst>
          </p:cNvPr>
          <p:cNvPicPr>
            <a:picLocks noChangeAspect="1"/>
          </p:cNvPicPr>
          <p:nvPr/>
        </p:nvPicPr>
        <p:blipFill rotWithShape="1">
          <a:blip r:embed="rId3"/>
          <a:srcRect l="51145" t="1" r="5402" b="60319"/>
          <a:stretch/>
        </p:blipFill>
        <p:spPr>
          <a:xfrm>
            <a:off x="9236034" y="3084393"/>
            <a:ext cx="1919646" cy="177237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EB33F634-D23E-C753-E7B4-06AC60DBEE9E}"/>
              </a:ext>
            </a:extLst>
          </p:cNvPr>
          <p:cNvPicPr>
            <a:picLocks noChangeAspect="1"/>
          </p:cNvPicPr>
          <p:nvPr/>
        </p:nvPicPr>
        <p:blipFill>
          <a:blip r:embed="rId4"/>
          <a:stretch>
            <a:fillRect/>
          </a:stretch>
        </p:blipFill>
        <p:spPr>
          <a:xfrm>
            <a:off x="10039123" y="4529927"/>
            <a:ext cx="1653993" cy="1535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Marcador de número de diapositiva">
            <a:extLst>
              <a:ext uri="{FF2B5EF4-FFF2-40B4-BE49-F238E27FC236}">
                <a16:creationId xmlns:a16="http://schemas.microsoft.com/office/drawing/2014/main" id="{118F3021-09A4-9081-1D24-864425A85A81}"/>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50</a:t>
            </a:r>
          </a:p>
        </p:txBody>
      </p:sp>
    </p:spTree>
    <p:extLst>
      <p:ext uri="{BB962C8B-B14F-4D97-AF65-F5344CB8AC3E}">
        <p14:creationId xmlns:p14="http://schemas.microsoft.com/office/powerpoint/2010/main" val="1486777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F04B4-0CE4-8DC4-734A-3C548A88346E}"/>
              </a:ext>
            </a:extLst>
          </p:cNvPr>
          <p:cNvSpPr>
            <a:spLocks noGrp="1"/>
          </p:cNvSpPr>
          <p:nvPr>
            <p:ph type="title"/>
          </p:nvPr>
        </p:nvSpPr>
        <p:spPr>
          <a:xfrm>
            <a:off x="1173480" y="134203"/>
            <a:ext cx="10058400" cy="1450757"/>
          </a:xfrm>
        </p:spPr>
        <p:txBody>
          <a:bodyPr/>
          <a:lstStyle/>
          <a:p>
            <a:r>
              <a:rPr lang="es-MX" dirty="0"/>
              <a:t>Patrones dietarios y obesidad</a:t>
            </a:r>
          </a:p>
        </p:txBody>
      </p:sp>
      <p:pic>
        <p:nvPicPr>
          <p:cNvPr id="4" name="Imagen 3">
            <a:extLst>
              <a:ext uri="{FF2B5EF4-FFF2-40B4-BE49-F238E27FC236}">
                <a16:creationId xmlns:a16="http://schemas.microsoft.com/office/drawing/2014/main" id="{169D27E3-1FB9-0395-3B14-B9A09699EC19}"/>
              </a:ext>
            </a:extLst>
          </p:cNvPr>
          <p:cNvPicPr>
            <a:picLocks noChangeAspect="1"/>
          </p:cNvPicPr>
          <p:nvPr/>
        </p:nvPicPr>
        <p:blipFill rotWithShape="1">
          <a:blip r:embed="rId2"/>
          <a:srcRect l="17500" t="25321" r="52000" b="34215"/>
          <a:stretch/>
        </p:blipFill>
        <p:spPr>
          <a:xfrm>
            <a:off x="381000" y="1859280"/>
            <a:ext cx="6046596" cy="4343400"/>
          </a:xfrm>
          <a:prstGeom prst="rect">
            <a:avLst/>
          </a:prstGeom>
        </p:spPr>
      </p:pic>
      <p:pic>
        <p:nvPicPr>
          <p:cNvPr id="5" name="Imagen 4">
            <a:extLst>
              <a:ext uri="{FF2B5EF4-FFF2-40B4-BE49-F238E27FC236}">
                <a16:creationId xmlns:a16="http://schemas.microsoft.com/office/drawing/2014/main" id="{1E5C7072-2848-F5AC-077F-1893E698835D}"/>
              </a:ext>
            </a:extLst>
          </p:cNvPr>
          <p:cNvPicPr>
            <a:picLocks noChangeAspect="1"/>
          </p:cNvPicPr>
          <p:nvPr/>
        </p:nvPicPr>
        <p:blipFill rotWithShape="1">
          <a:blip r:embed="rId2"/>
          <a:srcRect l="17500" t="67984" r="52000" b="7115"/>
          <a:stretch/>
        </p:blipFill>
        <p:spPr>
          <a:xfrm>
            <a:off x="6096000" y="2240280"/>
            <a:ext cx="5715000" cy="3261360"/>
          </a:xfrm>
          <a:prstGeom prst="rect">
            <a:avLst/>
          </a:prstGeom>
        </p:spPr>
      </p:pic>
      <p:sp>
        <p:nvSpPr>
          <p:cNvPr id="7" name="5 Marcador de número de diapositiva">
            <a:extLst>
              <a:ext uri="{FF2B5EF4-FFF2-40B4-BE49-F238E27FC236}">
                <a16:creationId xmlns:a16="http://schemas.microsoft.com/office/drawing/2014/main" id="{62EE45F1-4E10-647F-B76C-824616902B0D}"/>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51</a:t>
            </a:r>
          </a:p>
        </p:txBody>
      </p:sp>
    </p:spTree>
    <p:extLst>
      <p:ext uri="{BB962C8B-B14F-4D97-AF65-F5344CB8AC3E}">
        <p14:creationId xmlns:p14="http://schemas.microsoft.com/office/powerpoint/2010/main" val="385924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952D4-4945-2C51-0CF9-C7BC8E833E00}"/>
              </a:ext>
            </a:extLst>
          </p:cNvPr>
          <p:cNvSpPr>
            <a:spLocks noGrp="1"/>
          </p:cNvSpPr>
          <p:nvPr>
            <p:ph type="title"/>
          </p:nvPr>
        </p:nvSpPr>
        <p:spPr/>
        <p:txBody>
          <a:bodyPr/>
          <a:lstStyle/>
          <a:p>
            <a:r>
              <a:rPr lang="es-MX" dirty="0"/>
              <a:t>Patrones dietarios y resistencia a insulina</a:t>
            </a:r>
          </a:p>
        </p:txBody>
      </p:sp>
      <p:pic>
        <p:nvPicPr>
          <p:cNvPr id="3" name="Imagen 2">
            <a:extLst>
              <a:ext uri="{FF2B5EF4-FFF2-40B4-BE49-F238E27FC236}">
                <a16:creationId xmlns:a16="http://schemas.microsoft.com/office/drawing/2014/main" id="{5C3EFAB1-C4FF-AFD0-DC18-8DEE92E68AE1}"/>
              </a:ext>
            </a:extLst>
          </p:cNvPr>
          <p:cNvPicPr>
            <a:picLocks noChangeAspect="1"/>
          </p:cNvPicPr>
          <p:nvPr/>
        </p:nvPicPr>
        <p:blipFill rotWithShape="1">
          <a:blip r:embed="rId3"/>
          <a:srcRect l="32618" t="32347" r="13127" b="17882"/>
          <a:stretch/>
        </p:blipFill>
        <p:spPr>
          <a:xfrm>
            <a:off x="1524000" y="1844040"/>
            <a:ext cx="9631680" cy="4084320"/>
          </a:xfrm>
          <a:prstGeom prst="rect">
            <a:avLst/>
          </a:prstGeom>
        </p:spPr>
      </p:pic>
      <p:sp>
        <p:nvSpPr>
          <p:cNvPr id="4" name="5 Marcador de número de diapositiva">
            <a:extLst>
              <a:ext uri="{FF2B5EF4-FFF2-40B4-BE49-F238E27FC236}">
                <a16:creationId xmlns:a16="http://schemas.microsoft.com/office/drawing/2014/main" id="{62E0D333-2ACB-D428-4239-E55888721A86}"/>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52</a:t>
            </a:r>
          </a:p>
        </p:txBody>
      </p:sp>
    </p:spTree>
    <p:extLst>
      <p:ext uri="{BB962C8B-B14F-4D97-AF65-F5344CB8AC3E}">
        <p14:creationId xmlns:p14="http://schemas.microsoft.com/office/powerpoint/2010/main" val="3114894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A2BC2-A306-2C38-6BDC-DE035C976175}"/>
              </a:ext>
            </a:extLst>
          </p:cNvPr>
          <p:cNvSpPr>
            <a:spLocks noGrp="1"/>
          </p:cNvSpPr>
          <p:nvPr>
            <p:ph type="title"/>
          </p:nvPr>
        </p:nvSpPr>
        <p:spPr/>
        <p:txBody>
          <a:bodyPr/>
          <a:lstStyle/>
          <a:p>
            <a:r>
              <a:rPr lang="es-MX" dirty="0"/>
              <a:t>Patrones dietarios y resistencia a insulina</a:t>
            </a:r>
          </a:p>
        </p:txBody>
      </p:sp>
      <p:pic>
        <p:nvPicPr>
          <p:cNvPr id="4" name="Imagen 3">
            <a:extLst>
              <a:ext uri="{FF2B5EF4-FFF2-40B4-BE49-F238E27FC236}">
                <a16:creationId xmlns:a16="http://schemas.microsoft.com/office/drawing/2014/main" id="{F6155EE0-FF0C-A111-A161-D32B07337046}"/>
              </a:ext>
            </a:extLst>
          </p:cNvPr>
          <p:cNvPicPr>
            <a:picLocks noChangeAspect="1"/>
          </p:cNvPicPr>
          <p:nvPr/>
        </p:nvPicPr>
        <p:blipFill rotWithShape="1">
          <a:blip r:embed="rId3"/>
          <a:srcRect l="39391" t="13094" r="23186" b="16650"/>
          <a:stretch/>
        </p:blipFill>
        <p:spPr>
          <a:xfrm>
            <a:off x="1417320" y="1737360"/>
            <a:ext cx="9357360" cy="4717553"/>
          </a:xfrm>
          <a:prstGeom prst="rect">
            <a:avLst/>
          </a:prstGeom>
        </p:spPr>
      </p:pic>
      <p:sp>
        <p:nvSpPr>
          <p:cNvPr id="5" name="5 Marcador de número de diapositiva">
            <a:extLst>
              <a:ext uri="{FF2B5EF4-FFF2-40B4-BE49-F238E27FC236}">
                <a16:creationId xmlns:a16="http://schemas.microsoft.com/office/drawing/2014/main" id="{D7FDC004-5EFB-81A4-AB9E-6E14ABE44B71}"/>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53</a:t>
            </a:r>
          </a:p>
        </p:txBody>
      </p:sp>
    </p:spTree>
    <p:extLst>
      <p:ext uri="{BB962C8B-B14F-4D97-AF65-F5344CB8AC3E}">
        <p14:creationId xmlns:p14="http://schemas.microsoft.com/office/powerpoint/2010/main" val="1337401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25D3F-1B7E-E7F1-86C2-B55FD59E77D4}"/>
              </a:ext>
            </a:extLst>
          </p:cNvPr>
          <p:cNvSpPr>
            <a:spLocks noGrp="1"/>
          </p:cNvSpPr>
          <p:nvPr>
            <p:ph type="title"/>
          </p:nvPr>
        </p:nvSpPr>
        <p:spPr>
          <a:xfrm>
            <a:off x="900770" y="286603"/>
            <a:ext cx="10058400" cy="1450757"/>
          </a:xfrm>
        </p:spPr>
        <p:txBody>
          <a:bodyPr/>
          <a:lstStyle/>
          <a:p>
            <a:r>
              <a:rPr lang="es-MX" dirty="0"/>
              <a:t>Patrones dietarios y resistencia a insulina</a:t>
            </a:r>
          </a:p>
        </p:txBody>
      </p:sp>
      <p:pic>
        <p:nvPicPr>
          <p:cNvPr id="4" name="Imagen 3">
            <a:extLst>
              <a:ext uri="{FF2B5EF4-FFF2-40B4-BE49-F238E27FC236}">
                <a16:creationId xmlns:a16="http://schemas.microsoft.com/office/drawing/2014/main" id="{1FF8720C-BD5D-8C9F-213F-FED2DF0B5F46}"/>
              </a:ext>
            </a:extLst>
          </p:cNvPr>
          <p:cNvPicPr>
            <a:picLocks noChangeAspect="1"/>
          </p:cNvPicPr>
          <p:nvPr/>
        </p:nvPicPr>
        <p:blipFill rotWithShape="1">
          <a:blip r:embed="rId3"/>
          <a:srcRect l="38875" t="38661" r="26625" b="23733"/>
          <a:stretch/>
        </p:blipFill>
        <p:spPr>
          <a:xfrm>
            <a:off x="1232830" y="1737360"/>
            <a:ext cx="9787299" cy="4236720"/>
          </a:xfrm>
          <a:prstGeom prst="rect">
            <a:avLst/>
          </a:prstGeom>
        </p:spPr>
      </p:pic>
      <p:sp>
        <p:nvSpPr>
          <p:cNvPr id="5" name="5 Marcador de número de diapositiva">
            <a:extLst>
              <a:ext uri="{FF2B5EF4-FFF2-40B4-BE49-F238E27FC236}">
                <a16:creationId xmlns:a16="http://schemas.microsoft.com/office/drawing/2014/main" id="{CFB8B98E-710E-CF8C-BE40-B7A4F949F713}"/>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53</a:t>
            </a:r>
          </a:p>
        </p:txBody>
      </p:sp>
    </p:spTree>
    <p:extLst>
      <p:ext uri="{BB962C8B-B14F-4D97-AF65-F5344CB8AC3E}">
        <p14:creationId xmlns:p14="http://schemas.microsoft.com/office/powerpoint/2010/main" val="66499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4872" y="2721114"/>
            <a:ext cx="9532208"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6000" b="1" dirty="0">
                <a:solidFill>
                  <a:schemeClr val="tx1"/>
                </a:solidFill>
              </a:rPr>
              <a:t>Gracias </a:t>
            </a:r>
            <a:endParaRPr lang="es-MX" sz="6000" b="1" dirty="0">
              <a:ln w="18415" cmpd="sng">
                <a:solidFill>
                  <a:srgbClr val="FFFFFF"/>
                </a:solidFill>
                <a:prstDash val="solid"/>
              </a:ln>
              <a:solidFill>
                <a:schemeClr val="tx1"/>
              </a:solidFill>
              <a:cs typeface="Arial" panose="020B0604020202020204" pitchFamily="34" charset="0"/>
            </a:endParaRPr>
          </a:p>
        </p:txBody>
      </p:sp>
      <p:sp>
        <p:nvSpPr>
          <p:cNvPr id="2" name="5 Marcador de número de diapositiva">
            <a:extLst>
              <a:ext uri="{FF2B5EF4-FFF2-40B4-BE49-F238E27FC236}">
                <a16:creationId xmlns:a16="http://schemas.microsoft.com/office/drawing/2014/main" id="{EA2F3907-0567-035B-91F2-C78E07CEC5DA}"/>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7</a:t>
            </a:r>
          </a:p>
        </p:txBody>
      </p:sp>
    </p:spTree>
    <p:custDataLst>
      <p:tags r:id="rId1"/>
    </p:custDataLst>
    <p:extLst>
      <p:ext uri="{BB962C8B-B14F-4D97-AF65-F5344CB8AC3E}">
        <p14:creationId xmlns:p14="http://schemas.microsoft.com/office/powerpoint/2010/main" val="3763770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Técnica de agrupación y criterios (Análisis Estadístico)</a:t>
            </a:r>
            <a:endParaRPr lang="en-US" dirty="0"/>
          </a:p>
        </p:txBody>
      </p:sp>
      <p:pic>
        <p:nvPicPr>
          <p:cNvPr id="4" name="Picture 3"/>
          <p:cNvPicPr>
            <a:picLocks noChangeAspect="1"/>
          </p:cNvPicPr>
          <p:nvPr/>
        </p:nvPicPr>
        <p:blipFill rotWithShape="1">
          <a:blip r:embed="rId2"/>
          <a:srcRect l="21631" t="72088" r="50326" b="13026"/>
          <a:stretch/>
        </p:blipFill>
        <p:spPr>
          <a:xfrm>
            <a:off x="3405810" y="3087757"/>
            <a:ext cx="5461616" cy="1630017"/>
          </a:xfrm>
          <a:prstGeom prst="rect">
            <a:avLst/>
          </a:prstGeom>
        </p:spPr>
      </p:pic>
      <p:pic>
        <p:nvPicPr>
          <p:cNvPr id="5" name="Picture 4"/>
          <p:cNvPicPr>
            <a:picLocks noChangeAspect="1"/>
          </p:cNvPicPr>
          <p:nvPr/>
        </p:nvPicPr>
        <p:blipFill rotWithShape="1">
          <a:blip r:embed="rId3"/>
          <a:srcRect l="49239" t="32455" r="22609" b="62490"/>
          <a:stretch/>
        </p:blipFill>
        <p:spPr>
          <a:xfrm>
            <a:off x="3405810" y="4720159"/>
            <a:ext cx="5461616" cy="526120"/>
          </a:xfrm>
          <a:prstGeom prst="rect">
            <a:avLst/>
          </a:prstGeom>
        </p:spPr>
      </p:pic>
      <p:sp>
        <p:nvSpPr>
          <p:cNvPr id="6" name="Footer Placeholder 12"/>
          <p:cNvSpPr>
            <a:spLocks noGrp="1"/>
          </p:cNvSpPr>
          <p:nvPr>
            <p:ph type="ftr" sz="quarter" idx="11"/>
          </p:nvPr>
        </p:nvSpPr>
        <p:spPr>
          <a:xfrm>
            <a:off x="4842932" y="6470704"/>
            <a:ext cx="5901459" cy="274320"/>
          </a:xfrm>
        </p:spPr>
        <p:txBody>
          <a:bodyPr/>
          <a:lstStyle/>
          <a:p>
            <a:r>
              <a:rPr lang="es-MX" sz="1600" dirty="0"/>
              <a:t>(Chen et al., 2015)</a:t>
            </a:r>
          </a:p>
        </p:txBody>
      </p:sp>
      <p:sp>
        <p:nvSpPr>
          <p:cNvPr id="3" name="5 Marcador de número de diapositiva">
            <a:extLst>
              <a:ext uri="{FF2B5EF4-FFF2-40B4-BE49-F238E27FC236}">
                <a16:creationId xmlns:a16="http://schemas.microsoft.com/office/drawing/2014/main" id="{99078D26-8FCA-C34C-DB4A-8FD72533D6B1}"/>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55</a:t>
            </a:r>
          </a:p>
        </p:txBody>
      </p:sp>
    </p:spTree>
    <p:extLst>
      <p:ext uri="{BB962C8B-B14F-4D97-AF65-F5344CB8AC3E}">
        <p14:creationId xmlns:p14="http://schemas.microsoft.com/office/powerpoint/2010/main" val="244645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4360" y="2104814"/>
            <a:ext cx="5669280" cy="4023360"/>
          </a:xfrm>
        </p:spPr>
        <p:txBody>
          <a:bodyPr>
            <a:noAutofit/>
          </a:bodyPr>
          <a:lstStyle/>
          <a:p>
            <a:pPr marL="502920" indent="-457200">
              <a:buFont typeface="Arial" panose="020B0604020202020204" pitchFamily="34" charset="0"/>
              <a:buChar char="•"/>
            </a:pPr>
            <a:r>
              <a:rPr lang="es-MX" sz="2400" dirty="0">
                <a:cs typeface="Arial" panose="020B0604020202020204" pitchFamily="34" charset="0"/>
              </a:rPr>
              <a:t>Técnica estadística aplicada a un conjunto de variables para descubrir  cuales variables forman subconjuntos  coherentes que son relativamente independientes entre ellos.</a:t>
            </a:r>
          </a:p>
          <a:p>
            <a:pPr marL="502920" indent="-457200">
              <a:buFont typeface="Arial" panose="020B0604020202020204" pitchFamily="34" charset="0"/>
              <a:buChar char="•"/>
            </a:pPr>
            <a:r>
              <a:rPr lang="es-MX" sz="2400" dirty="0">
                <a:ea typeface="Calibri" panose="020F0502020204030204" pitchFamily="34" charset="0"/>
              </a:rPr>
              <a:t>L</a:t>
            </a:r>
            <a:r>
              <a:rPr lang="es-MX" sz="2400" dirty="0">
                <a:effectLst/>
                <a:ea typeface="Calibri" panose="020F0502020204030204" pitchFamily="34" charset="0"/>
              </a:rPr>
              <a:t>a información más importante la incorpora en un conjunto de nuevas variables denominadas componentes</a:t>
            </a:r>
          </a:p>
          <a:p>
            <a:pPr marL="502920" indent="-457200">
              <a:buFont typeface="Arial" panose="020B0604020202020204" pitchFamily="34" charset="0"/>
              <a:buChar char="•"/>
            </a:pPr>
            <a:r>
              <a:rPr lang="es-MX" sz="2400" dirty="0">
                <a:ea typeface="Calibri" panose="020F0502020204030204" pitchFamily="34" charset="0"/>
              </a:rPr>
              <a:t>P</a:t>
            </a:r>
            <a:r>
              <a:rPr lang="es-MX" sz="2400" dirty="0">
                <a:effectLst/>
                <a:ea typeface="Calibri" panose="020F0502020204030204" pitchFamily="34" charset="0"/>
              </a:rPr>
              <a:t>ermite visualizar los alimentos inter-relacionadas </a:t>
            </a:r>
            <a:r>
              <a:rPr lang="es-MX" sz="2400" dirty="0">
                <a:ea typeface="Calibri" panose="020F0502020204030204" pitchFamily="34" charset="0"/>
              </a:rPr>
              <a:t>que los </a:t>
            </a:r>
            <a:r>
              <a:rPr lang="es-MX" sz="2400" dirty="0">
                <a:effectLst/>
                <a:ea typeface="Calibri" panose="020F0502020204030204" pitchFamily="34" charset="0"/>
              </a:rPr>
              <a:t>componen mediante puntajes</a:t>
            </a:r>
            <a:endParaRPr lang="es-MX" sz="2400" dirty="0">
              <a:cs typeface="Arial" panose="020B0604020202020204" pitchFamily="34"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349" t="8545" r="9462" b="7779"/>
          <a:stretch/>
        </p:blipFill>
        <p:spPr>
          <a:xfrm>
            <a:off x="5976808" y="1845734"/>
            <a:ext cx="5117912" cy="3325835"/>
          </a:xfrm>
          <a:prstGeom prst="rect">
            <a:avLst/>
          </a:prstGeom>
          <a:noFill/>
          <a:ln>
            <a:noFill/>
          </a:ln>
        </p:spPr>
      </p:pic>
      <p:sp>
        <p:nvSpPr>
          <p:cNvPr id="4" name="Título 3"/>
          <p:cNvSpPr>
            <a:spLocks noGrp="1"/>
          </p:cNvSpPr>
          <p:nvPr>
            <p:ph type="title"/>
          </p:nvPr>
        </p:nvSpPr>
        <p:spPr>
          <a:xfrm>
            <a:off x="1066800" y="-35689"/>
            <a:ext cx="10058400" cy="1450757"/>
          </a:xfrm>
        </p:spPr>
        <p:txBody>
          <a:bodyPr>
            <a:normAutofit/>
          </a:bodyPr>
          <a:lstStyle/>
          <a:p>
            <a:r>
              <a:rPr lang="es-MX" sz="4400" dirty="0"/>
              <a:t>Análisis de Componentes Principales</a:t>
            </a:r>
          </a:p>
        </p:txBody>
      </p:sp>
      <p:sp>
        <p:nvSpPr>
          <p:cNvPr id="2" name="5 Marcador de número de diapositiva">
            <a:extLst>
              <a:ext uri="{FF2B5EF4-FFF2-40B4-BE49-F238E27FC236}">
                <a16:creationId xmlns:a16="http://schemas.microsoft.com/office/drawing/2014/main" id="{97B5A208-C9AE-ABE8-3726-70C564D29A84}"/>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5</a:t>
            </a:r>
          </a:p>
        </p:txBody>
      </p:sp>
      <p:sp>
        <p:nvSpPr>
          <p:cNvPr id="7" name="CuadroTexto 6">
            <a:extLst>
              <a:ext uri="{FF2B5EF4-FFF2-40B4-BE49-F238E27FC236}">
                <a16:creationId xmlns:a16="http://schemas.microsoft.com/office/drawing/2014/main" id="{1BC7E562-6942-E167-E897-629D8DED3BE3}"/>
              </a:ext>
            </a:extLst>
          </p:cNvPr>
          <p:cNvSpPr txBox="1"/>
          <p:nvPr/>
        </p:nvSpPr>
        <p:spPr>
          <a:xfrm>
            <a:off x="5487764" y="6448588"/>
            <a:ext cx="6096000" cy="369332"/>
          </a:xfrm>
          <a:prstGeom prst="rect">
            <a:avLst/>
          </a:prstGeom>
          <a:noFill/>
        </p:spPr>
        <p:txBody>
          <a:bodyPr wrap="square">
            <a:spAutoFit/>
          </a:bodyPr>
          <a:lstStyle/>
          <a:p>
            <a:r>
              <a:rPr lang="es-MX" sz="1800" dirty="0">
                <a:solidFill>
                  <a:schemeClr val="bg1"/>
                </a:solidFill>
                <a:effectLst/>
                <a:latin typeface="Arial" panose="020B0604020202020204" pitchFamily="34" charset="0"/>
                <a:ea typeface="Calibri" panose="020F0502020204030204" pitchFamily="34" charset="0"/>
              </a:rPr>
              <a:t>(</a:t>
            </a:r>
            <a:r>
              <a:rPr lang="es-ES" sz="1800" kern="1200" dirty="0">
                <a:solidFill>
                  <a:schemeClr val="bg1"/>
                </a:solidFill>
                <a:effectLst/>
                <a:latin typeface="Arial" panose="020B0604020202020204" pitchFamily="34" charset="0"/>
                <a:ea typeface="Calibri" panose="020F0502020204030204" pitchFamily="34" charset="0"/>
              </a:rPr>
              <a:t>Hervé </a:t>
            </a:r>
            <a:r>
              <a:rPr lang="es-MX" sz="1800" kern="1200" dirty="0">
                <a:solidFill>
                  <a:schemeClr val="bg1"/>
                </a:solidFill>
                <a:effectLst/>
                <a:latin typeface="Arial" panose="020B0604020202020204" pitchFamily="34" charset="0"/>
                <a:ea typeface="Calibri" panose="020F0502020204030204" pitchFamily="34" charset="0"/>
              </a:rPr>
              <a:t>&amp; </a:t>
            </a:r>
            <a:r>
              <a:rPr lang="es-ES" sz="1800" kern="1200" dirty="0" err="1">
                <a:solidFill>
                  <a:schemeClr val="bg1"/>
                </a:solidFill>
                <a:effectLst/>
                <a:latin typeface="Arial" panose="020B0604020202020204" pitchFamily="34" charset="0"/>
                <a:ea typeface="Calibri" panose="020F0502020204030204" pitchFamily="34" charset="0"/>
              </a:rPr>
              <a:t>Lynne</a:t>
            </a:r>
            <a:r>
              <a:rPr lang="es-ES" sz="1800" kern="1200" dirty="0">
                <a:solidFill>
                  <a:schemeClr val="bg1"/>
                </a:solidFill>
                <a:effectLst/>
                <a:latin typeface="Arial" panose="020B0604020202020204" pitchFamily="34" charset="0"/>
                <a:ea typeface="Calibri" panose="020F0502020204030204" pitchFamily="34" charset="0"/>
              </a:rPr>
              <a:t>, 2010</a:t>
            </a:r>
            <a:r>
              <a:rPr lang="es-MX" sz="1800" dirty="0">
                <a:solidFill>
                  <a:schemeClr val="bg1"/>
                </a:solidFill>
                <a:effectLst/>
                <a:latin typeface="Arial" panose="020B0604020202020204" pitchFamily="34" charset="0"/>
                <a:ea typeface="Calibri" panose="020F0502020204030204" pitchFamily="34" charset="0"/>
              </a:rPr>
              <a:t>)</a:t>
            </a:r>
            <a:endParaRPr lang="es-MX" dirty="0">
              <a:solidFill>
                <a:schemeClr val="bg1"/>
              </a:solidFill>
            </a:endParaRPr>
          </a:p>
        </p:txBody>
      </p:sp>
    </p:spTree>
    <p:extLst>
      <p:ext uri="{BB962C8B-B14F-4D97-AF65-F5344CB8AC3E}">
        <p14:creationId xmlns:p14="http://schemas.microsoft.com/office/powerpoint/2010/main" val="205284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83779" y="1098988"/>
          <a:ext cx="11524593" cy="5063644"/>
        </p:xfrm>
        <a:graphic>
          <a:graphicData uri="http://schemas.openxmlformats.org/drawingml/2006/table">
            <a:tbl>
              <a:tblPr firstRow="1" firstCol="1" bandRow="1">
                <a:tableStyleId>{5DA37D80-6434-44D0-A028-1B22A696006F}</a:tableStyleId>
              </a:tblPr>
              <a:tblGrid>
                <a:gridCol w="2263758">
                  <a:extLst>
                    <a:ext uri="{9D8B030D-6E8A-4147-A177-3AD203B41FA5}">
                      <a16:colId xmlns:a16="http://schemas.microsoft.com/office/drawing/2014/main" val="20000"/>
                    </a:ext>
                  </a:extLst>
                </a:gridCol>
                <a:gridCol w="9260835">
                  <a:extLst>
                    <a:ext uri="{9D8B030D-6E8A-4147-A177-3AD203B41FA5}">
                      <a16:colId xmlns:a16="http://schemas.microsoft.com/office/drawing/2014/main" val="20001"/>
                    </a:ext>
                  </a:extLst>
                </a:gridCol>
              </a:tblGrid>
              <a:tr h="170558">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Grupos de Alimentos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Descripción del grupo</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0"/>
                  </a:ext>
                </a:extLst>
              </a:tr>
              <a:tr h="170558">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Frutas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Manzana, melón, naranja, </a:t>
                      </a:r>
                      <a:r>
                        <a:rPr lang="es-MX" sz="1300" dirty="0" err="1">
                          <a:effectLst/>
                          <a:latin typeface="Arial" panose="020B0604020202020204" pitchFamily="34" charset="0"/>
                          <a:cs typeface="Arial" panose="020B0604020202020204" pitchFamily="34" charset="0"/>
                        </a:rPr>
                        <a:t>pitaya</a:t>
                      </a:r>
                      <a:r>
                        <a:rPr lang="es-MX" sz="1300" dirty="0">
                          <a:effectLst/>
                          <a:latin typeface="Arial" panose="020B0604020202020204" pitchFamily="34" charset="0"/>
                          <a:cs typeface="Arial" panose="020B0604020202020204" pitchFamily="34" charset="0"/>
                        </a:rPr>
                        <a:t>, plátano y sandia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1"/>
                  </a:ext>
                </a:extLst>
              </a:tr>
              <a:tr h="313826">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Verduras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Calabaza, cebolla, chicharos, chile jalapeño en lata, chile verde , lata de verduras, lechuga, pepino, tomate, zanahoria y salsa casera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2"/>
                  </a:ext>
                </a:extLst>
              </a:tr>
              <a:tr h="313826">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Cereales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Arroz, avena, elote, pasta fría, pan </a:t>
                      </a:r>
                      <a:r>
                        <a:rPr lang="es-MX" sz="1300" dirty="0" err="1">
                          <a:effectLst/>
                          <a:latin typeface="Arial" panose="020B0604020202020204" pitchFamily="34" charset="0"/>
                          <a:cs typeface="Arial" panose="020B0604020202020204" pitchFamily="34" charset="0"/>
                        </a:rPr>
                        <a:t>birote</a:t>
                      </a:r>
                      <a:r>
                        <a:rPr lang="es-MX" sz="1300" dirty="0">
                          <a:effectLst/>
                          <a:latin typeface="Arial" panose="020B0604020202020204" pitchFamily="34" charset="0"/>
                          <a:cs typeface="Arial" panose="020B0604020202020204" pitchFamily="34" charset="0"/>
                        </a:rPr>
                        <a:t>, pan blanco, pan integral, pan Seri, atole de maicena ,champurro y galletas saladas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3"/>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Tortillas de harina</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Tortillas de harina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4"/>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Tortilla de maíz</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Tortillas de maíz y tostadas charras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5"/>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Leguminosas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Frijoles fritos y enteros, lentejas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6"/>
                  </a:ext>
                </a:extLst>
              </a:tr>
              <a:tr h="313826">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Leche y lácteos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Leche entera, leche con chocolate, queso chihuahua, queso Cotija, queso fresco, yogurt de frutas y media crema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7"/>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Huevos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Huevos revueltos y estrellados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8"/>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Carnes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Carne de res(bistec), carne molida, hígado de res, machaca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09"/>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Embutidos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Bolonia, chicharrones, chorizo, jamón, salchicha y tocino</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0"/>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Pollo</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Pollo cocido y frito</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1"/>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Aceite y aderezos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Aguacate y mayonesa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2"/>
                  </a:ext>
                </a:extLst>
              </a:tr>
              <a:tr h="313826">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Bollería y galletas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Donas, galletas de canela, tipo sándwich, mantecadas, pan conchita, pan cuernito y pastel comercial</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3"/>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Botanas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Papas Sabritas, etc.</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4"/>
                  </a:ext>
                </a:extLst>
              </a:tr>
              <a:tr h="170558">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Pescados</a:t>
                      </a:r>
                      <a:r>
                        <a:rPr lang="es-MX" sz="1300" baseline="0" dirty="0">
                          <a:effectLst/>
                          <a:latin typeface="Arial" panose="020B0604020202020204" pitchFamily="34" charset="0"/>
                          <a:cs typeface="Arial" panose="020B0604020202020204" pitchFamily="34" charset="0"/>
                        </a:rPr>
                        <a:t> y m</a:t>
                      </a:r>
                      <a:r>
                        <a:rPr lang="es-MX" sz="1300" dirty="0">
                          <a:effectLst/>
                          <a:latin typeface="Arial" panose="020B0604020202020204" pitchFamily="34" charset="0"/>
                          <a:cs typeface="Arial" panose="020B0604020202020204" pitchFamily="34" charset="0"/>
                        </a:rPr>
                        <a:t>ariscos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Pescado  (frito y en caldo), callo de </a:t>
                      </a:r>
                      <a:r>
                        <a:rPr lang="es-MX" sz="1300" dirty="0" err="1">
                          <a:effectLst/>
                          <a:latin typeface="Arial" panose="020B0604020202020204" pitchFamily="34" charset="0"/>
                          <a:cs typeface="Arial" panose="020B0604020202020204" pitchFamily="34" charset="0"/>
                        </a:rPr>
                        <a:t>acha</a:t>
                      </a:r>
                      <a:r>
                        <a:rPr lang="es-MX" sz="1300" dirty="0">
                          <a:effectLst/>
                          <a:latin typeface="Arial" panose="020B0604020202020204" pitchFamily="34" charset="0"/>
                          <a:cs typeface="Arial" panose="020B0604020202020204" pitchFamily="34" charset="0"/>
                        </a:rPr>
                        <a:t>, almejas, atún y caguama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5"/>
                  </a:ext>
                </a:extLst>
              </a:tr>
              <a:tr h="313826">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Bebidas azucaradas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Té helado</a:t>
                      </a:r>
                      <a:r>
                        <a:rPr lang="es-MX" sz="1300" baseline="0" dirty="0">
                          <a:effectLst/>
                          <a:latin typeface="Arial" panose="020B0604020202020204" pitchFamily="34" charset="0"/>
                          <a:cs typeface="Arial" panose="020B0604020202020204" pitchFamily="34" charset="0"/>
                        </a:rPr>
                        <a:t> (comercial)</a:t>
                      </a:r>
                      <a:r>
                        <a:rPr lang="es-MX" sz="1300" dirty="0">
                          <a:effectLst/>
                          <a:latin typeface="Arial" panose="020B0604020202020204" pitchFamily="34" charset="0"/>
                          <a:cs typeface="Arial" panose="020B0604020202020204" pitchFamily="34" charset="0"/>
                        </a:rPr>
                        <a:t>, aguas de Jamaica, horchata, agua de sabor en polvo, </a:t>
                      </a:r>
                      <a:r>
                        <a:rPr lang="es-MX" sz="1300" dirty="0" err="1">
                          <a:effectLst/>
                          <a:latin typeface="Arial" panose="020B0604020202020204" pitchFamily="34" charset="0"/>
                          <a:cs typeface="Arial" panose="020B0604020202020204" pitchFamily="34" charset="0"/>
                        </a:rPr>
                        <a:t>clamato</a:t>
                      </a:r>
                      <a:r>
                        <a:rPr lang="es-MX" sz="1300" dirty="0">
                          <a:effectLst/>
                          <a:latin typeface="Arial" panose="020B0604020202020204" pitchFamily="34" charset="0"/>
                          <a:cs typeface="Arial" panose="020B0604020202020204" pitchFamily="34" charset="0"/>
                        </a:rPr>
                        <a:t>, jugo de manzana, café, jugo natural de naranja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6"/>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Bebidas carbonatadas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Bebidas carbonatadas (sabor</a:t>
                      </a:r>
                      <a:r>
                        <a:rPr lang="es-MX" sz="1300" baseline="0" dirty="0">
                          <a:effectLst/>
                          <a:latin typeface="Arial" panose="020B0604020202020204" pitchFamily="34" charset="0"/>
                          <a:cs typeface="Arial" panose="020B0604020202020204" pitchFamily="34" charset="0"/>
                        </a:rPr>
                        <a:t> cola</a:t>
                      </a:r>
                      <a:r>
                        <a:rPr lang="es-MX" sz="1300" dirty="0">
                          <a:effectLst/>
                          <a:latin typeface="Arial" panose="020B0604020202020204" pitchFamily="34" charset="0"/>
                          <a:cs typeface="Arial" panose="020B0604020202020204" pitchFamily="34" charset="0"/>
                        </a:rPr>
                        <a:t>, de otros sabores)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7"/>
                  </a:ext>
                </a:extLst>
              </a:tr>
              <a:tr h="170558">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Alcohol</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Bebidas alcohólicas</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8"/>
                  </a:ext>
                </a:extLst>
              </a:tr>
              <a:tr h="49350">
                <a:tc>
                  <a:txBody>
                    <a:bodyPr/>
                    <a:lstStyle/>
                    <a:p>
                      <a:pPr algn="just">
                        <a:lnSpc>
                          <a:spcPct val="115000"/>
                        </a:lnSpc>
                        <a:spcAft>
                          <a:spcPts val="0"/>
                        </a:spcAft>
                      </a:pPr>
                      <a:r>
                        <a:rPr lang="es-MX" sz="1300">
                          <a:effectLst/>
                          <a:latin typeface="Arial" panose="020B0604020202020204" pitchFamily="34" charset="0"/>
                          <a:cs typeface="Arial" panose="020B0604020202020204" pitchFamily="34" charset="0"/>
                        </a:rPr>
                        <a:t>Dulces</a:t>
                      </a:r>
                      <a:endParaRPr lang="es-MX" sz="1300">
                        <a:solidFill>
                          <a:srgbClr val="000000"/>
                        </a:solidFill>
                        <a:effectLst/>
                        <a:latin typeface="Arial" panose="020B0604020202020204" pitchFamily="34" charset="0"/>
                        <a:ea typeface="Calibri"/>
                        <a:cs typeface="Arial" panose="020B0604020202020204" pitchFamily="34" charset="0"/>
                      </a:endParaRPr>
                    </a:p>
                  </a:txBody>
                  <a:tcPr marL="61401" marR="61401" marT="0" marB="0"/>
                </a:tc>
                <a:tc>
                  <a:txBody>
                    <a:bodyPr/>
                    <a:lstStyle/>
                    <a:p>
                      <a:pPr algn="just">
                        <a:lnSpc>
                          <a:spcPct val="115000"/>
                        </a:lnSpc>
                        <a:spcAft>
                          <a:spcPts val="0"/>
                        </a:spcAft>
                      </a:pPr>
                      <a:r>
                        <a:rPr lang="es-MX" sz="1300" dirty="0">
                          <a:effectLst/>
                          <a:latin typeface="Arial" panose="020B0604020202020204" pitchFamily="34" charset="0"/>
                          <a:cs typeface="Arial" panose="020B0604020202020204" pitchFamily="34" charset="0"/>
                        </a:rPr>
                        <a:t>Mermelada, miel, dulce de tamarindo, gelatina</a:t>
                      </a:r>
                      <a:endParaRPr lang="es-MX" sz="1300" dirty="0">
                        <a:solidFill>
                          <a:srgbClr val="000000"/>
                        </a:solidFill>
                        <a:effectLst/>
                        <a:latin typeface="Arial" panose="020B0604020202020204" pitchFamily="34" charset="0"/>
                        <a:ea typeface="Calibri"/>
                        <a:cs typeface="Arial" panose="020B0604020202020204" pitchFamily="34" charset="0"/>
                      </a:endParaRPr>
                    </a:p>
                  </a:txBody>
                  <a:tcPr marL="61401" marR="61401" marT="0" marB="0"/>
                </a:tc>
                <a:extLst>
                  <a:ext uri="{0D108BD9-81ED-4DB2-BD59-A6C34878D82A}">
                    <a16:rowId xmlns:a16="http://schemas.microsoft.com/office/drawing/2014/main" val="10019"/>
                  </a:ext>
                </a:extLst>
              </a:tr>
            </a:tbl>
          </a:graphicData>
        </a:graphic>
      </p:graphicFrame>
      <p:sp>
        <p:nvSpPr>
          <p:cNvPr id="3" name="1 Título">
            <a:extLst>
              <a:ext uri="{FF2B5EF4-FFF2-40B4-BE49-F238E27FC236}">
                <a16:creationId xmlns:a16="http://schemas.microsoft.com/office/drawing/2014/main" id="{738F20D0-2925-5CFE-FC03-1A86CDB224E6}"/>
              </a:ext>
            </a:extLst>
          </p:cNvPr>
          <p:cNvSpPr txBox="1">
            <a:spLocks/>
          </p:cNvSpPr>
          <p:nvPr/>
        </p:nvSpPr>
        <p:spPr>
          <a:xfrm>
            <a:off x="283779" y="0"/>
            <a:ext cx="1138428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4400" dirty="0">
                <a:solidFill>
                  <a:schemeClr val="tx1"/>
                </a:solidFill>
                <a:latin typeface="+mj-lt"/>
              </a:rPr>
              <a:t>Conjunto de variables: grupos de alimentos</a:t>
            </a:r>
            <a:endParaRPr lang="es-MX" sz="4400" dirty="0">
              <a:ln w="18415" cmpd="sng">
                <a:solidFill>
                  <a:srgbClr val="FFFFFF"/>
                </a:solidFill>
                <a:prstDash val="solid"/>
              </a:ln>
              <a:solidFill>
                <a:schemeClr val="tx1"/>
              </a:solidFill>
              <a:latin typeface="+mj-lt"/>
              <a:cs typeface="Arial" panose="020B0604020202020204" pitchFamily="34" charset="0"/>
            </a:endParaRPr>
          </a:p>
        </p:txBody>
      </p:sp>
      <p:sp>
        <p:nvSpPr>
          <p:cNvPr id="8" name="5 Marcador de número de diapositiva">
            <a:extLst>
              <a:ext uri="{FF2B5EF4-FFF2-40B4-BE49-F238E27FC236}">
                <a16:creationId xmlns:a16="http://schemas.microsoft.com/office/drawing/2014/main" id="{94DC5FCC-CBEE-5D61-860A-2968DBB16896}"/>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6</a:t>
            </a:r>
          </a:p>
        </p:txBody>
      </p:sp>
    </p:spTree>
    <p:extLst>
      <p:ext uri="{BB962C8B-B14F-4D97-AF65-F5344CB8AC3E}">
        <p14:creationId xmlns:p14="http://schemas.microsoft.com/office/powerpoint/2010/main" val="152848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4872" y="2721114"/>
            <a:ext cx="953220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4000" b="1" dirty="0">
                <a:solidFill>
                  <a:schemeClr val="tx1"/>
                </a:solidFill>
              </a:rPr>
              <a:t>Primera </a:t>
            </a:r>
            <a:r>
              <a:rPr lang="es-MX" sz="4000" b="1" dirty="0"/>
              <a:t>Fase: En Excel</a:t>
            </a:r>
            <a:endParaRPr lang="es-MX" sz="4000" b="1" dirty="0">
              <a:solidFill>
                <a:schemeClr val="tx1"/>
              </a:solidFill>
            </a:endParaRPr>
          </a:p>
          <a:p>
            <a:pPr algn="ctr"/>
            <a:r>
              <a:rPr lang="es-MX" sz="4000" b="1" dirty="0">
                <a:solidFill>
                  <a:schemeClr val="tx1"/>
                </a:solidFill>
              </a:rPr>
              <a:t>Construcción de la base de datos requerida </a:t>
            </a:r>
            <a:endParaRPr lang="es-MX" sz="4000" b="1" dirty="0">
              <a:ln w="18415" cmpd="sng">
                <a:solidFill>
                  <a:srgbClr val="FFFFFF"/>
                </a:solidFill>
                <a:prstDash val="solid"/>
              </a:ln>
              <a:solidFill>
                <a:schemeClr val="tx1"/>
              </a:solidFill>
              <a:cs typeface="Arial" panose="020B0604020202020204" pitchFamily="34" charset="0"/>
            </a:endParaRPr>
          </a:p>
        </p:txBody>
      </p:sp>
      <p:sp>
        <p:nvSpPr>
          <p:cNvPr id="2" name="5 Marcador de número de diapositiva">
            <a:extLst>
              <a:ext uri="{FF2B5EF4-FFF2-40B4-BE49-F238E27FC236}">
                <a16:creationId xmlns:a16="http://schemas.microsoft.com/office/drawing/2014/main" id="{EA2F3907-0567-035B-91F2-C78E07CEC5DA}"/>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7</a:t>
            </a:r>
          </a:p>
        </p:txBody>
      </p:sp>
    </p:spTree>
    <p:custDataLst>
      <p:tags r:id="rId1"/>
    </p:custDataLst>
    <p:extLst>
      <p:ext uri="{BB962C8B-B14F-4D97-AF65-F5344CB8AC3E}">
        <p14:creationId xmlns:p14="http://schemas.microsoft.com/office/powerpoint/2010/main" val="194056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56502013"/>
              </p:ext>
            </p:extLst>
          </p:nvPr>
        </p:nvGraphicFramePr>
        <p:xfrm>
          <a:off x="880247" y="1867989"/>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http://miled.com/wp-content/uploads/2015/07/alimentosfresco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0088" y="4186754"/>
            <a:ext cx="3499862" cy="210427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0" y="0"/>
            <a:ext cx="12192000" cy="9493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4400" dirty="0">
                <a:solidFill>
                  <a:schemeClr val="tx1"/>
                </a:solidFill>
                <a:latin typeface="+mj-lt"/>
              </a:rPr>
              <a:t>Construcción de la base de datos requerida</a:t>
            </a:r>
            <a:endParaRPr lang="es-MX" sz="4400" dirty="0">
              <a:ln w="18415" cmpd="sng">
                <a:solidFill>
                  <a:srgbClr val="FFFFFF"/>
                </a:solidFill>
                <a:prstDash val="solid"/>
              </a:ln>
              <a:solidFill>
                <a:schemeClr val="tx1"/>
              </a:solidFill>
              <a:latin typeface="+mj-lt"/>
              <a:cs typeface="Arial" panose="020B0604020202020204" pitchFamily="34" charset="0"/>
            </a:endParaRPr>
          </a:p>
        </p:txBody>
      </p:sp>
      <p:sp>
        <p:nvSpPr>
          <p:cNvPr id="2" name="5 Marcador de número de diapositiva">
            <a:extLst>
              <a:ext uri="{FF2B5EF4-FFF2-40B4-BE49-F238E27FC236}">
                <a16:creationId xmlns:a16="http://schemas.microsoft.com/office/drawing/2014/main" id="{4292BD45-50F5-2B5B-1B66-C0D9B6FBDC0F}"/>
              </a:ext>
            </a:extLst>
          </p:cNvPr>
          <p:cNvSpPr txBox="1">
            <a:spLocks/>
          </p:cNvSpPr>
          <p:nvPr/>
        </p:nvSpPr>
        <p:spPr>
          <a:xfrm>
            <a:off x="9900458" y="6459785"/>
            <a:ext cx="998173" cy="39821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8</a:t>
            </a:r>
          </a:p>
        </p:txBody>
      </p:sp>
    </p:spTree>
    <p:extLst>
      <p:ext uri="{BB962C8B-B14F-4D97-AF65-F5344CB8AC3E}">
        <p14:creationId xmlns:p14="http://schemas.microsoft.com/office/powerpoint/2010/main" val="530602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8"/>
</p:tagLst>
</file>

<file path=ppt/tags/tag2.xml><?xml version="1.0" encoding="utf-8"?>
<p:tagLst xmlns:a="http://schemas.openxmlformats.org/drawingml/2006/main" xmlns:r="http://schemas.openxmlformats.org/officeDocument/2006/relationships" xmlns:p="http://schemas.openxmlformats.org/presentationml/2006/main">
  <p:tag name="TIMING" val="|36.8"/>
</p:tagLst>
</file>

<file path=ppt/tags/tag3.xml><?xml version="1.0" encoding="utf-8"?>
<p:tagLst xmlns:a="http://schemas.openxmlformats.org/drawingml/2006/main" xmlns:r="http://schemas.openxmlformats.org/officeDocument/2006/relationships" xmlns:p="http://schemas.openxmlformats.org/presentationml/2006/main">
  <p:tag name="TIMING" val="|36.8"/>
</p:tagLst>
</file>

<file path=ppt/tags/tag4.xml><?xml version="1.0" encoding="utf-8"?>
<p:tagLst xmlns:a="http://schemas.openxmlformats.org/drawingml/2006/main" xmlns:r="http://schemas.openxmlformats.org/officeDocument/2006/relationships" xmlns:p="http://schemas.openxmlformats.org/presentationml/2006/main">
  <p:tag name="TIMING" val="|36.8"/>
</p:tagLst>
</file>

<file path=ppt/theme/theme1.xml><?xml version="1.0" encoding="utf-8"?>
<a:theme xmlns:a="http://schemas.openxmlformats.org/drawingml/2006/main" name="Retrospección">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1ACC18952578F44850418152D117C85" ma:contentTypeVersion="20" ma:contentTypeDescription="Crear nuevo documento." ma:contentTypeScope="" ma:versionID="14eb5835604bf5eda2acc7c07560e295">
  <xsd:schema xmlns:xsd="http://www.w3.org/2001/XMLSchema" xmlns:xs="http://www.w3.org/2001/XMLSchema" xmlns:p="http://schemas.microsoft.com/office/2006/metadata/properties" xmlns:ns2="16a46911-1179-4f01-8c4e-340f73d20ff3" xmlns:ns3="af203dd6-377d-4a17-965d-90fd43c30c8a" targetNamespace="http://schemas.microsoft.com/office/2006/metadata/properties" ma:root="true" ma:fieldsID="90b50c0f72fb51add7b5f8e32474d5d4" ns2:_="" ns3:_="">
    <xsd:import namespace="16a46911-1179-4f01-8c4e-340f73d20ff3"/>
    <xsd:import namespace="af203dd6-377d-4a17-965d-90fd43c30c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46911-1179-4f01-8c4e-340f73d20f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Estado de aprobación" ma:internalName="Estado_x0020_de_x0020_aprobaci_x00f3_n">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16e64364-7af0-4e7f-889e-ff02d276d3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03dd6-377d-4a17-965d-90fd43c30c8a"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4" nillable="true" ma:displayName="Taxonomy Catch All Column" ma:hidden="true" ma:list="{bcf72ea6-4760-478a-aae2-2dd12ac88cc2}" ma:internalName="TaxCatchAll" ma:showField="CatchAllData" ma:web="af203dd6-377d-4a17-965d-90fd43c3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4C9A7-8B5F-445D-9831-47B40A51BD52}"/>
</file>

<file path=customXml/itemProps2.xml><?xml version="1.0" encoding="utf-8"?>
<ds:datastoreItem xmlns:ds="http://schemas.openxmlformats.org/officeDocument/2006/customXml" ds:itemID="{BEDBDFE7-1405-4BC4-8227-FBD1FD536693}"/>
</file>

<file path=docProps/app.xml><?xml version="1.0" encoding="utf-8"?>
<Properties xmlns="http://schemas.openxmlformats.org/officeDocument/2006/extended-properties" xmlns:vt="http://schemas.openxmlformats.org/officeDocument/2006/docPropsVTypes">
  <Template>Retrospect</Template>
  <TotalTime>13699</TotalTime>
  <Words>1808</Words>
  <Application>Microsoft Office PowerPoint</Application>
  <PresentationFormat>Panorámica</PresentationFormat>
  <Paragraphs>311</Paragraphs>
  <Slides>56</Slides>
  <Notes>24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Calibri</vt:lpstr>
      <vt:lpstr>Calibri Light</vt:lpstr>
      <vt:lpstr>Times New Roman</vt:lpstr>
      <vt:lpstr>Tw Cen MT</vt:lpstr>
      <vt:lpstr>Retrospección</vt:lpstr>
      <vt:lpstr>Análisis de componentes principales con STATA:  Su uso en la generación de patrones dietarios</vt:lpstr>
      <vt:lpstr>Presentación de PowerPoint</vt:lpstr>
      <vt:lpstr>Análisis dietario por nutrimentos</vt:lpstr>
      <vt:lpstr>Análisis dietario mediante patrones dietarios</vt:lpstr>
      <vt:lpstr>Presentación de PowerPoint</vt:lpstr>
      <vt:lpstr>Análisis de Componentes Principales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la idoneidad de la base de datos para aplicar el ACP</vt:lpstr>
      <vt:lpstr>Evaluar la idoneidad de la base de datos</vt:lpstr>
      <vt:lpstr>Presentación de PowerPoint</vt:lpstr>
      <vt:lpstr>Presentación de PowerPoint</vt:lpstr>
      <vt:lpstr>Presentación de PowerPoint</vt:lpstr>
      <vt:lpstr>Cálculo de g/día de cada grupo de alimentos por participante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Evaluar la idoneidad de la base de datos</vt:lpstr>
      <vt:lpstr>Determinación de los Factores Iniciales</vt:lpstr>
      <vt:lpstr>Rotación de los Factores Iniciales</vt:lpstr>
      <vt:lpstr>Determinación de los Puntajes de cada Factor por Participante </vt:lpstr>
      <vt:lpstr>Presentación de PowerPoint</vt:lpstr>
      <vt:lpstr>Presentación de PowerPoint</vt:lpstr>
      <vt:lpstr>Patrones dietarios y Prediabetes en Seris </vt:lpstr>
      <vt:lpstr>Presentación de PowerPoint</vt:lpstr>
      <vt:lpstr>Presentación de PowerPoint</vt:lpstr>
      <vt:lpstr>Patrones dietarios y Prediabetes </vt:lpstr>
      <vt:lpstr>Patrones dietarios y obesidad</vt:lpstr>
      <vt:lpstr>Patrones dietarios y obesidad</vt:lpstr>
      <vt:lpstr>Patrones dietarios y resistencia a insulina</vt:lpstr>
      <vt:lpstr>Patrones dietarios y resistencia a insulina</vt:lpstr>
      <vt:lpstr>Patrones dietarios y resistencia a insulina</vt:lpstr>
      <vt:lpstr>Presentación de PowerPoint</vt:lpstr>
      <vt:lpstr>Técnica de agrupación y criterios (Análisis Estadístico)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Asociación entre Microalbuminuria y Síndrome Metabólico en la Comunidad Comcáac del Estado de Sonora</dc:title>
  <dc:creator>Asesor: Dr. Julian Esparza Romero</dc:creator>
  <cp:lastModifiedBy>ESPARZA ROMERO JULIAN</cp:lastModifiedBy>
  <cp:revision>809</cp:revision>
  <dcterms:created xsi:type="dcterms:W3CDTF">2015-09-06T18:39:47Z</dcterms:created>
  <dcterms:modified xsi:type="dcterms:W3CDTF">2023-10-27T15:24:28Z</dcterms:modified>
</cp:coreProperties>
</file>