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333" r:id="rId4"/>
    <p:sldId id="335" r:id="rId5"/>
    <p:sldId id="334" r:id="rId6"/>
    <p:sldId id="261" r:id="rId7"/>
    <p:sldId id="262" r:id="rId8"/>
    <p:sldId id="344" r:id="rId9"/>
    <p:sldId id="349" r:id="rId10"/>
    <p:sldId id="343" r:id="rId11"/>
    <p:sldId id="348" r:id="rId12"/>
    <p:sldId id="339" r:id="rId13"/>
    <p:sldId id="351" r:id="rId14"/>
    <p:sldId id="352" r:id="rId15"/>
    <p:sldId id="347" r:id="rId16"/>
    <p:sldId id="354" r:id="rId17"/>
    <p:sldId id="353" r:id="rId18"/>
    <p:sldId id="355" r:id="rId19"/>
    <p:sldId id="356" r:id="rId20"/>
    <p:sldId id="357" r:id="rId21"/>
    <p:sldId id="358" r:id="rId22"/>
    <p:sldId id="324" r:id="rId23"/>
    <p:sldId id="336" r:id="rId24"/>
    <p:sldId id="277" r:id="rId25"/>
    <p:sldId id="325" r:id="rId2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TEGA CEBALLOS PAOLA ADANARI" initials="OCPA" lastIdx="1" clrIdx="0">
    <p:extLst>
      <p:ext uri="{19B8F6BF-5375-455C-9EA6-DF929625EA0E}">
        <p15:presenceInfo xmlns:p15="http://schemas.microsoft.com/office/powerpoint/2012/main" userId="S::paola.ortegace@uaem.edu.mx::c261f2fe-c9b6-4fb3-b259-072c586141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75" autoAdjust="0"/>
    <p:restoredTop sz="82789" autoAdjust="0"/>
  </p:normalViewPr>
  <p:slideViewPr>
    <p:cSldViewPr snapToGrid="0">
      <p:cViewPr varScale="1">
        <p:scale>
          <a:sx n="67" d="100"/>
          <a:sy n="67" d="100"/>
        </p:scale>
        <p:origin x="14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E7D401-51DA-49F8-B6DA-4F91DB9CDB76}" type="datetimeFigureOut">
              <a:rPr lang="es-MX" smtClean="0"/>
              <a:t>13/10/2021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B9C46-BC34-4676-A1F1-6F487C0AA385}" type="slidenum">
              <a:rPr lang="es-MX" smtClean="0"/>
              <a:t>‹Nº›</a:t>
            </a:fld>
            <a:endParaRPr lang="es-MX"/>
          </a:p>
        </p:txBody>
      </p:sp>
    </p:spTree>
    <p:extLst>
      <p:ext uri="{BB962C8B-B14F-4D97-AF65-F5344CB8AC3E}">
        <p14:creationId xmlns:p14="http://schemas.microsoft.com/office/powerpoint/2010/main" val="2380571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2</a:t>
            </a:fld>
            <a:endParaRPr lang="es-MX"/>
          </a:p>
        </p:txBody>
      </p:sp>
    </p:spTree>
    <p:extLst>
      <p:ext uri="{BB962C8B-B14F-4D97-AF65-F5344CB8AC3E}">
        <p14:creationId xmlns:p14="http://schemas.microsoft.com/office/powerpoint/2010/main" val="1762169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2800"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24</a:t>
            </a:fld>
            <a:endParaRPr lang="es-MX"/>
          </a:p>
        </p:txBody>
      </p:sp>
    </p:spTree>
    <p:extLst>
      <p:ext uri="{BB962C8B-B14F-4D97-AF65-F5344CB8AC3E}">
        <p14:creationId xmlns:p14="http://schemas.microsoft.com/office/powerpoint/2010/main" val="1876180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25</a:t>
            </a:fld>
            <a:endParaRPr lang="es-MX"/>
          </a:p>
        </p:txBody>
      </p:sp>
    </p:spTree>
    <p:extLst>
      <p:ext uri="{BB962C8B-B14F-4D97-AF65-F5344CB8AC3E}">
        <p14:creationId xmlns:p14="http://schemas.microsoft.com/office/powerpoint/2010/main" val="1099074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3</a:t>
            </a:fld>
            <a:endParaRPr lang="es-MX"/>
          </a:p>
        </p:txBody>
      </p:sp>
    </p:spTree>
    <p:extLst>
      <p:ext uri="{BB962C8B-B14F-4D97-AF65-F5344CB8AC3E}">
        <p14:creationId xmlns:p14="http://schemas.microsoft.com/office/powerpoint/2010/main" val="3269013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4</a:t>
            </a:fld>
            <a:endParaRPr lang="es-MX"/>
          </a:p>
        </p:txBody>
      </p:sp>
    </p:spTree>
    <p:extLst>
      <p:ext uri="{BB962C8B-B14F-4D97-AF65-F5344CB8AC3E}">
        <p14:creationId xmlns:p14="http://schemas.microsoft.com/office/powerpoint/2010/main" val="224909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5</a:t>
            </a:fld>
            <a:endParaRPr lang="es-MX"/>
          </a:p>
        </p:txBody>
      </p:sp>
    </p:spTree>
    <p:extLst>
      <p:ext uri="{BB962C8B-B14F-4D97-AF65-F5344CB8AC3E}">
        <p14:creationId xmlns:p14="http://schemas.microsoft.com/office/powerpoint/2010/main" val="695041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6</a:t>
            </a:fld>
            <a:endParaRPr lang="es-MX"/>
          </a:p>
        </p:txBody>
      </p:sp>
    </p:spTree>
    <p:extLst>
      <p:ext uri="{BB962C8B-B14F-4D97-AF65-F5344CB8AC3E}">
        <p14:creationId xmlns:p14="http://schemas.microsoft.com/office/powerpoint/2010/main" val="2569039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7</a:t>
            </a:fld>
            <a:endParaRPr lang="es-MX"/>
          </a:p>
        </p:txBody>
      </p:sp>
    </p:spTree>
    <p:extLst>
      <p:ext uri="{BB962C8B-B14F-4D97-AF65-F5344CB8AC3E}">
        <p14:creationId xmlns:p14="http://schemas.microsoft.com/office/powerpoint/2010/main" val="2204289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17</a:t>
            </a:fld>
            <a:endParaRPr lang="es-MX"/>
          </a:p>
        </p:txBody>
      </p:sp>
    </p:spTree>
    <p:extLst>
      <p:ext uri="{BB962C8B-B14F-4D97-AF65-F5344CB8AC3E}">
        <p14:creationId xmlns:p14="http://schemas.microsoft.com/office/powerpoint/2010/main" val="950634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latin typeface="Arial" panose="020B0604020202020204" pitchFamily="34" charset="0"/>
              <a:ea typeface="Calibri" panose="020F0502020204030204" pitchFamily="34" charset="0"/>
            </a:endParaRPr>
          </a:p>
          <a:p>
            <a:endParaRPr lang="es-MX"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22</a:t>
            </a:fld>
            <a:endParaRPr lang="es-MX"/>
          </a:p>
        </p:txBody>
      </p:sp>
    </p:spTree>
    <p:extLst>
      <p:ext uri="{BB962C8B-B14F-4D97-AF65-F5344CB8AC3E}">
        <p14:creationId xmlns:p14="http://schemas.microsoft.com/office/powerpoint/2010/main" val="64705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2800" dirty="0"/>
          </a:p>
        </p:txBody>
      </p:sp>
      <p:sp>
        <p:nvSpPr>
          <p:cNvPr id="4" name="Marcador de número de diapositiva 3"/>
          <p:cNvSpPr>
            <a:spLocks noGrp="1"/>
          </p:cNvSpPr>
          <p:nvPr>
            <p:ph type="sldNum" sz="quarter" idx="5"/>
          </p:nvPr>
        </p:nvSpPr>
        <p:spPr/>
        <p:txBody>
          <a:bodyPr/>
          <a:lstStyle/>
          <a:p>
            <a:fld id="{945B9C46-BC34-4676-A1F1-6F487C0AA385}" type="slidenum">
              <a:rPr lang="es-MX" smtClean="0"/>
              <a:t>23</a:t>
            </a:fld>
            <a:endParaRPr lang="es-MX"/>
          </a:p>
        </p:txBody>
      </p:sp>
    </p:spTree>
    <p:extLst>
      <p:ext uri="{BB962C8B-B14F-4D97-AF65-F5344CB8AC3E}">
        <p14:creationId xmlns:p14="http://schemas.microsoft.com/office/powerpoint/2010/main" val="2921631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1309D5-F77B-49AA-BB7A-4383E1DA8B8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00FAFB32-9631-4558-8B67-5BBEE51172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441DC52-5670-417A-BDF9-1A13F46A9CE1}"/>
              </a:ext>
            </a:extLst>
          </p:cNvPr>
          <p:cNvSpPr>
            <a:spLocks noGrp="1"/>
          </p:cNvSpPr>
          <p:nvPr>
            <p:ph type="dt" sz="half" idx="10"/>
          </p:nvPr>
        </p:nvSpPr>
        <p:spPr/>
        <p:txBody>
          <a:bodyPr/>
          <a:lstStyle/>
          <a:p>
            <a:fld id="{CB467370-3198-45E9-BB39-12B29F26A11E}" type="datetimeFigureOut">
              <a:rPr lang="es-MX" smtClean="0"/>
              <a:t>13/10/2021</a:t>
            </a:fld>
            <a:endParaRPr lang="es-MX"/>
          </a:p>
        </p:txBody>
      </p:sp>
      <p:sp>
        <p:nvSpPr>
          <p:cNvPr id="5" name="Marcador de pie de página 4">
            <a:extLst>
              <a:ext uri="{FF2B5EF4-FFF2-40B4-BE49-F238E27FC236}">
                <a16:creationId xmlns:a16="http://schemas.microsoft.com/office/drawing/2014/main" id="{DDA83A85-4D7B-47B4-9837-5FE711FAD54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CC7604-B1F6-487F-A009-048894DF3E0A}"/>
              </a:ext>
            </a:extLst>
          </p:cNvPr>
          <p:cNvSpPr>
            <a:spLocks noGrp="1"/>
          </p:cNvSpPr>
          <p:nvPr>
            <p:ph type="sldNum" sz="quarter" idx="12"/>
          </p:nvPr>
        </p:nvSpPr>
        <p:spPr/>
        <p:txBody>
          <a:bodyPr/>
          <a:lstStyle/>
          <a:p>
            <a:fld id="{8B7543FD-DBAA-4766-9F9C-5404A8E6DB6D}" type="slidenum">
              <a:rPr lang="es-MX" smtClean="0"/>
              <a:t>‹Nº›</a:t>
            </a:fld>
            <a:endParaRPr lang="es-MX"/>
          </a:p>
        </p:txBody>
      </p:sp>
    </p:spTree>
    <p:extLst>
      <p:ext uri="{BB962C8B-B14F-4D97-AF65-F5344CB8AC3E}">
        <p14:creationId xmlns:p14="http://schemas.microsoft.com/office/powerpoint/2010/main" val="3745325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B0B7B9-3757-44A3-BE27-82317887561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25D21E9-EB76-4A28-942E-E1DD1665D80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AF52E1E-7412-49F4-A1DC-0DFE91A3B2BD}"/>
              </a:ext>
            </a:extLst>
          </p:cNvPr>
          <p:cNvSpPr>
            <a:spLocks noGrp="1"/>
          </p:cNvSpPr>
          <p:nvPr>
            <p:ph type="dt" sz="half" idx="10"/>
          </p:nvPr>
        </p:nvSpPr>
        <p:spPr/>
        <p:txBody>
          <a:bodyPr/>
          <a:lstStyle/>
          <a:p>
            <a:fld id="{CB467370-3198-45E9-BB39-12B29F26A11E}" type="datetimeFigureOut">
              <a:rPr lang="es-MX" smtClean="0"/>
              <a:t>13/10/2021</a:t>
            </a:fld>
            <a:endParaRPr lang="es-MX"/>
          </a:p>
        </p:txBody>
      </p:sp>
      <p:sp>
        <p:nvSpPr>
          <p:cNvPr id="5" name="Marcador de pie de página 4">
            <a:extLst>
              <a:ext uri="{FF2B5EF4-FFF2-40B4-BE49-F238E27FC236}">
                <a16:creationId xmlns:a16="http://schemas.microsoft.com/office/drawing/2014/main" id="{E2FD61B5-A721-4205-83B1-2B9D4FC134F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A82723-8FE4-4AA6-AAB7-D28F3081489D}"/>
              </a:ext>
            </a:extLst>
          </p:cNvPr>
          <p:cNvSpPr>
            <a:spLocks noGrp="1"/>
          </p:cNvSpPr>
          <p:nvPr>
            <p:ph type="sldNum" sz="quarter" idx="12"/>
          </p:nvPr>
        </p:nvSpPr>
        <p:spPr/>
        <p:txBody>
          <a:bodyPr/>
          <a:lstStyle/>
          <a:p>
            <a:fld id="{8B7543FD-DBAA-4766-9F9C-5404A8E6DB6D}" type="slidenum">
              <a:rPr lang="es-MX" smtClean="0"/>
              <a:t>‹Nº›</a:t>
            </a:fld>
            <a:endParaRPr lang="es-MX"/>
          </a:p>
        </p:txBody>
      </p:sp>
    </p:spTree>
    <p:extLst>
      <p:ext uri="{BB962C8B-B14F-4D97-AF65-F5344CB8AC3E}">
        <p14:creationId xmlns:p14="http://schemas.microsoft.com/office/powerpoint/2010/main" val="1207071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98791B9-FC6E-4E0B-A238-2590E9EDA9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605F423-2A04-4AC3-8554-36062B091D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BEB139E-035D-4A69-926A-94CD200E4D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67370-3198-45E9-BB39-12B29F26A11E}" type="datetimeFigureOut">
              <a:rPr lang="es-MX" smtClean="0"/>
              <a:t>13/10/2021</a:t>
            </a:fld>
            <a:endParaRPr lang="es-MX"/>
          </a:p>
        </p:txBody>
      </p:sp>
      <p:sp>
        <p:nvSpPr>
          <p:cNvPr id="5" name="Marcador de pie de página 4">
            <a:extLst>
              <a:ext uri="{FF2B5EF4-FFF2-40B4-BE49-F238E27FC236}">
                <a16:creationId xmlns:a16="http://schemas.microsoft.com/office/drawing/2014/main" id="{113E9B5C-9701-4CA1-9022-FA8186287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6C360AD1-116B-4590-B021-19C973EC7A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543FD-DBAA-4766-9F9C-5404A8E6DB6D}" type="slidenum">
              <a:rPr lang="es-MX" smtClean="0"/>
              <a:t>‹Nº›</a:t>
            </a:fld>
            <a:endParaRPr lang="es-MX"/>
          </a:p>
        </p:txBody>
      </p:sp>
    </p:spTree>
    <p:extLst>
      <p:ext uri="{BB962C8B-B14F-4D97-AF65-F5344CB8AC3E}">
        <p14:creationId xmlns:p14="http://schemas.microsoft.com/office/powerpoint/2010/main" val="1863708952"/>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378BE-39F8-47E7-97AD-90F2E040B378}"/>
              </a:ext>
            </a:extLst>
          </p:cNvPr>
          <p:cNvSpPr>
            <a:spLocks noGrp="1"/>
          </p:cNvSpPr>
          <p:nvPr>
            <p:ph type="ctrTitle"/>
          </p:nvPr>
        </p:nvSpPr>
        <p:spPr>
          <a:xfrm>
            <a:off x="1524000" y="1122363"/>
            <a:ext cx="8705850" cy="3485732"/>
          </a:xfrm>
        </p:spPr>
        <p:txBody>
          <a:bodyPr>
            <a:normAutofit/>
          </a:bodyPr>
          <a:lstStyle/>
          <a:p>
            <a:br>
              <a:rPr lang="es-MX" sz="3200" dirty="0">
                <a:effectLst/>
                <a:latin typeface="Arial" panose="020B0604020202020204" pitchFamily="34" charset="0"/>
                <a:ea typeface="Calibri" panose="020F0502020204030204" pitchFamily="34" charset="0"/>
                <a:cs typeface="Times New Roman" panose="02020603050405020304" pitchFamily="18" charset="0"/>
              </a:rPr>
            </a:br>
            <a:br>
              <a:rPr lang="es-MX" sz="3200" dirty="0">
                <a:effectLst/>
                <a:latin typeface="Arial" panose="020B0604020202020204" pitchFamily="34" charset="0"/>
                <a:ea typeface="Calibri" panose="020F0502020204030204" pitchFamily="34" charset="0"/>
                <a:cs typeface="Times New Roman" panose="02020603050405020304" pitchFamily="18" charset="0"/>
              </a:rPr>
            </a:br>
            <a:r>
              <a:rPr lang="es-MX" sz="3200" b="1" dirty="0">
                <a:latin typeface="Arial" panose="020B0604020202020204" pitchFamily="34" charset="0"/>
                <a:cs typeface="Times New Roman" panose="02020603050405020304" pitchFamily="18" charset="0"/>
              </a:rPr>
              <a:t>Adolescentes mexicanos</a:t>
            </a:r>
            <a:r>
              <a:rPr lang="es-MX" sz="3200" b="1">
                <a:latin typeface="Arial" panose="020B0604020202020204" pitchFamily="34" charset="0"/>
                <a:cs typeface="Times New Roman" panose="02020603050405020304" pitchFamily="18" charset="0"/>
              </a:rPr>
              <a:t>: </a:t>
            </a:r>
            <a:br>
              <a:rPr lang="es-MX" sz="3200" b="1">
                <a:latin typeface="Arial" panose="020B0604020202020204" pitchFamily="34" charset="0"/>
                <a:cs typeface="Times New Roman" panose="02020603050405020304" pitchFamily="18" charset="0"/>
              </a:rPr>
            </a:br>
            <a:r>
              <a:rPr lang="es-MX" sz="3200" b="1">
                <a:latin typeface="Arial" panose="020B0604020202020204" pitchFamily="34" charset="0"/>
                <a:cs typeface="Times New Roman" panose="02020603050405020304" pitchFamily="18" charset="0"/>
              </a:rPr>
              <a:t>violencia </a:t>
            </a:r>
            <a:r>
              <a:rPr lang="es-MX" sz="3200" b="1" dirty="0">
                <a:latin typeface="Arial" panose="020B0604020202020204" pitchFamily="34" charset="0"/>
                <a:cs typeface="Times New Roman" panose="02020603050405020304" pitchFamily="18" charset="0"/>
              </a:rPr>
              <a:t>en relaciones de pareja</a:t>
            </a:r>
            <a:br>
              <a:rPr lang="es-MX" sz="3200" dirty="0">
                <a:effectLst/>
                <a:latin typeface="Calibri" panose="020F0502020204030204" pitchFamily="34" charset="0"/>
                <a:ea typeface="Calibri" panose="020F0502020204030204" pitchFamily="34" charset="0"/>
                <a:cs typeface="Times New Roman" panose="02020603050405020304" pitchFamily="18" charset="0"/>
              </a:rPr>
            </a:br>
            <a:br>
              <a:rPr lang="es-MX" sz="3200" dirty="0">
                <a:effectLst/>
                <a:latin typeface="Calibri" panose="020F0502020204030204" pitchFamily="34" charset="0"/>
                <a:ea typeface="Calibri" panose="020F0502020204030204" pitchFamily="34" charset="0"/>
                <a:cs typeface="Times New Roman" panose="02020603050405020304" pitchFamily="18" charset="0"/>
              </a:rPr>
            </a:br>
            <a:br>
              <a:rPr lang="es-MX" sz="3200" dirty="0">
                <a:effectLst/>
                <a:latin typeface="Calibri" panose="020F0502020204030204" pitchFamily="34" charset="0"/>
                <a:ea typeface="Calibri" panose="020F0502020204030204" pitchFamily="34" charset="0"/>
                <a:cs typeface="Times New Roman" panose="02020603050405020304" pitchFamily="18" charset="0"/>
              </a:rPr>
            </a:br>
            <a:endParaRPr lang="es-MX" sz="3200" dirty="0"/>
          </a:p>
        </p:txBody>
      </p:sp>
      <p:sp>
        <p:nvSpPr>
          <p:cNvPr id="3" name="Subtítulo 2">
            <a:extLst>
              <a:ext uri="{FF2B5EF4-FFF2-40B4-BE49-F238E27FC236}">
                <a16:creationId xmlns:a16="http://schemas.microsoft.com/office/drawing/2014/main" id="{02C9AB4D-75E1-4E77-A7CA-A7D01EB8812D}"/>
              </a:ext>
            </a:extLst>
          </p:cNvPr>
          <p:cNvSpPr>
            <a:spLocks noGrp="1"/>
          </p:cNvSpPr>
          <p:nvPr>
            <p:ph type="subTitle" idx="1"/>
          </p:nvPr>
        </p:nvSpPr>
        <p:spPr>
          <a:xfrm>
            <a:off x="2121187" y="4914901"/>
            <a:ext cx="9144000" cy="1452372"/>
          </a:xfrm>
        </p:spPr>
        <p:txBody>
          <a:bodyPr>
            <a:normAutofit/>
          </a:bodyPr>
          <a:lstStyle/>
          <a:p>
            <a:pPr algn="just">
              <a:lnSpc>
                <a:spcPct val="115000"/>
              </a:lnSpc>
              <a:spcAft>
                <a:spcPts val="1000"/>
              </a:spcAft>
            </a:pPr>
            <a:r>
              <a:rPr lang="es-MX" sz="2000" b="1" dirty="0">
                <a:effectLst/>
                <a:latin typeface="Arial" panose="020B0604020202020204" pitchFamily="34" charset="0"/>
                <a:ea typeface="Calibri" panose="020F0502020204030204" pitchFamily="34" charset="0"/>
                <a:cs typeface="Times New Roman" panose="02020603050405020304" pitchFamily="18" charset="0"/>
              </a:rPr>
              <a:t>Ortega-Ceballos Paola </a:t>
            </a:r>
            <a:r>
              <a:rPr lang="es-MX" sz="2000" b="1" dirty="0" err="1">
                <a:effectLst/>
                <a:latin typeface="Arial" panose="020B0604020202020204" pitchFamily="34" charset="0"/>
                <a:ea typeface="Calibri" panose="020F0502020204030204" pitchFamily="34" charset="0"/>
                <a:cs typeface="Times New Roman" panose="02020603050405020304" pitchFamily="18" charset="0"/>
              </a:rPr>
              <a:t>Adanari</a:t>
            </a:r>
            <a:r>
              <a:rPr lang="es-MX" sz="2000" b="1" dirty="0">
                <a:effectLst/>
                <a:latin typeface="Arial" panose="020B0604020202020204" pitchFamily="34" charset="0"/>
                <a:ea typeface="Calibri" panose="020F0502020204030204" pitchFamily="34" charset="0"/>
                <a:cs typeface="Times New Roman" panose="02020603050405020304" pitchFamily="18" charset="0"/>
              </a:rPr>
              <a:t>, Dra.</a:t>
            </a:r>
            <a:r>
              <a:rPr lang="es-MX" sz="2000" baseline="30000" dirty="0">
                <a:effectLst/>
                <a:latin typeface="Arial" panose="020B0604020202020204" pitchFamily="34" charset="0"/>
                <a:ea typeface="Calibri" panose="020F0502020204030204" pitchFamily="34" charset="0"/>
                <a:cs typeface="Times New Roman" panose="02020603050405020304" pitchFamily="18" charset="0"/>
              </a:rPr>
              <a:t>1</a:t>
            </a:r>
            <a:r>
              <a:rPr lang="es-MX" sz="2000" dirty="0">
                <a:effectLst/>
                <a:latin typeface="Arial" panose="020B0604020202020204" pitchFamily="34" charset="0"/>
                <a:ea typeface="Calibri" panose="020F0502020204030204" pitchFamily="34" charset="0"/>
                <a:cs typeface="Times New Roman" panose="02020603050405020304" pitchFamily="18" charset="0"/>
              </a:rPr>
              <a:t>; Fernández-Sánchez Abigail, Dra</a:t>
            </a:r>
            <a:r>
              <a:rPr lang="es-MX" sz="2000" baseline="30000" dirty="0">
                <a:effectLst/>
                <a:latin typeface="Arial" panose="020B0604020202020204" pitchFamily="34" charset="0"/>
                <a:ea typeface="Calibri" panose="020F0502020204030204" pitchFamily="34" charset="0"/>
                <a:cs typeface="Times New Roman" panose="02020603050405020304" pitchFamily="18" charset="0"/>
              </a:rPr>
              <a:t>1</a:t>
            </a:r>
            <a:r>
              <a:rPr lang="es-MX" sz="2000" dirty="0">
                <a:effectLst/>
                <a:latin typeface="Arial" panose="020B0604020202020204" pitchFamily="34" charset="0"/>
                <a:ea typeface="Calibri" panose="020F0502020204030204" pitchFamily="34" charset="0"/>
                <a:cs typeface="Times New Roman" panose="02020603050405020304" pitchFamily="18" charset="0"/>
              </a:rPr>
              <a:t>, Macías Carrillo Claudia M. en C.</a:t>
            </a:r>
            <a:r>
              <a:rPr lang="es-MX" sz="2000" baseline="30000" dirty="0">
                <a:effectLst/>
                <a:latin typeface="Arial" panose="020B0604020202020204" pitchFamily="34" charset="0"/>
                <a:ea typeface="Calibri" panose="020F0502020204030204" pitchFamily="34" charset="0"/>
                <a:cs typeface="Times New Roman" panose="02020603050405020304" pitchFamily="18" charset="0"/>
              </a:rPr>
              <a:t>1</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2000" i="1" dirty="0">
                <a:effectLst/>
                <a:latin typeface="Arial" panose="020B0604020202020204" pitchFamily="34" charset="0"/>
                <a:ea typeface="Calibri" panose="020F0502020204030204" pitchFamily="34" charset="0"/>
                <a:cs typeface="Times New Roman" panose="02020603050405020304" pitchFamily="18" charset="0"/>
              </a:rPr>
              <a:t>1. Facultad de Enfermería. Universidad Autónoma del Estado de Morelos</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ángulo 10">
            <a:extLst>
              <a:ext uri="{FF2B5EF4-FFF2-40B4-BE49-F238E27FC236}">
                <a16:creationId xmlns:a16="http://schemas.microsoft.com/office/drawing/2014/main" id="{05FC7094-68BD-4B3E-AE76-9E87E3272C7A}"/>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p>
        </p:txBody>
      </p:sp>
      <p:pic>
        <p:nvPicPr>
          <p:cNvPr id="13" name="Picture 2" descr="LICENCIATURA EN ENFERMERÍA 2018">
            <a:extLst>
              <a:ext uri="{FF2B5EF4-FFF2-40B4-BE49-F238E27FC236}">
                <a16:creationId xmlns:a16="http://schemas.microsoft.com/office/drawing/2014/main" id="{CAE2A39E-EC88-413B-9D72-9B574F552D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3630" y="348810"/>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Escudo de la UAEM: historia y significado">
            <a:extLst>
              <a:ext uri="{FF2B5EF4-FFF2-40B4-BE49-F238E27FC236}">
                <a16:creationId xmlns:a16="http://schemas.microsoft.com/office/drawing/2014/main" id="{29912403-D050-4628-B3E9-F7D86822AE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05" y="34520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02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507B6A38-9BFA-416A-9B3A-4913679D9367}"/>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0" name="Picture 2" descr="LICENCIATURA EN ENFERMERÍA 2018">
            <a:extLst>
              <a:ext uri="{FF2B5EF4-FFF2-40B4-BE49-F238E27FC236}">
                <a16:creationId xmlns:a16="http://schemas.microsoft.com/office/drawing/2014/main" id="{AF9E6C9B-D4C3-4D5A-8BC1-39BD746A39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Escudo de la UAEM: historia y significado">
            <a:extLst>
              <a:ext uri="{FF2B5EF4-FFF2-40B4-BE49-F238E27FC236}">
                <a16:creationId xmlns:a16="http://schemas.microsoft.com/office/drawing/2014/main" id="{0FB4B623-E0F2-49C5-821E-D43F11556F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a:extLst>
              <a:ext uri="{FF2B5EF4-FFF2-40B4-BE49-F238E27FC236}">
                <a16:creationId xmlns:a16="http://schemas.microsoft.com/office/drawing/2014/main" id="{36218FFE-0311-4634-9FED-DFE7C83335F9}"/>
              </a:ext>
            </a:extLst>
          </p:cNvPr>
          <p:cNvSpPr txBox="1"/>
          <p:nvPr/>
        </p:nvSpPr>
        <p:spPr>
          <a:xfrm>
            <a:off x="125730" y="1170286"/>
            <a:ext cx="11978640" cy="369332"/>
          </a:xfrm>
          <a:prstGeom prst="rect">
            <a:avLst/>
          </a:prstGeom>
          <a:noFill/>
        </p:spPr>
        <p:txBody>
          <a:bodyPr wrap="square">
            <a:spAutoFit/>
          </a:bodyPr>
          <a:lstStyle/>
          <a:p>
            <a:pPr algn="ctr"/>
            <a:r>
              <a:rPr lang="es-MX" altLang="es-MX" b="1" dirty="0" bmk="_Toc61471911">
                <a:latin typeface="Arial" panose="020B0604020202020204" pitchFamily="34" charset="0"/>
                <a:ea typeface="Calibri" panose="020F0502020204030204" pitchFamily="34" charset="0"/>
                <a:cs typeface="Arial" panose="020B0604020202020204" pitchFamily="34" charset="0"/>
              </a:rPr>
              <a:t>Distribución de edad </a:t>
            </a:r>
            <a:r>
              <a:rPr kumimoji="0" lang="es-MX" altLang="es-MX"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en adolescentes con</a:t>
            </a:r>
            <a:r>
              <a:rPr kumimoji="0" lang="es-MX" altLang="es-MX"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 v</a:t>
            </a:r>
            <a:r>
              <a:rPr lang="es-MX" sz="1800" b="1" dirty="0">
                <a:effectLst/>
                <a:latin typeface="Arial" panose="020B0604020202020204" pitchFamily="34" charset="0"/>
                <a:ea typeface="Calibri" panose="020F0502020204030204" pitchFamily="34" charset="0"/>
                <a:cs typeface="Times New Roman" panose="02020603050405020304" pitchFamily="18" charset="0"/>
              </a:rPr>
              <a:t>iolencia en relaciones de pareja</a:t>
            </a:r>
            <a:r>
              <a:rPr lang="es-MX" altLang="es-MX" b="1" dirty="0" bmk="_Toc61471911">
                <a:latin typeface="Arial" panose="020B0604020202020204" pitchFamily="34" charset="0"/>
                <a:cs typeface="Arial" panose="020B0604020202020204" pitchFamily="34" charset="0"/>
              </a:rPr>
              <a:t>. ENCODAT 2016-2017.</a:t>
            </a:r>
            <a:endParaRPr lang="es-MX" b="1" dirty="0" bmk="_Toc61471911">
              <a:latin typeface="Arial" panose="020B0604020202020204" pitchFamily="34" charset="0"/>
              <a:cs typeface="Arial" panose="020B0604020202020204" pitchFamily="34" charset="0"/>
            </a:endParaRPr>
          </a:p>
        </p:txBody>
      </p:sp>
      <p:sp>
        <p:nvSpPr>
          <p:cNvPr id="13" name="CuadroTexto 12">
            <a:extLst>
              <a:ext uri="{FF2B5EF4-FFF2-40B4-BE49-F238E27FC236}">
                <a16:creationId xmlns:a16="http://schemas.microsoft.com/office/drawing/2014/main" id="{38F783C0-1129-44B2-8204-FE262B01AEB1}"/>
              </a:ext>
            </a:extLst>
          </p:cNvPr>
          <p:cNvSpPr txBox="1"/>
          <p:nvPr/>
        </p:nvSpPr>
        <p:spPr>
          <a:xfrm>
            <a:off x="3045542" y="1715494"/>
            <a:ext cx="6100916" cy="5078313"/>
          </a:xfrm>
          <a:prstGeom prst="rect">
            <a:avLst/>
          </a:prstGeom>
          <a:noFill/>
        </p:spPr>
        <p:txBody>
          <a:bodyPr wrap="square">
            <a:spAutoFit/>
          </a:bodyPr>
          <a:lstStyle/>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svy:tab</a:t>
            </a:r>
            <a:r>
              <a:rPr lang="es-MX" sz="1200" dirty="0">
                <a:latin typeface="Courier New" panose="02070309020205020404" pitchFamily="49" charset="0"/>
                <a:cs typeface="Courier New" panose="02070309020205020404" pitchFamily="49" charset="0"/>
              </a:rPr>
              <a:t> edad </a:t>
            </a:r>
            <a:r>
              <a:rPr lang="es-MX" sz="1200" dirty="0" err="1">
                <a:latin typeface="Courier New" panose="02070309020205020404" pitchFamily="49" charset="0"/>
                <a:cs typeface="Courier New" panose="02070309020205020404" pitchFamily="49" charset="0"/>
              </a:rPr>
              <a:t>if</a:t>
            </a:r>
            <a:r>
              <a:rPr lang="es-MX" sz="1200" dirty="0">
                <a:latin typeface="Courier New" panose="02070309020205020404" pitchFamily="49" charset="0"/>
                <a:cs typeface="Courier New" panose="02070309020205020404" pitchFamily="49" charset="0"/>
              </a:rPr>
              <a:t>  violepareja1!=. &amp; adolescentes==1 </a:t>
            </a:r>
          </a:p>
          <a:p>
            <a:r>
              <a:rPr lang="es-MX" sz="1200" dirty="0">
                <a:latin typeface="Courier New" panose="02070309020205020404" pitchFamily="49" charset="0"/>
                <a:cs typeface="Courier New" panose="02070309020205020404" pitchFamily="49" charset="0"/>
              </a:rPr>
              <a:t>(running </a:t>
            </a:r>
            <a:r>
              <a:rPr lang="es-MX" sz="1200" dirty="0" err="1">
                <a:latin typeface="Courier New" panose="02070309020205020404" pitchFamily="49" charset="0"/>
                <a:cs typeface="Courier New" panose="02070309020205020404" pitchFamily="49" charset="0"/>
              </a:rPr>
              <a:t>tabulate</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estimation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sample</a:t>
            </a:r>
            <a:r>
              <a:rPr lang="es-MX" sz="1200" dirty="0">
                <a:latin typeface="Courier New" panose="02070309020205020404" pitchFamily="49" charset="0"/>
                <a:cs typeface="Courier New" panose="02070309020205020404" pitchFamily="49" charset="0"/>
              </a:rPr>
              <a:t>)</a:t>
            </a:r>
          </a:p>
          <a:p>
            <a:endParaRPr lang="es-MX" sz="1200" dirty="0">
              <a:latin typeface="Courier New" panose="02070309020205020404" pitchFamily="49" charset="0"/>
              <a:cs typeface="Courier New" panose="02070309020205020404" pitchFamily="49" charset="0"/>
            </a:endParaRP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strata</a:t>
            </a:r>
            <a:r>
              <a:rPr lang="es-MX" sz="1200" dirty="0">
                <a:latin typeface="Courier New" panose="02070309020205020404" pitchFamily="49" charset="0"/>
                <a:cs typeface="Courier New" panose="02070309020205020404" pitchFamily="49" charset="0"/>
              </a:rPr>
              <a:t> =   187                           </a:t>
            </a:r>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obs</a:t>
            </a:r>
            <a:r>
              <a:rPr lang="es-MX" sz="1200" dirty="0">
                <a:latin typeface="Courier New" panose="02070309020205020404" pitchFamily="49" charset="0"/>
                <a:cs typeface="Courier New" panose="02070309020205020404" pitchFamily="49" charset="0"/>
              </a:rPr>
              <a:t>   =     3,682</a:t>
            </a: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PSUs</a:t>
            </a:r>
            <a:r>
              <a:rPr lang="es-MX" sz="1200" dirty="0">
                <a:latin typeface="Courier New" panose="02070309020205020404" pitchFamily="49" charset="0"/>
                <a:cs typeface="Courier New" panose="02070309020205020404" pitchFamily="49" charset="0"/>
              </a:rPr>
              <a:t>   = 1,539                           </a:t>
            </a:r>
            <a:r>
              <a:rPr lang="es-MX" sz="1200" dirty="0" err="1">
                <a:latin typeface="Courier New" panose="02070309020205020404" pitchFamily="49" charset="0"/>
                <a:cs typeface="Courier New" panose="02070309020205020404" pitchFamily="49" charset="0"/>
              </a:rPr>
              <a:t>Population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size</a:t>
            </a:r>
            <a:r>
              <a:rPr lang="es-MX" sz="1200" dirty="0">
                <a:latin typeface="Courier New" panose="02070309020205020404" pitchFamily="49" charset="0"/>
                <a:cs typeface="Courier New" panose="02070309020205020404" pitchFamily="49" charset="0"/>
              </a:rPr>
              <a:t> = 5,466,346</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Design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df</a:t>
            </a:r>
            <a:r>
              <a:rPr lang="es-MX" sz="1200" dirty="0">
                <a:latin typeface="Courier New" panose="02070309020205020404" pitchFamily="49" charset="0"/>
                <a:cs typeface="Courier New" panose="02070309020205020404" pitchFamily="49" charset="0"/>
              </a:rPr>
              <a:t>       =     1,352</a:t>
            </a:r>
          </a:p>
          <a:p>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edad      |</a:t>
            </a:r>
          </a:p>
          <a:p>
            <a:r>
              <a:rPr lang="es-MX" sz="1200" dirty="0">
                <a:latin typeface="Courier New" panose="02070309020205020404" pitchFamily="49" charset="0"/>
                <a:cs typeface="Courier New" panose="02070309020205020404" pitchFamily="49" charset="0"/>
              </a:rPr>
              <a:t>hogar     | </a:t>
            </a:r>
            <a:r>
              <a:rPr lang="es-MX" sz="1200" dirty="0" err="1">
                <a:latin typeface="Courier New" panose="02070309020205020404" pitchFamily="49" charset="0"/>
                <a:cs typeface="Courier New" panose="02070309020205020404" pitchFamily="49" charset="0"/>
              </a:rPr>
              <a:t>proportion</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       12 |      .0234</a:t>
            </a:r>
          </a:p>
          <a:p>
            <a:r>
              <a:rPr lang="es-MX" sz="1200" dirty="0">
                <a:latin typeface="Courier New" panose="02070309020205020404" pitchFamily="49" charset="0"/>
                <a:cs typeface="Courier New" panose="02070309020205020404" pitchFamily="49" charset="0"/>
              </a:rPr>
              <a:t>       13 |      .0465</a:t>
            </a:r>
          </a:p>
          <a:p>
            <a:r>
              <a:rPr lang="es-MX" sz="1200" dirty="0">
                <a:latin typeface="Courier New" panose="02070309020205020404" pitchFamily="49" charset="0"/>
                <a:cs typeface="Courier New" panose="02070309020205020404" pitchFamily="49" charset="0"/>
              </a:rPr>
              <a:t>       14 |      .0793</a:t>
            </a:r>
          </a:p>
          <a:p>
            <a:r>
              <a:rPr lang="es-MX" sz="1200" dirty="0">
                <a:latin typeface="Courier New" panose="02070309020205020404" pitchFamily="49" charset="0"/>
                <a:cs typeface="Courier New" panose="02070309020205020404" pitchFamily="49" charset="0"/>
              </a:rPr>
              <a:t>       15 |      .1079</a:t>
            </a:r>
          </a:p>
          <a:p>
            <a:r>
              <a:rPr lang="es-MX" sz="1200" dirty="0">
                <a:latin typeface="Courier New" panose="02070309020205020404" pitchFamily="49" charset="0"/>
                <a:cs typeface="Courier New" panose="02070309020205020404" pitchFamily="49" charset="0"/>
              </a:rPr>
              <a:t>       16 |      .1399</a:t>
            </a:r>
          </a:p>
          <a:p>
            <a:r>
              <a:rPr lang="es-MX" sz="1200" dirty="0">
                <a:latin typeface="Courier New" panose="02070309020205020404" pitchFamily="49" charset="0"/>
                <a:cs typeface="Courier New" panose="02070309020205020404" pitchFamily="49" charset="0"/>
              </a:rPr>
              <a:t>       17 |      .1536</a:t>
            </a:r>
          </a:p>
          <a:p>
            <a:r>
              <a:rPr lang="es-MX" sz="1200" dirty="0">
                <a:latin typeface="Courier New" panose="02070309020205020404" pitchFamily="49" charset="0"/>
                <a:cs typeface="Courier New" panose="02070309020205020404" pitchFamily="49" charset="0"/>
              </a:rPr>
              <a:t>       18 |      .2462</a:t>
            </a:r>
          </a:p>
          <a:p>
            <a:r>
              <a:rPr lang="es-MX" sz="1200" dirty="0">
                <a:latin typeface="Courier New" panose="02070309020205020404" pitchFamily="49" charset="0"/>
                <a:cs typeface="Courier New" panose="02070309020205020404" pitchFamily="49" charset="0"/>
              </a:rPr>
              <a:t>       19 |      .2033</a:t>
            </a:r>
          </a:p>
          <a:p>
            <a:r>
              <a:rPr lang="es-MX" sz="1200" dirty="0">
                <a:latin typeface="Courier New" panose="02070309020205020404" pitchFamily="49" charset="0"/>
                <a:cs typeface="Courier New" panose="02070309020205020404" pitchFamily="49" charset="0"/>
              </a:rPr>
              <a:t>          | </a:t>
            </a:r>
          </a:p>
          <a:p>
            <a:r>
              <a:rPr lang="es-MX" sz="1200" dirty="0">
                <a:latin typeface="Courier New" panose="02070309020205020404" pitchFamily="49" charset="0"/>
                <a:cs typeface="Courier New" panose="02070309020205020404" pitchFamily="49" charset="0"/>
              </a:rPr>
              <a:t>    Total |          1</a:t>
            </a: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Key: </a:t>
            </a:r>
            <a:r>
              <a:rPr lang="es-MX" sz="1200" dirty="0" err="1">
                <a:latin typeface="Courier New" panose="02070309020205020404" pitchFamily="49" charset="0"/>
                <a:cs typeface="Courier New" panose="02070309020205020404" pitchFamily="49" charset="0"/>
              </a:rPr>
              <a:t>proportion</a:t>
            </a:r>
            <a:r>
              <a:rPr lang="es-MX" sz="1200" dirty="0">
                <a:latin typeface="Courier New" panose="02070309020205020404" pitchFamily="49" charset="0"/>
                <a:cs typeface="Courier New" panose="02070309020205020404" pitchFamily="49" charset="0"/>
              </a:rPr>
              <a:t> = Cell </a:t>
            </a:r>
            <a:r>
              <a:rPr lang="es-MX" sz="1200" dirty="0" err="1">
                <a:latin typeface="Courier New" panose="02070309020205020404" pitchFamily="49" charset="0"/>
                <a:cs typeface="Courier New" panose="02070309020205020404" pitchFamily="49" charset="0"/>
              </a:rPr>
              <a:t>proportion</a:t>
            </a:r>
            <a:endParaRPr lang="es-MX" sz="1200" dirty="0">
              <a:latin typeface="Courier New" panose="02070309020205020404" pitchFamily="49" charset="0"/>
              <a:cs typeface="Courier New" panose="02070309020205020404" pitchFamily="49" charset="0"/>
            </a:endParaRPr>
          </a:p>
          <a:p>
            <a:endParaRPr lang="es-MX" sz="1200" dirty="0">
              <a:latin typeface="Courier New" panose="02070309020205020404" pitchFamily="49" charset="0"/>
              <a:cs typeface="Courier New" panose="02070309020205020404" pitchFamily="49" charset="0"/>
            </a:endParaRPr>
          </a:p>
        </p:txBody>
      </p:sp>
      <p:sp>
        <p:nvSpPr>
          <p:cNvPr id="14" name="Elipse 13">
            <a:extLst>
              <a:ext uri="{FF2B5EF4-FFF2-40B4-BE49-F238E27FC236}">
                <a16:creationId xmlns:a16="http://schemas.microsoft.com/office/drawing/2014/main" id="{71082573-3658-40D1-A5EB-0FB07B5894F5}"/>
              </a:ext>
            </a:extLst>
          </p:cNvPr>
          <p:cNvSpPr/>
          <p:nvPr/>
        </p:nvSpPr>
        <p:spPr>
          <a:xfrm>
            <a:off x="4454012" y="5382915"/>
            <a:ext cx="1002890" cy="265471"/>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187376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507B6A38-9BFA-416A-9B3A-4913679D9367}"/>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0" name="Picture 2" descr="LICENCIATURA EN ENFERMERÍA 2018">
            <a:extLst>
              <a:ext uri="{FF2B5EF4-FFF2-40B4-BE49-F238E27FC236}">
                <a16:creationId xmlns:a16="http://schemas.microsoft.com/office/drawing/2014/main" id="{AF9E6C9B-D4C3-4D5A-8BC1-39BD746A39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Escudo de la UAEM: historia y significado">
            <a:extLst>
              <a:ext uri="{FF2B5EF4-FFF2-40B4-BE49-F238E27FC236}">
                <a16:creationId xmlns:a16="http://schemas.microsoft.com/office/drawing/2014/main" id="{0FB4B623-E0F2-49C5-821E-D43F11556F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pic>
        <p:nvPicPr>
          <p:cNvPr id="18" name="Imagen 17">
            <a:extLst>
              <a:ext uri="{FF2B5EF4-FFF2-40B4-BE49-F238E27FC236}">
                <a16:creationId xmlns:a16="http://schemas.microsoft.com/office/drawing/2014/main" id="{10128364-3EA1-4281-B4C7-D39860701328}"/>
              </a:ext>
            </a:extLst>
          </p:cNvPr>
          <p:cNvPicPr>
            <a:picLocks noChangeAspect="1"/>
          </p:cNvPicPr>
          <p:nvPr/>
        </p:nvPicPr>
        <p:blipFill>
          <a:blip r:embed="rId4"/>
          <a:stretch>
            <a:fillRect/>
          </a:stretch>
        </p:blipFill>
        <p:spPr>
          <a:xfrm>
            <a:off x="2435450" y="2290304"/>
            <a:ext cx="6148111" cy="4461560"/>
          </a:xfrm>
          <a:prstGeom prst="rect">
            <a:avLst/>
          </a:prstGeom>
        </p:spPr>
      </p:pic>
      <p:sp>
        <p:nvSpPr>
          <p:cNvPr id="22" name="CuadroTexto 21">
            <a:extLst>
              <a:ext uri="{FF2B5EF4-FFF2-40B4-BE49-F238E27FC236}">
                <a16:creationId xmlns:a16="http://schemas.microsoft.com/office/drawing/2014/main" id="{2D41BF7D-58B8-4888-A491-CD06653232C8}"/>
              </a:ext>
            </a:extLst>
          </p:cNvPr>
          <p:cNvSpPr txBox="1"/>
          <p:nvPr/>
        </p:nvSpPr>
        <p:spPr>
          <a:xfrm>
            <a:off x="262401" y="1041089"/>
            <a:ext cx="11595301" cy="954107"/>
          </a:xfrm>
          <a:prstGeom prst="rect">
            <a:avLst/>
          </a:prstGeom>
          <a:noFill/>
        </p:spPr>
        <p:txBody>
          <a:bodyPr wrap="square">
            <a:spAutoFit/>
          </a:bodyPr>
          <a:lstStyle/>
          <a:p>
            <a:r>
              <a:rPr lang="es-MX" sz="1400" dirty="0" err="1">
                <a:latin typeface="Courier New" panose="02070309020205020404" pitchFamily="49" charset="0"/>
                <a:cs typeface="Courier New" panose="02070309020205020404" pitchFamily="49" charset="0"/>
              </a:rPr>
              <a:t>graph</a:t>
            </a:r>
            <a:r>
              <a:rPr lang="es-MX" sz="1400" dirty="0">
                <a:latin typeface="Courier New" panose="02070309020205020404" pitchFamily="49" charset="0"/>
                <a:cs typeface="Courier New" panose="02070309020205020404" pitchFamily="49" charset="0"/>
              </a:rPr>
              <a:t> bar (</a:t>
            </a:r>
            <a:r>
              <a:rPr lang="es-MX" sz="1400" dirty="0" err="1">
                <a:latin typeface="Courier New" panose="02070309020205020404" pitchFamily="49" charset="0"/>
                <a:cs typeface="Courier New" panose="02070309020205020404" pitchFamily="49" charset="0"/>
              </a:rPr>
              <a:t>percent</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pweight</a:t>
            </a:r>
            <a:r>
              <a:rPr lang="es-MX" sz="1400" dirty="0">
                <a:latin typeface="Courier New" panose="02070309020205020404" pitchFamily="49" charset="0"/>
                <a:cs typeface="Courier New" panose="02070309020205020404" pitchFamily="49" charset="0"/>
              </a:rPr>
              <a:t> = ponde_ss_2_original],  </a:t>
            </a:r>
            <a:r>
              <a:rPr lang="es-MX" sz="1400" dirty="0" err="1">
                <a:latin typeface="Courier New" panose="02070309020205020404" pitchFamily="49" charset="0"/>
                <a:cs typeface="Courier New" panose="02070309020205020404" pitchFamily="49" charset="0"/>
              </a:rPr>
              <a:t>over</a:t>
            </a:r>
            <a:r>
              <a:rPr lang="es-MX" sz="1400" dirty="0">
                <a:latin typeface="Courier New" panose="02070309020205020404" pitchFamily="49" charset="0"/>
                <a:cs typeface="Courier New" panose="02070309020205020404" pitchFamily="49" charset="0"/>
              </a:rPr>
              <a:t> (edad) </a:t>
            </a:r>
            <a:r>
              <a:rPr lang="es-MX" sz="1400" dirty="0" err="1">
                <a:latin typeface="Courier New" panose="02070309020205020404" pitchFamily="49" charset="0"/>
                <a:cs typeface="Courier New" panose="02070309020205020404" pitchFamily="49" charset="0"/>
              </a:rPr>
              <a:t>bargap</a:t>
            </a:r>
            <a:r>
              <a:rPr lang="es-MX" sz="1400" dirty="0">
                <a:latin typeface="Courier New" panose="02070309020205020404" pitchFamily="49" charset="0"/>
                <a:cs typeface="Courier New" panose="02070309020205020404" pitchFamily="49" charset="0"/>
              </a:rPr>
              <a:t>(-30)   </a:t>
            </a:r>
            <a:r>
              <a:rPr lang="es-MX" sz="1400" dirty="0" err="1">
                <a:latin typeface="Courier New" panose="02070309020205020404" pitchFamily="49" charset="0"/>
                <a:cs typeface="Courier New" panose="02070309020205020404" pitchFamily="49" charset="0"/>
              </a:rPr>
              <a:t>title</a:t>
            </a:r>
            <a:r>
              <a:rPr lang="es-MX" sz="1400" dirty="0">
                <a:latin typeface="Courier New" panose="02070309020205020404" pitchFamily="49" charset="0"/>
                <a:cs typeface="Courier New" panose="02070309020205020404" pitchFamily="49" charset="0"/>
              </a:rPr>
              <a:t>("Figura 2. Distribución de edad en adolescentes.") </a:t>
            </a:r>
            <a:r>
              <a:rPr lang="es-MX" sz="1400" dirty="0" err="1">
                <a:latin typeface="Courier New" panose="02070309020205020404" pitchFamily="49" charset="0"/>
                <a:cs typeface="Courier New" panose="02070309020205020404" pitchFamily="49" charset="0"/>
              </a:rPr>
              <a:t>subtitle</a:t>
            </a:r>
            <a:r>
              <a:rPr lang="es-MX" sz="1400" dirty="0">
                <a:latin typeface="Courier New" panose="02070309020205020404" pitchFamily="49" charset="0"/>
                <a:cs typeface="Courier New" panose="02070309020205020404" pitchFamily="49" charset="0"/>
              </a:rPr>
              <a:t>("Violencia en relaciones de pareja. ENCODAT 2016-2017.") note("</a:t>
            </a:r>
            <a:r>
              <a:rPr lang="es-MX" sz="1400" dirty="0" err="1">
                <a:latin typeface="Courier New" panose="02070309020205020404" pitchFamily="49" charset="0"/>
                <a:cs typeface="Courier New" panose="02070309020205020404" pitchFamily="49" charset="0"/>
              </a:rPr>
              <a:t>Source</a:t>
            </a:r>
            <a:r>
              <a:rPr lang="es-MX" sz="1400" dirty="0">
                <a:latin typeface="Courier New" panose="02070309020205020404" pitchFamily="49" charset="0"/>
                <a:cs typeface="Courier New" panose="02070309020205020404" pitchFamily="49" charset="0"/>
              </a:rPr>
              <a:t>: Encuesta de Consumo de Drogas, Alcohol y Tabaco.") </a:t>
            </a:r>
            <a:r>
              <a:rPr lang="es-MX" sz="1400" dirty="0" err="1">
                <a:latin typeface="Courier New" panose="02070309020205020404" pitchFamily="49" charset="0"/>
                <a:cs typeface="Courier New" panose="02070309020205020404" pitchFamily="49" charset="0"/>
              </a:rPr>
              <a:t>blabel</a:t>
            </a:r>
            <a:r>
              <a:rPr lang="es-MX" sz="1400" dirty="0">
                <a:latin typeface="Courier New" panose="02070309020205020404" pitchFamily="49" charset="0"/>
                <a:cs typeface="Courier New" panose="02070309020205020404" pitchFamily="49" charset="0"/>
              </a:rPr>
              <a:t>(bar, position(</a:t>
            </a:r>
            <a:r>
              <a:rPr lang="es-MX" sz="1400" dirty="0" err="1">
                <a:latin typeface="Courier New" panose="02070309020205020404" pitchFamily="49" charset="0"/>
                <a:cs typeface="Courier New" panose="02070309020205020404" pitchFamily="49" charset="0"/>
              </a:rPr>
              <a:t>inside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format</a:t>
            </a:r>
            <a:r>
              <a:rPr lang="es-MX" sz="1400" dirty="0">
                <a:latin typeface="Courier New" panose="02070309020205020404" pitchFamily="49" charset="0"/>
                <a:cs typeface="Courier New" panose="02070309020205020404" pitchFamily="49" charset="0"/>
              </a:rPr>
              <a:t>(%9.1f) color(</a:t>
            </a:r>
            <a:r>
              <a:rPr lang="es-MX" sz="1400" dirty="0" err="1">
                <a:latin typeface="Courier New" panose="02070309020205020404" pitchFamily="49" charset="0"/>
                <a:cs typeface="Courier New" panose="02070309020205020404" pitchFamily="49" charset="0"/>
              </a:rPr>
              <a:t>white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a:t>
            </a:r>
          </a:p>
        </p:txBody>
      </p:sp>
      <p:sp>
        <p:nvSpPr>
          <p:cNvPr id="15" name="Elipse 14">
            <a:extLst>
              <a:ext uri="{FF2B5EF4-FFF2-40B4-BE49-F238E27FC236}">
                <a16:creationId xmlns:a16="http://schemas.microsoft.com/office/drawing/2014/main" id="{B33ED1AE-0D52-4600-96A8-8742F7777B4C}"/>
              </a:ext>
            </a:extLst>
          </p:cNvPr>
          <p:cNvSpPr/>
          <p:nvPr/>
        </p:nvSpPr>
        <p:spPr>
          <a:xfrm>
            <a:off x="7024109" y="3136828"/>
            <a:ext cx="684381" cy="26407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409940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DC977C1C-3FE6-4745-B866-512A43FFDFA2}"/>
              </a:ext>
            </a:extLst>
          </p:cNvPr>
          <p:cNvSpPr txBox="1"/>
          <p:nvPr/>
        </p:nvSpPr>
        <p:spPr>
          <a:xfrm>
            <a:off x="802005" y="1022117"/>
            <a:ext cx="10587990" cy="369332"/>
          </a:xfrm>
          <a:prstGeom prst="rect">
            <a:avLst/>
          </a:prstGeom>
          <a:noFill/>
        </p:spPr>
        <p:txBody>
          <a:bodyPr wrap="square">
            <a:spAutoFit/>
          </a:bodyPr>
          <a:lstStyle/>
          <a:p>
            <a:pPr algn="ct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Escolaridad </a:t>
            </a:r>
            <a:r>
              <a:rPr lang="es-MX" altLang="es-MX" b="1" dirty="0" bmk="_Toc61471911">
                <a:latin typeface="Arial" panose="020B0604020202020204" pitchFamily="34" charset="0"/>
                <a:ea typeface="Calibri" panose="020F0502020204030204" pitchFamily="34" charset="0"/>
                <a:cs typeface="Arial" panose="020B0604020202020204" pitchFamily="34" charset="0"/>
              </a:rPr>
              <a:t>de</a:t>
            </a:r>
            <a:r>
              <a:rPr kumimoji="0" lang="es-MX" altLang="es-MX"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adolescentes con</a:t>
            </a:r>
            <a:r>
              <a:rPr kumimoji="0" lang="es-MX" altLang="es-MX"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 v</a:t>
            </a:r>
            <a:r>
              <a:rPr lang="es-MX" sz="1800" b="1" dirty="0">
                <a:effectLst/>
                <a:latin typeface="Arial" panose="020B0604020202020204" pitchFamily="34" charset="0"/>
                <a:ea typeface="Calibri" panose="020F0502020204030204" pitchFamily="34" charset="0"/>
                <a:cs typeface="Times New Roman" panose="02020603050405020304" pitchFamily="18" charset="0"/>
              </a:rPr>
              <a:t>iolencia en relaciones de pareja</a:t>
            </a:r>
            <a:r>
              <a:rPr lang="es-MX" altLang="es-MX" b="1" dirty="0" bmk="_Toc61471911">
                <a:latin typeface="Arial" panose="020B0604020202020204" pitchFamily="34" charset="0"/>
                <a:cs typeface="Arial" panose="020B0604020202020204" pitchFamily="34" charset="0"/>
              </a:rPr>
              <a:t>. ENCODAT 2016-2017.</a:t>
            </a:r>
            <a:endParaRPr lang="es-MX" dirty="0"/>
          </a:p>
        </p:txBody>
      </p:sp>
      <p:sp>
        <p:nvSpPr>
          <p:cNvPr id="10" name="Rectángulo 9">
            <a:extLst>
              <a:ext uri="{FF2B5EF4-FFF2-40B4-BE49-F238E27FC236}">
                <a16:creationId xmlns:a16="http://schemas.microsoft.com/office/drawing/2014/main" id="{C40DFCF1-77AD-4059-956D-DB77F245E78F}"/>
              </a:ext>
            </a:extLst>
          </p:cNvPr>
          <p:cNvSpPr/>
          <p:nvPr/>
        </p:nvSpPr>
        <p:spPr>
          <a:xfrm>
            <a:off x="0" y="59457"/>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1" name="Picture 2" descr="LICENCIATURA EN ENFERMERÍA 2018">
            <a:extLst>
              <a:ext uri="{FF2B5EF4-FFF2-40B4-BE49-F238E27FC236}">
                <a16:creationId xmlns:a16="http://schemas.microsoft.com/office/drawing/2014/main" id="{9A40B685-E54F-409D-B2CE-8A8648233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Escudo de la UAEM: historia y significado">
            <a:extLst>
              <a:ext uri="{FF2B5EF4-FFF2-40B4-BE49-F238E27FC236}">
                <a16:creationId xmlns:a16="http://schemas.microsoft.com/office/drawing/2014/main" id="{24BE0780-EAEF-421C-8DC0-628B6919D6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12778"/>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E4AEAC93-B49A-4968-81DC-309EB3C1271B}"/>
              </a:ext>
            </a:extLst>
          </p:cNvPr>
          <p:cNvSpPr txBox="1"/>
          <p:nvPr/>
        </p:nvSpPr>
        <p:spPr>
          <a:xfrm>
            <a:off x="1838632" y="1465835"/>
            <a:ext cx="9551363" cy="3970318"/>
          </a:xfrm>
          <a:prstGeom prst="rect">
            <a:avLst/>
          </a:prstGeom>
          <a:noFill/>
        </p:spPr>
        <p:txBody>
          <a:bodyPr wrap="square">
            <a:spAutoFit/>
          </a:bodyPr>
          <a:lstStyle/>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svy:tab</a:t>
            </a:r>
            <a:r>
              <a:rPr lang="es-MX" sz="1400" dirty="0">
                <a:latin typeface="Courier New" panose="02070309020205020404" pitchFamily="49" charset="0"/>
                <a:cs typeface="Courier New" panose="02070309020205020404" pitchFamily="49" charset="0"/>
              </a:rPr>
              <a:t> escolaridad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 </a:t>
            </a:r>
          </a:p>
          <a:p>
            <a:r>
              <a:rPr lang="es-MX" sz="1400" dirty="0">
                <a:latin typeface="Courier New" panose="02070309020205020404" pitchFamily="49" charset="0"/>
                <a:cs typeface="Courier New" panose="02070309020205020404" pitchFamily="49" charset="0"/>
              </a:rPr>
              <a:t>(running </a:t>
            </a:r>
            <a:r>
              <a:rPr lang="es-MX" sz="1400" dirty="0" err="1">
                <a:latin typeface="Courier New" panose="02070309020205020404" pitchFamily="49" charset="0"/>
                <a:cs typeface="Courier New" panose="02070309020205020404" pitchFamily="49" charset="0"/>
              </a:rPr>
              <a:t>tabulate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estimation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sample</a:t>
            </a:r>
            <a:r>
              <a:rPr lang="es-MX" sz="1400" dirty="0">
                <a:latin typeface="Courier New" panose="02070309020205020404" pitchFamily="49" charset="0"/>
                <a:cs typeface="Courier New" panose="02070309020205020404" pitchFamily="49" charset="0"/>
              </a:rPr>
              <a:t>)</a:t>
            </a:r>
          </a:p>
          <a:p>
            <a:endParaRPr lang="es-MX" sz="1400" dirty="0">
              <a:latin typeface="Courier New" panose="02070309020205020404" pitchFamily="49" charset="0"/>
              <a:cs typeface="Courier New" panose="02070309020205020404" pitchFamily="49" charset="0"/>
            </a:endParaRPr>
          </a:p>
          <a:p>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strata</a:t>
            </a:r>
            <a:r>
              <a:rPr lang="es-MX" sz="1400" dirty="0">
                <a:latin typeface="Courier New" panose="02070309020205020404" pitchFamily="49" charset="0"/>
                <a:cs typeface="Courier New" panose="02070309020205020404" pitchFamily="49" charset="0"/>
              </a:rPr>
              <a:t> =   187                           </a:t>
            </a:r>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obs</a:t>
            </a:r>
            <a:r>
              <a:rPr lang="es-MX" sz="1400" dirty="0">
                <a:latin typeface="Courier New" panose="02070309020205020404" pitchFamily="49" charset="0"/>
                <a:cs typeface="Courier New" panose="02070309020205020404" pitchFamily="49" charset="0"/>
              </a:rPr>
              <a:t>   =     3,680</a:t>
            </a:r>
          </a:p>
          <a:p>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PSUs</a:t>
            </a:r>
            <a:r>
              <a:rPr lang="es-MX" sz="1400" dirty="0">
                <a:latin typeface="Courier New" panose="02070309020205020404" pitchFamily="49" charset="0"/>
                <a:cs typeface="Courier New" panose="02070309020205020404" pitchFamily="49" charset="0"/>
              </a:rPr>
              <a:t>   = 1,539                           </a:t>
            </a:r>
            <a:r>
              <a:rPr lang="es-MX" sz="1400" dirty="0" err="1">
                <a:latin typeface="Courier New" panose="02070309020205020404" pitchFamily="49" charset="0"/>
                <a:cs typeface="Courier New" panose="02070309020205020404" pitchFamily="49" charset="0"/>
              </a:rPr>
              <a:t>Population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size</a:t>
            </a:r>
            <a:r>
              <a:rPr lang="es-MX" sz="1400" dirty="0">
                <a:latin typeface="Courier New" panose="02070309020205020404" pitchFamily="49" charset="0"/>
                <a:cs typeface="Courier New" panose="02070309020205020404" pitchFamily="49" charset="0"/>
              </a:rPr>
              <a:t> = 5,461,966</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Design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df</a:t>
            </a:r>
            <a:r>
              <a:rPr lang="es-MX" sz="1400" dirty="0">
                <a:latin typeface="Courier New" panose="02070309020205020404" pitchFamily="49" charset="0"/>
                <a:cs typeface="Courier New" panose="02070309020205020404" pitchFamily="49" charset="0"/>
              </a:rPr>
              <a:t>       =     1,352</a:t>
            </a:r>
          </a:p>
          <a:p>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a:t>
            </a:r>
          </a:p>
          <a:p>
            <a:r>
              <a:rPr lang="es-MX" sz="1400" dirty="0" err="1">
                <a:latin typeface="Courier New" panose="02070309020205020404" pitchFamily="49" charset="0"/>
                <a:cs typeface="Courier New" panose="02070309020205020404" pitchFamily="49" charset="0"/>
              </a:rPr>
              <a:t>Educaci�n</a:t>
            </a:r>
            <a:r>
              <a:rPr lang="es-MX" sz="1400" dirty="0">
                <a:latin typeface="Courier New" panose="02070309020205020404" pitchFamily="49" charset="0"/>
                <a:cs typeface="Courier New" panose="02070309020205020404" pitchFamily="49" charset="0"/>
              </a:rPr>
              <a:t> | </a:t>
            </a:r>
            <a:r>
              <a:rPr lang="es-MX" sz="1400" dirty="0" err="1">
                <a:latin typeface="Courier New" panose="02070309020205020404" pitchFamily="49" charset="0"/>
                <a:cs typeface="Courier New" panose="02070309020205020404" pitchFamily="49" charset="0"/>
              </a:rPr>
              <a:t>proportion</a:t>
            </a:r>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 Sin </a:t>
            </a:r>
            <a:r>
              <a:rPr lang="es-MX" sz="1400" dirty="0" err="1">
                <a:latin typeface="Courier New" panose="02070309020205020404" pitchFamily="49" charset="0"/>
                <a:cs typeface="Courier New" panose="02070309020205020404" pitchFamily="49" charset="0"/>
              </a:rPr>
              <a:t>educ</a:t>
            </a:r>
            <a:r>
              <a:rPr lang="es-MX" sz="1400" dirty="0">
                <a:latin typeface="Courier New" panose="02070309020205020404" pitchFamily="49" charset="0"/>
                <a:cs typeface="Courier New" panose="02070309020205020404" pitchFamily="49" charset="0"/>
              </a:rPr>
              <a:t> |      .0039</a:t>
            </a:r>
          </a:p>
          <a:p>
            <a:r>
              <a:rPr lang="es-MX" sz="1400" dirty="0">
                <a:latin typeface="Courier New" panose="02070309020205020404" pitchFamily="49" charset="0"/>
                <a:cs typeface="Courier New" panose="02070309020205020404" pitchFamily="49" charset="0"/>
              </a:rPr>
              <a:t> Primaria |      .2667</a:t>
            </a:r>
          </a:p>
          <a:p>
            <a:r>
              <a:rPr lang="es-MX" sz="1400" dirty="0">
                <a:latin typeface="Courier New" panose="02070309020205020404" pitchFamily="49" charset="0"/>
                <a:cs typeface="Courier New" panose="02070309020205020404" pitchFamily="49" charset="0"/>
              </a:rPr>
              <a:t> Secundar |      .4997</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Bachille</a:t>
            </a:r>
            <a:r>
              <a:rPr lang="es-MX" sz="1400" dirty="0">
                <a:latin typeface="Courier New" panose="02070309020205020404" pitchFamily="49" charset="0"/>
                <a:cs typeface="Courier New" panose="02070309020205020404" pitchFamily="49" charset="0"/>
              </a:rPr>
              <a:t> |      .2297</a:t>
            </a:r>
          </a:p>
          <a:p>
            <a:r>
              <a:rPr lang="es-MX" sz="1400" dirty="0">
                <a:latin typeface="Courier New" panose="02070309020205020404" pitchFamily="49" charset="0"/>
                <a:cs typeface="Courier New" panose="02070309020205020404" pitchFamily="49" charset="0"/>
              </a:rPr>
              <a:t>          | </a:t>
            </a:r>
          </a:p>
          <a:p>
            <a:r>
              <a:rPr lang="es-MX" sz="1400" dirty="0">
                <a:latin typeface="Courier New" panose="02070309020205020404" pitchFamily="49" charset="0"/>
                <a:cs typeface="Courier New" panose="02070309020205020404" pitchFamily="49" charset="0"/>
              </a:rPr>
              <a:t>    Total |          1</a:t>
            </a:r>
          </a:p>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Key: </a:t>
            </a:r>
            <a:r>
              <a:rPr lang="es-MX" sz="1400" dirty="0" err="1">
                <a:latin typeface="Courier New" panose="02070309020205020404" pitchFamily="49" charset="0"/>
                <a:cs typeface="Courier New" panose="02070309020205020404" pitchFamily="49" charset="0"/>
              </a:rPr>
              <a:t>proportion</a:t>
            </a:r>
            <a:r>
              <a:rPr lang="es-MX" sz="1400" dirty="0">
                <a:latin typeface="Courier New" panose="02070309020205020404" pitchFamily="49" charset="0"/>
                <a:cs typeface="Courier New" panose="02070309020205020404" pitchFamily="49" charset="0"/>
              </a:rPr>
              <a:t> = Cell </a:t>
            </a:r>
            <a:r>
              <a:rPr lang="es-MX" sz="1400" dirty="0" err="1">
                <a:latin typeface="Courier New" panose="02070309020205020404" pitchFamily="49" charset="0"/>
                <a:cs typeface="Courier New" panose="02070309020205020404" pitchFamily="49" charset="0"/>
              </a:rPr>
              <a:t>proportion</a:t>
            </a:r>
            <a:endParaRPr lang="es-MX"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16229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C40DFCF1-77AD-4059-956D-DB77F245E78F}"/>
              </a:ext>
            </a:extLst>
          </p:cNvPr>
          <p:cNvSpPr/>
          <p:nvPr/>
        </p:nvSpPr>
        <p:spPr>
          <a:xfrm>
            <a:off x="0" y="59457"/>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1" name="Picture 2" descr="LICENCIATURA EN ENFERMERÍA 2018">
            <a:extLst>
              <a:ext uri="{FF2B5EF4-FFF2-40B4-BE49-F238E27FC236}">
                <a16:creationId xmlns:a16="http://schemas.microsoft.com/office/drawing/2014/main" id="{9A40B685-E54F-409D-B2CE-8A8648233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Escudo de la UAEM: historia y significado">
            <a:extLst>
              <a:ext uri="{FF2B5EF4-FFF2-40B4-BE49-F238E27FC236}">
                <a16:creationId xmlns:a16="http://schemas.microsoft.com/office/drawing/2014/main" id="{24BE0780-EAEF-421C-8DC0-628B6919D6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12778"/>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a:extLst>
              <a:ext uri="{FF2B5EF4-FFF2-40B4-BE49-F238E27FC236}">
                <a16:creationId xmlns:a16="http://schemas.microsoft.com/office/drawing/2014/main" id="{70FDC697-1FCA-4DEE-BFA1-6132E4F65E19}"/>
              </a:ext>
            </a:extLst>
          </p:cNvPr>
          <p:cNvSpPr txBox="1"/>
          <p:nvPr/>
        </p:nvSpPr>
        <p:spPr>
          <a:xfrm>
            <a:off x="592393" y="1022117"/>
            <a:ext cx="10960510" cy="954107"/>
          </a:xfrm>
          <a:prstGeom prst="rect">
            <a:avLst/>
          </a:prstGeom>
          <a:noFill/>
        </p:spPr>
        <p:txBody>
          <a:bodyPr wrap="square">
            <a:spAutoFit/>
          </a:bodyPr>
          <a:lstStyle/>
          <a:p>
            <a:r>
              <a:rPr lang="es-MX" sz="1400" dirty="0" err="1">
                <a:latin typeface="Courier New" panose="02070309020205020404" pitchFamily="49" charset="0"/>
                <a:cs typeface="Courier New" panose="02070309020205020404" pitchFamily="49" charset="0"/>
              </a:rPr>
              <a:t>graph</a:t>
            </a:r>
            <a:r>
              <a:rPr lang="es-MX" sz="1400" dirty="0">
                <a:latin typeface="Courier New" panose="02070309020205020404" pitchFamily="49" charset="0"/>
                <a:cs typeface="Courier New" panose="02070309020205020404" pitchFamily="49" charset="0"/>
              </a:rPr>
              <a:t> bar (</a:t>
            </a:r>
            <a:r>
              <a:rPr lang="es-MX" sz="1400" dirty="0" err="1">
                <a:latin typeface="Courier New" panose="02070309020205020404" pitchFamily="49" charset="0"/>
                <a:cs typeface="Courier New" panose="02070309020205020404" pitchFamily="49" charset="0"/>
              </a:rPr>
              <a:t>percent</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pweight</a:t>
            </a:r>
            <a:r>
              <a:rPr lang="es-MX" sz="1400" dirty="0">
                <a:latin typeface="Courier New" panose="02070309020205020404" pitchFamily="49" charset="0"/>
                <a:cs typeface="Courier New" panose="02070309020205020404" pitchFamily="49" charset="0"/>
              </a:rPr>
              <a:t> = ponde_ss_2_original],  </a:t>
            </a:r>
            <a:r>
              <a:rPr lang="es-MX" sz="1400" dirty="0" err="1">
                <a:latin typeface="Courier New" panose="02070309020205020404" pitchFamily="49" charset="0"/>
                <a:cs typeface="Courier New" panose="02070309020205020404" pitchFamily="49" charset="0"/>
              </a:rPr>
              <a:t>over</a:t>
            </a:r>
            <a:r>
              <a:rPr lang="es-MX" sz="1400" dirty="0">
                <a:latin typeface="Courier New" panose="02070309020205020404" pitchFamily="49" charset="0"/>
                <a:cs typeface="Courier New" panose="02070309020205020404" pitchFamily="49" charset="0"/>
              </a:rPr>
              <a:t> (escolaridad) </a:t>
            </a:r>
            <a:r>
              <a:rPr lang="es-MX" sz="1400" dirty="0" err="1">
                <a:latin typeface="Courier New" panose="02070309020205020404" pitchFamily="49" charset="0"/>
                <a:cs typeface="Courier New" panose="02070309020205020404" pitchFamily="49" charset="0"/>
              </a:rPr>
              <a:t>bargap</a:t>
            </a:r>
            <a:r>
              <a:rPr lang="es-MX" sz="1400" dirty="0">
                <a:latin typeface="Courier New" panose="02070309020205020404" pitchFamily="49" charset="0"/>
                <a:cs typeface="Courier New" panose="02070309020205020404" pitchFamily="49" charset="0"/>
              </a:rPr>
              <a:t>(-30)   </a:t>
            </a:r>
            <a:r>
              <a:rPr lang="es-MX" sz="1400" dirty="0" err="1">
                <a:latin typeface="Courier New" panose="02070309020205020404" pitchFamily="49" charset="0"/>
                <a:cs typeface="Courier New" panose="02070309020205020404" pitchFamily="49" charset="0"/>
              </a:rPr>
              <a:t>title</a:t>
            </a:r>
            <a:r>
              <a:rPr lang="es-MX" sz="1400" dirty="0">
                <a:latin typeface="Courier New" panose="02070309020205020404" pitchFamily="49" charset="0"/>
                <a:cs typeface="Courier New" panose="02070309020205020404" pitchFamily="49" charset="0"/>
              </a:rPr>
              <a:t>("Figura 3. Distribución de escolaridad en adolescentes.") </a:t>
            </a:r>
            <a:r>
              <a:rPr lang="es-MX" sz="1400" dirty="0" err="1">
                <a:latin typeface="Courier New" panose="02070309020205020404" pitchFamily="49" charset="0"/>
                <a:cs typeface="Courier New" panose="02070309020205020404" pitchFamily="49" charset="0"/>
              </a:rPr>
              <a:t>subtitle</a:t>
            </a:r>
            <a:r>
              <a:rPr lang="es-MX" sz="1400" dirty="0">
                <a:latin typeface="Courier New" panose="02070309020205020404" pitchFamily="49" charset="0"/>
                <a:cs typeface="Courier New" panose="02070309020205020404" pitchFamily="49" charset="0"/>
              </a:rPr>
              <a:t>("Violencia en relaciones de pareja. ENCODAT 2016-2017.") note("</a:t>
            </a:r>
            <a:r>
              <a:rPr lang="es-MX" sz="1400" dirty="0" err="1">
                <a:latin typeface="Courier New" panose="02070309020205020404" pitchFamily="49" charset="0"/>
                <a:cs typeface="Courier New" panose="02070309020205020404" pitchFamily="49" charset="0"/>
              </a:rPr>
              <a:t>Source</a:t>
            </a:r>
            <a:r>
              <a:rPr lang="es-MX" sz="1400" dirty="0">
                <a:latin typeface="Courier New" panose="02070309020205020404" pitchFamily="49" charset="0"/>
                <a:cs typeface="Courier New" panose="02070309020205020404" pitchFamily="49" charset="0"/>
              </a:rPr>
              <a:t>: Encuesta de Consumo de Drogas, Alcohol y Tabaco.") </a:t>
            </a:r>
            <a:r>
              <a:rPr lang="es-MX" sz="1400" dirty="0" err="1">
                <a:latin typeface="Courier New" panose="02070309020205020404" pitchFamily="49" charset="0"/>
                <a:cs typeface="Courier New" panose="02070309020205020404" pitchFamily="49" charset="0"/>
              </a:rPr>
              <a:t>blabel</a:t>
            </a:r>
            <a:r>
              <a:rPr lang="es-MX" sz="1400" dirty="0">
                <a:latin typeface="Courier New" panose="02070309020205020404" pitchFamily="49" charset="0"/>
                <a:cs typeface="Courier New" panose="02070309020205020404" pitchFamily="49" charset="0"/>
              </a:rPr>
              <a:t>(bar, position(</a:t>
            </a:r>
            <a:r>
              <a:rPr lang="es-MX" sz="1400" dirty="0" err="1">
                <a:latin typeface="Courier New" panose="02070309020205020404" pitchFamily="49" charset="0"/>
                <a:cs typeface="Courier New" panose="02070309020205020404" pitchFamily="49" charset="0"/>
              </a:rPr>
              <a:t>inside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format</a:t>
            </a:r>
            <a:r>
              <a:rPr lang="es-MX" sz="1400" dirty="0">
                <a:latin typeface="Courier New" panose="02070309020205020404" pitchFamily="49" charset="0"/>
                <a:cs typeface="Courier New" panose="02070309020205020404" pitchFamily="49" charset="0"/>
              </a:rPr>
              <a:t>(%9.1f) color(</a:t>
            </a:r>
            <a:r>
              <a:rPr lang="es-MX" sz="1400" dirty="0" err="1">
                <a:latin typeface="Courier New" panose="02070309020205020404" pitchFamily="49" charset="0"/>
                <a:cs typeface="Courier New" panose="02070309020205020404" pitchFamily="49" charset="0"/>
              </a:rPr>
              <a:t>white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a:t>
            </a:r>
          </a:p>
        </p:txBody>
      </p:sp>
      <p:pic>
        <p:nvPicPr>
          <p:cNvPr id="5" name="Imagen 4">
            <a:extLst>
              <a:ext uri="{FF2B5EF4-FFF2-40B4-BE49-F238E27FC236}">
                <a16:creationId xmlns:a16="http://schemas.microsoft.com/office/drawing/2014/main" id="{01638056-CADD-4111-B4ED-88EA83DB736C}"/>
              </a:ext>
            </a:extLst>
          </p:cNvPr>
          <p:cNvPicPr>
            <a:picLocks noChangeAspect="1"/>
          </p:cNvPicPr>
          <p:nvPr/>
        </p:nvPicPr>
        <p:blipFill>
          <a:blip r:embed="rId4"/>
          <a:stretch>
            <a:fillRect/>
          </a:stretch>
        </p:blipFill>
        <p:spPr>
          <a:xfrm>
            <a:off x="2570889" y="1976224"/>
            <a:ext cx="6386298" cy="4634407"/>
          </a:xfrm>
          <a:prstGeom prst="rect">
            <a:avLst/>
          </a:prstGeom>
        </p:spPr>
      </p:pic>
    </p:spTree>
    <p:extLst>
      <p:ext uri="{BB962C8B-B14F-4D97-AF65-F5344CB8AC3E}">
        <p14:creationId xmlns:p14="http://schemas.microsoft.com/office/powerpoint/2010/main" val="1292762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adroTexto 10">
            <a:extLst>
              <a:ext uri="{FF2B5EF4-FFF2-40B4-BE49-F238E27FC236}">
                <a16:creationId xmlns:a16="http://schemas.microsoft.com/office/drawing/2014/main" id="{4973F95B-9AA8-4EE6-821E-4123BEB101AD}"/>
              </a:ext>
            </a:extLst>
          </p:cNvPr>
          <p:cNvSpPr txBox="1"/>
          <p:nvPr/>
        </p:nvSpPr>
        <p:spPr>
          <a:xfrm>
            <a:off x="304799" y="612074"/>
            <a:ext cx="8731045" cy="6124754"/>
          </a:xfrm>
          <a:prstGeom prst="rect">
            <a:avLst/>
          </a:prstGeom>
          <a:noFill/>
        </p:spPr>
        <p:txBody>
          <a:bodyPr wrap="square">
            <a:spAutoFit/>
          </a:bodyPr>
          <a:lstStyle/>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svy</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tab</a:t>
            </a:r>
            <a:r>
              <a:rPr lang="es-MX" sz="1400" dirty="0">
                <a:latin typeface="Courier New" panose="02070309020205020404" pitchFamily="49" charset="0"/>
                <a:cs typeface="Courier New" panose="02070309020205020404" pitchFamily="49" charset="0"/>
              </a:rPr>
              <a:t> entidad violepareja1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violepareja1==1 &amp; adolescentes==1,col </a:t>
            </a:r>
            <a:r>
              <a:rPr lang="es-MX" sz="1400" dirty="0" err="1">
                <a:latin typeface="Courier New" panose="02070309020205020404" pitchFamily="49" charset="0"/>
                <a:cs typeface="Courier New" panose="02070309020205020404" pitchFamily="49" charset="0"/>
              </a:rPr>
              <a:t>ci</a:t>
            </a:r>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(running </a:t>
            </a:r>
            <a:r>
              <a:rPr lang="es-MX" sz="1400" dirty="0" err="1">
                <a:latin typeface="Courier New" panose="02070309020205020404" pitchFamily="49" charset="0"/>
                <a:cs typeface="Courier New" panose="02070309020205020404" pitchFamily="49" charset="0"/>
              </a:rPr>
              <a:t>tabulate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estimation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sample</a:t>
            </a:r>
            <a:r>
              <a:rPr lang="es-MX" sz="1400" dirty="0">
                <a:latin typeface="Courier New" panose="02070309020205020404" pitchFamily="49" charset="0"/>
                <a:cs typeface="Courier New" panose="02070309020205020404" pitchFamily="49" charset="0"/>
              </a:rPr>
              <a:t>)</a:t>
            </a:r>
          </a:p>
          <a:p>
            <a:endParaRPr lang="es-MX" sz="1400" dirty="0">
              <a:latin typeface="Courier New" panose="02070309020205020404" pitchFamily="49" charset="0"/>
              <a:cs typeface="Courier New" panose="02070309020205020404" pitchFamily="49" charset="0"/>
            </a:endParaRPr>
          </a:p>
          <a:p>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strata</a:t>
            </a:r>
            <a:r>
              <a:rPr lang="es-MX" sz="1400" dirty="0">
                <a:latin typeface="Courier New" panose="02070309020205020404" pitchFamily="49" charset="0"/>
                <a:cs typeface="Courier New" panose="02070309020205020404" pitchFamily="49" charset="0"/>
              </a:rPr>
              <a:t> = 152                            </a:t>
            </a:r>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obs</a:t>
            </a:r>
            <a:r>
              <a:rPr lang="es-MX" sz="1400" dirty="0">
                <a:latin typeface="Courier New" panose="02070309020205020404" pitchFamily="49" charset="0"/>
                <a:cs typeface="Courier New" panose="02070309020205020404" pitchFamily="49" charset="0"/>
              </a:rPr>
              <a:t>   =        391</a:t>
            </a:r>
          </a:p>
          <a:p>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PSUs</a:t>
            </a:r>
            <a:r>
              <a:rPr lang="es-MX" sz="1400" dirty="0">
                <a:latin typeface="Courier New" panose="02070309020205020404" pitchFamily="49" charset="0"/>
                <a:cs typeface="Courier New" panose="02070309020205020404" pitchFamily="49" charset="0"/>
              </a:rPr>
              <a:t>   = 331                            </a:t>
            </a:r>
            <a:r>
              <a:rPr lang="es-MX" sz="1400" dirty="0" err="1">
                <a:latin typeface="Courier New" panose="02070309020205020404" pitchFamily="49" charset="0"/>
                <a:cs typeface="Courier New" panose="02070309020205020404" pitchFamily="49" charset="0"/>
              </a:rPr>
              <a:t>Population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size</a:t>
            </a:r>
            <a:r>
              <a:rPr lang="es-MX" sz="1400" dirty="0">
                <a:latin typeface="Courier New" panose="02070309020205020404" pitchFamily="49" charset="0"/>
                <a:cs typeface="Courier New" panose="02070309020205020404" pitchFamily="49" charset="0"/>
              </a:rPr>
              <a:t> = 627,866.35</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Design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df</a:t>
            </a:r>
            <a:r>
              <a:rPr lang="es-MX" sz="1400" dirty="0">
                <a:latin typeface="Courier New" panose="02070309020205020404" pitchFamily="49" charset="0"/>
                <a:cs typeface="Courier New" panose="02070309020205020404" pitchFamily="49" charset="0"/>
              </a:rPr>
              <a:t>       =        179</a:t>
            </a:r>
          </a:p>
          <a:p>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Entidad   |</a:t>
            </a:r>
          </a:p>
          <a:p>
            <a:r>
              <a:rPr lang="es-MX" sz="1400" dirty="0" err="1">
                <a:latin typeface="Courier New" panose="02070309020205020404" pitchFamily="49" charset="0"/>
                <a:cs typeface="Courier New" panose="02070309020205020404" pitchFamily="49" charset="0"/>
              </a:rPr>
              <a:t>federativ</a:t>
            </a:r>
            <a:r>
              <a:rPr lang="es-MX" sz="1400" dirty="0">
                <a:latin typeface="Courier New" panose="02070309020205020404" pitchFamily="49" charset="0"/>
                <a:cs typeface="Courier New" panose="02070309020205020404" pitchFamily="49" charset="0"/>
              </a:rPr>
              <a:t> |</a:t>
            </a:r>
          </a:p>
          <a:p>
            <a:r>
              <a:rPr lang="es-MX" sz="1400" dirty="0">
                <a:latin typeface="Courier New" panose="02070309020205020404" pitchFamily="49" charset="0"/>
                <a:cs typeface="Courier New" panose="02070309020205020404" pitchFamily="49" charset="0"/>
              </a:rPr>
              <a:t>a         |     </a:t>
            </a:r>
            <a:r>
              <a:rPr lang="es-MX" sz="1400" dirty="0" err="1">
                <a:latin typeface="Courier New" panose="02070309020205020404" pitchFamily="49" charset="0"/>
                <a:cs typeface="Courier New" panose="02070309020205020404" pitchFamily="49" charset="0"/>
              </a:rPr>
              <a:t>column</a:t>
            </a:r>
            <a:r>
              <a:rPr lang="es-MX" sz="1400" dirty="0">
                <a:latin typeface="Courier New" panose="02070309020205020404" pitchFamily="49" charset="0"/>
                <a:cs typeface="Courier New" panose="02070309020205020404" pitchFamily="49" charset="0"/>
              </a:rPr>
              <a:t>          lb          </a:t>
            </a:r>
            <a:r>
              <a:rPr lang="es-MX" sz="1400" dirty="0" err="1">
                <a:latin typeface="Courier New" panose="02070309020205020404" pitchFamily="49" charset="0"/>
                <a:cs typeface="Courier New" panose="02070309020205020404" pitchFamily="49" charset="0"/>
              </a:rPr>
              <a:t>ub</a:t>
            </a:r>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Aguascal</a:t>
            </a:r>
            <a:r>
              <a:rPr lang="es-MX" sz="1400" dirty="0">
                <a:latin typeface="Courier New" panose="02070309020205020404" pitchFamily="49" charset="0"/>
                <a:cs typeface="Courier New" panose="02070309020205020404" pitchFamily="49" charset="0"/>
              </a:rPr>
              <a:t> |      .0133       .0084        .021</a:t>
            </a:r>
          </a:p>
          <a:p>
            <a:r>
              <a:rPr lang="es-MX" sz="1400" dirty="0">
                <a:latin typeface="Courier New" panose="02070309020205020404" pitchFamily="49" charset="0"/>
                <a:cs typeface="Courier New" panose="02070309020205020404" pitchFamily="49" charset="0"/>
              </a:rPr>
              <a:t> Baja Cal |      .0126       .0051       .0311</a:t>
            </a:r>
          </a:p>
          <a:p>
            <a:r>
              <a:rPr lang="es-MX" sz="1400" dirty="0">
                <a:latin typeface="Courier New" panose="02070309020205020404" pitchFamily="49" charset="0"/>
                <a:cs typeface="Courier New" panose="02070309020205020404" pitchFamily="49" charset="0"/>
              </a:rPr>
              <a:t> Baja Cal |      .0047       .0025       .0089</a:t>
            </a:r>
          </a:p>
          <a:p>
            <a:r>
              <a:rPr lang="es-MX" sz="1400" dirty="0">
                <a:latin typeface="Courier New" panose="02070309020205020404" pitchFamily="49" charset="0"/>
                <a:cs typeface="Courier New" panose="02070309020205020404" pitchFamily="49" charset="0"/>
              </a:rPr>
              <a:t> Campeche |      .0088       .0046       .0169</a:t>
            </a:r>
          </a:p>
          <a:p>
            <a:r>
              <a:rPr lang="es-MX" sz="1400" dirty="0">
                <a:latin typeface="Courier New" panose="02070309020205020404" pitchFamily="49" charset="0"/>
                <a:cs typeface="Courier New" panose="02070309020205020404" pitchFamily="49" charset="0"/>
              </a:rPr>
              <a:t> Coahuila |      .0394        .026       .0593</a:t>
            </a:r>
          </a:p>
          <a:p>
            <a:r>
              <a:rPr lang="es-MX" sz="1400" dirty="0">
                <a:latin typeface="Courier New" panose="02070309020205020404" pitchFamily="49" charset="0"/>
                <a:cs typeface="Courier New" panose="02070309020205020404" pitchFamily="49" charset="0"/>
              </a:rPr>
              <a:t>   Colima |      .0051       .0024       .0108</a:t>
            </a:r>
          </a:p>
          <a:p>
            <a:r>
              <a:rPr lang="es-MX" sz="1400" dirty="0">
                <a:latin typeface="Courier New" panose="02070309020205020404" pitchFamily="49" charset="0"/>
                <a:cs typeface="Courier New" panose="02070309020205020404" pitchFamily="49" charset="0"/>
              </a:rPr>
              <a:t>  Chiapas |      .0238       .0115       .0483</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Chihuahu</a:t>
            </a:r>
            <a:r>
              <a:rPr lang="es-MX" sz="1400" dirty="0">
                <a:latin typeface="Courier New" panose="02070309020205020404" pitchFamily="49" charset="0"/>
                <a:cs typeface="Courier New" panose="02070309020205020404" pitchFamily="49" charset="0"/>
              </a:rPr>
              <a:t> |       .033       .0209       .0517</a:t>
            </a:r>
          </a:p>
          <a:p>
            <a:r>
              <a:rPr lang="es-MX" sz="1400" dirty="0">
                <a:latin typeface="Courier New" panose="02070309020205020404" pitchFamily="49" charset="0"/>
                <a:cs typeface="Courier New" panose="02070309020205020404" pitchFamily="49" charset="0"/>
              </a:rPr>
              <a:t> Ciudad d |      .0467       .0276       .0779</a:t>
            </a:r>
          </a:p>
          <a:p>
            <a:r>
              <a:rPr lang="es-MX" sz="1400" dirty="0">
                <a:latin typeface="Courier New" panose="02070309020205020404" pitchFamily="49" charset="0"/>
                <a:cs typeface="Courier New" panose="02070309020205020404" pitchFamily="49" charset="0"/>
              </a:rPr>
              <a:t>  Durango |      .0148       .0097       .0224</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Guanajua</a:t>
            </a:r>
            <a:r>
              <a:rPr lang="es-MX" sz="1400" dirty="0">
                <a:latin typeface="Courier New" panose="02070309020205020404" pitchFamily="49" charset="0"/>
                <a:cs typeface="Courier New" panose="02070309020205020404" pitchFamily="49" charset="0"/>
              </a:rPr>
              <a:t> |      .0558       .0264       .1142</a:t>
            </a:r>
          </a:p>
          <a:p>
            <a:r>
              <a:rPr lang="es-MX" sz="1400" dirty="0">
                <a:latin typeface="Courier New" panose="02070309020205020404" pitchFamily="49" charset="0"/>
                <a:cs typeface="Courier New" panose="02070309020205020404" pitchFamily="49" charset="0"/>
              </a:rPr>
              <a:t> Guerrero |      .0273       .0194       .0383</a:t>
            </a:r>
          </a:p>
          <a:p>
            <a:r>
              <a:rPr lang="es-MX" sz="1400" dirty="0">
                <a:latin typeface="Courier New" panose="02070309020205020404" pitchFamily="49" charset="0"/>
                <a:cs typeface="Courier New" panose="02070309020205020404" pitchFamily="49" charset="0"/>
              </a:rPr>
              <a:t>  Hidalgo |      .0274       .0164       .0455</a:t>
            </a:r>
          </a:p>
          <a:p>
            <a:r>
              <a:rPr lang="es-MX" sz="1400" dirty="0">
                <a:latin typeface="Courier New" panose="02070309020205020404" pitchFamily="49" charset="0"/>
                <a:cs typeface="Courier New" panose="02070309020205020404" pitchFamily="49" charset="0"/>
              </a:rPr>
              <a:t>  Jalisco |      .0914       .0411        .191</a:t>
            </a:r>
          </a:p>
          <a:p>
            <a:r>
              <a:rPr lang="es-MX" sz="1400" dirty="0">
                <a:latin typeface="Courier New" panose="02070309020205020404" pitchFamily="49" charset="0"/>
                <a:cs typeface="Courier New" panose="02070309020205020404" pitchFamily="49" charset="0"/>
              </a:rPr>
              <a:t> Estado d |      .1617       .0873       .2802</a:t>
            </a:r>
          </a:p>
          <a:p>
            <a:r>
              <a:rPr lang="es-MX" sz="1400" dirty="0">
                <a:latin typeface="Courier New" panose="02070309020205020404" pitchFamily="49" charset="0"/>
                <a:cs typeface="Courier New" panose="02070309020205020404" pitchFamily="49" charset="0"/>
              </a:rPr>
              <a:t> </a:t>
            </a:r>
          </a:p>
        </p:txBody>
      </p:sp>
      <p:sp>
        <p:nvSpPr>
          <p:cNvPr id="13" name="CuadroTexto 12">
            <a:extLst>
              <a:ext uri="{FF2B5EF4-FFF2-40B4-BE49-F238E27FC236}">
                <a16:creationId xmlns:a16="http://schemas.microsoft.com/office/drawing/2014/main" id="{2D8F108B-D5C4-42B4-B2DB-E08E59553987}"/>
              </a:ext>
            </a:extLst>
          </p:cNvPr>
          <p:cNvSpPr txBox="1"/>
          <p:nvPr/>
        </p:nvSpPr>
        <p:spPr>
          <a:xfrm>
            <a:off x="6322141" y="2062762"/>
            <a:ext cx="6096000" cy="4832092"/>
          </a:xfrm>
          <a:prstGeom prst="rect">
            <a:avLst/>
          </a:prstGeom>
          <a:noFill/>
        </p:spPr>
        <p:txBody>
          <a:bodyPr wrap="square">
            <a:spAutoFit/>
          </a:bodyPr>
          <a:lstStyle/>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Entidad   |</a:t>
            </a:r>
          </a:p>
          <a:p>
            <a:r>
              <a:rPr lang="es-MX" sz="1400" dirty="0" err="1">
                <a:latin typeface="Courier New" panose="02070309020205020404" pitchFamily="49" charset="0"/>
                <a:cs typeface="Courier New" panose="02070309020205020404" pitchFamily="49" charset="0"/>
              </a:rPr>
              <a:t>federativ</a:t>
            </a:r>
            <a:r>
              <a:rPr lang="es-MX" sz="1400" dirty="0">
                <a:latin typeface="Courier New" panose="02070309020205020404" pitchFamily="49" charset="0"/>
                <a:cs typeface="Courier New" panose="02070309020205020404" pitchFamily="49" charset="0"/>
              </a:rPr>
              <a:t> |</a:t>
            </a:r>
          </a:p>
          <a:p>
            <a:r>
              <a:rPr lang="es-MX" sz="1400" dirty="0">
                <a:latin typeface="Courier New" panose="02070309020205020404" pitchFamily="49" charset="0"/>
                <a:cs typeface="Courier New" panose="02070309020205020404" pitchFamily="49" charset="0"/>
              </a:rPr>
              <a:t>a         |     </a:t>
            </a:r>
            <a:r>
              <a:rPr lang="es-MX" sz="1400" dirty="0" err="1">
                <a:latin typeface="Courier New" panose="02070309020205020404" pitchFamily="49" charset="0"/>
                <a:cs typeface="Courier New" panose="02070309020205020404" pitchFamily="49" charset="0"/>
              </a:rPr>
              <a:t>column</a:t>
            </a:r>
            <a:r>
              <a:rPr lang="es-MX" sz="1400" dirty="0">
                <a:latin typeface="Courier New" panose="02070309020205020404" pitchFamily="49" charset="0"/>
                <a:cs typeface="Courier New" panose="02070309020205020404" pitchFamily="49" charset="0"/>
              </a:rPr>
              <a:t>          lb          </a:t>
            </a:r>
            <a:r>
              <a:rPr lang="es-MX" sz="1400" dirty="0" err="1">
                <a:latin typeface="Courier New" panose="02070309020205020404" pitchFamily="49" charset="0"/>
                <a:cs typeface="Courier New" panose="02070309020205020404" pitchFamily="49" charset="0"/>
              </a:rPr>
              <a:t>ub</a:t>
            </a:r>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a:t>
            </a:r>
          </a:p>
          <a:p>
            <a:r>
              <a:rPr lang="es-MX" sz="1400" dirty="0" err="1">
                <a:latin typeface="Courier New" panose="02070309020205020404" pitchFamily="49" charset="0"/>
                <a:cs typeface="Courier New" panose="02070309020205020404" pitchFamily="49" charset="0"/>
              </a:rPr>
              <a:t>Michoac</a:t>
            </a:r>
            <a:r>
              <a:rPr lang="es-MX" sz="1400" dirty="0">
                <a:latin typeface="Courier New" panose="02070309020205020404" pitchFamily="49" charset="0"/>
                <a:cs typeface="Courier New" panose="02070309020205020404" pitchFamily="49" charset="0"/>
              </a:rPr>
              <a:t>� |      .0562        .037       .0843</a:t>
            </a:r>
          </a:p>
          <a:p>
            <a:r>
              <a:rPr lang="es-MX" sz="1400" dirty="0">
                <a:latin typeface="Courier New" panose="02070309020205020404" pitchFamily="49" charset="0"/>
                <a:cs typeface="Courier New" panose="02070309020205020404" pitchFamily="49" charset="0"/>
              </a:rPr>
              <a:t>  Morelos |      .0089       .0045       .0177</a:t>
            </a:r>
          </a:p>
          <a:p>
            <a:r>
              <a:rPr lang="es-MX" sz="1400" dirty="0">
                <a:latin typeface="Courier New" panose="02070309020205020404" pitchFamily="49" charset="0"/>
                <a:cs typeface="Courier New" panose="02070309020205020404" pitchFamily="49" charset="0"/>
              </a:rPr>
              <a:t>  Nayarit |      .0055       .0032       .0092</a:t>
            </a:r>
          </a:p>
          <a:p>
            <a:r>
              <a:rPr lang="es-MX" sz="1400" dirty="0">
                <a:latin typeface="Courier New" panose="02070309020205020404" pitchFamily="49" charset="0"/>
                <a:cs typeface="Courier New" panose="02070309020205020404" pitchFamily="49" charset="0"/>
              </a:rPr>
              <a:t> Nuevo Le |      .0687       .0517       .0908</a:t>
            </a:r>
          </a:p>
          <a:p>
            <a:r>
              <a:rPr lang="es-MX" sz="1400" dirty="0">
                <a:latin typeface="Courier New" panose="02070309020205020404" pitchFamily="49" charset="0"/>
                <a:cs typeface="Courier New" panose="02070309020205020404" pitchFamily="49" charset="0"/>
              </a:rPr>
              <a:t>   Oaxaca |      .0291       .0159       .0525</a:t>
            </a:r>
          </a:p>
          <a:p>
            <a:r>
              <a:rPr lang="es-MX" sz="1400" dirty="0">
                <a:latin typeface="Courier New" panose="02070309020205020404" pitchFamily="49" charset="0"/>
                <a:cs typeface="Courier New" panose="02070309020205020404" pitchFamily="49" charset="0"/>
              </a:rPr>
              <a:t>   Puebla |      .0296        .019       .0457</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Quer�tar</a:t>
            </a:r>
            <a:r>
              <a:rPr lang="es-MX" sz="1400" dirty="0">
                <a:latin typeface="Courier New" panose="02070309020205020404" pitchFamily="49" charset="0"/>
                <a:cs typeface="Courier New" panose="02070309020205020404" pitchFamily="49" charset="0"/>
              </a:rPr>
              <a:t> |      .0153       .0108       .0217</a:t>
            </a:r>
          </a:p>
          <a:p>
            <a:r>
              <a:rPr lang="es-MX" sz="1400" dirty="0">
                <a:latin typeface="Courier New" panose="02070309020205020404" pitchFamily="49" charset="0"/>
                <a:cs typeface="Courier New" panose="02070309020205020404" pitchFamily="49" charset="0"/>
              </a:rPr>
              <a:t> Quintana |      .0118       .0045       .0306</a:t>
            </a:r>
          </a:p>
          <a:p>
            <a:r>
              <a:rPr lang="es-MX" sz="1400" dirty="0">
                <a:latin typeface="Courier New" panose="02070309020205020404" pitchFamily="49" charset="0"/>
                <a:cs typeface="Courier New" panose="02070309020205020404" pitchFamily="49" charset="0"/>
              </a:rPr>
              <a:t> San Luis |      .0138       .0079       .0238</a:t>
            </a:r>
          </a:p>
          <a:p>
            <a:r>
              <a:rPr lang="es-MX" sz="1400" dirty="0">
                <a:latin typeface="Courier New" panose="02070309020205020404" pitchFamily="49" charset="0"/>
                <a:cs typeface="Courier New" panose="02070309020205020404" pitchFamily="49" charset="0"/>
              </a:rPr>
              <a:t>  Sinaloa |      .0393       .0211       .0721</a:t>
            </a:r>
          </a:p>
          <a:p>
            <a:r>
              <a:rPr lang="es-MX" sz="1400" dirty="0">
                <a:latin typeface="Courier New" panose="02070309020205020404" pitchFamily="49" charset="0"/>
                <a:cs typeface="Courier New" panose="02070309020205020404" pitchFamily="49" charset="0"/>
              </a:rPr>
              <a:t>   Sonora |      .0074       .0021       .0258</a:t>
            </a:r>
          </a:p>
          <a:p>
            <a:r>
              <a:rPr lang="es-MX" sz="1400" dirty="0">
                <a:latin typeface="Courier New" panose="02070309020205020404" pitchFamily="49" charset="0"/>
                <a:cs typeface="Courier New" panose="02070309020205020404" pitchFamily="49" charset="0"/>
              </a:rPr>
              <a:t>  Tabasco |      .0152       .0102       .0226</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Tamaulip</a:t>
            </a:r>
            <a:r>
              <a:rPr lang="es-MX" sz="1400" dirty="0">
                <a:latin typeface="Courier New" panose="02070309020205020404" pitchFamily="49" charset="0"/>
                <a:cs typeface="Courier New" panose="02070309020205020404" pitchFamily="49" charset="0"/>
              </a:rPr>
              <a:t> |      .0275       .0164       .0457</a:t>
            </a:r>
          </a:p>
          <a:p>
            <a:r>
              <a:rPr lang="es-MX" sz="1400" dirty="0">
                <a:latin typeface="Courier New" panose="02070309020205020404" pitchFamily="49" charset="0"/>
                <a:cs typeface="Courier New" panose="02070309020205020404" pitchFamily="49" charset="0"/>
              </a:rPr>
              <a:t> Tlaxcala |      .0078        .003       .0198</a:t>
            </a:r>
          </a:p>
          <a:p>
            <a:r>
              <a:rPr lang="es-MX" sz="1400" dirty="0">
                <a:latin typeface="Courier New" panose="02070309020205020404" pitchFamily="49" charset="0"/>
                <a:cs typeface="Courier New" panose="02070309020205020404" pitchFamily="49" charset="0"/>
              </a:rPr>
              <a:t> Veracruz |      .0691       .0325       .1406</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Yucat�n</a:t>
            </a:r>
            <a:r>
              <a:rPr lang="es-MX" sz="1400" dirty="0">
                <a:latin typeface="Courier New" panose="02070309020205020404" pitchFamily="49" charset="0"/>
                <a:cs typeface="Courier New" panose="02070309020205020404" pitchFamily="49" charset="0"/>
              </a:rPr>
              <a:t> |      .0169       .0113       .0251</a:t>
            </a:r>
          </a:p>
          <a:p>
            <a:r>
              <a:rPr lang="es-MX" sz="1400" dirty="0">
                <a:latin typeface="Courier New" panose="02070309020205020404" pitchFamily="49" charset="0"/>
                <a:cs typeface="Courier New" panose="02070309020205020404" pitchFamily="49" charset="0"/>
              </a:rPr>
              <a:t> Zacateca |      .0124       .0075       .0205</a:t>
            </a:r>
            <a:endParaRPr lang="es-MX" sz="1400" dirty="0"/>
          </a:p>
        </p:txBody>
      </p:sp>
      <p:sp>
        <p:nvSpPr>
          <p:cNvPr id="17" name="CuadroTexto 16">
            <a:extLst>
              <a:ext uri="{FF2B5EF4-FFF2-40B4-BE49-F238E27FC236}">
                <a16:creationId xmlns:a16="http://schemas.microsoft.com/office/drawing/2014/main" id="{453A10F8-A995-422D-865D-7BBCB83812E8}"/>
              </a:ext>
            </a:extLst>
          </p:cNvPr>
          <p:cNvSpPr txBox="1"/>
          <p:nvPr/>
        </p:nvSpPr>
        <p:spPr>
          <a:xfrm>
            <a:off x="98324" y="122470"/>
            <a:ext cx="12093676" cy="353943"/>
          </a:xfrm>
          <a:prstGeom prst="rect">
            <a:avLst/>
          </a:prstGeom>
          <a:noFill/>
        </p:spPr>
        <p:txBody>
          <a:bodyPr wrap="square">
            <a:spAutoFit/>
          </a:bodyPr>
          <a:lstStyle/>
          <a:p>
            <a:r>
              <a:rPr kumimoji="0" lang="es-MX" altLang="es-MX" sz="1700"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Prevalencia de violencia en adolescentes </a:t>
            </a:r>
            <a:r>
              <a:rPr kumimoji="0" lang="es-MX" altLang="es-MX" sz="1700"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co</a:t>
            </a:r>
            <a:r>
              <a:rPr lang="es-MX" sz="1700" b="1" dirty="0">
                <a:effectLst/>
                <a:latin typeface="Arial" panose="020B0604020202020204" pitchFamily="34" charset="0"/>
                <a:ea typeface="Calibri" panose="020F0502020204030204" pitchFamily="34" charset="0"/>
                <a:cs typeface="Times New Roman" panose="02020603050405020304" pitchFamily="18" charset="0"/>
              </a:rPr>
              <a:t>n relaciones de pareja por entidad federativa</a:t>
            </a:r>
            <a:r>
              <a:rPr lang="es-MX" altLang="es-MX" sz="1700" b="1" dirty="0" bmk="_Toc61471911">
                <a:latin typeface="Arial" panose="020B0604020202020204" pitchFamily="34" charset="0"/>
                <a:cs typeface="Arial" panose="020B0604020202020204" pitchFamily="34" charset="0"/>
              </a:rPr>
              <a:t>. ENCODAT 2016-2017</a:t>
            </a:r>
            <a:endParaRPr lang="es-MX" sz="1700" dirty="0"/>
          </a:p>
        </p:txBody>
      </p:sp>
      <p:sp>
        <p:nvSpPr>
          <p:cNvPr id="18" name="Elipse 17">
            <a:extLst>
              <a:ext uri="{FF2B5EF4-FFF2-40B4-BE49-F238E27FC236}">
                <a16:creationId xmlns:a16="http://schemas.microsoft.com/office/drawing/2014/main" id="{82CEBC19-2DEE-41EF-9C84-785310DD6D23}"/>
              </a:ext>
            </a:extLst>
          </p:cNvPr>
          <p:cNvSpPr/>
          <p:nvPr/>
        </p:nvSpPr>
        <p:spPr>
          <a:xfrm>
            <a:off x="391378" y="3598606"/>
            <a:ext cx="1073628"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Elipse 18">
            <a:extLst>
              <a:ext uri="{FF2B5EF4-FFF2-40B4-BE49-F238E27FC236}">
                <a16:creationId xmlns:a16="http://schemas.microsoft.com/office/drawing/2014/main" id="{B5D2DF2F-78FF-454C-A127-9382DC2C1197}"/>
              </a:ext>
            </a:extLst>
          </p:cNvPr>
          <p:cNvSpPr/>
          <p:nvPr/>
        </p:nvSpPr>
        <p:spPr>
          <a:xfrm>
            <a:off x="324463" y="6170080"/>
            <a:ext cx="1073628"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Elipse 19">
            <a:extLst>
              <a:ext uri="{FF2B5EF4-FFF2-40B4-BE49-F238E27FC236}">
                <a16:creationId xmlns:a16="http://schemas.microsoft.com/office/drawing/2014/main" id="{8D87D46D-E0B2-4A37-88E6-5944CFEB54D2}"/>
              </a:ext>
            </a:extLst>
          </p:cNvPr>
          <p:cNvSpPr/>
          <p:nvPr/>
        </p:nvSpPr>
        <p:spPr>
          <a:xfrm>
            <a:off x="2072694" y="3598605"/>
            <a:ext cx="768829"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Elipse 20">
            <a:extLst>
              <a:ext uri="{FF2B5EF4-FFF2-40B4-BE49-F238E27FC236}">
                <a16:creationId xmlns:a16="http://schemas.microsoft.com/office/drawing/2014/main" id="{1F46F7E6-D85C-4BCF-A647-33B9074E0BE9}"/>
              </a:ext>
            </a:extLst>
          </p:cNvPr>
          <p:cNvSpPr/>
          <p:nvPr/>
        </p:nvSpPr>
        <p:spPr>
          <a:xfrm>
            <a:off x="2087443" y="6170080"/>
            <a:ext cx="768829"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461132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uadroTexto 18">
            <a:extLst>
              <a:ext uri="{FF2B5EF4-FFF2-40B4-BE49-F238E27FC236}">
                <a16:creationId xmlns:a16="http://schemas.microsoft.com/office/drawing/2014/main" id="{6AC2418D-8140-4B40-A07F-F32D8B6A7B76}"/>
              </a:ext>
            </a:extLst>
          </p:cNvPr>
          <p:cNvSpPr txBox="1"/>
          <p:nvPr/>
        </p:nvSpPr>
        <p:spPr>
          <a:xfrm>
            <a:off x="718185" y="2208391"/>
            <a:ext cx="10027558" cy="3293209"/>
          </a:xfrm>
          <a:prstGeom prst="rect">
            <a:avLst/>
          </a:prstGeom>
          <a:noFill/>
        </p:spPr>
        <p:txBody>
          <a:bodyPr wrap="square">
            <a:spAutoFit/>
          </a:bodyPr>
          <a:lstStyle/>
          <a:p>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svy</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tab</a:t>
            </a:r>
            <a:r>
              <a:rPr lang="es-MX" sz="1600" dirty="0">
                <a:latin typeface="Courier New" panose="02070309020205020404" pitchFamily="49" charset="0"/>
                <a:cs typeface="Courier New" panose="02070309020205020404" pitchFamily="49" charset="0"/>
              </a:rPr>
              <a:t> violepareja1 </a:t>
            </a:r>
            <a:r>
              <a:rPr lang="es-MX" sz="1600" dirty="0" err="1">
                <a:latin typeface="Courier New" panose="02070309020205020404" pitchFamily="49" charset="0"/>
                <a:cs typeface="Courier New" panose="02070309020205020404" pitchFamily="49" charset="0"/>
              </a:rPr>
              <a:t>if</a:t>
            </a:r>
            <a:r>
              <a:rPr lang="es-MX" sz="1600" dirty="0">
                <a:latin typeface="Courier New" panose="02070309020205020404" pitchFamily="49" charset="0"/>
                <a:cs typeface="Courier New" panose="02070309020205020404" pitchFamily="49" charset="0"/>
              </a:rPr>
              <a:t> violepareja1!=. &amp; adolescentes==1 &amp; </a:t>
            </a:r>
            <a:r>
              <a:rPr lang="es-MX" sz="1600" dirty="0" err="1">
                <a:latin typeface="Courier New" panose="02070309020205020404" pitchFamily="49" charset="0"/>
                <a:cs typeface="Courier New" panose="02070309020205020404" pitchFamily="49" charset="0"/>
              </a:rPr>
              <a:t>year</a:t>
            </a:r>
            <a:r>
              <a:rPr lang="es-MX" sz="1600" dirty="0">
                <a:latin typeface="Courier New" panose="02070309020205020404" pitchFamily="49" charset="0"/>
                <a:cs typeface="Courier New" panose="02070309020205020404" pitchFamily="49" charset="0"/>
              </a:rPr>
              <a:t>==2,col </a:t>
            </a:r>
            <a:r>
              <a:rPr lang="es-MX" sz="1600" dirty="0" err="1">
                <a:latin typeface="Courier New" panose="02070309020205020404" pitchFamily="49" charset="0"/>
                <a:cs typeface="Courier New" panose="02070309020205020404" pitchFamily="49" charset="0"/>
              </a:rPr>
              <a:t>ci</a:t>
            </a:r>
            <a:endParaRPr lang="es-MX" sz="1600" dirty="0">
              <a:latin typeface="Courier New" panose="02070309020205020404" pitchFamily="49" charset="0"/>
              <a:cs typeface="Courier New" panose="02070309020205020404" pitchFamily="49" charset="0"/>
            </a:endParaRPr>
          </a:p>
          <a:p>
            <a:r>
              <a:rPr lang="es-MX" sz="1600" dirty="0">
                <a:latin typeface="Courier New" panose="02070309020205020404" pitchFamily="49" charset="0"/>
                <a:cs typeface="Courier New" panose="02070309020205020404" pitchFamily="49" charset="0"/>
              </a:rPr>
              <a:t>(running </a:t>
            </a:r>
            <a:r>
              <a:rPr lang="es-MX" sz="1600" dirty="0" err="1">
                <a:latin typeface="Courier New" panose="02070309020205020404" pitchFamily="49" charset="0"/>
                <a:cs typeface="Courier New" panose="02070309020205020404" pitchFamily="49" charset="0"/>
              </a:rPr>
              <a:t>tabulate</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on</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estimation</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sample</a:t>
            </a:r>
            <a:r>
              <a:rPr lang="es-MX" sz="1600" dirty="0">
                <a:latin typeface="Courier New" panose="02070309020205020404" pitchFamily="49" charset="0"/>
                <a:cs typeface="Courier New" panose="02070309020205020404" pitchFamily="49" charset="0"/>
              </a:rPr>
              <a:t>)</a:t>
            </a:r>
          </a:p>
          <a:p>
            <a:endParaRPr lang="es-MX" sz="1600" dirty="0">
              <a:latin typeface="Courier New" panose="02070309020205020404" pitchFamily="49" charset="0"/>
              <a:cs typeface="Courier New" panose="02070309020205020404" pitchFamily="49" charset="0"/>
            </a:endParaRPr>
          </a:p>
          <a:p>
            <a:r>
              <a:rPr lang="es-MX" sz="1600" dirty="0" err="1">
                <a:latin typeface="Courier New" panose="02070309020205020404" pitchFamily="49" charset="0"/>
                <a:cs typeface="Courier New" panose="02070309020205020404" pitchFamily="49" charset="0"/>
              </a:rPr>
              <a:t>Number</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of</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strata</a:t>
            </a:r>
            <a:r>
              <a:rPr lang="es-MX" sz="1600" dirty="0">
                <a:latin typeface="Courier New" panose="02070309020205020404" pitchFamily="49" charset="0"/>
                <a:cs typeface="Courier New" panose="02070309020205020404" pitchFamily="49" charset="0"/>
              </a:rPr>
              <a:t> =   187                           </a:t>
            </a:r>
            <a:r>
              <a:rPr lang="es-MX" sz="1600" dirty="0" err="1">
                <a:latin typeface="Courier New" panose="02070309020205020404" pitchFamily="49" charset="0"/>
                <a:cs typeface="Courier New" panose="02070309020205020404" pitchFamily="49" charset="0"/>
              </a:rPr>
              <a:t>Number</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of</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obs</a:t>
            </a:r>
            <a:r>
              <a:rPr lang="es-MX" sz="1600" dirty="0">
                <a:latin typeface="Courier New" panose="02070309020205020404" pitchFamily="49" charset="0"/>
                <a:cs typeface="Courier New" panose="02070309020205020404" pitchFamily="49" charset="0"/>
              </a:rPr>
              <a:t>   =     3,682</a:t>
            </a:r>
          </a:p>
          <a:p>
            <a:r>
              <a:rPr lang="es-MX" sz="1600" dirty="0" err="1">
                <a:latin typeface="Courier New" panose="02070309020205020404" pitchFamily="49" charset="0"/>
                <a:cs typeface="Courier New" panose="02070309020205020404" pitchFamily="49" charset="0"/>
              </a:rPr>
              <a:t>Number</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of</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PSUs</a:t>
            </a:r>
            <a:r>
              <a:rPr lang="es-MX" sz="1600" dirty="0">
                <a:latin typeface="Courier New" panose="02070309020205020404" pitchFamily="49" charset="0"/>
                <a:cs typeface="Courier New" panose="02070309020205020404" pitchFamily="49" charset="0"/>
              </a:rPr>
              <a:t>   = 1,539                           </a:t>
            </a:r>
            <a:r>
              <a:rPr lang="es-MX" sz="1600" dirty="0" err="1">
                <a:latin typeface="Courier New" panose="02070309020205020404" pitchFamily="49" charset="0"/>
                <a:cs typeface="Courier New" panose="02070309020205020404" pitchFamily="49" charset="0"/>
              </a:rPr>
              <a:t>Population</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size</a:t>
            </a:r>
            <a:r>
              <a:rPr lang="es-MX" sz="1600" dirty="0">
                <a:latin typeface="Courier New" panose="02070309020205020404" pitchFamily="49" charset="0"/>
                <a:cs typeface="Courier New" panose="02070309020205020404" pitchFamily="49" charset="0"/>
              </a:rPr>
              <a:t> = 5,466,346</a:t>
            </a:r>
          </a:p>
          <a:p>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Design</a:t>
            </a:r>
            <a:r>
              <a:rPr lang="es-MX" sz="1600" dirty="0">
                <a:latin typeface="Courier New" panose="02070309020205020404" pitchFamily="49" charset="0"/>
                <a:cs typeface="Courier New" panose="02070309020205020404" pitchFamily="49" charset="0"/>
              </a:rPr>
              <a:t> </a:t>
            </a:r>
            <a:r>
              <a:rPr lang="es-MX" sz="1600" dirty="0" err="1">
                <a:latin typeface="Courier New" panose="02070309020205020404" pitchFamily="49" charset="0"/>
                <a:cs typeface="Courier New" panose="02070309020205020404" pitchFamily="49" charset="0"/>
              </a:rPr>
              <a:t>df</a:t>
            </a:r>
            <a:r>
              <a:rPr lang="es-MX" sz="1600" dirty="0">
                <a:latin typeface="Courier New" panose="02070309020205020404" pitchFamily="49" charset="0"/>
                <a:cs typeface="Courier New" panose="02070309020205020404" pitchFamily="49" charset="0"/>
              </a:rPr>
              <a:t>       =     1,352</a:t>
            </a:r>
          </a:p>
          <a:p>
            <a:endParaRPr lang="es-MX" sz="1600" dirty="0">
              <a:latin typeface="Courier New" panose="02070309020205020404" pitchFamily="49" charset="0"/>
              <a:cs typeface="Courier New" panose="02070309020205020404" pitchFamily="49" charset="0"/>
            </a:endParaRPr>
          </a:p>
          <a:p>
            <a:r>
              <a:rPr lang="es-MX" sz="1600" dirty="0">
                <a:latin typeface="Courier New" panose="02070309020205020404" pitchFamily="49" charset="0"/>
                <a:cs typeface="Courier New" panose="02070309020205020404" pitchFamily="49" charset="0"/>
              </a:rPr>
              <a:t>----------------------------------------------</a:t>
            </a:r>
          </a:p>
          <a:p>
            <a:r>
              <a:rPr lang="es-MX" sz="1600" dirty="0" err="1">
                <a:latin typeface="Courier New" panose="02070309020205020404" pitchFamily="49" charset="0"/>
                <a:cs typeface="Courier New" panose="02070309020205020404" pitchFamily="49" charset="0"/>
              </a:rPr>
              <a:t>violepare</a:t>
            </a:r>
            <a:r>
              <a:rPr lang="es-MX" sz="1600" dirty="0">
                <a:latin typeface="Courier New" panose="02070309020205020404" pitchFamily="49" charset="0"/>
                <a:cs typeface="Courier New" panose="02070309020205020404" pitchFamily="49" charset="0"/>
              </a:rPr>
              <a:t> |</a:t>
            </a:r>
          </a:p>
          <a:p>
            <a:r>
              <a:rPr lang="es-MX" sz="1600" dirty="0">
                <a:latin typeface="Courier New" panose="02070309020205020404" pitchFamily="49" charset="0"/>
                <a:cs typeface="Courier New" panose="02070309020205020404" pitchFamily="49" charset="0"/>
              </a:rPr>
              <a:t>ja1       |     </a:t>
            </a:r>
            <a:r>
              <a:rPr lang="es-MX" sz="1600" dirty="0" err="1">
                <a:latin typeface="Courier New" panose="02070309020205020404" pitchFamily="49" charset="0"/>
                <a:cs typeface="Courier New" panose="02070309020205020404" pitchFamily="49" charset="0"/>
              </a:rPr>
              <a:t>column</a:t>
            </a:r>
            <a:r>
              <a:rPr lang="es-MX" sz="1600" dirty="0">
                <a:latin typeface="Courier New" panose="02070309020205020404" pitchFamily="49" charset="0"/>
                <a:cs typeface="Courier New" panose="02070309020205020404" pitchFamily="49" charset="0"/>
              </a:rPr>
              <a:t>          lb          </a:t>
            </a:r>
            <a:r>
              <a:rPr lang="es-MX" sz="1600" dirty="0" err="1">
                <a:latin typeface="Courier New" panose="02070309020205020404" pitchFamily="49" charset="0"/>
                <a:cs typeface="Courier New" panose="02070309020205020404" pitchFamily="49" charset="0"/>
              </a:rPr>
              <a:t>ub</a:t>
            </a:r>
            <a:endParaRPr lang="es-MX" sz="1600" dirty="0">
              <a:latin typeface="Courier New" panose="02070309020205020404" pitchFamily="49" charset="0"/>
              <a:cs typeface="Courier New" panose="02070309020205020404" pitchFamily="49" charset="0"/>
            </a:endParaRPr>
          </a:p>
          <a:p>
            <a:r>
              <a:rPr lang="es-MX" sz="1600" dirty="0">
                <a:latin typeface="Courier New" panose="02070309020205020404" pitchFamily="49" charset="0"/>
                <a:cs typeface="Courier New" panose="02070309020205020404" pitchFamily="49" charset="0"/>
              </a:rPr>
              <a:t>----------+-----------------------------------</a:t>
            </a:r>
          </a:p>
          <a:p>
            <a:r>
              <a:rPr lang="es-MX" sz="1600" dirty="0">
                <a:latin typeface="Courier New" panose="02070309020205020404" pitchFamily="49" charset="0"/>
                <a:cs typeface="Courier New" panose="02070309020205020404" pitchFamily="49" charset="0"/>
              </a:rPr>
              <a:t>        0 |      .8851       .8619       .9049</a:t>
            </a:r>
          </a:p>
          <a:p>
            <a:r>
              <a:rPr lang="es-MX" sz="1600" dirty="0">
                <a:latin typeface="Courier New" panose="02070309020205020404" pitchFamily="49" charset="0"/>
                <a:cs typeface="Courier New" panose="02070309020205020404" pitchFamily="49" charset="0"/>
              </a:rPr>
              <a:t>        1 |      .1149       .0951       .1381</a:t>
            </a:r>
          </a:p>
        </p:txBody>
      </p:sp>
      <p:sp>
        <p:nvSpPr>
          <p:cNvPr id="4" name="Elipse 3">
            <a:extLst>
              <a:ext uri="{FF2B5EF4-FFF2-40B4-BE49-F238E27FC236}">
                <a16:creationId xmlns:a16="http://schemas.microsoft.com/office/drawing/2014/main" id="{1D531E00-0530-4949-A797-9C4C3D097AA3}"/>
              </a:ext>
            </a:extLst>
          </p:cNvPr>
          <p:cNvSpPr/>
          <p:nvPr/>
        </p:nvSpPr>
        <p:spPr>
          <a:xfrm>
            <a:off x="2720521" y="5161461"/>
            <a:ext cx="841829" cy="2445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a:extLst>
              <a:ext uri="{FF2B5EF4-FFF2-40B4-BE49-F238E27FC236}">
                <a16:creationId xmlns:a16="http://schemas.microsoft.com/office/drawing/2014/main" id="{ADE6D23D-7E76-4158-BFA1-92BFF2D206B9}"/>
              </a:ext>
            </a:extLst>
          </p:cNvPr>
          <p:cNvSpPr txBox="1"/>
          <p:nvPr/>
        </p:nvSpPr>
        <p:spPr>
          <a:xfrm>
            <a:off x="266699" y="1278235"/>
            <a:ext cx="11496675" cy="646331"/>
          </a:xfrm>
          <a:prstGeom prst="rect">
            <a:avLst/>
          </a:prstGeom>
          <a:noFill/>
        </p:spPr>
        <p:txBody>
          <a:bodyPr wrap="square">
            <a:spAutoFit/>
          </a:bodyPr>
          <a:lstStyle/>
          <a:p>
            <a:r>
              <a:rPr kumimoji="0" lang="es-MX" altLang="es-MX" sz="1800"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Prevalencia de violencia en adolescentes </a:t>
            </a:r>
            <a:r>
              <a:rPr kumimoji="0" lang="es-MX" altLang="es-MX" sz="1800"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co</a:t>
            </a:r>
            <a:r>
              <a:rPr lang="es-MX" sz="1800" b="1" dirty="0">
                <a:effectLst/>
                <a:latin typeface="Arial" panose="020B0604020202020204" pitchFamily="34" charset="0"/>
                <a:ea typeface="Calibri" panose="020F0502020204030204" pitchFamily="34" charset="0"/>
                <a:cs typeface="Times New Roman" panose="02020603050405020304" pitchFamily="18" charset="0"/>
              </a:rPr>
              <a:t>n relaciones de pareja a nivel nacional</a:t>
            </a:r>
            <a:r>
              <a:rPr lang="es-MX" altLang="es-MX" sz="1800" b="1" dirty="0" bmk="_Toc61471911">
                <a:latin typeface="Arial" panose="020B0604020202020204" pitchFamily="34" charset="0"/>
                <a:cs typeface="Arial" panose="020B0604020202020204" pitchFamily="34" charset="0"/>
              </a:rPr>
              <a:t>. ENCODAT 2016-2017</a:t>
            </a:r>
            <a:endParaRPr lang="es-MX" sz="1800" dirty="0"/>
          </a:p>
        </p:txBody>
      </p:sp>
      <p:sp>
        <p:nvSpPr>
          <p:cNvPr id="7" name="Rectángulo 6">
            <a:extLst>
              <a:ext uri="{FF2B5EF4-FFF2-40B4-BE49-F238E27FC236}">
                <a16:creationId xmlns:a16="http://schemas.microsoft.com/office/drawing/2014/main" id="{D4AD7F9C-A83F-4283-A134-607FECA73B2D}"/>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8" name="Picture 2" descr="LICENCIATURA EN ENFERMERÍA 2018">
            <a:extLst>
              <a:ext uri="{FF2B5EF4-FFF2-40B4-BE49-F238E27FC236}">
                <a16:creationId xmlns:a16="http://schemas.microsoft.com/office/drawing/2014/main" id="{F0A971F9-19C2-4F06-BD3F-6172FD3148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Escudo de la UAEM: historia y significado">
            <a:extLst>
              <a:ext uri="{FF2B5EF4-FFF2-40B4-BE49-F238E27FC236}">
                <a16:creationId xmlns:a16="http://schemas.microsoft.com/office/drawing/2014/main" id="{FA80E1AC-2372-41D3-8085-B6D2D234A8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919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3E1137B-FAA7-46F4-A031-4B6D4A30B739}"/>
              </a:ext>
            </a:extLst>
          </p:cNvPr>
          <p:cNvSpPr txBox="1"/>
          <p:nvPr/>
        </p:nvSpPr>
        <p:spPr>
          <a:xfrm>
            <a:off x="387351" y="1563509"/>
            <a:ext cx="11137899" cy="5262979"/>
          </a:xfrm>
          <a:prstGeom prst="rect">
            <a:avLst/>
          </a:prstGeom>
          <a:noFill/>
        </p:spPr>
        <p:txBody>
          <a:bodyPr wrap="square">
            <a:spAutoFit/>
          </a:bodyPr>
          <a:lstStyle/>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svy</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tab</a:t>
            </a:r>
            <a:r>
              <a:rPr lang="es-MX" sz="1200" dirty="0">
                <a:latin typeface="Courier New" panose="02070309020205020404" pitchFamily="49" charset="0"/>
                <a:cs typeface="Courier New" panose="02070309020205020404" pitchFamily="49" charset="0"/>
              </a:rPr>
              <a:t> entidad violepareja1 </a:t>
            </a:r>
            <a:r>
              <a:rPr lang="es-MX" sz="1200" dirty="0" err="1">
                <a:latin typeface="Courier New" panose="02070309020205020404" pitchFamily="49" charset="0"/>
                <a:cs typeface="Courier New" panose="02070309020205020404" pitchFamily="49" charset="0"/>
              </a:rPr>
              <a:t>if</a:t>
            </a:r>
            <a:r>
              <a:rPr lang="es-MX" sz="1200" dirty="0">
                <a:latin typeface="Courier New" panose="02070309020205020404" pitchFamily="49" charset="0"/>
                <a:cs typeface="Courier New" panose="02070309020205020404" pitchFamily="49" charset="0"/>
              </a:rPr>
              <a:t> violepareja1==1 &amp; adolescentes==1 &amp; sexo==2,col </a:t>
            </a:r>
            <a:r>
              <a:rPr lang="es-MX" sz="1200" dirty="0" err="1">
                <a:latin typeface="Courier New" panose="02070309020205020404" pitchFamily="49" charset="0"/>
                <a:cs typeface="Courier New" panose="02070309020205020404" pitchFamily="49" charset="0"/>
              </a:rPr>
              <a:t>ci</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(running </a:t>
            </a:r>
            <a:r>
              <a:rPr lang="es-MX" sz="1200" dirty="0" err="1">
                <a:latin typeface="Courier New" panose="02070309020205020404" pitchFamily="49" charset="0"/>
                <a:cs typeface="Courier New" panose="02070309020205020404" pitchFamily="49" charset="0"/>
              </a:rPr>
              <a:t>tabulate</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estimation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sample</a:t>
            </a:r>
            <a:r>
              <a:rPr lang="es-MX" sz="1200" dirty="0">
                <a:latin typeface="Courier New" panose="02070309020205020404" pitchFamily="49" charset="0"/>
                <a:cs typeface="Courier New" panose="02070309020205020404" pitchFamily="49" charset="0"/>
              </a:rPr>
              <a:t>)</a:t>
            </a:r>
          </a:p>
          <a:p>
            <a:endParaRPr lang="es-MX" sz="1200" dirty="0">
              <a:latin typeface="Courier New" panose="02070309020205020404" pitchFamily="49" charset="0"/>
              <a:cs typeface="Courier New" panose="02070309020205020404" pitchFamily="49" charset="0"/>
            </a:endParaRP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strata</a:t>
            </a:r>
            <a:r>
              <a:rPr lang="es-MX" sz="1200" dirty="0">
                <a:latin typeface="Courier New" panose="02070309020205020404" pitchFamily="49" charset="0"/>
                <a:cs typeface="Courier New" panose="02070309020205020404" pitchFamily="49" charset="0"/>
              </a:rPr>
              <a:t> = 128                            </a:t>
            </a:r>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obs</a:t>
            </a:r>
            <a:r>
              <a:rPr lang="es-MX" sz="1200" dirty="0">
                <a:latin typeface="Courier New" panose="02070309020205020404" pitchFamily="49" charset="0"/>
                <a:cs typeface="Courier New" panose="02070309020205020404" pitchFamily="49" charset="0"/>
              </a:rPr>
              <a:t>   =        259</a:t>
            </a: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PSUs</a:t>
            </a:r>
            <a:r>
              <a:rPr lang="es-MX" sz="1200" dirty="0">
                <a:latin typeface="Courier New" panose="02070309020205020404" pitchFamily="49" charset="0"/>
                <a:cs typeface="Courier New" panose="02070309020205020404" pitchFamily="49" charset="0"/>
              </a:rPr>
              <a:t>   = 228                            </a:t>
            </a:r>
            <a:r>
              <a:rPr lang="es-MX" sz="1200" dirty="0" err="1">
                <a:latin typeface="Courier New" panose="02070309020205020404" pitchFamily="49" charset="0"/>
                <a:cs typeface="Courier New" panose="02070309020205020404" pitchFamily="49" charset="0"/>
              </a:rPr>
              <a:t>Population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size</a:t>
            </a:r>
            <a:r>
              <a:rPr lang="es-MX" sz="1200" dirty="0">
                <a:latin typeface="Courier New" panose="02070309020205020404" pitchFamily="49" charset="0"/>
                <a:cs typeface="Courier New" panose="02070309020205020404" pitchFamily="49" charset="0"/>
              </a:rPr>
              <a:t> = 407,541.31</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Design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df</a:t>
            </a:r>
            <a:r>
              <a:rPr lang="es-MX" sz="1200" dirty="0">
                <a:latin typeface="Courier New" panose="02070309020205020404" pitchFamily="49" charset="0"/>
                <a:cs typeface="Courier New" panose="02070309020205020404" pitchFamily="49" charset="0"/>
              </a:rPr>
              <a:t>       =        100</a:t>
            </a:r>
          </a:p>
          <a:p>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Entidad   |</a:t>
            </a:r>
          </a:p>
          <a:p>
            <a:r>
              <a:rPr lang="es-MX" sz="1200" dirty="0" err="1">
                <a:latin typeface="Courier New" panose="02070309020205020404" pitchFamily="49" charset="0"/>
                <a:cs typeface="Courier New" panose="02070309020205020404" pitchFamily="49" charset="0"/>
              </a:rPr>
              <a:t>federativ</a:t>
            </a:r>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a         |     </a:t>
            </a:r>
            <a:r>
              <a:rPr lang="es-MX" sz="1200" dirty="0" err="1">
                <a:latin typeface="Courier New" panose="02070309020205020404" pitchFamily="49" charset="0"/>
                <a:cs typeface="Courier New" panose="02070309020205020404" pitchFamily="49" charset="0"/>
              </a:rPr>
              <a:t>column</a:t>
            </a:r>
            <a:r>
              <a:rPr lang="es-MX" sz="1200" dirty="0">
                <a:latin typeface="Courier New" panose="02070309020205020404" pitchFamily="49" charset="0"/>
                <a:cs typeface="Courier New" panose="02070309020205020404" pitchFamily="49" charset="0"/>
              </a:rPr>
              <a:t>          lb          </a:t>
            </a:r>
            <a:r>
              <a:rPr lang="es-MX" sz="1200" dirty="0" err="1">
                <a:latin typeface="Courier New" panose="02070309020205020404" pitchFamily="49" charset="0"/>
                <a:cs typeface="Courier New" panose="02070309020205020404" pitchFamily="49" charset="0"/>
              </a:rPr>
              <a:t>ub</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Aguascal</a:t>
            </a:r>
            <a:r>
              <a:rPr lang="es-MX" sz="1200" dirty="0">
                <a:latin typeface="Courier New" panose="02070309020205020404" pitchFamily="49" charset="0"/>
                <a:cs typeface="Courier New" panose="02070309020205020404" pitchFamily="49" charset="0"/>
              </a:rPr>
              <a:t> |      .0136       .0086       .0216</a:t>
            </a:r>
          </a:p>
          <a:p>
            <a:r>
              <a:rPr lang="es-MX" sz="1200" dirty="0">
                <a:latin typeface="Courier New" panose="02070309020205020404" pitchFamily="49" charset="0"/>
                <a:cs typeface="Courier New" panose="02070309020205020404" pitchFamily="49" charset="0"/>
              </a:rPr>
              <a:t> Baja Cal |      .0167       .0059       .0463</a:t>
            </a:r>
          </a:p>
          <a:p>
            <a:r>
              <a:rPr lang="es-MX" sz="1200" dirty="0">
                <a:latin typeface="Courier New" panose="02070309020205020404" pitchFamily="49" charset="0"/>
                <a:cs typeface="Courier New" panose="02070309020205020404" pitchFamily="49" charset="0"/>
              </a:rPr>
              <a:t> Baja Cal |      .0031       .0013       .0077</a:t>
            </a:r>
          </a:p>
          <a:p>
            <a:r>
              <a:rPr lang="es-MX" sz="1200" dirty="0">
                <a:latin typeface="Courier New" panose="02070309020205020404" pitchFamily="49" charset="0"/>
                <a:cs typeface="Courier New" panose="02070309020205020404" pitchFamily="49" charset="0"/>
              </a:rPr>
              <a:t> Campeche |      .0091        .004       .0204</a:t>
            </a:r>
          </a:p>
          <a:p>
            <a:r>
              <a:rPr lang="es-MX" sz="1200" dirty="0">
                <a:latin typeface="Courier New" panose="02070309020205020404" pitchFamily="49" charset="0"/>
                <a:cs typeface="Courier New" panose="02070309020205020404" pitchFamily="49" charset="0"/>
              </a:rPr>
              <a:t> Coahuila |      .0448       .0301       .0662</a:t>
            </a:r>
          </a:p>
          <a:p>
            <a:r>
              <a:rPr lang="es-MX" sz="1200" dirty="0">
                <a:latin typeface="Courier New" panose="02070309020205020404" pitchFamily="49" charset="0"/>
                <a:cs typeface="Courier New" panose="02070309020205020404" pitchFamily="49" charset="0"/>
              </a:rPr>
              <a:t>   Colima |      .0049       .0027       .0088</a:t>
            </a:r>
          </a:p>
          <a:p>
            <a:r>
              <a:rPr lang="es-MX" sz="1200" dirty="0">
                <a:latin typeface="Courier New" panose="02070309020205020404" pitchFamily="49" charset="0"/>
                <a:cs typeface="Courier New" panose="02070309020205020404" pitchFamily="49" charset="0"/>
              </a:rPr>
              <a:t>  Chiapas |       .021       .0091       .0477</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Chihuahu</a:t>
            </a:r>
            <a:r>
              <a:rPr lang="es-MX" sz="1200" dirty="0">
                <a:latin typeface="Courier New" panose="02070309020205020404" pitchFamily="49" charset="0"/>
                <a:cs typeface="Courier New" panose="02070309020205020404" pitchFamily="49" charset="0"/>
              </a:rPr>
              <a:t> |      .0277       .0146       .0522</a:t>
            </a:r>
          </a:p>
          <a:p>
            <a:r>
              <a:rPr lang="es-MX" sz="1200" dirty="0">
                <a:latin typeface="Courier New" panose="02070309020205020404" pitchFamily="49" charset="0"/>
                <a:cs typeface="Courier New" panose="02070309020205020404" pitchFamily="49" charset="0"/>
              </a:rPr>
              <a:t> Ciudad d |      .0492       .0246       .0961</a:t>
            </a:r>
          </a:p>
          <a:p>
            <a:r>
              <a:rPr lang="es-MX" sz="1200" dirty="0">
                <a:latin typeface="Courier New" panose="02070309020205020404" pitchFamily="49" charset="0"/>
                <a:cs typeface="Courier New" panose="02070309020205020404" pitchFamily="49" charset="0"/>
              </a:rPr>
              <a:t>  Durango |      .0208        .013       .0329</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Guanajua</a:t>
            </a:r>
            <a:r>
              <a:rPr lang="es-MX" sz="1200" dirty="0">
                <a:latin typeface="Courier New" panose="02070309020205020404" pitchFamily="49" charset="0"/>
                <a:cs typeface="Courier New" panose="02070309020205020404" pitchFamily="49" charset="0"/>
              </a:rPr>
              <a:t> |      .0609       .0218       .1588</a:t>
            </a:r>
          </a:p>
          <a:p>
            <a:r>
              <a:rPr lang="es-MX" sz="1200" dirty="0">
                <a:latin typeface="Courier New" panose="02070309020205020404" pitchFamily="49" charset="0"/>
                <a:cs typeface="Courier New" panose="02070309020205020404" pitchFamily="49" charset="0"/>
              </a:rPr>
              <a:t> Guerrero |      .0368       .0251       .0537</a:t>
            </a:r>
          </a:p>
          <a:p>
            <a:r>
              <a:rPr lang="es-MX" sz="1200" dirty="0">
                <a:latin typeface="Courier New" panose="02070309020205020404" pitchFamily="49" charset="0"/>
                <a:cs typeface="Courier New" panose="02070309020205020404" pitchFamily="49" charset="0"/>
              </a:rPr>
              <a:t>  Hidalgo |      .0249       .0112       .0544</a:t>
            </a:r>
          </a:p>
          <a:p>
            <a:r>
              <a:rPr lang="es-MX" sz="1200" dirty="0">
                <a:latin typeface="Courier New" panose="02070309020205020404" pitchFamily="49" charset="0"/>
                <a:cs typeface="Courier New" panose="02070309020205020404" pitchFamily="49" charset="0"/>
              </a:rPr>
              <a:t>  Jalisco |      .0991       .0311       .2739</a:t>
            </a:r>
          </a:p>
          <a:p>
            <a:r>
              <a:rPr lang="es-MX" sz="1200" dirty="0">
                <a:latin typeface="Courier New" panose="02070309020205020404" pitchFamily="49" charset="0"/>
                <a:cs typeface="Courier New" panose="02070309020205020404" pitchFamily="49" charset="0"/>
              </a:rPr>
              <a:t> Estado d |        .15        .078       .2691</a:t>
            </a:r>
          </a:p>
          <a:p>
            <a:r>
              <a:rPr lang="es-MX" sz="1200" dirty="0">
                <a:latin typeface="Courier New" panose="02070309020205020404" pitchFamily="49" charset="0"/>
                <a:cs typeface="Courier New" panose="02070309020205020404" pitchFamily="49" charset="0"/>
              </a:rPr>
              <a:t> </a:t>
            </a:r>
          </a:p>
        </p:txBody>
      </p:sp>
      <p:sp>
        <p:nvSpPr>
          <p:cNvPr id="6" name="CuadroTexto 5">
            <a:extLst>
              <a:ext uri="{FF2B5EF4-FFF2-40B4-BE49-F238E27FC236}">
                <a16:creationId xmlns:a16="http://schemas.microsoft.com/office/drawing/2014/main" id="{DE18204E-EE59-43EE-B090-BA013051B16E}"/>
              </a:ext>
            </a:extLst>
          </p:cNvPr>
          <p:cNvSpPr txBox="1"/>
          <p:nvPr/>
        </p:nvSpPr>
        <p:spPr>
          <a:xfrm>
            <a:off x="220132" y="1023184"/>
            <a:ext cx="11870267" cy="584775"/>
          </a:xfrm>
          <a:prstGeom prst="rect">
            <a:avLst/>
          </a:prstGeom>
          <a:noFill/>
        </p:spPr>
        <p:txBody>
          <a:bodyPr wrap="square">
            <a:spAutoFit/>
          </a:bodyPr>
          <a:lstStyle/>
          <a:p>
            <a:r>
              <a:rPr kumimoji="0" lang="es-MX" altLang="es-MX" sz="1600"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Prevalencia de violencia en adolescentes </a:t>
            </a:r>
            <a:r>
              <a:rPr kumimoji="0" lang="es-MX" altLang="es-MX" sz="1600"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co</a:t>
            </a:r>
            <a:r>
              <a:rPr lang="es-MX" sz="1600" b="1" dirty="0">
                <a:effectLst/>
                <a:latin typeface="Arial" panose="020B0604020202020204" pitchFamily="34" charset="0"/>
                <a:ea typeface="Calibri" panose="020F0502020204030204" pitchFamily="34" charset="0"/>
                <a:cs typeface="Times New Roman" panose="02020603050405020304" pitchFamily="18" charset="0"/>
              </a:rPr>
              <a:t>n relaciones de pareja </a:t>
            </a:r>
            <a:r>
              <a:rPr lang="es-MX" sz="1600" b="1" dirty="0">
                <a:latin typeface="Arial" panose="020B0604020202020204" pitchFamily="34" charset="0"/>
                <a:ea typeface="Calibri" panose="020F0502020204030204" pitchFamily="34" charset="0"/>
                <a:cs typeface="Times New Roman" panose="02020603050405020304" pitchFamily="18" charset="0"/>
              </a:rPr>
              <a:t>por entidad federativa en mujeres </a:t>
            </a:r>
            <a:r>
              <a:rPr lang="es-MX" altLang="es-MX" sz="1600" b="1" dirty="0" bmk="_Toc61471911">
                <a:latin typeface="Arial" panose="020B0604020202020204" pitchFamily="34" charset="0"/>
                <a:cs typeface="Arial" panose="020B0604020202020204" pitchFamily="34" charset="0"/>
              </a:rPr>
              <a:t>. ENCODAT 2016-2017</a:t>
            </a:r>
            <a:endParaRPr lang="es-MX" sz="1600" dirty="0"/>
          </a:p>
        </p:txBody>
      </p:sp>
      <p:sp>
        <p:nvSpPr>
          <p:cNvPr id="8" name="CuadroTexto 7">
            <a:extLst>
              <a:ext uri="{FF2B5EF4-FFF2-40B4-BE49-F238E27FC236}">
                <a16:creationId xmlns:a16="http://schemas.microsoft.com/office/drawing/2014/main" id="{CC62427A-C4AA-4B1E-AEC9-5C25262505AE}"/>
              </a:ext>
            </a:extLst>
          </p:cNvPr>
          <p:cNvSpPr txBox="1"/>
          <p:nvPr/>
        </p:nvSpPr>
        <p:spPr>
          <a:xfrm>
            <a:off x="6667500" y="2756902"/>
            <a:ext cx="6096000" cy="4154984"/>
          </a:xfrm>
          <a:prstGeom prst="rect">
            <a:avLst/>
          </a:prstGeom>
          <a:noFill/>
        </p:spPr>
        <p:txBody>
          <a:bodyPr wrap="square">
            <a:spAutoFit/>
          </a:bodyPr>
          <a:lstStyle/>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Entidad   |</a:t>
            </a:r>
          </a:p>
          <a:p>
            <a:r>
              <a:rPr lang="es-MX" sz="1200" dirty="0" err="1">
                <a:latin typeface="Courier New" panose="02070309020205020404" pitchFamily="49" charset="0"/>
                <a:cs typeface="Courier New" panose="02070309020205020404" pitchFamily="49" charset="0"/>
              </a:rPr>
              <a:t>federativ</a:t>
            </a:r>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a         |     </a:t>
            </a:r>
            <a:r>
              <a:rPr lang="es-MX" sz="1200" dirty="0" err="1">
                <a:latin typeface="Courier New" panose="02070309020205020404" pitchFamily="49" charset="0"/>
                <a:cs typeface="Courier New" panose="02070309020205020404" pitchFamily="49" charset="0"/>
              </a:rPr>
              <a:t>column</a:t>
            </a:r>
            <a:r>
              <a:rPr lang="es-MX" sz="1200" dirty="0">
                <a:latin typeface="Courier New" panose="02070309020205020404" pitchFamily="49" charset="0"/>
                <a:cs typeface="Courier New" panose="02070309020205020404" pitchFamily="49" charset="0"/>
              </a:rPr>
              <a:t>          lb          </a:t>
            </a:r>
            <a:r>
              <a:rPr lang="es-MX" sz="1200" dirty="0" err="1">
                <a:latin typeface="Courier New" panose="02070309020205020404" pitchFamily="49" charset="0"/>
                <a:cs typeface="Courier New" panose="02070309020205020404" pitchFamily="49" charset="0"/>
              </a:rPr>
              <a:t>ub</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 </a:t>
            </a:r>
          </a:p>
          <a:p>
            <a:r>
              <a:rPr lang="es-MX" sz="1200" dirty="0" err="1">
                <a:latin typeface="Courier New" panose="02070309020205020404" pitchFamily="49" charset="0"/>
                <a:cs typeface="Courier New" panose="02070309020205020404" pitchFamily="49" charset="0"/>
              </a:rPr>
              <a:t>Michoac</a:t>
            </a:r>
            <a:r>
              <a:rPr lang="es-MX" sz="1200" dirty="0">
                <a:latin typeface="Courier New" panose="02070309020205020404" pitchFamily="49" charset="0"/>
                <a:cs typeface="Courier New" panose="02070309020205020404" pitchFamily="49" charset="0"/>
              </a:rPr>
              <a:t>� |      .0619       .0376       .1002</a:t>
            </a:r>
          </a:p>
          <a:p>
            <a:r>
              <a:rPr lang="es-MX" sz="1200" dirty="0">
                <a:latin typeface="Courier New" panose="02070309020205020404" pitchFamily="49" charset="0"/>
                <a:cs typeface="Courier New" panose="02070309020205020404" pitchFamily="49" charset="0"/>
              </a:rPr>
              <a:t>  Morelos |      .0088       .0032       .0239</a:t>
            </a:r>
          </a:p>
          <a:p>
            <a:r>
              <a:rPr lang="es-MX" sz="1200" dirty="0">
                <a:latin typeface="Courier New" panose="02070309020205020404" pitchFamily="49" charset="0"/>
                <a:cs typeface="Courier New" panose="02070309020205020404" pitchFamily="49" charset="0"/>
              </a:rPr>
              <a:t>  Nayarit |      .0073       .0036        .015</a:t>
            </a:r>
          </a:p>
          <a:p>
            <a:r>
              <a:rPr lang="es-MX" sz="1200" dirty="0">
                <a:latin typeface="Courier New" panose="02070309020205020404" pitchFamily="49" charset="0"/>
                <a:cs typeface="Courier New" panose="02070309020205020404" pitchFamily="49" charset="0"/>
              </a:rPr>
              <a:t> Nuevo Le |      .0464       .0289       .0736</a:t>
            </a:r>
          </a:p>
          <a:p>
            <a:r>
              <a:rPr lang="es-MX" sz="1200" dirty="0">
                <a:latin typeface="Courier New" panose="02070309020205020404" pitchFamily="49" charset="0"/>
                <a:cs typeface="Courier New" panose="02070309020205020404" pitchFamily="49" charset="0"/>
              </a:rPr>
              <a:t>   Oaxaca |      .0328       .0157       .0676</a:t>
            </a:r>
          </a:p>
          <a:p>
            <a:r>
              <a:rPr lang="es-MX" sz="1200" dirty="0">
                <a:latin typeface="Courier New" panose="02070309020205020404" pitchFamily="49" charset="0"/>
                <a:cs typeface="Courier New" panose="02070309020205020404" pitchFamily="49" charset="0"/>
              </a:rPr>
              <a:t>   Puebla |      .0171       .0057       .0501</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Quer�tar</a:t>
            </a:r>
            <a:r>
              <a:rPr lang="es-MX" sz="1200" dirty="0">
                <a:latin typeface="Courier New" panose="02070309020205020404" pitchFamily="49" charset="0"/>
                <a:cs typeface="Courier New" panose="02070309020205020404" pitchFamily="49" charset="0"/>
              </a:rPr>
              <a:t> |      .0138       .0087       .0216</a:t>
            </a:r>
          </a:p>
          <a:p>
            <a:r>
              <a:rPr lang="es-MX" sz="1200" dirty="0">
                <a:latin typeface="Courier New" panose="02070309020205020404" pitchFamily="49" charset="0"/>
                <a:cs typeface="Courier New" panose="02070309020205020404" pitchFamily="49" charset="0"/>
              </a:rPr>
              <a:t> Quintana |       .008       .0052       .0123</a:t>
            </a:r>
          </a:p>
          <a:p>
            <a:r>
              <a:rPr lang="es-MX" sz="1200" dirty="0">
                <a:latin typeface="Courier New" panose="02070309020205020404" pitchFamily="49" charset="0"/>
                <a:cs typeface="Courier New" panose="02070309020205020404" pitchFamily="49" charset="0"/>
              </a:rPr>
              <a:t> San Luis |      .0157       .0106       .0232</a:t>
            </a:r>
          </a:p>
          <a:p>
            <a:r>
              <a:rPr lang="es-MX" sz="1200" dirty="0">
                <a:latin typeface="Courier New" panose="02070309020205020404" pitchFamily="49" charset="0"/>
                <a:cs typeface="Courier New" panose="02070309020205020404" pitchFamily="49" charset="0"/>
              </a:rPr>
              <a:t>  Sinaloa |      .0477       .0244       .0912</a:t>
            </a:r>
          </a:p>
          <a:p>
            <a:r>
              <a:rPr lang="es-MX" sz="1200" dirty="0">
                <a:latin typeface="Courier New" panose="02070309020205020404" pitchFamily="49" charset="0"/>
                <a:cs typeface="Courier New" panose="02070309020205020404" pitchFamily="49" charset="0"/>
              </a:rPr>
              <a:t>   Sonora |      .0113       .0032       .0399</a:t>
            </a:r>
          </a:p>
          <a:p>
            <a:r>
              <a:rPr lang="es-MX" sz="1200" dirty="0">
                <a:latin typeface="Courier New" panose="02070309020205020404" pitchFamily="49" charset="0"/>
                <a:cs typeface="Courier New" panose="02070309020205020404" pitchFamily="49" charset="0"/>
              </a:rPr>
              <a:t>  Tabasco |      .0082       .0046       .0146</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Tamaulip</a:t>
            </a:r>
            <a:r>
              <a:rPr lang="es-MX" sz="1200" dirty="0">
                <a:latin typeface="Courier New" panose="02070309020205020404" pitchFamily="49" charset="0"/>
                <a:cs typeface="Courier New" panose="02070309020205020404" pitchFamily="49" charset="0"/>
              </a:rPr>
              <a:t> |      .0216       .0109       .0426</a:t>
            </a:r>
          </a:p>
          <a:p>
            <a:r>
              <a:rPr lang="es-MX" sz="1200" dirty="0">
                <a:latin typeface="Courier New" panose="02070309020205020404" pitchFamily="49" charset="0"/>
                <a:cs typeface="Courier New" panose="02070309020205020404" pitchFamily="49" charset="0"/>
              </a:rPr>
              <a:t> Tlaxcala |      .0072       .0034       .0152</a:t>
            </a:r>
          </a:p>
          <a:p>
            <a:r>
              <a:rPr lang="es-MX" sz="1200" dirty="0">
                <a:latin typeface="Courier New" panose="02070309020205020404" pitchFamily="49" charset="0"/>
                <a:cs typeface="Courier New" panose="02070309020205020404" pitchFamily="49" charset="0"/>
              </a:rPr>
              <a:t> Veracruz |      .0767       .0278       .1941</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Yucat�n</a:t>
            </a:r>
            <a:r>
              <a:rPr lang="es-MX" sz="1200" dirty="0">
                <a:latin typeface="Courier New" panose="02070309020205020404" pitchFamily="49" charset="0"/>
                <a:cs typeface="Courier New" panose="02070309020205020404" pitchFamily="49" charset="0"/>
              </a:rPr>
              <a:t> |      .0174       .0098       .0308</a:t>
            </a:r>
          </a:p>
          <a:p>
            <a:r>
              <a:rPr lang="es-MX" sz="1200" dirty="0">
                <a:latin typeface="Courier New" panose="02070309020205020404" pitchFamily="49" charset="0"/>
                <a:cs typeface="Courier New" panose="02070309020205020404" pitchFamily="49" charset="0"/>
              </a:rPr>
              <a:t> Zacateca |      .0152       .0083       .0277</a:t>
            </a:r>
          </a:p>
        </p:txBody>
      </p:sp>
      <p:sp>
        <p:nvSpPr>
          <p:cNvPr id="9" name="Elipse 8">
            <a:extLst>
              <a:ext uri="{FF2B5EF4-FFF2-40B4-BE49-F238E27FC236}">
                <a16:creationId xmlns:a16="http://schemas.microsoft.com/office/drawing/2014/main" id="{F2C3243E-73FF-4223-B74C-B474D3B4A858}"/>
              </a:ext>
            </a:extLst>
          </p:cNvPr>
          <p:cNvSpPr/>
          <p:nvPr/>
        </p:nvSpPr>
        <p:spPr>
          <a:xfrm>
            <a:off x="387351" y="6340563"/>
            <a:ext cx="1073628"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D56627E9-1BB1-4DFF-A466-F9025247860E}"/>
              </a:ext>
            </a:extLst>
          </p:cNvPr>
          <p:cNvSpPr/>
          <p:nvPr/>
        </p:nvSpPr>
        <p:spPr>
          <a:xfrm>
            <a:off x="2039917" y="6338462"/>
            <a:ext cx="768829"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5BB700FC-727A-4D4B-955B-DF757B7E57AC}"/>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2" name="Picture 2" descr="LICENCIATURA EN ENFERMERÍA 2018">
            <a:extLst>
              <a:ext uri="{FF2B5EF4-FFF2-40B4-BE49-F238E27FC236}">
                <a16:creationId xmlns:a16="http://schemas.microsoft.com/office/drawing/2014/main" id="{50209E97-FB58-4EE1-A01A-A3C31FD0E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Escudo de la UAEM: historia y significado">
            <a:extLst>
              <a:ext uri="{FF2B5EF4-FFF2-40B4-BE49-F238E27FC236}">
                <a16:creationId xmlns:a16="http://schemas.microsoft.com/office/drawing/2014/main" id="{9B14E1A6-01EF-4572-80A9-63C121D92D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97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57462E1-4C1D-4AE9-AA51-768B49E7AA46}"/>
              </a:ext>
            </a:extLst>
          </p:cNvPr>
          <p:cNvSpPr txBox="1"/>
          <p:nvPr/>
        </p:nvSpPr>
        <p:spPr>
          <a:xfrm>
            <a:off x="468671" y="1752634"/>
            <a:ext cx="9743768" cy="5262979"/>
          </a:xfrm>
          <a:prstGeom prst="rect">
            <a:avLst/>
          </a:prstGeom>
          <a:noFill/>
        </p:spPr>
        <p:txBody>
          <a:bodyPr wrap="square">
            <a:spAutoFit/>
          </a:bodyPr>
          <a:lstStyle/>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svy</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tab</a:t>
            </a:r>
            <a:r>
              <a:rPr lang="es-MX" sz="1200" dirty="0">
                <a:latin typeface="Courier New" panose="02070309020205020404" pitchFamily="49" charset="0"/>
                <a:cs typeface="Courier New" panose="02070309020205020404" pitchFamily="49" charset="0"/>
              </a:rPr>
              <a:t> entidad violepareja1 </a:t>
            </a:r>
            <a:r>
              <a:rPr lang="es-MX" sz="1200" dirty="0" err="1">
                <a:latin typeface="Courier New" panose="02070309020205020404" pitchFamily="49" charset="0"/>
                <a:cs typeface="Courier New" panose="02070309020205020404" pitchFamily="49" charset="0"/>
              </a:rPr>
              <a:t>if</a:t>
            </a:r>
            <a:r>
              <a:rPr lang="es-MX" sz="1200" dirty="0">
                <a:latin typeface="Courier New" panose="02070309020205020404" pitchFamily="49" charset="0"/>
                <a:cs typeface="Courier New" panose="02070309020205020404" pitchFamily="49" charset="0"/>
              </a:rPr>
              <a:t> violepareja1==1 &amp; adolescentes==1 &amp; sexo==1,col </a:t>
            </a:r>
            <a:r>
              <a:rPr lang="es-MX" sz="1200" dirty="0" err="1">
                <a:latin typeface="Courier New" panose="02070309020205020404" pitchFamily="49" charset="0"/>
                <a:cs typeface="Courier New" panose="02070309020205020404" pitchFamily="49" charset="0"/>
              </a:rPr>
              <a:t>ci</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(running </a:t>
            </a:r>
            <a:r>
              <a:rPr lang="es-MX" sz="1200" dirty="0" err="1">
                <a:latin typeface="Courier New" panose="02070309020205020404" pitchFamily="49" charset="0"/>
                <a:cs typeface="Courier New" panose="02070309020205020404" pitchFamily="49" charset="0"/>
              </a:rPr>
              <a:t>tabulate</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estimation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sample</a:t>
            </a:r>
            <a:r>
              <a:rPr lang="es-MX" sz="1200" dirty="0">
                <a:latin typeface="Courier New" panose="02070309020205020404" pitchFamily="49" charset="0"/>
                <a:cs typeface="Courier New" panose="02070309020205020404" pitchFamily="49" charset="0"/>
              </a:rPr>
              <a:t>)</a:t>
            </a:r>
          </a:p>
          <a:p>
            <a:endParaRPr lang="es-MX" sz="1200" dirty="0">
              <a:latin typeface="Courier New" panose="02070309020205020404" pitchFamily="49" charset="0"/>
              <a:cs typeface="Courier New" panose="02070309020205020404" pitchFamily="49" charset="0"/>
            </a:endParaRP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strata</a:t>
            </a:r>
            <a:r>
              <a:rPr lang="es-MX" sz="1200" dirty="0">
                <a:latin typeface="Courier New" panose="02070309020205020404" pitchFamily="49" charset="0"/>
                <a:cs typeface="Courier New" panose="02070309020205020404" pitchFamily="49" charset="0"/>
              </a:rPr>
              <a:t> =  86                            </a:t>
            </a:r>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obs</a:t>
            </a:r>
            <a:r>
              <a:rPr lang="es-MX" sz="1200" dirty="0">
                <a:latin typeface="Courier New" panose="02070309020205020404" pitchFamily="49" charset="0"/>
                <a:cs typeface="Courier New" panose="02070309020205020404" pitchFamily="49" charset="0"/>
              </a:rPr>
              <a:t>   =        132</a:t>
            </a: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PSUs</a:t>
            </a:r>
            <a:r>
              <a:rPr lang="es-MX" sz="1200" dirty="0">
                <a:latin typeface="Courier New" panose="02070309020205020404" pitchFamily="49" charset="0"/>
                <a:cs typeface="Courier New" panose="02070309020205020404" pitchFamily="49" charset="0"/>
              </a:rPr>
              <a:t>   = 127                            </a:t>
            </a:r>
            <a:r>
              <a:rPr lang="es-MX" sz="1200" dirty="0" err="1">
                <a:latin typeface="Courier New" panose="02070309020205020404" pitchFamily="49" charset="0"/>
                <a:cs typeface="Courier New" panose="02070309020205020404" pitchFamily="49" charset="0"/>
              </a:rPr>
              <a:t>Population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size</a:t>
            </a:r>
            <a:r>
              <a:rPr lang="es-MX" sz="1200" dirty="0">
                <a:latin typeface="Courier New" panose="02070309020205020404" pitchFamily="49" charset="0"/>
                <a:cs typeface="Courier New" panose="02070309020205020404" pitchFamily="49" charset="0"/>
              </a:rPr>
              <a:t> = 220,325.04</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Design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df</a:t>
            </a:r>
            <a:r>
              <a:rPr lang="es-MX" sz="1200" dirty="0">
                <a:latin typeface="Courier New" panose="02070309020205020404" pitchFamily="49" charset="0"/>
                <a:cs typeface="Courier New" panose="02070309020205020404" pitchFamily="49" charset="0"/>
              </a:rPr>
              <a:t>       =         41</a:t>
            </a:r>
          </a:p>
          <a:p>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Entidad   |</a:t>
            </a:r>
          </a:p>
          <a:p>
            <a:r>
              <a:rPr lang="es-MX" sz="1200" dirty="0" err="1">
                <a:latin typeface="Courier New" panose="02070309020205020404" pitchFamily="49" charset="0"/>
                <a:cs typeface="Courier New" panose="02070309020205020404" pitchFamily="49" charset="0"/>
              </a:rPr>
              <a:t>federativ</a:t>
            </a:r>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a         |     </a:t>
            </a:r>
            <a:r>
              <a:rPr lang="es-MX" sz="1200" dirty="0" err="1">
                <a:latin typeface="Courier New" panose="02070309020205020404" pitchFamily="49" charset="0"/>
                <a:cs typeface="Courier New" panose="02070309020205020404" pitchFamily="49" charset="0"/>
              </a:rPr>
              <a:t>column</a:t>
            </a:r>
            <a:r>
              <a:rPr lang="es-MX" sz="1200" dirty="0">
                <a:latin typeface="Courier New" panose="02070309020205020404" pitchFamily="49" charset="0"/>
                <a:cs typeface="Courier New" panose="02070309020205020404" pitchFamily="49" charset="0"/>
              </a:rPr>
              <a:t>          lb          </a:t>
            </a:r>
            <a:r>
              <a:rPr lang="es-MX" sz="1200" dirty="0" err="1">
                <a:latin typeface="Courier New" panose="02070309020205020404" pitchFamily="49" charset="0"/>
                <a:cs typeface="Courier New" panose="02070309020205020404" pitchFamily="49" charset="0"/>
              </a:rPr>
              <a:t>ub</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Aguascal</a:t>
            </a:r>
            <a:r>
              <a:rPr lang="es-MX" sz="1200" dirty="0">
                <a:latin typeface="Courier New" panose="02070309020205020404" pitchFamily="49" charset="0"/>
                <a:cs typeface="Courier New" panose="02070309020205020404" pitchFamily="49" charset="0"/>
              </a:rPr>
              <a:t> |      .0128       .0076       .0215</a:t>
            </a:r>
          </a:p>
          <a:p>
            <a:r>
              <a:rPr lang="es-MX" sz="1200" dirty="0">
                <a:latin typeface="Courier New" panose="02070309020205020404" pitchFamily="49" charset="0"/>
                <a:cs typeface="Courier New" panose="02070309020205020404" pitchFamily="49" charset="0"/>
              </a:rPr>
              <a:t> Baja Cal |      .0051       .0033       .0078</a:t>
            </a:r>
          </a:p>
          <a:p>
            <a:r>
              <a:rPr lang="es-MX" sz="1200" dirty="0">
                <a:latin typeface="Courier New" panose="02070309020205020404" pitchFamily="49" charset="0"/>
                <a:cs typeface="Courier New" panose="02070309020205020404" pitchFamily="49" charset="0"/>
              </a:rPr>
              <a:t> Baja Cal |      .0076       .0022        .026</a:t>
            </a:r>
          </a:p>
          <a:p>
            <a:r>
              <a:rPr lang="es-MX" sz="1200" dirty="0">
                <a:latin typeface="Courier New" panose="02070309020205020404" pitchFamily="49" charset="0"/>
                <a:cs typeface="Courier New" panose="02070309020205020404" pitchFamily="49" charset="0"/>
              </a:rPr>
              <a:t> Campeche |      .0084       .0026       .0266</a:t>
            </a:r>
          </a:p>
          <a:p>
            <a:r>
              <a:rPr lang="es-MX" sz="1200" dirty="0">
                <a:latin typeface="Courier New" panose="02070309020205020404" pitchFamily="49" charset="0"/>
                <a:cs typeface="Courier New" panose="02070309020205020404" pitchFamily="49" charset="0"/>
              </a:rPr>
              <a:t> Coahuila |      .0293       .0103       .0805</a:t>
            </a:r>
          </a:p>
          <a:p>
            <a:r>
              <a:rPr lang="es-MX" sz="1200" dirty="0">
                <a:latin typeface="Courier New" panose="02070309020205020404" pitchFamily="49" charset="0"/>
                <a:cs typeface="Courier New" panose="02070309020205020404" pitchFamily="49" charset="0"/>
              </a:rPr>
              <a:t>   Colima |      .0056     9.2e-04        .033</a:t>
            </a:r>
          </a:p>
          <a:p>
            <a:r>
              <a:rPr lang="es-MX" sz="1200" dirty="0">
                <a:latin typeface="Courier New" panose="02070309020205020404" pitchFamily="49" charset="0"/>
                <a:cs typeface="Courier New" panose="02070309020205020404" pitchFamily="49" charset="0"/>
              </a:rPr>
              <a:t>  Chiapas |      .0288       .0077       .1021</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Chihuahu</a:t>
            </a:r>
            <a:r>
              <a:rPr lang="es-MX" sz="1200" dirty="0">
                <a:latin typeface="Courier New" panose="02070309020205020404" pitchFamily="49" charset="0"/>
                <a:cs typeface="Courier New" panose="02070309020205020404" pitchFamily="49" charset="0"/>
              </a:rPr>
              <a:t> |      .0426       .0136       .1253</a:t>
            </a:r>
          </a:p>
          <a:p>
            <a:r>
              <a:rPr lang="es-MX" sz="1200" dirty="0">
                <a:latin typeface="Courier New" panose="02070309020205020404" pitchFamily="49" charset="0"/>
                <a:cs typeface="Courier New" panose="02070309020205020404" pitchFamily="49" charset="0"/>
              </a:rPr>
              <a:t> Ciudad d |       .042       .0094       .1691</a:t>
            </a:r>
          </a:p>
          <a:p>
            <a:r>
              <a:rPr lang="es-MX" sz="1200" dirty="0">
                <a:latin typeface="Courier New" panose="02070309020205020404" pitchFamily="49" charset="0"/>
                <a:cs typeface="Courier New" panose="02070309020205020404" pitchFamily="49" charset="0"/>
              </a:rPr>
              <a:t>  Durango |      .0037       .0016       .0082</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Guanajua</a:t>
            </a:r>
            <a:r>
              <a:rPr lang="es-MX" sz="1200" dirty="0">
                <a:latin typeface="Courier New" panose="02070309020205020404" pitchFamily="49" charset="0"/>
                <a:cs typeface="Courier New" panose="02070309020205020404" pitchFamily="49" charset="0"/>
              </a:rPr>
              <a:t> |      .0465       .0238       .0889</a:t>
            </a:r>
          </a:p>
          <a:p>
            <a:r>
              <a:rPr lang="es-MX" sz="1200" dirty="0">
                <a:latin typeface="Courier New" panose="02070309020205020404" pitchFamily="49" charset="0"/>
                <a:cs typeface="Courier New" panose="02070309020205020404" pitchFamily="49" charset="0"/>
              </a:rPr>
              <a:t> Guerrero |      .0098       .0022       .0424</a:t>
            </a:r>
          </a:p>
          <a:p>
            <a:r>
              <a:rPr lang="es-MX" sz="1200" dirty="0">
                <a:latin typeface="Courier New" panose="02070309020205020404" pitchFamily="49" charset="0"/>
                <a:cs typeface="Courier New" panose="02070309020205020404" pitchFamily="49" charset="0"/>
              </a:rPr>
              <a:t>  Hidalgo |       .032       .0176       .0575</a:t>
            </a:r>
          </a:p>
          <a:p>
            <a:r>
              <a:rPr lang="es-MX" sz="1200" dirty="0">
                <a:latin typeface="Courier New" panose="02070309020205020404" pitchFamily="49" charset="0"/>
                <a:cs typeface="Courier New" panose="02070309020205020404" pitchFamily="49" charset="0"/>
              </a:rPr>
              <a:t>  Jalisco |      .0771       .0303       .1824</a:t>
            </a:r>
          </a:p>
          <a:p>
            <a:r>
              <a:rPr lang="es-MX" sz="1200" dirty="0">
                <a:latin typeface="Courier New" panose="02070309020205020404" pitchFamily="49" charset="0"/>
                <a:cs typeface="Courier New" panose="02070309020205020404" pitchFamily="49" charset="0"/>
              </a:rPr>
              <a:t> Estado d |      .1834       .0366       .5707</a:t>
            </a:r>
          </a:p>
          <a:p>
            <a:r>
              <a:rPr lang="es-MX" sz="1200" dirty="0">
                <a:latin typeface="Courier New" panose="02070309020205020404" pitchFamily="49" charset="0"/>
                <a:cs typeface="Courier New" panose="02070309020205020404" pitchFamily="49" charset="0"/>
              </a:rPr>
              <a:t> </a:t>
            </a:r>
          </a:p>
        </p:txBody>
      </p:sp>
      <p:sp>
        <p:nvSpPr>
          <p:cNvPr id="7" name="CuadroTexto 6">
            <a:extLst>
              <a:ext uri="{FF2B5EF4-FFF2-40B4-BE49-F238E27FC236}">
                <a16:creationId xmlns:a16="http://schemas.microsoft.com/office/drawing/2014/main" id="{D2855DFA-86D2-4EBD-AB58-BF4E2B4A04FC}"/>
              </a:ext>
            </a:extLst>
          </p:cNvPr>
          <p:cNvSpPr txBox="1"/>
          <p:nvPr/>
        </p:nvSpPr>
        <p:spPr>
          <a:xfrm>
            <a:off x="6504926" y="2829852"/>
            <a:ext cx="6096000" cy="3970318"/>
          </a:xfrm>
          <a:prstGeom prst="rect">
            <a:avLst/>
          </a:prstGeom>
          <a:noFill/>
        </p:spPr>
        <p:txBody>
          <a:bodyPr wrap="square">
            <a:spAutoFit/>
          </a:bodyPr>
          <a:lstStyle/>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Entidad   |</a:t>
            </a:r>
          </a:p>
          <a:p>
            <a:r>
              <a:rPr lang="es-MX" sz="1200" dirty="0" err="1">
                <a:latin typeface="Courier New" panose="02070309020205020404" pitchFamily="49" charset="0"/>
                <a:cs typeface="Courier New" panose="02070309020205020404" pitchFamily="49" charset="0"/>
              </a:rPr>
              <a:t>federativ</a:t>
            </a:r>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a         |     </a:t>
            </a:r>
            <a:r>
              <a:rPr lang="es-MX" sz="1200" dirty="0" err="1">
                <a:latin typeface="Courier New" panose="02070309020205020404" pitchFamily="49" charset="0"/>
                <a:cs typeface="Courier New" panose="02070309020205020404" pitchFamily="49" charset="0"/>
              </a:rPr>
              <a:t>column</a:t>
            </a:r>
            <a:r>
              <a:rPr lang="es-MX" sz="1200" dirty="0">
                <a:latin typeface="Courier New" panose="02070309020205020404" pitchFamily="49" charset="0"/>
                <a:cs typeface="Courier New" panose="02070309020205020404" pitchFamily="49" charset="0"/>
              </a:rPr>
              <a:t>          lb          </a:t>
            </a:r>
            <a:r>
              <a:rPr lang="es-MX" sz="1200" dirty="0" err="1">
                <a:latin typeface="Courier New" panose="02070309020205020404" pitchFamily="49" charset="0"/>
                <a:cs typeface="Courier New" panose="02070309020205020404" pitchFamily="49" charset="0"/>
              </a:rPr>
              <a:t>ub</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a:t>
            </a:r>
          </a:p>
          <a:p>
            <a:r>
              <a:rPr lang="es-MX" sz="1200" dirty="0" err="1">
                <a:latin typeface="Courier New" panose="02070309020205020404" pitchFamily="49" charset="0"/>
                <a:cs typeface="Courier New" panose="02070309020205020404" pitchFamily="49" charset="0"/>
              </a:rPr>
              <a:t>Michoac</a:t>
            </a:r>
            <a:r>
              <a:rPr lang="es-MX" sz="1200" dirty="0">
                <a:latin typeface="Courier New" panose="02070309020205020404" pitchFamily="49" charset="0"/>
                <a:cs typeface="Courier New" panose="02070309020205020404" pitchFamily="49" charset="0"/>
              </a:rPr>
              <a:t>� |      .0455       .0148       .1314</a:t>
            </a:r>
          </a:p>
          <a:p>
            <a:r>
              <a:rPr lang="es-MX" sz="1200" dirty="0">
                <a:latin typeface="Courier New" panose="02070309020205020404" pitchFamily="49" charset="0"/>
                <a:cs typeface="Courier New" panose="02070309020205020404" pitchFamily="49" charset="0"/>
              </a:rPr>
              <a:t>  Morelos |      .0091       .0041       .0201</a:t>
            </a:r>
          </a:p>
          <a:p>
            <a:r>
              <a:rPr lang="es-MX" sz="1200" dirty="0">
                <a:latin typeface="Courier New" panose="02070309020205020404" pitchFamily="49" charset="0"/>
                <a:cs typeface="Courier New" panose="02070309020205020404" pitchFamily="49" charset="0"/>
              </a:rPr>
              <a:t>  Nayarit |       .002     2.6e-04       .0154</a:t>
            </a:r>
          </a:p>
          <a:p>
            <a:r>
              <a:rPr lang="es-MX" sz="1200" dirty="0">
                <a:latin typeface="Courier New" panose="02070309020205020404" pitchFamily="49" charset="0"/>
                <a:cs typeface="Courier New" panose="02070309020205020404" pitchFamily="49" charset="0"/>
              </a:rPr>
              <a:t> Nuevo Le |        .11       .0692       .1703</a:t>
            </a:r>
          </a:p>
          <a:p>
            <a:r>
              <a:rPr lang="es-MX" sz="1200" dirty="0">
                <a:latin typeface="Courier New" panose="02070309020205020404" pitchFamily="49" charset="0"/>
                <a:cs typeface="Courier New" panose="02070309020205020404" pitchFamily="49" charset="0"/>
              </a:rPr>
              <a:t>   Oaxaca |      .0221        .006       .0781</a:t>
            </a:r>
          </a:p>
          <a:p>
            <a:r>
              <a:rPr lang="es-MX" sz="1200" dirty="0">
                <a:latin typeface="Courier New" panose="02070309020205020404" pitchFamily="49" charset="0"/>
                <a:cs typeface="Courier New" panose="02070309020205020404" pitchFamily="49" charset="0"/>
              </a:rPr>
              <a:t>   Puebla |      .0527        .026       .1037</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Quer�tar</a:t>
            </a:r>
            <a:r>
              <a:rPr lang="es-MX" sz="1200" dirty="0">
                <a:latin typeface="Courier New" panose="02070309020205020404" pitchFamily="49" charset="0"/>
                <a:cs typeface="Courier New" panose="02070309020205020404" pitchFamily="49" charset="0"/>
              </a:rPr>
              <a:t> |      .0181       .0076       .0425</a:t>
            </a:r>
          </a:p>
          <a:p>
            <a:r>
              <a:rPr lang="es-MX" sz="1200" dirty="0">
                <a:latin typeface="Courier New" panose="02070309020205020404" pitchFamily="49" charset="0"/>
                <a:cs typeface="Courier New" panose="02070309020205020404" pitchFamily="49" charset="0"/>
              </a:rPr>
              <a:t> Quintana |      .0187       .0034       .0955</a:t>
            </a:r>
          </a:p>
          <a:p>
            <a:r>
              <a:rPr lang="es-MX" sz="1200" dirty="0">
                <a:latin typeface="Courier New" panose="02070309020205020404" pitchFamily="49" charset="0"/>
                <a:cs typeface="Courier New" panose="02070309020205020404" pitchFamily="49" charset="0"/>
              </a:rPr>
              <a:t> San Luis |      .0102       .0046       .0224</a:t>
            </a:r>
          </a:p>
          <a:p>
            <a:r>
              <a:rPr lang="es-MX" sz="1200" dirty="0">
                <a:latin typeface="Courier New" panose="02070309020205020404" pitchFamily="49" charset="0"/>
                <a:cs typeface="Courier New" panose="02070309020205020404" pitchFamily="49" charset="0"/>
              </a:rPr>
              <a:t>  Sinaloa |      .0237       .0045       .1147</a:t>
            </a:r>
          </a:p>
          <a:p>
            <a:r>
              <a:rPr lang="es-MX" sz="1200" dirty="0">
                <a:latin typeface="Courier New" panose="02070309020205020404" pitchFamily="49" charset="0"/>
                <a:cs typeface="Courier New" panose="02070309020205020404" pitchFamily="49" charset="0"/>
              </a:rPr>
              <a:t>  Tabasco |      .0281       .0149       .0523</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Tamaulip</a:t>
            </a:r>
            <a:r>
              <a:rPr lang="es-MX" sz="1200" dirty="0">
                <a:latin typeface="Courier New" panose="02070309020205020404" pitchFamily="49" charset="0"/>
                <a:cs typeface="Courier New" panose="02070309020205020404" pitchFamily="49" charset="0"/>
              </a:rPr>
              <a:t> |      .0382       .0187       .0767</a:t>
            </a:r>
          </a:p>
          <a:p>
            <a:r>
              <a:rPr lang="es-MX" sz="1200" dirty="0">
                <a:latin typeface="Courier New" panose="02070309020205020404" pitchFamily="49" charset="0"/>
                <a:cs typeface="Courier New" panose="02070309020205020404" pitchFamily="49" charset="0"/>
              </a:rPr>
              <a:t> Tlaxcala |      .0088       .0017        .045</a:t>
            </a:r>
          </a:p>
          <a:p>
            <a:r>
              <a:rPr lang="es-MX" sz="1200" dirty="0">
                <a:latin typeface="Courier New" panose="02070309020205020404" pitchFamily="49" charset="0"/>
                <a:cs typeface="Courier New" panose="02070309020205020404" pitchFamily="49" charset="0"/>
              </a:rPr>
              <a:t> Veracruz |       .055       .0204       .1398</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Yucat�n</a:t>
            </a:r>
            <a:r>
              <a:rPr lang="es-MX" sz="1200" dirty="0">
                <a:latin typeface="Courier New" panose="02070309020205020404" pitchFamily="49" charset="0"/>
                <a:cs typeface="Courier New" panose="02070309020205020404" pitchFamily="49" charset="0"/>
              </a:rPr>
              <a:t> |      .0159       .0086       .0291</a:t>
            </a:r>
          </a:p>
          <a:p>
            <a:r>
              <a:rPr lang="es-MX" sz="1200" dirty="0">
                <a:latin typeface="Courier New" panose="02070309020205020404" pitchFamily="49" charset="0"/>
                <a:cs typeface="Courier New" panose="02070309020205020404" pitchFamily="49" charset="0"/>
              </a:rPr>
              <a:t> Zacateca |      .0073       .0024       .0219</a:t>
            </a:r>
          </a:p>
        </p:txBody>
      </p:sp>
      <p:sp>
        <p:nvSpPr>
          <p:cNvPr id="8" name="Elipse 7">
            <a:extLst>
              <a:ext uri="{FF2B5EF4-FFF2-40B4-BE49-F238E27FC236}">
                <a16:creationId xmlns:a16="http://schemas.microsoft.com/office/drawing/2014/main" id="{51A1B810-6686-4576-81C1-8FEA00911441}"/>
              </a:ext>
            </a:extLst>
          </p:cNvPr>
          <p:cNvSpPr/>
          <p:nvPr/>
        </p:nvSpPr>
        <p:spPr>
          <a:xfrm>
            <a:off x="468671" y="6507588"/>
            <a:ext cx="1073628"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24CB499E-6E53-4A40-A809-79F857250F51}"/>
              </a:ext>
            </a:extLst>
          </p:cNvPr>
          <p:cNvSpPr/>
          <p:nvPr/>
        </p:nvSpPr>
        <p:spPr>
          <a:xfrm>
            <a:off x="2039917" y="6528962"/>
            <a:ext cx="768829"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a16="http://schemas.microsoft.com/office/drawing/2014/main" id="{BC516573-39A4-41DB-A6B1-4E1551EFB9F9}"/>
              </a:ext>
            </a:extLst>
          </p:cNvPr>
          <p:cNvSpPr txBox="1"/>
          <p:nvPr/>
        </p:nvSpPr>
        <p:spPr>
          <a:xfrm>
            <a:off x="220132" y="1150184"/>
            <a:ext cx="11870267" cy="584775"/>
          </a:xfrm>
          <a:prstGeom prst="rect">
            <a:avLst/>
          </a:prstGeom>
          <a:noFill/>
        </p:spPr>
        <p:txBody>
          <a:bodyPr wrap="square">
            <a:spAutoFit/>
          </a:bodyPr>
          <a:lstStyle/>
          <a:p>
            <a:r>
              <a:rPr kumimoji="0" lang="es-MX" altLang="es-MX" sz="1600"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Prevalencia de violencia en adolescentes </a:t>
            </a:r>
            <a:r>
              <a:rPr kumimoji="0" lang="es-MX" altLang="es-MX" sz="1600"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co</a:t>
            </a:r>
            <a:r>
              <a:rPr lang="es-MX" sz="1600" b="1" dirty="0">
                <a:effectLst/>
                <a:latin typeface="Arial" panose="020B0604020202020204" pitchFamily="34" charset="0"/>
                <a:ea typeface="Calibri" panose="020F0502020204030204" pitchFamily="34" charset="0"/>
                <a:cs typeface="Times New Roman" panose="02020603050405020304" pitchFamily="18" charset="0"/>
              </a:rPr>
              <a:t>n relaciones de pareja </a:t>
            </a:r>
            <a:r>
              <a:rPr lang="es-MX" sz="1600" b="1" dirty="0">
                <a:latin typeface="Arial" panose="020B0604020202020204" pitchFamily="34" charset="0"/>
                <a:ea typeface="Calibri" panose="020F0502020204030204" pitchFamily="34" charset="0"/>
                <a:cs typeface="Times New Roman" panose="02020603050405020304" pitchFamily="18" charset="0"/>
              </a:rPr>
              <a:t>por entidad federativa en hombres</a:t>
            </a:r>
            <a:r>
              <a:rPr lang="es-MX" altLang="es-MX" sz="1600" b="1" dirty="0" bmk="_Toc61471911">
                <a:latin typeface="Arial" panose="020B0604020202020204" pitchFamily="34" charset="0"/>
                <a:cs typeface="Arial" panose="020B0604020202020204" pitchFamily="34" charset="0"/>
              </a:rPr>
              <a:t>. ENCODAT 2016-2017</a:t>
            </a:r>
            <a:endParaRPr lang="es-MX" sz="1600" dirty="0"/>
          </a:p>
        </p:txBody>
      </p:sp>
      <p:sp>
        <p:nvSpPr>
          <p:cNvPr id="12" name="Rectángulo 11">
            <a:extLst>
              <a:ext uri="{FF2B5EF4-FFF2-40B4-BE49-F238E27FC236}">
                <a16:creationId xmlns:a16="http://schemas.microsoft.com/office/drawing/2014/main" id="{8489035C-89BB-451A-BB78-DEAED64E48E2}"/>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3" name="Picture 2" descr="LICENCIATURA EN ENFERMERÍA 2018">
            <a:extLst>
              <a:ext uri="{FF2B5EF4-FFF2-40B4-BE49-F238E27FC236}">
                <a16:creationId xmlns:a16="http://schemas.microsoft.com/office/drawing/2014/main" id="{BB6325A0-6B3A-434C-A00A-4294ECA48F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Escudo de la UAEM: historia y significado">
            <a:extLst>
              <a:ext uri="{FF2B5EF4-FFF2-40B4-BE49-F238E27FC236}">
                <a16:creationId xmlns:a16="http://schemas.microsoft.com/office/drawing/2014/main" id="{289C86F8-3852-4415-AC94-9955944AEC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604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B17E907-E0C0-4479-9DEE-E39A9C49F79C}"/>
              </a:ext>
            </a:extLst>
          </p:cNvPr>
          <p:cNvSpPr txBox="1"/>
          <p:nvPr/>
        </p:nvSpPr>
        <p:spPr>
          <a:xfrm>
            <a:off x="266700" y="1787306"/>
            <a:ext cx="8210550" cy="4662815"/>
          </a:xfrm>
          <a:prstGeom prst="rect">
            <a:avLst/>
          </a:prstGeom>
          <a:noFill/>
        </p:spPr>
        <p:txBody>
          <a:bodyPr wrap="square">
            <a:spAutoFit/>
          </a:bodyPr>
          <a:lstStyle/>
          <a:p>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svy:tab</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vio_psico</a:t>
            </a:r>
            <a:endParaRPr lang="es-MX" sz="1100" dirty="0">
              <a:latin typeface="Courier New" panose="02070309020205020404" pitchFamily="49" charset="0"/>
              <a:cs typeface="Courier New" panose="02070309020205020404" pitchFamily="49" charset="0"/>
            </a:endParaRPr>
          </a:p>
          <a:p>
            <a:r>
              <a:rPr lang="es-MX" sz="1100" dirty="0">
                <a:latin typeface="Courier New" panose="02070309020205020404" pitchFamily="49" charset="0"/>
                <a:cs typeface="Courier New" panose="02070309020205020404" pitchFamily="49" charset="0"/>
              </a:rPr>
              <a:t>(running </a:t>
            </a:r>
            <a:r>
              <a:rPr lang="es-MX" sz="1100" dirty="0" err="1">
                <a:latin typeface="Courier New" panose="02070309020205020404" pitchFamily="49" charset="0"/>
                <a:cs typeface="Courier New" panose="02070309020205020404" pitchFamily="49" charset="0"/>
              </a:rPr>
              <a:t>tabulate</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on</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estimation</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sample</a:t>
            </a:r>
            <a:r>
              <a:rPr lang="es-MX" sz="1100" dirty="0">
                <a:latin typeface="Courier New" panose="02070309020205020404" pitchFamily="49" charset="0"/>
                <a:cs typeface="Courier New" panose="02070309020205020404" pitchFamily="49" charset="0"/>
              </a:rPr>
              <a:t>)</a:t>
            </a:r>
          </a:p>
          <a:p>
            <a:endParaRPr lang="es-MX" sz="1100" dirty="0">
              <a:latin typeface="Courier New" panose="02070309020205020404" pitchFamily="49" charset="0"/>
              <a:cs typeface="Courier New" panose="02070309020205020404" pitchFamily="49" charset="0"/>
            </a:endParaRPr>
          </a:p>
          <a:p>
            <a:r>
              <a:rPr lang="es-MX" sz="1100" dirty="0" err="1">
                <a:latin typeface="Courier New" panose="02070309020205020404" pitchFamily="49" charset="0"/>
                <a:cs typeface="Courier New" panose="02070309020205020404" pitchFamily="49" charset="0"/>
              </a:rPr>
              <a:t>Number</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of</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strata</a:t>
            </a:r>
            <a:r>
              <a:rPr lang="es-MX" sz="1100" dirty="0">
                <a:latin typeface="Courier New" panose="02070309020205020404" pitchFamily="49" charset="0"/>
                <a:cs typeface="Courier New" panose="02070309020205020404" pitchFamily="49" charset="0"/>
              </a:rPr>
              <a:t> =   187                           </a:t>
            </a:r>
            <a:r>
              <a:rPr lang="es-MX" sz="1100" dirty="0" err="1">
                <a:latin typeface="Courier New" panose="02070309020205020404" pitchFamily="49" charset="0"/>
                <a:cs typeface="Courier New" panose="02070309020205020404" pitchFamily="49" charset="0"/>
              </a:rPr>
              <a:t>Number</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of</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obs</a:t>
            </a:r>
            <a:r>
              <a:rPr lang="es-MX" sz="1100" dirty="0">
                <a:latin typeface="Courier New" panose="02070309020205020404" pitchFamily="49" charset="0"/>
                <a:cs typeface="Courier New" panose="02070309020205020404" pitchFamily="49" charset="0"/>
              </a:rPr>
              <a:t>   =     3,682</a:t>
            </a:r>
          </a:p>
          <a:p>
            <a:r>
              <a:rPr lang="es-MX" sz="1100" dirty="0" err="1">
                <a:latin typeface="Courier New" panose="02070309020205020404" pitchFamily="49" charset="0"/>
                <a:cs typeface="Courier New" panose="02070309020205020404" pitchFamily="49" charset="0"/>
              </a:rPr>
              <a:t>Number</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of</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PSUs</a:t>
            </a:r>
            <a:r>
              <a:rPr lang="es-MX" sz="1100" dirty="0">
                <a:latin typeface="Courier New" panose="02070309020205020404" pitchFamily="49" charset="0"/>
                <a:cs typeface="Courier New" panose="02070309020205020404" pitchFamily="49" charset="0"/>
              </a:rPr>
              <a:t>   = 1,539                           </a:t>
            </a:r>
            <a:r>
              <a:rPr lang="es-MX" sz="1100" dirty="0" err="1">
                <a:latin typeface="Courier New" panose="02070309020205020404" pitchFamily="49" charset="0"/>
                <a:cs typeface="Courier New" panose="02070309020205020404" pitchFamily="49" charset="0"/>
              </a:rPr>
              <a:t>Population</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size</a:t>
            </a:r>
            <a:r>
              <a:rPr lang="es-MX" sz="1100" dirty="0">
                <a:latin typeface="Courier New" panose="02070309020205020404" pitchFamily="49" charset="0"/>
                <a:cs typeface="Courier New" panose="02070309020205020404" pitchFamily="49" charset="0"/>
              </a:rPr>
              <a:t> = 5,466,346</a:t>
            </a:r>
          </a:p>
          <a:p>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Design</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df</a:t>
            </a:r>
            <a:r>
              <a:rPr lang="es-MX" sz="1100" dirty="0">
                <a:latin typeface="Courier New" panose="02070309020205020404" pitchFamily="49" charset="0"/>
                <a:cs typeface="Courier New" panose="02070309020205020404" pitchFamily="49" charset="0"/>
              </a:rPr>
              <a:t>       =     1,352</a:t>
            </a: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r>
              <a:rPr lang="es-MX" sz="1100" dirty="0">
                <a:latin typeface="Courier New" panose="02070309020205020404" pitchFamily="49" charset="0"/>
                <a:cs typeface="Courier New" panose="02070309020205020404" pitchFamily="49" charset="0"/>
              </a:rPr>
              <a:t>----------------------</a:t>
            </a:r>
          </a:p>
          <a:p>
            <a:r>
              <a:rPr lang="es-MX" sz="1100" dirty="0" err="1">
                <a:latin typeface="Courier New" panose="02070309020205020404" pitchFamily="49" charset="0"/>
                <a:cs typeface="Courier New" panose="02070309020205020404" pitchFamily="49" charset="0"/>
              </a:rPr>
              <a:t>vio_psico</a:t>
            </a:r>
            <a:r>
              <a:rPr lang="es-MX" sz="1100" dirty="0">
                <a:latin typeface="Courier New" panose="02070309020205020404" pitchFamily="49" charset="0"/>
                <a:cs typeface="Courier New" panose="02070309020205020404" pitchFamily="49" charset="0"/>
              </a:rPr>
              <a:t> | </a:t>
            </a:r>
            <a:r>
              <a:rPr lang="es-MX" sz="1100" dirty="0" err="1">
                <a:latin typeface="Courier New" panose="02070309020205020404" pitchFamily="49" charset="0"/>
                <a:cs typeface="Courier New" panose="02070309020205020404" pitchFamily="49" charset="0"/>
              </a:rPr>
              <a:t>proportion</a:t>
            </a:r>
            <a:endParaRPr lang="es-MX" sz="1100" dirty="0">
              <a:latin typeface="Courier New" panose="02070309020205020404" pitchFamily="49" charset="0"/>
              <a:cs typeface="Courier New" panose="02070309020205020404" pitchFamily="49" charset="0"/>
            </a:endParaRPr>
          </a:p>
          <a:p>
            <a:r>
              <a:rPr lang="es-MX" sz="1100" dirty="0">
                <a:latin typeface="Courier New" panose="02070309020205020404" pitchFamily="49" charset="0"/>
                <a:cs typeface="Courier New" panose="02070309020205020404" pitchFamily="49" charset="0"/>
              </a:rPr>
              <a:t>----------+-----------</a:t>
            </a:r>
          </a:p>
          <a:p>
            <a:r>
              <a:rPr lang="es-MX" sz="1100" dirty="0">
                <a:latin typeface="Courier New" panose="02070309020205020404" pitchFamily="49" charset="0"/>
                <a:cs typeface="Courier New" panose="02070309020205020404" pitchFamily="49" charset="0"/>
              </a:rPr>
              <a:t>     0=No |      .8888</a:t>
            </a:r>
          </a:p>
          <a:p>
            <a:r>
              <a:rPr lang="es-MX" sz="1100" dirty="0">
                <a:latin typeface="Courier New" panose="02070309020205020404" pitchFamily="49" charset="0"/>
                <a:cs typeface="Courier New" panose="02070309020205020404" pitchFamily="49" charset="0"/>
              </a:rPr>
              <a:t>     1=Si |      .1112</a:t>
            </a:r>
          </a:p>
          <a:p>
            <a:r>
              <a:rPr lang="es-MX" sz="1100" dirty="0">
                <a:latin typeface="Courier New" panose="02070309020205020404" pitchFamily="49" charset="0"/>
                <a:cs typeface="Courier New" panose="02070309020205020404" pitchFamily="49" charset="0"/>
              </a:rPr>
              <a:t>          | </a:t>
            </a:r>
          </a:p>
          <a:p>
            <a:r>
              <a:rPr lang="es-MX" sz="1100" dirty="0">
                <a:latin typeface="Courier New" panose="02070309020205020404" pitchFamily="49" charset="0"/>
                <a:cs typeface="Courier New" panose="02070309020205020404" pitchFamily="49" charset="0"/>
              </a:rPr>
              <a:t>    Total |          1</a:t>
            </a:r>
          </a:p>
          <a:p>
            <a:r>
              <a:rPr lang="es-MX" sz="1100" dirty="0">
                <a:latin typeface="Courier New" panose="02070309020205020404" pitchFamily="49" charset="0"/>
                <a:cs typeface="Courier New" panose="02070309020205020404" pitchFamily="49" charset="0"/>
              </a:rPr>
              <a:t>----------------------</a:t>
            </a:r>
          </a:p>
          <a:p>
            <a:r>
              <a:rPr lang="es-MX" sz="1100" dirty="0">
                <a:latin typeface="Courier New" panose="02070309020205020404" pitchFamily="49" charset="0"/>
                <a:cs typeface="Courier New" panose="02070309020205020404" pitchFamily="49" charset="0"/>
              </a:rPr>
              <a:t>Key: </a:t>
            </a:r>
            <a:r>
              <a:rPr lang="es-MX" sz="1100" dirty="0" err="1">
                <a:latin typeface="Courier New" panose="02070309020205020404" pitchFamily="49" charset="0"/>
                <a:cs typeface="Courier New" panose="02070309020205020404" pitchFamily="49" charset="0"/>
              </a:rPr>
              <a:t>proportion</a:t>
            </a:r>
            <a:r>
              <a:rPr lang="es-MX" sz="1100" dirty="0">
                <a:latin typeface="Courier New" panose="02070309020205020404" pitchFamily="49" charset="0"/>
                <a:cs typeface="Courier New" panose="02070309020205020404" pitchFamily="49" charset="0"/>
              </a:rPr>
              <a:t> = Cell </a:t>
            </a:r>
            <a:r>
              <a:rPr lang="es-MX" sz="1100" dirty="0" err="1">
                <a:latin typeface="Courier New" panose="02070309020205020404" pitchFamily="49" charset="0"/>
                <a:cs typeface="Courier New" panose="02070309020205020404" pitchFamily="49" charset="0"/>
              </a:rPr>
              <a:t>proportion</a:t>
            </a:r>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p:txBody>
      </p:sp>
      <p:sp>
        <p:nvSpPr>
          <p:cNvPr id="7" name="CuadroTexto 6">
            <a:extLst>
              <a:ext uri="{FF2B5EF4-FFF2-40B4-BE49-F238E27FC236}">
                <a16:creationId xmlns:a16="http://schemas.microsoft.com/office/drawing/2014/main" id="{BC536CF6-0AD5-4D3C-B6EB-C7AD1D57B1D4}"/>
              </a:ext>
            </a:extLst>
          </p:cNvPr>
          <p:cNvSpPr txBox="1"/>
          <p:nvPr/>
        </p:nvSpPr>
        <p:spPr>
          <a:xfrm>
            <a:off x="781049" y="1027450"/>
            <a:ext cx="11144251" cy="369332"/>
          </a:xfrm>
          <a:prstGeom prst="rect">
            <a:avLst/>
          </a:prstGeom>
          <a:noFill/>
        </p:spPr>
        <p:txBody>
          <a:bodyPr wrap="square">
            <a:spAutoFit/>
          </a:bodyPr>
          <a:lstStyle/>
          <a:p>
            <a:r>
              <a:rPr kumimoji="0" lang="es-MX" altLang="es-MX"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Tipos de violencia en adolescentes con</a:t>
            </a:r>
            <a:r>
              <a:rPr kumimoji="0" lang="es-MX" altLang="es-MX"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 v</a:t>
            </a:r>
            <a:r>
              <a:rPr lang="es-MX" sz="1800" b="1" dirty="0">
                <a:effectLst/>
                <a:latin typeface="Arial" panose="020B0604020202020204" pitchFamily="34" charset="0"/>
                <a:ea typeface="Calibri" panose="020F0502020204030204" pitchFamily="34" charset="0"/>
                <a:cs typeface="Times New Roman" panose="02020603050405020304" pitchFamily="18" charset="0"/>
              </a:rPr>
              <a:t>iolencia en relaciones de pareja</a:t>
            </a:r>
            <a:r>
              <a:rPr lang="es-MX" altLang="es-MX" b="1" dirty="0" bmk="_Toc61471911">
                <a:latin typeface="Arial" panose="020B0604020202020204" pitchFamily="34" charset="0"/>
                <a:cs typeface="Arial" panose="020B0604020202020204" pitchFamily="34" charset="0"/>
              </a:rPr>
              <a:t>. </a:t>
            </a:r>
            <a:r>
              <a:rPr lang="es-MX" altLang="es-MX" sz="1800" b="1" dirty="0" bmk="_Toc61471911">
                <a:latin typeface="Arial" panose="020B0604020202020204" pitchFamily="34" charset="0"/>
                <a:cs typeface="Arial" panose="020B0604020202020204" pitchFamily="34" charset="0"/>
              </a:rPr>
              <a:t>ENCODAT 2016-2017</a:t>
            </a:r>
            <a:endParaRPr lang="es-MX" dirty="0"/>
          </a:p>
        </p:txBody>
      </p:sp>
      <p:sp>
        <p:nvSpPr>
          <p:cNvPr id="9" name="CuadroTexto 8">
            <a:extLst>
              <a:ext uri="{FF2B5EF4-FFF2-40B4-BE49-F238E27FC236}">
                <a16:creationId xmlns:a16="http://schemas.microsoft.com/office/drawing/2014/main" id="{383DE933-D4BC-4AD6-8A32-579FCC447182}"/>
              </a:ext>
            </a:extLst>
          </p:cNvPr>
          <p:cNvSpPr txBox="1"/>
          <p:nvPr/>
        </p:nvSpPr>
        <p:spPr>
          <a:xfrm>
            <a:off x="4443413" y="3955672"/>
            <a:ext cx="6096000" cy="2292935"/>
          </a:xfrm>
          <a:prstGeom prst="rect">
            <a:avLst/>
          </a:prstGeom>
          <a:noFill/>
        </p:spPr>
        <p:txBody>
          <a:bodyPr wrap="square">
            <a:spAutoFit/>
          </a:bodyPr>
          <a:lstStyle/>
          <a:p>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svy:tab</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vio_fis</a:t>
            </a:r>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r>
              <a:rPr lang="es-MX" sz="1100" dirty="0">
                <a:latin typeface="Courier New" panose="02070309020205020404" pitchFamily="49" charset="0"/>
                <a:cs typeface="Courier New" panose="02070309020205020404" pitchFamily="49" charset="0"/>
              </a:rPr>
              <a:t>----------------------</a:t>
            </a:r>
          </a:p>
          <a:p>
            <a:r>
              <a:rPr lang="es-MX" sz="1100" dirty="0" err="1">
                <a:latin typeface="Courier New" panose="02070309020205020404" pitchFamily="49" charset="0"/>
                <a:cs typeface="Courier New" panose="02070309020205020404" pitchFamily="49" charset="0"/>
              </a:rPr>
              <a:t>vio_fisic</a:t>
            </a:r>
            <a:r>
              <a:rPr lang="es-MX" sz="1100" dirty="0">
                <a:latin typeface="Courier New" panose="02070309020205020404" pitchFamily="49" charset="0"/>
                <a:cs typeface="Courier New" panose="02070309020205020404" pitchFamily="49" charset="0"/>
              </a:rPr>
              <a:t> |</a:t>
            </a:r>
          </a:p>
          <a:p>
            <a:r>
              <a:rPr lang="es-MX" sz="1100" dirty="0">
                <a:latin typeface="Courier New" panose="02070309020205020404" pitchFamily="49" charset="0"/>
                <a:cs typeface="Courier New" panose="02070309020205020404" pitchFamily="49" charset="0"/>
              </a:rPr>
              <a:t>a         | </a:t>
            </a:r>
            <a:r>
              <a:rPr lang="es-MX" sz="1100" dirty="0" err="1">
                <a:latin typeface="Courier New" panose="02070309020205020404" pitchFamily="49" charset="0"/>
                <a:cs typeface="Courier New" panose="02070309020205020404" pitchFamily="49" charset="0"/>
              </a:rPr>
              <a:t>proportion</a:t>
            </a:r>
            <a:endParaRPr lang="es-MX" sz="1100" dirty="0">
              <a:latin typeface="Courier New" panose="02070309020205020404" pitchFamily="49" charset="0"/>
              <a:cs typeface="Courier New" panose="02070309020205020404" pitchFamily="49" charset="0"/>
            </a:endParaRPr>
          </a:p>
          <a:p>
            <a:r>
              <a:rPr lang="es-MX" sz="1100" dirty="0">
                <a:latin typeface="Courier New" panose="02070309020205020404" pitchFamily="49" charset="0"/>
                <a:cs typeface="Courier New" panose="02070309020205020404" pitchFamily="49" charset="0"/>
              </a:rPr>
              <a:t>----------+-----------</a:t>
            </a:r>
          </a:p>
          <a:p>
            <a:r>
              <a:rPr lang="es-MX" sz="1100" dirty="0">
                <a:latin typeface="Courier New" panose="02070309020205020404" pitchFamily="49" charset="0"/>
                <a:cs typeface="Courier New" panose="02070309020205020404" pitchFamily="49" charset="0"/>
              </a:rPr>
              <a:t>     0=No |      .9848</a:t>
            </a:r>
          </a:p>
          <a:p>
            <a:r>
              <a:rPr lang="es-MX" sz="1100" dirty="0">
                <a:latin typeface="Courier New" panose="02070309020205020404" pitchFamily="49" charset="0"/>
                <a:cs typeface="Courier New" panose="02070309020205020404" pitchFamily="49" charset="0"/>
              </a:rPr>
              <a:t>     1=Si |      .0152</a:t>
            </a:r>
          </a:p>
          <a:p>
            <a:r>
              <a:rPr lang="es-MX" sz="1100" dirty="0">
                <a:latin typeface="Courier New" panose="02070309020205020404" pitchFamily="49" charset="0"/>
                <a:cs typeface="Courier New" panose="02070309020205020404" pitchFamily="49" charset="0"/>
              </a:rPr>
              <a:t>          | </a:t>
            </a:r>
          </a:p>
          <a:p>
            <a:r>
              <a:rPr lang="es-MX" sz="1100" dirty="0">
                <a:latin typeface="Courier New" panose="02070309020205020404" pitchFamily="49" charset="0"/>
                <a:cs typeface="Courier New" panose="02070309020205020404" pitchFamily="49" charset="0"/>
              </a:rPr>
              <a:t>    Total |          1</a:t>
            </a:r>
          </a:p>
          <a:p>
            <a:r>
              <a:rPr lang="es-MX" sz="1100" dirty="0">
                <a:latin typeface="Courier New" panose="02070309020205020404" pitchFamily="49" charset="0"/>
                <a:cs typeface="Courier New" panose="02070309020205020404" pitchFamily="49" charset="0"/>
              </a:rPr>
              <a:t>----------------------</a:t>
            </a:r>
          </a:p>
          <a:p>
            <a:r>
              <a:rPr lang="es-MX" sz="1100" dirty="0">
                <a:latin typeface="Courier New" panose="02070309020205020404" pitchFamily="49" charset="0"/>
                <a:cs typeface="Courier New" panose="02070309020205020404" pitchFamily="49" charset="0"/>
              </a:rPr>
              <a:t>Key: </a:t>
            </a:r>
            <a:r>
              <a:rPr lang="es-MX" sz="1100" dirty="0" err="1">
                <a:latin typeface="Courier New" panose="02070309020205020404" pitchFamily="49" charset="0"/>
                <a:cs typeface="Courier New" panose="02070309020205020404" pitchFamily="49" charset="0"/>
              </a:rPr>
              <a:t>proportion</a:t>
            </a:r>
            <a:r>
              <a:rPr lang="es-MX" sz="1100" dirty="0">
                <a:latin typeface="Courier New" panose="02070309020205020404" pitchFamily="49" charset="0"/>
                <a:cs typeface="Courier New" panose="02070309020205020404" pitchFamily="49" charset="0"/>
              </a:rPr>
              <a:t> = Cell </a:t>
            </a:r>
            <a:r>
              <a:rPr lang="es-MX" sz="1100" dirty="0" err="1">
                <a:latin typeface="Courier New" panose="02070309020205020404" pitchFamily="49" charset="0"/>
                <a:cs typeface="Courier New" panose="02070309020205020404" pitchFamily="49" charset="0"/>
              </a:rPr>
              <a:t>proportion</a:t>
            </a:r>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p:txBody>
      </p:sp>
      <p:sp>
        <p:nvSpPr>
          <p:cNvPr id="11" name="CuadroTexto 10">
            <a:extLst>
              <a:ext uri="{FF2B5EF4-FFF2-40B4-BE49-F238E27FC236}">
                <a16:creationId xmlns:a16="http://schemas.microsoft.com/office/drawing/2014/main" id="{3C3338A8-2290-4433-BADE-ECBB1F0A4B04}"/>
              </a:ext>
            </a:extLst>
          </p:cNvPr>
          <p:cNvSpPr txBox="1"/>
          <p:nvPr/>
        </p:nvSpPr>
        <p:spPr>
          <a:xfrm>
            <a:off x="8682038" y="3955672"/>
            <a:ext cx="3243262" cy="1954381"/>
          </a:xfrm>
          <a:prstGeom prst="rect">
            <a:avLst/>
          </a:prstGeom>
          <a:noFill/>
        </p:spPr>
        <p:txBody>
          <a:bodyPr wrap="square">
            <a:spAutoFit/>
          </a:bodyPr>
          <a:lstStyle/>
          <a:p>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svy:tab</a:t>
            </a:r>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vio_sex</a:t>
            </a:r>
            <a:endParaRPr lang="es-MX" sz="1100" dirty="0">
              <a:latin typeface="Courier New" panose="02070309020205020404" pitchFamily="49" charset="0"/>
              <a:cs typeface="Courier New" panose="02070309020205020404" pitchFamily="49" charset="0"/>
            </a:endParaRPr>
          </a:p>
          <a:p>
            <a:endParaRPr lang="es-MX" sz="1100" dirty="0">
              <a:latin typeface="Courier New" panose="02070309020205020404" pitchFamily="49" charset="0"/>
              <a:cs typeface="Courier New" panose="02070309020205020404" pitchFamily="49" charset="0"/>
            </a:endParaRPr>
          </a:p>
          <a:p>
            <a:r>
              <a:rPr lang="es-MX" sz="1100" dirty="0">
                <a:latin typeface="Courier New" panose="02070309020205020404" pitchFamily="49" charset="0"/>
                <a:cs typeface="Courier New" panose="02070309020205020404" pitchFamily="49" charset="0"/>
              </a:rPr>
              <a:t>----------------------</a:t>
            </a:r>
          </a:p>
          <a:p>
            <a:r>
              <a:rPr lang="es-MX" sz="1100" dirty="0">
                <a:latin typeface="Courier New" panose="02070309020205020404" pitchFamily="49" charset="0"/>
                <a:cs typeface="Courier New" panose="02070309020205020404" pitchFamily="49" charset="0"/>
              </a:rPr>
              <a:t>  </a:t>
            </a:r>
            <a:r>
              <a:rPr lang="es-MX" sz="1100" dirty="0" err="1">
                <a:latin typeface="Courier New" panose="02070309020205020404" pitchFamily="49" charset="0"/>
                <a:cs typeface="Courier New" panose="02070309020205020404" pitchFamily="49" charset="0"/>
              </a:rPr>
              <a:t>vio_sex</a:t>
            </a:r>
            <a:r>
              <a:rPr lang="es-MX" sz="1100" dirty="0">
                <a:latin typeface="Courier New" panose="02070309020205020404" pitchFamily="49" charset="0"/>
                <a:cs typeface="Courier New" panose="02070309020205020404" pitchFamily="49" charset="0"/>
              </a:rPr>
              <a:t> | </a:t>
            </a:r>
            <a:r>
              <a:rPr lang="es-MX" sz="1100" dirty="0" err="1">
                <a:latin typeface="Courier New" panose="02070309020205020404" pitchFamily="49" charset="0"/>
                <a:cs typeface="Courier New" panose="02070309020205020404" pitchFamily="49" charset="0"/>
              </a:rPr>
              <a:t>proportion</a:t>
            </a:r>
            <a:endParaRPr lang="es-MX" sz="1100" dirty="0">
              <a:latin typeface="Courier New" panose="02070309020205020404" pitchFamily="49" charset="0"/>
              <a:cs typeface="Courier New" panose="02070309020205020404" pitchFamily="49" charset="0"/>
            </a:endParaRPr>
          </a:p>
          <a:p>
            <a:r>
              <a:rPr lang="es-MX" sz="1100" dirty="0">
                <a:latin typeface="Courier New" panose="02070309020205020404" pitchFamily="49" charset="0"/>
                <a:cs typeface="Courier New" panose="02070309020205020404" pitchFamily="49" charset="0"/>
              </a:rPr>
              <a:t>----------+-----------</a:t>
            </a:r>
          </a:p>
          <a:p>
            <a:r>
              <a:rPr lang="es-MX" sz="1100" dirty="0">
                <a:latin typeface="Courier New" panose="02070309020205020404" pitchFamily="49" charset="0"/>
                <a:cs typeface="Courier New" panose="02070309020205020404" pitchFamily="49" charset="0"/>
              </a:rPr>
              <a:t>     0=No |      .9949</a:t>
            </a:r>
          </a:p>
          <a:p>
            <a:r>
              <a:rPr lang="es-MX" sz="1100" dirty="0">
                <a:latin typeface="Courier New" panose="02070309020205020404" pitchFamily="49" charset="0"/>
                <a:cs typeface="Courier New" panose="02070309020205020404" pitchFamily="49" charset="0"/>
              </a:rPr>
              <a:t>     1=Si |      .0051</a:t>
            </a:r>
          </a:p>
          <a:p>
            <a:r>
              <a:rPr lang="es-MX" sz="1100" dirty="0">
                <a:latin typeface="Courier New" panose="02070309020205020404" pitchFamily="49" charset="0"/>
                <a:cs typeface="Courier New" panose="02070309020205020404" pitchFamily="49" charset="0"/>
              </a:rPr>
              <a:t>          | </a:t>
            </a:r>
          </a:p>
          <a:p>
            <a:r>
              <a:rPr lang="es-MX" sz="1100" dirty="0">
                <a:latin typeface="Courier New" panose="02070309020205020404" pitchFamily="49" charset="0"/>
                <a:cs typeface="Courier New" panose="02070309020205020404" pitchFamily="49" charset="0"/>
              </a:rPr>
              <a:t>    Total |          1</a:t>
            </a:r>
          </a:p>
          <a:p>
            <a:r>
              <a:rPr lang="es-MX" sz="1100" dirty="0">
                <a:latin typeface="Courier New" panose="02070309020205020404" pitchFamily="49" charset="0"/>
                <a:cs typeface="Courier New" panose="02070309020205020404" pitchFamily="49" charset="0"/>
              </a:rPr>
              <a:t>----------------------</a:t>
            </a:r>
          </a:p>
          <a:p>
            <a:r>
              <a:rPr lang="es-MX" sz="1100" dirty="0">
                <a:latin typeface="Courier New" panose="02070309020205020404" pitchFamily="49" charset="0"/>
                <a:cs typeface="Courier New" panose="02070309020205020404" pitchFamily="49" charset="0"/>
              </a:rPr>
              <a:t>Key: </a:t>
            </a:r>
            <a:r>
              <a:rPr lang="es-MX" sz="1100" dirty="0" err="1">
                <a:latin typeface="Courier New" panose="02070309020205020404" pitchFamily="49" charset="0"/>
                <a:cs typeface="Courier New" panose="02070309020205020404" pitchFamily="49" charset="0"/>
              </a:rPr>
              <a:t>proportion</a:t>
            </a:r>
            <a:r>
              <a:rPr lang="es-MX" sz="1100" dirty="0">
                <a:latin typeface="Courier New" panose="02070309020205020404" pitchFamily="49" charset="0"/>
                <a:cs typeface="Courier New" panose="02070309020205020404" pitchFamily="49" charset="0"/>
              </a:rPr>
              <a:t> = Cell </a:t>
            </a:r>
            <a:r>
              <a:rPr lang="es-MX" sz="1100" dirty="0" err="1">
                <a:latin typeface="Courier New" panose="02070309020205020404" pitchFamily="49" charset="0"/>
                <a:cs typeface="Courier New" panose="02070309020205020404" pitchFamily="49" charset="0"/>
              </a:rPr>
              <a:t>proportion</a:t>
            </a:r>
            <a:endParaRPr lang="es-MX" sz="1100" dirty="0">
              <a:latin typeface="Courier New" panose="02070309020205020404" pitchFamily="49" charset="0"/>
              <a:cs typeface="Courier New" panose="02070309020205020404" pitchFamily="49" charset="0"/>
            </a:endParaRPr>
          </a:p>
        </p:txBody>
      </p:sp>
      <p:sp>
        <p:nvSpPr>
          <p:cNvPr id="12" name="Elipse 11">
            <a:extLst>
              <a:ext uri="{FF2B5EF4-FFF2-40B4-BE49-F238E27FC236}">
                <a16:creationId xmlns:a16="http://schemas.microsoft.com/office/drawing/2014/main" id="{D07D667F-80A2-43FF-B0E5-DE6F080482D4}"/>
              </a:ext>
            </a:extLst>
          </p:cNvPr>
          <p:cNvSpPr/>
          <p:nvPr/>
        </p:nvSpPr>
        <p:spPr>
          <a:xfrm>
            <a:off x="5824852" y="5106052"/>
            <a:ext cx="768829"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Elipse 12">
            <a:extLst>
              <a:ext uri="{FF2B5EF4-FFF2-40B4-BE49-F238E27FC236}">
                <a16:creationId xmlns:a16="http://schemas.microsoft.com/office/drawing/2014/main" id="{39EA005F-B82D-4D57-A908-C40E70F173D7}"/>
              </a:ext>
            </a:extLst>
          </p:cNvPr>
          <p:cNvSpPr/>
          <p:nvPr/>
        </p:nvSpPr>
        <p:spPr>
          <a:xfrm>
            <a:off x="1586227" y="4979235"/>
            <a:ext cx="768829"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1CD6B6F5-1C3D-4275-A0B7-C17E723D2CCF}"/>
              </a:ext>
            </a:extLst>
          </p:cNvPr>
          <p:cNvSpPr/>
          <p:nvPr/>
        </p:nvSpPr>
        <p:spPr>
          <a:xfrm>
            <a:off x="10006882" y="4974035"/>
            <a:ext cx="768829" cy="245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ángulo 15">
            <a:extLst>
              <a:ext uri="{FF2B5EF4-FFF2-40B4-BE49-F238E27FC236}">
                <a16:creationId xmlns:a16="http://schemas.microsoft.com/office/drawing/2014/main" id="{636E1680-7CFB-43AB-8F4C-5D4F5F4D6114}"/>
              </a:ext>
            </a:extLst>
          </p:cNvPr>
          <p:cNvSpPr/>
          <p:nvPr/>
        </p:nvSpPr>
        <p:spPr>
          <a:xfrm>
            <a:off x="0" y="1188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7" name="Picture 2" descr="LICENCIATURA EN ENFERMERÍA 2018">
            <a:extLst>
              <a:ext uri="{FF2B5EF4-FFF2-40B4-BE49-F238E27FC236}">
                <a16:creationId xmlns:a16="http://schemas.microsoft.com/office/drawing/2014/main" id="{EB8C87D3-8834-43C8-9D1A-650A58786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721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Escudo de la UAEM: historia y significado">
            <a:extLst>
              <a:ext uri="{FF2B5EF4-FFF2-40B4-BE49-F238E27FC236}">
                <a16:creationId xmlns:a16="http://schemas.microsoft.com/office/drawing/2014/main" id="{54172A17-A3AC-4C8C-A5D1-883A185DDD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7215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7844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7838E93-60B2-4918-A95D-6402F2B87C76}"/>
              </a:ext>
            </a:extLst>
          </p:cNvPr>
          <p:cNvPicPr>
            <a:picLocks noChangeAspect="1"/>
          </p:cNvPicPr>
          <p:nvPr/>
        </p:nvPicPr>
        <p:blipFill>
          <a:blip r:embed="rId2"/>
          <a:stretch>
            <a:fillRect/>
          </a:stretch>
        </p:blipFill>
        <p:spPr>
          <a:xfrm>
            <a:off x="3378200" y="2198630"/>
            <a:ext cx="6274440" cy="4553234"/>
          </a:xfrm>
          <a:prstGeom prst="rect">
            <a:avLst/>
          </a:prstGeom>
        </p:spPr>
      </p:pic>
      <p:sp>
        <p:nvSpPr>
          <p:cNvPr id="9" name="CuadroTexto 8">
            <a:extLst>
              <a:ext uri="{FF2B5EF4-FFF2-40B4-BE49-F238E27FC236}">
                <a16:creationId xmlns:a16="http://schemas.microsoft.com/office/drawing/2014/main" id="{324827DE-5A9C-4109-B39A-8AB59A84F506}"/>
              </a:ext>
            </a:extLst>
          </p:cNvPr>
          <p:cNvSpPr txBox="1"/>
          <p:nvPr/>
        </p:nvSpPr>
        <p:spPr>
          <a:xfrm>
            <a:off x="355600" y="1068796"/>
            <a:ext cx="11455399" cy="954107"/>
          </a:xfrm>
          <a:prstGeom prst="rect">
            <a:avLst/>
          </a:prstGeom>
          <a:noFill/>
        </p:spPr>
        <p:txBody>
          <a:bodyPr wrap="square">
            <a:spAutoFit/>
          </a:bodyPr>
          <a:lstStyle/>
          <a:p>
            <a:r>
              <a:rPr lang="es-MX" sz="1400" dirty="0" err="1">
                <a:latin typeface="Courier New" panose="02070309020205020404" pitchFamily="49" charset="0"/>
                <a:cs typeface="Courier New" panose="02070309020205020404" pitchFamily="49" charset="0"/>
              </a:rPr>
              <a:t>graph</a:t>
            </a:r>
            <a:r>
              <a:rPr lang="es-MX" sz="1400" dirty="0">
                <a:latin typeface="Courier New" panose="02070309020205020404" pitchFamily="49" charset="0"/>
                <a:cs typeface="Courier New" panose="02070309020205020404" pitchFamily="49" charset="0"/>
              </a:rPr>
              <a:t> pie  [</a:t>
            </a:r>
            <a:r>
              <a:rPr lang="es-MX" sz="1400" dirty="0" err="1">
                <a:latin typeface="Courier New" panose="02070309020205020404" pitchFamily="49" charset="0"/>
                <a:cs typeface="Courier New" panose="02070309020205020404" pitchFamily="49" charset="0"/>
              </a:rPr>
              <a:t>pweight</a:t>
            </a:r>
            <a:r>
              <a:rPr lang="es-MX" sz="1400" dirty="0">
                <a:latin typeface="Courier New" panose="02070309020205020404" pitchFamily="49" charset="0"/>
                <a:cs typeface="Courier New" panose="02070309020205020404" pitchFamily="49" charset="0"/>
              </a:rPr>
              <a:t> = ponde_ss_2_original], </a:t>
            </a:r>
            <a:r>
              <a:rPr lang="es-MX" sz="1400" dirty="0" err="1">
                <a:latin typeface="Courier New" panose="02070309020205020404" pitchFamily="49" charset="0"/>
                <a:cs typeface="Courier New" panose="02070309020205020404" pitchFamily="49" charset="0"/>
              </a:rPr>
              <a:t>over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vio_psico</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plabel</a:t>
            </a:r>
            <a:r>
              <a:rPr lang="es-MX" sz="1400" dirty="0">
                <a:latin typeface="Courier New" panose="02070309020205020404" pitchFamily="49" charset="0"/>
                <a:cs typeface="Courier New" panose="02070309020205020404" pitchFamily="49" charset="0"/>
              </a:rPr>
              <a:t>(_</a:t>
            </a:r>
            <a:r>
              <a:rPr lang="es-MX" sz="1400" dirty="0" err="1">
                <a:latin typeface="Courier New" panose="02070309020205020404" pitchFamily="49" charset="0"/>
                <a:cs typeface="Courier New" panose="02070309020205020404" pitchFamily="49" charset="0"/>
              </a:rPr>
              <a:t>all</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percent</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size</a:t>
            </a:r>
            <a:r>
              <a:rPr lang="es-MX" sz="1400" dirty="0">
                <a:latin typeface="Courier New" panose="02070309020205020404" pitchFamily="49" charset="0"/>
                <a:cs typeface="Courier New" panose="02070309020205020404" pitchFamily="49" charset="0"/>
              </a:rPr>
              <a:t>(*1.5) color(</a:t>
            </a:r>
            <a:r>
              <a:rPr lang="es-MX" sz="1400" dirty="0" err="1">
                <a:latin typeface="Courier New" panose="02070309020205020404" pitchFamily="49" charset="0"/>
                <a:cs typeface="Courier New" panose="02070309020205020404" pitchFamily="49" charset="0"/>
              </a:rPr>
              <a:t>white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title</a:t>
            </a:r>
            <a:r>
              <a:rPr lang="es-MX" sz="1400" dirty="0">
                <a:latin typeface="Courier New" panose="02070309020205020404" pitchFamily="49" charset="0"/>
                <a:cs typeface="Courier New" panose="02070309020205020404" pitchFamily="49" charset="0"/>
              </a:rPr>
              <a:t>("Figura 4.Violencia psicológica en adolescentes" ) </a:t>
            </a:r>
            <a:r>
              <a:rPr lang="es-MX" sz="1400" dirty="0" err="1">
                <a:latin typeface="Courier New" panose="02070309020205020404" pitchFamily="49" charset="0"/>
                <a:cs typeface="Courier New" panose="02070309020205020404" pitchFamily="49" charset="0"/>
              </a:rPr>
              <a:t>subtitle</a:t>
            </a:r>
            <a:r>
              <a:rPr lang="es-MX" sz="1400" dirty="0">
                <a:latin typeface="Courier New" panose="02070309020205020404" pitchFamily="49" charset="0"/>
                <a:cs typeface="Courier New" panose="02070309020205020404" pitchFamily="49" charset="0"/>
              </a:rPr>
              <a:t>("Violencia en relaciones de </a:t>
            </a:r>
            <a:r>
              <a:rPr lang="es-MX" sz="1400" dirty="0" err="1">
                <a:latin typeface="Courier New" panose="02070309020205020404" pitchFamily="49" charset="0"/>
                <a:cs typeface="Courier New" panose="02070309020205020404" pitchFamily="49" charset="0"/>
              </a:rPr>
              <a:t>pareja.ENCODAT</a:t>
            </a:r>
            <a:r>
              <a:rPr lang="es-MX" sz="1400" dirty="0">
                <a:latin typeface="Courier New" panose="02070309020205020404" pitchFamily="49" charset="0"/>
                <a:cs typeface="Courier New" panose="02070309020205020404" pitchFamily="49" charset="0"/>
              </a:rPr>
              <a:t> 2016-2017.")  note("</a:t>
            </a:r>
            <a:r>
              <a:rPr lang="es-MX" sz="1400" dirty="0" err="1">
                <a:latin typeface="Courier New" panose="02070309020205020404" pitchFamily="49" charset="0"/>
                <a:cs typeface="Courier New" panose="02070309020205020404" pitchFamily="49" charset="0"/>
              </a:rPr>
              <a:t>Source</a:t>
            </a:r>
            <a:r>
              <a:rPr lang="es-MX" sz="1400" dirty="0">
                <a:latin typeface="Courier New" panose="02070309020205020404" pitchFamily="49" charset="0"/>
                <a:cs typeface="Courier New" panose="02070309020205020404" pitchFamily="49" charset="0"/>
              </a:rPr>
              <a:t>: Encuesta de Consumo de </a:t>
            </a:r>
            <a:r>
              <a:rPr lang="es-MX" sz="1400" dirty="0" err="1">
                <a:latin typeface="Courier New" panose="02070309020205020404" pitchFamily="49" charset="0"/>
                <a:cs typeface="Courier New" panose="02070309020205020404" pitchFamily="49" charset="0"/>
              </a:rPr>
              <a:t>Drogas,Alcohol</a:t>
            </a:r>
            <a:r>
              <a:rPr lang="es-MX" sz="1400" dirty="0">
                <a:latin typeface="Courier New" panose="02070309020205020404" pitchFamily="49" charset="0"/>
                <a:cs typeface="Courier New" panose="02070309020205020404" pitchFamily="49" charset="0"/>
              </a:rPr>
              <a:t> y Tabaco."),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a:t>
            </a:r>
          </a:p>
        </p:txBody>
      </p:sp>
      <p:sp>
        <p:nvSpPr>
          <p:cNvPr id="10" name="Rectángulo 9">
            <a:extLst>
              <a:ext uri="{FF2B5EF4-FFF2-40B4-BE49-F238E27FC236}">
                <a16:creationId xmlns:a16="http://schemas.microsoft.com/office/drawing/2014/main" id="{6A4EAED1-06B4-4AA7-A60D-87BF204BE9C5}"/>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1" name="Picture 2" descr="LICENCIATURA EN ENFERMERÍA 2018">
            <a:extLst>
              <a:ext uri="{FF2B5EF4-FFF2-40B4-BE49-F238E27FC236}">
                <a16:creationId xmlns:a16="http://schemas.microsoft.com/office/drawing/2014/main" id="{F825094D-627F-4633-8046-9C8E2967AA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Escudo de la UAEM: historia y significado">
            <a:extLst>
              <a:ext uri="{FF2B5EF4-FFF2-40B4-BE49-F238E27FC236}">
                <a16:creationId xmlns:a16="http://schemas.microsoft.com/office/drawing/2014/main" id="{5D6C7429-2913-4646-A098-62E9CA1B31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69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6199FAA-E0BB-4A0D-A310-A7CBC2A4989F}"/>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Introducción</a:t>
            </a:r>
            <a:endParaRPr lang="es-MX" b="1" dirty="0"/>
          </a:p>
        </p:txBody>
      </p:sp>
      <p:pic>
        <p:nvPicPr>
          <p:cNvPr id="2050" name="Picture 2" descr="LICENCIATURA EN ENFERMERÍA 2018">
            <a:extLst>
              <a:ext uri="{FF2B5EF4-FFF2-40B4-BE49-F238E27FC236}">
                <a16:creationId xmlns:a16="http://schemas.microsoft.com/office/drawing/2014/main" id="{6486B23D-44F4-48B8-BF22-674857EEA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scudo de la UAEM: historia y significado">
            <a:extLst>
              <a:ext uri="{FF2B5EF4-FFF2-40B4-BE49-F238E27FC236}">
                <a16:creationId xmlns:a16="http://schemas.microsoft.com/office/drawing/2014/main" id="{BA65FF46-7618-45BA-8584-9351133FBF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A69486D6-E9E9-4851-92B3-097A24092AB4}"/>
              </a:ext>
            </a:extLst>
          </p:cNvPr>
          <p:cNvSpPr txBox="1"/>
          <p:nvPr/>
        </p:nvSpPr>
        <p:spPr>
          <a:xfrm>
            <a:off x="1808798" y="1772070"/>
            <a:ext cx="9266872" cy="3416320"/>
          </a:xfrm>
          <a:prstGeom prst="rect">
            <a:avLst/>
          </a:prstGeom>
          <a:noFill/>
        </p:spPr>
        <p:txBody>
          <a:bodyPr wrap="square">
            <a:spAutoFit/>
          </a:bodyPr>
          <a:lstStyle/>
          <a:p>
            <a:pPr marL="342900" indent="-342900">
              <a:buFont typeface="Arial" panose="020B0604020202020204" pitchFamily="34" charset="0"/>
              <a:buChar char="•"/>
            </a:pPr>
            <a:r>
              <a:rPr lang="es-MX" sz="2400" dirty="0"/>
              <a:t>Fenómenos sociales más problemáticos.</a:t>
            </a:r>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r>
              <a:rPr lang="es-MX" sz="2400" dirty="0"/>
              <a:t>Dificultad que tienen adolescentes para reconocer que son víctimas del maltrato </a:t>
            </a:r>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r>
              <a:rPr lang="es-MX" sz="2400" dirty="0" err="1"/>
              <a:t>Invisibilización</a:t>
            </a:r>
            <a:r>
              <a:rPr lang="es-MX" sz="2400" dirty="0"/>
              <a:t> de la violencia durante el noviazgo: Idealización que adolescentes “amor romántico”</a:t>
            </a:r>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r>
              <a:rPr lang="es-MX" sz="2400" dirty="0"/>
              <a:t> Justifican comportamientos violentos (Celos, control obsesivo)</a:t>
            </a:r>
          </a:p>
        </p:txBody>
      </p:sp>
    </p:spTree>
    <p:extLst>
      <p:ext uri="{BB962C8B-B14F-4D97-AF65-F5344CB8AC3E}">
        <p14:creationId xmlns:p14="http://schemas.microsoft.com/office/powerpoint/2010/main" val="3964002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745F0BE-AB2F-4FE5-98D9-8D888E22D3C5}"/>
              </a:ext>
            </a:extLst>
          </p:cNvPr>
          <p:cNvSpPr txBox="1"/>
          <p:nvPr/>
        </p:nvSpPr>
        <p:spPr>
          <a:xfrm>
            <a:off x="450849" y="1032282"/>
            <a:ext cx="11474451" cy="954107"/>
          </a:xfrm>
          <a:prstGeom prst="rect">
            <a:avLst/>
          </a:prstGeom>
          <a:noFill/>
        </p:spPr>
        <p:txBody>
          <a:bodyPr wrap="square">
            <a:spAutoFit/>
          </a:bodyPr>
          <a:lstStyle/>
          <a:p>
            <a:r>
              <a:rPr lang="es-MX" sz="1400" dirty="0" err="1">
                <a:latin typeface="Courier New" panose="02070309020205020404" pitchFamily="49" charset="0"/>
                <a:cs typeface="Courier New" panose="02070309020205020404" pitchFamily="49" charset="0"/>
              </a:rPr>
              <a:t>graph</a:t>
            </a:r>
            <a:r>
              <a:rPr lang="es-MX" sz="1400" dirty="0">
                <a:latin typeface="Courier New" panose="02070309020205020404" pitchFamily="49" charset="0"/>
                <a:cs typeface="Courier New" panose="02070309020205020404" pitchFamily="49" charset="0"/>
              </a:rPr>
              <a:t> pie  [</a:t>
            </a:r>
            <a:r>
              <a:rPr lang="es-MX" sz="1400" dirty="0" err="1">
                <a:latin typeface="Courier New" panose="02070309020205020404" pitchFamily="49" charset="0"/>
                <a:cs typeface="Courier New" panose="02070309020205020404" pitchFamily="49" charset="0"/>
              </a:rPr>
              <a:t>pweight</a:t>
            </a:r>
            <a:r>
              <a:rPr lang="es-MX" sz="1400" dirty="0">
                <a:latin typeface="Courier New" panose="02070309020205020404" pitchFamily="49" charset="0"/>
                <a:cs typeface="Courier New" panose="02070309020205020404" pitchFamily="49" charset="0"/>
              </a:rPr>
              <a:t> = ponde_ss_2_original], </a:t>
            </a:r>
            <a:r>
              <a:rPr lang="es-MX" sz="1400" dirty="0" err="1">
                <a:latin typeface="Courier New" panose="02070309020205020404" pitchFamily="49" charset="0"/>
                <a:cs typeface="Courier New" panose="02070309020205020404" pitchFamily="49" charset="0"/>
              </a:rPr>
              <a:t>over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vio_fis</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plabel</a:t>
            </a:r>
            <a:r>
              <a:rPr lang="es-MX" sz="1400" dirty="0">
                <a:latin typeface="Courier New" panose="02070309020205020404" pitchFamily="49" charset="0"/>
                <a:cs typeface="Courier New" panose="02070309020205020404" pitchFamily="49" charset="0"/>
              </a:rPr>
              <a:t>(_</a:t>
            </a:r>
            <a:r>
              <a:rPr lang="es-MX" sz="1400" dirty="0" err="1">
                <a:latin typeface="Courier New" panose="02070309020205020404" pitchFamily="49" charset="0"/>
                <a:cs typeface="Courier New" panose="02070309020205020404" pitchFamily="49" charset="0"/>
              </a:rPr>
              <a:t>all</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percent</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size</a:t>
            </a:r>
            <a:r>
              <a:rPr lang="es-MX" sz="1400" dirty="0">
                <a:latin typeface="Courier New" panose="02070309020205020404" pitchFamily="49" charset="0"/>
                <a:cs typeface="Courier New" panose="02070309020205020404" pitchFamily="49" charset="0"/>
              </a:rPr>
              <a:t>(*1.5) color(</a:t>
            </a:r>
            <a:r>
              <a:rPr lang="es-MX" sz="1400" dirty="0" err="1">
                <a:latin typeface="Courier New" panose="02070309020205020404" pitchFamily="49" charset="0"/>
                <a:cs typeface="Courier New" panose="02070309020205020404" pitchFamily="49" charset="0"/>
              </a:rPr>
              <a:t>white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title</a:t>
            </a:r>
            <a:r>
              <a:rPr lang="es-MX" sz="1400" dirty="0">
                <a:latin typeface="Courier New" panose="02070309020205020404" pitchFamily="49" charset="0"/>
                <a:cs typeface="Courier New" panose="02070309020205020404" pitchFamily="49" charset="0"/>
              </a:rPr>
              <a:t>("Figura 5.Violencia física en adolescentes" ) </a:t>
            </a:r>
            <a:r>
              <a:rPr lang="es-MX" sz="1400" dirty="0" err="1">
                <a:latin typeface="Courier New" panose="02070309020205020404" pitchFamily="49" charset="0"/>
                <a:cs typeface="Courier New" panose="02070309020205020404" pitchFamily="49" charset="0"/>
              </a:rPr>
              <a:t>subtitle</a:t>
            </a:r>
            <a:r>
              <a:rPr lang="es-MX" sz="1400" dirty="0">
                <a:latin typeface="Courier New" panose="02070309020205020404" pitchFamily="49" charset="0"/>
                <a:cs typeface="Courier New" panose="02070309020205020404" pitchFamily="49" charset="0"/>
              </a:rPr>
              <a:t>("Violencia en relaciones de </a:t>
            </a:r>
            <a:r>
              <a:rPr lang="es-MX" sz="1400" dirty="0" err="1">
                <a:latin typeface="Courier New" panose="02070309020205020404" pitchFamily="49" charset="0"/>
                <a:cs typeface="Courier New" panose="02070309020205020404" pitchFamily="49" charset="0"/>
              </a:rPr>
              <a:t>pareja.ENCODAT</a:t>
            </a:r>
            <a:r>
              <a:rPr lang="es-MX" sz="1400" dirty="0">
                <a:latin typeface="Courier New" panose="02070309020205020404" pitchFamily="49" charset="0"/>
                <a:cs typeface="Courier New" panose="02070309020205020404" pitchFamily="49" charset="0"/>
              </a:rPr>
              <a:t> 2016-2017.")  note("</a:t>
            </a:r>
            <a:r>
              <a:rPr lang="es-MX" sz="1400" dirty="0" err="1">
                <a:latin typeface="Courier New" panose="02070309020205020404" pitchFamily="49" charset="0"/>
                <a:cs typeface="Courier New" panose="02070309020205020404" pitchFamily="49" charset="0"/>
              </a:rPr>
              <a:t>Source</a:t>
            </a:r>
            <a:r>
              <a:rPr lang="es-MX" sz="1400" dirty="0">
                <a:latin typeface="Courier New" panose="02070309020205020404" pitchFamily="49" charset="0"/>
                <a:cs typeface="Courier New" panose="02070309020205020404" pitchFamily="49" charset="0"/>
              </a:rPr>
              <a:t>: Encuesta de Consumo de </a:t>
            </a:r>
            <a:r>
              <a:rPr lang="es-MX" sz="1400" dirty="0" err="1">
                <a:latin typeface="Courier New" panose="02070309020205020404" pitchFamily="49" charset="0"/>
                <a:cs typeface="Courier New" panose="02070309020205020404" pitchFamily="49" charset="0"/>
              </a:rPr>
              <a:t>Drogas,Alcohol</a:t>
            </a:r>
            <a:r>
              <a:rPr lang="es-MX" sz="1400" dirty="0">
                <a:latin typeface="Courier New" panose="02070309020205020404" pitchFamily="49" charset="0"/>
                <a:cs typeface="Courier New" panose="02070309020205020404" pitchFamily="49" charset="0"/>
              </a:rPr>
              <a:t> y Tabaco."),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a:t>
            </a:r>
          </a:p>
        </p:txBody>
      </p:sp>
      <p:pic>
        <p:nvPicPr>
          <p:cNvPr id="6" name="Imagen 5">
            <a:extLst>
              <a:ext uri="{FF2B5EF4-FFF2-40B4-BE49-F238E27FC236}">
                <a16:creationId xmlns:a16="http://schemas.microsoft.com/office/drawing/2014/main" id="{8DBD0299-95EF-4EE8-99BD-38F55FF892CB}"/>
              </a:ext>
            </a:extLst>
          </p:cNvPr>
          <p:cNvPicPr>
            <a:picLocks noChangeAspect="1"/>
          </p:cNvPicPr>
          <p:nvPr/>
        </p:nvPicPr>
        <p:blipFill>
          <a:blip r:embed="rId2"/>
          <a:stretch>
            <a:fillRect/>
          </a:stretch>
        </p:blipFill>
        <p:spPr>
          <a:xfrm>
            <a:off x="3606800" y="1986389"/>
            <a:ext cx="6546970" cy="4751004"/>
          </a:xfrm>
          <a:prstGeom prst="rect">
            <a:avLst/>
          </a:prstGeom>
        </p:spPr>
      </p:pic>
      <p:sp>
        <p:nvSpPr>
          <p:cNvPr id="7" name="Rectángulo 6">
            <a:extLst>
              <a:ext uri="{FF2B5EF4-FFF2-40B4-BE49-F238E27FC236}">
                <a16:creationId xmlns:a16="http://schemas.microsoft.com/office/drawing/2014/main" id="{58E6F7D3-D921-4696-B3D7-5EC73D59991A}"/>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8" name="Picture 2" descr="LICENCIATURA EN ENFERMERÍA 2018">
            <a:extLst>
              <a:ext uri="{FF2B5EF4-FFF2-40B4-BE49-F238E27FC236}">
                <a16:creationId xmlns:a16="http://schemas.microsoft.com/office/drawing/2014/main" id="{7B8628FB-BF2D-47F5-B170-FDCBBC2FE6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Escudo de la UAEM: historia y significado">
            <a:extLst>
              <a:ext uri="{FF2B5EF4-FFF2-40B4-BE49-F238E27FC236}">
                <a16:creationId xmlns:a16="http://schemas.microsoft.com/office/drawing/2014/main" id="{E913559E-E9D2-4191-A3E7-06F90B9A99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345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85A1B57-EA51-45F4-A7B2-7427210BC804}"/>
              </a:ext>
            </a:extLst>
          </p:cNvPr>
          <p:cNvSpPr txBox="1"/>
          <p:nvPr/>
        </p:nvSpPr>
        <p:spPr>
          <a:xfrm>
            <a:off x="450849" y="1100185"/>
            <a:ext cx="11576051" cy="954107"/>
          </a:xfrm>
          <a:prstGeom prst="rect">
            <a:avLst/>
          </a:prstGeom>
          <a:noFill/>
        </p:spPr>
        <p:txBody>
          <a:bodyPr wrap="square">
            <a:spAutoFit/>
          </a:bodyPr>
          <a:lstStyle/>
          <a:p>
            <a:r>
              <a:rPr lang="es-MX" sz="1400" dirty="0" err="1">
                <a:latin typeface="Courier New" panose="02070309020205020404" pitchFamily="49" charset="0"/>
                <a:cs typeface="Courier New" panose="02070309020205020404" pitchFamily="49" charset="0"/>
              </a:rPr>
              <a:t>graph</a:t>
            </a:r>
            <a:r>
              <a:rPr lang="es-MX" sz="1400" dirty="0">
                <a:latin typeface="Courier New" panose="02070309020205020404" pitchFamily="49" charset="0"/>
                <a:cs typeface="Courier New" panose="02070309020205020404" pitchFamily="49" charset="0"/>
              </a:rPr>
              <a:t> pie  [</a:t>
            </a:r>
            <a:r>
              <a:rPr lang="es-MX" sz="1400" dirty="0" err="1">
                <a:latin typeface="Courier New" panose="02070309020205020404" pitchFamily="49" charset="0"/>
                <a:cs typeface="Courier New" panose="02070309020205020404" pitchFamily="49" charset="0"/>
              </a:rPr>
              <a:t>pweight</a:t>
            </a:r>
            <a:r>
              <a:rPr lang="es-MX" sz="1400" dirty="0">
                <a:latin typeface="Courier New" panose="02070309020205020404" pitchFamily="49" charset="0"/>
                <a:cs typeface="Courier New" panose="02070309020205020404" pitchFamily="49" charset="0"/>
              </a:rPr>
              <a:t> = ponde_ss_2_original], </a:t>
            </a:r>
            <a:r>
              <a:rPr lang="es-MX" sz="1400" dirty="0" err="1">
                <a:latin typeface="Courier New" panose="02070309020205020404" pitchFamily="49" charset="0"/>
                <a:cs typeface="Courier New" panose="02070309020205020404" pitchFamily="49" charset="0"/>
              </a:rPr>
              <a:t>over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vio_sex</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plabel</a:t>
            </a:r>
            <a:r>
              <a:rPr lang="es-MX" sz="1400" dirty="0">
                <a:latin typeface="Courier New" panose="02070309020205020404" pitchFamily="49" charset="0"/>
                <a:cs typeface="Courier New" panose="02070309020205020404" pitchFamily="49" charset="0"/>
              </a:rPr>
              <a:t>(_</a:t>
            </a:r>
            <a:r>
              <a:rPr lang="es-MX" sz="1400" dirty="0" err="1">
                <a:latin typeface="Courier New" panose="02070309020205020404" pitchFamily="49" charset="0"/>
                <a:cs typeface="Courier New" panose="02070309020205020404" pitchFamily="49" charset="0"/>
              </a:rPr>
              <a:t>all</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percent</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size</a:t>
            </a:r>
            <a:r>
              <a:rPr lang="es-MX" sz="1400" dirty="0">
                <a:latin typeface="Courier New" panose="02070309020205020404" pitchFamily="49" charset="0"/>
                <a:cs typeface="Courier New" panose="02070309020205020404" pitchFamily="49" charset="0"/>
              </a:rPr>
              <a:t>(*1.5) color(</a:t>
            </a:r>
            <a:r>
              <a:rPr lang="es-MX" sz="1400" dirty="0" err="1">
                <a:latin typeface="Courier New" panose="02070309020205020404" pitchFamily="49" charset="0"/>
                <a:cs typeface="Courier New" panose="02070309020205020404" pitchFamily="49" charset="0"/>
              </a:rPr>
              <a:t>white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title</a:t>
            </a:r>
            <a:r>
              <a:rPr lang="es-MX" sz="1400" dirty="0">
                <a:latin typeface="Courier New" panose="02070309020205020404" pitchFamily="49" charset="0"/>
                <a:cs typeface="Courier New" panose="02070309020205020404" pitchFamily="49" charset="0"/>
              </a:rPr>
              <a:t>("Figura 6.Violencia sexual en adolescentes" ) </a:t>
            </a:r>
            <a:r>
              <a:rPr lang="es-MX" sz="1400" dirty="0" err="1">
                <a:latin typeface="Courier New" panose="02070309020205020404" pitchFamily="49" charset="0"/>
                <a:cs typeface="Courier New" panose="02070309020205020404" pitchFamily="49" charset="0"/>
              </a:rPr>
              <a:t>subtitle</a:t>
            </a:r>
            <a:r>
              <a:rPr lang="es-MX" sz="1400" dirty="0">
                <a:latin typeface="Courier New" panose="02070309020205020404" pitchFamily="49" charset="0"/>
                <a:cs typeface="Courier New" panose="02070309020205020404" pitchFamily="49" charset="0"/>
              </a:rPr>
              <a:t>("Violencia en relaciones de </a:t>
            </a:r>
            <a:r>
              <a:rPr lang="es-MX" sz="1400" dirty="0" err="1">
                <a:latin typeface="Courier New" panose="02070309020205020404" pitchFamily="49" charset="0"/>
                <a:cs typeface="Courier New" panose="02070309020205020404" pitchFamily="49" charset="0"/>
              </a:rPr>
              <a:t>pareja.ENCODAT</a:t>
            </a:r>
            <a:r>
              <a:rPr lang="es-MX" sz="1400" dirty="0">
                <a:latin typeface="Courier New" panose="02070309020205020404" pitchFamily="49" charset="0"/>
                <a:cs typeface="Courier New" panose="02070309020205020404" pitchFamily="49" charset="0"/>
              </a:rPr>
              <a:t> 2016-2017.")  note("</a:t>
            </a:r>
            <a:r>
              <a:rPr lang="es-MX" sz="1400" dirty="0" err="1">
                <a:latin typeface="Courier New" panose="02070309020205020404" pitchFamily="49" charset="0"/>
                <a:cs typeface="Courier New" panose="02070309020205020404" pitchFamily="49" charset="0"/>
              </a:rPr>
              <a:t>Source</a:t>
            </a:r>
            <a:r>
              <a:rPr lang="es-MX" sz="1400" dirty="0">
                <a:latin typeface="Courier New" panose="02070309020205020404" pitchFamily="49" charset="0"/>
                <a:cs typeface="Courier New" panose="02070309020205020404" pitchFamily="49" charset="0"/>
              </a:rPr>
              <a:t>: Encuesta de Consumo de </a:t>
            </a:r>
            <a:r>
              <a:rPr lang="es-MX" sz="1400" dirty="0" err="1">
                <a:latin typeface="Courier New" panose="02070309020205020404" pitchFamily="49" charset="0"/>
                <a:cs typeface="Courier New" panose="02070309020205020404" pitchFamily="49" charset="0"/>
              </a:rPr>
              <a:t>Drogas,Alcohol</a:t>
            </a:r>
            <a:r>
              <a:rPr lang="es-MX" sz="1400" dirty="0">
                <a:latin typeface="Courier New" panose="02070309020205020404" pitchFamily="49" charset="0"/>
                <a:cs typeface="Courier New" panose="02070309020205020404" pitchFamily="49" charset="0"/>
              </a:rPr>
              <a:t> y Tabaco."),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a:t>
            </a:r>
          </a:p>
        </p:txBody>
      </p:sp>
      <p:pic>
        <p:nvPicPr>
          <p:cNvPr id="6" name="Imagen 5">
            <a:extLst>
              <a:ext uri="{FF2B5EF4-FFF2-40B4-BE49-F238E27FC236}">
                <a16:creationId xmlns:a16="http://schemas.microsoft.com/office/drawing/2014/main" id="{93DCEF7B-965A-497F-AC0B-BD4D8BF60017}"/>
              </a:ext>
            </a:extLst>
          </p:cNvPr>
          <p:cNvPicPr>
            <a:picLocks noChangeAspect="1"/>
          </p:cNvPicPr>
          <p:nvPr/>
        </p:nvPicPr>
        <p:blipFill>
          <a:blip r:embed="rId2"/>
          <a:stretch>
            <a:fillRect/>
          </a:stretch>
        </p:blipFill>
        <p:spPr>
          <a:xfrm>
            <a:off x="3733800" y="2037699"/>
            <a:ext cx="6375399" cy="4626498"/>
          </a:xfrm>
          <a:prstGeom prst="rect">
            <a:avLst/>
          </a:prstGeom>
        </p:spPr>
      </p:pic>
      <p:sp>
        <p:nvSpPr>
          <p:cNvPr id="7" name="Rectángulo 6">
            <a:extLst>
              <a:ext uri="{FF2B5EF4-FFF2-40B4-BE49-F238E27FC236}">
                <a16:creationId xmlns:a16="http://schemas.microsoft.com/office/drawing/2014/main" id="{94D312BB-4C8E-490D-8865-7A77FA3149ED}"/>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8" name="Picture 2" descr="LICENCIATURA EN ENFERMERÍA 2018">
            <a:extLst>
              <a:ext uri="{FF2B5EF4-FFF2-40B4-BE49-F238E27FC236}">
                <a16:creationId xmlns:a16="http://schemas.microsoft.com/office/drawing/2014/main" id="{421E6D33-3365-4F03-A005-89550AE01E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Escudo de la UAEM: historia y significado">
            <a:extLst>
              <a:ext uri="{FF2B5EF4-FFF2-40B4-BE49-F238E27FC236}">
                <a16:creationId xmlns:a16="http://schemas.microsoft.com/office/drawing/2014/main" id="{E909C0DA-AB74-44A0-A1F3-6A8977CA9D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336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áfico 8">
            <a:extLst>
              <a:ext uri="{FF2B5EF4-FFF2-40B4-BE49-F238E27FC236}">
                <a16:creationId xmlns:a16="http://schemas.microsoft.com/office/drawing/2014/main" id="{65FB837A-52B6-4E60-8E9B-EF5371034190}"/>
              </a:ext>
            </a:extLst>
          </p:cNvPr>
          <p:cNvGraphicFramePr>
            <a:graphicFrameLocks/>
          </p:cNvGraphicFramePr>
          <p:nvPr/>
        </p:nvGraphicFramePr>
        <p:xfrm>
          <a:off x="3810000" y="2057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CuadroTexto 2">
            <a:extLst>
              <a:ext uri="{FF2B5EF4-FFF2-40B4-BE49-F238E27FC236}">
                <a16:creationId xmlns:a16="http://schemas.microsoft.com/office/drawing/2014/main" id="{C7ADDFF5-3C62-4002-B3E1-414294B94A52}"/>
              </a:ext>
            </a:extLst>
          </p:cNvPr>
          <p:cNvSpPr txBox="1"/>
          <p:nvPr/>
        </p:nvSpPr>
        <p:spPr>
          <a:xfrm>
            <a:off x="3211830" y="5234940"/>
            <a:ext cx="184731" cy="369332"/>
          </a:xfrm>
          <a:prstGeom prst="rect">
            <a:avLst/>
          </a:prstGeom>
          <a:noFill/>
        </p:spPr>
        <p:txBody>
          <a:bodyPr wrap="none" rtlCol="0">
            <a:spAutoFit/>
          </a:bodyPr>
          <a:lstStyle/>
          <a:p>
            <a:endParaRPr lang="es-MX" dirty="0"/>
          </a:p>
        </p:txBody>
      </p:sp>
      <p:sp>
        <p:nvSpPr>
          <p:cNvPr id="12" name="CuadroTexto 11">
            <a:extLst>
              <a:ext uri="{FF2B5EF4-FFF2-40B4-BE49-F238E27FC236}">
                <a16:creationId xmlns:a16="http://schemas.microsoft.com/office/drawing/2014/main" id="{FF782B85-3CD3-4755-81AC-0663A6FB7D55}"/>
              </a:ext>
            </a:extLst>
          </p:cNvPr>
          <p:cNvSpPr txBox="1"/>
          <p:nvPr/>
        </p:nvSpPr>
        <p:spPr>
          <a:xfrm>
            <a:off x="325872" y="952538"/>
            <a:ext cx="9736856" cy="338554"/>
          </a:xfrm>
          <a:prstGeom prst="rect">
            <a:avLst/>
          </a:prstGeom>
          <a:noFill/>
        </p:spPr>
        <p:txBody>
          <a:bodyPr wrap="square">
            <a:spAutoFit/>
          </a:bodyPr>
          <a:lstStyle/>
          <a:p>
            <a:pPr algn="ctr"/>
            <a:r>
              <a:rPr kumimoji="0" lang="es-MX" altLang="es-MX" sz="1600"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Factores asociados a la violencia de pareja, México 2016</a:t>
            </a:r>
            <a:endParaRPr lang="es-MX" sz="1600" dirty="0"/>
          </a:p>
        </p:txBody>
      </p:sp>
      <p:sp>
        <p:nvSpPr>
          <p:cNvPr id="14" name="CuadroTexto 13">
            <a:extLst>
              <a:ext uri="{FF2B5EF4-FFF2-40B4-BE49-F238E27FC236}">
                <a16:creationId xmlns:a16="http://schemas.microsoft.com/office/drawing/2014/main" id="{C4615BE2-E5EC-4872-BDAD-A533AF988DF6}"/>
              </a:ext>
            </a:extLst>
          </p:cNvPr>
          <p:cNvSpPr txBox="1"/>
          <p:nvPr/>
        </p:nvSpPr>
        <p:spPr>
          <a:xfrm>
            <a:off x="1767983" y="1253728"/>
            <a:ext cx="8801099" cy="5816977"/>
          </a:xfrm>
          <a:prstGeom prst="rect">
            <a:avLst/>
          </a:prstGeom>
          <a:noFill/>
        </p:spPr>
        <p:txBody>
          <a:bodyPr wrap="square">
            <a:spAutoFit/>
          </a:bodyPr>
          <a:lstStyle/>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svy:logistic</a:t>
            </a:r>
            <a:r>
              <a:rPr lang="es-MX" sz="1200" dirty="0">
                <a:latin typeface="Courier New" panose="02070309020205020404" pitchFamily="49" charset="0"/>
                <a:cs typeface="Courier New" panose="02070309020205020404" pitchFamily="49" charset="0"/>
              </a:rPr>
              <a:t> violepareja1  sexo  </a:t>
            </a:r>
            <a:r>
              <a:rPr lang="es-MX" sz="1200" dirty="0" err="1">
                <a:latin typeface="Courier New" panose="02070309020205020404" pitchFamily="49" charset="0"/>
                <a:cs typeface="Courier New" panose="02070309020205020404" pitchFamily="49" charset="0"/>
              </a:rPr>
              <a:t>i.escolaridad</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i.estrato</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i.duracion_relacion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i.altoalpsi</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(running </a:t>
            </a:r>
            <a:r>
              <a:rPr lang="es-MX" sz="1200" dirty="0" err="1">
                <a:latin typeface="Courier New" panose="02070309020205020404" pitchFamily="49" charset="0"/>
                <a:cs typeface="Courier New" panose="02070309020205020404" pitchFamily="49" charset="0"/>
              </a:rPr>
              <a:t>logistic</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estimation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sample</a:t>
            </a:r>
            <a:r>
              <a:rPr lang="es-MX" sz="1200" dirty="0">
                <a:latin typeface="Courier New" panose="02070309020205020404" pitchFamily="49" charset="0"/>
                <a:cs typeface="Courier New" panose="02070309020205020404" pitchFamily="49" charset="0"/>
              </a:rPr>
              <a:t>)</a:t>
            </a:r>
          </a:p>
          <a:p>
            <a:r>
              <a:rPr lang="es-MX" sz="1200" dirty="0" err="1">
                <a:latin typeface="Courier New" panose="02070309020205020404" pitchFamily="49" charset="0"/>
                <a:cs typeface="Courier New" panose="02070309020205020404" pitchFamily="49" charset="0"/>
              </a:rPr>
              <a:t>Survey</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Logistic</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regression</a:t>
            </a:r>
            <a:endParaRPr lang="es-MX" sz="1200" dirty="0">
              <a:latin typeface="Courier New" panose="02070309020205020404" pitchFamily="49" charset="0"/>
              <a:cs typeface="Courier New" panose="02070309020205020404" pitchFamily="49" charset="0"/>
            </a:endParaRP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strata</a:t>
            </a:r>
            <a:r>
              <a:rPr lang="es-MX" sz="1200" dirty="0">
                <a:latin typeface="Courier New" panose="02070309020205020404" pitchFamily="49" charset="0"/>
                <a:cs typeface="Courier New" panose="02070309020205020404" pitchFamily="49" charset="0"/>
              </a:rPr>
              <a:t> =   187                           </a:t>
            </a:r>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obs</a:t>
            </a:r>
            <a:r>
              <a:rPr lang="es-MX" sz="1200" dirty="0">
                <a:latin typeface="Courier New" panose="02070309020205020404" pitchFamily="49" charset="0"/>
                <a:cs typeface="Courier New" panose="02070309020205020404" pitchFamily="49" charset="0"/>
              </a:rPr>
              <a:t>   =     3,680</a:t>
            </a:r>
          </a:p>
          <a:p>
            <a:r>
              <a:rPr lang="es-MX" sz="1200" dirty="0" err="1">
                <a:latin typeface="Courier New" panose="02070309020205020404" pitchFamily="49" charset="0"/>
                <a:cs typeface="Courier New" panose="02070309020205020404" pitchFamily="49" charset="0"/>
              </a:rPr>
              <a:t>Number</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of</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PSUs</a:t>
            </a:r>
            <a:r>
              <a:rPr lang="es-MX" sz="1200" dirty="0">
                <a:latin typeface="Courier New" panose="02070309020205020404" pitchFamily="49" charset="0"/>
                <a:cs typeface="Courier New" panose="02070309020205020404" pitchFamily="49" charset="0"/>
              </a:rPr>
              <a:t>   = 1,539                           </a:t>
            </a:r>
            <a:r>
              <a:rPr lang="es-MX" sz="1200" dirty="0" err="1">
                <a:latin typeface="Courier New" panose="02070309020205020404" pitchFamily="49" charset="0"/>
                <a:cs typeface="Courier New" panose="02070309020205020404" pitchFamily="49" charset="0"/>
              </a:rPr>
              <a:t>Population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size</a:t>
            </a:r>
            <a:r>
              <a:rPr lang="es-MX" sz="1200" dirty="0">
                <a:latin typeface="Courier New" panose="02070309020205020404" pitchFamily="49" charset="0"/>
                <a:cs typeface="Courier New" panose="02070309020205020404" pitchFamily="49" charset="0"/>
              </a:rPr>
              <a:t> = 5,461,966</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Design</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df</a:t>
            </a:r>
            <a:r>
              <a:rPr lang="es-MX" sz="1200" dirty="0">
                <a:latin typeface="Courier New" panose="02070309020205020404" pitchFamily="49" charset="0"/>
                <a:cs typeface="Courier New" panose="02070309020205020404" pitchFamily="49" charset="0"/>
              </a:rPr>
              <a:t>       =     1,352</a:t>
            </a:r>
          </a:p>
          <a:p>
            <a:r>
              <a:rPr lang="es-MX" sz="1200" dirty="0">
                <a:latin typeface="Courier New" panose="02070309020205020404" pitchFamily="49" charset="0"/>
                <a:cs typeface="Courier New" panose="02070309020205020404" pitchFamily="49" charset="0"/>
              </a:rPr>
              <a:t>                                                   F(9, 1344)      =      6.92</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Prob</a:t>
            </a:r>
            <a:r>
              <a:rPr lang="es-MX" sz="1200" dirty="0">
                <a:latin typeface="Courier New" panose="02070309020205020404" pitchFamily="49" charset="0"/>
                <a:cs typeface="Courier New" panose="02070309020205020404" pitchFamily="49" charset="0"/>
              </a:rPr>
              <a:t> &gt; F        =    0.0000</a:t>
            </a: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                  |             </a:t>
            </a:r>
            <a:r>
              <a:rPr lang="es-MX" sz="1200" dirty="0" err="1">
                <a:latin typeface="Courier New" panose="02070309020205020404" pitchFamily="49" charset="0"/>
                <a:cs typeface="Courier New" panose="02070309020205020404" pitchFamily="49" charset="0"/>
              </a:rPr>
              <a:t>Linearized</a:t>
            </a:r>
            <a:endParaRPr lang="es-MX" sz="1200" dirty="0">
              <a:latin typeface="Courier New" panose="02070309020205020404" pitchFamily="49" charset="0"/>
              <a:cs typeface="Courier New" panose="02070309020205020404" pitchFamily="49" charset="0"/>
            </a:endParaRPr>
          </a:p>
          <a:p>
            <a:r>
              <a:rPr lang="es-MX" sz="1200" dirty="0">
                <a:latin typeface="Courier New" panose="02070309020205020404" pitchFamily="49" charset="0"/>
                <a:cs typeface="Courier New" panose="02070309020205020404" pitchFamily="49" charset="0"/>
              </a:rPr>
              <a:t>     violepareja1 | </a:t>
            </a:r>
            <a:r>
              <a:rPr lang="es-MX" sz="1200" dirty="0" err="1">
                <a:latin typeface="Courier New" panose="02070309020205020404" pitchFamily="49" charset="0"/>
                <a:cs typeface="Courier New" panose="02070309020205020404" pitchFamily="49" charset="0"/>
              </a:rPr>
              <a:t>Odds</a:t>
            </a:r>
            <a:r>
              <a:rPr lang="es-MX" sz="1200" dirty="0">
                <a:latin typeface="Courier New" panose="02070309020205020404" pitchFamily="49" charset="0"/>
                <a:cs typeface="Courier New" panose="02070309020205020404" pitchFamily="49" charset="0"/>
              </a:rPr>
              <a:t> ratio   </a:t>
            </a:r>
            <a:r>
              <a:rPr lang="es-MX" sz="1200" dirty="0" err="1">
                <a:latin typeface="Courier New" panose="02070309020205020404" pitchFamily="49" charset="0"/>
                <a:cs typeface="Courier New" panose="02070309020205020404" pitchFamily="49" charset="0"/>
              </a:rPr>
              <a:t>std</a:t>
            </a:r>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err</a:t>
            </a:r>
            <a:r>
              <a:rPr lang="es-MX" sz="1200" dirty="0">
                <a:latin typeface="Courier New" panose="02070309020205020404" pitchFamily="49" charset="0"/>
                <a:cs typeface="Courier New" panose="02070309020205020404" pitchFamily="49" charset="0"/>
              </a:rPr>
              <a:t>.      t    P&gt;|t|     [95% conf. </a:t>
            </a:r>
            <a:r>
              <a:rPr lang="es-MX" sz="1200" dirty="0" err="1">
                <a:latin typeface="Courier New" panose="02070309020205020404" pitchFamily="49" charset="0"/>
                <a:cs typeface="Courier New" panose="02070309020205020404" pitchFamily="49" charset="0"/>
              </a:rPr>
              <a:t>interval</a:t>
            </a:r>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a:t>
            </a:r>
          </a:p>
          <a:p>
            <a:r>
              <a:rPr lang="es-MX" sz="1200" dirty="0">
                <a:latin typeface="Courier New" panose="02070309020205020404" pitchFamily="49" charset="0"/>
                <a:cs typeface="Courier New" panose="02070309020205020404" pitchFamily="49" charset="0"/>
              </a:rPr>
              <a:t>             sexo |   1.818056   .4433225     2.45   0.014     1.126836    2.933282</a:t>
            </a:r>
          </a:p>
          <a:p>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      escolaridad |</a:t>
            </a:r>
          </a:p>
          <a:p>
            <a:r>
              <a:rPr lang="es-MX" sz="1200" dirty="0">
                <a:latin typeface="Courier New" panose="02070309020205020404" pitchFamily="49" charset="0"/>
                <a:cs typeface="Courier New" panose="02070309020205020404" pitchFamily="49" charset="0"/>
              </a:rPr>
              <a:t>        Primaria  |   1.897803   .5119447     2.38   0.018     1.117965    3.221618</a:t>
            </a:r>
          </a:p>
          <a:p>
            <a:r>
              <a:rPr lang="es-MX" sz="1200" dirty="0">
                <a:latin typeface="Courier New" panose="02070309020205020404" pitchFamily="49" charset="0"/>
                <a:cs typeface="Courier New" panose="02070309020205020404" pitchFamily="49" charset="0"/>
              </a:rPr>
              <a:t>      Secundaria  |   1.798735   .4862265     2.17   0.030     1.058444    3.056797</a:t>
            </a:r>
          </a:p>
          <a:p>
            <a:r>
              <a:rPr lang="es-MX" sz="1200" dirty="0">
                <a:latin typeface="Courier New" panose="02070309020205020404" pitchFamily="49" charset="0"/>
                <a:cs typeface="Courier New" panose="02070309020205020404" pitchFamily="49" charset="0"/>
              </a:rPr>
              <a:t>    Bachillerato  |   3.134319   2.318213     1.54   0.123     .7345329    13.37443</a:t>
            </a:r>
          </a:p>
          <a:p>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          estrato |</a:t>
            </a:r>
          </a:p>
          <a:p>
            <a:r>
              <a:rPr lang="es-MX" sz="1200" dirty="0">
                <a:latin typeface="Courier New" panose="02070309020205020404" pitchFamily="49" charset="0"/>
                <a:cs typeface="Courier New" panose="02070309020205020404" pitchFamily="49" charset="0"/>
              </a:rPr>
              <a:t>          urbano  |   1.439972   .3472493     1.51   0.131     .8972281    2.311028</a:t>
            </a:r>
          </a:p>
          <a:p>
            <a:r>
              <a:rPr lang="es-MX" sz="1200" dirty="0">
                <a:latin typeface="Courier New" panose="02070309020205020404" pitchFamily="49" charset="0"/>
                <a:cs typeface="Courier New" panose="02070309020205020404" pitchFamily="49" charset="0"/>
              </a:rPr>
              <a:t>   metropolitano  |   1.649906   .3802711     2.17   0.030      1.04978    2.593106</a:t>
            </a:r>
          </a:p>
          <a:p>
            <a:r>
              <a:rPr lang="es-MX" sz="1200" dirty="0">
                <a:latin typeface="Courier New" panose="02070309020205020404" pitchFamily="49" charset="0"/>
                <a:cs typeface="Courier New" panose="02070309020205020404" pitchFamily="49" charset="0"/>
              </a:rPr>
              <a:t>                  |</a:t>
            </a:r>
          </a:p>
          <a:p>
            <a:r>
              <a:rPr lang="es-MX" sz="1200" dirty="0" err="1">
                <a:latin typeface="Courier New" panose="02070309020205020404" pitchFamily="49" charset="0"/>
                <a:cs typeface="Courier New" panose="02070309020205020404" pitchFamily="49" charset="0"/>
              </a:rPr>
              <a:t>duracion_relacion</a:t>
            </a:r>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         2=2 a 5  |   1.522278   .3011666     2.12   0.034     1.032623     2.24412</a:t>
            </a:r>
          </a:p>
          <a:p>
            <a:r>
              <a:rPr lang="es-MX" sz="1200" dirty="0">
                <a:latin typeface="Courier New" panose="02070309020205020404" pitchFamily="49" charset="0"/>
                <a:cs typeface="Courier New" panose="02070309020205020404" pitchFamily="49" charset="0"/>
              </a:rPr>
              <a:t>        3=Más  5  |   3.317619   1.413989     2.81   0.005     1.437852    7.654884</a:t>
            </a:r>
          </a:p>
          <a:p>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        </a:t>
            </a:r>
            <a:r>
              <a:rPr lang="es-MX" sz="1200" dirty="0" err="1">
                <a:latin typeface="Courier New" panose="02070309020205020404" pitchFamily="49" charset="0"/>
                <a:cs typeface="Courier New" panose="02070309020205020404" pitchFamily="49" charset="0"/>
              </a:rPr>
              <a:t>altoalpsi</a:t>
            </a:r>
            <a:r>
              <a:rPr lang="es-MX" sz="1200" dirty="0">
                <a:latin typeface="Courier New" panose="02070309020205020404" pitchFamily="49" charset="0"/>
                <a:cs typeface="Courier New" panose="02070309020205020404" pitchFamily="49" charset="0"/>
              </a:rPr>
              <a:t> |</a:t>
            </a:r>
          </a:p>
          <a:p>
            <a:r>
              <a:rPr lang="es-MX" sz="1200" dirty="0">
                <a:latin typeface="Courier New" panose="02070309020205020404" pitchFamily="49" charset="0"/>
                <a:cs typeface="Courier New" panose="02070309020205020404" pitchFamily="49" charset="0"/>
              </a:rPr>
              <a:t>              Sí  |   4.168805   1.215263     4.90   0.000     2.353165    7.385345</a:t>
            </a:r>
          </a:p>
          <a:p>
            <a:r>
              <a:rPr lang="es-MX" sz="1200" dirty="0">
                <a:latin typeface="Courier New" panose="02070309020205020404" pitchFamily="49" charset="0"/>
                <a:cs typeface="Courier New" panose="02070309020205020404" pitchFamily="49" charset="0"/>
              </a:rPr>
              <a:t>            _</a:t>
            </a:r>
            <a:r>
              <a:rPr lang="es-MX" sz="1200" dirty="0" err="1">
                <a:latin typeface="Courier New" panose="02070309020205020404" pitchFamily="49" charset="0"/>
                <a:cs typeface="Courier New" panose="02070309020205020404" pitchFamily="49" charset="0"/>
              </a:rPr>
              <a:t>cons</a:t>
            </a:r>
            <a:r>
              <a:rPr lang="es-MX" sz="1200" dirty="0">
                <a:latin typeface="Courier New" panose="02070309020205020404" pitchFamily="49" charset="0"/>
                <a:cs typeface="Courier New" panose="02070309020205020404" pitchFamily="49" charset="0"/>
              </a:rPr>
              <a:t> |   .0147398     .00729    -8.53   0.000     .0055864    .0388913</a:t>
            </a:r>
          </a:p>
          <a:p>
            <a:r>
              <a:rPr lang="es-MX" sz="1200" dirty="0">
                <a:latin typeface="Courier New" panose="02070309020205020404" pitchFamily="49" charset="0"/>
                <a:cs typeface="Courier New" panose="02070309020205020404" pitchFamily="49" charset="0"/>
              </a:rPr>
              <a:t>-----------------------------------------------------------------------------------</a:t>
            </a:r>
          </a:p>
        </p:txBody>
      </p:sp>
      <p:grpSp>
        <p:nvGrpSpPr>
          <p:cNvPr id="5" name="Grupo 4">
            <a:extLst>
              <a:ext uri="{FF2B5EF4-FFF2-40B4-BE49-F238E27FC236}">
                <a16:creationId xmlns:a16="http://schemas.microsoft.com/office/drawing/2014/main" id="{9AC6B8CE-D2A6-480E-A7E3-295E7DFE8862}"/>
              </a:ext>
            </a:extLst>
          </p:cNvPr>
          <p:cNvGrpSpPr/>
          <p:nvPr/>
        </p:nvGrpSpPr>
        <p:grpSpPr>
          <a:xfrm>
            <a:off x="-105410" y="44835"/>
            <a:ext cx="12195810" cy="1014964"/>
            <a:chOff x="-105410" y="-18665"/>
            <a:chExt cx="12195810" cy="1014964"/>
          </a:xfrm>
        </p:grpSpPr>
        <p:sp>
          <p:nvSpPr>
            <p:cNvPr id="15" name="Rectángulo 14">
              <a:extLst>
                <a:ext uri="{FF2B5EF4-FFF2-40B4-BE49-F238E27FC236}">
                  <a16:creationId xmlns:a16="http://schemas.microsoft.com/office/drawing/2014/main" id="{376E212C-10E8-4948-869E-AF48D9B8AA3C}"/>
                </a:ext>
              </a:extLst>
            </p:cNvPr>
            <p:cNvSpPr/>
            <p:nvPr/>
          </p:nvSpPr>
          <p:spPr>
            <a:xfrm>
              <a:off x="-101600" y="28014"/>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6" name="Picture 2" descr="LICENCIATURA EN ENFERMERÍA 2018">
              <a:extLst>
                <a:ext uri="{FF2B5EF4-FFF2-40B4-BE49-F238E27FC236}">
                  <a16:creationId xmlns:a16="http://schemas.microsoft.com/office/drawing/2014/main" id="{16D83D89-4A13-4146-84BA-D221970A80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75436" y="-18665"/>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Escudo de la UAEM: historia y significado">
              <a:extLst>
                <a:ext uri="{FF2B5EF4-FFF2-40B4-BE49-F238E27FC236}">
                  <a16:creationId xmlns:a16="http://schemas.microsoft.com/office/drawing/2014/main" id="{60745EA1-53B3-456E-92B2-13DB600794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410" y="-18665"/>
              <a:ext cx="1443990" cy="96266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37449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ángulo 24">
            <a:extLst>
              <a:ext uri="{FF2B5EF4-FFF2-40B4-BE49-F238E27FC236}">
                <a16:creationId xmlns:a16="http://schemas.microsoft.com/office/drawing/2014/main" id="{D0CD2F9C-056D-429A-83EF-D5A3C35F0998}"/>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Conclusiones</a:t>
            </a:r>
            <a:endParaRPr lang="es-MX" b="1" dirty="0"/>
          </a:p>
        </p:txBody>
      </p:sp>
      <p:pic>
        <p:nvPicPr>
          <p:cNvPr id="26" name="Picture 2" descr="LICENCIATURA EN ENFERMERÍA 2018">
            <a:extLst>
              <a:ext uri="{FF2B5EF4-FFF2-40B4-BE49-F238E27FC236}">
                <a16:creationId xmlns:a16="http://schemas.microsoft.com/office/drawing/2014/main" id="{1E7DF4C3-16E3-4A5C-9448-D40C05F8D6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Escudo de la UAEM: historia y significado">
            <a:extLst>
              <a:ext uri="{FF2B5EF4-FFF2-40B4-BE49-F238E27FC236}">
                <a16:creationId xmlns:a16="http://schemas.microsoft.com/office/drawing/2014/main" id="{8B6BBF8A-C1D4-4B3B-B06A-4B2C711AA8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Gráfico 8">
            <a:extLst>
              <a:ext uri="{FF2B5EF4-FFF2-40B4-BE49-F238E27FC236}">
                <a16:creationId xmlns:a16="http://schemas.microsoft.com/office/drawing/2014/main" id="{65FB837A-52B6-4E60-8E9B-EF5371034190}"/>
              </a:ext>
            </a:extLst>
          </p:cNvPr>
          <p:cNvGraphicFramePr>
            <a:graphicFrameLocks/>
          </p:cNvGraphicFramePr>
          <p:nvPr/>
        </p:nvGraphicFramePr>
        <p:xfrm>
          <a:off x="3810000" y="205740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1" name="CuadroTexto 10">
            <a:extLst>
              <a:ext uri="{FF2B5EF4-FFF2-40B4-BE49-F238E27FC236}">
                <a16:creationId xmlns:a16="http://schemas.microsoft.com/office/drawing/2014/main" id="{BC554B7C-0062-40E1-84E0-D4F6D8435CAD}"/>
              </a:ext>
            </a:extLst>
          </p:cNvPr>
          <p:cNvSpPr txBox="1"/>
          <p:nvPr/>
        </p:nvSpPr>
        <p:spPr>
          <a:xfrm>
            <a:off x="1557814" y="1691670"/>
            <a:ext cx="9323546" cy="3461653"/>
          </a:xfrm>
          <a:prstGeom prst="rect">
            <a:avLst/>
          </a:prstGeom>
          <a:noFill/>
        </p:spPr>
        <p:txBody>
          <a:bodyPr wrap="square">
            <a:spAutoFit/>
          </a:bodyPr>
          <a:lstStyle/>
          <a:p>
            <a:pPr algn="just">
              <a:lnSpc>
                <a:spcPct val="150000"/>
              </a:lnSpc>
              <a:spcAft>
                <a:spcPts val="800"/>
              </a:spcAft>
            </a:pPr>
            <a:r>
              <a:rPr lang="es-MX" sz="2400" dirty="0">
                <a:effectLst/>
                <a:latin typeface="Calibri "/>
                <a:ea typeface="Calibri" panose="020F0502020204030204" pitchFamily="34" charset="0"/>
                <a:cs typeface="Times New Roman" panose="02020603050405020304" pitchFamily="18" charset="0"/>
              </a:rPr>
              <a:t>Un dato importante del presente estudio es que se ha realizado una comparación entre sexo, dado que, en el pasado, el estudio de la violencia se ha centrado, principalmente, en la que se ejerce del hombre hacia la mujer.  </a:t>
            </a:r>
          </a:p>
          <a:p>
            <a:pPr algn="just">
              <a:lnSpc>
                <a:spcPct val="150000"/>
              </a:lnSpc>
              <a:spcAft>
                <a:spcPts val="800"/>
              </a:spcAft>
            </a:pPr>
            <a:r>
              <a:rPr lang="es-MX" sz="2400" dirty="0">
                <a:effectLst/>
                <a:latin typeface="Calibri "/>
                <a:ea typeface="Calibri" panose="020F0502020204030204" pitchFamily="34" charset="0"/>
                <a:cs typeface="Times New Roman" panose="02020603050405020304" pitchFamily="18" charset="0"/>
              </a:rPr>
              <a:t>Un hallazgo muy importante en la población estudiada es que tanto los hombres como las mujeres reportaron ser víctimas de violencia.</a:t>
            </a:r>
          </a:p>
        </p:txBody>
      </p:sp>
    </p:spTree>
    <p:extLst>
      <p:ext uri="{BB962C8B-B14F-4D97-AF65-F5344CB8AC3E}">
        <p14:creationId xmlns:p14="http://schemas.microsoft.com/office/powerpoint/2010/main" val="1694629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ángulo 24">
            <a:extLst>
              <a:ext uri="{FF2B5EF4-FFF2-40B4-BE49-F238E27FC236}">
                <a16:creationId xmlns:a16="http://schemas.microsoft.com/office/drawing/2014/main" id="{D0CD2F9C-056D-429A-83EF-D5A3C35F0998}"/>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Conclusiones</a:t>
            </a:r>
            <a:endParaRPr lang="es-MX" b="1" dirty="0"/>
          </a:p>
        </p:txBody>
      </p:sp>
      <p:pic>
        <p:nvPicPr>
          <p:cNvPr id="26" name="Picture 2" descr="LICENCIATURA EN ENFERMERÍA 2018">
            <a:extLst>
              <a:ext uri="{FF2B5EF4-FFF2-40B4-BE49-F238E27FC236}">
                <a16:creationId xmlns:a16="http://schemas.microsoft.com/office/drawing/2014/main" id="{1E7DF4C3-16E3-4A5C-9448-D40C05F8D6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Escudo de la UAEM: historia y significado">
            <a:extLst>
              <a:ext uri="{FF2B5EF4-FFF2-40B4-BE49-F238E27FC236}">
                <a16:creationId xmlns:a16="http://schemas.microsoft.com/office/drawing/2014/main" id="{8B6BBF8A-C1D4-4B3B-B06A-4B2C711AA8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Gráfico 8">
            <a:extLst>
              <a:ext uri="{FF2B5EF4-FFF2-40B4-BE49-F238E27FC236}">
                <a16:creationId xmlns:a16="http://schemas.microsoft.com/office/drawing/2014/main" id="{65FB837A-52B6-4E60-8E9B-EF5371034190}"/>
              </a:ext>
            </a:extLst>
          </p:cNvPr>
          <p:cNvGraphicFramePr>
            <a:graphicFrameLocks/>
          </p:cNvGraphicFramePr>
          <p:nvPr/>
        </p:nvGraphicFramePr>
        <p:xfrm>
          <a:off x="3810000" y="205740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0" name="CuadroTexto 9">
            <a:extLst>
              <a:ext uri="{FF2B5EF4-FFF2-40B4-BE49-F238E27FC236}">
                <a16:creationId xmlns:a16="http://schemas.microsoft.com/office/drawing/2014/main" id="{A21032E2-21FC-4AB7-876B-FF5A643985E2}"/>
              </a:ext>
            </a:extLst>
          </p:cNvPr>
          <p:cNvSpPr txBox="1"/>
          <p:nvPr/>
        </p:nvSpPr>
        <p:spPr>
          <a:xfrm>
            <a:off x="2083118" y="1477367"/>
            <a:ext cx="9335452" cy="5262979"/>
          </a:xfrm>
          <a:prstGeom prst="rect">
            <a:avLst/>
          </a:prstGeom>
          <a:noFill/>
        </p:spPr>
        <p:txBody>
          <a:bodyPr wrap="square">
            <a:spAutoFit/>
          </a:bodyPr>
          <a:lstStyle/>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r>
              <a:rPr lang="es-MX" sz="2400" dirty="0"/>
              <a:t>Violencia de pareja en adolescentes a nivel nacional.</a:t>
            </a:r>
          </a:p>
          <a:p>
            <a:pPr marL="342900" indent="-342900">
              <a:buFont typeface="Arial" panose="020B0604020202020204" pitchFamily="34" charset="0"/>
              <a:buChar char="•"/>
            </a:pPr>
            <a:endParaRPr lang="es-MX" sz="2400" dirty="0"/>
          </a:p>
          <a:p>
            <a:endParaRPr lang="es-MX" sz="2400" dirty="0"/>
          </a:p>
          <a:p>
            <a:pPr marL="342900" indent="-342900">
              <a:buFont typeface="Arial" panose="020B0604020202020204" pitchFamily="34" charset="0"/>
              <a:buChar char="•"/>
            </a:pPr>
            <a:r>
              <a:rPr lang="es-MX" sz="2400" dirty="0"/>
              <a:t>Violencia de mujeres y hombres. </a:t>
            </a:r>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r>
              <a:rPr lang="es-MX" sz="2400" dirty="0"/>
              <a:t>Prevalencia de tipos de violencia.</a:t>
            </a:r>
          </a:p>
          <a:p>
            <a:endParaRPr lang="es-MX" sz="2400" dirty="0"/>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r>
              <a:rPr lang="es-MX" sz="2400" dirty="0"/>
              <a:t>Factores asociados.</a:t>
            </a:r>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endParaRPr lang="es-MX" sz="2400" dirty="0"/>
          </a:p>
          <a:p>
            <a:pPr marL="342900" indent="-342900">
              <a:buFont typeface="Arial" panose="020B0604020202020204" pitchFamily="34" charset="0"/>
              <a:buChar char="•"/>
            </a:pPr>
            <a:endParaRPr lang="es-MX" sz="2400" dirty="0"/>
          </a:p>
        </p:txBody>
      </p:sp>
    </p:spTree>
    <p:extLst>
      <p:ext uri="{BB962C8B-B14F-4D97-AF65-F5344CB8AC3E}">
        <p14:creationId xmlns:p14="http://schemas.microsoft.com/office/powerpoint/2010/main" val="2406866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ángulo 24">
            <a:extLst>
              <a:ext uri="{FF2B5EF4-FFF2-40B4-BE49-F238E27FC236}">
                <a16:creationId xmlns:a16="http://schemas.microsoft.com/office/drawing/2014/main" id="{D0CD2F9C-056D-429A-83EF-D5A3C35F0998}"/>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p>
        </p:txBody>
      </p:sp>
      <p:pic>
        <p:nvPicPr>
          <p:cNvPr id="26" name="Picture 2" descr="LICENCIATURA EN ENFERMERÍA 2018">
            <a:extLst>
              <a:ext uri="{FF2B5EF4-FFF2-40B4-BE49-F238E27FC236}">
                <a16:creationId xmlns:a16="http://schemas.microsoft.com/office/drawing/2014/main" id="{1E7DF4C3-16E3-4A5C-9448-D40C05F8D6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Escudo de la UAEM: historia y significado">
            <a:extLst>
              <a:ext uri="{FF2B5EF4-FFF2-40B4-BE49-F238E27FC236}">
                <a16:creationId xmlns:a16="http://schemas.microsoft.com/office/drawing/2014/main" id="{8B6BBF8A-C1D4-4B3B-B06A-4B2C711AA8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Gráfico 8">
            <a:extLst>
              <a:ext uri="{FF2B5EF4-FFF2-40B4-BE49-F238E27FC236}">
                <a16:creationId xmlns:a16="http://schemas.microsoft.com/office/drawing/2014/main" id="{65FB837A-52B6-4E60-8E9B-EF5371034190}"/>
              </a:ext>
            </a:extLst>
          </p:cNvPr>
          <p:cNvGraphicFramePr>
            <a:graphicFrameLocks/>
          </p:cNvGraphicFramePr>
          <p:nvPr/>
        </p:nvGraphicFramePr>
        <p:xfrm>
          <a:off x="3810000" y="205740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8" name="3 CuadroTexto">
            <a:extLst>
              <a:ext uri="{FF2B5EF4-FFF2-40B4-BE49-F238E27FC236}">
                <a16:creationId xmlns:a16="http://schemas.microsoft.com/office/drawing/2014/main" id="{26F49B34-EBB3-4A0D-8CB2-F6894DAC1F1C}"/>
              </a:ext>
            </a:extLst>
          </p:cNvPr>
          <p:cNvSpPr txBox="1"/>
          <p:nvPr/>
        </p:nvSpPr>
        <p:spPr>
          <a:xfrm>
            <a:off x="4576344" y="4800600"/>
            <a:ext cx="7013458" cy="923330"/>
          </a:xfrm>
          <a:prstGeom prst="rect">
            <a:avLst/>
          </a:prstGeom>
          <a:noFill/>
        </p:spPr>
        <p:txBody>
          <a:bodyPr wrap="none" rtlCol="0">
            <a:spAutoFit/>
          </a:bodyPr>
          <a:lstStyle/>
          <a:p>
            <a:r>
              <a:rPr lang="es-ES" sz="5400" b="1" i="1" dirty="0">
                <a:solidFill>
                  <a:schemeClr val="bg2">
                    <a:lumMod val="10000"/>
                  </a:schemeClr>
                </a:solidFill>
                <a:effectLst>
                  <a:outerShdw blurRad="38100" dist="38100" dir="2700000" algn="tl">
                    <a:srgbClr val="000000">
                      <a:alpha val="43137"/>
                    </a:srgbClr>
                  </a:outerShdw>
                </a:effectLst>
                <a:latin typeface="Times New Roman" pitchFamily="18" charset="0"/>
                <a:cs typeface="Times New Roman" pitchFamily="18" charset="0"/>
              </a:rPr>
              <a:t>Gracias por su atención</a:t>
            </a:r>
          </a:p>
        </p:txBody>
      </p:sp>
    </p:spTree>
    <p:extLst>
      <p:ext uri="{BB962C8B-B14F-4D97-AF65-F5344CB8AC3E}">
        <p14:creationId xmlns:p14="http://schemas.microsoft.com/office/powerpoint/2010/main" val="413950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6199FAA-E0BB-4A0D-A310-A7CBC2A4989F}"/>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Introducción</a:t>
            </a:r>
            <a:endParaRPr lang="es-MX" b="1" dirty="0"/>
          </a:p>
        </p:txBody>
      </p:sp>
      <p:pic>
        <p:nvPicPr>
          <p:cNvPr id="2050" name="Picture 2" descr="LICENCIATURA EN ENFERMERÍA 2018">
            <a:extLst>
              <a:ext uri="{FF2B5EF4-FFF2-40B4-BE49-F238E27FC236}">
                <a16:creationId xmlns:a16="http://schemas.microsoft.com/office/drawing/2014/main" id="{6486B23D-44F4-48B8-BF22-674857EEA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scudo de la UAEM: historia y significado">
            <a:extLst>
              <a:ext uri="{FF2B5EF4-FFF2-40B4-BE49-F238E27FC236}">
                <a16:creationId xmlns:a16="http://schemas.microsoft.com/office/drawing/2014/main" id="{BA65FF46-7618-45BA-8584-9351133FBF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D6302143-2B2F-47BA-95C9-D43057944247}"/>
              </a:ext>
            </a:extLst>
          </p:cNvPr>
          <p:cNvSpPr txBox="1"/>
          <p:nvPr/>
        </p:nvSpPr>
        <p:spPr>
          <a:xfrm>
            <a:off x="1657350" y="2275873"/>
            <a:ext cx="9864090" cy="3461653"/>
          </a:xfrm>
          <a:prstGeom prst="rect">
            <a:avLst/>
          </a:prstGeom>
          <a:noFill/>
        </p:spPr>
        <p:txBody>
          <a:bodyPr wrap="square">
            <a:spAutoFit/>
          </a:bodyPr>
          <a:lstStyle/>
          <a:p>
            <a:pPr algn="just">
              <a:lnSpc>
                <a:spcPct val="150000"/>
              </a:lnSpc>
              <a:spcAft>
                <a:spcPts val="800"/>
              </a:spcAft>
            </a:pPr>
            <a:r>
              <a:rPr lang="es-MX" sz="2400" dirty="0">
                <a:effectLst/>
                <a:latin typeface="Calibri "/>
                <a:ea typeface="Calibri" panose="020F0502020204030204" pitchFamily="34" charset="0"/>
              </a:rPr>
              <a:t>La Organización Mundial de la Salud define la violencia como: “El uso intencional de la fuerza o el poder físico, de hecho o como amenaza, contra uno mismo, otra persona o un grupo o comunidad, que cause o tenga muchas probabilidades de causar lesiones, muerte, daños psicológicos, trastornos del desarrollo o privaciones”.</a:t>
            </a:r>
            <a:endParaRPr lang="es-MX" sz="2400" dirty="0">
              <a:latin typeface="Calibri "/>
            </a:endParaRPr>
          </a:p>
          <a:p>
            <a:pPr algn="just">
              <a:lnSpc>
                <a:spcPct val="150000"/>
              </a:lnSpc>
              <a:spcAft>
                <a:spcPts val="800"/>
              </a:spcAft>
            </a:pPr>
            <a:endParaRPr lang="es-MX" sz="2400" dirty="0">
              <a:effectLst/>
              <a:latin typeface="Calibri "/>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976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6199FAA-E0BB-4A0D-A310-A7CBC2A4989F}"/>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Introducción</a:t>
            </a:r>
            <a:endParaRPr lang="es-MX" b="1" dirty="0"/>
          </a:p>
        </p:txBody>
      </p:sp>
      <p:pic>
        <p:nvPicPr>
          <p:cNvPr id="2050" name="Picture 2" descr="LICENCIATURA EN ENFERMERÍA 2018">
            <a:extLst>
              <a:ext uri="{FF2B5EF4-FFF2-40B4-BE49-F238E27FC236}">
                <a16:creationId xmlns:a16="http://schemas.microsoft.com/office/drawing/2014/main" id="{6486B23D-44F4-48B8-BF22-674857EEA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scudo de la UAEM: historia y significado">
            <a:extLst>
              <a:ext uri="{FF2B5EF4-FFF2-40B4-BE49-F238E27FC236}">
                <a16:creationId xmlns:a16="http://schemas.microsoft.com/office/drawing/2014/main" id="{BA65FF46-7618-45BA-8584-9351133FBF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D6302143-2B2F-47BA-95C9-D43057944247}"/>
              </a:ext>
            </a:extLst>
          </p:cNvPr>
          <p:cNvSpPr txBox="1"/>
          <p:nvPr/>
        </p:nvSpPr>
        <p:spPr>
          <a:xfrm>
            <a:off x="1520190" y="1532923"/>
            <a:ext cx="9864090" cy="5018553"/>
          </a:xfrm>
          <a:prstGeom prst="rect">
            <a:avLst/>
          </a:prstGeom>
          <a:noFill/>
        </p:spPr>
        <p:txBody>
          <a:bodyPr wrap="square">
            <a:spAutoFit/>
          </a:bodyPr>
          <a:lstStyle/>
          <a:p>
            <a:pPr algn="just">
              <a:lnSpc>
                <a:spcPct val="150000"/>
              </a:lnSpc>
              <a:spcAft>
                <a:spcPts val="800"/>
              </a:spcAft>
            </a:pPr>
            <a:r>
              <a:rPr lang="es-MX" sz="2200" dirty="0">
                <a:effectLst/>
                <a:latin typeface="Arial" panose="020B0604020202020204" pitchFamily="34" charset="0"/>
                <a:ea typeface="Calibri" panose="020F0502020204030204" pitchFamily="34" charset="0"/>
                <a:cs typeface="Times New Roman" panose="02020603050405020304" pitchFamily="18" charset="0"/>
              </a:rPr>
              <a:t>La violencia de pareja es considerada un problema de salud pública a nivel mundial y con alta incidencia en México.  </a:t>
            </a:r>
          </a:p>
          <a:p>
            <a:pPr algn="just">
              <a:lnSpc>
                <a:spcPct val="150000"/>
              </a:lnSpc>
              <a:spcAft>
                <a:spcPts val="800"/>
              </a:spcAft>
            </a:pPr>
            <a:endParaRPr lang="es-MX" sz="22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MX" sz="2200" dirty="0">
                <a:effectLst/>
                <a:latin typeface="Arial" panose="020B0604020202020204" pitchFamily="34" charset="0"/>
                <a:ea typeface="Calibri" panose="020F0502020204030204" pitchFamily="34" charset="0"/>
                <a:cs typeface="Times New Roman" panose="02020603050405020304" pitchFamily="18" charset="0"/>
              </a:rPr>
              <a:t>Los grupos más jóvenes tienen prevalencias más altas de este fenómeno y para poder detener este problema, hay que reconocer los patrones de violencia entre ellos. </a:t>
            </a:r>
          </a:p>
          <a:p>
            <a:pPr algn="just">
              <a:lnSpc>
                <a:spcPct val="150000"/>
              </a:lnSpc>
              <a:spcAft>
                <a:spcPts val="800"/>
              </a:spcAft>
            </a:pPr>
            <a:endParaRPr lang="es-MX" sz="22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MX" sz="2200" dirty="0">
                <a:effectLst/>
                <a:latin typeface="Arial" panose="020B0604020202020204" pitchFamily="34" charset="0"/>
                <a:ea typeface="Calibri" panose="020F0502020204030204" pitchFamily="34" charset="0"/>
                <a:cs typeface="Times New Roman" panose="02020603050405020304" pitchFamily="18" charset="0"/>
              </a:rPr>
              <a:t>Si un adolescente solo vive relaciones violentas, las establecerá y pueden llegar a ser las únicas que tendrá en toda su vida. </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993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6199FAA-E0BB-4A0D-A310-A7CBC2A4989F}"/>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Introducción</a:t>
            </a:r>
            <a:endParaRPr lang="es-MX" b="1" dirty="0"/>
          </a:p>
        </p:txBody>
      </p:sp>
      <p:pic>
        <p:nvPicPr>
          <p:cNvPr id="2050" name="Picture 2" descr="LICENCIATURA EN ENFERMERÍA 2018">
            <a:extLst>
              <a:ext uri="{FF2B5EF4-FFF2-40B4-BE49-F238E27FC236}">
                <a16:creationId xmlns:a16="http://schemas.microsoft.com/office/drawing/2014/main" id="{6486B23D-44F4-48B8-BF22-674857EEA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Escudo de la UAEM: historia y significado">
            <a:extLst>
              <a:ext uri="{FF2B5EF4-FFF2-40B4-BE49-F238E27FC236}">
                <a16:creationId xmlns:a16="http://schemas.microsoft.com/office/drawing/2014/main" id="{BA65FF46-7618-45BA-8584-9351133FBF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D6302143-2B2F-47BA-95C9-D43057944247}"/>
              </a:ext>
            </a:extLst>
          </p:cNvPr>
          <p:cNvSpPr txBox="1"/>
          <p:nvPr/>
        </p:nvSpPr>
        <p:spPr>
          <a:xfrm>
            <a:off x="1440180" y="2173003"/>
            <a:ext cx="9864090" cy="3461653"/>
          </a:xfrm>
          <a:prstGeom prst="rect">
            <a:avLst/>
          </a:prstGeom>
          <a:noFill/>
        </p:spPr>
        <p:txBody>
          <a:bodyPr wrap="square">
            <a:spAutoFit/>
          </a:bodyPr>
          <a:lstStyle/>
          <a:p>
            <a:pPr algn="just">
              <a:lnSpc>
                <a:spcPct val="150000"/>
              </a:lnSpc>
              <a:spcAft>
                <a:spcPts val="800"/>
              </a:spcAft>
            </a:pPr>
            <a:r>
              <a:rPr lang="es-MX" sz="2400" dirty="0">
                <a:effectLst/>
                <a:latin typeface="Calibri "/>
                <a:ea typeface="Calibri" panose="020F0502020204030204" pitchFamily="34" charset="0"/>
                <a:cs typeface="Times New Roman" panose="02020603050405020304" pitchFamily="18" charset="0"/>
              </a:rPr>
              <a:t>Las relaciones de violencia son construidas y aprendidas social y culturalmente desde el hogar y las instituciones como es la escuela, la iglesia y medios de comunicación. </a:t>
            </a:r>
          </a:p>
          <a:p>
            <a:pPr algn="just">
              <a:lnSpc>
                <a:spcPct val="150000"/>
              </a:lnSpc>
              <a:spcAft>
                <a:spcPts val="800"/>
              </a:spcAft>
            </a:pPr>
            <a:r>
              <a:rPr lang="es-MX" sz="2400" dirty="0">
                <a:effectLst/>
                <a:latin typeface="Calibri "/>
                <a:ea typeface="Calibri" panose="020F0502020204030204" pitchFamily="34" charset="0"/>
                <a:cs typeface="Times New Roman" panose="02020603050405020304" pitchFamily="18" charset="0"/>
              </a:rPr>
              <a:t>Se reconocen tres principales tipos de maltrato en parejas: física, psicológica/emocional y sexual. En donde el más común es el psicológico o emocional.</a:t>
            </a:r>
          </a:p>
        </p:txBody>
      </p:sp>
    </p:spTree>
    <p:extLst>
      <p:ext uri="{BB962C8B-B14F-4D97-AF65-F5344CB8AC3E}">
        <p14:creationId xmlns:p14="http://schemas.microsoft.com/office/powerpoint/2010/main" val="194998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ángulo 24">
            <a:extLst>
              <a:ext uri="{FF2B5EF4-FFF2-40B4-BE49-F238E27FC236}">
                <a16:creationId xmlns:a16="http://schemas.microsoft.com/office/drawing/2014/main" id="{D0CD2F9C-056D-429A-83EF-D5A3C35F0998}"/>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Objetivo</a:t>
            </a:r>
            <a:endParaRPr lang="es-MX" b="1" dirty="0"/>
          </a:p>
        </p:txBody>
      </p:sp>
      <p:pic>
        <p:nvPicPr>
          <p:cNvPr id="26" name="Picture 2" descr="LICENCIATURA EN ENFERMERÍA 2018">
            <a:extLst>
              <a:ext uri="{FF2B5EF4-FFF2-40B4-BE49-F238E27FC236}">
                <a16:creationId xmlns:a16="http://schemas.microsoft.com/office/drawing/2014/main" id="{1E7DF4C3-16E3-4A5C-9448-D40C05F8D6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Escudo de la UAEM: historia y significado">
            <a:extLst>
              <a:ext uri="{FF2B5EF4-FFF2-40B4-BE49-F238E27FC236}">
                <a16:creationId xmlns:a16="http://schemas.microsoft.com/office/drawing/2014/main" id="{8B6BBF8A-C1D4-4B3B-B06A-4B2C711AA8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AE25D0FF-6D81-4A61-A016-B032684C753B}"/>
              </a:ext>
            </a:extLst>
          </p:cNvPr>
          <p:cNvSpPr txBox="1"/>
          <p:nvPr/>
        </p:nvSpPr>
        <p:spPr>
          <a:xfrm>
            <a:off x="2048828" y="2085777"/>
            <a:ext cx="9461182" cy="830997"/>
          </a:xfrm>
          <a:prstGeom prst="rect">
            <a:avLst/>
          </a:prstGeom>
          <a:noFill/>
        </p:spPr>
        <p:txBody>
          <a:bodyPr wrap="square">
            <a:spAutoFit/>
          </a:bodyPr>
          <a:lstStyle/>
          <a:p>
            <a:r>
              <a:rPr lang="es-MX" sz="2400" dirty="0">
                <a:solidFill>
                  <a:srgbClr val="000000"/>
                </a:solidFill>
                <a:latin typeface="Arial" panose="020B0604020202020204" pitchFamily="34" charset="0"/>
                <a:ea typeface="Times New Roman" panose="02020603050405020304" pitchFamily="18" charset="0"/>
              </a:rPr>
              <a:t>D</a:t>
            </a:r>
            <a:r>
              <a:rPr lang="es-MX" sz="2400" dirty="0">
                <a:solidFill>
                  <a:srgbClr val="000000"/>
                </a:solidFill>
                <a:effectLst/>
                <a:latin typeface="Arial" panose="020B0604020202020204" pitchFamily="34" charset="0"/>
                <a:ea typeface="Times New Roman" panose="02020603050405020304" pitchFamily="18" charset="0"/>
              </a:rPr>
              <a:t>escribir la prevalencia, tipos de violencia y factores asociados a la violencia de pareja en adolescentes de México</a:t>
            </a:r>
            <a:endParaRPr lang="es-MX" sz="3600" dirty="0"/>
          </a:p>
        </p:txBody>
      </p:sp>
      <p:pic>
        <p:nvPicPr>
          <p:cNvPr id="2050" name="Picture 2" descr="1.1.- ¿Qué es violencia? - Violencia en el Noviazgo">
            <a:extLst>
              <a:ext uri="{FF2B5EF4-FFF2-40B4-BE49-F238E27FC236}">
                <a16:creationId xmlns:a16="http://schemas.microsoft.com/office/drawing/2014/main" id="{A6F568ED-3020-469C-B02F-912ABE9D31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4410" y="424053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902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ángulo 24">
            <a:extLst>
              <a:ext uri="{FF2B5EF4-FFF2-40B4-BE49-F238E27FC236}">
                <a16:creationId xmlns:a16="http://schemas.microsoft.com/office/drawing/2014/main" id="{D0CD2F9C-056D-429A-83EF-D5A3C35F0998}"/>
              </a:ext>
            </a:extLst>
          </p:cNvPr>
          <p:cNvSpPr/>
          <p:nvPr/>
        </p:nvSpPr>
        <p:spPr>
          <a:xfrm>
            <a:off x="0" y="39188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effectLst/>
                <a:latin typeface="Arial" panose="020B0604020202020204" pitchFamily="34" charset="0"/>
                <a:ea typeface="Calibri" panose="020F0502020204030204" pitchFamily="34" charset="0"/>
              </a:rPr>
              <a:t>Metodología</a:t>
            </a:r>
            <a:endParaRPr lang="es-MX" b="1" dirty="0"/>
          </a:p>
        </p:txBody>
      </p:sp>
      <p:pic>
        <p:nvPicPr>
          <p:cNvPr id="26" name="Picture 2" descr="LICENCIATURA EN ENFERMERÍA 2018">
            <a:extLst>
              <a:ext uri="{FF2B5EF4-FFF2-40B4-BE49-F238E27FC236}">
                <a16:creationId xmlns:a16="http://schemas.microsoft.com/office/drawing/2014/main" id="{1E7DF4C3-16E3-4A5C-9448-D40C05F8D6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7036" y="34520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Escudo de la UAEM: historia y significado">
            <a:extLst>
              <a:ext uri="{FF2B5EF4-FFF2-40B4-BE49-F238E27FC236}">
                <a16:creationId xmlns:a16="http://schemas.microsoft.com/office/drawing/2014/main" id="{8B6BBF8A-C1D4-4B3B-B06A-4B2C711AA8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 y="34520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a:extLst>
              <a:ext uri="{FF2B5EF4-FFF2-40B4-BE49-F238E27FC236}">
                <a16:creationId xmlns:a16="http://schemas.microsoft.com/office/drawing/2014/main" id="{4B988E13-DC13-475C-AF6B-43D1DA7E82A2}"/>
              </a:ext>
            </a:extLst>
          </p:cNvPr>
          <p:cNvSpPr txBox="1"/>
          <p:nvPr/>
        </p:nvSpPr>
        <p:spPr>
          <a:xfrm>
            <a:off x="1717358" y="1843950"/>
            <a:ext cx="8329612" cy="4154984"/>
          </a:xfrm>
          <a:prstGeom prst="rect">
            <a:avLst/>
          </a:prstGeom>
          <a:noFill/>
        </p:spPr>
        <p:txBody>
          <a:bodyPr wrap="square">
            <a:spAutoFit/>
          </a:bodyPr>
          <a:lstStyle/>
          <a:p>
            <a:r>
              <a:rPr lang="es-MX" sz="2400" dirty="0">
                <a:solidFill>
                  <a:srgbClr val="000000"/>
                </a:solidFill>
                <a:effectLst/>
                <a:latin typeface="Arial" panose="020B0604020202020204" pitchFamily="34" charset="0"/>
                <a:ea typeface="Calibri" panose="020F0502020204030204" pitchFamily="34" charset="0"/>
              </a:rPr>
              <a:t>Estudio transversal </a:t>
            </a:r>
            <a:r>
              <a:rPr lang="es-MX" sz="2400" dirty="0">
                <a:effectLst/>
                <a:latin typeface="Arial" panose="020B0604020202020204" pitchFamily="34" charset="0"/>
                <a:ea typeface="Calibri" panose="020F0502020204030204" pitchFamily="34" charset="0"/>
              </a:rPr>
              <a:t>de la Encuesta Nacional de Consumo de Drogas, Tabaco y Alcohol 2016-2017. </a:t>
            </a:r>
          </a:p>
          <a:p>
            <a:endParaRPr lang="es-MX" sz="2400" dirty="0">
              <a:latin typeface="Arial" panose="020B0604020202020204" pitchFamily="34" charset="0"/>
              <a:ea typeface="Calibri" panose="020F0502020204030204" pitchFamily="34" charset="0"/>
            </a:endParaRPr>
          </a:p>
          <a:p>
            <a:endParaRPr lang="es-MX" sz="2400" dirty="0">
              <a:latin typeface="Arial" panose="020B0604020202020204" pitchFamily="34" charset="0"/>
              <a:ea typeface="Calibri" panose="020F0502020204030204" pitchFamily="34" charset="0"/>
            </a:endParaRPr>
          </a:p>
          <a:p>
            <a:r>
              <a:rPr lang="es-MX" sz="2400" dirty="0">
                <a:effectLst/>
                <a:latin typeface="Arial" panose="020B0604020202020204" pitchFamily="34" charset="0"/>
                <a:ea typeface="Calibri" panose="020F0502020204030204" pitchFamily="34" charset="0"/>
              </a:rPr>
              <a:t>n=3682 (12 a 19 años).</a:t>
            </a:r>
          </a:p>
          <a:p>
            <a:endParaRPr lang="es-MX" sz="2400" dirty="0">
              <a:latin typeface="Arial" panose="020B0604020202020204" pitchFamily="34" charset="0"/>
              <a:ea typeface="Calibri" panose="020F0502020204030204" pitchFamily="34" charset="0"/>
            </a:endParaRPr>
          </a:p>
          <a:p>
            <a:endParaRPr lang="es-MX" sz="2400" dirty="0">
              <a:effectLst/>
              <a:latin typeface="Arial" panose="020B0604020202020204" pitchFamily="34" charset="0"/>
              <a:ea typeface="Calibri" panose="020F0502020204030204" pitchFamily="34" charset="0"/>
            </a:endParaRPr>
          </a:p>
          <a:p>
            <a:r>
              <a:rPr lang="es-MX" sz="2400" dirty="0">
                <a:effectLst/>
                <a:latin typeface="Arial" panose="020B0604020202020204" pitchFamily="34" charset="0"/>
                <a:ea typeface="Calibri" panose="020F0502020204030204" pitchFamily="34" charset="0"/>
              </a:rPr>
              <a:t>Regresión logística (RM). </a:t>
            </a:r>
          </a:p>
          <a:p>
            <a:endParaRPr lang="es-MX" sz="2400" dirty="0">
              <a:effectLst/>
              <a:latin typeface="Arial" panose="020B0604020202020204" pitchFamily="34" charset="0"/>
              <a:ea typeface="Calibri" panose="020F0502020204030204" pitchFamily="34" charset="0"/>
            </a:endParaRPr>
          </a:p>
          <a:p>
            <a:endParaRPr lang="es-MX" sz="2400" dirty="0">
              <a:latin typeface="Arial" panose="020B0604020202020204" pitchFamily="34" charset="0"/>
              <a:ea typeface="Calibri" panose="020F0502020204030204" pitchFamily="34" charset="0"/>
            </a:endParaRPr>
          </a:p>
          <a:p>
            <a:r>
              <a:rPr lang="es-MX" sz="2400" dirty="0">
                <a:effectLst/>
                <a:latin typeface="Arial" panose="020B0604020202020204" pitchFamily="34" charset="0"/>
                <a:ea typeface="Calibri" panose="020F0502020204030204" pitchFamily="34" charset="0"/>
              </a:rPr>
              <a:t>Programa estadístico Stata v17. </a:t>
            </a:r>
            <a:endParaRPr lang="es-MX" sz="3200" dirty="0"/>
          </a:p>
        </p:txBody>
      </p:sp>
    </p:spTree>
    <p:extLst>
      <p:ext uri="{BB962C8B-B14F-4D97-AF65-F5344CB8AC3E}">
        <p14:creationId xmlns:p14="http://schemas.microsoft.com/office/powerpoint/2010/main" val="3985362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507B6A38-9BFA-416A-9B3A-4913679D9367}"/>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0" name="Picture 2" descr="LICENCIATURA EN ENFERMERÍA 2018">
            <a:extLst>
              <a:ext uri="{FF2B5EF4-FFF2-40B4-BE49-F238E27FC236}">
                <a16:creationId xmlns:a16="http://schemas.microsoft.com/office/drawing/2014/main" id="{AF9E6C9B-D4C3-4D5A-8BC1-39BD746A39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Escudo de la UAEM: historia y significado">
            <a:extLst>
              <a:ext uri="{FF2B5EF4-FFF2-40B4-BE49-F238E27FC236}">
                <a16:creationId xmlns:a16="http://schemas.microsoft.com/office/drawing/2014/main" id="{0FB4B623-E0F2-49C5-821E-D43F11556F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a:extLst>
              <a:ext uri="{FF2B5EF4-FFF2-40B4-BE49-F238E27FC236}">
                <a16:creationId xmlns:a16="http://schemas.microsoft.com/office/drawing/2014/main" id="{36218FFE-0311-4634-9FED-DFE7C83335F9}"/>
              </a:ext>
            </a:extLst>
          </p:cNvPr>
          <p:cNvSpPr txBox="1"/>
          <p:nvPr/>
        </p:nvSpPr>
        <p:spPr>
          <a:xfrm>
            <a:off x="125730" y="1170286"/>
            <a:ext cx="11978640" cy="369332"/>
          </a:xfrm>
          <a:prstGeom prst="rect">
            <a:avLst/>
          </a:prstGeom>
          <a:noFill/>
        </p:spPr>
        <p:txBody>
          <a:bodyPr wrap="square">
            <a:spAutoFit/>
          </a:bodyPr>
          <a:lstStyle/>
          <a:p>
            <a:pPr algn="ctr"/>
            <a:r>
              <a:rPr lang="es-MX" altLang="es-MX" b="1" dirty="0" bmk="_Toc61471911">
                <a:latin typeface="Arial" panose="020B0604020202020204" pitchFamily="34" charset="0"/>
                <a:ea typeface="Calibri" panose="020F0502020204030204" pitchFamily="34" charset="0"/>
                <a:cs typeface="Arial" panose="020B0604020202020204" pitchFamily="34" charset="0"/>
              </a:rPr>
              <a:t>Distribución del sexo </a:t>
            </a:r>
            <a:r>
              <a:rPr kumimoji="0" lang="es-MX" altLang="es-MX" b="1" i="0" u="none" strike="noStrike" cap="none" normalizeH="0" baseline="0" dirty="0" bmk="_Toc6147191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en adolescentes con</a:t>
            </a:r>
            <a:r>
              <a:rPr kumimoji="0" lang="es-MX" altLang="es-MX" b="1" i="0" u="none" strike="noStrike" cap="none" normalizeH="0" baseline="0" dirty="0" bmk="_Toc61471911">
                <a:ln>
                  <a:noFill/>
                </a:ln>
                <a:solidFill>
                  <a:schemeClr val="tx1"/>
                </a:solidFill>
                <a:latin typeface="Arial" panose="020B0604020202020204" pitchFamily="34" charset="0"/>
                <a:ea typeface="Calibri" panose="020F0502020204030204" pitchFamily="34" charset="0"/>
                <a:cs typeface="Times New Roman" panose="02020603050405020304" pitchFamily="18" charset="0"/>
              </a:rPr>
              <a:t> v</a:t>
            </a:r>
            <a:r>
              <a:rPr lang="es-MX" sz="1800" b="1" dirty="0">
                <a:effectLst/>
                <a:latin typeface="Arial" panose="020B0604020202020204" pitchFamily="34" charset="0"/>
                <a:ea typeface="Calibri" panose="020F0502020204030204" pitchFamily="34" charset="0"/>
                <a:cs typeface="Times New Roman" panose="02020603050405020304" pitchFamily="18" charset="0"/>
              </a:rPr>
              <a:t>iolencia en relaciones de pareja</a:t>
            </a:r>
            <a:r>
              <a:rPr lang="es-MX" altLang="es-MX" b="1" dirty="0" bmk="_Toc61471911">
                <a:latin typeface="Arial" panose="020B0604020202020204" pitchFamily="34" charset="0"/>
                <a:cs typeface="Arial" panose="020B0604020202020204" pitchFamily="34" charset="0"/>
              </a:rPr>
              <a:t>. ENCODAT 2016-2017.</a:t>
            </a:r>
            <a:endParaRPr lang="es-MX" b="1" dirty="0" bmk="_Toc61471911">
              <a:latin typeface="Arial" panose="020B0604020202020204" pitchFamily="34" charset="0"/>
              <a:cs typeface="Arial" panose="020B0604020202020204" pitchFamily="34" charset="0"/>
            </a:endParaRPr>
          </a:p>
        </p:txBody>
      </p:sp>
      <p:sp>
        <p:nvSpPr>
          <p:cNvPr id="13" name="CuadroTexto 12">
            <a:extLst>
              <a:ext uri="{FF2B5EF4-FFF2-40B4-BE49-F238E27FC236}">
                <a16:creationId xmlns:a16="http://schemas.microsoft.com/office/drawing/2014/main" id="{64211F6F-55E3-401C-8322-62ACC7CDABA8}"/>
              </a:ext>
            </a:extLst>
          </p:cNvPr>
          <p:cNvSpPr txBox="1"/>
          <p:nvPr/>
        </p:nvSpPr>
        <p:spPr>
          <a:xfrm>
            <a:off x="3089790" y="1539618"/>
            <a:ext cx="6100916" cy="4401205"/>
          </a:xfrm>
          <a:prstGeom prst="rect">
            <a:avLst/>
          </a:prstGeom>
          <a:noFill/>
        </p:spPr>
        <p:txBody>
          <a:bodyPr wrap="square">
            <a:spAutoFit/>
          </a:bodyPr>
          <a:lstStyle/>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svy:tab</a:t>
            </a:r>
            <a:r>
              <a:rPr lang="es-MX" sz="1400" dirty="0">
                <a:latin typeface="Courier New" panose="02070309020205020404" pitchFamily="49" charset="0"/>
                <a:cs typeface="Courier New" panose="02070309020205020404" pitchFamily="49" charset="0"/>
              </a:rPr>
              <a:t> sexo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a:t>
            </a:r>
          </a:p>
          <a:p>
            <a:r>
              <a:rPr lang="es-MX" sz="1400" dirty="0">
                <a:latin typeface="Courier New" panose="02070309020205020404" pitchFamily="49" charset="0"/>
                <a:cs typeface="Courier New" panose="02070309020205020404" pitchFamily="49" charset="0"/>
              </a:rPr>
              <a:t>(running </a:t>
            </a:r>
            <a:r>
              <a:rPr lang="es-MX" sz="1400" dirty="0" err="1">
                <a:latin typeface="Courier New" panose="02070309020205020404" pitchFamily="49" charset="0"/>
                <a:cs typeface="Courier New" panose="02070309020205020404" pitchFamily="49" charset="0"/>
              </a:rPr>
              <a:t>tabulate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estimation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sample</a:t>
            </a:r>
            <a:r>
              <a:rPr lang="es-MX" sz="1400" dirty="0">
                <a:latin typeface="Courier New" panose="02070309020205020404" pitchFamily="49" charset="0"/>
                <a:cs typeface="Courier New" panose="02070309020205020404" pitchFamily="49" charset="0"/>
              </a:rPr>
              <a:t>)</a:t>
            </a:r>
          </a:p>
          <a:p>
            <a:endParaRPr lang="es-MX" sz="1400" dirty="0">
              <a:latin typeface="Courier New" panose="02070309020205020404" pitchFamily="49" charset="0"/>
              <a:cs typeface="Courier New" panose="02070309020205020404" pitchFamily="49" charset="0"/>
            </a:endParaRPr>
          </a:p>
          <a:p>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strata</a:t>
            </a:r>
            <a:r>
              <a:rPr lang="es-MX" sz="1400" dirty="0">
                <a:latin typeface="Courier New" panose="02070309020205020404" pitchFamily="49" charset="0"/>
                <a:cs typeface="Courier New" panose="02070309020205020404" pitchFamily="49" charset="0"/>
              </a:rPr>
              <a:t> =   187                           </a:t>
            </a:r>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obs</a:t>
            </a:r>
            <a:r>
              <a:rPr lang="es-MX" sz="1400" dirty="0">
                <a:latin typeface="Courier New" panose="02070309020205020404" pitchFamily="49" charset="0"/>
                <a:cs typeface="Courier New" panose="02070309020205020404" pitchFamily="49" charset="0"/>
              </a:rPr>
              <a:t>   =     3,682</a:t>
            </a:r>
          </a:p>
          <a:p>
            <a:r>
              <a:rPr lang="es-MX" sz="1400" dirty="0" err="1">
                <a:latin typeface="Courier New" panose="02070309020205020404" pitchFamily="49" charset="0"/>
                <a:cs typeface="Courier New" panose="02070309020205020404" pitchFamily="49" charset="0"/>
              </a:rPr>
              <a:t>Number</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of</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PSUs</a:t>
            </a:r>
            <a:r>
              <a:rPr lang="es-MX" sz="1400" dirty="0">
                <a:latin typeface="Courier New" panose="02070309020205020404" pitchFamily="49" charset="0"/>
                <a:cs typeface="Courier New" panose="02070309020205020404" pitchFamily="49" charset="0"/>
              </a:rPr>
              <a:t>   = 1,539                           </a:t>
            </a:r>
            <a:r>
              <a:rPr lang="es-MX" sz="1400" dirty="0" err="1">
                <a:latin typeface="Courier New" panose="02070309020205020404" pitchFamily="49" charset="0"/>
                <a:cs typeface="Courier New" panose="02070309020205020404" pitchFamily="49" charset="0"/>
              </a:rPr>
              <a:t>Population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size</a:t>
            </a:r>
            <a:r>
              <a:rPr lang="es-MX" sz="1400" dirty="0">
                <a:latin typeface="Courier New" panose="02070309020205020404" pitchFamily="49" charset="0"/>
                <a:cs typeface="Courier New" panose="02070309020205020404" pitchFamily="49" charset="0"/>
              </a:rPr>
              <a:t> = 5,466,346</a:t>
            </a:r>
          </a:p>
          <a:p>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Design</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df</a:t>
            </a:r>
            <a:r>
              <a:rPr lang="es-MX" sz="1400" dirty="0">
                <a:latin typeface="Courier New" panose="02070309020205020404" pitchFamily="49" charset="0"/>
                <a:cs typeface="Courier New" panose="02070309020205020404" pitchFamily="49" charset="0"/>
              </a:rPr>
              <a:t>       =     1,352</a:t>
            </a:r>
          </a:p>
          <a:p>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sexo      |</a:t>
            </a:r>
          </a:p>
          <a:p>
            <a:r>
              <a:rPr lang="es-MX" sz="1400" dirty="0">
                <a:latin typeface="Courier New" panose="02070309020205020404" pitchFamily="49" charset="0"/>
                <a:cs typeface="Courier New" panose="02070309020205020404" pitchFamily="49" charset="0"/>
              </a:rPr>
              <a:t>hogar     | </a:t>
            </a:r>
            <a:r>
              <a:rPr lang="es-MX" sz="1400" dirty="0" err="1">
                <a:latin typeface="Courier New" panose="02070309020205020404" pitchFamily="49" charset="0"/>
                <a:cs typeface="Courier New" panose="02070309020205020404" pitchFamily="49" charset="0"/>
              </a:rPr>
              <a:t>proportion</a:t>
            </a:r>
            <a:endParaRPr lang="es-MX" sz="1400" dirty="0">
              <a:latin typeface="Courier New" panose="02070309020205020404" pitchFamily="49" charset="0"/>
              <a:cs typeface="Courier New" panose="02070309020205020404" pitchFamily="49" charset="0"/>
            </a:endParaRPr>
          </a:p>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   hombre |      .4754</a:t>
            </a:r>
          </a:p>
          <a:p>
            <a:r>
              <a:rPr lang="es-MX" sz="1400" dirty="0">
                <a:latin typeface="Courier New" panose="02070309020205020404" pitchFamily="49" charset="0"/>
                <a:cs typeface="Courier New" panose="02070309020205020404" pitchFamily="49" charset="0"/>
              </a:rPr>
              <a:t>    mujer |      .5246</a:t>
            </a:r>
          </a:p>
          <a:p>
            <a:r>
              <a:rPr lang="es-MX" sz="1400" dirty="0">
                <a:latin typeface="Courier New" panose="02070309020205020404" pitchFamily="49" charset="0"/>
                <a:cs typeface="Courier New" panose="02070309020205020404" pitchFamily="49" charset="0"/>
              </a:rPr>
              <a:t>          | </a:t>
            </a:r>
          </a:p>
          <a:p>
            <a:r>
              <a:rPr lang="es-MX" sz="1400" dirty="0">
                <a:latin typeface="Courier New" panose="02070309020205020404" pitchFamily="49" charset="0"/>
                <a:cs typeface="Courier New" panose="02070309020205020404" pitchFamily="49" charset="0"/>
              </a:rPr>
              <a:t>    Total |          1</a:t>
            </a:r>
          </a:p>
          <a:p>
            <a:r>
              <a:rPr lang="es-MX" sz="1400" dirty="0">
                <a:latin typeface="Courier New" panose="02070309020205020404" pitchFamily="49" charset="0"/>
                <a:cs typeface="Courier New" panose="02070309020205020404" pitchFamily="49" charset="0"/>
              </a:rPr>
              <a:t>----------------------</a:t>
            </a:r>
          </a:p>
          <a:p>
            <a:r>
              <a:rPr lang="es-MX" sz="1400" dirty="0">
                <a:latin typeface="Courier New" panose="02070309020205020404" pitchFamily="49" charset="0"/>
                <a:cs typeface="Courier New" panose="02070309020205020404" pitchFamily="49" charset="0"/>
              </a:rPr>
              <a:t>Key: </a:t>
            </a:r>
            <a:r>
              <a:rPr lang="es-MX" sz="1400" dirty="0" err="1">
                <a:latin typeface="Courier New" panose="02070309020205020404" pitchFamily="49" charset="0"/>
                <a:cs typeface="Courier New" panose="02070309020205020404" pitchFamily="49" charset="0"/>
              </a:rPr>
              <a:t>proportion</a:t>
            </a:r>
            <a:r>
              <a:rPr lang="es-MX" sz="1400" dirty="0">
                <a:latin typeface="Courier New" panose="02070309020205020404" pitchFamily="49" charset="0"/>
                <a:cs typeface="Courier New" panose="02070309020205020404" pitchFamily="49" charset="0"/>
              </a:rPr>
              <a:t> = Cell </a:t>
            </a:r>
            <a:r>
              <a:rPr lang="es-MX" sz="1400" dirty="0" err="1">
                <a:latin typeface="Courier New" panose="02070309020205020404" pitchFamily="49" charset="0"/>
                <a:cs typeface="Courier New" panose="02070309020205020404" pitchFamily="49" charset="0"/>
              </a:rPr>
              <a:t>proportion</a:t>
            </a:r>
            <a:endParaRPr lang="es-MX" sz="1400" dirty="0">
              <a:latin typeface="Courier New" panose="02070309020205020404" pitchFamily="49" charset="0"/>
              <a:cs typeface="Courier New" panose="02070309020205020404" pitchFamily="49" charset="0"/>
            </a:endParaRPr>
          </a:p>
        </p:txBody>
      </p:sp>
      <p:sp>
        <p:nvSpPr>
          <p:cNvPr id="15" name="Elipse 14">
            <a:extLst>
              <a:ext uri="{FF2B5EF4-FFF2-40B4-BE49-F238E27FC236}">
                <a16:creationId xmlns:a16="http://schemas.microsoft.com/office/drawing/2014/main" id="{681F7062-BB4E-468F-9FD3-ED158881AEB1}"/>
              </a:ext>
            </a:extLst>
          </p:cNvPr>
          <p:cNvSpPr/>
          <p:nvPr/>
        </p:nvSpPr>
        <p:spPr>
          <a:xfrm>
            <a:off x="4603588" y="4778477"/>
            <a:ext cx="1310640" cy="24580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787409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507B6A38-9BFA-416A-9B3A-4913679D9367}"/>
              </a:ext>
            </a:extLst>
          </p:cNvPr>
          <p:cNvSpPr/>
          <p:nvPr/>
        </p:nvSpPr>
        <p:spPr>
          <a:xfrm>
            <a:off x="0" y="106136"/>
            <a:ext cx="12192000" cy="888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a:t>Resultados</a:t>
            </a:r>
            <a:endParaRPr lang="es-MX" b="1" dirty="0"/>
          </a:p>
        </p:txBody>
      </p:sp>
      <p:pic>
        <p:nvPicPr>
          <p:cNvPr id="10" name="Picture 2" descr="LICENCIATURA EN ENFERMERÍA 2018">
            <a:extLst>
              <a:ext uri="{FF2B5EF4-FFF2-40B4-BE49-F238E27FC236}">
                <a16:creationId xmlns:a16="http://schemas.microsoft.com/office/drawing/2014/main" id="{AF9E6C9B-D4C3-4D5A-8BC1-39BD746A39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7036" y="59457"/>
            <a:ext cx="1014964" cy="101496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Escudo de la UAEM: historia y significado">
            <a:extLst>
              <a:ext uri="{FF2B5EF4-FFF2-40B4-BE49-F238E27FC236}">
                <a16:creationId xmlns:a16="http://schemas.microsoft.com/office/drawing/2014/main" id="{0FB4B623-E0F2-49C5-821E-D43F11556F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 y="59457"/>
            <a:ext cx="1443990" cy="96266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id="{121D7C11-0E72-4343-BB45-4D0DFEA02FDA}"/>
              </a:ext>
            </a:extLst>
          </p:cNvPr>
          <p:cNvPicPr>
            <a:picLocks noChangeAspect="1"/>
          </p:cNvPicPr>
          <p:nvPr/>
        </p:nvPicPr>
        <p:blipFill>
          <a:blip r:embed="rId4"/>
          <a:stretch>
            <a:fillRect/>
          </a:stretch>
        </p:blipFill>
        <p:spPr>
          <a:xfrm>
            <a:off x="2462734" y="2133840"/>
            <a:ext cx="6366633" cy="4620137"/>
          </a:xfrm>
          <a:prstGeom prst="rect">
            <a:avLst/>
          </a:prstGeom>
        </p:spPr>
      </p:pic>
      <p:sp>
        <p:nvSpPr>
          <p:cNvPr id="16" name="CuadroTexto 15">
            <a:extLst>
              <a:ext uri="{FF2B5EF4-FFF2-40B4-BE49-F238E27FC236}">
                <a16:creationId xmlns:a16="http://schemas.microsoft.com/office/drawing/2014/main" id="{578BAA51-4C49-4B85-8BEA-72EFBBF4916B}"/>
              </a:ext>
            </a:extLst>
          </p:cNvPr>
          <p:cNvSpPr txBox="1"/>
          <p:nvPr/>
        </p:nvSpPr>
        <p:spPr>
          <a:xfrm>
            <a:off x="412709" y="1179734"/>
            <a:ext cx="11494156" cy="954107"/>
          </a:xfrm>
          <a:prstGeom prst="rect">
            <a:avLst/>
          </a:prstGeom>
          <a:noFill/>
        </p:spPr>
        <p:txBody>
          <a:bodyPr wrap="square">
            <a:spAutoFit/>
          </a:bodyPr>
          <a:lstStyle/>
          <a:p>
            <a:r>
              <a:rPr lang="es-MX" sz="1400" dirty="0" err="1">
                <a:latin typeface="Courier New" panose="02070309020205020404" pitchFamily="49" charset="0"/>
                <a:cs typeface="Courier New" panose="02070309020205020404" pitchFamily="49" charset="0"/>
              </a:rPr>
              <a:t>graph</a:t>
            </a:r>
            <a:r>
              <a:rPr lang="es-MX" sz="1400" dirty="0">
                <a:latin typeface="Courier New" panose="02070309020205020404" pitchFamily="49" charset="0"/>
                <a:cs typeface="Courier New" panose="02070309020205020404" pitchFamily="49" charset="0"/>
              </a:rPr>
              <a:t> pie  [</a:t>
            </a:r>
            <a:r>
              <a:rPr lang="es-MX" sz="1400" dirty="0" err="1">
                <a:latin typeface="Courier New" panose="02070309020205020404" pitchFamily="49" charset="0"/>
                <a:cs typeface="Courier New" panose="02070309020205020404" pitchFamily="49" charset="0"/>
              </a:rPr>
              <a:t>pweight</a:t>
            </a:r>
            <a:r>
              <a:rPr lang="es-MX" sz="1400" dirty="0">
                <a:latin typeface="Courier New" panose="02070309020205020404" pitchFamily="49" charset="0"/>
                <a:cs typeface="Courier New" panose="02070309020205020404" pitchFamily="49" charset="0"/>
              </a:rPr>
              <a:t> = ponde_ss_2_original], </a:t>
            </a:r>
            <a:r>
              <a:rPr lang="es-MX" sz="1400" dirty="0" err="1">
                <a:latin typeface="Courier New" panose="02070309020205020404" pitchFamily="49" charset="0"/>
                <a:cs typeface="Courier New" panose="02070309020205020404" pitchFamily="49" charset="0"/>
              </a:rPr>
              <a:t>over</a:t>
            </a:r>
            <a:r>
              <a:rPr lang="es-MX" sz="1400" dirty="0">
                <a:latin typeface="Courier New" panose="02070309020205020404" pitchFamily="49" charset="0"/>
                <a:cs typeface="Courier New" panose="02070309020205020404" pitchFamily="49" charset="0"/>
              </a:rPr>
              <a:t> (sexo)  </a:t>
            </a:r>
            <a:r>
              <a:rPr lang="es-MX" sz="1400" dirty="0" err="1">
                <a:latin typeface="Courier New" panose="02070309020205020404" pitchFamily="49" charset="0"/>
                <a:cs typeface="Courier New" panose="02070309020205020404" pitchFamily="49" charset="0"/>
              </a:rPr>
              <a:t>plabel</a:t>
            </a:r>
            <a:r>
              <a:rPr lang="es-MX" sz="1400" dirty="0">
                <a:latin typeface="Courier New" panose="02070309020205020404" pitchFamily="49" charset="0"/>
                <a:cs typeface="Courier New" panose="02070309020205020404" pitchFamily="49" charset="0"/>
              </a:rPr>
              <a:t>(_</a:t>
            </a:r>
            <a:r>
              <a:rPr lang="es-MX" sz="1400" dirty="0" err="1">
                <a:latin typeface="Courier New" panose="02070309020205020404" pitchFamily="49" charset="0"/>
                <a:cs typeface="Courier New" panose="02070309020205020404" pitchFamily="49" charset="0"/>
              </a:rPr>
              <a:t>all</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percent</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size</a:t>
            </a:r>
            <a:r>
              <a:rPr lang="es-MX" sz="1400" dirty="0">
                <a:latin typeface="Courier New" panose="02070309020205020404" pitchFamily="49" charset="0"/>
                <a:cs typeface="Courier New" panose="02070309020205020404" pitchFamily="49" charset="0"/>
              </a:rPr>
              <a:t>(*1.5) color(</a:t>
            </a:r>
            <a:r>
              <a:rPr lang="es-MX" sz="1400" dirty="0" err="1">
                <a:latin typeface="Courier New" panose="02070309020205020404" pitchFamily="49" charset="0"/>
                <a:cs typeface="Courier New" panose="02070309020205020404" pitchFamily="49" charset="0"/>
              </a:rPr>
              <a:t>white</a:t>
            </a:r>
            <a:r>
              <a:rPr lang="es-MX" sz="1400" dirty="0">
                <a:latin typeface="Courier New" panose="02070309020205020404" pitchFamily="49" charset="0"/>
                <a:cs typeface="Courier New" panose="02070309020205020404" pitchFamily="49" charset="0"/>
              </a:rPr>
              <a:t>))  </a:t>
            </a:r>
            <a:r>
              <a:rPr lang="es-MX" sz="1400" dirty="0" err="1">
                <a:latin typeface="Courier New" panose="02070309020205020404" pitchFamily="49" charset="0"/>
                <a:cs typeface="Courier New" panose="02070309020205020404" pitchFamily="49" charset="0"/>
              </a:rPr>
              <a:t>title</a:t>
            </a:r>
            <a:r>
              <a:rPr lang="es-MX" sz="1400" dirty="0">
                <a:latin typeface="Courier New" panose="02070309020205020404" pitchFamily="49" charset="0"/>
                <a:cs typeface="Courier New" panose="02070309020205020404" pitchFamily="49" charset="0"/>
              </a:rPr>
              <a:t>("Figura 1.Distibución de sexo en adolescentes" ) </a:t>
            </a:r>
            <a:r>
              <a:rPr lang="es-MX" sz="1400" dirty="0" err="1">
                <a:latin typeface="Courier New" panose="02070309020205020404" pitchFamily="49" charset="0"/>
                <a:cs typeface="Courier New" panose="02070309020205020404" pitchFamily="49" charset="0"/>
              </a:rPr>
              <a:t>subtitle</a:t>
            </a:r>
            <a:r>
              <a:rPr lang="es-MX" sz="1400" dirty="0">
                <a:latin typeface="Courier New" panose="02070309020205020404" pitchFamily="49" charset="0"/>
                <a:cs typeface="Courier New" panose="02070309020205020404" pitchFamily="49" charset="0"/>
              </a:rPr>
              <a:t>("Violencia en relaciones de </a:t>
            </a:r>
            <a:r>
              <a:rPr lang="es-MX" sz="1400" dirty="0" err="1">
                <a:latin typeface="Courier New" panose="02070309020205020404" pitchFamily="49" charset="0"/>
                <a:cs typeface="Courier New" panose="02070309020205020404" pitchFamily="49" charset="0"/>
              </a:rPr>
              <a:t>pareja.ENCODAT</a:t>
            </a:r>
            <a:r>
              <a:rPr lang="es-MX" sz="1400" dirty="0">
                <a:latin typeface="Courier New" panose="02070309020205020404" pitchFamily="49" charset="0"/>
                <a:cs typeface="Courier New" panose="02070309020205020404" pitchFamily="49" charset="0"/>
              </a:rPr>
              <a:t> 2016-2017.")  note("</a:t>
            </a:r>
            <a:r>
              <a:rPr lang="es-MX" sz="1400" dirty="0" err="1">
                <a:latin typeface="Courier New" panose="02070309020205020404" pitchFamily="49" charset="0"/>
                <a:cs typeface="Courier New" panose="02070309020205020404" pitchFamily="49" charset="0"/>
              </a:rPr>
              <a:t>Source</a:t>
            </a:r>
            <a:r>
              <a:rPr lang="es-MX" sz="1400" dirty="0">
                <a:latin typeface="Courier New" panose="02070309020205020404" pitchFamily="49" charset="0"/>
                <a:cs typeface="Courier New" panose="02070309020205020404" pitchFamily="49" charset="0"/>
              </a:rPr>
              <a:t>: Encuesta de Consumo de </a:t>
            </a:r>
            <a:r>
              <a:rPr lang="es-MX" sz="1400" dirty="0" err="1">
                <a:latin typeface="Courier New" panose="02070309020205020404" pitchFamily="49" charset="0"/>
                <a:cs typeface="Courier New" panose="02070309020205020404" pitchFamily="49" charset="0"/>
              </a:rPr>
              <a:t>Drogas,Alcohol</a:t>
            </a:r>
            <a:r>
              <a:rPr lang="es-MX" sz="1400" dirty="0">
                <a:latin typeface="Courier New" panose="02070309020205020404" pitchFamily="49" charset="0"/>
                <a:cs typeface="Courier New" panose="02070309020205020404" pitchFamily="49" charset="0"/>
              </a:rPr>
              <a:t> y Tabaco."), </a:t>
            </a:r>
            <a:r>
              <a:rPr lang="es-MX" sz="1400" dirty="0" err="1">
                <a:latin typeface="Courier New" panose="02070309020205020404" pitchFamily="49" charset="0"/>
                <a:cs typeface="Courier New" panose="02070309020205020404" pitchFamily="49" charset="0"/>
              </a:rPr>
              <a:t>if</a:t>
            </a:r>
            <a:r>
              <a:rPr lang="es-MX" sz="1400" dirty="0">
                <a:latin typeface="Courier New" panose="02070309020205020404" pitchFamily="49" charset="0"/>
                <a:cs typeface="Courier New" panose="02070309020205020404" pitchFamily="49" charset="0"/>
              </a:rPr>
              <a:t> violepareja1!=. &amp; adolescentes==1</a:t>
            </a:r>
          </a:p>
        </p:txBody>
      </p:sp>
    </p:spTree>
    <p:extLst>
      <p:ext uri="{BB962C8B-B14F-4D97-AF65-F5344CB8AC3E}">
        <p14:creationId xmlns:p14="http://schemas.microsoft.com/office/powerpoint/2010/main" val="71803617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1085</TotalTime>
  <Words>2885</Words>
  <Application>Microsoft Office PowerPoint</Application>
  <PresentationFormat>Panorámica</PresentationFormat>
  <Paragraphs>390</Paragraphs>
  <Slides>25</Slides>
  <Notes>11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Arial</vt:lpstr>
      <vt:lpstr>Calibri</vt:lpstr>
      <vt:lpstr>Calibri </vt:lpstr>
      <vt:lpstr>Calibri Light</vt:lpstr>
      <vt:lpstr>Courier New</vt:lpstr>
      <vt:lpstr>Times New Roman</vt:lpstr>
      <vt:lpstr>Tema de Office</vt:lpstr>
      <vt:lpstr>  Adolescentes mexicanos:  violencia en relaciones de pareja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ACTITUDES DE ADOLESCENTES SOBRE TABAQUISMO: MORELOS</dc:title>
  <dc:creator>ORTEGA CEBALLOS PAOLA ADANARI</dc:creator>
  <cp:lastModifiedBy>ORTEGA CEBALLOS PAOLA ADANARI</cp:lastModifiedBy>
  <cp:revision>41</cp:revision>
  <dcterms:created xsi:type="dcterms:W3CDTF">2021-05-26T04:57:23Z</dcterms:created>
  <dcterms:modified xsi:type="dcterms:W3CDTF">2021-10-13T22:57:17Z</dcterms:modified>
</cp:coreProperties>
</file>