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277" r:id="rId3"/>
    <p:sldId id="368" r:id="rId4"/>
    <p:sldId id="371" r:id="rId5"/>
    <p:sldId id="369" r:id="rId6"/>
    <p:sldId id="370" r:id="rId7"/>
    <p:sldId id="416" r:id="rId8"/>
    <p:sldId id="420" r:id="rId9"/>
    <p:sldId id="417" r:id="rId10"/>
    <p:sldId id="362" r:id="rId11"/>
    <p:sldId id="372" r:id="rId12"/>
    <p:sldId id="419" r:id="rId13"/>
    <p:sldId id="423" r:id="rId14"/>
    <p:sldId id="424" r:id="rId15"/>
    <p:sldId id="418" r:id="rId16"/>
    <p:sldId id="373" r:id="rId17"/>
    <p:sldId id="374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3" r:id="rId27"/>
    <p:sldId id="422" r:id="rId28"/>
    <p:sldId id="415" r:id="rId29"/>
    <p:sldId id="384" r:id="rId30"/>
    <p:sldId id="385" r:id="rId31"/>
    <p:sldId id="386" r:id="rId32"/>
    <p:sldId id="387" r:id="rId33"/>
    <p:sldId id="388" r:id="rId34"/>
    <p:sldId id="389" r:id="rId35"/>
    <p:sldId id="390" r:id="rId36"/>
    <p:sldId id="391" r:id="rId37"/>
    <p:sldId id="392" r:id="rId38"/>
    <p:sldId id="393" r:id="rId39"/>
    <p:sldId id="394" r:id="rId40"/>
    <p:sldId id="395" r:id="rId41"/>
    <p:sldId id="396" r:id="rId42"/>
    <p:sldId id="397" r:id="rId43"/>
    <p:sldId id="398" r:id="rId44"/>
    <p:sldId id="399" r:id="rId45"/>
    <p:sldId id="400" r:id="rId46"/>
    <p:sldId id="401" r:id="rId47"/>
    <p:sldId id="402" r:id="rId48"/>
    <p:sldId id="403" r:id="rId49"/>
    <p:sldId id="404" r:id="rId50"/>
    <p:sldId id="405" r:id="rId51"/>
    <p:sldId id="406" r:id="rId52"/>
    <p:sldId id="407" r:id="rId53"/>
    <p:sldId id="408" r:id="rId54"/>
    <p:sldId id="409" r:id="rId55"/>
    <p:sldId id="410" r:id="rId56"/>
    <p:sldId id="411" r:id="rId57"/>
    <p:sldId id="412" r:id="rId58"/>
    <p:sldId id="413" r:id="rId59"/>
    <p:sldId id="414" r:id="rId60"/>
    <p:sldId id="421" r:id="rId61"/>
  </p:sldIdLst>
  <p:sldSz cx="9144000" cy="6858000" type="screen4x3"/>
  <p:notesSz cx="7315200" cy="96012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3B"/>
    <a:srgbClr val="0099FF"/>
    <a:srgbClr val="CC9900"/>
    <a:srgbClr val="CCCC00"/>
    <a:srgbClr val="FFFF00"/>
    <a:srgbClr val="FFFF99"/>
    <a:srgbClr val="99FF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914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235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9426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7516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5887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1400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690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03365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793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4612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846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14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1298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68749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 CuadroTexto"/>
          <p:cNvSpPr txBox="1">
            <a:spLocks noChangeArrowheads="1"/>
          </p:cNvSpPr>
          <p:nvPr/>
        </p:nvSpPr>
        <p:spPr bwMode="auto">
          <a:xfrm>
            <a:off x="2411760" y="574762"/>
            <a:ext cx="455124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5400" b="1" dirty="0">
                <a:latin typeface="Century Gothic" pitchFamily="34" charset="0"/>
              </a:rPr>
              <a:t>EUSMEX </a:t>
            </a:r>
            <a:r>
              <a:rPr lang="es-MX" sz="5400" b="1" dirty="0" smtClean="0">
                <a:latin typeface="Century Gothic" pitchFamily="34" charset="0"/>
              </a:rPr>
              <a:t>2018</a:t>
            </a:r>
            <a:endParaRPr lang="es-MX" sz="5400" b="1" dirty="0">
              <a:latin typeface="Century Gothic" pitchFamily="34" charset="0"/>
            </a:endParaRPr>
          </a:p>
        </p:txBody>
      </p:sp>
      <p:sp>
        <p:nvSpPr>
          <p:cNvPr id="13" name="9 CuadroTexto"/>
          <p:cNvSpPr txBox="1">
            <a:spLocks noChangeArrowheads="1"/>
          </p:cNvSpPr>
          <p:nvPr/>
        </p:nvSpPr>
        <p:spPr bwMode="auto">
          <a:xfrm>
            <a:off x="3635896" y="5960893"/>
            <a:ext cx="22172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600" b="1" dirty="0">
                <a:latin typeface="Century Gothic" pitchFamily="34" charset="0"/>
              </a:rPr>
              <a:t>FAO-México</a:t>
            </a:r>
          </a:p>
        </p:txBody>
      </p:sp>
      <p:sp>
        <p:nvSpPr>
          <p:cNvPr id="14" name="1 Proceso alternativo"/>
          <p:cNvSpPr/>
          <p:nvPr/>
        </p:nvSpPr>
        <p:spPr>
          <a:xfrm>
            <a:off x="612328" y="1700808"/>
            <a:ext cx="7992120" cy="2472864"/>
          </a:xfrm>
          <a:prstGeom prst="flowChartAlternateProcess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8 CuadroTexto"/>
          <p:cNvSpPr txBox="1"/>
          <p:nvPr/>
        </p:nvSpPr>
        <p:spPr>
          <a:xfrm>
            <a:off x="1435810" y="1916557"/>
            <a:ext cx="63451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400" b="1" dirty="0" smtClean="0">
                <a:solidFill>
                  <a:schemeClr val="bg1"/>
                </a:solidFill>
                <a:latin typeface="Century Gothic" pitchFamily="34" charset="0"/>
              </a:rPr>
              <a:t>Mapas de la Actualización del Marco Censal Agropecuario 2016 con</a:t>
            </a:r>
          </a:p>
          <a:p>
            <a:pPr algn="ctr"/>
            <a:r>
              <a:rPr lang="es-MX" sz="3400" b="1" dirty="0" smtClean="0">
                <a:solidFill>
                  <a:schemeClr val="bg1"/>
                </a:solidFill>
                <a:latin typeface="Century Gothic" pitchFamily="34" charset="0"/>
              </a:rPr>
              <a:t>STATA</a:t>
            </a:r>
            <a:endParaRPr lang="es-ES" sz="3400" dirty="0">
              <a:solidFill>
                <a:srgbClr val="CC9900"/>
              </a:solidFill>
            </a:endParaRPr>
          </a:p>
        </p:txBody>
      </p:sp>
      <p:sp>
        <p:nvSpPr>
          <p:cNvPr id="17" name="9 CuadroTexto"/>
          <p:cNvSpPr txBox="1">
            <a:spLocks noChangeArrowheads="1"/>
          </p:cNvSpPr>
          <p:nvPr/>
        </p:nvSpPr>
        <p:spPr bwMode="auto">
          <a:xfrm>
            <a:off x="3586424" y="5517911"/>
            <a:ext cx="5008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800" b="1" dirty="0">
                <a:latin typeface="Century Gothic" pitchFamily="34" charset="0"/>
              </a:rPr>
              <a:t>Juan Francisco Islas Aguirre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847737" y="5013176"/>
            <a:ext cx="19367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>
                <a:latin typeface="Century Gothic" pitchFamily="34" charset="0"/>
              </a:rPr>
              <a:t>Expositor: </a:t>
            </a:r>
            <a:endParaRPr lang="es-MX" sz="2800" dirty="0"/>
          </a:p>
        </p:txBody>
      </p:sp>
      <p:sp>
        <p:nvSpPr>
          <p:cNvPr id="2" name="Rectángulo 1"/>
          <p:cNvSpPr/>
          <p:nvPr/>
        </p:nvSpPr>
        <p:spPr>
          <a:xfrm>
            <a:off x="777852" y="4378127"/>
            <a:ext cx="766107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500" b="1" dirty="0">
                <a:solidFill>
                  <a:srgbClr val="00823B"/>
                </a:solidFill>
                <a:latin typeface="Century Gothic" pitchFamily="34" charset="0"/>
              </a:rPr>
              <a:t>El Colegio de </a:t>
            </a:r>
            <a:r>
              <a:rPr lang="es-MX" sz="2500" b="1" dirty="0" smtClean="0">
                <a:solidFill>
                  <a:srgbClr val="00823B"/>
                </a:solidFill>
                <a:latin typeface="Century Gothic" pitchFamily="34" charset="0"/>
              </a:rPr>
              <a:t>Tlaxcala     16 y 17 de agosto 2018</a:t>
            </a:r>
            <a:endParaRPr lang="es-MX" sz="2500" dirty="0">
              <a:solidFill>
                <a:srgbClr val="0082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14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err="1" smtClean="0">
                <a:solidFill>
                  <a:srgbClr val="FFFF00"/>
                </a:solidFill>
                <a:latin typeface="Century Gothic" pitchFamily="34" charset="0"/>
              </a:rPr>
              <a:t>Stata</a:t>
            </a:r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 do-file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24172" y="836712"/>
            <a:ext cx="835228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* Estado, con división municipal</a:t>
            </a:r>
          </a:p>
          <a:p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shp2dta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"C:\MGN2018\32_zacatecas\conjunto de datos\32mun.shp",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database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-d")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coordinates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-c")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genid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(id)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replace</a:t>
            </a:r>
            <a:endParaRPr lang="es-MX" sz="11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use "C:\AMCA_030418\Variables Tabulado 1 por Municipio Estado 32.dta"</a:t>
            </a:r>
          </a:p>
          <a:p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use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-d</a:t>
            </a:r>
          </a:p>
          <a:p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sort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CVEGEO </a:t>
            </a:r>
          </a:p>
          <a:p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merge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CVEGEO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"C:\AMCA_030418\Variables Tabulado 1 por Municipio Estado 32.dta"</a:t>
            </a:r>
          </a:p>
          <a:p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spmap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v1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"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mun-c.dta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", id(id) 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clnumber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(5)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fc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emerald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brown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purple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orange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olive)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osize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title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("Todos")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saving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("C:\AMCA_030418\Todos Terrenos Estado 32.GPH",replace)</a:t>
            </a:r>
          </a:p>
          <a:p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spmap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v3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"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mun-c.dta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", id(id) 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clnumber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(5)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fc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emerald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brown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purple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orange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olive)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osize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title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("Ejidal")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saving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("C:\AMCA_030418\Terrenos Ejidal Estado 32.GPH",replace)</a:t>
            </a:r>
          </a:p>
          <a:p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spmap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v5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"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mun-c.dta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", id(id) 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clnumber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(5)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fc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emerald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brown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purple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orange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olive)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osize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title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("Comunal")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saving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("C:\AMCA_030418\Terrenos Comunal Estado 32.GPH",replace)</a:t>
            </a:r>
          </a:p>
          <a:p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spmap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v7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"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mun-c.dta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", id(id) 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clnumber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(5)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fc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emerald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brown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purple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orange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olive)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osize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title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("Propiedad privada")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saving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("C:\AMCA_030418\Terrenos Propiedad privada Estado 32.GPH",replace)</a:t>
            </a:r>
          </a:p>
          <a:p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spmap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v9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"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mun-c.dta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", id(id) 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clnumber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(5)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fc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emerald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brown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purple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orange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olive)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osize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title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("Colonia agrícola")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saving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("C:\AMCA_030418\Terrenos Colonia agrícola Estado 32.GPH",replace)</a:t>
            </a:r>
          </a:p>
          <a:p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spmap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v11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"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mun-c.dta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", id(id) 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clnumber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(5)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fc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emerald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brown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purple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orange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olive)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osize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title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("Propiedad pública")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saving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("C:\AMCA_030418\Terrenos Propiedad pública Estado 32.GPH",replace)</a:t>
            </a:r>
          </a:p>
          <a:p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graph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combine "C:\AMCA_030418\Todos Terrenos Estado 32.GPH" "C:\AMCA_030418\Terrenos Ejidal Estado 32.GPH" "C:\AMCA_030418\Terrenos Comunal Estado 32.GPH" "C:\AMCA_030418\Terrenos Propiedad privada Estado 32.GPH" "C:\AMCA_030418\Terrenos Colonia agrícola Estado 32.GPH" "C:\AMCA_030418\Terrenos Propiedad pública Estado 32.GPH" ,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title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("32 Estado de Zacatecas")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subtitle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("Número de terrenos por régimen de tenencia") note("Fuente: Elaboración propia con datos de INEGI, AMCA 2016",size(*0.6))  </a:t>
            </a:r>
            <a:r>
              <a:rPr lang="es-MX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saving</a:t>
            </a:r>
            <a:r>
              <a:rPr lang="es-MX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("C:\AMCA_030418\Terrenos Estado 32.GPH",replace) </a:t>
            </a:r>
          </a:p>
          <a:p>
            <a:endParaRPr lang="es-MX" sz="11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791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de terrenos por estado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39" y="548680"/>
            <a:ext cx="8124166" cy="59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43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de terrenos por estado 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08" y="548680"/>
            <a:ext cx="8140427" cy="595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12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80288"/>
            <a:ext cx="8763389" cy="6415318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de terrenos por estado 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142808" y="835388"/>
            <a:ext cx="17443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400" b="1" dirty="0" smtClean="0">
                <a:latin typeface="System"/>
              </a:rPr>
              <a:t>Estado de Hidalgo</a:t>
            </a:r>
            <a:endParaRPr lang="es-MX" sz="1400" dirty="0"/>
          </a:p>
        </p:txBody>
      </p:sp>
      <p:sp>
        <p:nvSpPr>
          <p:cNvPr id="6" name="Rectángulo 5"/>
          <p:cNvSpPr/>
          <p:nvPr/>
        </p:nvSpPr>
        <p:spPr>
          <a:xfrm>
            <a:off x="2561320" y="1169323"/>
            <a:ext cx="5688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 smtClean="0">
                <a:latin typeface="System"/>
              </a:rPr>
              <a:t>Terrenos principalmente con actividad ganadera</a:t>
            </a:r>
            <a:endParaRPr lang="es-MX" sz="1400" dirty="0"/>
          </a:p>
        </p:txBody>
      </p:sp>
      <p:sp>
        <p:nvSpPr>
          <p:cNvPr id="8" name="Rectángulo 7"/>
          <p:cNvSpPr/>
          <p:nvPr/>
        </p:nvSpPr>
        <p:spPr>
          <a:xfrm>
            <a:off x="2561320" y="1519796"/>
            <a:ext cx="5688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b="1" dirty="0" smtClean="0">
                <a:latin typeface="System"/>
              </a:rPr>
              <a:t>Distribución por municipio</a:t>
            </a:r>
            <a:endParaRPr lang="es-MX" sz="1400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248297"/>
              </p:ext>
            </p:extLst>
          </p:nvPr>
        </p:nvGraphicFramePr>
        <p:xfrm>
          <a:off x="3995936" y="2132856"/>
          <a:ext cx="2819400" cy="2053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8200"/>
                <a:gridCol w="7112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Especie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Terrenos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Bovinos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 dirty="0" smtClean="0">
                          <a:effectLst/>
                        </a:rPr>
                        <a:t>26,742 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84775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 dirty="0">
                          <a:effectLst/>
                        </a:rPr>
                        <a:t>Porcinos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 dirty="0" smtClean="0">
                          <a:effectLst/>
                        </a:rPr>
                        <a:t>954 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Ovinos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 dirty="0" smtClean="0">
                          <a:effectLst/>
                        </a:rPr>
                        <a:t>1,663 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Caprinos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 dirty="0" smtClean="0">
                          <a:effectLst/>
                        </a:rPr>
                        <a:t>346 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Colmenas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 dirty="0" smtClean="0">
                          <a:effectLst/>
                        </a:rPr>
                        <a:t>99 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Aves de corral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 dirty="0" smtClean="0">
                          <a:effectLst/>
                        </a:rPr>
                        <a:t>3,681 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Otras especies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 dirty="0" smtClean="0">
                          <a:effectLst/>
                        </a:rPr>
                        <a:t>7,715 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MX" sz="1100" u="none" strike="noStrike">
                          <a:effectLst/>
                        </a:rPr>
                        <a:t>Agostaderos sin aprovechamiento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 dirty="0" smtClean="0">
                          <a:effectLst/>
                        </a:rPr>
                        <a:t>116 </a:t>
                      </a:r>
                      <a:endParaRPr lang="es-MX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u="none" strike="noStrike" dirty="0">
                          <a:effectLst/>
                        </a:rPr>
                        <a:t>Total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b="1" u="none" strike="noStrike" dirty="0" smtClean="0">
                          <a:effectLst/>
                        </a:rPr>
                        <a:t>41,316 </a:t>
                      </a:r>
                      <a:endParaRPr lang="es-MX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773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34704"/>
            <a:ext cx="8856984" cy="6483836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de terrenos por estado 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967001" y="1312737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 smtClean="0">
                <a:latin typeface="System"/>
              </a:rPr>
              <a:t>Estado de Hidalgo</a:t>
            </a:r>
            <a:endParaRPr lang="es-MX" dirty="0"/>
          </a:p>
        </p:txBody>
      </p:sp>
      <p:sp>
        <p:nvSpPr>
          <p:cNvPr id="12" name="Rectángulo 11"/>
          <p:cNvSpPr/>
          <p:nvPr/>
        </p:nvSpPr>
        <p:spPr>
          <a:xfrm>
            <a:off x="2385513" y="1646672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latin typeface="System"/>
              </a:rPr>
              <a:t>Terrenos principalmente con actividad ganadera</a:t>
            </a:r>
            <a:endParaRPr lang="es-MX" dirty="0"/>
          </a:p>
        </p:txBody>
      </p:sp>
      <p:sp>
        <p:nvSpPr>
          <p:cNvPr id="13" name="Rectángulo 12"/>
          <p:cNvSpPr/>
          <p:nvPr/>
        </p:nvSpPr>
        <p:spPr>
          <a:xfrm>
            <a:off x="3678306" y="3562705"/>
            <a:ext cx="3405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latin typeface="System"/>
              </a:rPr>
              <a:t>Total estado</a:t>
            </a:r>
            <a:r>
              <a:rPr lang="es-MX" b="1" dirty="0">
                <a:latin typeface="System"/>
              </a:rPr>
              <a:t>: 26,742 </a:t>
            </a:r>
            <a:r>
              <a:rPr lang="es-MX" b="1" dirty="0" smtClean="0">
                <a:latin typeface="System"/>
              </a:rPr>
              <a:t>terrenos</a:t>
            </a:r>
            <a:endParaRPr lang="es-MX" dirty="0"/>
          </a:p>
        </p:txBody>
      </p:sp>
      <p:sp>
        <p:nvSpPr>
          <p:cNvPr id="14" name="Rectángulo 13"/>
          <p:cNvSpPr/>
          <p:nvPr/>
        </p:nvSpPr>
        <p:spPr>
          <a:xfrm>
            <a:off x="2444228" y="2300246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System"/>
              </a:rPr>
              <a:t>Distribución por municipio</a:t>
            </a:r>
            <a:endParaRPr lang="es-MX" dirty="0"/>
          </a:p>
        </p:txBody>
      </p:sp>
      <p:sp>
        <p:nvSpPr>
          <p:cNvPr id="15" name="Rectángulo 14"/>
          <p:cNvSpPr/>
          <p:nvPr/>
        </p:nvSpPr>
        <p:spPr>
          <a:xfrm>
            <a:off x="4518434" y="1958339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latin typeface="System"/>
              </a:rPr>
              <a:t>Bovinos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42122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estatal de terrenos 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63" y="836712"/>
            <a:ext cx="8217317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49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estatal de terrenos 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29" y="980728"/>
            <a:ext cx="799218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62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estatal de terrenos 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61" y="836712"/>
            <a:ext cx="8053179" cy="515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01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estatal de terrenos 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04" y="908720"/>
            <a:ext cx="7987035" cy="510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30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estatal de terrenos 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16" y="836712"/>
            <a:ext cx="8130012" cy="520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19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La </a:t>
            </a:r>
            <a:r>
              <a:rPr lang="es-MX" sz="2400" b="1" dirty="0">
                <a:solidFill>
                  <a:srgbClr val="FFFF00"/>
                </a:solidFill>
                <a:latin typeface="Century Gothic" pitchFamily="34" charset="0"/>
              </a:rPr>
              <a:t>AMCA 2016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55576" y="908720"/>
            <a:ext cx="78488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 smtClean="0"/>
              <a:t>En </a:t>
            </a:r>
            <a:r>
              <a:rPr lang="es-MX" sz="2400" dirty="0"/>
              <a:t>el año 2016 </a:t>
            </a:r>
            <a:r>
              <a:rPr lang="es-MX" sz="2400" dirty="0" smtClean="0"/>
              <a:t>el Instituto Nacional de Estadística y Geografía (INEGI) realizó </a:t>
            </a:r>
            <a:r>
              <a:rPr lang="es-MX" sz="2400" dirty="0"/>
              <a:t>la Actualización del Marco Censal </a:t>
            </a:r>
            <a:r>
              <a:rPr lang="es-MX" sz="2400" dirty="0" smtClean="0"/>
              <a:t>Agropecuario (AMCA).</a:t>
            </a:r>
          </a:p>
          <a:p>
            <a:endParaRPr lang="es-MX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P</a:t>
            </a:r>
            <a:r>
              <a:rPr lang="es-MX" sz="2400" dirty="0" smtClean="0"/>
              <a:t>ara </a:t>
            </a:r>
            <a:r>
              <a:rPr lang="es-MX" sz="2400" dirty="0"/>
              <a:t>conocer quién, dónde, y qué se produce en México. </a:t>
            </a:r>
            <a:endParaRPr lang="es-MX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/>
              <a:t>Se </a:t>
            </a:r>
            <a:r>
              <a:rPr lang="es-MX" sz="2400" dirty="0"/>
              <a:t>actualizó información de los terrenos rurales del país: ubicación geográfica, límites, tenencia, derechos y actividad principal; </a:t>
            </a:r>
            <a:endParaRPr lang="es-MX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/>
              <a:t>En </a:t>
            </a:r>
            <a:r>
              <a:rPr lang="es-MX" sz="2400" dirty="0"/>
              <a:t>aquellos </a:t>
            </a:r>
            <a:r>
              <a:rPr lang="es-MX" sz="2400" dirty="0" smtClean="0"/>
              <a:t>terrenos con </a:t>
            </a:r>
            <a:r>
              <a:rPr lang="es-MX" sz="2400" dirty="0"/>
              <a:t>actividad agropecuaria y forestal, se obtuvo </a:t>
            </a:r>
            <a:r>
              <a:rPr lang="es-MX" sz="2400" dirty="0" smtClean="0"/>
              <a:t>el dato de cuál </a:t>
            </a:r>
            <a:r>
              <a:rPr lang="es-MX" sz="2400" dirty="0"/>
              <a:t>es su principal cultivo, especie pecuaria o especie forestal.</a:t>
            </a:r>
          </a:p>
        </p:txBody>
      </p:sp>
    </p:spTree>
    <p:extLst>
      <p:ext uri="{BB962C8B-B14F-4D97-AF65-F5344CB8AC3E}">
        <p14:creationId xmlns:p14="http://schemas.microsoft.com/office/powerpoint/2010/main" val="393350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estatal de terrenos 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29" y="908720"/>
            <a:ext cx="799218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40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estatal de superficie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80" y="764704"/>
            <a:ext cx="8329883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11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estatal de superficie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8217317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0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estatal de superficie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68" y="764704"/>
            <a:ext cx="8203707" cy="524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57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estatal de superficie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57" y="836712"/>
            <a:ext cx="8372330" cy="535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09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estatal de superficie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64704"/>
            <a:ext cx="821731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19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estatal de superficie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46" y="836712"/>
            <a:ext cx="810475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37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>
                <a:solidFill>
                  <a:srgbClr val="FFFF00"/>
                </a:solidFill>
                <a:latin typeface="Century Gothic" pitchFamily="34" charset="0"/>
              </a:rPr>
              <a:t>Distribución de terrenos por régimen de </a:t>
            </a:r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tenencia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682" y="980728"/>
            <a:ext cx="4618806" cy="3381239"/>
          </a:xfrm>
          <a:prstGeom prst="rect">
            <a:avLst/>
          </a:prstGeom>
        </p:spPr>
      </p:pic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82713"/>
              </p:ext>
            </p:extLst>
          </p:nvPr>
        </p:nvGraphicFramePr>
        <p:xfrm>
          <a:off x="351756" y="1052736"/>
          <a:ext cx="3960440" cy="4387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0080"/>
                <a:gridCol w="504056"/>
                <a:gridCol w="581933"/>
                <a:gridCol w="570195"/>
                <a:gridCol w="576064"/>
                <a:gridCol w="504056"/>
                <a:gridCol w="504056"/>
              </a:tblGrid>
              <a:tr h="217567">
                <a:tc>
                  <a:txBody>
                    <a:bodyPr/>
                    <a:lstStyle/>
                    <a:p>
                      <a:pPr algn="ctr" fontAlgn="b"/>
                      <a:r>
                        <a:rPr lang="es-MX" sz="700" b="1" u="none" strike="noStrike" dirty="0" smtClean="0">
                          <a:effectLst/>
                        </a:rPr>
                        <a:t>Municipio</a:t>
                      </a:r>
                      <a:endParaRPr lang="es-MX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700" b="1" u="none" strike="noStrike" dirty="0">
                          <a:effectLst/>
                        </a:rPr>
                        <a:t>Total de terrenos</a:t>
                      </a:r>
                      <a:endParaRPr lang="es-MX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700" b="1" u="none" strike="noStrike">
                          <a:effectLst/>
                        </a:rPr>
                        <a:t>Ejidal</a:t>
                      </a:r>
                      <a:endParaRPr lang="es-MX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700" b="1" u="none" strike="noStrike">
                          <a:effectLst/>
                        </a:rPr>
                        <a:t>Comunal</a:t>
                      </a:r>
                      <a:endParaRPr lang="es-MX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700" b="1" u="none" strike="noStrike">
                          <a:effectLst/>
                        </a:rPr>
                        <a:t>Propiedad privada</a:t>
                      </a:r>
                      <a:endParaRPr lang="es-MX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700" b="1" u="none" strike="noStrike">
                          <a:effectLst/>
                        </a:rPr>
                        <a:t>Colonia agrícola</a:t>
                      </a:r>
                      <a:endParaRPr lang="es-MX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700" b="1" u="none" strike="noStrike" dirty="0">
                          <a:effectLst/>
                        </a:rPr>
                        <a:t>Propiedad pública</a:t>
                      </a:r>
                      <a:endParaRPr lang="es-MX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7567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 dirty="0">
                          <a:effectLst/>
                        </a:rPr>
                        <a:t>001 Ahome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31,237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27,431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        2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3,738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       -  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66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</a:tr>
              <a:tr h="217567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 dirty="0">
                          <a:effectLst/>
                        </a:rPr>
                        <a:t>002 Angostura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12,976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9,656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       -  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3,309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       -  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11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</a:tr>
              <a:tr h="217567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>
                          <a:effectLst/>
                        </a:rPr>
                        <a:t>003 Badiraguato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6,535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5,568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    792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    156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       -  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     </a:t>
                      </a:r>
                      <a:r>
                        <a:rPr lang="es-MX" sz="700" u="none" strike="noStrike" dirty="0" smtClean="0">
                          <a:effectLst/>
                        </a:rPr>
                        <a:t>19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</a:tr>
              <a:tr h="217567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>
                          <a:effectLst/>
                        </a:rPr>
                        <a:t>004 Concordia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5,048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2,186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2,741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    121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       -  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       -  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</a:tr>
              <a:tr h="217567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>
                          <a:effectLst/>
                        </a:rPr>
                        <a:t>005 Cosalá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2,146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1,601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    312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    232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       -  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1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</a:tr>
              <a:tr h="217567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>
                          <a:effectLst/>
                        </a:rPr>
                        <a:t>006 Culiacán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33,481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25,982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3,025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4,409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3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62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</a:tr>
              <a:tr h="217567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>
                          <a:effectLst/>
                        </a:rPr>
                        <a:t>007 Choix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6,867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6,477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      70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    293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       -  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27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</a:tr>
              <a:tr h="217567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>
                          <a:effectLst/>
                        </a:rPr>
                        <a:t>008 Elota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8,943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7,547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    609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    772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       -  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15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</a:tr>
              <a:tr h="217567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>
                          <a:effectLst/>
                        </a:rPr>
                        <a:t>009 Escuinapa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5,276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4,744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    112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    389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       -  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31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</a:tr>
              <a:tr h="217567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>
                          <a:effectLst/>
                        </a:rPr>
                        <a:t>010 El Fuerte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19,753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17,847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        2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1,848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       -  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56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</a:tr>
              <a:tr h="217567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>
                          <a:effectLst/>
                        </a:rPr>
                        <a:t>011 Guasave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31,043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25,884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      71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5,003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1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84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</a:tr>
              <a:tr h="217567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>
                          <a:effectLst/>
                        </a:rPr>
                        <a:t>012 Mazatlán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9,858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5,527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2,560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1,475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1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295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</a:tr>
              <a:tr h="217567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>
                          <a:effectLst/>
                        </a:rPr>
                        <a:t>013 Mocorito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smtClean="0">
                          <a:effectLst/>
                        </a:rPr>
                        <a:t>           15,447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10,382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2,948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2,103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       -  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14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</a:tr>
              <a:tr h="217567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>
                          <a:effectLst/>
                        </a:rPr>
                        <a:t>014 Rosario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7,458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5,618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    816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    909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1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114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</a:tr>
              <a:tr h="217567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 dirty="0">
                          <a:effectLst/>
                        </a:rPr>
                        <a:t>015 Salvador </a:t>
                      </a:r>
                      <a:r>
                        <a:rPr lang="es-MX" sz="700" u="none" strike="noStrike" dirty="0" smtClean="0">
                          <a:effectLst/>
                        </a:rPr>
                        <a:t>Alvarado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5,793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4,145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      68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1,572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       -  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8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</a:tr>
              <a:tr h="217567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>
                          <a:effectLst/>
                        </a:rPr>
                        <a:t>016 San Ignacio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7,781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5,311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1,740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    450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       -  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280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</a:tr>
              <a:tr h="217567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>
                          <a:effectLst/>
                        </a:rPr>
                        <a:t>017 Sinaloa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28,135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25,289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    766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1,991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1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88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</a:tr>
              <a:tr h="217567">
                <a:tc>
                  <a:txBody>
                    <a:bodyPr/>
                    <a:lstStyle/>
                    <a:p>
                      <a:pPr algn="l" fontAlgn="b"/>
                      <a:r>
                        <a:rPr lang="es-MX" sz="700" u="none" strike="noStrike">
                          <a:effectLst/>
                        </a:rPr>
                        <a:t>018 Navolato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17,976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14,044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>
                          <a:effectLst/>
                        </a:rPr>
                        <a:t>                    -   </a:t>
                      </a:r>
                      <a:endParaRPr lang="es-MX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>
                          <a:effectLst/>
                        </a:rPr>
                        <a:t>             3,883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2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u="none" strike="noStrike" dirty="0" smtClean="0">
                          <a:effectLst/>
                        </a:rPr>
                        <a:t>47 </a:t>
                      </a:r>
                      <a:endParaRPr lang="es-MX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</a:tr>
              <a:tr h="217567">
                <a:tc>
                  <a:txBody>
                    <a:bodyPr/>
                    <a:lstStyle/>
                    <a:p>
                      <a:pPr algn="ctr" fontAlgn="b"/>
                      <a:r>
                        <a:rPr lang="es-MX" sz="700" b="1" u="none" strike="noStrike" dirty="0">
                          <a:effectLst/>
                        </a:rPr>
                        <a:t>Total</a:t>
                      </a:r>
                      <a:endParaRPr lang="es-MX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b="1" u="none" strike="noStrike" dirty="0" smtClean="0">
                          <a:effectLst/>
                        </a:rPr>
                        <a:t>255,753 </a:t>
                      </a:r>
                      <a:endParaRPr lang="es-MX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b="1" u="none" strike="noStrike" dirty="0">
                          <a:effectLst/>
                        </a:rPr>
                        <a:t>        205,239 </a:t>
                      </a:r>
                      <a:endParaRPr lang="es-MX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b="1" u="none" strike="noStrike" dirty="0">
                          <a:effectLst/>
                        </a:rPr>
                        <a:t>           16,634 </a:t>
                      </a:r>
                      <a:endParaRPr lang="es-MX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b="1" u="none" strike="noStrike" dirty="0">
                          <a:effectLst/>
                        </a:rPr>
                        <a:t>           32,653 </a:t>
                      </a:r>
                      <a:endParaRPr lang="es-MX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b="1" u="none" strike="noStrike" dirty="0" smtClean="0">
                          <a:effectLst/>
                        </a:rPr>
                        <a:t>9 </a:t>
                      </a:r>
                      <a:endParaRPr lang="es-MX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700" b="1" u="none" strike="noStrike" dirty="0">
                          <a:effectLst/>
                        </a:rPr>
                        <a:t>             1,218 </a:t>
                      </a:r>
                      <a:endParaRPr lang="es-MX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10" marR="6010" marT="601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0402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16" y="692696"/>
            <a:ext cx="7738012" cy="5664683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321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77" y="620688"/>
            <a:ext cx="7869090" cy="576064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391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Los </a:t>
            </a:r>
            <a:r>
              <a:rPr lang="es-MX" sz="2400" b="1" dirty="0" err="1" smtClean="0">
                <a:solidFill>
                  <a:srgbClr val="FFFF00"/>
                </a:solidFill>
                <a:latin typeface="Century Gothic" pitchFamily="34" charset="0"/>
              </a:rPr>
              <a:t>microdatos</a:t>
            </a:r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 y tabulados de </a:t>
            </a:r>
            <a:r>
              <a:rPr lang="es-MX" sz="2400" b="1" dirty="0">
                <a:solidFill>
                  <a:srgbClr val="FFFF00"/>
                </a:solidFill>
                <a:latin typeface="Century Gothic" pitchFamily="34" charset="0"/>
              </a:rPr>
              <a:t>la AMCA 2016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55576" y="764704"/>
            <a:ext cx="78488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El 5 de julio de 2017 </a:t>
            </a:r>
            <a:r>
              <a:rPr lang="es-MX" sz="2400" dirty="0" smtClean="0"/>
              <a:t>el INEGI concluyó la primera etapa del Plan de Resultados </a:t>
            </a:r>
            <a:r>
              <a:rPr lang="es-MX" sz="2400" dirty="0"/>
              <a:t>de la AMCA </a:t>
            </a:r>
            <a:r>
              <a:rPr lang="es-MX" sz="2400" dirty="0" smtClean="0"/>
              <a:t>2016, que incluye un conjunto de 10 tabulados y el Sistema de consulta de información </a:t>
            </a:r>
            <a:r>
              <a:rPr lang="es-MX" sz="2400" dirty="0" err="1" smtClean="0"/>
              <a:t>geoestadística</a:t>
            </a:r>
            <a:r>
              <a:rPr lang="es-MX" sz="2400" dirty="0"/>
              <a:t> (SCIGA) </a:t>
            </a:r>
            <a:r>
              <a:rPr lang="es-MX" sz="2400" dirty="0" smtClean="0"/>
              <a:t>ya implementado para el Censo </a:t>
            </a:r>
            <a:r>
              <a:rPr lang="es-MX" sz="2400" dirty="0"/>
              <a:t>Agropecuario 2007.</a:t>
            </a:r>
            <a:endParaRPr lang="es-MX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/>
              <a:t>En la segunda etapa del Plan, se consideran las cifras de cultivos con relevancia estatal y la disposición y acceso a los </a:t>
            </a:r>
            <a:r>
              <a:rPr lang="es-MX" sz="2400" dirty="0" err="1" smtClean="0"/>
              <a:t>microdatos</a:t>
            </a:r>
            <a:r>
              <a:rPr lang="es-MX" sz="2400" dirty="0" smtClean="0"/>
              <a:t> a través del laboratorio del INEGI.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La Organización de las Naciones Unidas para la Alimentación y la Agricultura en México (</a:t>
            </a:r>
            <a:r>
              <a:rPr lang="es-MX" sz="2400" dirty="0" smtClean="0"/>
              <a:t>FAO) es  usuario activo de la información generada por el INEGI.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837381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56" y="692696"/>
            <a:ext cx="7803732" cy="5712794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116632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665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68" y="692696"/>
            <a:ext cx="7822707" cy="5726685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859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77" y="620688"/>
            <a:ext cx="7869090" cy="576064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035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79" y="620688"/>
            <a:ext cx="7838686" cy="5738382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573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77" y="620688"/>
            <a:ext cx="7869090" cy="5760640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988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9" y="548680"/>
            <a:ext cx="8065817" cy="5904656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8935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548680"/>
            <a:ext cx="8065817" cy="5904656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832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7" y="558200"/>
            <a:ext cx="7954449" cy="5823128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6274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48680"/>
            <a:ext cx="8088501" cy="5921262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6706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59890"/>
            <a:ext cx="8050504" cy="5893446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159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Los tabulados de </a:t>
            </a:r>
            <a:r>
              <a:rPr lang="es-MX" sz="2400" b="1" dirty="0">
                <a:solidFill>
                  <a:srgbClr val="FFFF00"/>
                </a:solidFill>
                <a:latin typeface="Century Gothic" pitchFamily="34" charset="0"/>
              </a:rPr>
              <a:t>la AMCA 2016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02892"/>
              </p:ext>
            </p:extLst>
          </p:nvPr>
        </p:nvGraphicFramePr>
        <p:xfrm>
          <a:off x="1115616" y="2060848"/>
          <a:ext cx="7327995" cy="41896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6641"/>
                <a:gridCol w="6331354"/>
              </a:tblGrid>
              <a:tr h="44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solidFill>
                            <a:schemeClr val="tx1"/>
                          </a:solidFill>
                          <a:effectLst/>
                        </a:rPr>
                        <a:t>Número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97" marR="607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solidFill>
                            <a:schemeClr val="tx1"/>
                          </a:solidFill>
                          <a:effectLst/>
                        </a:rPr>
                        <a:t>Descripción</a:t>
                      </a:r>
                      <a:endParaRPr lang="es-MX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97" marR="60797" marT="0" marB="0"/>
                </a:tc>
              </a:tr>
              <a:tr h="289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</a:rPr>
                        <a:t>1</a:t>
                      </a:r>
                      <a:endParaRPr lang="es-MX" sz="11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97" marR="607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effectLst/>
                        </a:rPr>
                        <a:t>Número de terrenos y superficie total según </a:t>
                      </a:r>
                      <a:r>
                        <a:rPr lang="es-MX" sz="1100" b="1" dirty="0" smtClean="0">
                          <a:effectLst/>
                        </a:rPr>
                        <a:t>tenencia de la tierra </a:t>
                      </a:r>
                      <a:r>
                        <a:rPr lang="es-MX" sz="1100" dirty="0" smtClean="0">
                          <a:effectLst/>
                        </a:rPr>
                        <a:t>por entidad federativa y municipio.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97" marR="60797" marT="0" marB="0" anchor="ctr"/>
                </a:tc>
              </a:tr>
              <a:tr h="289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</a:rPr>
                        <a:t>2</a:t>
                      </a:r>
                      <a:endParaRPr lang="es-MX" sz="11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97" marR="607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effectLst/>
                        </a:rPr>
                        <a:t>Número de terrenos y superficie total según </a:t>
                      </a:r>
                      <a:r>
                        <a:rPr lang="es-MX" sz="1100" b="1" dirty="0" smtClean="0">
                          <a:effectLst/>
                        </a:rPr>
                        <a:t>derechos sobre la tierra </a:t>
                      </a:r>
                      <a:r>
                        <a:rPr lang="es-MX" sz="1100" dirty="0" smtClean="0">
                          <a:effectLst/>
                        </a:rPr>
                        <a:t>por entidad federativa y municipio.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97" marR="60797" marT="0" marB="0" anchor="ctr"/>
                </a:tc>
              </a:tr>
              <a:tr h="289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</a:rPr>
                        <a:t>3</a:t>
                      </a:r>
                      <a:endParaRPr lang="es-MX" sz="11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97" marR="607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effectLst/>
                        </a:rPr>
                        <a:t>Número de terrenos y superficie total según </a:t>
                      </a:r>
                      <a:r>
                        <a:rPr lang="es-MX" sz="1100" b="1" dirty="0" smtClean="0">
                          <a:effectLst/>
                        </a:rPr>
                        <a:t>principal actividad </a:t>
                      </a:r>
                      <a:r>
                        <a:rPr lang="es-MX" sz="1100" dirty="0" smtClean="0">
                          <a:effectLst/>
                        </a:rPr>
                        <a:t>por entidad federativa, municipio y tipo de terreno.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97" marR="60797" marT="0" marB="0" anchor="ctr"/>
                </a:tc>
              </a:tr>
              <a:tr h="4336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</a:rPr>
                        <a:t>4</a:t>
                      </a:r>
                      <a:endParaRPr lang="es-MX" sz="11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97" marR="607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effectLst/>
                        </a:rPr>
                        <a:t>Número de terrenos y superficie total </a:t>
                      </a:r>
                      <a:r>
                        <a:rPr lang="es-MX" sz="1100" b="1" dirty="0" smtClean="0">
                          <a:effectLst/>
                        </a:rPr>
                        <a:t>con actividad agropecuaria y forestal según tipo de productor</a:t>
                      </a:r>
                      <a:r>
                        <a:rPr lang="es-MX" sz="1100" dirty="0" smtClean="0">
                          <a:effectLst/>
                        </a:rPr>
                        <a:t> por entidad federativa y municipio.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97" marR="60797" marT="0" marB="0" anchor="ctr"/>
                </a:tc>
              </a:tr>
              <a:tr h="289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</a:rPr>
                        <a:t>5</a:t>
                      </a:r>
                      <a:endParaRPr lang="es-MX" sz="11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97" marR="607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effectLst/>
                        </a:rPr>
                        <a:t>Número de terrenos y superficie total principalmente con </a:t>
                      </a:r>
                      <a:r>
                        <a:rPr lang="es-MX" sz="1100" b="1" dirty="0" smtClean="0">
                          <a:effectLst/>
                        </a:rPr>
                        <a:t>actividad agrícola según tipo de agricultura </a:t>
                      </a:r>
                      <a:r>
                        <a:rPr lang="es-MX" sz="1100" dirty="0" smtClean="0">
                          <a:effectLst/>
                        </a:rPr>
                        <a:t>por entidad federativa y municipio.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97" marR="60797" marT="0" marB="0" anchor="ctr"/>
                </a:tc>
              </a:tr>
              <a:tr h="289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</a:rPr>
                        <a:t>6</a:t>
                      </a:r>
                      <a:endParaRPr lang="es-MX" sz="11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97" marR="607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effectLst/>
                        </a:rPr>
                        <a:t>Número de terrenos y superficie total principalmente con </a:t>
                      </a:r>
                      <a:r>
                        <a:rPr lang="es-MX" sz="1100" b="1" dirty="0" smtClean="0">
                          <a:effectLst/>
                        </a:rPr>
                        <a:t>actividad agrícola según tipo de agricultura </a:t>
                      </a:r>
                      <a:r>
                        <a:rPr lang="es-MX" sz="1100" dirty="0" smtClean="0">
                          <a:effectLst/>
                        </a:rPr>
                        <a:t>por entidad federativa, municipio y estrato de superficie.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97" marR="60797" marT="0" marB="0" anchor="ctr"/>
                </a:tc>
              </a:tr>
              <a:tr h="289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</a:rPr>
                        <a:t>7</a:t>
                      </a:r>
                      <a:endParaRPr lang="es-MX" sz="11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97" marR="607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effectLst/>
                        </a:rPr>
                        <a:t>Número de terrenos y superficie total principalmente con </a:t>
                      </a:r>
                      <a:r>
                        <a:rPr lang="es-MX" sz="1100" b="1" dirty="0" smtClean="0">
                          <a:effectLst/>
                        </a:rPr>
                        <a:t>agricultura a cielo abierto según superficie sembrada estimada y disponibilidad del agua</a:t>
                      </a:r>
                      <a:r>
                        <a:rPr lang="es-MX" sz="1100" dirty="0" smtClean="0">
                          <a:effectLst/>
                        </a:rPr>
                        <a:t> por entidad federativa, municipio y </a:t>
                      </a:r>
                      <a:r>
                        <a:rPr lang="es-MX" sz="1100" b="1" dirty="0" smtClean="0">
                          <a:effectLst/>
                        </a:rPr>
                        <a:t>principal cultivo</a:t>
                      </a:r>
                      <a:r>
                        <a:rPr lang="es-MX" sz="1100" dirty="0" smtClean="0">
                          <a:effectLst/>
                        </a:rPr>
                        <a:t>.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97" marR="60797" marT="0" marB="0" anchor="ctr"/>
                </a:tc>
              </a:tr>
              <a:tr h="289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</a:rPr>
                        <a:t>8</a:t>
                      </a:r>
                      <a:endParaRPr lang="es-MX" sz="11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97" marR="607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effectLst/>
                        </a:rPr>
                        <a:t>Número de terrenos y superficie total principalmente con </a:t>
                      </a:r>
                      <a:r>
                        <a:rPr lang="es-MX" sz="1100" b="1" dirty="0" smtClean="0">
                          <a:effectLst/>
                        </a:rPr>
                        <a:t>agricultura protegida según tipo de instalación </a:t>
                      </a:r>
                      <a:r>
                        <a:rPr lang="es-MX" sz="1100" dirty="0" smtClean="0">
                          <a:effectLst/>
                        </a:rPr>
                        <a:t>por entidad federativa, municipio y </a:t>
                      </a:r>
                      <a:r>
                        <a:rPr lang="es-MX" sz="1100" b="1" dirty="0" smtClean="0">
                          <a:effectLst/>
                        </a:rPr>
                        <a:t>principal cultivo</a:t>
                      </a:r>
                      <a:r>
                        <a:rPr lang="es-MX" sz="1100" dirty="0" smtClean="0">
                          <a:effectLst/>
                        </a:rPr>
                        <a:t>.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97" marR="60797" marT="0" marB="0" anchor="ctr"/>
                </a:tc>
              </a:tr>
              <a:tr h="4336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</a:rPr>
                        <a:t>9</a:t>
                      </a:r>
                      <a:endParaRPr lang="es-MX" sz="11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97" marR="607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effectLst/>
                        </a:rPr>
                        <a:t>Número de terrenos y superficie total principalmente con </a:t>
                      </a:r>
                      <a:r>
                        <a:rPr lang="es-MX" sz="1100" b="1" dirty="0" smtClean="0">
                          <a:effectLst/>
                        </a:rPr>
                        <a:t>actividad ganadera según tipo de productor</a:t>
                      </a:r>
                      <a:r>
                        <a:rPr lang="es-MX" sz="1100" dirty="0" smtClean="0">
                          <a:effectLst/>
                        </a:rPr>
                        <a:t> por entidad federativa, municipio, </a:t>
                      </a:r>
                      <a:r>
                        <a:rPr lang="es-MX" sz="1100" b="1" dirty="0" smtClean="0">
                          <a:effectLst/>
                        </a:rPr>
                        <a:t>aprovechamiento del terreno y principal especie</a:t>
                      </a:r>
                      <a:r>
                        <a:rPr lang="es-MX" sz="1100" dirty="0" smtClean="0">
                          <a:effectLst/>
                        </a:rPr>
                        <a:t>.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97" marR="60797" marT="0" marB="0" anchor="ctr"/>
                </a:tc>
              </a:tr>
              <a:tr h="4336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</a:rPr>
                        <a:t>10</a:t>
                      </a:r>
                      <a:endParaRPr lang="es-MX" sz="1100" dirty="0">
                        <a:solidFill>
                          <a:schemeClr val="accent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97" marR="6079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100" dirty="0" smtClean="0">
                          <a:effectLst/>
                        </a:rPr>
                        <a:t>Número de terrenos y superficie total principalmente con </a:t>
                      </a:r>
                      <a:r>
                        <a:rPr lang="es-MX" sz="1100" b="1" dirty="0" smtClean="0">
                          <a:effectLst/>
                        </a:rPr>
                        <a:t>actividad forestal según tipo de productor </a:t>
                      </a:r>
                      <a:r>
                        <a:rPr lang="es-MX" sz="1100" dirty="0" smtClean="0">
                          <a:effectLst/>
                        </a:rPr>
                        <a:t>por entidad federativa, municipio y principal especie.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797" marR="60797" marT="0" marB="0" anchor="ctr"/>
                </a:tc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547962" y="668595"/>
            <a:ext cx="8048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/>
              <a:t>Los tabulados que el INEGI ha puesto para consulta, disponibles a nivel nacional, estatal y municipal, son los siguientes: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428677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48680"/>
            <a:ext cx="7967454" cy="5832648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9304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548680"/>
            <a:ext cx="8065817" cy="5904656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5534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19728"/>
            <a:ext cx="8165068" cy="5977313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0052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548680"/>
            <a:ext cx="8065817" cy="5904656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0909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548680"/>
            <a:ext cx="8065817" cy="5904656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3211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9" y="533115"/>
            <a:ext cx="8087079" cy="5920221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1279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9" y="584326"/>
            <a:ext cx="8017125" cy="586901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0431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95" y="620688"/>
            <a:ext cx="7967454" cy="5832648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6938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95" y="620688"/>
            <a:ext cx="7967454" cy="5832648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276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548680"/>
            <a:ext cx="8065817" cy="5904656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81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El Marco </a:t>
            </a:r>
            <a:r>
              <a:rPr lang="es-MX" sz="2400" b="1" dirty="0" err="1" smtClean="0">
                <a:solidFill>
                  <a:srgbClr val="FFFF00"/>
                </a:solidFill>
                <a:latin typeface="Century Gothic" pitchFamily="34" charset="0"/>
              </a:rPr>
              <a:t>Geoestadístico</a:t>
            </a:r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 Nacional 2018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24172" y="692696"/>
            <a:ext cx="8496300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/>
              <a:t>El </a:t>
            </a:r>
            <a:r>
              <a:rPr lang="es-MX" sz="2400" dirty="0"/>
              <a:t>Marco </a:t>
            </a:r>
            <a:r>
              <a:rPr lang="es-MX" sz="2400" dirty="0" err="1" smtClean="0"/>
              <a:t>Geoestadístico</a:t>
            </a:r>
            <a:r>
              <a:rPr lang="es-MX" sz="2400" dirty="0" smtClean="0"/>
              <a:t> Nacional (MGN) es un archivo </a:t>
            </a:r>
            <a:r>
              <a:rPr lang="es-MX" sz="2400" dirty="0"/>
              <a:t>vectorial que integra un sistema único y de carácter nacional diseñado por el </a:t>
            </a:r>
            <a:r>
              <a:rPr lang="es-MX" sz="2400" dirty="0" smtClean="0"/>
              <a:t>INEGI.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/>
              <a:t>Contiene </a:t>
            </a:r>
            <a:r>
              <a:rPr lang="es-MX" sz="2400" dirty="0"/>
              <a:t>las siguientes capas de información: </a:t>
            </a:r>
            <a:endParaRPr lang="es-MX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1700" dirty="0" smtClean="0"/>
              <a:t>32 </a:t>
            </a:r>
            <a:r>
              <a:rPr lang="es-MX" sz="1700" dirty="0"/>
              <a:t>polígonos de las Áreas </a:t>
            </a:r>
            <a:r>
              <a:rPr lang="es-MX" sz="1700" dirty="0" err="1"/>
              <a:t>Geoestadísticas</a:t>
            </a:r>
            <a:r>
              <a:rPr lang="es-MX" sz="1700" dirty="0"/>
              <a:t> Estatales (AGEE), </a:t>
            </a:r>
            <a:endParaRPr lang="es-MX" sz="17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1700" dirty="0" smtClean="0"/>
              <a:t>2,463 </a:t>
            </a:r>
            <a:r>
              <a:rPr lang="es-MX" sz="1700" dirty="0"/>
              <a:t>polígonos de las Áreas </a:t>
            </a:r>
            <a:r>
              <a:rPr lang="es-MX" sz="1700" dirty="0" err="1"/>
              <a:t>Geoestadísticas</a:t>
            </a:r>
            <a:r>
              <a:rPr lang="es-MX" sz="1700" dirty="0"/>
              <a:t> Municipales (AGEM) en las que se incluyen las 16 Demarcaciones de la Ciudad de México, </a:t>
            </a:r>
            <a:endParaRPr lang="es-MX" sz="17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1700" dirty="0" smtClean="0"/>
              <a:t>17,469 </a:t>
            </a:r>
            <a:r>
              <a:rPr lang="es-MX" sz="1700" dirty="0"/>
              <a:t>polígonos de las Áreas </a:t>
            </a:r>
            <a:r>
              <a:rPr lang="es-MX" sz="1700" dirty="0" err="1"/>
              <a:t>Geoestadísticas</a:t>
            </a:r>
            <a:r>
              <a:rPr lang="es-MX" sz="1700" dirty="0"/>
              <a:t> Básicas Rurales (AGEB), </a:t>
            </a:r>
            <a:endParaRPr lang="es-MX" sz="17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1700" dirty="0" smtClean="0"/>
              <a:t>49 </a:t>
            </a:r>
            <a:r>
              <a:rPr lang="es-MX" sz="1700" dirty="0"/>
              <a:t>720 Polígonos de localidades urbanas y rurales, </a:t>
            </a:r>
            <a:endParaRPr lang="es-MX" sz="17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1700" dirty="0" smtClean="0"/>
              <a:t>351 </a:t>
            </a:r>
            <a:r>
              <a:rPr lang="es-MX" sz="1700" dirty="0"/>
              <a:t>polígonos del Territorio Insular (islas) y </a:t>
            </a:r>
            <a:endParaRPr lang="es-MX" sz="17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1700" dirty="0" smtClean="0"/>
              <a:t>254,789 </a:t>
            </a:r>
            <a:r>
              <a:rPr lang="es-MX" sz="1700" dirty="0"/>
              <a:t>Localidades rurales puntuales que no son amanzanadas y por lo tanto no cuentan con un plano. </a:t>
            </a:r>
            <a:endParaRPr lang="es-MX" sz="17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1700" dirty="0" smtClean="0"/>
              <a:t>Cada </a:t>
            </a:r>
            <a:r>
              <a:rPr lang="es-MX" sz="1700" dirty="0"/>
              <a:t>Localidad urbana y rural cuenta con sus capas de amanzanamiento</a:t>
            </a:r>
            <a:r>
              <a:rPr lang="es-MX" sz="1700" dirty="0" smtClean="0"/>
              <a:t>.</a:t>
            </a:r>
          </a:p>
          <a:p>
            <a:endParaRPr lang="es-MX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/>
              <a:t>Los </a:t>
            </a:r>
            <a:r>
              <a:rPr lang="es-MX" sz="2400" dirty="0"/>
              <a:t>elementos de estas capas cuenta con atributos de nombre y clave </a:t>
            </a:r>
            <a:r>
              <a:rPr lang="es-MX" sz="2400" dirty="0" err="1" smtClean="0"/>
              <a:t>geoestadística</a:t>
            </a:r>
            <a:r>
              <a:rPr lang="es-MX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29273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548680"/>
            <a:ext cx="8065817" cy="5904656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2150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13" y="548680"/>
            <a:ext cx="8065817" cy="5904656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6351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564055"/>
            <a:ext cx="8044815" cy="5889281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5579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571979"/>
            <a:ext cx="8033991" cy="5881357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2446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15" y="558592"/>
            <a:ext cx="8035413" cy="5882398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4328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9" y="548680"/>
            <a:ext cx="8164181" cy="5976664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8053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74968"/>
            <a:ext cx="8029908" cy="5878368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0051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9" y="516347"/>
            <a:ext cx="8109985" cy="5936989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4207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523366"/>
            <a:ext cx="8100397" cy="592997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8428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9" y="537402"/>
            <a:ext cx="8081223" cy="5915934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Distribución municipal de terrenos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404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Diagrama de Sistema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2" name="Disco magnético 1"/>
          <p:cNvSpPr/>
          <p:nvPr/>
        </p:nvSpPr>
        <p:spPr>
          <a:xfrm>
            <a:off x="1043608" y="1666302"/>
            <a:ext cx="1676455" cy="131443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AMCA 2016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Proceso 2"/>
          <p:cNvSpPr/>
          <p:nvPr/>
        </p:nvSpPr>
        <p:spPr>
          <a:xfrm>
            <a:off x="3781670" y="2260828"/>
            <a:ext cx="1676455" cy="268051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Do-file</a:t>
            </a:r>
          </a:p>
          <a:p>
            <a:pPr algn="ctr"/>
            <a:endParaRPr lang="es-MX" dirty="0">
              <a:solidFill>
                <a:schemeClr val="tx1"/>
              </a:solidFill>
            </a:endParaRPr>
          </a:p>
          <a:p>
            <a:pPr algn="ctr"/>
            <a:r>
              <a:rPr lang="es-MX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collapse</a:t>
            </a:r>
            <a:endParaRPr lang="es-MX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r>
              <a:rPr lang="es-MX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shp2dta</a:t>
            </a:r>
          </a:p>
          <a:p>
            <a:pPr algn="ctr"/>
            <a:r>
              <a:rPr lang="es-MX" dirty="0">
                <a:solidFill>
                  <a:schemeClr val="tx1"/>
                </a:solidFill>
              </a:rPr>
              <a:t>(Kevin </a:t>
            </a:r>
            <a:r>
              <a:rPr lang="es-MX" dirty="0" err="1" smtClean="0">
                <a:solidFill>
                  <a:schemeClr val="tx1"/>
                </a:solidFill>
              </a:rPr>
              <a:t>Crow</a:t>
            </a:r>
            <a:r>
              <a:rPr lang="es-MX" dirty="0" smtClean="0">
                <a:solidFill>
                  <a:schemeClr val="tx1"/>
                </a:solidFill>
              </a:rPr>
              <a:t>)</a:t>
            </a:r>
          </a:p>
          <a:p>
            <a:pPr algn="ctr"/>
            <a:endParaRPr lang="es-MX" dirty="0" smtClean="0">
              <a:solidFill>
                <a:schemeClr val="tx1"/>
              </a:solidFill>
            </a:endParaRPr>
          </a:p>
          <a:p>
            <a:pPr algn="ctr"/>
            <a:r>
              <a:rPr lang="es-MX" b="1" dirty="0" err="1" smtClean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spmap</a:t>
            </a:r>
            <a:r>
              <a:rPr lang="es-MX" dirty="0" smtClean="0">
                <a:solidFill>
                  <a:schemeClr val="tx1"/>
                </a:solidFill>
              </a:rPr>
              <a:t> </a:t>
            </a:r>
            <a:r>
              <a:rPr lang="es-MX" dirty="0">
                <a:solidFill>
                  <a:schemeClr val="tx1"/>
                </a:solidFill>
              </a:rPr>
              <a:t>(</a:t>
            </a:r>
            <a:r>
              <a:rPr lang="es-MX" dirty="0" err="1">
                <a:solidFill>
                  <a:schemeClr val="tx1"/>
                </a:solidFill>
              </a:rPr>
              <a:t>Maurizio</a:t>
            </a:r>
            <a:r>
              <a:rPr lang="es-MX" dirty="0">
                <a:solidFill>
                  <a:schemeClr val="tx1"/>
                </a:solidFill>
              </a:rPr>
              <a:t> </a:t>
            </a:r>
            <a:r>
              <a:rPr lang="es-MX" dirty="0" err="1">
                <a:solidFill>
                  <a:schemeClr val="tx1"/>
                </a:solidFill>
              </a:rPr>
              <a:t>Pisati</a:t>
            </a:r>
            <a:r>
              <a:rPr lang="es-MX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" name="Documento 3"/>
          <p:cNvSpPr/>
          <p:nvPr/>
        </p:nvSpPr>
        <p:spPr>
          <a:xfrm>
            <a:off x="6539355" y="2945178"/>
            <a:ext cx="1676455" cy="1314436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Disco magnético 11"/>
          <p:cNvSpPr/>
          <p:nvPr/>
        </p:nvSpPr>
        <p:spPr>
          <a:xfrm>
            <a:off x="6491781" y="1068566"/>
            <a:ext cx="1676455" cy="131443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Documento 12"/>
          <p:cNvSpPr/>
          <p:nvPr/>
        </p:nvSpPr>
        <p:spPr>
          <a:xfrm>
            <a:off x="6563790" y="4788714"/>
            <a:ext cx="1676455" cy="1314436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Disco magnético 16"/>
          <p:cNvSpPr/>
          <p:nvPr/>
        </p:nvSpPr>
        <p:spPr>
          <a:xfrm>
            <a:off x="1071559" y="3695891"/>
            <a:ext cx="1676455" cy="131443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MGN 2018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594" y="1700808"/>
            <a:ext cx="1678966" cy="50422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404824" y="1136507"/>
            <a:ext cx="185036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500" dirty="0" smtClean="0"/>
              <a:t>Bases de datos con información a nivel nacional, por estado y por municipio</a:t>
            </a:r>
            <a:endParaRPr lang="es-MX" sz="1500" dirty="0"/>
          </a:p>
        </p:txBody>
      </p:sp>
      <p:sp>
        <p:nvSpPr>
          <p:cNvPr id="19" name="Rectángulo 18"/>
          <p:cNvSpPr/>
          <p:nvPr/>
        </p:nvSpPr>
        <p:spPr>
          <a:xfrm>
            <a:off x="6476833" y="4833515"/>
            <a:ext cx="1850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500" dirty="0" smtClean="0"/>
              <a:t>Reportes a nivel nacional, por estado y por municipio</a:t>
            </a:r>
            <a:endParaRPr lang="es-MX" sz="1500" dirty="0"/>
          </a:p>
        </p:txBody>
      </p:sp>
      <p:sp>
        <p:nvSpPr>
          <p:cNvPr id="20" name="Rectángulo 19"/>
          <p:cNvSpPr/>
          <p:nvPr/>
        </p:nvSpPr>
        <p:spPr>
          <a:xfrm>
            <a:off x="6442121" y="2886593"/>
            <a:ext cx="185036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500" dirty="0" smtClean="0"/>
              <a:t>Mapas con información visual a nivel nacional, por estado y por municipio</a:t>
            </a:r>
            <a:endParaRPr lang="es-MX" sz="1500" dirty="0"/>
          </a:p>
        </p:txBody>
      </p:sp>
      <p:sp>
        <p:nvSpPr>
          <p:cNvPr id="9" name="Flecha derecha 8"/>
          <p:cNvSpPr/>
          <p:nvPr/>
        </p:nvSpPr>
        <p:spPr>
          <a:xfrm rot="1549285">
            <a:off x="2743585" y="2848459"/>
            <a:ext cx="1034187" cy="283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Flecha derecha 20"/>
          <p:cNvSpPr/>
          <p:nvPr/>
        </p:nvSpPr>
        <p:spPr>
          <a:xfrm rot="20186103">
            <a:off x="2785592" y="3634598"/>
            <a:ext cx="990122" cy="283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Flecha derecha 21"/>
          <p:cNvSpPr/>
          <p:nvPr/>
        </p:nvSpPr>
        <p:spPr>
          <a:xfrm rot="18888887">
            <a:off x="5422065" y="2378784"/>
            <a:ext cx="1097206" cy="283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Flecha derecha 22"/>
          <p:cNvSpPr/>
          <p:nvPr/>
        </p:nvSpPr>
        <p:spPr>
          <a:xfrm>
            <a:off x="5531867" y="3436975"/>
            <a:ext cx="959715" cy="283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Flecha derecha 23"/>
          <p:cNvSpPr/>
          <p:nvPr/>
        </p:nvSpPr>
        <p:spPr>
          <a:xfrm rot="1771304">
            <a:off x="5488086" y="4617192"/>
            <a:ext cx="1097206" cy="283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81450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8 CuadroTexto"/>
          <p:cNvSpPr txBox="1"/>
          <p:nvPr/>
        </p:nvSpPr>
        <p:spPr>
          <a:xfrm>
            <a:off x="1435810" y="2067631"/>
            <a:ext cx="63451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400" b="1" dirty="0" smtClean="0">
                <a:solidFill>
                  <a:schemeClr val="bg1"/>
                </a:solidFill>
                <a:latin typeface="Century Gothic" pitchFamily="34" charset="0"/>
              </a:rPr>
              <a:t>Mapas de la Actualización del Marco Censal Agropecuario 2016 con</a:t>
            </a:r>
          </a:p>
          <a:p>
            <a:pPr algn="ctr"/>
            <a:r>
              <a:rPr lang="es-MX" sz="3400" b="1" dirty="0" smtClean="0">
                <a:solidFill>
                  <a:schemeClr val="bg1"/>
                </a:solidFill>
                <a:latin typeface="Century Gothic" pitchFamily="34" charset="0"/>
              </a:rPr>
              <a:t>STATA</a:t>
            </a:r>
            <a:endParaRPr lang="es-ES" sz="3400" dirty="0">
              <a:solidFill>
                <a:srgbClr val="CC990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443372" y="2492896"/>
            <a:ext cx="43300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8800" b="1" dirty="0" smtClean="0">
                <a:solidFill>
                  <a:srgbClr val="00B0F0"/>
                </a:solidFill>
              </a:rPr>
              <a:t>Gracias</a:t>
            </a:r>
            <a:endParaRPr lang="es-MX" sz="8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6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err="1" smtClean="0">
                <a:solidFill>
                  <a:srgbClr val="FFFF00"/>
                </a:solidFill>
                <a:latin typeface="Century Gothic" pitchFamily="34" charset="0"/>
              </a:rPr>
              <a:t>Stata</a:t>
            </a:r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 do-file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95858" y="692696"/>
            <a:ext cx="835292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set more off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excel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"C:\AMCA_030418\AMCA_2016_Tabulados (para STATA 030418).XLSX",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sheet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("1 Tenencia")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cellrange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(A12:P2463)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firstrow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clear</a:t>
            </a:r>
            <a:endParaRPr lang="es-MX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gen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entmun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substr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(clave_ent,1,2)+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substr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(clave_mun,1,3)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drop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clave_mun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==""</a:t>
            </a:r>
          </a:p>
          <a:p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gen test=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entmun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tab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test</a:t>
            </a:r>
          </a:p>
          <a:p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gen CVE_ENT=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substr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(entmun,1,2)</a:t>
            </a:r>
          </a:p>
          <a:p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gen CVE_MUN=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substr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(entmun,3,3)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sort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CVE_ENT CVE_MUN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collapse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(sum) v*,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by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(CVE_ENT)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1/12:gen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double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=sum(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vX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 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1/12:gen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double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ppX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vX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*100/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[_N] 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1/12:format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ppX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%4.1f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save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"C:\AMCA_030418\Variables Tabulado 1 por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Estado.dta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", </a:t>
            </a:r>
            <a:r>
              <a:rPr lang="es-MX" sz="1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replace</a:t>
            </a:r>
            <a:endParaRPr lang="es-MX" sz="12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MX" sz="1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r>
              <a:rPr lang="es-MX" sz="1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r>
              <a:rPr lang="es-MX" sz="1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r>
              <a:rPr lang="es-MX" sz="1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* Gráficas de barras</a:t>
            </a:r>
            <a:endParaRPr lang="es-MX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MX" sz="1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graph</a:t>
            </a:r>
            <a:r>
              <a:rPr lang="es-MX" sz="1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bar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vX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over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edo_abr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label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alternate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labsize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vsmall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blabel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(bar,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format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(%12.0fc)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orientation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(vertical)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tiny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yscale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(off)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saving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("C:\AMCA_030418\Gráfica_X_del_Tabulado_1.GPH",replace)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title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("Número de terrenos por entidad federativa")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subtitle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("Total nacional: 9'299,303 terrenos") note("Fuente: Elaboración propia con datos de INEGI, Actualización del Marco Censal Agropecuario 2016",size(*0.6))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graph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bar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vX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over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edo_abr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sort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vX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reverse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label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alternate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labsize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vsmall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blabel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(bar,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format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(%12.0fc)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orientation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(vertical)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tiny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yscale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(off)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saving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("C:\AMCA_030418\Gráfica_X_del_Tabulado_1_ordenada.GPH",replace)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title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("Número de terrenos por entidad federativa")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subtitle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("Total nacional: 9'299,303 terrenos") note("Fuente: Elaboración propia con datos de INEGI, Actualización del Marco Censal Agropecuario 2016",size(*0.6))</a:t>
            </a:r>
          </a:p>
        </p:txBody>
      </p:sp>
    </p:spTree>
    <p:extLst>
      <p:ext uri="{BB962C8B-B14F-4D97-AF65-F5344CB8AC3E}">
        <p14:creationId xmlns:p14="http://schemas.microsoft.com/office/powerpoint/2010/main" val="1213601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err="1" smtClean="0">
                <a:solidFill>
                  <a:srgbClr val="FFFF00"/>
                </a:solidFill>
                <a:latin typeface="Century Gothic" pitchFamily="34" charset="0"/>
              </a:rPr>
              <a:t>Stata</a:t>
            </a:r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 do-file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95858" y="692696"/>
            <a:ext cx="835292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* Mapa Nacional Terrenos por Estado</a:t>
            </a:r>
          </a:p>
          <a:p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* http://www.beta.inegi.org.mx/temas/agriganfor/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clear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</a:t>
            </a:r>
            <a:endParaRPr lang="es-MX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cd F:\mapas\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cap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erase "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ent-d.dta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cap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erase "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ent-c.dta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  <a:p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shp2dta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"F:\mapas\estatal\estados", data("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ent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-d")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coord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ent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-c")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genid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aid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replace</a:t>
            </a:r>
            <a:endParaRPr lang="es-MX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use "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ent-d.dta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",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clear</a:t>
            </a:r>
            <a:endParaRPr lang="es-MX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sort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CVE_ENT 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merge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CVE_ENT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"C:\AMCA_030418\Variables Tabulado 1 por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Estado.dta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drop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_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merge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==2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drop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_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merge</a:t>
            </a:r>
            <a:endParaRPr lang="es-MX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gen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cat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=.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replace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cat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v1&lt;=180000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replace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cat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=2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v1&gt;180000 &amp; v1&lt;=360000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replace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cat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=3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v1&gt;360000 &amp; v1&lt;=540000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replace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cat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=4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v1&gt;540000 &amp; v1&lt;=720000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replace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cat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=5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v1&gt;720000 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label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define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cat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 "Menos de 180 mil terrenos" 2 "De 180 mil a 360 mil terrenos" 3 "De 360 mil a 540 mil terrenos" 4 "De 540 mil a 720 mil terrenos" 5 "Más de 720 mil terrenos"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label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values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cat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cat</a:t>
            </a:r>
            <a:endParaRPr lang="es-MX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spmap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cat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"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ent-c.dta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", id(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aid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fc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emerald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brown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purple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orange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olive)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clm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(u)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white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osize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vvthin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label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(data("C:\AMCA_030418\Etiquetas Estados")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xcoord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x_stub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ycoord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y_stub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label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(NOM_ENT)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(*0.3 ..)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(19) color(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yellow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position(0 6))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legend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on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legc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title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("Número de terrenos por entidad federativa")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subtitle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("Total nacional: 9'299,303 terrenos") note("Fuente: Elaboración propia con datos de INEGI, Actualización del Marco Censal Agropecuario 2016",size(*0.6))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saving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("C:\AMCA_030418\Terrenos Nacional.GPH",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replace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10356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4172" y="87015"/>
            <a:ext cx="8496300" cy="46166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MX" sz="2400" b="1" dirty="0" err="1" smtClean="0">
                <a:solidFill>
                  <a:srgbClr val="FFFF00"/>
                </a:solidFill>
                <a:latin typeface="Century Gothic" pitchFamily="34" charset="0"/>
              </a:rPr>
              <a:t>Stata</a:t>
            </a:r>
            <a:r>
              <a:rPr lang="es-MX" sz="2400" b="1" dirty="0" smtClean="0">
                <a:solidFill>
                  <a:srgbClr val="FFFF00"/>
                </a:solidFill>
                <a:latin typeface="Century Gothic" pitchFamily="34" charset="0"/>
              </a:rPr>
              <a:t> do-file</a:t>
            </a:r>
            <a:endParaRPr lang="es-ES_tradnl" sz="2400" b="1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86029" y="1412776"/>
            <a:ext cx="817258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program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define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loop</a:t>
            </a:r>
            <a:endParaRPr lang="es-MX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clear</a:t>
            </a:r>
            <a:endParaRPr lang="es-MX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drop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_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</a:t>
            </a:r>
            <a:endParaRPr lang="es-MX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program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drop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_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</a:t>
            </a:r>
            <a:endParaRPr lang="es-MX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excel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"C:\AMCA_030418\AMCA_2016_Tabulados (para STATA 030418).XLSX",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sheet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("1 Tenencia")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cellrange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(A12:P2463)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firstrow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clear</a:t>
            </a:r>
            <a:endParaRPr lang="es-MX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gen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entmun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substr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(clave_ent,1,2)+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substr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(clave_mun,1,3)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drop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clave_mun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==""</a:t>
            </a:r>
          </a:p>
          <a:p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gen test=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entmun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tab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test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keep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real(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substr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(entmun,1,2))==`1'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table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clave_mun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clave_mun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~="", c(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freq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sum v1 sum v2) f(%19.2f)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row</a:t>
            </a:r>
            <a:endParaRPr lang="es-MX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gen CVEGEO=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substr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(clave_ent,1,2)+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substr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clave_mun,1,3)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sort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CVEGEO 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save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"C:\AMCA_030418\Variables Tabulado 1 por Municipio Estado `1'.dta",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replace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endParaRPr lang="es-MX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1/32: </a:t>
            </a:r>
            <a:r>
              <a:rPr lang="es-MX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loop</a:t>
            </a:r>
            <a:r>
              <a:rPr lang="es-MX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 X</a:t>
            </a:r>
          </a:p>
        </p:txBody>
      </p:sp>
    </p:spTree>
    <p:extLst>
      <p:ext uri="{BB962C8B-B14F-4D97-AF65-F5344CB8AC3E}">
        <p14:creationId xmlns:p14="http://schemas.microsoft.com/office/powerpoint/2010/main" val="1289691709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2448</TotalTime>
  <Words>2227</Words>
  <Application>Microsoft Office PowerPoint</Application>
  <PresentationFormat>Presentación en pantalla (4:3)</PresentationFormat>
  <Paragraphs>367</Paragraphs>
  <Slides>60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60</vt:i4>
      </vt:variant>
    </vt:vector>
  </HeadingPairs>
  <TitlesOfParts>
    <vt:vector size="67" baseType="lpstr">
      <vt:lpstr>Arial</vt:lpstr>
      <vt:lpstr>Calibri</vt:lpstr>
      <vt:lpstr>Century Gothic</vt:lpstr>
      <vt:lpstr>Courier New</vt:lpstr>
      <vt:lpstr>System</vt:lpstr>
      <vt:lpstr>Times New Roman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.</dc:creator>
  <cp:lastModifiedBy>Hewlett-Packard Company</cp:lastModifiedBy>
  <cp:revision>156</cp:revision>
  <dcterms:created xsi:type="dcterms:W3CDTF">2010-01-09T19:00:00Z</dcterms:created>
  <dcterms:modified xsi:type="dcterms:W3CDTF">2018-08-07T01:25:19Z</dcterms:modified>
</cp:coreProperties>
</file>